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notesSlides/notesSlide8.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diagrams/layout3.xml" ContentType="application/vnd.openxmlformats-officedocument.drawingml.diagramLayout+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8"/>
  </p:notesMasterIdLst>
  <p:sldIdLst>
    <p:sldId id="257" r:id="rId2"/>
    <p:sldId id="522" r:id="rId3"/>
    <p:sldId id="550" r:id="rId4"/>
    <p:sldId id="258" r:id="rId5"/>
    <p:sldId id="260" r:id="rId6"/>
    <p:sldId id="447" r:id="rId7"/>
    <p:sldId id="488" r:id="rId8"/>
    <p:sldId id="259" r:id="rId9"/>
    <p:sldId id="430" r:id="rId10"/>
    <p:sldId id="262" r:id="rId11"/>
    <p:sldId id="263" r:id="rId12"/>
    <p:sldId id="372" r:id="rId13"/>
    <p:sldId id="264" r:id="rId14"/>
    <p:sldId id="448" r:id="rId15"/>
    <p:sldId id="273" r:id="rId16"/>
    <p:sldId id="313" r:id="rId17"/>
    <p:sldId id="375" r:id="rId18"/>
    <p:sldId id="376" r:id="rId19"/>
    <p:sldId id="274" r:id="rId20"/>
    <p:sldId id="265" r:id="rId21"/>
    <p:sldId id="532" r:id="rId22"/>
    <p:sldId id="267" r:id="rId23"/>
    <p:sldId id="268" r:id="rId24"/>
    <p:sldId id="489" r:id="rId25"/>
    <p:sldId id="432" r:id="rId26"/>
    <p:sldId id="431" r:id="rId27"/>
    <p:sldId id="277" r:id="rId28"/>
    <p:sldId id="269" r:id="rId29"/>
    <p:sldId id="261" r:id="rId30"/>
    <p:sldId id="270" r:id="rId31"/>
    <p:sldId id="272" r:id="rId32"/>
    <p:sldId id="283" r:id="rId33"/>
    <p:sldId id="449" r:id="rId34"/>
    <p:sldId id="289" r:id="rId35"/>
    <p:sldId id="435" r:id="rId36"/>
    <p:sldId id="284" r:id="rId37"/>
    <p:sldId id="453" r:id="rId38"/>
    <p:sldId id="423" r:id="rId39"/>
    <p:sldId id="425" r:id="rId40"/>
    <p:sldId id="424" r:id="rId41"/>
    <p:sldId id="286" r:id="rId42"/>
    <p:sldId id="426" r:id="rId43"/>
    <p:sldId id="288" r:id="rId44"/>
    <p:sldId id="285" r:id="rId45"/>
    <p:sldId id="382" r:id="rId46"/>
    <p:sldId id="383" r:id="rId47"/>
    <p:sldId id="384" r:id="rId48"/>
    <p:sldId id="385" r:id="rId49"/>
    <p:sldId id="386" r:id="rId50"/>
    <p:sldId id="275" r:id="rId51"/>
    <p:sldId id="450" r:id="rId52"/>
    <p:sldId id="416" r:id="rId53"/>
    <p:sldId id="465" r:id="rId54"/>
    <p:sldId id="462" r:id="rId55"/>
    <p:sldId id="458" r:id="rId56"/>
    <p:sldId id="461" r:id="rId57"/>
    <p:sldId id="460" r:id="rId58"/>
    <p:sldId id="479" r:id="rId59"/>
    <p:sldId id="414" r:id="rId60"/>
    <p:sldId id="468" r:id="rId61"/>
    <p:sldId id="291" r:id="rId62"/>
    <p:sldId id="394" r:id="rId63"/>
    <p:sldId id="434" r:id="rId64"/>
    <p:sldId id="395" r:id="rId65"/>
    <p:sldId id="396" r:id="rId66"/>
    <p:sldId id="397" r:id="rId67"/>
    <p:sldId id="398" r:id="rId68"/>
    <p:sldId id="525" r:id="rId69"/>
    <p:sldId id="482" r:id="rId70"/>
    <p:sldId id="292" r:id="rId71"/>
    <p:sldId id="557" r:id="rId72"/>
    <p:sldId id="294" r:id="rId73"/>
    <p:sldId id="293" r:id="rId74"/>
    <p:sldId id="295" r:id="rId75"/>
    <p:sldId id="330" r:id="rId76"/>
    <p:sldId id="483" r:id="rId77"/>
    <p:sldId id="333" r:id="rId78"/>
    <p:sldId id="334" r:id="rId79"/>
    <p:sldId id="497" r:id="rId80"/>
    <p:sldId id="485" r:id="rId81"/>
    <p:sldId id="335" r:id="rId82"/>
    <p:sldId id="296" r:id="rId83"/>
    <p:sldId id="298" r:id="rId84"/>
    <p:sldId id="436" r:id="rId85"/>
    <p:sldId id="301" r:id="rId86"/>
    <p:sldId id="302" r:id="rId87"/>
    <p:sldId id="486" r:id="rId88"/>
    <p:sldId id="316" r:id="rId89"/>
    <p:sldId id="317" r:id="rId90"/>
    <p:sldId id="318" r:id="rId91"/>
    <p:sldId id="319" r:id="rId92"/>
    <p:sldId id="534" r:id="rId93"/>
    <p:sldId id="387" r:id="rId94"/>
    <p:sldId id="558" r:id="rId95"/>
    <p:sldId id="326" r:id="rId96"/>
    <p:sldId id="478" r:id="rId97"/>
    <p:sldId id="471" r:id="rId98"/>
    <p:sldId id="421" r:id="rId99"/>
    <p:sldId id="297" r:id="rId100"/>
    <p:sldId id="300" r:id="rId101"/>
    <p:sldId id="303" r:id="rId102"/>
    <p:sldId id="452" r:id="rId103"/>
    <p:sldId id="487" r:id="rId104"/>
    <p:sldId id="304" r:id="rId105"/>
    <p:sldId id="314" r:id="rId106"/>
    <p:sldId id="306" r:id="rId107"/>
    <p:sldId id="305" r:id="rId108"/>
    <p:sldId id="307" r:id="rId109"/>
    <p:sldId id="308" r:id="rId110"/>
    <p:sldId id="373" r:id="rId111"/>
    <p:sldId id="287" r:id="rId112"/>
    <p:sldId id="490" r:id="rId113"/>
    <p:sldId id="379" r:id="rId114"/>
    <p:sldId id="380" r:id="rId115"/>
    <p:sldId id="378" r:id="rId116"/>
    <p:sldId id="377" r:id="rId117"/>
    <p:sldId id="491" r:id="rId118"/>
    <p:sldId id="492" r:id="rId119"/>
    <p:sldId id="493" r:id="rId120"/>
    <p:sldId id="516" r:id="rId121"/>
    <p:sldId id="494" r:id="rId122"/>
    <p:sldId id="495" r:id="rId123"/>
    <p:sldId id="496" r:id="rId124"/>
    <p:sldId id="515" r:id="rId125"/>
    <p:sldId id="498" r:id="rId126"/>
    <p:sldId id="500" r:id="rId127"/>
    <p:sldId id="501" r:id="rId128"/>
    <p:sldId id="502" r:id="rId129"/>
    <p:sldId id="503" r:id="rId130"/>
    <p:sldId id="504" r:id="rId131"/>
    <p:sldId id="505" r:id="rId132"/>
    <p:sldId id="506" r:id="rId133"/>
    <p:sldId id="507" r:id="rId134"/>
    <p:sldId id="508" r:id="rId135"/>
    <p:sldId id="513" r:id="rId136"/>
    <p:sldId id="509" r:id="rId137"/>
    <p:sldId id="499" r:id="rId138"/>
    <p:sldId id="279" r:id="rId139"/>
    <p:sldId id="510" r:id="rId140"/>
    <p:sldId id="512" r:id="rId141"/>
    <p:sldId id="280" r:id="rId142"/>
    <p:sldId id="552" r:id="rId143"/>
    <p:sldId id="554" r:id="rId144"/>
    <p:sldId id="553" r:id="rId145"/>
    <p:sldId id="332" r:id="rId146"/>
    <p:sldId id="281" r:id="rId147"/>
    <p:sldId id="282" r:id="rId148"/>
    <p:sldId id="400" r:id="rId149"/>
    <p:sldId id="401" r:id="rId150"/>
    <p:sldId id="402" r:id="rId151"/>
    <p:sldId id="403" r:id="rId152"/>
    <p:sldId id="446" r:id="rId153"/>
    <p:sldId id="514" r:id="rId154"/>
    <p:sldId id="404" r:id="rId155"/>
    <p:sldId id="427" r:id="rId156"/>
    <p:sldId id="523" r:id="rId157"/>
    <p:sldId id="524" r:id="rId158"/>
    <p:sldId id="428" r:id="rId159"/>
    <p:sldId id="388" r:id="rId160"/>
    <p:sldId id="389" r:id="rId161"/>
    <p:sldId id="390" r:id="rId162"/>
    <p:sldId id="535" r:id="rId163"/>
    <p:sldId id="537" r:id="rId164"/>
    <p:sldId id="536" r:id="rId165"/>
    <p:sldId id="527" r:id="rId166"/>
    <p:sldId id="538" r:id="rId167"/>
    <p:sldId id="539" r:id="rId168"/>
    <p:sldId id="528" r:id="rId169"/>
    <p:sldId id="518" r:id="rId170"/>
    <p:sldId id="521" r:id="rId171"/>
    <p:sldId id="520" r:id="rId172"/>
    <p:sldId id="541" r:id="rId173"/>
    <p:sldId id="544" r:id="rId174"/>
    <p:sldId id="542" r:id="rId175"/>
    <p:sldId id="555" r:id="rId176"/>
    <p:sldId id="545" r:id="rId177"/>
    <p:sldId id="548" r:id="rId178"/>
    <p:sldId id="549" r:id="rId179"/>
    <p:sldId id="546" r:id="rId180"/>
    <p:sldId id="556" r:id="rId181"/>
    <p:sldId id="517" r:id="rId182"/>
    <p:sldId id="547" r:id="rId183"/>
    <p:sldId id="475" r:id="rId184"/>
    <p:sldId id="438" r:id="rId185"/>
    <p:sldId id="439" r:id="rId186"/>
    <p:sldId id="472" r:id="rId18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B6F0"/>
    <a:srgbClr val="FAE75C"/>
    <a:srgbClr val="FFFFC5"/>
    <a:srgbClr val="6BA91F"/>
    <a:srgbClr val="73D200"/>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926" autoAdjust="0"/>
    <p:restoredTop sz="60394" autoAdjust="0"/>
  </p:normalViewPr>
  <p:slideViewPr>
    <p:cSldViewPr>
      <p:cViewPr>
        <p:scale>
          <a:sx n="70" d="100"/>
          <a:sy n="70" d="100"/>
        </p:scale>
        <p:origin x="-1614"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46"/>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eham\Downloads\jt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ar-SA"/>
  <c:chart>
    <c:autoTitleDeleted val="1"/>
    <c:plotArea>
      <c:layout/>
      <c:barChart>
        <c:barDir val="bar"/>
        <c:grouping val="stacked"/>
        <c:ser>
          <c:idx val="0"/>
          <c:order val="0"/>
          <c:tx>
            <c:strRef>
              <c:f>ورقة1!$Q$22</c:f>
              <c:strCache>
                <c:ptCount val="1"/>
                <c:pt idx="0">
                  <c:v>males</c:v>
                </c:pt>
              </c:strCache>
            </c:strRef>
          </c:tx>
          <c:cat>
            <c:strRef>
              <c:f>ورقة1!$B$21:$O$21</c:f>
              <c:strCache>
                <c:ptCount val="14"/>
                <c:pt idx="0">
                  <c:v>4-0</c:v>
                </c:pt>
                <c:pt idx="1">
                  <c:v>9-5</c:v>
                </c:pt>
                <c:pt idx="2">
                  <c:v>14-10</c:v>
                </c:pt>
                <c:pt idx="3">
                  <c:v>19-15</c:v>
                </c:pt>
                <c:pt idx="4">
                  <c:v>24-20</c:v>
                </c:pt>
                <c:pt idx="5">
                  <c:v>29-25</c:v>
                </c:pt>
                <c:pt idx="6">
                  <c:v>34-30</c:v>
                </c:pt>
                <c:pt idx="7">
                  <c:v>39-35</c:v>
                </c:pt>
                <c:pt idx="8">
                  <c:v>44-40</c:v>
                </c:pt>
                <c:pt idx="9">
                  <c:v>49-45</c:v>
                </c:pt>
                <c:pt idx="10">
                  <c:v>54-50</c:v>
                </c:pt>
                <c:pt idx="11">
                  <c:v>59-55</c:v>
                </c:pt>
                <c:pt idx="12">
                  <c:v>64-60</c:v>
                </c:pt>
                <c:pt idx="13">
                  <c:v>65+</c:v>
                </c:pt>
              </c:strCache>
            </c:strRef>
          </c:cat>
          <c:val>
            <c:numRef>
              <c:f>ورقة1!$B$22:$O$22</c:f>
              <c:numCache>
                <c:formatCode>General</c:formatCode>
                <c:ptCount val="14"/>
                <c:pt idx="0">
                  <c:v>1850</c:v>
                </c:pt>
                <c:pt idx="1">
                  <c:v>1965</c:v>
                </c:pt>
                <c:pt idx="2">
                  <c:v>1967</c:v>
                </c:pt>
                <c:pt idx="3">
                  <c:v>2074</c:v>
                </c:pt>
                <c:pt idx="4">
                  <c:v>1767</c:v>
                </c:pt>
                <c:pt idx="5">
                  <c:v>1454</c:v>
                </c:pt>
                <c:pt idx="6">
                  <c:v>1203</c:v>
                </c:pt>
                <c:pt idx="7">
                  <c:v>1142</c:v>
                </c:pt>
                <c:pt idx="8">
                  <c:v>1185</c:v>
                </c:pt>
                <c:pt idx="9">
                  <c:v>1046</c:v>
                </c:pt>
                <c:pt idx="10">
                  <c:v>893</c:v>
                </c:pt>
                <c:pt idx="11">
                  <c:v>681</c:v>
                </c:pt>
                <c:pt idx="12">
                  <c:v>529</c:v>
                </c:pt>
                <c:pt idx="13">
                  <c:v>779</c:v>
                </c:pt>
              </c:numCache>
            </c:numRef>
          </c:val>
          <c:extLst xmlns:c16r2="http://schemas.microsoft.com/office/drawing/2015/06/chart">
            <c:ext xmlns:c16="http://schemas.microsoft.com/office/drawing/2014/chart" uri="{C3380CC4-5D6E-409C-BE32-E72D297353CC}">
              <c16:uniqueId val="{00000000-40B7-41A2-982E-2B72BBBF7BDA}"/>
            </c:ext>
          </c:extLst>
        </c:ser>
        <c:ser>
          <c:idx val="1"/>
          <c:order val="1"/>
          <c:tx>
            <c:strRef>
              <c:f>ورقة1!$Q$23</c:f>
              <c:strCache>
                <c:ptCount val="1"/>
                <c:pt idx="0">
                  <c:v>females</c:v>
                </c:pt>
              </c:strCache>
            </c:strRef>
          </c:tx>
          <c:val>
            <c:numRef>
              <c:f>ورقة1!$B$23:$O$23</c:f>
              <c:numCache>
                <c:formatCode>General</c:formatCode>
                <c:ptCount val="14"/>
                <c:pt idx="0">
                  <c:v>-1771</c:v>
                </c:pt>
                <c:pt idx="1">
                  <c:v>-1830</c:v>
                </c:pt>
                <c:pt idx="2">
                  <c:v>-1912</c:v>
                </c:pt>
                <c:pt idx="3">
                  <c:v>-2028</c:v>
                </c:pt>
                <c:pt idx="4">
                  <c:v>-1657</c:v>
                </c:pt>
                <c:pt idx="5">
                  <c:v>-1419</c:v>
                </c:pt>
                <c:pt idx="6">
                  <c:v>-1193</c:v>
                </c:pt>
                <c:pt idx="7">
                  <c:v>-1094</c:v>
                </c:pt>
                <c:pt idx="8">
                  <c:v>-1051</c:v>
                </c:pt>
                <c:pt idx="9">
                  <c:v>-925</c:v>
                </c:pt>
                <c:pt idx="10">
                  <c:v>-793</c:v>
                </c:pt>
                <c:pt idx="11">
                  <c:v>-703</c:v>
                </c:pt>
                <c:pt idx="12">
                  <c:v>-494</c:v>
                </c:pt>
                <c:pt idx="13">
                  <c:v>-1004</c:v>
                </c:pt>
              </c:numCache>
            </c:numRef>
          </c:val>
          <c:extLst xmlns:c16r2="http://schemas.microsoft.com/office/drawing/2015/06/chart">
            <c:ext xmlns:c16="http://schemas.microsoft.com/office/drawing/2014/chart" uri="{C3380CC4-5D6E-409C-BE32-E72D297353CC}">
              <c16:uniqueId val="{00000001-40B7-41A2-982E-2B72BBBF7BDA}"/>
            </c:ext>
          </c:extLst>
        </c:ser>
        <c:gapWidth val="75"/>
        <c:overlap val="100"/>
        <c:axId val="113371776"/>
        <c:axId val="113523328"/>
      </c:barChart>
      <c:catAx>
        <c:axId val="113371776"/>
        <c:scaling>
          <c:orientation val="minMax"/>
        </c:scaling>
        <c:axPos val="l"/>
        <c:title>
          <c:tx>
            <c:rich>
              <a:bodyPr/>
              <a:lstStyle/>
              <a:p>
                <a:pPr>
                  <a:defRPr/>
                </a:pPr>
                <a:r>
                  <a:rPr lang="en-US" b="1">
                    <a:latin typeface="Arial" pitchFamily="34" charset="0"/>
                    <a:cs typeface="Arial" pitchFamily="34" charset="0"/>
                  </a:rPr>
                  <a:t>Age</a:t>
                </a:r>
                <a:r>
                  <a:rPr lang="en-US" b="1" baseline="0">
                    <a:latin typeface="Arial" pitchFamily="34" charset="0"/>
                    <a:cs typeface="Arial" pitchFamily="34" charset="0"/>
                  </a:rPr>
                  <a:t> groups</a:t>
                </a:r>
                <a:endParaRPr lang="ar-SA" b="1">
                  <a:latin typeface="Arial" pitchFamily="34" charset="0"/>
                  <a:cs typeface="Arial" pitchFamily="34" charset="0"/>
                </a:endParaRPr>
              </a:p>
            </c:rich>
          </c:tx>
          <c:layout/>
        </c:title>
        <c:numFmt formatCode="#,##0;\-#,##0" sourceLinked="0"/>
        <c:majorTickMark val="none"/>
        <c:tickLblPos val="nextTo"/>
        <c:txPr>
          <a:bodyPr/>
          <a:lstStyle/>
          <a:p>
            <a:pPr>
              <a:defRPr lang="en-US"/>
            </a:pPr>
            <a:endParaRPr lang="ar-SA"/>
          </a:p>
        </c:txPr>
        <c:crossAx val="113523328"/>
        <c:crosses val="max"/>
        <c:auto val="1"/>
        <c:lblAlgn val="ctr"/>
        <c:lblOffset val="100"/>
      </c:catAx>
      <c:valAx>
        <c:axId val="113523328"/>
        <c:scaling>
          <c:orientation val="maxMin"/>
        </c:scaling>
        <c:axPos val="b"/>
        <c:majorGridlines/>
        <c:title>
          <c:tx>
            <c:rich>
              <a:bodyPr/>
              <a:lstStyle/>
              <a:p>
                <a:pPr>
                  <a:defRPr/>
                </a:pPr>
                <a:r>
                  <a:rPr lang="en-US" sz="1050">
                    <a:latin typeface="Arial" pitchFamily="34" charset="0"/>
                    <a:cs typeface="Arial" pitchFamily="34" charset="0"/>
                  </a:rPr>
                  <a:t>population</a:t>
                </a:r>
                <a:endParaRPr lang="ar-SA" sz="1050">
                  <a:latin typeface="Arial" pitchFamily="34" charset="0"/>
                  <a:cs typeface="Arial" pitchFamily="34" charset="0"/>
                </a:endParaRPr>
              </a:p>
            </c:rich>
          </c:tx>
          <c:layout/>
        </c:title>
        <c:numFmt formatCode="General" sourceLinked="1"/>
        <c:tickLblPos val="nextTo"/>
        <c:txPr>
          <a:bodyPr/>
          <a:lstStyle/>
          <a:p>
            <a:pPr>
              <a:defRPr lang="en-US"/>
            </a:pPr>
            <a:endParaRPr lang="ar-SA"/>
          </a:p>
        </c:txPr>
        <c:crossAx val="113371776"/>
        <c:crossesAt val="1"/>
        <c:crossBetween val="between"/>
      </c:valAx>
    </c:plotArea>
    <c:legend>
      <c:legendPos val="r"/>
      <c:layout/>
      <c:txPr>
        <a:bodyPr/>
        <a:lstStyle/>
        <a:p>
          <a:pPr>
            <a:defRPr lang="en-US" sz="1200" b="1"/>
          </a:pPr>
          <a:endParaRPr lang="ar-SA"/>
        </a:p>
      </c:txPr>
    </c:legend>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A64A5C-D104-404B-BF8A-167E15EB1D9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E1949840-B6DC-4674-995D-C9978DE36105}">
      <dgm:prSet phldrT="[نص]" custT="1"/>
      <dgm:spPr>
        <a:solidFill>
          <a:schemeClr val="accent2">
            <a:lumMod val="50000"/>
          </a:schemeClr>
        </a:solidFill>
      </dgm:spPr>
      <dgm:t>
        <a:bodyPr/>
        <a:lstStyle/>
        <a:p>
          <a:r>
            <a:rPr lang="en-US" sz="1050" dirty="0" smtClean="0"/>
            <a:t>Site selection </a:t>
          </a:r>
          <a:endParaRPr lang="en-US" sz="1050" dirty="0"/>
        </a:p>
      </dgm:t>
    </dgm:pt>
    <dgm:pt modelId="{B3C9CDA3-8A39-4DD5-93AB-13E050FDF057}" type="parTrans" cxnId="{687D3515-1F50-480A-90D0-F5E7AE6590BA}">
      <dgm:prSet/>
      <dgm:spPr/>
      <dgm:t>
        <a:bodyPr/>
        <a:lstStyle/>
        <a:p>
          <a:endParaRPr lang="en-US"/>
        </a:p>
      </dgm:t>
    </dgm:pt>
    <dgm:pt modelId="{7369B299-D2C1-4A24-B8BC-B3EC74AEEC7C}" type="sibTrans" cxnId="{687D3515-1F50-480A-90D0-F5E7AE6590BA}">
      <dgm:prSet/>
      <dgm:spPr/>
      <dgm:t>
        <a:bodyPr/>
        <a:lstStyle/>
        <a:p>
          <a:endParaRPr lang="en-US"/>
        </a:p>
      </dgm:t>
    </dgm:pt>
    <dgm:pt modelId="{1E5841DF-0FCA-4D85-BC2D-7AC04156CE0F}">
      <dgm:prSet phldrT="[نص]" custT="1"/>
      <dgm:spPr>
        <a:solidFill>
          <a:schemeClr val="accent2">
            <a:lumMod val="50000"/>
          </a:schemeClr>
        </a:solidFill>
      </dgm:spPr>
      <dgm:t>
        <a:bodyPr/>
        <a:lstStyle/>
        <a:p>
          <a:r>
            <a:rPr lang="en-US" sz="1050" dirty="0" smtClean="0"/>
            <a:t>Study the planning area</a:t>
          </a:r>
          <a:endParaRPr lang="en-US" sz="1050" dirty="0"/>
        </a:p>
      </dgm:t>
    </dgm:pt>
    <dgm:pt modelId="{9154F9A8-3F64-4B41-BA6C-001A5411128C}" type="parTrans" cxnId="{B9EEE4CF-AC56-436B-A726-11F3011CF71F}">
      <dgm:prSet/>
      <dgm:spPr>
        <a:solidFill>
          <a:schemeClr val="accent2">
            <a:lumMod val="50000"/>
          </a:schemeClr>
        </a:solidFill>
      </dgm:spPr>
      <dgm:t>
        <a:bodyPr/>
        <a:lstStyle/>
        <a:p>
          <a:endParaRPr lang="en-US" dirty="0"/>
        </a:p>
      </dgm:t>
    </dgm:pt>
    <dgm:pt modelId="{FB59367E-917E-4128-8C4C-6438D86CD517}" type="sibTrans" cxnId="{B9EEE4CF-AC56-436B-A726-11F3011CF71F}">
      <dgm:prSet/>
      <dgm:spPr/>
      <dgm:t>
        <a:bodyPr/>
        <a:lstStyle/>
        <a:p>
          <a:endParaRPr lang="en-US"/>
        </a:p>
      </dgm:t>
    </dgm:pt>
    <dgm:pt modelId="{9000CEEC-E7E8-4532-84CA-16B501E2AB97}">
      <dgm:prSet phldrT="[نص]" custT="1"/>
      <dgm:spPr>
        <a:solidFill>
          <a:schemeClr val="accent2">
            <a:lumMod val="50000"/>
          </a:schemeClr>
        </a:solidFill>
      </dgm:spPr>
      <dgm:t>
        <a:bodyPr/>
        <a:lstStyle/>
        <a:p>
          <a:r>
            <a:rPr lang="en-US" sz="1050" dirty="0" smtClean="0"/>
            <a:t>Study the planning area at regional level </a:t>
          </a:r>
          <a:endParaRPr lang="en-US" sz="1050" dirty="0"/>
        </a:p>
      </dgm:t>
    </dgm:pt>
    <dgm:pt modelId="{B4D3B90A-DE1F-4690-8876-9F79C8D8E42B}" type="parTrans" cxnId="{42F61EF8-91E1-4AC8-98BC-9FA355CD1AC3}">
      <dgm:prSet/>
      <dgm:spPr>
        <a:solidFill>
          <a:schemeClr val="accent2">
            <a:lumMod val="50000"/>
          </a:schemeClr>
        </a:solidFill>
      </dgm:spPr>
      <dgm:t>
        <a:bodyPr/>
        <a:lstStyle/>
        <a:p>
          <a:endParaRPr lang="en-US" dirty="0"/>
        </a:p>
      </dgm:t>
    </dgm:pt>
    <dgm:pt modelId="{FE91DF8B-62CB-4B93-A7BC-16454F61B9E3}" type="sibTrans" cxnId="{42F61EF8-91E1-4AC8-98BC-9FA355CD1AC3}">
      <dgm:prSet/>
      <dgm:spPr/>
      <dgm:t>
        <a:bodyPr/>
        <a:lstStyle/>
        <a:p>
          <a:endParaRPr lang="en-US"/>
        </a:p>
      </dgm:t>
    </dgm:pt>
    <dgm:pt modelId="{BC52B8FD-9333-441C-9BAE-2281B2254E79}">
      <dgm:prSet custT="1"/>
      <dgm:spPr>
        <a:solidFill>
          <a:schemeClr val="accent2">
            <a:lumMod val="50000"/>
          </a:schemeClr>
        </a:solidFill>
      </dgm:spPr>
      <dgm:t>
        <a:bodyPr/>
        <a:lstStyle/>
        <a:p>
          <a:r>
            <a:rPr lang="en-US" sz="1050" dirty="0" smtClean="0"/>
            <a:t>confusing aspects/diverse aspects  </a:t>
          </a:r>
          <a:endParaRPr lang="en-US" sz="1050" dirty="0"/>
        </a:p>
      </dgm:t>
    </dgm:pt>
    <dgm:pt modelId="{A922AFC1-7BB0-4105-9E5A-F226191CC78B}" type="parTrans" cxnId="{4C03F750-5028-48E1-BA1A-804B703DD5E4}">
      <dgm:prSet/>
      <dgm:spPr>
        <a:solidFill>
          <a:schemeClr val="accent2">
            <a:lumMod val="50000"/>
          </a:schemeClr>
        </a:solidFill>
      </dgm:spPr>
      <dgm:t>
        <a:bodyPr/>
        <a:lstStyle/>
        <a:p>
          <a:endParaRPr lang="en-US" dirty="0"/>
        </a:p>
      </dgm:t>
    </dgm:pt>
    <dgm:pt modelId="{C2AC6384-09F2-435D-8082-129294418FF1}" type="sibTrans" cxnId="{4C03F750-5028-48E1-BA1A-804B703DD5E4}">
      <dgm:prSet/>
      <dgm:spPr/>
      <dgm:t>
        <a:bodyPr/>
        <a:lstStyle/>
        <a:p>
          <a:endParaRPr lang="en-US"/>
        </a:p>
      </dgm:t>
    </dgm:pt>
    <dgm:pt modelId="{6DBD2CA6-4D2B-44FF-927E-5D3989BE604D}">
      <dgm:prSet custT="1"/>
      <dgm:spPr>
        <a:solidFill>
          <a:schemeClr val="accent2">
            <a:lumMod val="50000"/>
          </a:schemeClr>
        </a:solidFill>
      </dgm:spPr>
      <dgm:t>
        <a:bodyPr/>
        <a:lstStyle/>
        <a:p>
          <a:r>
            <a:rPr lang="en-US" sz="1050" dirty="0" smtClean="0"/>
            <a:t>Concept</a:t>
          </a:r>
          <a:endParaRPr lang="en-US" sz="1050" dirty="0"/>
        </a:p>
      </dgm:t>
    </dgm:pt>
    <dgm:pt modelId="{EF30E375-9864-45A2-9AFB-80FBBA37826B}" type="parTrans" cxnId="{340C3A09-06D9-47BB-A46D-89790CB0627A}">
      <dgm:prSet/>
      <dgm:spPr>
        <a:solidFill>
          <a:schemeClr val="accent2">
            <a:lumMod val="50000"/>
          </a:schemeClr>
        </a:solidFill>
      </dgm:spPr>
      <dgm:t>
        <a:bodyPr/>
        <a:lstStyle/>
        <a:p>
          <a:endParaRPr lang="en-US" dirty="0"/>
        </a:p>
      </dgm:t>
    </dgm:pt>
    <dgm:pt modelId="{6F35092C-D1B6-4402-9082-DE7B8FF3ED0E}" type="sibTrans" cxnId="{340C3A09-06D9-47BB-A46D-89790CB0627A}">
      <dgm:prSet/>
      <dgm:spPr/>
      <dgm:t>
        <a:bodyPr/>
        <a:lstStyle/>
        <a:p>
          <a:endParaRPr lang="en-US"/>
        </a:p>
      </dgm:t>
    </dgm:pt>
    <dgm:pt modelId="{FB65BC3E-71D6-47B1-B567-853A71C14721}">
      <dgm:prSet custT="1"/>
      <dgm:spPr>
        <a:solidFill>
          <a:schemeClr val="accent2">
            <a:lumMod val="50000"/>
          </a:schemeClr>
        </a:solidFill>
      </dgm:spPr>
      <dgm:t>
        <a:bodyPr/>
        <a:lstStyle/>
        <a:p>
          <a:r>
            <a:rPr lang="en-US" sz="1050" dirty="0" smtClean="0"/>
            <a:t>Scenarios and alternatives </a:t>
          </a:r>
          <a:endParaRPr lang="en-US" sz="1050" dirty="0"/>
        </a:p>
      </dgm:t>
    </dgm:pt>
    <dgm:pt modelId="{572E8721-8DC7-414D-AE4E-B208DE79729A}" type="parTrans" cxnId="{1DF0E305-FAF0-4811-B312-AC22039D1DC6}">
      <dgm:prSet/>
      <dgm:spPr>
        <a:solidFill>
          <a:schemeClr val="accent2">
            <a:lumMod val="50000"/>
          </a:schemeClr>
        </a:solidFill>
      </dgm:spPr>
      <dgm:t>
        <a:bodyPr/>
        <a:lstStyle/>
        <a:p>
          <a:endParaRPr lang="en-US" dirty="0"/>
        </a:p>
      </dgm:t>
    </dgm:pt>
    <dgm:pt modelId="{F1B8A789-2B84-41FA-8A85-8C68B16E3C5D}" type="sibTrans" cxnId="{1DF0E305-FAF0-4811-B312-AC22039D1DC6}">
      <dgm:prSet/>
      <dgm:spPr/>
      <dgm:t>
        <a:bodyPr/>
        <a:lstStyle/>
        <a:p>
          <a:endParaRPr lang="en-US"/>
        </a:p>
      </dgm:t>
    </dgm:pt>
    <dgm:pt modelId="{7B23C3A4-1D22-4C24-B395-C0491F26AFA2}">
      <dgm:prSet custT="1"/>
      <dgm:spPr>
        <a:solidFill>
          <a:schemeClr val="accent2">
            <a:lumMod val="50000"/>
          </a:schemeClr>
        </a:solidFill>
      </dgm:spPr>
      <dgm:t>
        <a:bodyPr/>
        <a:lstStyle/>
        <a:p>
          <a:r>
            <a:rPr lang="en-US" sz="1050" dirty="0" smtClean="0"/>
            <a:t>Final master plan</a:t>
          </a:r>
          <a:endParaRPr lang="en-US" sz="1050" dirty="0"/>
        </a:p>
      </dgm:t>
    </dgm:pt>
    <dgm:pt modelId="{73332154-4F69-4918-8407-968EAD6BF882}" type="parTrans" cxnId="{86B617C5-9FD9-44BB-A021-328C80803D0E}">
      <dgm:prSet/>
      <dgm:spPr>
        <a:solidFill>
          <a:schemeClr val="accent2">
            <a:lumMod val="50000"/>
          </a:schemeClr>
        </a:solidFill>
      </dgm:spPr>
      <dgm:t>
        <a:bodyPr/>
        <a:lstStyle/>
        <a:p>
          <a:endParaRPr lang="en-US" dirty="0"/>
        </a:p>
      </dgm:t>
    </dgm:pt>
    <dgm:pt modelId="{1184A108-FA4F-4976-90BE-89D6FF37ECF9}" type="sibTrans" cxnId="{86B617C5-9FD9-44BB-A021-328C80803D0E}">
      <dgm:prSet/>
      <dgm:spPr/>
      <dgm:t>
        <a:bodyPr/>
        <a:lstStyle/>
        <a:p>
          <a:endParaRPr lang="en-US"/>
        </a:p>
      </dgm:t>
    </dgm:pt>
    <dgm:pt modelId="{40CB4E3D-7430-40E5-949F-1941DD9CB942}" type="pres">
      <dgm:prSet presAssocID="{C7A64A5C-D104-404B-BF8A-167E15EB1D91}" presName="diagram" presStyleCnt="0">
        <dgm:presLayoutVars>
          <dgm:chPref val="1"/>
          <dgm:dir/>
          <dgm:animOne val="branch"/>
          <dgm:animLvl val="lvl"/>
          <dgm:resizeHandles val="exact"/>
        </dgm:presLayoutVars>
      </dgm:prSet>
      <dgm:spPr/>
      <dgm:t>
        <a:bodyPr/>
        <a:lstStyle/>
        <a:p>
          <a:endParaRPr lang="en-US"/>
        </a:p>
      </dgm:t>
    </dgm:pt>
    <dgm:pt modelId="{433B0345-6F06-45BF-9FD1-2EDDE0B933B2}" type="pres">
      <dgm:prSet presAssocID="{E1949840-B6DC-4674-995D-C9978DE36105}" presName="root1" presStyleCnt="0"/>
      <dgm:spPr/>
    </dgm:pt>
    <dgm:pt modelId="{7AD928A5-FC9A-4BA8-B3EE-76EE48CF8A9C}" type="pres">
      <dgm:prSet presAssocID="{E1949840-B6DC-4674-995D-C9978DE36105}" presName="LevelOneTextNode" presStyleLbl="node0" presStyleIdx="0" presStyleCnt="1" custScaleX="283205" custScaleY="503297">
        <dgm:presLayoutVars>
          <dgm:chPref val="3"/>
        </dgm:presLayoutVars>
      </dgm:prSet>
      <dgm:spPr/>
      <dgm:t>
        <a:bodyPr/>
        <a:lstStyle/>
        <a:p>
          <a:endParaRPr lang="en-US"/>
        </a:p>
      </dgm:t>
    </dgm:pt>
    <dgm:pt modelId="{2265C69F-7A82-4F48-9DA2-ED15E3C6BD6A}" type="pres">
      <dgm:prSet presAssocID="{E1949840-B6DC-4674-995D-C9978DE36105}" presName="level2hierChild" presStyleCnt="0"/>
      <dgm:spPr/>
    </dgm:pt>
    <dgm:pt modelId="{C00C1EEE-8CFB-4C13-A873-4FF4E45BFE61}" type="pres">
      <dgm:prSet presAssocID="{9154F9A8-3F64-4B41-BA6C-001A5411128C}" presName="conn2-1" presStyleLbl="parChTrans1D2" presStyleIdx="0" presStyleCnt="1"/>
      <dgm:spPr/>
      <dgm:t>
        <a:bodyPr/>
        <a:lstStyle/>
        <a:p>
          <a:endParaRPr lang="en-US"/>
        </a:p>
      </dgm:t>
    </dgm:pt>
    <dgm:pt modelId="{F0BE0131-CFBD-4BB9-AF5F-9C7CE59D462C}" type="pres">
      <dgm:prSet presAssocID="{9154F9A8-3F64-4B41-BA6C-001A5411128C}" presName="connTx" presStyleLbl="parChTrans1D2" presStyleIdx="0" presStyleCnt="1"/>
      <dgm:spPr/>
      <dgm:t>
        <a:bodyPr/>
        <a:lstStyle/>
        <a:p>
          <a:endParaRPr lang="en-US"/>
        </a:p>
      </dgm:t>
    </dgm:pt>
    <dgm:pt modelId="{A6893BA1-746B-4579-849D-B1528297430A}" type="pres">
      <dgm:prSet presAssocID="{1E5841DF-0FCA-4D85-BC2D-7AC04156CE0F}" presName="root2" presStyleCnt="0"/>
      <dgm:spPr/>
    </dgm:pt>
    <dgm:pt modelId="{9A81DDEE-C31B-4DDD-8FD2-CC67B1EAA8A1}" type="pres">
      <dgm:prSet presAssocID="{1E5841DF-0FCA-4D85-BC2D-7AC04156CE0F}" presName="LevelTwoTextNode" presStyleLbl="node2" presStyleIdx="0" presStyleCnt="1" custScaleX="283205" custScaleY="503297">
        <dgm:presLayoutVars>
          <dgm:chPref val="3"/>
        </dgm:presLayoutVars>
      </dgm:prSet>
      <dgm:spPr/>
      <dgm:t>
        <a:bodyPr/>
        <a:lstStyle/>
        <a:p>
          <a:endParaRPr lang="en-US"/>
        </a:p>
      </dgm:t>
    </dgm:pt>
    <dgm:pt modelId="{AAAC95B8-B6A6-40E2-9103-1812A5F817D5}" type="pres">
      <dgm:prSet presAssocID="{1E5841DF-0FCA-4D85-BC2D-7AC04156CE0F}" presName="level3hierChild" presStyleCnt="0"/>
      <dgm:spPr/>
    </dgm:pt>
    <dgm:pt modelId="{63768B3E-6F08-43C6-8006-7D20A5668E9E}" type="pres">
      <dgm:prSet presAssocID="{B4D3B90A-DE1F-4690-8876-9F79C8D8E42B}" presName="conn2-1" presStyleLbl="parChTrans1D3" presStyleIdx="0" presStyleCnt="1"/>
      <dgm:spPr/>
      <dgm:t>
        <a:bodyPr/>
        <a:lstStyle/>
        <a:p>
          <a:endParaRPr lang="en-US"/>
        </a:p>
      </dgm:t>
    </dgm:pt>
    <dgm:pt modelId="{64AA9418-671C-43F8-85AC-F0C21810A3C7}" type="pres">
      <dgm:prSet presAssocID="{B4D3B90A-DE1F-4690-8876-9F79C8D8E42B}" presName="connTx" presStyleLbl="parChTrans1D3" presStyleIdx="0" presStyleCnt="1"/>
      <dgm:spPr/>
      <dgm:t>
        <a:bodyPr/>
        <a:lstStyle/>
        <a:p>
          <a:endParaRPr lang="en-US"/>
        </a:p>
      </dgm:t>
    </dgm:pt>
    <dgm:pt modelId="{8DED9FE1-E2EB-49FE-855C-89E61FCF7100}" type="pres">
      <dgm:prSet presAssocID="{9000CEEC-E7E8-4532-84CA-16B501E2AB97}" presName="root2" presStyleCnt="0"/>
      <dgm:spPr/>
    </dgm:pt>
    <dgm:pt modelId="{9A0B7EB4-CBB3-41E8-9113-7F6BB18F4470}" type="pres">
      <dgm:prSet presAssocID="{9000CEEC-E7E8-4532-84CA-16B501E2AB97}" presName="LevelTwoTextNode" presStyleLbl="node3" presStyleIdx="0" presStyleCnt="1" custScaleX="283205" custScaleY="503297">
        <dgm:presLayoutVars>
          <dgm:chPref val="3"/>
        </dgm:presLayoutVars>
      </dgm:prSet>
      <dgm:spPr/>
      <dgm:t>
        <a:bodyPr/>
        <a:lstStyle/>
        <a:p>
          <a:endParaRPr lang="en-US"/>
        </a:p>
      </dgm:t>
    </dgm:pt>
    <dgm:pt modelId="{A1817C37-0B48-4165-8975-E44BADDE3292}" type="pres">
      <dgm:prSet presAssocID="{9000CEEC-E7E8-4532-84CA-16B501E2AB97}" presName="level3hierChild" presStyleCnt="0"/>
      <dgm:spPr/>
    </dgm:pt>
    <dgm:pt modelId="{7963B101-411A-49E0-9097-9E97B1E368AC}" type="pres">
      <dgm:prSet presAssocID="{A922AFC1-7BB0-4105-9E5A-F226191CC78B}" presName="conn2-1" presStyleLbl="parChTrans1D4" presStyleIdx="0" presStyleCnt="4"/>
      <dgm:spPr/>
      <dgm:t>
        <a:bodyPr/>
        <a:lstStyle/>
        <a:p>
          <a:endParaRPr lang="en-US"/>
        </a:p>
      </dgm:t>
    </dgm:pt>
    <dgm:pt modelId="{B4B102ED-3EDF-4351-82CD-93D1E7AA66E4}" type="pres">
      <dgm:prSet presAssocID="{A922AFC1-7BB0-4105-9E5A-F226191CC78B}" presName="connTx" presStyleLbl="parChTrans1D4" presStyleIdx="0" presStyleCnt="4"/>
      <dgm:spPr/>
      <dgm:t>
        <a:bodyPr/>
        <a:lstStyle/>
        <a:p>
          <a:endParaRPr lang="en-US"/>
        </a:p>
      </dgm:t>
    </dgm:pt>
    <dgm:pt modelId="{6EA83E55-C670-4006-8CAD-2E49BF3DC206}" type="pres">
      <dgm:prSet presAssocID="{BC52B8FD-9333-441C-9BAE-2281B2254E79}" presName="root2" presStyleCnt="0"/>
      <dgm:spPr/>
    </dgm:pt>
    <dgm:pt modelId="{0E54DB0F-2EA5-495F-8FE5-9A289FB793F8}" type="pres">
      <dgm:prSet presAssocID="{BC52B8FD-9333-441C-9BAE-2281B2254E79}" presName="LevelTwoTextNode" presStyleLbl="node4" presStyleIdx="0" presStyleCnt="4" custScaleX="283205" custScaleY="503297">
        <dgm:presLayoutVars>
          <dgm:chPref val="3"/>
        </dgm:presLayoutVars>
      </dgm:prSet>
      <dgm:spPr/>
      <dgm:t>
        <a:bodyPr/>
        <a:lstStyle/>
        <a:p>
          <a:endParaRPr lang="en-US"/>
        </a:p>
      </dgm:t>
    </dgm:pt>
    <dgm:pt modelId="{694B17FA-BF68-4EBD-9585-5D68C8DECD5B}" type="pres">
      <dgm:prSet presAssocID="{BC52B8FD-9333-441C-9BAE-2281B2254E79}" presName="level3hierChild" presStyleCnt="0"/>
      <dgm:spPr/>
    </dgm:pt>
    <dgm:pt modelId="{AD1A7273-6B5D-47EB-AB56-BB74F0C23A4E}" type="pres">
      <dgm:prSet presAssocID="{EF30E375-9864-45A2-9AFB-80FBBA37826B}" presName="conn2-1" presStyleLbl="parChTrans1D4" presStyleIdx="1" presStyleCnt="4"/>
      <dgm:spPr/>
      <dgm:t>
        <a:bodyPr/>
        <a:lstStyle/>
        <a:p>
          <a:endParaRPr lang="en-US"/>
        </a:p>
      </dgm:t>
    </dgm:pt>
    <dgm:pt modelId="{40F5255B-3059-48BA-B3D0-B7D532595079}" type="pres">
      <dgm:prSet presAssocID="{EF30E375-9864-45A2-9AFB-80FBBA37826B}" presName="connTx" presStyleLbl="parChTrans1D4" presStyleIdx="1" presStyleCnt="4"/>
      <dgm:spPr/>
      <dgm:t>
        <a:bodyPr/>
        <a:lstStyle/>
        <a:p>
          <a:endParaRPr lang="en-US"/>
        </a:p>
      </dgm:t>
    </dgm:pt>
    <dgm:pt modelId="{35DC14CA-B279-4E90-A9A4-F64B6354A89C}" type="pres">
      <dgm:prSet presAssocID="{6DBD2CA6-4D2B-44FF-927E-5D3989BE604D}" presName="root2" presStyleCnt="0"/>
      <dgm:spPr/>
    </dgm:pt>
    <dgm:pt modelId="{B23A032E-8E22-411D-9D00-CEE98E845AAE}" type="pres">
      <dgm:prSet presAssocID="{6DBD2CA6-4D2B-44FF-927E-5D3989BE604D}" presName="LevelTwoTextNode" presStyleLbl="node4" presStyleIdx="1" presStyleCnt="4" custScaleX="283205" custScaleY="503297">
        <dgm:presLayoutVars>
          <dgm:chPref val="3"/>
        </dgm:presLayoutVars>
      </dgm:prSet>
      <dgm:spPr/>
      <dgm:t>
        <a:bodyPr/>
        <a:lstStyle/>
        <a:p>
          <a:endParaRPr lang="en-US"/>
        </a:p>
      </dgm:t>
    </dgm:pt>
    <dgm:pt modelId="{AA579425-DAED-4E22-B7D1-AAF65FC3EE8B}" type="pres">
      <dgm:prSet presAssocID="{6DBD2CA6-4D2B-44FF-927E-5D3989BE604D}" presName="level3hierChild" presStyleCnt="0"/>
      <dgm:spPr/>
    </dgm:pt>
    <dgm:pt modelId="{05FD7535-A4F3-4C01-A8A4-7BE59FBBFA5F}" type="pres">
      <dgm:prSet presAssocID="{572E8721-8DC7-414D-AE4E-B208DE79729A}" presName="conn2-1" presStyleLbl="parChTrans1D4" presStyleIdx="2" presStyleCnt="4"/>
      <dgm:spPr/>
      <dgm:t>
        <a:bodyPr/>
        <a:lstStyle/>
        <a:p>
          <a:endParaRPr lang="en-US"/>
        </a:p>
      </dgm:t>
    </dgm:pt>
    <dgm:pt modelId="{36EA59FA-53ED-47A0-9262-270216773E02}" type="pres">
      <dgm:prSet presAssocID="{572E8721-8DC7-414D-AE4E-B208DE79729A}" presName="connTx" presStyleLbl="parChTrans1D4" presStyleIdx="2" presStyleCnt="4"/>
      <dgm:spPr/>
      <dgm:t>
        <a:bodyPr/>
        <a:lstStyle/>
        <a:p>
          <a:endParaRPr lang="en-US"/>
        </a:p>
      </dgm:t>
    </dgm:pt>
    <dgm:pt modelId="{C71E9A56-2CA5-4680-BF99-B4B10F6126CC}" type="pres">
      <dgm:prSet presAssocID="{FB65BC3E-71D6-47B1-B567-853A71C14721}" presName="root2" presStyleCnt="0"/>
      <dgm:spPr/>
    </dgm:pt>
    <dgm:pt modelId="{27F5EDF2-65C9-4887-BF28-72ECA67A313D}" type="pres">
      <dgm:prSet presAssocID="{FB65BC3E-71D6-47B1-B567-853A71C14721}" presName="LevelTwoTextNode" presStyleLbl="node4" presStyleIdx="2" presStyleCnt="4" custScaleX="283205" custScaleY="503297">
        <dgm:presLayoutVars>
          <dgm:chPref val="3"/>
        </dgm:presLayoutVars>
      </dgm:prSet>
      <dgm:spPr/>
      <dgm:t>
        <a:bodyPr/>
        <a:lstStyle/>
        <a:p>
          <a:endParaRPr lang="en-US"/>
        </a:p>
      </dgm:t>
    </dgm:pt>
    <dgm:pt modelId="{ACE59B29-E201-43BA-83D2-201C32BCA819}" type="pres">
      <dgm:prSet presAssocID="{FB65BC3E-71D6-47B1-B567-853A71C14721}" presName="level3hierChild" presStyleCnt="0"/>
      <dgm:spPr/>
    </dgm:pt>
    <dgm:pt modelId="{28FFCDAC-B09B-4D7C-ABE7-0E548E819E30}" type="pres">
      <dgm:prSet presAssocID="{73332154-4F69-4918-8407-968EAD6BF882}" presName="conn2-1" presStyleLbl="parChTrans1D4" presStyleIdx="3" presStyleCnt="4"/>
      <dgm:spPr/>
      <dgm:t>
        <a:bodyPr/>
        <a:lstStyle/>
        <a:p>
          <a:endParaRPr lang="en-US"/>
        </a:p>
      </dgm:t>
    </dgm:pt>
    <dgm:pt modelId="{D71260CB-32EE-473E-8BD0-950A1A605373}" type="pres">
      <dgm:prSet presAssocID="{73332154-4F69-4918-8407-968EAD6BF882}" presName="connTx" presStyleLbl="parChTrans1D4" presStyleIdx="3" presStyleCnt="4"/>
      <dgm:spPr/>
      <dgm:t>
        <a:bodyPr/>
        <a:lstStyle/>
        <a:p>
          <a:endParaRPr lang="en-US"/>
        </a:p>
      </dgm:t>
    </dgm:pt>
    <dgm:pt modelId="{18D24D62-8198-4DBE-B04A-2B94A1F4B726}" type="pres">
      <dgm:prSet presAssocID="{7B23C3A4-1D22-4C24-B395-C0491F26AFA2}" presName="root2" presStyleCnt="0"/>
      <dgm:spPr/>
    </dgm:pt>
    <dgm:pt modelId="{F26EC608-76DA-4178-A967-233CBB4C9E69}" type="pres">
      <dgm:prSet presAssocID="{7B23C3A4-1D22-4C24-B395-C0491F26AFA2}" presName="LevelTwoTextNode" presStyleLbl="node4" presStyleIdx="3" presStyleCnt="4" custScaleX="283205" custScaleY="503297">
        <dgm:presLayoutVars>
          <dgm:chPref val="3"/>
        </dgm:presLayoutVars>
      </dgm:prSet>
      <dgm:spPr/>
      <dgm:t>
        <a:bodyPr/>
        <a:lstStyle/>
        <a:p>
          <a:endParaRPr lang="en-US"/>
        </a:p>
      </dgm:t>
    </dgm:pt>
    <dgm:pt modelId="{65B3931F-352D-4377-A757-39E43F7EF123}" type="pres">
      <dgm:prSet presAssocID="{7B23C3A4-1D22-4C24-B395-C0491F26AFA2}" presName="level3hierChild" presStyleCnt="0"/>
      <dgm:spPr/>
    </dgm:pt>
  </dgm:ptLst>
  <dgm:cxnLst>
    <dgm:cxn modelId="{340C3A09-06D9-47BB-A46D-89790CB0627A}" srcId="{BC52B8FD-9333-441C-9BAE-2281B2254E79}" destId="{6DBD2CA6-4D2B-44FF-927E-5D3989BE604D}" srcOrd="0" destOrd="0" parTransId="{EF30E375-9864-45A2-9AFB-80FBBA37826B}" sibTransId="{6F35092C-D1B6-4402-9082-DE7B8FF3ED0E}"/>
    <dgm:cxn modelId="{274B4876-F99B-4717-B51A-4F4DA34D031A}" type="presOf" srcId="{1E5841DF-0FCA-4D85-BC2D-7AC04156CE0F}" destId="{9A81DDEE-C31B-4DDD-8FD2-CC67B1EAA8A1}" srcOrd="0" destOrd="0" presId="urn:microsoft.com/office/officeart/2005/8/layout/hierarchy2"/>
    <dgm:cxn modelId="{8717976F-C0DC-4E74-930B-E3034984396A}" type="presOf" srcId="{EF30E375-9864-45A2-9AFB-80FBBA37826B}" destId="{AD1A7273-6B5D-47EB-AB56-BB74F0C23A4E}" srcOrd="0" destOrd="0" presId="urn:microsoft.com/office/officeart/2005/8/layout/hierarchy2"/>
    <dgm:cxn modelId="{B9EEE4CF-AC56-436B-A726-11F3011CF71F}" srcId="{E1949840-B6DC-4674-995D-C9978DE36105}" destId="{1E5841DF-0FCA-4D85-BC2D-7AC04156CE0F}" srcOrd="0" destOrd="0" parTransId="{9154F9A8-3F64-4B41-BA6C-001A5411128C}" sibTransId="{FB59367E-917E-4128-8C4C-6438D86CD517}"/>
    <dgm:cxn modelId="{5F7070CC-9573-4EDE-90F2-0AEF29BD20CF}" type="presOf" srcId="{FB65BC3E-71D6-47B1-B567-853A71C14721}" destId="{27F5EDF2-65C9-4887-BF28-72ECA67A313D}" srcOrd="0" destOrd="0" presId="urn:microsoft.com/office/officeart/2005/8/layout/hierarchy2"/>
    <dgm:cxn modelId="{F5DB0463-235A-4E16-AEBE-E11271CA877F}" type="presOf" srcId="{A922AFC1-7BB0-4105-9E5A-F226191CC78B}" destId="{B4B102ED-3EDF-4351-82CD-93D1E7AA66E4}" srcOrd="1" destOrd="0" presId="urn:microsoft.com/office/officeart/2005/8/layout/hierarchy2"/>
    <dgm:cxn modelId="{2354FE2E-DB96-4157-A0E9-84DD9F9C55D5}" type="presOf" srcId="{73332154-4F69-4918-8407-968EAD6BF882}" destId="{28FFCDAC-B09B-4D7C-ABE7-0E548E819E30}" srcOrd="0" destOrd="0" presId="urn:microsoft.com/office/officeart/2005/8/layout/hierarchy2"/>
    <dgm:cxn modelId="{AE1624D3-24EB-4605-BBD4-EDB3DEC285E6}" type="presOf" srcId="{E1949840-B6DC-4674-995D-C9978DE36105}" destId="{7AD928A5-FC9A-4BA8-B3EE-76EE48CF8A9C}" srcOrd="0" destOrd="0" presId="urn:microsoft.com/office/officeart/2005/8/layout/hierarchy2"/>
    <dgm:cxn modelId="{E0B7A7EC-884E-4A2A-B1C4-1A9CF22BE996}" type="presOf" srcId="{C7A64A5C-D104-404B-BF8A-167E15EB1D91}" destId="{40CB4E3D-7430-40E5-949F-1941DD9CB942}" srcOrd="0" destOrd="0" presId="urn:microsoft.com/office/officeart/2005/8/layout/hierarchy2"/>
    <dgm:cxn modelId="{9709C996-0BC4-4CE5-B42F-75DBE7F17127}" type="presOf" srcId="{73332154-4F69-4918-8407-968EAD6BF882}" destId="{D71260CB-32EE-473E-8BD0-950A1A605373}" srcOrd="1" destOrd="0" presId="urn:microsoft.com/office/officeart/2005/8/layout/hierarchy2"/>
    <dgm:cxn modelId="{42F61EF8-91E1-4AC8-98BC-9FA355CD1AC3}" srcId="{1E5841DF-0FCA-4D85-BC2D-7AC04156CE0F}" destId="{9000CEEC-E7E8-4532-84CA-16B501E2AB97}" srcOrd="0" destOrd="0" parTransId="{B4D3B90A-DE1F-4690-8876-9F79C8D8E42B}" sibTransId="{FE91DF8B-62CB-4B93-A7BC-16454F61B9E3}"/>
    <dgm:cxn modelId="{1DF0E305-FAF0-4811-B312-AC22039D1DC6}" srcId="{6DBD2CA6-4D2B-44FF-927E-5D3989BE604D}" destId="{FB65BC3E-71D6-47B1-B567-853A71C14721}" srcOrd="0" destOrd="0" parTransId="{572E8721-8DC7-414D-AE4E-B208DE79729A}" sibTransId="{F1B8A789-2B84-41FA-8A85-8C68B16E3C5D}"/>
    <dgm:cxn modelId="{DE7FA566-4D42-45D7-B597-5C9AD69E29DB}" type="presOf" srcId="{572E8721-8DC7-414D-AE4E-B208DE79729A}" destId="{05FD7535-A4F3-4C01-A8A4-7BE59FBBFA5F}" srcOrd="0" destOrd="0" presId="urn:microsoft.com/office/officeart/2005/8/layout/hierarchy2"/>
    <dgm:cxn modelId="{CFD3A2BA-C2AC-4E58-8A31-052519137989}" type="presOf" srcId="{9154F9A8-3F64-4B41-BA6C-001A5411128C}" destId="{C00C1EEE-8CFB-4C13-A873-4FF4E45BFE61}" srcOrd="0" destOrd="0" presId="urn:microsoft.com/office/officeart/2005/8/layout/hierarchy2"/>
    <dgm:cxn modelId="{6C86907B-211E-4FD4-A89F-C74468319DD4}" type="presOf" srcId="{572E8721-8DC7-414D-AE4E-B208DE79729A}" destId="{36EA59FA-53ED-47A0-9262-270216773E02}" srcOrd="1" destOrd="0" presId="urn:microsoft.com/office/officeart/2005/8/layout/hierarchy2"/>
    <dgm:cxn modelId="{51AE72F2-1ED9-4CFC-9E4B-1469ECF4FCEC}" type="presOf" srcId="{A922AFC1-7BB0-4105-9E5A-F226191CC78B}" destId="{7963B101-411A-49E0-9097-9E97B1E368AC}" srcOrd="0" destOrd="0" presId="urn:microsoft.com/office/officeart/2005/8/layout/hierarchy2"/>
    <dgm:cxn modelId="{5817B574-83CE-4861-94EC-F2970280B83F}" type="presOf" srcId="{BC52B8FD-9333-441C-9BAE-2281B2254E79}" destId="{0E54DB0F-2EA5-495F-8FE5-9A289FB793F8}" srcOrd="0" destOrd="0" presId="urn:microsoft.com/office/officeart/2005/8/layout/hierarchy2"/>
    <dgm:cxn modelId="{687D3515-1F50-480A-90D0-F5E7AE6590BA}" srcId="{C7A64A5C-D104-404B-BF8A-167E15EB1D91}" destId="{E1949840-B6DC-4674-995D-C9978DE36105}" srcOrd="0" destOrd="0" parTransId="{B3C9CDA3-8A39-4DD5-93AB-13E050FDF057}" sibTransId="{7369B299-D2C1-4A24-B8BC-B3EC74AEEC7C}"/>
    <dgm:cxn modelId="{4C03F750-5028-48E1-BA1A-804B703DD5E4}" srcId="{9000CEEC-E7E8-4532-84CA-16B501E2AB97}" destId="{BC52B8FD-9333-441C-9BAE-2281B2254E79}" srcOrd="0" destOrd="0" parTransId="{A922AFC1-7BB0-4105-9E5A-F226191CC78B}" sibTransId="{C2AC6384-09F2-435D-8082-129294418FF1}"/>
    <dgm:cxn modelId="{86B617C5-9FD9-44BB-A021-328C80803D0E}" srcId="{FB65BC3E-71D6-47B1-B567-853A71C14721}" destId="{7B23C3A4-1D22-4C24-B395-C0491F26AFA2}" srcOrd="0" destOrd="0" parTransId="{73332154-4F69-4918-8407-968EAD6BF882}" sibTransId="{1184A108-FA4F-4976-90BE-89D6FF37ECF9}"/>
    <dgm:cxn modelId="{81A51549-7CAE-4DAC-B3C3-80FAE57C15B3}" type="presOf" srcId="{B4D3B90A-DE1F-4690-8876-9F79C8D8E42B}" destId="{64AA9418-671C-43F8-85AC-F0C21810A3C7}" srcOrd="1" destOrd="0" presId="urn:microsoft.com/office/officeart/2005/8/layout/hierarchy2"/>
    <dgm:cxn modelId="{865130D8-DE66-477D-A90F-BF5205E9514D}" type="presOf" srcId="{EF30E375-9864-45A2-9AFB-80FBBA37826B}" destId="{40F5255B-3059-48BA-B3D0-B7D532595079}" srcOrd="1" destOrd="0" presId="urn:microsoft.com/office/officeart/2005/8/layout/hierarchy2"/>
    <dgm:cxn modelId="{51F88A18-BC7F-4AC0-8A99-711EEE06B219}" type="presOf" srcId="{9154F9A8-3F64-4B41-BA6C-001A5411128C}" destId="{F0BE0131-CFBD-4BB9-AF5F-9C7CE59D462C}" srcOrd="1" destOrd="0" presId="urn:microsoft.com/office/officeart/2005/8/layout/hierarchy2"/>
    <dgm:cxn modelId="{C33CDAC3-685E-4BC6-A0EA-F2CAA9C9F908}" type="presOf" srcId="{6DBD2CA6-4D2B-44FF-927E-5D3989BE604D}" destId="{B23A032E-8E22-411D-9D00-CEE98E845AAE}" srcOrd="0" destOrd="0" presId="urn:microsoft.com/office/officeart/2005/8/layout/hierarchy2"/>
    <dgm:cxn modelId="{8B9C9332-AB0C-4DCA-A0C3-6A27D25427F8}" type="presOf" srcId="{B4D3B90A-DE1F-4690-8876-9F79C8D8E42B}" destId="{63768B3E-6F08-43C6-8006-7D20A5668E9E}" srcOrd="0" destOrd="0" presId="urn:microsoft.com/office/officeart/2005/8/layout/hierarchy2"/>
    <dgm:cxn modelId="{428CAE98-32B5-4A21-BC03-AFBE5E2DB108}" type="presOf" srcId="{9000CEEC-E7E8-4532-84CA-16B501E2AB97}" destId="{9A0B7EB4-CBB3-41E8-9113-7F6BB18F4470}" srcOrd="0" destOrd="0" presId="urn:microsoft.com/office/officeart/2005/8/layout/hierarchy2"/>
    <dgm:cxn modelId="{06F88838-67DD-4E5C-9B76-B0A1D169F443}" type="presOf" srcId="{7B23C3A4-1D22-4C24-B395-C0491F26AFA2}" destId="{F26EC608-76DA-4178-A967-233CBB4C9E69}" srcOrd="0" destOrd="0" presId="urn:microsoft.com/office/officeart/2005/8/layout/hierarchy2"/>
    <dgm:cxn modelId="{BB4223A3-E422-4B78-8F19-E625143D5845}" type="presParOf" srcId="{40CB4E3D-7430-40E5-949F-1941DD9CB942}" destId="{433B0345-6F06-45BF-9FD1-2EDDE0B933B2}" srcOrd="0" destOrd="0" presId="urn:microsoft.com/office/officeart/2005/8/layout/hierarchy2"/>
    <dgm:cxn modelId="{ABBE76AA-3274-46AD-A8F0-5A1BAE98176E}" type="presParOf" srcId="{433B0345-6F06-45BF-9FD1-2EDDE0B933B2}" destId="{7AD928A5-FC9A-4BA8-B3EE-76EE48CF8A9C}" srcOrd="0" destOrd="0" presId="urn:microsoft.com/office/officeart/2005/8/layout/hierarchy2"/>
    <dgm:cxn modelId="{73CEE183-E6CD-4BF3-A0AA-5E9CBA4B04DE}" type="presParOf" srcId="{433B0345-6F06-45BF-9FD1-2EDDE0B933B2}" destId="{2265C69F-7A82-4F48-9DA2-ED15E3C6BD6A}" srcOrd="1" destOrd="0" presId="urn:microsoft.com/office/officeart/2005/8/layout/hierarchy2"/>
    <dgm:cxn modelId="{F8974976-20A8-4AE8-9954-05C29D518415}" type="presParOf" srcId="{2265C69F-7A82-4F48-9DA2-ED15E3C6BD6A}" destId="{C00C1EEE-8CFB-4C13-A873-4FF4E45BFE61}" srcOrd="0" destOrd="0" presId="urn:microsoft.com/office/officeart/2005/8/layout/hierarchy2"/>
    <dgm:cxn modelId="{04F3BEE7-7032-4096-A10D-AD1F2BF123A0}" type="presParOf" srcId="{C00C1EEE-8CFB-4C13-A873-4FF4E45BFE61}" destId="{F0BE0131-CFBD-4BB9-AF5F-9C7CE59D462C}" srcOrd="0" destOrd="0" presId="urn:microsoft.com/office/officeart/2005/8/layout/hierarchy2"/>
    <dgm:cxn modelId="{7E28FF7C-51FA-4ACE-8458-6FE5954B35B2}" type="presParOf" srcId="{2265C69F-7A82-4F48-9DA2-ED15E3C6BD6A}" destId="{A6893BA1-746B-4579-849D-B1528297430A}" srcOrd="1" destOrd="0" presId="urn:microsoft.com/office/officeart/2005/8/layout/hierarchy2"/>
    <dgm:cxn modelId="{078EB65D-49B5-4EEA-9609-0D6485BEB062}" type="presParOf" srcId="{A6893BA1-746B-4579-849D-B1528297430A}" destId="{9A81DDEE-C31B-4DDD-8FD2-CC67B1EAA8A1}" srcOrd="0" destOrd="0" presId="urn:microsoft.com/office/officeart/2005/8/layout/hierarchy2"/>
    <dgm:cxn modelId="{A45962A7-6BFF-4E0D-A93C-6F53635EF7A7}" type="presParOf" srcId="{A6893BA1-746B-4579-849D-B1528297430A}" destId="{AAAC95B8-B6A6-40E2-9103-1812A5F817D5}" srcOrd="1" destOrd="0" presId="urn:microsoft.com/office/officeart/2005/8/layout/hierarchy2"/>
    <dgm:cxn modelId="{A4F066A0-7E4A-4287-AC46-8407C566558D}" type="presParOf" srcId="{AAAC95B8-B6A6-40E2-9103-1812A5F817D5}" destId="{63768B3E-6F08-43C6-8006-7D20A5668E9E}" srcOrd="0" destOrd="0" presId="urn:microsoft.com/office/officeart/2005/8/layout/hierarchy2"/>
    <dgm:cxn modelId="{143A3AF8-D06A-4A4A-87AB-6EC622180C1F}" type="presParOf" srcId="{63768B3E-6F08-43C6-8006-7D20A5668E9E}" destId="{64AA9418-671C-43F8-85AC-F0C21810A3C7}" srcOrd="0" destOrd="0" presId="urn:microsoft.com/office/officeart/2005/8/layout/hierarchy2"/>
    <dgm:cxn modelId="{66273171-2DE6-43D0-BBDA-D63657C0B0F8}" type="presParOf" srcId="{AAAC95B8-B6A6-40E2-9103-1812A5F817D5}" destId="{8DED9FE1-E2EB-49FE-855C-89E61FCF7100}" srcOrd="1" destOrd="0" presId="urn:microsoft.com/office/officeart/2005/8/layout/hierarchy2"/>
    <dgm:cxn modelId="{3E0D5369-6C37-4FA0-A3E1-514BCBD39F03}" type="presParOf" srcId="{8DED9FE1-E2EB-49FE-855C-89E61FCF7100}" destId="{9A0B7EB4-CBB3-41E8-9113-7F6BB18F4470}" srcOrd="0" destOrd="0" presId="urn:microsoft.com/office/officeart/2005/8/layout/hierarchy2"/>
    <dgm:cxn modelId="{4B176C2B-4E78-4283-AA69-D9D414D109F1}" type="presParOf" srcId="{8DED9FE1-E2EB-49FE-855C-89E61FCF7100}" destId="{A1817C37-0B48-4165-8975-E44BADDE3292}" srcOrd="1" destOrd="0" presId="urn:microsoft.com/office/officeart/2005/8/layout/hierarchy2"/>
    <dgm:cxn modelId="{BB9FE767-E237-4C02-9811-DCC039B0CC06}" type="presParOf" srcId="{A1817C37-0B48-4165-8975-E44BADDE3292}" destId="{7963B101-411A-49E0-9097-9E97B1E368AC}" srcOrd="0" destOrd="0" presId="urn:microsoft.com/office/officeart/2005/8/layout/hierarchy2"/>
    <dgm:cxn modelId="{9C293367-8330-4C28-BD53-3134DDFA985B}" type="presParOf" srcId="{7963B101-411A-49E0-9097-9E97B1E368AC}" destId="{B4B102ED-3EDF-4351-82CD-93D1E7AA66E4}" srcOrd="0" destOrd="0" presId="urn:microsoft.com/office/officeart/2005/8/layout/hierarchy2"/>
    <dgm:cxn modelId="{919B593B-44A1-4BF5-AF21-FC73283A308E}" type="presParOf" srcId="{A1817C37-0B48-4165-8975-E44BADDE3292}" destId="{6EA83E55-C670-4006-8CAD-2E49BF3DC206}" srcOrd="1" destOrd="0" presId="urn:microsoft.com/office/officeart/2005/8/layout/hierarchy2"/>
    <dgm:cxn modelId="{65DB746C-375C-46F6-A90E-D974B613F3F9}" type="presParOf" srcId="{6EA83E55-C670-4006-8CAD-2E49BF3DC206}" destId="{0E54DB0F-2EA5-495F-8FE5-9A289FB793F8}" srcOrd="0" destOrd="0" presId="urn:microsoft.com/office/officeart/2005/8/layout/hierarchy2"/>
    <dgm:cxn modelId="{8C3C1D2C-A495-44DF-A286-9BB984ABE9C8}" type="presParOf" srcId="{6EA83E55-C670-4006-8CAD-2E49BF3DC206}" destId="{694B17FA-BF68-4EBD-9585-5D68C8DECD5B}" srcOrd="1" destOrd="0" presId="urn:microsoft.com/office/officeart/2005/8/layout/hierarchy2"/>
    <dgm:cxn modelId="{87BB8D48-D50C-48C3-A2C3-C067AE706800}" type="presParOf" srcId="{694B17FA-BF68-4EBD-9585-5D68C8DECD5B}" destId="{AD1A7273-6B5D-47EB-AB56-BB74F0C23A4E}" srcOrd="0" destOrd="0" presId="urn:microsoft.com/office/officeart/2005/8/layout/hierarchy2"/>
    <dgm:cxn modelId="{53BFAB74-3F1A-4A9E-9631-343B0371D6BC}" type="presParOf" srcId="{AD1A7273-6B5D-47EB-AB56-BB74F0C23A4E}" destId="{40F5255B-3059-48BA-B3D0-B7D532595079}" srcOrd="0" destOrd="0" presId="urn:microsoft.com/office/officeart/2005/8/layout/hierarchy2"/>
    <dgm:cxn modelId="{8FA27F0C-1E4D-4243-B4A0-BD8FD5A2B160}" type="presParOf" srcId="{694B17FA-BF68-4EBD-9585-5D68C8DECD5B}" destId="{35DC14CA-B279-4E90-A9A4-F64B6354A89C}" srcOrd="1" destOrd="0" presId="urn:microsoft.com/office/officeart/2005/8/layout/hierarchy2"/>
    <dgm:cxn modelId="{097244B4-39D2-42F4-9902-E2172826C7D4}" type="presParOf" srcId="{35DC14CA-B279-4E90-A9A4-F64B6354A89C}" destId="{B23A032E-8E22-411D-9D00-CEE98E845AAE}" srcOrd="0" destOrd="0" presId="urn:microsoft.com/office/officeart/2005/8/layout/hierarchy2"/>
    <dgm:cxn modelId="{2DF834BD-E33A-4CAA-AD71-B091E070EC31}" type="presParOf" srcId="{35DC14CA-B279-4E90-A9A4-F64B6354A89C}" destId="{AA579425-DAED-4E22-B7D1-AAF65FC3EE8B}" srcOrd="1" destOrd="0" presId="urn:microsoft.com/office/officeart/2005/8/layout/hierarchy2"/>
    <dgm:cxn modelId="{7343AF74-3A2A-43A5-B9B2-E4C7707E9A6A}" type="presParOf" srcId="{AA579425-DAED-4E22-B7D1-AAF65FC3EE8B}" destId="{05FD7535-A4F3-4C01-A8A4-7BE59FBBFA5F}" srcOrd="0" destOrd="0" presId="urn:microsoft.com/office/officeart/2005/8/layout/hierarchy2"/>
    <dgm:cxn modelId="{9585D130-F328-43A4-8694-FD08D7A3B5CE}" type="presParOf" srcId="{05FD7535-A4F3-4C01-A8A4-7BE59FBBFA5F}" destId="{36EA59FA-53ED-47A0-9262-270216773E02}" srcOrd="0" destOrd="0" presId="urn:microsoft.com/office/officeart/2005/8/layout/hierarchy2"/>
    <dgm:cxn modelId="{03BB2707-196F-4A5E-B97D-C74CF845C7F5}" type="presParOf" srcId="{AA579425-DAED-4E22-B7D1-AAF65FC3EE8B}" destId="{C71E9A56-2CA5-4680-BF99-B4B10F6126CC}" srcOrd="1" destOrd="0" presId="urn:microsoft.com/office/officeart/2005/8/layout/hierarchy2"/>
    <dgm:cxn modelId="{246B20CD-1DA9-44AC-92CF-5C10A388F350}" type="presParOf" srcId="{C71E9A56-2CA5-4680-BF99-B4B10F6126CC}" destId="{27F5EDF2-65C9-4887-BF28-72ECA67A313D}" srcOrd="0" destOrd="0" presId="urn:microsoft.com/office/officeart/2005/8/layout/hierarchy2"/>
    <dgm:cxn modelId="{722F3992-2C2C-4156-8C39-B30DA07F576E}" type="presParOf" srcId="{C71E9A56-2CA5-4680-BF99-B4B10F6126CC}" destId="{ACE59B29-E201-43BA-83D2-201C32BCA819}" srcOrd="1" destOrd="0" presId="urn:microsoft.com/office/officeart/2005/8/layout/hierarchy2"/>
    <dgm:cxn modelId="{7C669C9D-39FD-41F5-BACB-29070EE0728F}" type="presParOf" srcId="{ACE59B29-E201-43BA-83D2-201C32BCA819}" destId="{28FFCDAC-B09B-4D7C-ABE7-0E548E819E30}" srcOrd="0" destOrd="0" presId="urn:microsoft.com/office/officeart/2005/8/layout/hierarchy2"/>
    <dgm:cxn modelId="{EAC753A6-2630-4880-BA24-952F5AA772F7}" type="presParOf" srcId="{28FFCDAC-B09B-4D7C-ABE7-0E548E819E30}" destId="{D71260CB-32EE-473E-8BD0-950A1A605373}" srcOrd="0" destOrd="0" presId="urn:microsoft.com/office/officeart/2005/8/layout/hierarchy2"/>
    <dgm:cxn modelId="{BF6E44F3-6DAE-4DC8-A95E-6A30835ABFF6}" type="presParOf" srcId="{ACE59B29-E201-43BA-83D2-201C32BCA819}" destId="{18D24D62-8198-4DBE-B04A-2B94A1F4B726}" srcOrd="1" destOrd="0" presId="urn:microsoft.com/office/officeart/2005/8/layout/hierarchy2"/>
    <dgm:cxn modelId="{5E00DC46-4FF4-45CE-8B74-633630B12BB8}" type="presParOf" srcId="{18D24D62-8198-4DBE-B04A-2B94A1F4B726}" destId="{F26EC608-76DA-4178-A967-233CBB4C9E69}" srcOrd="0" destOrd="0" presId="urn:microsoft.com/office/officeart/2005/8/layout/hierarchy2"/>
    <dgm:cxn modelId="{6B97FF71-082B-49CA-B139-AA0B5CFA86BD}" type="presParOf" srcId="{18D24D62-8198-4DBE-B04A-2B94A1F4B726}" destId="{65B3931F-352D-4377-A757-39E43F7EF123}" srcOrd="1" destOrd="0" presId="urn:microsoft.com/office/officeart/2005/8/layout/hierarchy2"/>
  </dgm:cxnLst>
  <dgm:bg/>
  <dgm:whole/>
</dgm:dataModel>
</file>

<file path=ppt/diagrams/data2.xml><?xml version="1.0" encoding="utf-8"?>
<dgm:dataModel xmlns:dgm="http://schemas.openxmlformats.org/drawingml/2006/diagram" xmlns:a="http://schemas.openxmlformats.org/drawingml/2006/main">
  <dgm:ptLst>
    <dgm:pt modelId="{BDE0EB92-4D49-4423-989C-04BE65B04A7B}" type="doc">
      <dgm:prSet loTypeId="urn:microsoft.com/office/officeart/2005/8/layout/hProcess9" loCatId="process" qsTypeId="urn:microsoft.com/office/officeart/2005/8/quickstyle/simple1" qsCatId="simple" csTypeId="urn:microsoft.com/office/officeart/2005/8/colors/accent1_2" csCatId="accent1" phldr="1"/>
      <dgm:spPr/>
    </dgm:pt>
    <dgm:pt modelId="{90E61ED2-ED90-4AE0-8DBB-2B81F99D8DBA}">
      <dgm:prSet phldrT="[نص]" custT="1"/>
      <dgm:spPr>
        <a:solidFill>
          <a:schemeClr val="bg2">
            <a:lumMod val="10000"/>
          </a:schemeClr>
        </a:solidFill>
      </dgm:spPr>
      <dgm:t>
        <a:bodyPr/>
        <a:lstStyle/>
        <a:p>
          <a:pPr rtl="1"/>
          <a:r>
            <a:rPr lang="en-US" sz="1050" b="0" dirty="0" err="1" smtClean="0"/>
            <a:t>Mamluk</a:t>
          </a:r>
          <a:r>
            <a:rPr lang="en-US" sz="1050" b="0" dirty="0" smtClean="0"/>
            <a:t> and Crusader era</a:t>
          </a:r>
          <a:endParaRPr lang="ar-SA" sz="1050" b="0" dirty="0"/>
        </a:p>
      </dgm:t>
    </dgm:pt>
    <dgm:pt modelId="{8CD96AF5-23F6-48B7-97E2-934DE0E7A809}" type="parTrans" cxnId="{75384D46-2358-4D7A-86A4-549832F435BA}">
      <dgm:prSet/>
      <dgm:spPr/>
      <dgm:t>
        <a:bodyPr/>
        <a:lstStyle/>
        <a:p>
          <a:pPr rtl="1"/>
          <a:endParaRPr lang="ar-SA"/>
        </a:p>
      </dgm:t>
    </dgm:pt>
    <dgm:pt modelId="{1899311B-E9CC-45B2-B24F-C614B82F1963}" type="sibTrans" cxnId="{75384D46-2358-4D7A-86A4-549832F435BA}">
      <dgm:prSet/>
      <dgm:spPr/>
      <dgm:t>
        <a:bodyPr/>
        <a:lstStyle/>
        <a:p>
          <a:pPr rtl="1"/>
          <a:endParaRPr lang="ar-SA"/>
        </a:p>
      </dgm:t>
    </dgm:pt>
    <dgm:pt modelId="{DA8BC16B-09C2-4583-8CB2-2A99F74F22A0}">
      <dgm:prSet phldrT="[نص]" custT="1"/>
      <dgm:spPr>
        <a:solidFill>
          <a:schemeClr val="bg2">
            <a:lumMod val="10000"/>
          </a:schemeClr>
        </a:solidFill>
      </dgm:spPr>
      <dgm:t>
        <a:bodyPr/>
        <a:lstStyle/>
        <a:p>
          <a:pPr rtl="1"/>
          <a:r>
            <a:rPr lang="en-US" sz="1050" b="0" dirty="0" smtClean="0">
              <a:latin typeface="+mn-lt"/>
              <a:ea typeface="+mn-ea"/>
              <a:cs typeface="+mn-cs"/>
            </a:rPr>
            <a:t>The Ottoman period(1516-1917) </a:t>
          </a:r>
          <a:endParaRPr lang="ar-SA" sz="1050" b="0" dirty="0"/>
        </a:p>
      </dgm:t>
    </dgm:pt>
    <dgm:pt modelId="{038F8DE8-00D5-49D9-AC84-6899F69F3015}" type="parTrans" cxnId="{547385C5-0359-4190-9D08-CD5E535BC378}">
      <dgm:prSet/>
      <dgm:spPr/>
      <dgm:t>
        <a:bodyPr/>
        <a:lstStyle/>
        <a:p>
          <a:pPr rtl="1"/>
          <a:endParaRPr lang="ar-SA"/>
        </a:p>
      </dgm:t>
    </dgm:pt>
    <dgm:pt modelId="{D18D3A31-CC39-4587-9B22-1D6CEF6C63F8}" type="sibTrans" cxnId="{547385C5-0359-4190-9D08-CD5E535BC378}">
      <dgm:prSet/>
      <dgm:spPr/>
      <dgm:t>
        <a:bodyPr/>
        <a:lstStyle/>
        <a:p>
          <a:pPr rtl="1"/>
          <a:endParaRPr lang="ar-SA"/>
        </a:p>
      </dgm:t>
    </dgm:pt>
    <dgm:pt modelId="{BF8AAC02-A725-4B02-8BBF-A7C050E438DD}">
      <dgm:prSet custT="1"/>
      <dgm:spPr>
        <a:solidFill>
          <a:schemeClr val="bg2">
            <a:lumMod val="10000"/>
          </a:schemeClr>
        </a:solidFill>
      </dgm:spPr>
      <dgm:t>
        <a:bodyPr/>
        <a:lstStyle/>
        <a:p>
          <a:pPr rtl="1"/>
          <a:r>
            <a:rPr lang="en-US" sz="1050" b="0" dirty="0" smtClean="0"/>
            <a:t>The British Mandate period(1917_1945)</a:t>
          </a:r>
          <a:endParaRPr lang="ar-SA" sz="1050" b="0" dirty="0"/>
        </a:p>
      </dgm:t>
    </dgm:pt>
    <dgm:pt modelId="{F9EB193F-7404-42A3-BCF7-CC7802E53110}" type="parTrans" cxnId="{2933547B-5F5B-488C-97BB-E3A050AB68B4}">
      <dgm:prSet/>
      <dgm:spPr/>
      <dgm:t>
        <a:bodyPr/>
        <a:lstStyle/>
        <a:p>
          <a:pPr rtl="1"/>
          <a:endParaRPr lang="ar-SA"/>
        </a:p>
      </dgm:t>
    </dgm:pt>
    <dgm:pt modelId="{85EF5FFC-3213-403E-9399-48BD3A4E987E}" type="sibTrans" cxnId="{2933547B-5F5B-488C-97BB-E3A050AB68B4}">
      <dgm:prSet/>
      <dgm:spPr/>
      <dgm:t>
        <a:bodyPr/>
        <a:lstStyle/>
        <a:p>
          <a:pPr rtl="1"/>
          <a:endParaRPr lang="ar-SA"/>
        </a:p>
      </dgm:t>
    </dgm:pt>
    <dgm:pt modelId="{77F0C327-836C-4FA5-A310-6E6E242DD511}">
      <dgm:prSet custT="1"/>
      <dgm:spPr>
        <a:solidFill>
          <a:schemeClr val="bg2">
            <a:lumMod val="10000"/>
          </a:schemeClr>
        </a:solidFill>
      </dgm:spPr>
      <dgm:t>
        <a:bodyPr/>
        <a:lstStyle/>
        <a:p>
          <a:pPr rtl="1"/>
          <a:r>
            <a:rPr lang="en-US" sz="1050" b="0" dirty="0" smtClean="0"/>
            <a:t>Israel period (1942-1948) </a:t>
          </a:r>
          <a:endParaRPr lang="ar-SA" sz="1050" b="0" dirty="0"/>
        </a:p>
      </dgm:t>
    </dgm:pt>
    <dgm:pt modelId="{46A48A82-7B50-469A-83C3-4A1B6032A449}" type="parTrans" cxnId="{FC701CA8-927A-4BCB-977A-523FC5E5D89E}">
      <dgm:prSet/>
      <dgm:spPr/>
      <dgm:t>
        <a:bodyPr/>
        <a:lstStyle/>
        <a:p>
          <a:pPr rtl="1"/>
          <a:endParaRPr lang="ar-SA"/>
        </a:p>
      </dgm:t>
    </dgm:pt>
    <dgm:pt modelId="{7043905F-3C77-465D-A5FD-A346A7BBC615}" type="sibTrans" cxnId="{FC701CA8-927A-4BCB-977A-523FC5E5D89E}">
      <dgm:prSet/>
      <dgm:spPr/>
      <dgm:t>
        <a:bodyPr/>
        <a:lstStyle/>
        <a:p>
          <a:pPr rtl="1"/>
          <a:endParaRPr lang="ar-SA"/>
        </a:p>
      </dgm:t>
    </dgm:pt>
    <dgm:pt modelId="{FD1F035F-9D13-42EC-A544-BB35E8562C8D}">
      <dgm:prSet custT="1"/>
      <dgm:spPr>
        <a:solidFill>
          <a:schemeClr val="bg2">
            <a:lumMod val="10000"/>
          </a:schemeClr>
        </a:solidFill>
      </dgm:spPr>
      <dgm:t>
        <a:bodyPr/>
        <a:lstStyle/>
        <a:p>
          <a:pPr rtl="1"/>
          <a:r>
            <a:rPr lang="en-US" sz="1050" b="0" dirty="0" smtClean="0"/>
            <a:t>Israel period (1948-1967) </a:t>
          </a:r>
          <a:endParaRPr lang="ar-SA" sz="1050" b="0" dirty="0"/>
        </a:p>
      </dgm:t>
    </dgm:pt>
    <dgm:pt modelId="{52D18F73-4B0B-4E66-BA6C-BDBC051F5F5B}" type="parTrans" cxnId="{09552623-8FC5-40FC-9009-055CC6768C09}">
      <dgm:prSet/>
      <dgm:spPr/>
      <dgm:t>
        <a:bodyPr/>
        <a:lstStyle/>
        <a:p>
          <a:pPr rtl="1"/>
          <a:endParaRPr lang="ar-SA"/>
        </a:p>
      </dgm:t>
    </dgm:pt>
    <dgm:pt modelId="{AD8B6A39-D856-4B95-A0F6-6891093CD1E4}" type="sibTrans" cxnId="{09552623-8FC5-40FC-9009-055CC6768C09}">
      <dgm:prSet/>
      <dgm:spPr/>
      <dgm:t>
        <a:bodyPr/>
        <a:lstStyle/>
        <a:p>
          <a:pPr rtl="1"/>
          <a:endParaRPr lang="ar-SA"/>
        </a:p>
      </dgm:t>
    </dgm:pt>
    <dgm:pt modelId="{4CD97A09-B6CC-45B8-A6CF-39B4621989F7}">
      <dgm:prSet custT="1"/>
      <dgm:spPr>
        <a:solidFill>
          <a:schemeClr val="bg2">
            <a:lumMod val="10000"/>
          </a:schemeClr>
        </a:solidFill>
      </dgm:spPr>
      <dgm:t>
        <a:bodyPr/>
        <a:lstStyle/>
        <a:p>
          <a:pPr rtl="1"/>
          <a:r>
            <a:rPr lang="en-US" sz="1050" b="0" dirty="0" smtClean="0"/>
            <a:t>Israel period (1967-1994) </a:t>
          </a:r>
          <a:endParaRPr lang="ar-SA" sz="1050" b="0" dirty="0"/>
        </a:p>
      </dgm:t>
    </dgm:pt>
    <dgm:pt modelId="{B601769B-1A02-4AB6-B711-56C89ED3C6C3}" type="parTrans" cxnId="{2CC99E4B-C3BC-49C0-AC0B-762451E98655}">
      <dgm:prSet/>
      <dgm:spPr/>
      <dgm:t>
        <a:bodyPr/>
        <a:lstStyle/>
        <a:p>
          <a:pPr rtl="1"/>
          <a:endParaRPr lang="ar-SA"/>
        </a:p>
      </dgm:t>
    </dgm:pt>
    <dgm:pt modelId="{151D802F-F776-4CA8-A821-90D4B6463F26}" type="sibTrans" cxnId="{2CC99E4B-C3BC-49C0-AC0B-762451E98655}">
      <dgm:prSet/>
      <dgm:spPr/>
      <dgm:t>
        <a:bodyPr/>
        <a:lstStyle/>
        <a:p>
          <a:pPr rtl="1"/>
          <a:endParaRPr lang="ar-SA"/>
        </a:p>
      </dgm:t>
    </dgm:pt>
    <dgm:pt modelId="{07523DDA-3A2F-45D8-A92A-DCCB446DEA49}">
      <dgm:prSet custT="1"/>
      <dgm:spPr>
        <a:solidFill>
          <a:schemeClr val="bg2">
            <a:lumMod val="10000"/>
          </a:schemeClr>
        </a:solidFill>
      </dgm:spPr>
      <dgm:t>
        <a:bodyPr/>
        <a:lstStyle/>
        <a:p>
          <a:pPr rtl="1"/>
          <a:r>
            <a:rPr lang="en-US" sz="1050" b="0" dirty="0" smtClean="0"/>
            <a:t>Israel period (1994-2002) </a:t>
          </a:r>
          <a:endParaRPr lang="ar-SA" sz="1050" b="0" dirty="0"/>
        </a:p>
      </dgm:t>
    </dgm:pt>
    <dgm:pt modelId="{CDF6783F-BFB0-411B-BD06-14142299375B}" type="parTrans" cxnId="{4C6FEBC6-4E66-4536-9362-5C9ACFE90DA4}">
      <dgm:prSet/>
      <dgm:spPr/>
      <dgm:t>
        <a:bodyPr/>
        <a:lstStyle/>
        <a:p>
          <a:pPr rtl="1"/>
          <a:endParaRPr lang="ar-SA"/>
        </a:p>
      </dgm:t>
    </dgm:pt>
    <dgm:pt modelId="{90C80C03-1787-44D8-BC97-B828E091E5B9}" type="sibTrans" cxnId="{4C6FEBC6-4E66-4536-9362-5C9ACFE90DA4}">
      <dgm:prSet/>
      <dgm:spPr/>
      <dgm:t>
        <a:bodyPr/>
        <a:lstStyle/>
        <a:p>
          <a:pPr rtl="1"/>
          <a:endParaRPr lang="ar-SA"/>
        </a:p>
      </dgm:t>
    </dgm:pt>
    <dgm:pt modelId="{902EB7C6-2FE6-4042-AF08-3B1D3D747473}">
      <dgm:prSet custT="1"/>
      <dgm:spPr>
        <a:solidFill>
          <a:schemeClr val="bg2">
            <a:lumMod val="10000"/>
          </a:schemeClr>
        </a:solidFill>
      </dgm:spPr>
      <dgm:t>
        <a:bodyPr/>
        <a:lstStyle/>
        <a:p>
          <a:pPr rtl="1"/>
          <a:r>
            <a:rPr lang="en-US" sz="1050" b="0" dirty="0" smtClean="0"/>
            <a:t>Israel period (2002-2004) </a:t>
          </a:r>
          <a:endParaRPr lang="ar-SA" sz="1050" b="0" dirty="0"/>
        </a:p>
      </dgm:t>
    </dgm:pt>
    <dgm:pt modelId="{556B22D0-0FA5-4F7D-8688-A56A571F4A90}" type="parTrans" cxnId="{E99A11BA-6323-4682-990E-C33CEF6D3E63}">
      <dgm:prSet/>
      <dgm:spPr/>
      <dgm:t>
        <a:bodyPr/>
        <a:lstStyle/>
        <a:p>
          <a:pPr rtl="1"/>
          <a:endParaRPr lang="ar-SA"/>
        </a:p>
      </dgm:t>
    </dgm:pt>
    <dgm:pt modelId="{2B3EA065-27E5-45C3-AABB-0B622B7D9268}" type="sibTrans" cxnId="{E99A11BA-6323-4682-990E-C33CEF6D3E63}">
      <dgm:prSet/>
      <dgm:spPr/>
      <dgm:t>
        <a:bodyPr/>
        <a:lstStyle/>
        <a:p>
          <a:pPr rtl="1"/>
          <a:endParaRPr lang="ar-SA"/>
        </a:p>
      </dgm:t>
    </dgm:pt>
    <dgm:pt modelId="{2E61A95D-F5FD-4B61-9ED1-E00F25D45C33}">
      <dgm:prSet custT="1"/>
      <dgm:spPr>
        <a:solidFill>
          <a:schemeClr val="bg2">
            <a:lumMod val="10000"/>
          </a:schemeClr>
        </a:solidFill>
      </dgm:spPr>
      <dgm:t>
        <a:bodyPr/>
        <a:lstStyle/>
        <a:p>
          <a:pPr rtl="1"/>
          <a:r>
            <a:rPr lang="en-US" sz="1050" b="0" dirty="0" smtClean="0"/>
            <a:t>Israel period (2004-up to 2020) `</a:t>
          </a:r>
          <a:endParaRPr lang="ar-SA" sz="1050" b="0" dirty="0"/>
        </a:p>
      </dgm:t>
    </dgm:pt>
    <dgm:pt modelId="{1E03A839-4A74-4D55-89C5-6C817DB6C65C}" type="parTrans" cxnId="{2478D3FA-DDDB-41F1-A65F-47BA1D01A0AD}">
      <dgm:prSet/>
      <dgm:spPr/>
      <dgm:t>
        <a:bodyPr/>
        <a:lstStyle/>
        <a:p>
          <a:pPr rtl="1"/>
          <a:endParaRPr lang="ar-SA"/>
        </a:p>
      </dgm:t>
    </dgm:pt>
    <dgm:pt modelId="{12FEB9BA-6EB5-45E7-AC9E-3C2005AA5E09}" type="sibTrans" cxnId="{2478D3FA-DDDB-41F1-A65F-47BA1D01A0AD}">
      <dgm:prSet/>
      <dgm:spPr/>
      <dgm:t>
        <a:bodyPr/>
        <a:lstStyle/>
        <a:p>
          <a:pPr rtl="1"/>
          <a:endParaRPr lang="ar-SA"/>
        </a:p>
      </dgm:t>
    </dgm:pt>
    <dgm:pt modelId="{4537921A-FDA5-41A8-AF6B-D0938DBC8F19}" type="pres">
      <dgm:prSet presAssocID="{BDE0EB92-4D49-4423-989C-04BE65B04A7B}" presName="CompostProcess" presStyleCnt="0">
        <dgm:presLayoutVars>
          <dgm:dir/>
          <dgm:resizeHandles val="exact"/>
        </dgm:presLayoutVars>
      </dgm:prSet>
      <dgm:spPr/>
    </dgm:pt>
    <dgm:pt modelId="{789D6E8A-FF44-4C50-8ED8-17C7B86F4334}" type="pres">
      <dgm:prSet presAssocID="{BDE0EB92-4D49-4423-989C-04BE65B04A7B}" presName="arrow" presStyleLbl="bgShp" presStyleIdx="0" presStyleCnt="1" custScaleX="117647" custLinFactNeighborX="0" custLinFactNeighborY="-2500"/>
      <dgm:spPr>
        <a:solidFill>
          <a:schemeClr val="bg2">
            <a:lumMod val="50000"/>
          </a:schemeClr>
        </a:solidFill>
      </dgm:spPr>
    </dgm:pt>
    <dgm:pt modelId="{A902D49F-A8BA-48BB-9926-5E13019A9369}" type="pres">
      <dgm:prSet presAssocID="{BDE0EB92-4D49-4423-989C-04BE65B04A7B}" presName="linearProcess" presStyleCnt="0"/>
      <dgm:spPr/>
    </dgm:pt>
    <dgm:pt modelId="{90B05F3E-A6CD-4E60-84BE-BE624520D779}" type="pres">
      <dgm:prSet presAssocID="{90E61ED2-ED90-4AE0-8DBB-2B81F99D8DBA}" presName="textNode" presStyleLbl="node1" presStyleIdx="0" presStyleCnt="9" custScaleY="75000">
        <dgm:presLayoutVars>
          <dgm:bulletEnabled val="1"/>
        </dgm:presLayoutVars>
      </dgm:prSet>
      <dgm:spPr/>
      <dgm:t>
        <a:bodyPr/>
        <a:lstStyle/>
        <a:p>
          <a:pPr rtl="1"/>
          <a:endParaRPr lang="ar-SA"/>
        </a:p>
      </dgm:t>
    </dgm:pt>
    <dgm:pt modelId="{25853D09-BAD1-446A-B233-A9D9D22EC462}" type="pres">
      <dgm:prSet presAssocID="{1899311B-E9CC-45B2-B24F-C614B82F1963}" presName="sibTrans" presStyleCnt="0"/>
      <dgm:spPr/>
    </dgm:pt>
    <dgm:pt modelId="{97E8283B-1AE3-44BC-8BF6-03E4E935EF86}" type="pres">
      <dgm:prSet presAssocID="{DA8BC16B-09C2-4583-8CB2-2A99F74F22A0}" presName="textNode" presStyleLbl="node1" presStyleIdx="1" presStyleCnt="9" custScaleY="75000">
        <dgm:presLayoutVars>
          <dgm:bulletEnabled val="1"/>
        </dgm:presLayoutVars>
      </dgm:prSet>
      <dgm:spPr/>
      <dgm:t>
        <a:bodyPr/>
        <a:lstStyle/>
        <a:p>
          <a:pPr rtl="1"/>
          <a:endParaRPr lang="ar-SA"/>
        </a:p>
      </dgm:t>
    </dgm:pt>
    <dgm:pt modelId="{22D3A5FB-CF60-4B2C-BFEB-DF22585D7982}" type="pres">
      <dgm:prSet presAssocID="{D18D3A31-CC39-4587-9B22-1D6CEF6C63F8}" presName="sibTrans" presStyleCnt="0"/>
      <dgm:spPr/>
    </dgm:pt>
    <dgm:pt modelId="{80CE045F-9A92-431A-9E53-3CBB41CE8C10}" type="pres">
      <dgm:prSet presAssocID="{BF8AAC02-A725-4B02-8BBF-A7C050E438DD}" presName="textNode" presStyleLbl="node1" presStyleIdx="2" presStyleCnt="9" custScaleY="75000">
        <dgm:presLayoutVars>
          <dgm:bulletEnabled val="1"/>
        </dgm:presLayoutVars>
      </dgm:prSet>
      <dgm:spPr/>
      <dgm:t>
        <a:bodyPr/>
        <a:lstStyle/>
        <a:p>
          <a:pPr rtl="1"/>
          <a:endParaRPr lang="ar-SA"/>
        </a:p>
      </dgm:t>
    </dgm:pt>
    <dgm:pt modelId="{496152DD-F47B-492D-85B4-C870FA213324}" type="pres">
      <dgm:prSet presAssocID="{85EF5FFC-3213-403E-9399-48BD3A4E987E}" presName="sibTrans" presStyleCnt="0"/>
      <dgm:spPr/>
    </dgm:pt>
    <dgm:pt modelId="{46FEFC60-B1AD-4B1A-AF99-E37606BC4410}" type="pres">
      <dgm:prSet presAssocID="{77F0C327-836C-4FA5-A310-6E6E242DD511}" presName="textNode" presStyleLbl="node1" presStyleIdx="3" presStyleCnt="9" custScaleY="75000">
        <dgm:presLayoutVars>
          <dgm:bulletEnabled val="1"/>
        </dgm:presLayoutVars>
      </dgm:prSet>
      <dgm:spPr/>
      <dgm:t>
        <a:bodyPr/>
        <a:lstStyle/>
        <a:p>
          <a:pPr rtl="1"/>
          <a:endParaRPr lang="ar-SA"/>
        </a:p>
      </dgm:t>
    </dgm:pt>
    <dgm:pt modelId="{F712F844-2C25-4044-B20F-4B8618A0A58D}" type="pres">
      <dgm:prSet presAssocID="{7043905F-3C77-465D-A5FD-A346A7BBC615}" presName="sibTrans" presStyleCnt="0"/>
      <dgm:spPr/>
    </dgm:pt>
    <dgm:pt modelId="{E2D8B11E-9869-492F-8F12-09A801ED7D68}" type="pres">
      <dgm:prSet presAssocID="{FD1F035F-9D13-42EC-A544-BB35E8562C8D}" presName="textNode" presStyleLbl="node1" presStyleIdx="4" presStyleCnt="9" custScaleY="75000">
        <dgm:presLayoutVars>
          <dgm:bulletEnabled val="1"/>
        </dgm:presLayoutVars>
      </dgm:prSet>
      <dgm:spPr/>
      <dgm:t>
        <a:bodyPr/>
        <a:lstStyle/>
        <a:p>
          <a:pPr rtl="1"/>
          <a:endParaRPr lang="ar-SA"/>
        </a:p>
      </dgm:t>
    </dgm:pt>
    <dgm:pt modelId="{2E4DD4F9-CE91-46BD-9C75-852340358666}" type="pres">
      <dgm:prSet presAssocID="{AD8B6A39-D856-4B95-A0F6-6891093CD1E4}" presName="sibTrans" presStyleCnt="0"/>
      <dgm:spPr/>
    </dgm:pt>
    <dgm:pt modelId="{F13CD0B6-3426-41F6-8538-28C409A19101}" type="pres">
      <dgm:prSet presAssocID="{4CD97A09-B6CC-45B8-A6CF-39B4621989F7}" presName="textNode" presStyleLbl="node1" presStyleIdx="5" presStyleCnt="9" custScaleY="75000">
        <dgm:presLayoutVars>
          <dgm:bulletEnabled val="1"/>
        </dgm:presLayoutVars>
      </dgm:prSet>
      <dgm:spPr/>
      <dgm:t>
        <a:bodyPr/>
        <a:lstStyle/>
        <a:p>
          <a:pPr rtl="1"/>
          <a:endParaRPr lang="ar-SA"/>
        </a:p>
      </dgm:t>
    </dgm:pt>
    <dgm:pt modelId="{53DBF796-AA41-4C51-88DD-8703D7A192A3}" type="pres">
      <dgm:prSet presAssocID="{151D802F-F776-4CA8-A821-90D4B6463F26}" presName="sibTrans" presStyleCnt="0"/>
      <dgm:spPr/>
    </dgm:pt>
    <dgm:pt modelId="{94001757-3936-47B5-9737-30F2DB2421FD}" type="pres">
      <dgm:prSet presAssocID="{07523DDA-3A2F-45D8-A92A-DCCB446DEA49}" presName="textNode" presStyleLbl="node1" presStyleIdx="6" presStyleCnt="9" custScaleY="75000">
        <dgm:presLayoutVars>
          <dgm:bulletEnabled val="1"/>
        </dgm:presLayoutVars>
      </dgm:prSet>
      <dgm:spPr/>
      <dgm:t>
        <a:bodyPr/>
        <a:lstStyle/>
        <a:p>
          <a:pPr rtl="1"/>
          <a:endParaRPr lang="ar-SA"/>
        </a:p>
      </dgm:t>
    </dgm:pt>
    <dgm:pt modelId="{782D8543-252C-420D-A617-0FD20381A672}" type="pres">
      <dgm:prSet presAssocID="{90C80C03-1787-44D8-BC97-B828E091E5B9}" presName="sibTrans" presStyleCnt="0"/>
      <dgm:spPr/>
    </dgm:pt>
    <dgm:pt modelId="{58E71287-0E6D-4122-8CA1-F0552F88B561}" type="pres">
      <dgm:prSet presAssocID="{902EB7C6-2FE6-4042-AF08-3B1D3D747473}" presName="textNode" presStyleLbl="node1" presStyleIdx="7" presStyleCnt="9" custScaleY="75000">
        <dgm:presLayoutVars>
          <dgm:bulletEnabled val="1"/>
        </dgm:presLayoutVars>
      </dgm:prSet>
      <dgm:spPr/>
      <dgm:t>
        <a:bodyPr/>
        <a:lstStyle/>
        <a:p>
          <a:pPr rtl="1"/>
          <a:endParaRPr lang="ar-SA"/>
        </a:p>
      </dgm:t>
    </dgm:pt>
    <dgm:pt modelId="{8E175C30-BC7F-4111-A486-AEC4D43ABAA7}" type="pres">
      <dgm:prSet presAssocID="{2B3EA065-27E5-45C3-AABB-0B622B7D9268}" presName="sibTrans" presStyleCnt="0"/>
      <dgm:spPr/>
    </dgm:pt>
    <dgm:pt modelId="{4C3F7A35-7FC4-4087-A188-13907CCC0A32}" type="pres">
      <dgm:prSet presAssocID="{2E61A95D-F5FD-4B61-9ED1-E00F25D45C33}" presName="textNode" presStyleLbl="node1" presStyleIdx="8" presStyleCnt="9" custScaleY="75000">
        <dgm:presLayoutVars>
          <dgm:bulletEnabled val="1"/>
        </dgm:presLayoutVars>
      </dgm:prSet>
      <dgm:spPr/>
      <dgm:t>
        <a:bodyPr/>
        <a:lstStyle/>
        <a:p>
          <a:pPr rtl="1"/>
          <a:endParaRPr lang="ar-SA"/>
        </a:p>
      </dgm:t>
    </dgm:pt>
  </dgm:ptLst>
  <dgm:cxnLst>
    <dgm:cxn modelId="{19519F02-A69A-4BB9-B5D2-1D6002E5CF33}" type="presOf" srcId="{902EB7C6-2FE6-4042-AF08-3B1D3D747473}" destId="{58E71287-0E6D-4122-8CA1-F0552F88B561}" srcOrd="0" destOrd="0" presId="urn:microsoft.com/office/officeart/2005/8/layout/hProcess9"/>
    <dgm:cxn modelId="{E99A11BA-6323-4682-990E-C33CEF6D3E63}" srcId="{BDE0EB92-4D49-4423-989C-04BE65B04A7B}" destId="{902EB7C6-2FE6-4042-AF08-3B1D3D747473}" srcOrd="7" destOrd="0" parTransId="{556B22D0-0FA5-4F7D-8688-A56A571F4A90}" sibTransId="{2B3EA065-27E5-45C3-AABB-0B622B7D9268}"/>
    <dgm:cxn modelId="{8324D6FA-EED7-45F4-A584-8BFA615379C4}" type="presOf" srcId="{BF8AAC02-A725-4B02-8BBF-A7C050E438DD}" destId="{80CE045F-9A92-431A-9E53-3CBB41CE8C10}" srcOrd="0" destOrd="0" presId="urn:microsoft.com/office/officeart/2005/8/layout/hProcess9"/>
    <dgm:cxn modelId="{2478D3FA-DDDB-41F1-A65F-47BA1D01A0AD}" srcId="{BDE0EB92-4D49-4423-989C-04BE65B04A7B}" destId="{2E61A95D-F5FD-4B61-9ED1-E00F25D45C33}" srcOrd="8" destOrd="0" parTransId="{1E03A839-4A74-4D55-89C5-6C817DB6C65C}" sibTransId="{12FEB9BA-6EB5-45E7-AC9E-3C2005AA5E09}"/>
    <dgm:cxn modelId="{64F63682-47C6-4451-872E-3AC60121EA66}" type="presOf" srcId="{77F0C327-836C-4FA5-A310-6E6E242DD511}" destId="{46FEFC60-B1AD-4B1A-AF99-E37606BC4410}" srcOrd="0" destOrd="0" presId="urn:microsoft.com/office/officeart/2005/8/layout/hProcess9"/>
    <dgm:cxn modelId="{FC701CA8-927A-4BCB-977A-523FC5E5D89E}" srcId="{BDE0EB92-4D49-4423-989C-04BE65B04A7B}" destId="{77F0C327-836C-4FA5-A310-6E6E242DD511}" srcOrd="3" destOrd="0" parTransId="{46A48A82-7B50-469A-83C3-4A1B6032A449}" sibTransId="{7043905F-3C77-465D-A5FD-A346A7BBC615}"/>
    <dgm:cxn modelId="{A8672662-7A1E-4B93-9762-BEAB4E9FCD18}" type="presOf" srcId="{4CD97A09-B6CC-45B8-A6CF-39B4621989F7}" destId="{F13CD0B6-3426-41F6-8538-28C409A19101}" srcOrd="0" destOrd="0" presId="urn:microsoft.com/office/officeart/2005/8/layout/hProcess9"/>
    <dgm:cxn modelId="{8B9F929C-B53B-4BFA-99EB-18438E3ABB49}" type="presOf" srcId="{07523DDA-3A2F-45D8-A92A-DCCB446DEA49}" destId="{94001757-3936-47B5-9737-30F2DB2421FD}" srcOrd="0" destOrd="0" presId="urn:microsoft.com/office/officeart/2005/8/layout/hProcess9"/>
    <dgm:cxn modelId="{E165A0DA-318E-42E9-8E1C-0DE6C2EA7D3B}" type="presOf" srcId="{BDE0EB92-4D49-4423-989C-04BE65B04A7B}" destId="{4537921A-FDA5-41A8-AF6B-D0938DBC8F19}" srcOrd="0" destOrd="0" presId="urn:microsoft.com/office/officeart/2005/8/layout/hProcess9"/>
    <dgm:cxn modelId="{547385C5-0359-4190-9D08-CD5E535BC378}" srcId="{BDE0EB92-4D49-4423-989C-04BE65B04A7B}" destId="{DA8BC16B-09C2-4583-8CB2-2A99F74F22A0}" srcOrd="1" destOrd="0" parTransId="{038F8DE8-00D5-49D9-AC84-6899F69F3015}" sibTransId="{D18D3A31-CC39-4587-9B22-1D6CEF6C63F8}"/>
    <dgm:cxn modelId="{4C6FEBC6-4E66-4536-9362-5C9ACFE90DA4}" srcId="{BDE0EB92-4D49-4423-989C-04BE65B04A7B}" destId="{07523DDA-3A2F-45D8-A92A-DCCB446DEA49}" srcOrd="6" destOrd="0" parTransId="{CDF6783F-BFB0-411B-BD06-14142299375B}" sibTransId="{90C80C03-1787-44D8-BC97-B828E091E5B9}"/>
    <dgm:cxn modelId="{FC3B57FA-6422-46EE-BB0A-0B3090089B4E}" type="presOf" srcId="{2E61A95D-F5FD-4B61-9ED1-E00F25D45C33}" destId="{4C3F7A35-7FC4-4087-A188-13907CCC0A32}" srcOrd="0" destOrd="0" presId="urn:microsoft.com/office/officeart/2005/8/layout/hProcess9"/>
    <dgm:cxn modelId="{75384D46-2358-4D7A-86A4-549832F435BA}" srcId="{BDE0EB92-4D49-4423-989C-04BE65B04A7B}" destId="{90E61ED2-ED90-4AE0-8DBB-2B81F99D8DBA}" srcOrd="0" destOrd="0" parTransId="{8CD96AF5-23F6-48B7-97E2-934DE0E7A809}" sibTransId="{1899311B-E9CC-45B2-B24F-C614B82F1963}"/>
    <dgm:cxn modelId="{2CC99E4B-C3BC-49C0-AC0B-762451E98655}" srcId="{BDE0EB92-4D49-4423-989C-04BE65B04A7B}" destId="{4CD97A09-B6CC-45B8-A6CF-39B4621989F7}" srcOrd="5" destOrd="0" parTransId="{B601769B-1A02-4AB6-B711-56C89ED3C6C3}" sibTransId="{151D802F-F776-4CA8-A821-90D4B6463F26}"/>
    <dgm:cxn modelId="{E20FD5F9-5EF3-4B28-AFDE-242FFAEF7263}" type="presOf" srcId="{90E61ED2-ED90-4AE0-8DBB-2B81F99D8DBA}" destId="{90B05F3E-A6CD-4E60-84BE-BE624520D779}" srcOrd="0" destOrd="0" presId="urn:microsoft.com/office/officeart/2005/8/layout/hProcess9"/>
    <dgm:cxn modelId="{19D78F72-44C3-4A90-A1F8-CF90C1CC6EA0}" type="presOf" srcId="{DA8BC16B-09C2-4583-8CB2-2A99F74F22A0}" destId="{97E8283B-1AE3-44BC-8BF6-03E4E935EF86}" srcOrd="0" destOrd="0" presId="urn:microsoft.com/office/officeart/2005/8/layout/hProcess9"/>
    <dgm:cxn modelId="{2933547B-5F5B-488C-97BB-E3A050AB68B4}" srcId="{BDE0EB92-4D49-4423-989C-04BE65B04A7B}" destId="{BF8AAC02-A725-4B02-8BBF-A7C050E438DD}" srcOrd="2" destOrd="0" parTransId="{F9EB193F-7404-42A3-BCF7-CC7802E53110}" sibTransId="{85EF5FFC-3213-403E-9399-48BD3A4E987E}"/>
    <dgm:cxn modelId="{7BD45930-74A4-47B4-A7D7-F4043E072522}" type="presOf" srcId="{FD1F035F-9D13-42EC-A544-BB35E8562C8D}" destId="{E2D8B11E-9869-492F-8F12-09A801ED7D68}" srcOrd="0" destOrd="0" presId="urn:microsoft.com/office/officeart/2005/8/layout/hProcess9"/>
    <dgm:cxn modelId="{09552623-8FC5-40FC-9009-055CC6768C09}" srcId="{BDE0EB92-4D49-4423-989C-04BE65B04A7B}" destId="{FD1F035F-9D13-42EC-A544-BB35E8562C8D}" srcOrd="4" destOrd="0" parTransId="{52D18F73-4B0B-4E66-BA6C-BDBC051F5F5B}" sibTransId="{AD8B6A39-D856-4B95-A0F6-6891093CD1E4}"/>
    <dgm:cxn modelId="{607F8CEA-958C-4330-A39D-CB9064B4C354}" type="presParOf" srcId="{4537921A-FDA5-41A8-AF6B-D0938DBC8F19}" destId="{789D6E8A-FF44-4C50-8ED8-17C7B86F4334}" srcOrd="0" destOrd="0" presId="urn:microsoft.com/office/officeart/2005/8/layout/hProcess9"/>
    <dgm:cxn modelId="{C8B2B3A8-DD32-4728-806A-B729FAF098E8}" type="presParOf" srcId="{4537921A-FDA5-41A8-AF6B-D0938DBC8F19}" destId="{A902D49F-A8BA-48BB-9926-5E13019A9369}" srcOrd="1" destOrd="0" presId="urn:microsoft.com/office/officeart/2005/8/layout/hProcess9"/>
    <dgm:cxn modelId="{BAA4D083-F4B9-4ED5-AA4C-243A54831125}" type="presParOf" srcId="{A902D49F-A8BA-48BB-9926-5E13019A9369}" destId="{90B05F3E-A6CD-4E60-84BE-BE624520D779}" srcOrd="0" destOrd="0" presId="urn:microsoft.com/office/officeart/2005/8/layout/hProcess9"/>
    <dgm:cxn modelId="{B47CF3A2-35DB-4F86-ADC9-AC2CA8F5833E}" type="presParOf" srcId="{A902D49F-A8BA-48BB-9926-5E13019A9369}" destId="{25853D09-BAD1-446A-B233-A9D9D22EC462}" srcOrd="1" destOrd="0" presId="urn:microsoft.com/office/officeart/2005/8/layout/hProcess9"/>
    <dgm:cxn modelId="{3499084E-0E41-47F7-972B-6A00E8FAA9E7}" type="presParOf" srcId="{A902D49F-A8BA-48BB-9926-5E13019A9369}" destId="{97E8283B-1AE3-44BC-8BF6-03E4E935EF86}" srcOrd="2" destOrd="0" presId="urn:microsoft.com/office/officeart/2005/8/layout/hProcess9"/>
    <dgm:cxn modelId="{20DDB567-8508-4BD7-B6DD-F74CCB349F24}" type="presParOf" srcId="{A902D49F-A8BA-48BB-9926-5E13019A9369}" destId="{22D3A5FB-CF60-4B2C-BFEB-DF22585D7982}" srcOrd="3" destOrd="0" presId="urn:microsoft.com/office/officeart/2005/8/layout/hProcess9"/>
    <dgm:cxn modelId="{6A7CF4BC-AECD-40CB-8AA9-14CE871AB043}" type="presParOf" srcId="{A902D49F-A8BA-48BB-9926-5E13019A9369}" destId="{80CE045F-9A92-431A-9E53-3CBB41CE8C10}" srcOrd="4" destOrd="0" presId="urn:microsoft.com/office/officeart/2005/8/layout/hProcess9"/>
    <dgm:cxn modelId="{4D07E1F2-B6CD-4330-8F3A-0FAEC7A8A24A}" type="presParOf" srcId="{A902D49F-A8BA-48BB-9926-5E13019A9369}" destId="{496152DD-F47B-492D-85B4-C870FA213324}" srcOrd="5" destOrd="0" presId="urn:microsoft.com/office/officeart/2005/8/layout/hProcess9"/>
    <dgm:cxn modelId="{368E1A1F-37F6-4803-AAF4-126519167E3E}" type="presParOf" srcId="{A902D49F-A8BA-48BB-9926-5E13019A9369}" destId="{46FEFC60-B1AD-4B1A-AF99-E37606BC4410}" srcOrd="6" destOrd="0" presId="urn:microsoft.com/office/officeart/2005/8/layout/hProcess9"/>
    <dgm:cxn modelId="{A0E4CA61-D9D3-4699-8EEE-0224F533B6ED}" type="presParOf" srcId="{A902D49F-A8BA-48BB-9926-5E13019A9369}" destId="{F712F844-2C25-4044-B20F-4B8618A0A58D}" srcOrd="7" destOrd="0" presId="urn:microsoft.com/office/officeart/2005/8/layout/hProcess9"/>
    <dgm:cxn modelId="{5D63C270-0A74-492E-B440-6249BEAD8212}" type="presParOf" srcId="{A902D49F-A8BA-48BB-9926-5E13019A9369}" destId="{E2D8B11E-9869-492F-8F12-09A801ED7D68}" srcOrd="8" destOrd="0" presId="urn:microsoft.com/office/officeart/2005/8/layout/hProcess9"/>
    <dgm:cxn modelId="{743B9E79-BDAC-4589-9214-1E96A5AFE3C3}" type="presParOf" srcId="{A902D49F-A8BA-48BB-9926-5E13019A9369}" destId="{2E4DD4F9-CE91-46BD-9C75-852340358666}" srcOrd="9" destOrd="0" presId="urn:microsoft.com/office/officeart/2005/8/layout/hProcess9"/>
    <dgm:cxn modelId="{BC9BDF7F-5E09-42DE-86B8-A1B03798046F}" type="presParOf" srcId="{A902D49F-A8BA-48BB-9926-5E13019A9369}" destId="{F13CD0B6-3426-41F6-8538-28C409A19101}" srcOrd="10" destOrd="0" presId="urn:microsoft.com/office/officeart/2005/8/layout/hProcess9"/>
    <dgm:cxn modelId="{45E92A06-10D7-4590-900C-06602C9DF1D5}" type="presParOf" srcId="{A902D49F-A8BA-48BB-9926-5E13019A9369}" destId="{53DBF796-AA41-4C51-88DD-8703D7A192A3}" srcOrd="11" destOrd="0" presId="urn:microsoft.com/office/officeart/2005/8/layout/hProcess9"/>
    <dgm:cxn modelId="{D62443FA-F8E3-4A2B-ACD6-08C02775B2A2}" type="presParOf" srcId="{A902D49F-A8BA-48BB-9926-5E13019A9369}" destId="{94001757-3936-47B5-9737-30F2DB2421FD}" srcOrd="12" destOrd="0" presId="urn:microsoft.com/office/officeart/2005/8/layout/hProcess9"/>
    <dgm:cxn modelId="{B5A3F5BD-665B-4B61-B08D-44689454BC57}" type="presParOf" srcId="{A902D49F-A8BA-48BB-9926-5E13019A9369}" destId="{782D8543-252C-420D-A617-0FD20381A672}" srcOrd="13" destOrd="0" presId="urn:microsoft.com/office/officeart/2005/8/layout/hProcess9"/>
    <dgm:cxn modelId="{02DCC3BB-C7D4-40DD-A086-E67D51EC0992}" type="presParOf" srcId="{A902D49F-A8BA-48BB-9926-5E13019A9369}" destId="{58E71287-0E6D-4122-8CA1-F0552F88B561}" srcOrd="14" destOrd="0" presId="urn:microsoft.com/office/officeart/2005/8/layout/hProcess9"/>
    <dgm:cxn modelId="{0D2E9610-72DB-4DC3-9F1E-72A5BBA5C998}" type="presParOf" srcId="{A902D49F-A8BA-48BB-9926-5E13019A9369}" destId="{8E175C30-BC7F-4111-A486-AEC4D43ABAA7}" srcOrd="15" destOrd="0" presId="urn:microsoft.com/office/officeart/2005/8/layout/hProcess9"/>
    <dgm:cxn modelId="{3B8DB830-AF2A-4A20-B2FB-6930F6DF7B7D}" type="presParOf" srcId="{A902D49F-A8BA-48BB-9926-5E13019A9369}" destId="{4C3F7A35-7FC4-4087-A188-13907CCC0A32}" srcOrd="16" destOrd="0" presId="urn:microsoft.com/office/officeart/2005/8/layout/hProcess9"/>
  </dgm:cxnLst>
  <dgm:bg/>
  <dgm:whole/>
</dgm:dataModel>
</file>

<file path=ppt/diagrams/data3.xml><?xml version="1.0" encoding="utf-8"?>
<dgm:dataModel xmlns:dgm="http://schemas.openxmlformats.org/drawingml/2006/diagram" xmlns:a="http://schemas.openxmlformats.org/drawingml/2006/main">
  <dgm:ptLst>
    <dgm:pt modelId="{6ECD168B-F78D-435F-A43A-AF46F10A9554}" type="doc">
      <dgm:prSet loTypeId="urn:microsoft.com/office/officeart/2005/8/layout/process2" loCatId="process" qsTypeId="urn:microsoft.com/office/officeart/2005/8/quickstyle/simple1" qsCatId="simple" csTypeId="urn:microsoft.com/office/officeart/2005/8/colors/accent0_1" csCatId="mainScheme" phldr="1"/>
      <dgm:spPr/>
    </dgm:pt>
    <dgm:pt modelId="{0EBEF26F-CC76-4351-AEC0-1FE72AD8E197}">
      <dgm:prSet phldrT="[نص]" custT="1"/>
      <dgm:spPr/>
      <dgm:t>
        <a:bodyPr/>
        <a:lstStyle/>
        <a:p>
          <a:pPr rtl="1"/>
          <a:r>
            <a:rPr lang="en-US" sz="1600" b="1" dirty="0" smtClean="0"/>
            <a:t>Historical background</a:t>
          </a:r>
          <a:endParaRPr lang="ar-SA" sz="1600" b="1" dirty="0"/>
        </a:p>
      </dgm:t>
    </dgm:pt>
    <dgm:pt modelId="{081E91E2-F5DF-4835-8BDE-32C388482BBA}" type="parTrans" cxnId="{6BEA9502-5B2D-49A5-973D-825303236286}">
      <dgm:prSet/>
      <dgm:spPr/>
      <dgm:t>
        <a:bodyPr/>
        <a:lstStyle/>
        <a:p>
          <a:pPr rtl="1"/>
          <a:endParaRPr lang="ar-SA"/>
        </a:p>
      </dgm:t>
    </dgm:pt>
    <dgm:pt modelId="{0F900EBA-C58E-44C8-A720-783C07D42FA1}" type="sibTrans" cxnId="{6BEA9502-5B2D-49A5-973D-825303236286}">
      <dgm:prSet/>
      <dgm:spPr>
        <a:solidFill>
          <a:schemeClr val="bg2">
            <a:lumMod val="50000"/>
          </a:schemeClr>
        </a:solidFill>
      </dgm:spPr>
      <dgm:t>
        <a:bodyPr/>
        <a:lstStyle/>
        <a:p>
          <a:pPr rtl="1"/>
          <a:endParaRPr lang="ar-SA"/>
        </a:p>
      </dgm:t>
    </dgm:pt>
    <dgm:pt modelId="{20E21273-6DDB-40E0-8B40-A38FEA702194}">
      <dgm:prSet phldrT="[نص]" custT="1"/>
      <dgm:spPr>
        <a:solidFill>
          <a:schemeClr val="bg2">
            <a:lumMod val="90000"/>
          </a:schemeClr>
        </a:solidFill>
      </dgm:spPr>
      <dgm:t>
        <a:bodyPr/>
        <a:lstStyle/>
        <a:p>
          <a:pPr rtl="1"/>
          <a:r>
            <a:rPr lang="en-US" sz="1600" b="1" dirty="0" smtClean="0"/>
            <a:t>Borders shifting </a:t>
          </a:r>
          <a:endParaRPr lang="ar-SA" sz="1600" dirty="0"/>
        </a:p>
      </dgm:t>
    </dgm:pt>
    <dgm:pt modelId="{86EBFEAA-93D8-4544-B6D3-9C96672DAF91}" type="parTrans" cxnId="{49E00579-2758-4431-8BF2-97F9C7FBB815}">
      <dgm:prSet/>
      <dgm:spPr/>
      <dgm:t>
        <a:bodyPr/>
        <a:lstStyle/>
        <a:p>
          <a:pPr rtl="1"/>
          <a:endParaRPr lang="ar-SA"/>
        </a:p>
      </dgm:t>
    </dgm:pt>
    <dgm:pt modelId="{57D63813-2DD4-4002-ACCE-C4C08F1BD448}" type="sibTrans" cxnId="{49E00579-2758-4431-8BF2-97F9C7FBB815}">
      <dgm:prSet/>
      <dgm:spPr>
        <a:solidFill>
          <a:schemeClr val="bg2">
            <a:lumMod val="50000"/>
          </a:schemeClr>
        </a:solidFill>
      </dgm:spPr>
      <dgm:t>
        <a:bodyPr/>
        <a:lstStyle/>
        <a:p>
          <a:pPr rtl="1"/>
          <a:endParaRPr lang="ar-SA"/>
        </a:p>
      </dgm:t>
    </dgm:pt>
    <dgm:pt modelId="{8539B3FF-93D3-493C-9914-046BD8BF329B}">
      <dgm:prSet phldrT="[نص]" custT="1"/>
      <dgm:spPr>
        <a:solidFill>
          <a:schemeClr val="bg2">
            <a:lumMod val="90000"/>
          </a:schemeClr>
        </a:solidFill>
      </dgm:spPr>
      <dgm:t>
        <a:bodyPr/>
        <a:lstStyle/>
        <a:p>
          <a:pPr rtl="1"/>
          <a:r>
            <a:rPr lang="en-US" sz="1600" b="1" dirty="0" smtClean="0"/>
            <a:t>Change in urban administration</a:t>
          </a:r>
          <a:endParaRPr lang="ar-SA" sz="1600" dirty="0"/>
        </a:p>
      </dgm:t>
    </dgm:pt>
    <dgm:pt modelId="{43D1643F-6971-4A56-9117-A07C5F634FAC}" type="parTrans" cxnId="{C9576E29-76B6-45EC-9874-B92C98EE65AC}">
      <dgm:prSet/>
      <dgm:spPr/>
      <dgm:t>
        <a:bodyPr/>
        <a:lstStyle/>
        <a:p>
          <a:pPr rtl="1"/>
          <a:endParaRPr lang="ar-SA"/>
        </a:p>
      </dgm:t>
    </dgm:pt>
    <dgm:pt modelId="{3A3839D3-83A4-4D9A-AEAC-F06AEEE7F4C7}" type="sibTrans" cxnId="{C9576E29-76B6-45EC-9874-B92C98EE65AC}">
      <dgm:prSet/>
      <dgm:spPr>
        <a:solidFill>
          <a:schemeClr val="bg2">
            <a:lumMod val="50000"/>
          </a:schemeClr>
        </a:solidFill>
      </dgm:spPr>
      <dgm:t>
        <a:bodyPr/>
        <a:lstStyle/>
        <a:p>
          <a:pPr rtl="1"/>
          <a:endParaRPr lang="ar-SA"/>
        </a:p>
      </dgm:t>
    </dgm:pt>
    <dgm:pt modelId="{3898346B-E368-4B5F-81E8-C9E60B21650D}">
      <dgm:prSet custT="1"/>
      <dgm:spPr>
        <a:solidFill>
          <a:schemeClr val="bg2">
            <a:lumMod val="90000"/>
          </a:schemeClr>
        </a:solidFill>
      </dgm:spPr>
      <dgm:t>
        <a:bodyPr/>
        <a:lstStyle/>
        <a:p>
          <a:pPr rtl="1"/>
          <a:r>
            <a:rPr lang="en-US" sz="1400" b="1" dirty="0" smtClean="0"/>
            <a:t>Strengthening administrative relationships and weakening other relationships</a:t>
          </a:r>
          <a:endParaRPr lang="en-US" sz="1400" b="1" dirty="0"/>
        </a:p>
      </dgm:t>
    </dgm:pt>
    <dgm:pt modelId="{66ACCEA5-9EEA-4159-AF4C-D0506CA7C0EA}" type="parTrans" cxnId="{F63856C9-4CC8-4D1B-B8F8-9A2982AE4D7B}">
      <dgm:prSet/>
      <dgm:spPr/>
      <dgm:t>
        <a:bodyPr/>
        <a:lstStyle/>
        <a:p>
          <a:pPr rtl="1"/>
          <a:endParaRPr lang="ar-SA"/>
        </a:p>
      </dgm:t>
    </dgm:pt>
    <dgm:pt modelId="{5319E4C8-36A0-4D93-B0BC-1215E62F069D}" type="sibTrans" cxnId="{F63856C9-4CC8-4D1B-B8F8-9A2982AE4D7B}">
      <dgm:prSet/>
      <dgm:spPr/>
      <dgm:t>
        <a:bodyPr/>
        <a:lstStyle/>
        <a:p>
          <a:pPr rtl="1"/>
          <a:endParaRPr lang="ar-SA"/>
        </a:p>
      </dgm:t>
    </dgm:pt>
    <dgm:pt modelId="{B361A484-CE96-449B-9938-E01247CAAD11}" type="pres">
      <dgm:prSet presAssocID="{6ECD168B-F78D-435F-A43A-AF46F10A9554}" presName="linearFlow" presStyleCnt="0">
        <dgm:presLayoutVars>
          <dgm:resizeHandles val="exact"/>
        </dgm:presLayoutVars>
      </dgm:prSet>
      <dgm:spPr/>
    </dgm:pt>
    <dgm:pt modelId="{D9322D54-907A-4A9C-AB1E-2864A60E8E77}" type="pres">
      <dgm:prSet presAssocID="{0EBEF26F-CC76-4351-AEC0-1FE72AD8E197}" presName="node" presStyleLbl="node1" presStyleIdx="0" presStyleCnt="4">
        <dgm:presLayoutVars>
          <dgm:bulletEnabled val="1"/>
        </dgm:presLayoutVars>
      </dgm:prSet>
      <dgm:spPr/>
      <dgm:t>
        <a:bodyPr/>
        <a:lstStyle/>
        <a:p>
          <a:pPr rtl="1"/>
          <a:endParaRPr lang="ar-SA"/>
        </a:p>
      </dgm:t>
    </dgm:pt>
    <dgm:pt modelId="{A29123EF-A054-4CAE-B099-E1BB8629C7FC}" type="pres">
      <dgm:prSet presAssocID="{0F900EBA-C58E-44C8-A720-783C07D42FA1}" presName="sibTrans" presStyleLbl="sibTrans2D1" presStyleIdx="0" presStyleCnt="3"/>
      <dgm:spPr/>
      <dgm:t>
        <a:bodyPr/>
        <a:lstStyle/>
        <a:p>
          <a:pPr rtl="1"/>
          <a:endParaRPr lang="ar-SA"/>
        </a:p>
      </dgm:t>
    </dgm:pt>
    <dgm:pt modelId="{34FA9D61-40B8-4361-9ABA-634E5A882712}" type="pres">
      <dgm:prSet presAssocID="{0F900EBA-C58E-44C8-A720-783C07D42FA1}" presName="connectorText" presStyleLbl="sibTrans2D1" presStyleIdx="0" presStyleCnt="3"/>
      <dgm:spPr/>
      <dgm:t>
        <a:bodyPr/>
        <a:lstStyle/>
        <a:p>
          <a:pPr rtl="1"/>
          <a:endParaRPr lang="ar-SA"/>
        </a:p>
      </dgm:t>
    </dgm:pt>
    <dgm:pt modelId="{83DD5FF0-A524-4AA4-8F70-23CE22F7E280}" type="pres">
      <dgm:prSet presAssocID="{20E21273-6DDB-40E0-8B40-A38FEA702194}" presName="node" presStyleLbl="node1" presStyleIdx="1" presStyleCnt="4">
        <dgm:presLayoutVars>
          <dgm:bulletEnabled val="1"/>
        </dgm:presLayoutVars>
      </dgm:prSet>
      <dgm:spPr/>
      <dgm:t>
        <a:bodyPr/>
        <a:lstStyle/>
        <a:p>
          <a:pPr rtl="1"/>
          <a:endParaRPr lang="ar-SA"/>
        </a:p>
      </dgm:t>
    </dgm:pt>
    <dgm:pt modelId="{AA6379CE-DC73-4790-918C-FFE059BBCB73}" type="pres">
      <dgm:prSet presAssocID="{57D63813-2DD4-4002-ACCE-C4C08F1BD448}" presName="sibTrans" presStyleLbl="sibTrans2D1" presStyleIdx="1" presStyleCnt="3"/>
      <dgm:spPr/>
      <dgm:t>
        <a:bodyPr/>
        <a:lstStyle/>
        <a:p>
          <a:pPr rtl="1"/>
          <a:endParaRPr lang="ar-SA"/>
        </a:p>
      </dgm:t>
    </dgm:pt>
    <dgm:pt modelId="{D9DEF4B9-C452-4ECA-AE5B-81105CA5F33F}" type="pres">
      <dgm:prSet presAssocID="{57D63813-2DD4-4002-ACCE-C4C08F1BD448}" presName="connectorText" presStyleLbl="sibTrans2D1" presStyleIdx="1" presStyleCnt="3"/>
      <dgm:spPr/>
      <dgm:t>
        <a:bodyPr/>
        <a:lstStyle/>
        <a:p>
          <a:pPr rtl="1"/>
          <a:endParaRPr lang="ar-SA"/>
        </a:p>
      </dgm:t>
    </dgm:pt>
    <dgm:pt modelId="{C1140872-6EAC-481D-9CDD-A493F2B6996E}" type="pres">
      <dgm:prSet presAssocID="{8539B3FF-93D3-493C-9914-046BD8BF329B}" presName="node" presStyleLbl="node1" presStyleIdx="2" presStyleCnt="4">
        <dgm:presLayoutVars>
          <dgm:bulletEnabled val="1"/>
        </dgm:presLayoutVars>
      </dgm:prSet>
      <dgm:spPr/>
      <dgm:t>
        <a:bodyPr/>
        <a:lstStyle/>
        <a:p>
          <a:pPr rtl="1"/>
          <a:endParaRPr lang="ar-SA"/>
        </a:p>
      </dgm:t>
    </dgm:pt>
    <dgm:pt modelId="{6DC28494-C20C-4D4E-9460-8BB1BBE107AF}" type="pres">
      <dgm:prSet presAssocID="{3A3839D3-83A4-4D9A-AEAC-F06AEEE7F4C7}" presName="sibTrans" presStyleLbl="sibTrans2D1" presStyleIdx="2" presStyleCnt="3"/>
      <dgm:spPr/>
      <dgm:t>
        <a:bodyPr/>
        <a:lstStyle/>
        <a:p>
          <a:pPr rtl="1"/>
          <a:endParaRPr lang="ar-SA"/>
        </a:p>
      </dgm:t>
    </dgm:pt>
    <dgm:pt modelId="{F35AC27A-04C1-4AB6-B3DC-A82418DD43E9}" type="pres">
      <dgm:prSet presAssocID="{3A3839D3-83A4-4D9A-AEAC-F06AEEE7F4C7}" presName="connectorText" presStyleLbl="sibTrans2D1" presStyleIdx="2" presStyleCnt="3"/>
      <dgm:spPr/>
      <dgm:t>
        <a:bodyPr/>
        <a:lstStyle/>
        <a:p>
          <a:pPr rtl="1"/>
          <a:endParaRPr lang="ar-SA"/>
        </a:p>
      </dgm:t>
    </dgm:pt>
    <dgm:pt modelId="{B7100559-1F26-4892-AC1D-D1C6E3D6062D}" type="pres">
      <dgm:prSet presAssocID="{3898346B-E368-4B5F-81E8-C9E60B21650D}" presName="node" presStyleLbl="node1" presStyleIdx="3" presStyleCnt="4" custLinFactNeighborX="-2514" custLinFactNeighborY="78196">
        <dgm:presLayoutVars>
          <dgm:bulletEnabled val="1"/>
        </dgm:presLayoutVars>
      </dgm:prSet>
      <dgm:spPr/>
      <dgm:t>
        <a:bodyPr/>
        <a:lstStyle/>
        <a:p>
          <a:pPr rtl="1"/>
          <a:endParaRPr lang="ar-SA"/>
        </a:p>
      </dgm:t>
    </dgm:pt>
  </dgm:ptLst>
  <dgm:cxnLst>
    <dgm:cxn modelId="{3EF5B0D8-C648-4945-ACEC-9E6B459420AB}" type="presOf" srcId="{57D63813-2DD4-4002-ACCE-C4C08F1BD448}" destId="{AA6379CE-DC73-4790-918C-FFE059BBCB73}" srcOrd="0" destOrd="0" presId="urn:microsoft.com/office/officeart/2005/8/layout/process2"/>
    <dgm:cxn modelId="{A8A01480-08CB-49D9-8C69-E75E9A562DC4}" type="presOf" srcId="{6ECD168B-F78D-435F-A43A-AF46F10A9554}" destId="{B361A484-CE96-449B-9938-E01247CAAD11}" srcOrd="0" destOrd="0" presId="urn:microsoft.com/office/officeart/2005/8/layout/process2"/>
    <dgm:cxn modelId="{6F0144AB-A532-4F34-8262-6FC4CC803F65}" type="presOf" srcId="{0F900EBA-C58E-44C8-A720-783C07D42FA1}" destId="{A29123EF-A054-4CAE-B099-E1BB8629C7FC}" srcOrd="0" destOrd="0" presId="urn:microsoft.com/office/officeart/2005/8/layout/process2"/>
    <dgm:cxn modelId="{002576A6-AB92-4E66-80BE-66ACA25C27CA}" type="presOf" srcId="{3898346B-E368-4B5F-81E8-C9E60B21650D}" destId="{B7100559-1F26-4892-AC1D-D1C6E3D6062D}" srcOrd="0" destOrd="0" presId="urn:microsoft.com/office/officeart/2005/8/layout/process2"/>
    <dgm:cxn modelId="{C9576E29-76B6-45EC-9874-B92C98EE65AC}" srcId="{6ECD168B-F78D-435F-A43A-AF46F10A9554}" destId="{8539B3FF-93D3-493C-9914-046BD8BF329B}" srcOrd="2" destOrd="0" parTransId="{43D1643F-6971-4A56-9117-A07C5F634FAC}" sibTransId="{3A3839D3-83A4-4D9A-AEAC-F06AEEE7F4C7}"/>
    <dgm:cxn modelId="{3908B25B-5D6F-41C2-B26A-6930A8F118FD}" type="presOf" srcId="{0EBEF26F-CC76-4351-AEC0-1FE72AD8E197}" destId="{D9322D54-907A-4A9C-AB1E-2864A60E8E77}" srcOrd="0" destOrd="0" presId="urn:microsoft.com/office/officeart/2005/8/layout/process2"/>
    <dgm:cxn modelId="{49E00579-2758-4431-8BF2-97F9C7FBB815}" srcId="{6ECD168B-F78D-435F-A43A-AF46F10A9554}" destId="{20E21273-6DDB-40E0-8B40-A38FEA702194}" srcOrd="1" destOrd="0" parTransId="{86EBFEAA-93D8-4544-B6D3-9C96672DAF91}" sibTransId="{57D63813-2DD4-4002-ACCE-C4C08F1BD448}"/>
    <dgm:cxn modelId="{AF6F502F-03A7-431D-B811-E9F60124136B}" type="presOf" srcId="{20E21273-6DDB-40E0-8B40-A38FEA702194}" destId="{83DD5FF0-A524-4AA4-8F70-23CE22F7E280}" srcOrd="0" destOrd="0" presId="urn:microsoft.com/office/officeart/2005/8/layout/process2"/>
    <dgm:cxn modelId="{F8B68486-6654-4F54-B0E6-2FBF19A3C1C0}" type="presOf" srcId="{8539B3FF-93D3-493C-9914-046BD8BF329B}" destId="{C1140872-6EAC-481D-9CDD-A493F2B6996E}" srcOrd="0" destOrd="0" presId="urn:microsoft.com/office/officeart/2005/8/layout/process2"/>
    <dgm:cxn modelId="{D02CCD35-D97B-4F39-BC2C-64079F5C4846}" type="presOf" srcId="{57D63813-2DD4-4002-ACCE-C4C08F1BD448}" destId="{D9DEF4B9-C452-4ECA-AE5B-81105CA5F33F}" srcOrd="1" destOrd="0" presId="urn:microsoft.com/office/officeart/2005/8/layout/process2"/>
    <dgm:cxn modelId="{BB8A08FD-89E4-4B98-B9CD-CCD3D54864E9}" type="presOf" srcId="{0F900EBA-C58E-44C8-A720-783C07D42FA1}" destId="{34FA9D61-40B8-4361-9ABA-634E5A882712}" srcOrd="1" destOrd="0" presId="urn:microsoft.com/office/officeart/2005/8/layout/process2"/>
    <dgm:cxn modelId="{F63856C9-4CC8-4D1B-B8F8-9A2982AE4D7B}" srcId="{6ECD168B-F78D-435F-A43A-AF46F10A9554}" destId="{3898346B-E368-4B5F-81E8-C9E60B21650D}" srcOrd="3" destOrd="0" parTransId="{66ACCEA5-9EEA-4159-AF4C-D0506CA7C0EA}" sibTransId="{5319E4C8-36A0-4D93-B0BC-1215E62F069D}"/>
    <dgm:cxn modelId="{669FDE84-71A6-4519-A2F8-5DF057CC0E6F}" type="presOf" srcId="{3A3839D3-83A4-4D9A-AEAC-F06AEEE7F4C7}" destId="{F35AC27A-04C1-4AB6-B3DC-A82418DD43E9}" srcOrd="1" destOrd="0" presId="urn:microsoft.com/office/officeart/2005/8/layout/process2"/>
    <dgm:cxn modelId="{6BEA9502-5B2D-49A5-973D-825303236286}" srcId="{6ECD168B-F78D-435F-A43A-AF46F10A9554}" destId="{0EBEF26F-CC76-4351-AEC0-1FE72AD8E197}" srcOrd="0" destOrd="0" parTransId="{081E91E2-F5DF-4835-8BDE-32C388482BBA}" sibTransId="{0F900EBA-C58E-44C8-A720-783C07D42FA1}"/>
    <dgm:cxn modelId="{2CFF482D-819B-4752-AF65-C5F672CDF7BF}" type="presOf" srcId="{3A3839D3-83A4-4D9A-AEAC-F06AEEE7F4C7}" destId="{6DC28494-C20C-4D4E-9460-8BB1BBE107AF}" srcOrd="0" destOrd="0" presId="urn:microsoft.com/office/officeart/2005/8/layout/process2"/>
    <dgm:cxn modelId="{443D9726-8627-4070-AB21-034679BCC63A}" type="presParOf" srcId="{B361A484-CE96-449B-9938-E01247CAAD11}" destId="{D9322D54-907A-4A9C-AB1E-2864A60E8E77}" srcOrd="0" destOrd="0" presId="urn:microsoft.com/office/officeart/2005/8/layout/process2"/>
    <dgm:cxn modelId="{E56E7E4C-AD0E-4FF5-A490-2D0F4BFE3289}" type="presParOf" srcId="{B361A484-CE96-449B-9938-E01247CAAD11}" destId="{A29123EF-A054-4CAE-B099-E1BB8629C7FC}" srcOrd="1" destOrd="0" presId="urn:microsoft.com/office/officeart/2005/8/layout/process2"/>
    <dgm:cxn modelId="{F7F3C930-F73A-4B31-9E71-06227BC841B4}" type="presParOf" srcId="{A29123EF-A054-4CAE-B099-E1BB8629C7FC}" destId="{34FA9D61-40B8-4361-9ABA-634E5A882712}" srcOrd="0" destOrd="0" presId="urn:microsoft.com/office/officeart/2005/8/layout/process2"/>
    <dgm:cxn modelId="{013E1365-8AFF-4FFA-B92C-EF9648DF636A}" type="presParOf" srcId="{B361A484-CE96-449B-9938-E01247CAAD11}" destId="{83DD5FF0-A524-4AA4-8F70-23CE22F7E280}" srcOrd="2" destOrd="0" presId="urn:microsoft.com/office/officeart/2005/8/layout/process2"/>
    <dgm:cxn modelId="{AEB43C6D-FC87-489C-AF33-CAE38DCBFEE7}" type="presParOf" srcId="{B361A484-CE96-449B-9938-E01247CAAD11}" destId="{AA6379CE-DC73-4790-918C-FFE059BBCB73}" srcOrd="3" destOrd="0" presId="urn:microsoft.com/office/officeart/2005/8/layout/process2"/>
    <dgm:cxn modelId="{EE8C4C44-BA35-47E1-83B0-5392C8AD2CD8}" type="presParOf" srcId="{AA6379CE-DC73-4790-918C-FFE059BBCB73}" destId="{D9DEF4B9-C452-4ECA-AE5B-81105CA5F33F}" srcOrd="0" destOrd="0" presId="urn:microsoft.com/office/officeart/2005/8/layout/process2"/>
    <dgm:cxn modelId="{89E78B74-580E-4DA0-BF47-88E7D31C31A2}" type="presParOf" srcId="{B361A484-CE96-449B-9938-E01247CAAD11}" destId="{C1140872-6EAC-481D-9CDD-A493F2B6996E}" srcOrd="4" destOrd="0" presId="urn:microsoft.com/office/officeart/2005/8/layout/process2"/>
    <dgm:cxn modelId="{0A0CC1C2-69E0-42F7-91AA-121220541BB9}" type="presParOf" srcId="{B361A484-CE96-449B-9938-E01247CAAD11}" destId="{6DC28494-C20C-4D4E-9460-8BB1BBE107AF}" srcOrd="5" destOrd="0" presId="urn:microsoft.com/office/officeart/2005/8/layout/process2"/>
    <dgm:cxn modelId="{42FBEEAE-B14C-49F0-AC48-94157C0FA897}" type="presParOf" srcId="{6DC28494-C20C-4D4E-9460-8BB1BBE107AF}" destId="{F35AC27A-04C1-4AB6-B3DC-A82418DD43E9}" srcOrd="0" destOrd="0" presId="urn:microsoft.com/office/officeart/2005/8/layout/process2"/>
    <dgm:cxn modelId="{FDAB0C7A-CDB0-4CD4-B807-4BF0D09441A2}" type="presParOf" srcId="{B361A484-CE96-449B-9938-E01247CAAD11}" destId="{B7100559-1F26-4892-AC1D-D1C6E3D6062D}" srcOrd="6" destOrd="0" presId="urn:microsoft.com/office/officeart/2005/8/layout/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A429C3-F22D-4A76-9ABB-7EBBB9224314}" type="datetimeFigureOut">
              <a:rPr lang="en-US" smtClean="0"/>
              <a:pPr/>
              <a:t>5/30/2020</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F5F669-ABB7-4D72-AD15-945283D2136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ahewar.org/search/search.asp?U=1&amp;Q=%E5%CF%C7%D3+%E1%E5%C8" TargetMode="External"/><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11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rtl="1"/>
            <a:r>
              <a:rPr lang="ar-SA" sz="1200" b="1" i="0" u="none" strike="noStrike" kern="1200" dirty="0" smtClean="0">
                <a:solidFill>
                  <a:schemeClr val="tx1"/>
                </a:solidFill>
                <a:latin typeface="+mn-lt"/>
                <a:ea typeface="+mn-ea"/>
                <a:cs typeface="+mn-cs"/>
              </a:rPr>
              <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الجدار الفاصل باقة الشرقية بين </a:t>
            </a:r>
            <a:r>
              <a:rPr lang="ar-SA" sz="1200" b="1" i="0" u="none" strike="noStrike" kern="1200" dirty="0" err="1" smtClean="0">
                <a:solidFill>
                  <a:schemeClr val="tx1"/>
                </a:solidFill>
                <a:latin typeface="+mn-lt"/>
                <a:ea typeface="+mn-ea"/>
                <a:cs typeface="+mn-cs"/>
              </a:rPr>
              <a:t>الارض</a:t>
            </a:r>
            <a:r>
              <a:rPr lang="ar-SA" sz="1200" b="1" i="0" u="none" strike="noStrike" kern="1200" dirty="0" smtClean="0">
                <a:solidFill>
                  <a:schemeClr val="tx1"/>
                </a:solidFill>
                <a:latin typeface="+mn-lt"/>
                <a:ea typeface="+mn-ea"/>
                <a:cs typeface="+mn-cs"/>
              </a:rPr>
              <a:t> والسماء</a:t>
            </a:r>
            <a:endParaRPr lang="ar-SA" sz="1200" b="0" i="0" u="none" strike="noStrike" kern="1200" dirty="0" smtClean="0">
              <a:solidFill>
                <a:schemeClr val="tx1"/>
              </a:solidFill>
              <a:latin typeface="+mn-lt"/>
              <a:ea typeface="+mn-ea"/>
              <a:cs typeface="+mn-cs"/>
            </a:endParaRPr>
          </a:p>
          <a:p>
            <a:r>
              <a:rPr lang="ar-SA" sz="1200" b="1" kern="1200" dirty="0" smtClean="0">
                <a:solidFill>
                  <a:schemeClr val="tx1"/>
                </a:solidFill>
                <a:latin typeface="+mn-lt"/>
                <a:ea typeface="+mn-ea"/>
                <a:cs typeface="+mn-cs"/>
              </a:rPr>
              <a:t/>
            </a:r>
            <a:br>
              <a:rPr lang="ar-SA" sz="1200" b="1" kern="1200" dirty="0" smtClean="0">
                <a:solidFill>
                  <a:schemeClr val="tx1"/>
                </a:solidFill>
                <a:latin typeface="+mn-lt"/>
                <a:ea typeface="+mn-ea"/>
                <a:cs typeface="+mn-cs"/>
              </a:rPr>
            </a:br>
            <a:r>
              <a:rPr lang="ar-SA" sz="1200" b="1" i="0" u="none" strike="noStrike" kern="1200" dirty="0" err="1" smtClean="0">
                <a:solidFill>
                  <a:schemeClr val="tx1"/>
                </a:solidFill>
                <a:latin typeface="+mn-lt"/>
                <a:ea typeface="+mn-ea"/>
                <a:cs typeface="+mn-cs"/>
                <a:hlinkClick r:id="rId3"/>
              </a:rPr>
              <a:t>هداس</a:t>
            </a:r>
            <a:r>
              <a:rPr lang="ar-SA" sz="1200" b="1" i="0" u="none" strike="noStrike" kern="1200" dirty="0" smtClean="0">
                <a:solidFill>
                  <a:schemeClr val="tx1"/>
                </a:solidFill>
                <a:latin typeface="+mn-lt"/>
                <a:ea typeface="+mn-ea"/>
                <a:cs typeface="+mn-cs"/>
                <a:hlinkClick r:id="rId3"/>
              </a:rPr>
              <a:t> لهب</a:t>
            </a:r>
            <a:endParaRPr lang="ar-SA" sz="1200" kern="1200" dirty="0">
              <a:solidFill>
                <a:schemeClr val="tx1"/>
              </a:solidFill>
              <a:latin typeface="+mn-lt"/>
              <a:ea typeface="+mn-ea"/>
              <a:cs typeface="+mn-cs"/>
            </a:endParaRPr>
          </a:p>
        </p:txBody>
      </p:sp>
      <p:sp>
        <p:nvSpPr>
          <p:cNvPr id="4" name="عنصر نائب لرقم الشريحة 3"/>
          <p:cNvSpPr>
            <a:spLocks noGrp="1"/>
          </p:cNvSpPr>
          <p:nvPr>
            <p:ph type="sldNum" sz="quarter" idx="10"/>
          </p:nvPr>
        </p:nvSpPr>
        <p:spPr/>
        <p:txBody>
          <a:bodyPr/>
          <a:lstStyle/>
          <a:p>
            <a:fld id="{1E0920A5-BAE2-415C-8BC5-DAE0A8DB721A}" type="slidenum">
              <a:rPr lang="ar-SA" smtClean="0"/>
              <a:pPr/>
              <a:t>127</a:t>
            </a:fld>
            <a:endParaRPr lang="ar-S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1E0920A5-BAE2-415C-8BC5-DAE0A8DB721A}" type="slidenum">
              <a:rPr lang="ar-SA" smtClean="0"/>
              <a:pPr/>
              <a:t>133</a:t>
            </a:fld>
            <a:endParaRPr lang="ar-S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An acre is approximately 4.2 acres.</a:t>
            </a:r>
          </a:p>
          <a:p>
            <a:pPr marL="0" marR="0" indent="0" algn="l" defTabSz="914400" rtl="0" eaLnBrk="1" fontAlgn="auto" latinLnBrk="0" hangingPunct="1">
              <a:lnSpc>
                <a:spcPct val="100000"/>
              </a:lnSpc>
              <a:spcBef>
                <a:spcPts val="0"/>
              </a:spcBef>
              <a:spcAft>
                <a:spcPts val="0"/>
              </a:spcAft>
              <a:buClrTx/>
              <a:buSzTx/>
              <a:buFontTx/>
              <a:buNone/>
              <a:tabLst/>
              <a:defRPr/>
            </a:pPr>
            <a:r>
              <a:rPr lang="ar-SA" dirty="0" smtClean="0"/>
              <a:t>يقول مخطط المدينة </a:t>
            </a:r>
            <a:r>
              <a:rPr lang="ar-SA" dirty="0" err="1" smtClean="0"/>
              <a:t>أوديد</a:t>
            </a:r>
            <a:r>
              <a:rPr lang="ar-SA" dirty="0" smtClean="0"/>
              <a:t> </a:t>
            </a:r>
            <a:r>
              <a:rPr lang="ar-SA" dirty="0" err="1" smtClean="0"/>
              <a:t>بروموفيتش</a:t>
            </a:r>
            <a:r>
              <a:rPr lang="ar-SA" dirty="0" smtClean="0"/>
              <a:t> ، الذي يعمل في قسم الهندسة في المدينة ويروج لموقع </a:t>
            </a:r>
            <a:r>
              <a:rPr lang="en-US" dirty="0" smtClean="0"/>
              <a:t>GIS (</a:t>
            </a:r>
            <a:r>
              <a:rPr lang="ar-SA" dirty="0" smtClean="0"/>
              <a:t>نظام المعلومات </a:t>
            </a:r>
            <a:r>
              <a:rPr lang="ar-SA" dirty="0" err="1" smtClean="0"/>
              <a:t>المحوسب</a:t>
            </a:r>
            <a:r>
              <a:rPr lang="ar-SA" dirty="0" smtClean="0"/>
              <a:t>) ، وفقًا لمراجعة ، هناك حديقة واحدة مساحتها 8 فدان في </a:t>
            </a:r>
            <a:r>
              <a:rPr lang="ar-SA" dirty="0" err="1" smtClean="0"/>
              <a:t>باكا</a:t>
            </a:r>
            <a:r>
              <a:rPr lang="ar-SA" dirty="0" smtClean="0"/>
              <a:t>. يبلغ متوسط ​​المساحة الخضراء للفرد 0.006 متر مربع للفرد ، وإذا كنت تعتقد أن المبادئ التوجيهية لتخصيص الأراضي للأغراض العامة تتحدث عن 7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ar-SA" dirty="0" smtClean="0"/>
              <a:t>متر مربع للفرد ، فهذا نقص حاد.</a:t>
            </a:r>
          </a:p>
          <a:p>
            <a:pPr rtl="1"/>
            <a:r>
              <a:rPr lang="ar-SA" sz="1200" dirty="0" smtClean="0"/>
              <a:t>يمكن لأولئك الذين يسافرون على الطريق 574 عبر المستوطنة أن يعجبوا أن هناك العديد من الفيلات الضخمة المحاطة بالبساتين ، لكن أبو </a:t>
            </a:r>
            <a:r>
              <a:rPr lang="ar-SA" sz="1200" dirty="0" err="1" smtClean="0"/>
              <a:t>موتش</a:t>
            </a:r>
            <a:r>
              <a:rPr lang="ar-SA" sz="1200" dirty="0" smtClean="0"/>
              <a:t> مهم للتأكيد على أن معظم الأرض خاصة ، على عكس معظم الدولة ، وقليل منها فقط يمتلك مساحات كبيرة من الأراضي. وقال إن 30٪ فقط من سكان </a:t>
            </a:r>
            <a:r>
              <a:rPr lang="ar-SA" sz="1200" dirty="0" err="1" smtClean="0"/>
              <a:t>باكا</a:t>
            </a:r>
            <a:r>
              <a:rPr lang="ar-SA" sz="1200" dirty="0" smtClean="0"/>
              <a:t> لديهم أرض. عندما أحاول أن أفهم ما يعنيه ، يقول أن البقية يعيشون في منطقة مملوكة لعائلة. "على سبيل المثال ، عندما تزوجت ، بحثت عن أرض واشتريتها. مساحتي 600 متر مربع وتعتبر صغيرة. هناك أناس تملك عائلاتهم 50 فدانًا وبعضهم ليس لديهم مكان للبناء. بعض الناس ليس لديهم نقود للشراء والبناء ".</a:t>
            </a:r>
          </a:p>
          <a:p>
            <a:pPr rtl="1"/>
            <a:r>
              <a:rPr lang="ar-SA" sz="1200" dirty="0" smtClean="0"/>
              <a:t>يقول المهندس المعماري للمدينة علي الناطور إن البلدية تبذل محاولات جادة لإقناع ملاك الأراضي الخاصة بالتعاون في مبادرات الدمج والتقسيم لتعزيز البناء المشبع وترك المساحة العامة ، ولكن الأمر ليس بسيطًا: "إن القضية ثقافية في الغالب. لا يرى الناس قيمة اقتصادية في التخلي عن الأرض لبناء النسب المئوية. لقد علمتنا تجربتنا الحياتية ألا نتخلى عن الأرض "</a:t>
            </a:r>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137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 IUDF seeks to foster a shared understanding across government and society about how best to manage urbanization and achieve the goals of economic development, job creation and improved living conditions in South African cities</a:t>
            </a:r>
            <a:endParaRPr lang="ar-SA" dirty="0" smtClean="0"/>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161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algn="r" rtl="1"/>
            <a:r>
              <a:rPr lang="ar-SA" sz="1200" kern="1200" baseline="0" dirty="0" smtClean="0">
                <a:solidFill>
                  <a:schemeClr val="tx1"/>
                </a:solidFill>
                <a:latin typeface="+mn-lt"/>
                <a:ea typeface="+mn-ea"/>
                <a:cs typeface="+mn-cs"/>
              </a:rPr>
              <a:t>مناطق مرشحة للكثافة السكانية</a:t>
            </a:r>
          </a:p>
          <a:p>
            <a:pPr algn="r" rtl="1"/>
            <a:r>
              <a:rPr lang="ar-SA" sz="1200" kern="1200" baseline="0" dirty="0" smtClean="0">
                <a:solidFill>
                  <a:schemeClr val="tx1"/>
                </a:solidFill>
                <a:latin typeface="+mn-lt"/>
                <a:ea typeface="+mn-ea"/>
                <a:cs typeface="+mn-cs"/>
              </a:rPr>
              <a:t>المناطق التي لم تكتظ بالسكان بعد، ولكنها تتلقى الخدمات من</a:t>
            </a:r>
          </a:p>
          <a:p>
            <a:pPr algn="r" rtl="1"/>
            <a:r>
              <a:rPr lang="ar-SA" sz="1200" kern="1200" baseline="0" dirty="0" smtClean="0">
                <a:solidFill>
                  <a:schemeClr val="tx1"/>
                </a:solidFill>
                <a:latin typeface="+mn-lt"/>
                <a:ea typeface="+mn-ea"/>
                <a:cs typeface="+mn-cs"/>
              </a:rPr>
              <a:t>خلال بنية تحتية رئيسية، مثل المناطق التي استخدمت % 50 من</a:t>
            </a:r>
          </a:p>
          <a:p>
            <a:pPr algn="r" rtl="1"/>
            <a:r>
              <a:rPr lang="ar-SA" sz="1200" kern="1200" baseline="0" dirty="0" smtClean="0">
                <a:solidFill>
                  <a:schemeClr val="tx1"/>
                </a:solidFill>
                <a:latin typeface="+mn-lt"/>
                <a:ea typeface="+mn-ea"/>
                <a:cs typeface="+mn-cs"/>
              </a:rPr>
              <a:t>أراضيها لأغراض البناء.</a:t>
            </a:r>
          </a:p>
          <a:p>
            <a:pPr algn="r" rtl="1"/>
            <a:r>
              <a:rPr lang="ar-SA" sz="1200" kern="1200" baseline="0" dirty="0" smtClean="0">
                <a:solidFill>
                  <a:schemeClr val="tx1"/>
                </a:solidFill>
                <a:latin typeface="+mn-lt"/>
                <a:ea typeface="+mn-ea"/>
                <a:cs typeface="+mn-cs"/>
              </a:rPr>
              <a:t>مناطق مناسبة للتوسع السكني</a:t>
            </a:r>
          </a:p>
          <a:p>
            <a:pPr algn="r" rtl="1"/>
            <a:r>
              <a:rPr lang="ar-SA" sz="1200" kern="1200" baseline="0" dirty="0" smtClean="0">
                <a:solidFill>
                  <a:schemeClr val="tx1"/>
                </a:solidFill>
                <a:latin typeface="+mn-lt"/>
                <a:ea typeface="+mn-ea"/>
                <a:cs typeface="+mn-cs"/>
              </a:rPr>
              <a:t>المناطق الملاصقة لأماكن الاكتظاظ السكاني وذات الطبوغرافيا</a:t>
            </a:r>
          </a:p>
          <a:p>
            <a:pPr algn="r" rtl="1"/>
            <a:r>
              <a:rPr lang="ar-SA" sz="1200" kern="1200" baseline="0" dirty="0" smtClean="0">
                <a:solidFill>
                  <a:schemeClr val="tx1"/>
                </a:solidFill>
                <a:latin typeface="+mn-lt"/>
                <a:ea typeface="+mn-ea"/>
                <a:cs typeface="+mn-cs"/>
              </a:rPr>
              <a:t>المناسبة وجيولوجية وزلزالية الموقع الملائمتين مع إمكانية توسيع</a:t>
            </a:r>
          </a:p>
          <a:p>
            <a:pPr algn="r" rtl="1"/>
            <a:r>
              <a:rPr lang="ar-SA" sz="1200" kern="1200" baseline="0" dirty="0" smtClean="0">
                <a:solidFill>
                  <a:schemeClr val="tx1"/>
                </a:solidFill>
                <a:latin typeface="+mn-lt"/>
                <a:ea typeface="+mn-ea"/>
                <a:cs typeface="+mn-cs"/>
              </a:rPr>
              <a:t>الطرق الحالية وخدمات البنية التحتية،</a:t>
            </a:r>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166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ar-SA" sz="1200" kern="1200" baseline="0" dirty="0" smtClean="0">
                <a:solidFill>
                  <a:schemeClr val="tx1"/>
                </a:solidFill>
                <a:latin typeface="+mn-lt"/>
                <a:ea typeface="+mn-ea"/>
                <a:cs typeface="+mn-cs"/>
              </a:rPr>
              <a:t>أصحاب العلاقة، لذا يجب جمعها وتوثيقها وتشمل:</a:t>
            </a:r>
          </a:p>
          <a:p>
            <a:r>
              <a:rPr lang="ar-SA" sz="1200" kern="1200" baseline="0" dirty="0" smtClean="0">
                <a:solidFill>
                  <a:schemeClr val="tx1"/>
                </a:solidFill>
                <a:latin typeface="+mn-lt"/>
                <a:ea typeface="+mn-ea"/>
                <a:cs typeface="+mn-cs"/>
              </a:rPr>
              <a:t>•خطوط عريضة وسياسات وطنية عامة، مثل المخططات المكانية/</a:t>
            </a:r>
          </a:p>
          <a:p>
            <a:r>
              <a:rPr lang="ar-SA" sz="1200" kern="1200" baseline="0" dirty="0" smtClean="0">
                <a:solidFill>
                  <a:schemeClr val="tx1"/>
                </a:solidFill>
                <a:latin typeface="+mn-lt"/>
                <a:ea typeface="+mn-ea"/>
                <a:cs typeface="+mn-cs"/>
              </a:rPr>
              <a:t>أو التنموية الإقليمية )حتى لو لم يصادق عليها رسمياً( أو سياسة</a:t>
            </a:r>
          </a:p>
          <a:p>
            <a:r>
              <a:rPr lang="ar-SA" sz="1200" kern="1200" baseline="0" dirty="0" smtClean="0">
                <a:solidFill>
                  <a:schemeClr val="tx1"/>
                </a:solidFill>
                <a:latin typeface="+mn-lt"/>
                <a:ea typeface="+mn-ea"/>
                <a:cs typeface="+mn-cs"/>
              </a:rPr>
              <a:t>التنمية المكانية التي وضعتها وزارة التخطيط</a:t>
            </a:r>
            <a:endParaRPr lang="en-US" sz="1200" kern="1200" baseline="0" dirty="0" smtClean="0">
              <a:solidFill>
                <a:schemeClr val="tx1"/>
              </a:solidFill>
              <a:latin typeface="+mn-lt"/>
              <a:ea typeface="+mn-ea"/>
              <a:cs typeface="+mn-cs"/>
            </a:endParaRPr>
          </a:p>
          <a:p>
            <a:r>
              <a:rPr lang="ar-SA" sz="1200" kern="1200" baseline="0" dirty="0" smtClean="0">
                <a:solidFill>
                  <a:schemeClr val="tx1"/>
                </a:solidFill>
                <a:latin typeface="+mn-lt"/>
                <a:ea typeface="+mn-ea"/>
                <a:cs typeface="+mn-cs"/>
              </a:rPr>
              <a:t>الأهداف التي شكلتها الخطط التنموية الإستراتيجية للهيئات</a:t>
            </a:r>
          </a:p>
          <a:p>
            <a:r>
              <a:rPr lang="ar-SA" sz="1200" kern="1200" baseline="0" dirty="0" smtClean="0">
                <a:solidFill>
                  <a:schemeClr val="tx1"/>
                </a:solidFill>
                <a:latin typeface="+mn-lt"/>
                <a:ea typeface="+mn-ea"/>
                <a:cs typeface="+mn-cs"/>
              </a:rPr>
              <a:t>المحلية في منطقة التخطيط.وفي حال وجود أكثر من خطة محلية</a:t>
            </a:r>
          </a:p>
          <a:p>
            <a:r>
              <a:rPr lang="ar-SA" sz="1200" kern="1200" baseline="0" dirty="0" smtClean="0">
                <a:solidFill>
                  <a:schemeClr val="tx1"/>
                </a:solidFill>
                <a:latin typeface="+mn-lt"/>
                <a:ea typeface="+mn-ea"/>
                <a:cs typeface="+mn-cs"/>
              </a:rPr>
              <a:t>تؤخذ الأهداف المشتركة وذات العلاقة بالتخطيط العمراني.</a:t>
            </a:r>
          </a:p>
          <a:p>
            <a:r>
              <a:rPr lang="ar-SA" sz="1200" kern="1200" baseline="0" dirty="0" smtClean="0">
                <a:solidFill>
                  <a:schemeClr val="tx1"/>
                </a:solidFill>
                <a:latin typeface="+mn-lt"/>
                <a:ea typeface="+mn-ea"/>
                <a:cs typeface="+mn-cs"/>
              </a:rPr>
              <a:t>•أهداف التنمية المكانية الواردة في المخططات الهيكلية السابقة.</a:t>
            </a:r>
          </a:p>
          <a:p>
            <a:r>
              <a:rPr lang="ar-SA" sz="1200" kern="1200" baseline="0" dirty="0" smtClean="0">
                <a:solidFill>
                  <a:schemeClr val="tx1"/>
                </a:solidFill>
                <a:latin typeface="+mn-lt"/>
                <a:ea typeface="+mn-ea"/>
                <a:cs typeface="+mn-cs"/>
              </a:rPr>
              <a:t>•كافة الأهداف التي تشكلت في سياق التقييمات القطاعية السابقة</a:t>
            </a:r>
          </a:p>
          <a:p>
            <a:r>
              <a:rPr lang="ar-SA" sz="1200" kern="1200" baseline="0" dirty="0" smtClean="0">
                <a:solidFill>
                  <a:schemeClr val="tx1"/>
                </a:solidFill>
                <a:latin typeface="+mn-lt"/>
                <a:ea typeface="+mn-ea"/>
                <a:cs typeface="+mn-cs"/>
              </a:rPr>
              <a:t>)والتي تبنى على أهداف التنمية المكانية حيثما وجدت(.</a:t>
            </a:r>
            <a:endParaRPr lang="en-US" sz="1200" kern="1200" baseline="0" dirty="0" smtClean="0">
              <a:solidFill>
                <a:schemeClr val="tx1"/>
              </a:solidFill>
              <a:latin typeface="+mn-lt"/>
              <a:ea typeface="+mn-ea"/>
              <a:cs typeface="+mn-cs"/>
            </a:endParaRPr>
          </a:p>
          <a:p>
            <a:pPr algn="r" rtl="1"/>
            <a:r>
              <a:rPr lang="ar-SA" sz="1200" dirty="0" smtClean="0"/>
              <a:t>يتم صباغة الأهداف والتوجهات التنموية المكانية التي يتم اشتقاقها من</a:t>
            </a:r>
          </a:p>
          <a:p>
            <a:pPr algn="r" rtl="1"/>
            <a:r>
              <a:rPr lang="ar-SA" sz="1200" dirty="0" smtClean="0"/>
              <a:t>خطوات التقييم والتحليل السابقة بالإضافة </a:t>
            </a:r>
            <a:r>
              <a:rPr lang="ar-SA" sz="1200" dirty="0" err="1" smtClean="0"/>
              <a:t>الى</a:t>
            </a:r>
            <a:r>
              <a:rPr lang="ar-SA" sz="1200" dirty="0" smtClean="0"/>
              <a:t> </a:t>
            </a:r>
            <a:r>
              <a:rPr lang="ar-SA" sz="1200" dirty="0" err="1" smtClean="0"/>
              <a:t>اهداف</a:t>
            </a:r>
            <a:r>
              <a:rPr lang="ar-SA" sz="1200" dirty="0" smtClean="0"/>
              <a:t> أخرى تستخلص من الخطط التنموية والمكانية سواء على المستوى الوطني </a:t>
            </a:r>
            <a:r>
              <a:rPr lang="ar-SA" sz="1200" dirty="0" err="1" smtClean="0"/>
              <a:t>او</a:t>
            </a:r>
            <a:r>
              <a:rPr lang="ar-SA" sz="1200" dirty="0" smtClean="0"/>
              <a:t> </a:t>
            </a:r>
            <a:r>
              <a:rPr lang="ar-SA" sz="1200" dirty="0" err="1" smtClean="0"/>
              <a:t>الاقليمي</a:t>
            </a:r>
            <a:r>
              <a:rPr lang="ar-SA" sz="1200" dirty="0" smtClean="0"/>
              <a:t> </a:t>
            </a:r>
            <a:r>
              <a:rPr lang="ar-SA" sz="1200" dirty="0" err="1" smtClean="0"/>
              <a:t>او</a:t>
            </a:r>
            <a:endParaRPr lang="ar-SA" sz="1200" dirty="0" smtClean="0"/>
          </a:p>
          <a:p>
            <a:pPr algn="r" rtl="1"/>
            <a:r>
              <a:rPr lang="ar-SA" sz="1200" dirty="0" smtClean="0"/>
              <a:t>المحلي بحيث تشكل هذه الأهداف والتوجهات القاعدة الأساسية لتقييم هذه التوجهات والبدائل التنمية والتطوير المكاني والتي يتم </a:t>
            </a:r>
            <a:r>
              <a:rPr lang="ar-SA" sz="1200" dirty="0" err="1" smtClean="0"/>
              <a:t>اع</a:t>
            </a:r>
            <a:r>
              <a:rPr lang="ar-SA" sz="1200" dirty="0" smtClean="0"/>
              <a:t> ضمن هذه</a:t>
            </a:r>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168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ar-SA" dirty="0" smtClean="0"/>
              <a:t>يكون سكان باقة الغربية 80% من سكان </a:t>
            </a:r>
            <a:r>
              <a:rPr lang="ar-SA" b="1" dirty="0" smtClean="0"/>
              <a:t>المدينة المدموجة</a:t>
            </a:r>
            <a:endParaRPr lang="ar-SA" dirty="0" smtClean="0"/>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67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ar-SA" dirty="0" smtClean="0"/>
              <a:t>تأخذ الخطة في الاعتبار أن حوالي 300000 شخص يعيشون بالفعل حول محور الطريق السريع 6 ، في ما يقرب من منطقة حضرية واحدة: في وادي </a:t>
            </a:r>
            <a:r>
              <a:rPr lang="ar-SA" dirty="0" err="1" smtClean="0"/>
              <a:t>عارة</a:t>
            </a:r>
            <a:r>
              <a:rPr lang="ar-SA" dirty="0" smtClean="0"/>
              <a:t> (الذي يشمل مدينة أم الفحم ، وبلدات </a:t>
            </a:r>
            <a:r>
              <a:rPr lang="ar-SA" dirty="0" err="1" smtClean="0"/>
              <a:t>عارة</a:t>
            </a:r>
            <a:r>
              <a:rPr lang="ar-SA" dirty="0" smtClean="0"/>
              <a:t> ، </a:t>
            </a:r>
            <a:r>
              <a:rPr lang="ar-SA" dirty="0" err="1" smtClean="0"/>
              <a:t>عرعرة</a:t>
            </a:r>
            <a:r>
              <a:rPr lang="ar-SA" dirty="0" smtClean="0"/>
              <a:t> ، كفر قارة وغيرها) ، يعيش حوالي 116000 شخص ، في البقعة الغربية وجت حوالي 45000 ، وفي المثلث (طيبة ، الطيرة ، كالنسوة وأكثر) حوالي 138000 شخص. من حيث الترتيب الاجتماعي ، تم تصنيف </a:t>
            </a:r>
            <a:r>
              <a:rPr lang="en-US" dirty="0" err="1" smtClean="0"/>
              <a:t>Becca</a:t>
            </a:r>
            <a:r>
              <a:rPr lang="en-US" dirty="0" smtClean="0"/>
              <a:t> al </a:t>
            </a:r>
            <a:r>
              <a:rPr lang="en-US" dirty="0" err="1" smtClean="0"/>
              <a:t>Garbia</a:t>
            </a:r>
            <a:r>
              <a:rPr lang="en-US" dirty="0" smtClean="0"/>
              <a:t> </a:t>
            </a:r>
            <a:r>
              <a:rPr lang="ar-SA" dirty="0" smtClean="0"/>
              <a:t>في المجموعة الثالثة المكونة من 10. حيث يعمل معظم سكان المجتمع في المدن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ar-SA" dirty="0" smtClean="0"/>
              <a:t>ري الترويج لخطة رئيسية مشتركة لمستوطنة باقة الغربية وجت ، التي تقع في الجنوب. تتمحور إعداد البرنامج من قبل المهندسين المعماريين </a:t>
            </a:r>
            <a:r>
              <a:rPr lang="ar-SA" dirty="0" err="1" smtClean="0"/>
              <a:t>زفيكا</a:t>
            </a:r>
            <a:r>
              <a:rPr lang="ar-SA" dirty="0" smtClean="0"/>
              <a:t> </a:t>
            </a:r>
            <a:r>
              <a:rPr lang="ar-SA" dirty="0" err="1" smtClean="0"/>
              <a:t>كورين</a:t>
            </a:r>
            <a:r>
              <a:rPr lang="ar-SA" dirty="0" smtClean="0"/>
              <a:t> </a:t>
            </a:r>
            <a:r>
              <a:rPr lang="ar-SA" dirty="0" err="1" smtClean="0"/>
              <a:t>وكلوديو</a:t>
            </a:r>
            <a:r>
              <a:rPr lang="ar-SA" dirty="0" smtClean="0"/>
              <a:t> </a:t>
            </a:r>
            <a:r>
              <a:rPr lang="ar-SA" dirty="0" err="1" smtClean="0"/>
              <a:t>ميلول</a:t>
            </a:r>
            <a:r>
              <a:rPr lang="ar-SA" dirty="0" smtClean="0"/>
              <a:t> </a:t>
            </a:r>
            <a:r>
              <a:rPr lang="ar-SA" dirty="0" err="1" smtClean="0"/>
              <a:t>وإريت</a:t>
            </a:r>
            <a:r>
              <a:rPr lang="ar-SA" dirty="0" smtClean="0"/>
              <a:t> زراف </a:t>
            </a:r>
            <a:r>
              <a:rPr lang="ar-SA" dirty="0" err="1" smtClean="0"/>
              <a:t>نتنياهو</a:t>
            </a:r>
            <a:r>
              <a:rPr lang="ar-SA" dirty="0" smtClean="0"/>
              <a:t> وعملوا في دارين. تتمثل رؤية الخطة في جعل المجتمعين محورًا مكانيًا ، يستخدم موقعه في وسط منطقتي حيفا وتل أبيب ، بين وادي </a:t>
            </a:r>
            <a:r>
              <a:rPr lang="ar-SA" dirty="0" err="1" smtClean="0"/>
              <a:t>عارة</a:t>
            </a:r>
            <a:r>
              <a:rPr lang="ar-SA" dirty="0" smtClean="0"/>
              <a:t> والمثلث ، وبوابة محتملة لمنطقة جنين. من منظور حضري ، تسعى الخطة إلى إنتاج هيكل حضري واضح ومركز حضري نشط وتعريف المناطق ذات البناء الحضري الأكثر كثافة</a:t>
            </a:r>
          </a:p>
          <a:p>
            <a:pPr marL="0" marR="0" indent="0" algn="l" defTabSz="914400" rtl="0" eaLnBrk="1" fontAlgn="auto" latinLnBrk="0" hangingPunct="1">
              <a:lnSpc>
                <a:spcPct val="100000"/>
              </a:lnSpc>
              <a:spcBef>
                <a:spcPts val="0"/>
              </a:spcBef>
              <a:spcAft>
                <a:spcPts val="0"/>
              </a:spcAft>
              <a:buClrTx/>
              <a:buSzTx/>
              <a:buFontTx/>
              <a:buNone/>
              <a:tabLst/>
              <a:defRPr/>
            </a:pPr>
            <a:r>
              <a:rPr lang="ar-SA" dirty="0" smtClean="0"/>
              <a:t>المجاورة ، لأنه لا توجد وظائف تقريبًا في المدينة.</a:t>
            </a:r>
          </a:p>
          <a:p>
            <a:endParaRPr lang="en-US" dirty="0" smtClean="0"/>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74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rtl="0" eaLnBrk="1" fontAlgn="ctr" latinLnBrk="0" hangingPunct="1"/>
            <a:r>
              <a:rPr lang="ar-SA" sz="1200" b="1" i="0" u="none" strike="noStrike" kern="1200" dirty="0" smtClean="0">
                <a:solidFill>
                  <a:schemeClr val="tx1"/>
                </a:solidFill>
                <a:latin typeface="+mn-lt"/>
                <a:ea typeface="+mn-ea"/>
                <a:cs typeface="+mn-cs"/>
              </a:rPr>
              <a:t>  الغرض من البرنامج وأحكامه الرئيسية</a:t>
            </a:r>
          </a:p>
          <a:p>
            <a:pPr rtl="0" eaLnBrk="1" fontAlgn="ctr" latinLnBrk="0" hangingPunct="1"/>
            <a:endParaRPr lang="en-US" sz="1200" b="0" i="0" u="none" strike="noStrike" kern="1200" dirty="0" smtClean="0">
              <a:solidFill>
                <a:schemeClr val="tx1"/>
              </a:solidFill>
              <a:latin typeface="+mn-lt"/>
              <a:ea typeface="+mn-ea"/>
              <a:cs typeface="+mn-cs"/>
            </a:endParaRPr>
          </a:p>
          <a:p>
            <a:pPr rtl="0" eaLnBrk="1" fontAlgn="ctr" latinLnBrk="0" hangingPunct="1"/>
            <a:endParaRPr lang="en-US" sz="1200" b="0" i="0" u="none" strike="noStrike" kern="1200" dirty="0" smtClean="0">
              <a:solidFill>
                <a:schemeClr val="tx1"/>
              </a:solidFill>
              <a:latin typeface="+mn-lt"/>
              <a:ea typeface="+mn-ea"/>
              <a:cs typeface="+mn-cs"/>
            </a:endParaRPr>
          </a:p>
          <a:p>
            <a:pPr rtl="0" eaLnBrk="1" fontAlgn="ctr" latinLnBrk="0" hangingPunct="1"/>
            <a:r>
              <a:rPr lang="ar-SA" sz="1200" b="0" i="0" u="sng" strike="noStrike" kern="1200" dirty="0" err="1" smtClean="0">
                <a:solidFill>
                  <a:schemeClr val="tx1"/>
                </a:solidFill>
                <a:latin typeface="+mn-lt"/>
                <a:ea typeface="+mn-ea"/>
                <a:cs typeface="+mn-cs"/>
              </a:rPr>
              <a:t>اهداف</a:t>
            </a:r>
            <a:r>
              <a:rPr lang="ar-SA" sz="1200" b="0" i="0" u="sng" strike="noStrike" kern="1200" dirty="0" smtClean="0">
                <a:solidFill>
                  <a:schemeClr val="tx1"/>
                </a:solidFill>
                <a:latin typeface="+mn-lt"/>
                <a:ea typeface="+mn-ea"/>
                <a:cs typeface="+mn-cs"/>
              </a:rPr>
              <a:t>:</a:t>
            </a:r>
            <a:endParaRPr lang="ar-SA" sz="1200" b="0" i="0" u="none" strike="noStrike" kern="1200" dirty="0" smtClean="0">
              <a:solidFill>
                <a:schemeClr val="tx1"/>
              </a:solidFill>
              <a:latin typeface="+mn-lt"/>
              <a:ea typeface="+mn-ea"/>
              <a:cs typeface="+mn-cs"/>
            </a:endParaRPr>
          </a:p>
          <a:p>
            <a:pPr rtl="0" eaLnBrk="1" fontAlgn="ctr" latinLnBrk="0" hangingPunct="1"/>
            <a:r>
              <a:rPr lang="ar-SA" sz="1200" b="1" i="0" u="none" strike="noStrike" kern="1200" dirty="0" smtClean="0">
                <a:solidFill>
                  <a:schemeClr val="tx1"/>
                </a:solidFill>
                <a:latin typeface="+mn-lt"/>
                <a:ea typeface="+mn-ea"/>
                <a:cs typeface="+mn-cs"/>
              </a:rPr>
              <a:t>تخطيط شامل لمدينة باقة الغربية إلى هدف سكاني يبلغ 47.500 عام 2035.</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توفير استجابة تخطيط شاملة لتطوير التجارة والتوظيف والصناعة كأساس للنمو والرفاهية الاقتصادية.</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تعزيز وسط المدينة في شارع القدس. تعزيز المراكز الحضرية النامية بالقرب من المداخل الشمالية والغربية للمدينة.</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الحفاظ على الهوية المحلية ، بما في ذلك النواة التاريخية للمدينة ومواقعها الدينية والثقافية التاريخية.</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تعزيز الطابع الفريد للنسيج المبني والتشجيع على تنشيط وتطوير المناطق السكنية القائمة</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وخلق البنية التحتية لتطوير التجارة المحلية والتوظيف وتطوير صناعة السياحة.</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إنشاء بنية تحتية لتقوية نظام التعليم والتعليم والثقافة.</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تعزيز شبكة النقل المحلية التي تربط جميع أجزاء المنطقة.</a:t>
            </a:r>
            <a:br>
              <a:rPr lang="ar-SA" sz="1200" b="1" i="0" u="none" strike="noStrike" kern="1200" dirty="0" smtClean="0">
                <a:solidFill>
                  <a:schemeClr val="tx1"/>
                </a:solidFill>
                <a:latin typeface="+mn-lt"/>
                <a:ea typeface="+mn-ea"/>
                <a:cs typeface="+mn-cs"/>
              </a:rPr>
            </a:br>
            <a:r>
              <a:rPr lang="ar-SA" sz="1200" b="1" i="0" u="none" strike="noStrike" kern="1200" dirty="0" smtClean="0">
                <a:solidFill>
                  <a:schemeClr val="tx1"/>
                </a:solidFill>
                <a:latin typeface="+mn-lt"/>
                <a:ea typeface="+mn-ea"/>
                <a:cs typeface="+mn-cs"/>
              </a:rPr>
              <a:t>إنشاء هيكل أخضر للمساحة العامة الحضرية ، تتمحور حول متنزه نهال </a:t>
            </a:r>
            <a:r>
              <a:rPr lang="ar-SA" sz="1200" b="1" i="0" u="none" strike="noStrike" kern="1200" dirty="0" err="1" smtClean="0">
                <a:solidFill>
                  <a:schemeClr val="tx1"/>
                </a:solidFill>
                <a:latin typeface="+mn-lt"/>
                <a:ea typeface="+mn-ea"/>
                <a:cs typeface="+mn-cs"/>
              </a:rPr>
              <a:t>الخضيرة</a:t>
            </a:r>
            <a:r>
              <a:rPr lang="ar-SA" sz="1200" b="1" i="0" u="none" strike="noStrike" kern="1200" dirty="0" smtClean="0">
                <a:solidFill>
                  <a:schemeClr val="tx1"/>
                </a:solidFill>
                <a:latin typeface="+mn-lt"/>
                <a:ea typeface="+mn-ea"/>
                <a:cs typeface="+mn-cs"/>
              </a:rPr>
              <a:t> كفاعل تفاعلي وترفيهي ورياضي واجتماعي وارتباطه بالمساحات الزراعية والمفتوحة المحيطة بالمدينة.</a:t>
            </a:r>
            <a:endParaRPr lang="ar-SA" sz="1200" b="0" i="0" u="none" strike="noStrike" kern="1200" dirty="0" smtClean="0">
              <a:solidFill>
                <a:schemeClr val="tx1"/>
              </a:solidFill>
              <a:latin typeface="+mn-lt"/>
              <a:ea typeface="+mn-ea"/>
              <a:cs typeface="+mn-cs"/>
            </a:endParaRPr>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75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ar-SA" dirty="0" smtClean="0"/>
              <a:t>ملاحظات توضيحية للبرنامج تحتوي هذه الوثيقة على بيانات جزئية لبرنامج الملاحظات التوضيحية. الملاحظات التوضيحية الكاملة هي في التعليمات الكاملة للبرنامج. شرح موجز لمبادئ البرنامج: باقة الغربية هي مدينة تقع في الشمال الشرقي من منطقة شارون ، والتي تنتمي إداريا إلى محافظة </a:t>
            </a:r>
            <a:r>
              <a:rPr lang="ar-SA" dirty="0" err="1" smtClean="0"/>
              <a:t>الخضيرة</a:t>
            </a:r>
            <a:r>
              <a:rPr lang="ar-SA" dirty="0" smtClean="0"/>
              <a:t> في منطقة حيفا في </a:t>
            </a:r>
            <a:r>
              <a:rPr lang="ar-SA" dirty="0" err="1" smtClean="0"/>
              <a:t>باكا</a:t>
            </a:r>
            <a:r>
              <a:rPr lang="ar-SA" dirty="0" smtClean="0"/>
              <a:t> ، الواقعة بين الطريق السريع 6 - عبور إسرائيل وحدود </a:t>
            </a:r>
            <a:r>
              <a:rPr lang="ar-SA" dirty="0" err="1" smtClean="0"/>
              <a:t>هاشاريب</a:t>
            </a:r>
            <a:r>
              <a:rPr lang="ar-SA" dirty="0" smtClean="0"/>
              <a:t> ، على بعد حوالي 15 كم شرق شاطئ البحر ، في منطقة ذات تلال منخفضة بين السهل يقع الساحل ومنحدرات جبال </a:t>
            </a:r>
            <a:r>
              <a:rPr lang="ar-SA" dirty="0" err="1" smtClean="0"/>
              <a:t>السامرة</a:t>
            </a:r>
            <a:r>
              <a:rPr lang="ar-SA" dirty="0" smtClean="0"/>
              <a:t> ، في منطقة روافد خور </a:t>
            </a:r>
            <a:r>
              <a:rPr lang="ar-SA" dirty="0" err="1" smtClean="0"/>
              <a:t>الخضيرة</a:t>
            </a:r>
            <a:r>
              <a:rPr lang="ar-SA" dirty="0" smtClean="0"/>
              <a:t> ، مع رافد رئيسي وادي ابن نار - في المسافة بين </a:t>
            </a:r>
            <a:r>
              <a:rPr lang="ar-SA" dirty="0" err="1" smtClean="0"/>
              <a:t>باكا</a:t>
            </a:r>
            <a:r>
              <a:rPr lang="ar-SA" dirty="0" smtClean="0"/>
              <a:t> و </a:t>
            </a:r>
            <a:r>
              <a:rPr lang="en-US" dirty="0" err="1" smtClean="0"/>
              <a:t>Garbiya</a:t>
            </a:r>
            <a:r>
              <a:rPr lang="en-US" dirty="0" smtClean="0"/>
              <a:t> </a:t>
            </a:r>
            <a:r>
              <a:rPr lang="ar-SA" dirty="0" smtClean="0"/>
              <a:t>و </a:t>
            </a:r>
            <a:r>
              <a:rPr lang="en-US" dirty="0" err="1" smtClean="0"/>
              <a:t>Git</a:t>
            </a:r>
            <a:r>
              <a:rPr lang="en-US" dirty="0" smtClean="0"/>
              <a:t>. </a:t>
            </a:r>
            <a:r>
              <a:rPr lang="ar-SA" dirty="0" smtClean="0"/>
              <a:t>يتم وضع خطة المخطط الحالي بالتوازي مع إعداد مخطط تفصيلي للمجلس المحلي </a:t>
            </a:r>
            <a:r>
              <a:rPr lang="en-US" dirty="0" err="1" smtClean="0"/>
              <a:t>Jeth</a:t>
            </a:r>
            <a:r>
              <a:rPr lang="en-US" dirty="0" smtClean="0"/>
              <a:t> </a:t>
            </a:r>
            <a:r>
              <a:rPr lang="ar-SA" dirty="0" smtClean="0"/>
              <a:t>المتاخم للمدينة جنوب الخطة 354 - 0717280. منطقة المدينة 9 ، 200 </a:t>
            </a:r>
            <a:r>
              <a:rPr lang="ar-SA" dirty="0" err="1" smtClean="0"/>
              <a:t>دونم</a:t>
            </a:r>
            <a:r>
              <a:rPr lang="ar-SA" dirty="0" smtClean="0"/>
              <a:t>. يبلغ عدد سكان المدينة حاليا حوالي 28 ، 500 شخص (ملكة جمال 2016). استنادًا إلى إجمالي التوقعات السكانية التي تم فحصها ، من المتوقع أن تنمو مدينة باقة الغربية من 28 ، 125 نسمة في عام 2015 إلى 47 ، 500 - 38 ، 500 نسمة في عام 2035 ، ونتيجة لذلك تم تحديد الهدف السكاني في الخطة على 500 ، 47 نسمة ، بحيث تظل المدينة مصنفة حسب نموذج المنطقة. 3 وفقًا لتعريفات </a:t>
            </a:r>
            <a:r>
              <a:rPr lang="en-US" dirty="0" smtClean="0"/>
              <a:t>TSA 35. </a:t>
            </a:r>
            <a:r>
              <a:rPr lang="ar-SA" dirty="0" smtClean="0"/>
              <a:t>تأخذ هذه التجارب في الاعتبار ، من ناحية ، انخفاضًا طفيفًا في متوسط ​​الإنتاجية وحجم الأسرة ، ومن ناحية أخرى ، استمرار لاتجاهات النمو التي ميزت تطور المدينة على مر السنين. هذه الأهداف السكانية ، التي تمكن من إضافة سكان جدد إلى المدينة والتوسع </a:t>
            </a:r>
            <a:r>
              <a:rPr lang="ar-SA" dirty="0" err="1" smtClean="0"/>
              <a:t>الديموغرافي</a:t>
            </a:r>
            <a:r>
              <a:rPr lang="ar-SA" dirty="0" smtClean="0"/>
              <a:t> ، يمكن أن تنتج عمليات تجديد حضرية واجتماعية ، وتمنع شيخوخة السكان وتحقيق التنمية الاقتصادية على المستوى المحلي والإقليمي تنعكس آثار أهداف سكان النيل على الطلب على 6 ، 40 وحدة سكنية جديدة. ، 100 الموجودة بحلول السنة المستهدفة ، وحوالي 17000 وحدة سكنية لأفق تخطيط طويل الأجل ، يمكن أن تأتي الاستجابة لهذا الطلب كجزء من تنفيذ الخطط المعتمدة وفي تطوير خطط جديدة في المناطق التي لم تتم الموافقة عليها بعد. بالنظر إلى معدل الإعمال الفعلي لاحتياطيات التطوير المتوقعة في </a:t>
            </a:r>
            <a:r>
              <a:rPr lang="en-US" dirty="0" err="1" smtClean="0"/>
              <a:t>Chirkas</a:t>
            </a:r>
            <a:r>
              <a:rPr lang="en-US" dirty="0" smtClean="0"/>
              <a:t> ، </a:t>
            </a:r>
            <a:r>
              <a:rPr lang="ar-SA" dirty="0" smtClean="0"/>
              <a:t>المملوكة ملكية خاصة إلى حد كبير تقريبًا ، ومن أجل التغلب على ضغوط الطلب الحالية والمتوقعة ، تقدم الخطة زيادة كبيرة في إمداد الحقوق السكنية ، سواء من خلال إضافة مناطق التطوير أو زيادة كثافات المباني وفقًا للتوجيهات. "</a:t>
            </a:r>
            <a:r>
              <a:rPr lang="en-US" dirty="0" smtClean="0"/>
              <a:t>A35 ، </a:t>
            </a:r>
            <a:r>
              <a:rPr lang="ar-SA" dirty="0" smtClean="0"/>
              <a:t>وفقًا للقدرة الاسمية المقدّمة كعنصر شبح لما يقرب من 45 ، 500 وحدة سكنية ، وتنتج حيزًا من المرونة التشغيلية اللازمة وعمليات تخطيط وتطوير مفصلة. يتطلب الحد الأدنى من السكان 33٪ من القدرة الاسمية.</a:t>
            </a:r>
            <a:endParaRPr lang="en-US" dirty="0" smtClean="0"/>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78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ar-SA" sz="1200" dirty="0" smtClean="0"/>
              <a:t>وتم إيداع مخطط الخارطة الهيكلية الشمولية لباقة وجت للمصادقة عليها من قبل اللجنة </a:t>
            </a:r>
            <a:r>
              <a:rPr lang="ar-SA" sz="1200" dirty="0" err="1" smtClean="0"/>
              <a:t>اللوائية</a:t>
            </a:r>
            <a:r>
              <a:rPr lang="ar-SA" sz="1200" dirty="0" smtClean="0"/>
              <a:t>، ويشمل إقامة منطقة صناعية غرب شارع "عابر إسرائيل" ممتدة على مساحة 1,000 </a:t>
            </a:r>
            <a:r>
              <a:rPr lang="ar-SA" sz="1200" dirty="0" err="1" smtClean="0"/>
              <a:t>دونم</a:t>
            </a:r>
            <a:r>
              <a:rPr lang="ar-SA" sz="1200" dirty="0" smtClean="0"/>
              <a:t> بملكية خاصة للمواطنين بالبلدين.</a:t>
            </a:r>
          </a:p>
          <a:p>
            <a:r>
              <a:rPr lang="ar-SA" sz="1200" dirty="0" smtClean="0"/>
              <a:t>وسيكون نصيب أهالي باقة 320 دونما بالمنطقة الصناعية المشتركة، بينما أهالي </a:t>
            </a:r>
            <a:r>
              <a:rPr lang="ar-SA" sz="1200" dirty="0" err="1" smtClean="0"/>
              <a:t>جت</a:t>
            </a:r>
            <a:r>
              <a:rPr lang="ar-SA" sz="1200" dirty="0" smtClean="0"/>
              <a:t> 687 دونما، وينسجم المخطط مع توصيات اللجنة الوزارية من العام 2002 برئاسة مدير عام وزارة المواصلات في حينه، </a:t>
            </a:r>
            <a:r>
              <a:rPr lang="ar-SA" sz="1200" dirty="0" err="1" smtClean="0"/>
              <a:t>سلومون</a:t>
            </a:r>
            <a:r>
              <a:rPr lang="ar-SA" sz="1200" dirty="0" smtClean="0"/>
              <a:t> بن </a:t>
            </a:r>
            <a:r>
              <a:rPr lang="ar-SA" sz="1200" dirty="0" err="1" smtClean="0"/>
              <a:t>تسيون</a:t>
            </a:r>
            <a:r>
              <a:rPr lang="ar-SA" sz="1200" dirty="0" smtClean="0"/>
              <a:t>، التي أوصت ضرورة إقامة منطقة صناعية مشتركة غرب شارع "عابر إسرائيل".</a:t>
            </a:r>
          </a:p>
          <a:p>
            <a:r>
              <a:rPr lang="ar-SA" sz="1200" dirty="0" smtClean="0"/>
              <a:t>وأوصت اللجنة الوزارية في حينه ضرورة إقامة منطقة صناعية مشتركة للبلدية في المنطقة كتعويض للبلدين عن مصادرة نحو 1,000 </a:t>
            </a:r>
            <a:r>
              <a:rPr lang="ar-SA" sz="1200" dirty="0" err="1" smtClean="0"/>
              <a:t>دونم</a:t>
            </a:r>
            <a:r>
              <a:rPr lang="ar-SA" sz="1200" dirty="0" smtClean="0"/>
              <a:t> من أراض بملكية خاصة لأهالي البلدين لشق شارع "عابر إسرائيل"، علما أنه صودرت قرابة 4 آلاف من </a:t>
            </a:r>
            <a:r>
              <a:rPr lang="ar-SA" sz="1200" dirty="0" err="1" smtClean="0"/>
              <a:t>الدونمات</a:t>
            </a:r>
            <a:r>
              <a:rPr lang="ar-SA" sz="1200" dirty="0" smtClean="0"/>
              <a:t> من باقة وجت لإقامة مشاريع قطرية منها للطرقات ومشروع المياه القطري، وخط الغاز، وخط سكة الحديد وخط الكهرباء.</a:t>
            </a:r>
          </a:p>
          <a:p>
            <a:r>
              <a:rPr lang="ar-SA" sz="1200" b="1" dirty="0" smtClean="0"/>
              <a:t>تعايش واعتراض</a:t>
            </a:r>
            <a:endParaRPr lang="ar-SA" sz="1200" dirty="0" smtClean="0"/>
          </a:p>
          <a:p>
            <a:r>
              <a:rPr lang="ar-SA" sz="1200" dirty="0" smtClean="0"/>
              <a:t>ويعارض المجلس الإقليمي "</a:t>
            </a:r>
            <a:r>
              <a:rPr lang="ar-SA" sz="1200" dirty="0" err="1" smtClean="0"/>
              <a:t>منشه</a:t>
            </a:r>
            <a:r>
              <a:rPr lang="ar-SA" sz="1200" dirty="0" smtClean="0"/>
              <a:t>" ورئيسه، </a:t>
            </a:r>
            <a:r>
              <a:rPr lang="ar-SA" sz="1200" dirty="0" err="1" smtClean="0"/>
              <a:t>إيلان</a:t>
            </a:r>
            <a:r>
              <a:rPr lang="ar-SA" sz="1200" dirty="0" smtClean="0"/>
              <a:t> سديه، </a:t>
            </a:r>
            <a:r>
              <a:rPr lang="ar-SA" sz="1200" dirty="0" err="1" smtClean="0"/>
              <a:t>والكيبوتسات</a:t>
            </a:r>
            <a:r>
              <a:rPr lang="ar-SA" sz="1200" dirty="0" smtClean="0"/>
              <a:t> في المنطقة،"</a:t>
            </a:r>
            <a:r>
              <a:rPr lang="ar-SA" sz="1200" dirty="0" err="1" smtClean="0"/>
              <a:t>لاهفوت</a:t>
            </a:r>
            <a:r>
              <a:rPr lang="ar-SA" sz="1200" dirty="0" smtClean="0"/>
              <a:t> حفيفا"، </a:t>
            </a:r>
            <a:r>
              <a:rPr lang="ar-SA" sz="1200" dirty="0" err="1" smtClean="0"/>
              <a:t>و</a:t>
            </a:r>
            <a:r>
              <a:rPr lang="ar-SA" sz="1200" dirty="0" smtClean="0"/>
              <a:t> "مغال"، </a:t>
            </a:r>
            <a:r>
              <a:rPr lang="ar-SA" sz="1200" dirty="0" err="1" smtClean="0"/>
              <a:t>و</a:t>
            </a:r>
            <a:r>
              <a:rPr lang="ar-SA" sz="1200" dirty="0" smtClean="0"/>
              <a:t>"</a:t>
            </a:r>
            <a:r>
              <a:rPr lang="ar-SA" sz="1200" dirty="0" err="1" smtClean="0"/>
              <a:t>مأوور</a:t>
            </a:r>
            <a:r>
              <a:rPr lang="ar-SA" sz="1200" dirty="0" smtClean="0"/>
              <a:t>"، </a:t>
            </a:r>
            <a:r>
              <a:rPr lang="ar-SA" sz="1200" dirty="0" err="1" smtClean="0"/>
              <a:t>و</a:t>
            </a:r>
            <a:r>
              <a:rPr lang="ar-SA" sz="1200" dirty="0" smtClean="0"/>
              <a:t>"سديه </a:t>
            </a:r>
            <a:r>
              <a:rPr lang="ar-SA" sz="1200" dirty="0" err="1" smtClean="0"/>
              <a:t>يتسحاق</a:t>
            </a:r>
            <a:r>
              <a:rPr lang="ar-SA" sz="1200" dirty="0" smtClean="0"/>
              <a:t>"، المقامة على أراضي باقة وجت والقرى المهجرة، </a:t>
            </a:r>
            <a:r>
              <a:rPr lang="ar-SA" sz="1200" dirty="0" err="1" smtClean="0"/>
              <a:t>قاقون</a:t>
            </a:r>
            <a:r>
              <a:rPr lang="ar-SA" sz="1200" dirty="0" smtClean="0"/>
              <a:t> والمنشية، ووادي القباني ووادي </a:t>
            </a:r>
            <a:r>
              <a:rPr lang="ar-SA" sz="1200" dirty="0" err="1" smtClean="0"/>
              <a:t>الحوارث</a:t>
            </a:r>
            <a:r>
              <a:rPr lang="ar-SA" sz="1200" dirty="0" smtClean="0"/>
              <a:t>، ورمل زيتا، بذريعة الحفاظ على الطابع القروي والزراعي </a:t>
            </a:r>
            <a:r>
              <a:rPr lang="ar-SA" sz="1200" dirty="0" err="1" smtClean="0"/>
              <a:t>للكيبوتسات</a:t>
            </a:r>
            <a:r>
              <a:rPr lang="ar-SA" sz="1200" dirty="0" smtClean="0"/>
              <a:t> والحفاظ على جودة البيئة ومنعا للتلوث.</a:t>
            </a:r>
          </a:p>
          <a:p>
            <a:r>
              <a:rPr lang="ar-SA" sz="1200" dirty="0" smtClean="0"/>
              <a:t/>
            </a:r>
            <a:br>
              <a:rPr lang="ar-SA" sz="1200" dirty="0" smtClean="0"/>
            </a:br>
            <a:endParaRPr lang="en-US" sz="1200"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79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rtl="1"/>
            <a:r>
              <a:rPr lang="ar-SA" sz="1200" dirty="0" smtClean="0"/>
              <a:t>يمكن لأولئك الذين يسافرون على الطريق 574 عبر المستوطنة أن يعجبوا أن هناك العديد من الفيلات الضخمة المحاطة بالبساتين ، لكن أبو </a:t>
            </a:r>
            <a:r>
              <a:rPr lang="ar-SA" sz="1200" dirty="0" err="1" smtClean="0"/>
              <a:t>موتش</a:t>
            </a:r>
            <a:r>
              <a:rPr lang="ar-SA" sz="1200" dirty="0" smtClean="0"/>
              <a:t> مهم للتأكيد على أن معظم الأرض خاصة ، على عكس معظم الدولة ، وقليل منها فقط يمتلك مساحات كبيرة من الأراضي. وقال إن 30٪ فقط من سكان </a:t>
            </a:r>
            <a:r>
              <a:rPr lang="ar-SA" sz="1200" dirty="0" err="1" smtClean="0"/>
              <a:t>باكا</a:t>
            </a:r>
            <a:r>
              <a:rPr lang="ar-SA" sz="1200" dirty="0" smtClean="0"/>
              <a:t> لديهم أرض. عندما أحاول أن أفهم ما يعنيه ، يقول أن البقية يعيشون في منطقة مملوكة لعائلة. "على سبيل المثال ، عندما تزوجت ، بحثت عن أرض واشتريتها. مساحتي 600 متر مربع وتعتبر صغيرة. هناك أناس تملك عائلاتهم 50 فدانًا وبعضهم ليس لديهم مكان للبناء. بعض الناس ليس لديهم نقود للشراء والبناء ".</a:t>
            </a:r>
          </a:p>
          <a:p>
            <a:pPr rtl="1"/>
            <a:r>
              <a:rPr lang="ar-SA" sz="1200" dirty="0" smtClean="0"/>
              <a:t>يقول المهندس المعماري للمدينة علي الناطور إن البلدية تبذل محاولات جادة لإقناع ملاك الأراضي الخاصة بالتعاون في مبادرات الدمج والتقسيم لتعزيز البناء المشبع وترك المساحة العامة ، ولكن الأمر ليس بسيطًا: "إن القضية ثقافية في الغالب. لا يرى الناس قيمة اقتصادية في التخلي عن الأرض لبناء النسب المئوية. لقد علمتنا تجربتنا الحياتية ألا نتخلى عن الأرض "</a:t>
            </a:r>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93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rtl="1"/>
            <a:r>
              <a:rPr lang="ar-SA" sz="1200" dirty="0" smtClean="0"/>
              <a:t>جزء كبير من بناء المدينة على أرض زراعية وبدون تصريح. لا يوجد تطبيق لمخالفات البناء ، لأن الجميع يفهم أنه لا يوجد خيار وعليك أن تعيش في مكان ما. إن فوضى التخطيط الوصفي لها معنى واض111ح للحياة اليومية: جزء كبير من مباني المدينة مرتبط بشكل مباشر بالكهرباء والبنية التحتية للمياه والصرف الصحي ، ولا توجد طرق أنيقة ، وبعض المنازل ليس لديها حتى طرق وصول. من الواضح أنه من المستحيل الحديث عن تخصيص وتطوير البنية التحتية والتعليم والمجتمع. بالتأكيد ليس من الحدائق والمتنزهات.</a:t>
            </a:r>
          </a:p>
          <a:p>
            <a:pPr rtl="1"/>
            <a:r>
              <a:rPr lang="ar-SA" sz="1200" dirty="0" smtClean="0"/>
              <a:t>يقول مخطط المدينة </a:t>
            </a:r>
            <a:r>
              <a:rPr lang="ar-SA" sz="1200" dirty="0" err="1" smtClean="0"/>
              <a:t>أوديد</a:t>
            </a:r>
            <a:r>
              <a:rPr lang="ar-SA" sz="1200" dirty="0" smtClean="0"/>
              <a:t> </a:t>
            </a:r>
            <a:r>
              <a:rPr lang="ar-SA" sz="1200" dirty="0" err="1" smtClean="0"/>
              <a:t>بروموفيتش</a:t>
            </a:r>
            <a:r>
              <a:rPr lang="ar-SA" sz="1200" dirty="0" smtClean="0"/>
              <a:t> ، الذي يعمل في قسم الهندسة في المدينة ويروج لموقع </a:t>
            </a:r>
            <a:r>
              <a:rPr lang="en-US" sz="1200" dirty="0" smtClean="0"/>
              <a:t>GIS (</a:t>
            </a:r>
            <a:r>
              <a:rPr lang="ar-SA" sz="1200" dirty="0" smtClean="0"/>
              <a:t>نظام المعلومات </a:t>
            </a:r>
            <a:r>
              <a:rPr lang="ar-SA" sz="1200" dirty="0" err="1" smtClean="0"/>
              <a:t>المحوسب</a:t>
            </a:r>
            <a:r>
              <a:rPr lang="ar-SA" sz="1200" dirty="0" smtClean="0"/>
              <a:t>) ، وفقًا لمراجعة ، هناك حديقة واحدة مساحتها 8 فدان في </a:t>
            </a:r>
            <a:r>
              <a:rPr lang="ar-SA" sz="1200" dirty="0" err="1" smtClean="0"/>
              <a:t>باكا</a:t>
            </a:r>
            <a:r>
              <a:rPr lang="ar-SA" sz="1200" dirty="0" smtClean="0"/>
              <a:t>. يبلغ متوسط ​​المساحة الخضراء للفرد 0.006 متر مربع للفرد ، وإذا كنت تعتقد أن المبادئ التوجيهية لتخصيص الأراضي للأغراض العامة تتحدث عن 7 متر مربع للفرد ، فهذا نقص حاد.</a:t>
            </a:r>
          </a:p>
          <a:p>
            <a:endParaRPr lang="ar-SA" dirty="0"/>
          </a:p>
        </p:txBody>
      </p:sp>
      <p:sp>
        <p:nvSpPr>
          <p:cNvPr id="4" name="عنصر نائب لرقم الشريحة 3"/>
          <p:cNvSpPr>
            <a:spLocks noGrp="1"/>
          </p:cNvSpPr>
          <p:nvPr>
            <p:ph type="sldNum" sz="quarter" idx="10"/>
          </p:nvPr>
        </p:nvSpPr>
        <p:spPr/>
        <p:txBody>
          <a:bodyPr/>
          <a:lstStyle/>
          <a:p>
            <a:fld id="{5EF5F669-ABB7-4D72-AD15-945283D2136F}" type="slidenum">
              <a:rPr lang="en-US" smtClean="0"/>
              <a:pPr/>
              <a:t>113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About 884 were confiscated in favor of the wall</a:t>
            </a:r>
          </a:p>
          <a:p>
            <a:r>
              <a:rPr lang="en-US" dirty="0" smtClean="0"/>
              <a:t>He took over 10,000 Dunum</a:t>
            </a:r>
          </a:p>
          <a:p>
            <a:r>
              <a:rPr lang="en-US" dirty="0" smtClean="0"/>
              <a:t>6 houses were demolished</a:t>
            </a:r>
          </a:p>
          <a:p>
            <a:r>
              <a:rPr lang="en-US" dirty="0" smtClean="0"/>
              <a:t>10 of the most dangerous</a:t>
            </a:r>
          </a:p>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t>About 884 were confiscated in favor of the wall</a:t>
            </a:r>
          </a:p>
          <a:p>
            <a:endParaRPr lang="ar-SA" dirty="0"/>
          </a:p>
        </p:txBody>
      </p:sp>
      <p:sp>
        <p:nvSpPr>
          <p:cNvPr id="4" name="عنصر نائب لرقم الشريحة 3"/>
          <p:cNvSpPr>
            <a:spLocks noGrp="1"/>
          </p:cNvSpPr>
          <p:nvPr>
            <p:ph type="sldNum" sz="quarter" idx="10"/>
          </p:nvPr>
        </p:nvSpPr>
        <p:spPr/>
        <p:txBody>
          <a:bodyPr/>
          <a:lstStyle/>
          <a:p>
            <a:fld id="{1E0920A5-BAE2-415C-8BC5-DAE0A8DB721A}" type="slidenum">
              <a:rPr lang="ar-SA" smtClean="0"/>
              <a:pPr/>
              <a:t>126</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3415F4CE-2907-4FC1-BBCD-A0F9BC98B04A}" type="datetimeFigureOut">
              <a:rPr lang="en-US" smtClean="0"/>
              <a:pPr/>
              <a:t>5/30/2020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3415F4CE-2907-4FC1-BBCD-A0F9BC98B04A}" type="datetimeFigureOut">
              <a:rPr lang="en-US" smtClean="0"/>
              <a:pPr/>
              <a:t>5/30/2020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3415F4CE-2907-4FC1-BBCD-A0F9BC98B04A}" type="datetimeFigureOut">
              <a:rPr lang="en-US" smtClean="0"/>
              <a:pPr/>
              <a:t>5/30/2020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3415F4CE-2907-4FC1-BBCD-A0F9BC98B04A}" type="datetimeFigureOut">
              <a:rPr lang="en-US" smtClean="0"/>
              <a:pPr/>
              <a:t>5/30/2020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3415F4CE-2907-4FC1-BBCD-A0F9BC98B04A}" type="datetimeFigureOut">
              <a:rPr lang="en-US" smtClean="0"/>
              <a:pPr/>
              <a:t>5/30/2020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3415F4CE-2907-4FC1-BBCD-A0F9BC98B04A}" type="datetimeFigureOut">
              <a:rPr lang="en-US" smtClean="0"/>
              <a:pPr/>
              <a:t>5/30/2020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3415F4CE-2907-4FC1-BBCD-A0F9BC98B04A}" type="datetimeFigureOut">
              <a:rPr lang="en-US" smtClean="0"/>
              <a:pPr/>
              <a:t>5/30/2020</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3415F4CE-2907-4FC1-BBCD-A0F9BC98B04A}" type="datetimeFigureOut">
              <a:rPr lang="en-US" smtClean="0"/>
              <a:pPr/>
              <a:t>5/30/2020</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3415F4CE-2907-4FC1-BBCD-A0F9BC98B04A}" type="datetimeFigureOut">
              <a:rPr lang="en-US" smtClean="0"/>
              <a:pPr/>
              <a:t>5/30/2020</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415F4CE-2907-4FC1-BBCD-A0F9BC98B04A}" type="datetimeFigureOut">
              <a:rPr lang="en-US" smtClean="0"/>
              <a:pPr/>
              <a:t>5/30/2020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415F4CE-2907-4FC1-BBCD-A0F9BC98B04A}" type="datetimeFigureOut">
              <a:rPr lang="en-US" smtClean="0"/>
              <a:pPr/>
              <a:t>5/30/2020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5439741-AC44-4A8E-8F2C-3CDB3D33128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5F4CE-2907-4FC1-BBCD-A0F9BC98B04A}" type="datetimeFigureOut">
              <a:rPr lang="en-US" smtClean="0"/>
              <a:pPr/>
              <a:t>5/30/2020</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39741-AC44-4A8E-8F2C-3CDB3D33128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4.jpeg"/><Relationship Id="rId7" Type="http://schemas.openxmlformats.org/officeDocument/2006/relationships/image" Target="../media/image138.jpeg"/><Relationship Id="rId2" Type="http://schemas.openxmlformats.org/officeDocument/2006/relationships/image" Target="../media/image133.jpeg"/><Relationship Id="rId1" Type="http://schemas.openxmlformats.org/officeDocument/2006/relationships/slideLayout" Target="../slideLayouts/slideLayout7.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5.jpeg"/></Relationships>
</file>

<file path=ppt/slides/_rels/slide10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7.xml"/><Relationship Id="rId4" Type="http://schemas.openxmlformats.org/officeDocument/2006/relationships/image" Target="../media/image143.jpeg"/></Relationships>
</file>

<file path=ppt/slides/_rels/slide10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10.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7.xml"/><Relationship Id="rId6" Type="http://schemas.openxmlformats.org/officeDocument/2006/relationships/image" Target="../media/image157.jpeg"/><Relationship Id="rId5" Type="http://schemas.openxmlformats.org/officeDocument/2006/relationships/image" Target="../media/image156.jpeg"/><Relationship Id="rId4" Type="http://schemas.openxmlformats.org/officeDocument/2006/relationships/image" Target="../media/image155.jpeg"/></Relationships>
</file>

<file path=ppt/slides/_rels/slide112.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7.xml"/><Relationship Id="rId4" Type="http://schemas.openxmlformats.org/officeDocument/2006/relationships/image" Target="../media/image157.jpeg"/></Relationships>
</file>

<file path=ppt/slides/_rels/slide113.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 Id="rId4" Type="http://schemas.openxmlformats.org/officeDocument/2006/relationships/image" Target="../media/image164.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jpeg"/><Relationship Id="rId1" Type="http://schemas.openxmlformats.org/officeDocument/2006/relationships/slideLayout" Target="../slideLayouts/slideLayout7.xml"/><Relationship Id="rId4" Type="http://schemas.openxmlformats.org/officeDocument/2006/relationships/image" Target="../media/image169.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1.jpe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7.xml"/><Relationship Id="rId5" Type="http://schemas.openxmlformats.org/officeDocument/2006/relationships/image" Target="../media/image177.jpeg"/><Relationship Id="rId4" Type="http://schemas.openxmlformats.org/officeDocument/2006/relationships/image" Target="../media/image176.jpeg"/></Relationships>
</file>

<file path=ppt/slides/_rels/slide135.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80.jpeg"/><Relationship Id="rId4" Type="http://schemas.openxmlformats.org/officeDocument/2006/relationships/image" Target="../media/image179.jpeg"/></Relationships>
</file>

<file path=ppt/slides/_rels/slide1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1.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jpeg"/><Relationship Id="rId1" Type="http://schemas.openxmlformats.org/officeDocument/2006/relationships/slideLayout" Target="../slideLayouts/slideLayout7.xml"/><Relationship Id="rId4" Type="http://schemas.openxmlformats.org/officeDocument/2006/relationships/image" Target="../media/image189.png"/></Relationships>
</file>

<file path=ppt/slides/_rels/slide144.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50.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4.png"/><Relationship Id="rId1" Type="http://schemas.openxmlformats.org/officeDocument/2006/relationships/slideLayout" Target="../slideLayouts/slideLayout2.xml"/><Relationship Id="rId4" Type="http://schemas.openxmlformats.org/officeDocument/2006/relationships/image" Target="../media/image197.png"/></Relationships>
</file>

<file path=ppt/slides/_rels/slide151.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7.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154.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210.emf"/><Relationship Id="rId2" Type="http://schemas.openxmlformats.org/officeDocument/2006/relationships/image" Target="../media/image209.jpe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0.emf"/><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210.emf"/><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16.gif"/><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jpeg"/><Relationship Id="rId9" Type="http://schemas.openxmlformats.org/officeDocument/2006/relationships/image" Target="../media/image70.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4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85.png"/><Relationship Id="rId4" Type="http://schemas.openxmlformats.org/officeDocument/2006/relationships/image" Target="../media/image76.png"/></Relationships>
</file>

<file path=ppt/slides/_rels/slide4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4" Type="http://schemas.openxmlformats.org/officeDocument/2006/relationships/image" Target="../media/image103.jpeg"/></Relationships>
</file>

<file path=ppt/slides/_rels/slide58.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 Id="rId4" Type="http://schemas.openxmlformats.org/officeDocument/2006/relationships/image" Target="../media/image113.jpeg"/></Relationships>
</file>

<file path=ppt/slides/_rels/slide7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0.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20139739_785586434935628_6710746498134863217_n.jpg"/>
          <p:cNvPicPr>
            <a:picLocks noChangeAspect="1"/>
          </p:cNvPicPr>
          <p:nvPr/>
        </p:nvPicPr>
        <p:blipFill>
          <a:blip r:embed="rId2"/>
          <a:stretch>
            <a:fillRect/>
          </a:stretch>
        </p:blipFill>
        <p:spPr>
          <a:xfrm>
            <a:off x="0" y="0"/>
            <a:ext cx="9144000" cy="6858000"/>
          </a:xfrm>
          <a:prstGeom prst="rect">
            <a:avLst/>
          </a:prstGeom>
        </p:spPr>
      </p:pic>
      <p:sp>
        <p:nvSpPr>
          <p:cNvPr id="5" name="مستطيل 4"/>
          <p:cNvSpPr/>
          <p:nvPr/>
        </p:nvSpPr>
        <p:spPr>
          <a:xfrm>
            <a:off x="609600" y="1752600"/>
            <a:ext cx="8153400" cy="1143000"/>
          </a:xfrm>
          <a:prstGeom prst="rect">
            <a:avLst/>
          </a:prstGeom>
          <a:gradFill>
            <a:gsLst>
              <a:gs pos="36000">
                <a:schemeClr val="accent3">
                  <a:tint val="50000"/>
                  <a:satMod val="300000"/>
                  <a:alpha val="25000"/>
                </a:schemeClr>
              </a:gs>
              <a:gs pos="21000">
                <a:schemeClr val="accent3">
                  <a:tint val="50000"/>
                  <a:satMod val="300000"/>
                  <a:alpha val="26000"/>
                </a:schemeClr>
              </a:gs>
              <a:gs pos="35000">
                <a:schemeClr val="accent3">
                  <a:tint val="37000"/>
                  <a:satMod val="300000"/>
                </a:schemeClr>
              </a:gs>
              <a:gs pos="100000">
                <a:schemeClr val="accent3">
                  <a:tint val="15000"/>
                  <a:satMod val="350000"/>
                </a:schemeClr>
              </a:gs>
            </a:gsLst>
          </a:gradFill>
          <a:ln>
            <a:solidFill>
              <a:schemeClr val="accent3">
                <a:alpha val="55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t>Integrative planning for communities separated by the wall</a:t>
            </a:r>
          </a:p>
          <a:p>
            <a:pPr algn="ctr"/>
            <a:endParaRPr lang="en-US" sz="2400" b="1" dirty="0" smtClean="0"/>
          </a:p>
          <a:p>
            <a:pPr algn="ctr"/>
            <a:r>
              <a:rPr lang="en-US" dirty="0" smtClean="0"/>
              <a:t>Integrated planning for Baqa Al-Gharbiyye, Baqa al Sharqieh, and Nazlet Issa</a:t>
            </a:r>
            <a:endParaRPr lang="en-US" dirty="0"/>
          </a:p>
        </p:txBody>
      </p:sp>
      <p:pic>
        <p:nvPicPr>
          <p:cNvPr id="6" name="صورة 5" descr="pngtree-grey-pigeon-flying-dove-of-peace-pigeon-letter-pigeon-png-image_435251.jpg"/>
          <p:cNvPicPr>
            <a:picLocks noChangeAspect="1"/>
          </p:cNvPicPr>
          <p:nvPr/>
        </p:nvPicPr>
        <p:blipFill>
          <a:blip r:embed="rId3">
            <a:clrChange>
              <a:clrFrom>
                <a:srgbClr val="F5F5F5"/>
              </a:clrFrom>
              <a:clrTo>
                <a:srgbClr val="F5F5F5">
                  <a:alpha val="0"/>
                </a:srgbClr>
              </a:clrTo>
            </a:clrChange>
          </a:blip>
          <a:stretch>
            <a:fillRect/>
          </a:stretch>
        </p:blipFill>
        <p:spPr>
          <a:xfrm>
            <a:off x="7848600" y="1371600"/>
            <a:ext cx="1600200" cy="1600200"/>
          </a:xfrm>
          <a:prstGeom prst="rect">
            <a:avLst/>
          </a:prstGeom>
        </p:spPr>
      </p:pic>
      <p:pic>
        <p:nvPicPr>
          <p:cNvPr id="7" name="صورة 6" descr="pngtree-grey-pigeon-flying-dove-of-peace-pigeon-letter-pigeon-png-image_435251.jpg"/>
          <p:cNvPicPr>
            <a:picLocks noChangeAspect="1"/>
          </p:cNvPicPr>
          <p:nvPr/>
        </p:nvPicPr>
        <p:blipFill>
          <a:blip r:embed="rId3">
            <a:clrChange>
              <a:clrFrom>
                <a:srgbClr val="F5F5F5"/>
              </a:clrFrom>
              <a:clrTo>
                <a:srgbClr val="F5F5F5">
                  <a:alpha val="0"/>
                </a:srgbClr>
              </a:clrTo>
            </a:clrChange>
          </a:blip>
          <a:stretch>
            <a:fillRect/>
          </a:stretch>
        </p:blipFill>
        <p:spPr>
          <a:xfrm flipH="1">
            <a:off x="-304800" y="1371600"/>
            <a:ext cx="1752600" cy="1600200"/>
          </a:xfrm>
          <a:prstGeom prst="rect">
            <a:avLst/>
          </a:prstGeom>
        </p:spPr>
      </p:pic>
      <p:sp>
        <p:nvSpPr>
          <p:cNvPr id="8" name="مربع نص 7"/>
          <p:cNvSpPr txBox="1"/>
          <p:nvPr/>
        </p:nvSpPr>
        <p:spPr>
          <a:xfrm>
            <a:off x="6248400" y="4191000"/>
            <a:ext cx="2667000" cy="369332"/>
          </a:xfrm>
          <a:prstGeom prst="rect">
            <a:avLst/>
          </a:prstGeom>
          <a:noFill/>
        </p:spPr>
        <p:txBody>
          <a:bodyPr wrap="square" rtlCol="1">
            <a:spAutoFit/>
          </a:bodyPr>
          <a:lstStyle/>
          <a:p>
            <a:r>
              <a:rPr lang="en-US" b="1" dirty="0" smtClean="0"/>
              <a:t>Reham Othman</a:t>
            </a:r>
            <a:endParaRPr lang="ar-SA"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STYR.png"/>
          <p:cNvPicPr>
            <a:picLocks noChangeAspect="1"/>
          </p:cNvPicPr>
          <p:nvPr/>
        </p:nvPicPr>
        <p:blipFill>
          <a:blip r:embed="rId2" cstate="print"/>
          <a:srcRect l="43464" t="7670"/>
          <a:stretch>
            <a:fillRect/>
          </a:stretch>
        </p:blipFill>
        <p:spPr>
          <a:xfrm>
            <a:off x="381000" y="1219200"/>
            <a:ext cx="4361152" cy="5503819"/>
          </a:xfrm>
          <a:prstGeom prst="rect">
            <a:avLst/>
          </a:prstGeom>
          <a:ln>
            <a:solidFill>
              <a:schemeClr val="bg2">
                <a:lumMod val="25000"/>
              </a:schemeClr>
            </a:solidFill>
          </a:ln>
        </p:spPr>
      </p:pic>
      <p:sp>
        <p:nvSpPr>
          <p:cNvPr id="2" name="عنوان 1"/>
          <p:cNvSpPr>
            <a:spLocks noGrp="1"/>
          </p:cNvSpPr>
          <p:nvPr>
            <p:ph type="title" idx="4294967295"/>
          </p:nvPr>
        </p:nvSpPr>
        <p:spPr>
          <a:xfrm>
            <a:off x="0" y="381000"/>
            <a:ext cx="8229600" cy="563562"/>
          </a:xfrm>
        </p:spPr>
        <p:txBody>
          <a:bodyPr>
            <a:noAutofit/>
          </a:bodyPr>
          <a:lstStyle/>
          <a:p>
            <a:r>
              <a:rPr lang="en-US" sz="2400" b="1" dirty="0" smtClean="0">
                <a:latin typeface="+mn-lt"/>
                <a:ea typeface="+mn-ea"/>
                <a:cs typeface="+mn-cs"/>
              </a:rPr>
              <a:t> Administrative division of the study area in the Ottoman period(1516-1917) </a:t>
            </a:r>
          </a:p>
        </p:txBody>
      </p:sp>
      <p:sp>
        <p:nvSpPr>
          <p:cNvPr id="4" name="مربع نص 3"/>
          <p:cNvSpPr txBox="1"/>
          <p:nvPr/>
        </p:nvSpPr>
        <p:spPr>
          <a:xfrm>
            <a:off x="5257800" y="1219200"/>
            <a:ext cx="2819400" cy="369332"/>
          </a:xfrm>
          <a:prstGeom prst="rect">
            <a:avLst/>
          </a:prstGeom>
          <a:noFill/>
        </p:spPr>
        <p:txBody>
          <a:bodyPr wrap="square" rtlCol="0">
            <a:spAutoFit/>
          </a:bodyPr>
          <a:lstStyle/>
          <a:p>
            <a:r>
              <a:rPr lang="en-US" dirty="0" smtClean="0"/>
              <a:t>Image from </a:t>
            </a:r>
            <a:r>
              <a:rPr lang="en-US" dirty="0" err="1" smtClean="0"/>
              <a:t>Sanabel</a:t>
            </a:r>
            <a:r>
              <a:rPr lang="en-US" dirty="0" smtClean="0"/>
              <a:t> book</a:t>
            </a:r>
            <a:endParaRPr lang="en-US" dirty="0"/>
          </a:p>
        </p:txBody>
      </p:sp>
      <p:sp>
        <p:nvSpPr>
          <p:cNvPr id="5" name="مستطيل 4"/>
          <p:cNvSpPr/>
          <p:nvPr/>
        </p:nvSpPr>
        <p:spPr>
          <a:xfrm>
            <a:off x="5029200" y="4495800"/>
            <a:ext cx="2667000" cy="369332"/>
          </a:xfrm>
          <a:prstGeom prst="rect">
            <a:avLst/>
          </a:prstGeom>
          <a:solidFill>
            <a:schemeClr val="bg2">
              <a:lumMod val="50000"/>
            </a:schemeClr>
          </a:solidFill>
          <a:ln>
            <a:solidFill>
              <a:schemeClr val="bg2">
                <a:lumMod val="25000"/>
              </a:schemeClr>
            </a:solidFill>
          </a:ln>
        </p:spPr>
        <p:txBody>
          <a:bodyPr wrap="square">
            <a:spAutoFit/>
          </a:bodyPr>
          <a:lstStyle/>
          <a:p>
            <a:r>
              <a:rPr lang="en-US" dirty="0" smtClean="0"/>
              <a:t>Taboo books and taxes</a:t>
            </a:r>
          </a:p>
        </p:txBody>
      </p:sp>
      <p:sp>
        <p:nvSpPr>
          <p:cNvPr id="7" name="مربع نص 6"/>
          <p:cNvSpPr txBox="1"/>
          <p:nvPr/>
        </p:nvSpPr>
        <p:spPr>
          <a:xfrm>
            <a:off x="4876800" y="4949785"/>
            <a:ext cx="3962400" cy="1908215"/>
          </a:xfrm>
          <a:prstGeom prst="rect">
            <a:avLst/>
          </a:prstGeom>
          <a:solidFill>
            <a:schemeClr val="bg2">
              <a:lumMod val="50000"/>
            </a:schemeClr>
          </a:solidFill>
          <a:ln>
            <a:solidFill>
              <a:schemeClr val="bg2">
                <a:lumMod val="25000"/>
              </a:schemeClr>
            </a:solidFill>
          </a:ln>
        </p:spPr>
        <p:txBody>
          <a:bodyPr wrap="square" rtlCol="0">
            <a:spAutoFit/>
          </a:bodyPr>
          <a:lstStyle/>
          <a:p>
            <a:r>
              <a:rPr lang="en-US" b="1" dirty="0" smtClean="0"/>
              <a:t>Description of the lands of the study area:</a:t>
            </a:r>
          </a:p>
          <a:p>
            <a:r>
              <a:rPr lang="en-US" sz="1600" dirty="0" smtClean="0"/>
              <a:t>its lands were boiled with sesame, corn, barley, wheat. And spread in its fields olive groves, and this confirms the continuity in the lives of people in this period.</a:t>
            </a:r>
          </a:p>
          <a:p>
            <a:endParaRPr lang="en-US" dirty="0"/>
          </a:p>
        </p:txBody>
      </p:sp>
      <p:sp>
        <p:nvSpPr>
          <p:cNvPr id="8" name="مستطيل 7"/>
          <p:cNvSpPr/>
          <p:nvPr/>
        </p:nvSpPr>
        <p:spPr>
          <a:xfrm>
            <a:off x="4953000" y="1752600"/>
            <a:ext cx="3733800" cy="246221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dirty="0" smtClean="0"/>
              <a:t>The city was mentioned in the detailed Ottoman notebook on the side of </a:t>
            </a:r>
            <a:r>
              <a:rPr lang="en-US" sz="1400" dirty="0" err="1" smtClean="0"/>
              <a:t>Marj</a:t>
            </a:r>
            <a:r>
              <a:rPr lang="en-US" sz="1400" dirty="0" smtClean="0"/>
              <a:t> bin </a:t>
            </a:r>
            <a:r>
              <a:rPr lang="en-US" sz="1400" dirty="0" err="1" smtClean="0"/>
              <a:t>Amer</a:t>
            </a:r>
            <a:r>
              <a:rPr lang="en-US" sz="1400" dirty="0" smtClean="0"/>
              <a:t> and its dependencies, in the year 1538 AD. It was noted in the Ottoman notebook that the population of the Baqa al-</a:t>
            </a:r>
            <a:r>
              <a:rPr lang="en-US" sz="1400" dirty="0" err="1" smtClean="0"/>
              <a:t>Gharbiyya</a:t>
            </a:r>
            <a:r>
              <a:rPr lang="en-US" sz="1400" dirty="0" smtClean="0"/>
              <a:t> population reached five families consisting of a head of a family and his children, and the number of unmarried people reached 11. The notebook states that the tax rate imposed on the population reached 33.3% of the production, and the town was classified as belonging to the </a:t>
            </a:r>
            <a:r>
              <a:rPr lang="en-US" sz="1400" dirty="0" err="1" smtClean="0"/>
              <a:t>Marj</a:t>
            </a:r>
            <a:r>
              <a:rPr lang="en-US" sz="1400" dirty="0" smtClean="0"/>
              <a:t> bin </a:t>
            </a:r>
            <a:r>
              <a:rPr lang="en-US" sz="1400" dirty="0" err="1" smtClean="0"/>
              <a:t>Amer</a:t>
            </a:r>
            <a:r>
              <a:rPr lang="en-US" sz="1400" dirty="0" smtClean="0"/>
              <a:t> region.</a:t>
            </a:r>
            <a:endParaRPr lang="ar-SA" sz="14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5ri6thij.png"/>
          <p:cNvPicPr>
            <a:picLocks noChangeAspect="1"/>
          </p:cNvPicPr>
          <p:nvPr/>
        </p:nvPicPr>
        <p:blipFill>
          <a:blip r:embed="rId2" cstate="print"/>
          <a:srcRect t="5261" r="23333"/>
          <a:stretch>
            <a:fillRect/>
          </a:stretch>
        </p:blipFill>
        <p:spPr>
          <a:xfrm>
            <a:off x="0" y="726273"/>
            <a:ext cx="7010400" cy="6131727"/>
          </a:xfrm>
          <a:prstGeom prst="rect">
            <a:avLst/>
          </a:prstGeom>
        </p:spPr>
      </p:pic>
      <p:sp>
        <p:nvSpPr>
          <p:cNvPr id="3" name="مستطيل 2"/>
          <p:cNvSpPr/>
          <p:nvPr/>
        </p:nvSpPr>
        <p:spPr>
          <a:xfrm>
            <a:off x="914400" y="228600"/>
            <a:ext cx="6993902" cy="461665"/>
          </a:xfrm>
          <a:prstGeom prst="rect">
            <a:avLst/>
          </a:prstGeom>
        </p:spPr>
        <p:txBody>
          <a:bodyPr wrap="none">
            <a:spAutoFit/>
          </a:bodyPr>
          <a:lstStyle/>
          <a:p>
            <a:r>
              <a:rPr lang="en-US" sz="2400" b="1" dirty="0" smtClean="0"/>
              <a:t>Restrictions on urban expansion of baqa Al Gharbyyie</a:t>
            </a:r>
            <a:endParaRPr lang="en-US" sz="2400" b="1" dirty="0"/>
          </a:p>
        </p:txBody>
      </p:sp>
      <p:sp>
        <p:nvSpPr>
          <p:cNvPr id="4" name="مستطيل 3"/>
          <p:cNvSpPr/>
          <p:nvPr/>
        </p:nvSpPr>
        <p:spPr>
          <a:xfrm>
            <a:off x="5257800" y="4343400"/>
            <a:ext cx="737702" cy="246221"/>
          </a:xfrm>
          <a:prstGeom prst="rect">
            <a:avLst/>
          </a:prstGeom>
        </p:spPr>
        <p:txBody>
          <a:bodyPr wrap="none">
            <a:spAutoFit/>
          </a:bodyPr>
          <a:lstStyle/>
          <a:p>
            <a:r>
              <a:rPr lang="en-US" sz="1000" dirty="0" smtClean="0"/>
              <a:t>Nazlet Issa</a:t>
            </a:r>
          </a:p>
        </p:txBody>
      </p:sp>
      <p:sp>
        <p:nvSpPr>
          <p:cNvPr id="6" name="مربع نص 5"/>
          <p:cNvSpPr txBox="1"/>
          <p:nvPr/>
        </p:nvSpPr>
        <p:spPr>
          <a:xfrm>
            <a:off x="3200400" y="3429000"/>
            <a:ext cx="1371600" cy="523220"/>
          </a:xfrm>
          <a:prstGeom prst="rect">
            <a:avLst/>
          </a:prstGeom>
          <a:noFill/>
        </p:spPr>
        <p:txBody>
          <a:bodyPr wrap="square" rtlCol="0">
            <a:spAutoFit/>
          </a:bodyPr>
          <a:lstStyle/>
          <a:p>
            <a:r>
              <a:rPr lang="en-US" sz="1000" dirty="0" smtClean="0"/>
              <a:t>Baqa Al-Gharbiyye</a:t>
            </a:r>
          </a:p>
          <a:p>
            <a:endParaRPr lang="en-US" dirty="0"/>
          </a:p>
        </p:txBody>
      </p:sp>
      <p:sp>
        <p:nvSpPr>
          <p:cNvPr id="7" name="مربع نص 6"/>
          <p:cNvSpPr txBox="1"/>
          <p:nvPr/>
        </p:nvSpPr>
        <p:spPr>
          <a:xfrm>
            <a:off x="4038600" y="1371600"/>
            <a:ext cx="533400" cy="230832"/>
          </a:xfrm>
          <a:prstGeom prst="rect">
            <a:avLst/>
          </a:prstGeom>
          <a:noFill/>
        </p:spPr>
        <p:txBody>
          <a:bodyPr wrap="square" rtlCol="0">
            <a:spAutoFit/>
          </a:bodyPr>
          <a:lstStyle/>
          <a:p>
            <a:r>
              <a:rPr lang="en-US" sz="900" b="1" dirty="0" err="1" smtClean="0"/>
              <a:t>Metsr</a:t>
            </a:r>
            <a:r>
              <a:rPr lang="en-US" sz="900" dirty="0" smtClean="0"/>
              <a:t> </a:t>
            </a:r>
            <a:endParaRPr lang="en-US" sz="900" dirty="0"/>
          </a:p>
        </p:txBody>
      </p:sp>
      <p:sp>
        <p:nvSpPr>
          <p:cNvPr id="9" name="مربع نص 8"/>
          <p:cNvSpPr txBox="1"/>
          <p:nvPr/>
        </p:nvSpPr>
        <p:spPr>
          <a:xfrm>
            <a:off x="3429000" y="838200"/>
            <a:ext cx="533400" cy="230832"/>
          </a:xfrm>
          <a:prstGeom prst="rect">
            <a:avLst/>
          </a:prstGeom>
          <a:noFill/>
        </p:spPr>
        <p:txBody>
          <a:bodyPr wrap="square" rtlCol="0">
            <a:spAutoFit/>
          </a:bodyPr>
          <a:lstStyle/>
          <a:p>
            <a:r>
              <a:rPr lang="en-US" sz="900" b="1" dirty="0" err="1" smtClean="0"/>
              <a:t>Mesr</a:t>
            </a:r>
            <a:r>
              <a:rPr lang="en-US" sz="900" b="1" dirty="0" smtClean="0"/>
              <a:t> </a:t>
            </a:r>
            <a:endParaRPr lang="en-US" sz="900" b="1" dirty="0"/>
          </a:p>
        </p:txBody>
      </p:sp>
      <p:sp>
        <p:nvSpPr>
          <p:cNvPr id="10" name="مربع نص 9"/>
          <p:cNvSpPr txBox="1"/>
          <p:nvPr/>
        </p:nvSpPr>
        <p:spPr>
          <a:xfrm>
            <a:off x="2743200" y="5867400"/>
            <a:ext cx="533400" cy="230832"/>
          </a:xfrm>
          <a:prstGeom prst="rect">
            <a:avLst/>
          </a:prstGeom>
          <a:noFill/>
        </p:spPr>
        <p:txBody>
          <a:bodyPr wrap="square" rtlCol="0">
            <a:spAutoFit/>
          </a:bodyPr>
          <a:lstStyle/>
          <a:p>
            <a:r>
              <a:rPr lang="en-US" sz="900" b="1" dirty="0" err="1" smtClean="0"/>
              <a:t>Jat</a:t>
            </a:r>
            <a:endParaRPr lang="en-US" sz="900" dirty="0"/>
          </a:p>
        </p:txBody>
      </p:sp>
      <p:sp>
        <p:nvSpPr>
          <p:cNvPr id="11" name="مربع نص 10"/>
          <p:cNvSpPr txBox="1"/>
          <p:nvPr/>
        </p:nvSpPr>
        <p:spPr>
          <a:xfrm>
            <a:off x="6248400" y="5105400"/>
            <a:ext cx="838200" cy="338554"/>
          </a:xfrm>
          <a:prstGeom prst="rect">
            <a:avLst/>
          </a:prstGeom>
          <a:noFill/>
        </p:spPr>
        <p:txBody>
          <a:bodyPr wrap="square" rtlCol="0">
            <a:spAutoFit/>
          </a:bodyPr>
          <a:lstStyle/>
          <a:p>
            <a:r>
              <a:rPr lang="en-US" sz="800" b="1" dirty="0" smtClean="0"/>
              <a:t>Baqa elsharqiehr</a:t>
            </a:r>
            <a:r>
              <a:rPr lang="en-US" sz="800" dirty="0" smtClean="0"/>
              <a:t> </a:t>
            </a:r>
            <a:endParaRPr lang="en-US" sz="800" dirty="0"/>
          </a:p>
        </p:txBody>
      </p:sp>
      <p:pic>
        <p:nvPicPr>
          <p:cNvPr id="12" name="صورة 11" descr="5ri6thij.png"/>
          <p:cNvPicPr>
            <a:picLocks noChangeAspect="1"/>
          </p:cNvPicPr>
          <p:nvPr/>
        </p:nvPicPr>
        <p:blipFill>
          <a:blip r:embed="rId3" cstate="print"/>
          <a:srcRect l="76667" t="55261" b="14128"/>
          <a:stretch>
            <a:fillRect/>
          </a:stretch>
        </p:blipFill>
        <p:spPr>
          <a:xfrm>
            <a:off x="7010400" y="2971800"/>
            <a:ext cx="2133600" cy="1981200"/>
          </a:xfrm>
          <a:prstGeom prst="rect">
            <a:avLst/>
          </a:prstGeom>
        </p:spPr>
      </p:pic>
      <p:sp>
        <p:nvSpPr>
          <p:cNvPr id="13" name="مستطيل 12"/>
          <p:cNvSpPr/>
          <p:nvPr/>
        </p:nvSpPr>
        <p:spPr>
          <a:xfrm>
            <a:off x="7086600" y="5029200"/>
            <a:ext cx="304800" cy="152400"/>
          </a:xfrm>
          <a:prstGeom prst="rect">
            <a:avLst/>
          </a:prstGeom>
          <a:solidFill>
            <a:schemeClr val="accent2">
              <a:lumMod val="20000"/>
              <a:lumOff val="80000"/>
            </a:schemeClr>
          </a:solidFill>
          <a:ln w="5715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مستطيل 13"/>
          <p:cNvSpPr/>
          <p:nvPr/>
        </p:nvSpPr>
        <p:spPr>
          <a:xfrm>
            <a:off x="7086600" y="5334000"/>
            <a:ext cx="304800" cy="152400"/>
          </a:xfrm>
          <a:prstGeom prst="rect">
            <a:avLst/>
          </a:prstGeom>
          <a:solidFill>
            <a:schemeClr val="accent2">
              <a:lumMod val="75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مربع نص 14"/>
          <p:cNvSpPr txBox="1"/>
          <p:nvPr/>
        </p:nvSpPr>
        <p:spPr>
          <a:xfrm>
            <a:off x="7467600" y="5334000"/>
            <a:ext cx="1676400" cy="230832"/>
          </a:xfrm>
          <a:prstGeom prst="rect">
            <a:avLst/>
          </a:prstGeom>
          <a:noFill/>
        </p:spPr>
        <p:txBody>
          <a:bodyPr wrap="square" rtlCol="0">
            <a:spAutoFit/>
          </a:bodyPr>
          <a:lstStyle/>
          <a:p>
            <a:r>
              <a:rPr lang="en-US" sz="900" b="1" dirty="0" smtClean="0">
                <a:solidFill>
                  <a:schemeClr val="tx1">
                    <a:lumMod val="85000"/>
                    <a:lumOff val="15000"/>
                  </a:schemeClr>
                </a:solidFill>
              </a:rPr>
              <a:t>Future expansion of Harish city </a:t>
            </a:r>
            <a:endParaRPr lang="en-US" sz="900" b="1" dirty="0">
              <a:solidFill>
                <a:schemeClr val="tx1">
                  <a:lumMod val="85000"/>
                  <a:lumOff val="15000"/>
                </a:schemeClr>
              </a:solidFill>
            </a:endParaRPr>
          </a:p>
        </p:txBody>
      </p:sp>
      <p:sp>
        <p:nvSpPr>
          <p:cNvPr id="16" name="مربع نص 15"/>
          <p:cNvSpPr txBox="1"/>
          <p:nvPr/>
        </p:nvSpPr>
        <p:spPr>
          <a:xfrm>
            <a:off x="7467600" y="5029200"/>
            <a:ext cx="1447800" cy="230832"/>
          </a:xfrm>
          <a:prstGeom prst="rect">
            <a:avLst/>
          </a:prstGeom>
          <a:noFill/>
        </p:spPr>
        <p:txBody>
          <a:bodyPr wrap="square" rtlCol="0">
            <a:spAutoFit/>
          </a:bodyPr>
          <a:lstStyle/>
          <a:p>
            <a:r>
              <a:rPr lang="en-US" sz="900" b="1" dirty="0" smtClean="0">
                <a:solidFill>
                  <a:schemeClr val="tx1">
                    <a:lumMod val="85000"/>
                    <a:lumOff val="15000"/>
                  </a:schemeClr>
                </a:solidFill>
              </a:rPr>
              <a:t>1967 basins </a:t>
            </a:r>
            <a:endParaRPr lang="en-US" sz="900" b="1" dirty="0">
              <a:solidFill>
                <a:schemeClr val="tx1">
                  <a:lumMod val="85000"/>
                  <a:lumOff val="15000"/>
                </a:schemeClr>
              </a:solidFill>
            </a:endParaRPr>
          </a:p>
        </p:txBody>
      </p:sp>
      <p:sp>
        <p:nvSpPr>
          <p:cNvPr id="17" name="مربع نص 16"/>
          <p:cNvSpPr txBox="1"/>
          <p:nvPr/>
        </p:nvSpPr>
        <p:spPr>
          <a:xfrm>
            <a:off x="7010400" y="2590800"/>
            <a:ext cx="1143000" cy="338554"/>
          </a:xfrm>
          <a:prstGeom prst="rect">
            <a:avLst/>
          </a:prstGeom>
          <a:noFill/>
        </p:spPr>
        <p:txBody>
          <a:bodyPr wrap="square" rtlCol="0">
            <a:spAutoFit/>
          </a:bodyPr>
          <a:lstStyle/>
          <a:p>
            <a:r>
              <a:rPr lang="en-US" sz="1600" b="1" dirty="0" smtClean="0"/>
              <a:t>Legend</a:t>
            </a:r>
            <a:endParaRPr lang="en-US" sz="1600" b="1" dirty="0"/>
          </a:p>
        </p:txBody>
      </p:sp>
      <p:sp>
        <p:nvSpPr>
          <p:cNvPr id="18" name="مربع نص 17"/>
          <p:cNvSpPr txBox="1"/>
          <p:nvPr/>
        </p:nvSpPr>
        <p:spPr>
          <a:xfrm>
            <a:off x="6705600" y="1600200"/>
            <a:ext cx="2286000" cy="577081"/>
          </a:xfrm>
          <a:prstGeom prst="rect">
            <a:avLst/>
          </a:prstGeom>
          <a:solidFill>
            <a:schemeClr val="bg2">
              <a:lumMod val="75000"/>
            </a:schemeClr>
          </a:solidFill>
          <a:ln w="28575">
            <a:solidFill>
              <a:srgbClr val="FF0000"/>
            </a:solidFill>
          </a:ln>
        </p:spPr>
        <p:txBody>
          <a:bodyPr wrap="square" rtlCol="0">
            <a:spAutoFit/>
          </a:bodyPr>
          <a:lstStyle/>
          <a:p>
            <a:pPr>
              <a:buFont typeface="Wingdings" pitchFamily="2" charset="2"/>
              <a:buChar char="q"/>
            </a:pPr>
            <a:r>
              <a:rPr lang="en-US" sz="1050" b="1" dirty="0" smtClean="0"/>
              <a:t>200m-buffer zone of passing Israel</a:t>
            </a:r>
          </a:p>
          <a:p>
            <a:pPr>
              <a:buFont typeface="Wingdings" pitchFamily="2" charset="2"/>
              <a:buChar char="q"/>
            </a:pPr>
            <a:r>
              <a:rPr lang="en-US" sz="1050" b="1" dirty="0" smtClean="0"/>
              <a:t>150m-buffer zone of the wall</a:t>
            </a:r>
          </a:p>
          <a:p>
            <a:pPr>
              <a:buFont typeface="Wingdings" pitchFamily="2" charset="2"/>
              <a:buChar char="q"/>
            </a:pPr>
            <a:r>
              <a:rPr lang="en-US" sz="1050" b="1" dirty="0" smtClean="0"/>
              <a:t>100m-buffer of abo </a:t>
            </a:r>
            <a:r>
              <a:rPr lang="en-US" sz="1050" b="1" dirty="0" err="1" smtClean="0"/>
              <a:t>enar</a:t>
            </a:r>
            <a:r>
              <a:rPr lang="en-US" sz="1050" b="1" dirty="0" smtClean="0"/>
              <a:t> valley</a:t>
            </a:r>
            <a:endParaRPr lang="en-US" sz="1050" b="1"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5ri6thij.png"/>
          <p:cNvPicPr>
            <a:picLocks noChangeAspect="1"/>
          </p:cNvPicPr>
          <p:nvPr/>
        </p:nvPicPr>
        <p:blipFill>
          <a:blip r:embed="rId2" cstate="print"/>
          <a:srcRect t="5261" r="23333"/>
          <a:stretch>
            <a:fillRect/>
          </a:stretch>
        </p:blipFill>
        <p:spPr>
          <a:xfrm>
            <a:off x="0" y="726273"/>
            <a:ext cx="7010400" cy="6131727"/>
          </a:xfrm>
          <a:prstGeom prst="rect">
            <a:avLst/>
          </a:prstGeom>
        </p:spPr>
      </p:pic>
      <p:sp>
        <p:nvSpPr>
          <p:cNvPr id="3" name="مستطيل 2"/>
          <p:cNvSpPr/>
          <p:nvPr/>
        </p:nvSpPr>
        <p:spPr>
          <a:xfrm>
            <a:off x="914400" y="228600"/>
            <a:ext cx="6993902" cy="461665"/>
          </a:xfrm>
          <a:prstGeom prst="rect">
            <a:avLst/>
          </a:prstGeom>
        </p:spPr>
        <p:txBody>
          <a:bodyPr wrap="none">
            <a:spAutoFit/>
          </a:bodyPr>
          <a:lstStyle/>
          <a:p>
            <a:r>
              <a:rPr lang="en-US" sz="2400" b="1" dirty="0" smtClean="0"/>
              <a:t>Restrictions on urban expansion of Baqa Al Gharbyyie</a:t>
            </a:r>
            <a:endParaRPr lang="en-US" sz="2400" b="1" dirty="0"/>
          </a:p>
        </p:txBody>
      </p:sp>
      <p:sp>
        <p:nvSpPr>
          <p:cNvPr id="4" name="مستطيل 3"/>
          <p:cNvSpPr/>
          <p:nvPr/>
        </p:nvSpPr>
        <p:spPr>
          <a:xfrm>
            <a:off x="5257800" y="4343400"/>
            <a:ext cx="737702" cy="246221"/>
          </a:xfrm>
          <a:prstGeom prst="rect">
            <a:avLst/>
          </a:prstGeom>
        </p:spPr>
        <p:txBody>
          <a:bodyPr wrap="none">
            <a:spAutoFit/>
          </a:bodyPr>
          <a:lstStyle/>
          <a:p>
            <a:r>
              <a:rPr lang="en-US" sz="1000" dirty="0" smtClean="0"/>
              <a:t>Nazlet Issa</a:t>
            </a:r>
          </a:p>
        </p:txBody>
      </p:sp>
      <p:sp>
        <p:nvSpPr>
          <p:cNvPr id="6" name="مربع نص 5"/>
          <p:cNvSpPr txBox="1"/>
          <p:nvPr/>
        </p:nvSpPr>
        <p:spPr>
          <a:xfrm>
            <a:off x="3200400" y="3429000"/>
            <a:ext cx="990600" cy="677108"/>
          </a:xfrm>
          <a:prstGeom prst="rect">
            <a:avLst/>
          </a:prstGeom>
          <a:noFill/>
        </p:spPr>
        <p:txBody>
          <a:bodyPr wrap="square" rtlCol="0">
            <a:spAutoFit/>
          </a:bodyPr>
          <a:lstStyle/>
          <a:p>
            <a:r>
              <a:rPr lang="en-US" sz="1000" dirty="0" smtClean="0"/>
              <a:t>Baqa al-</a:t>
            </a:r>
            <a:r>
              <a:rPr lang="en-US" sz="1000" dirty="0" err="1" smtClean="0"/>
              <a:t>Gharbiyye</a:t>
            </a:r>
            <a:endParaRPr lang="en-US" sz="1000" dirty="0" smtClean="0"/>
          </a:p>
          <a:p>
            <a:endParaRPr lang="en-US" dirty="0"/>
          </a:p>
        </p:txBody>
      </p:sp>
      <p:sp>
        <p:nvSpPr>
          <p:cNvPr id="7" name="مربع نص 6"/>
          <p:cNvSpPr txBox="1"/>
          <p:nvPr/>
        </p:nvSpPr>
        <p:spPr>
          <a:xfrm>
            <a:off x="4038600" y="1371600"/>
            <a:ext cx="533400" cy="230832"/>
          </a:xfrm>
          <a:prstGeom prst="rect">
            <a:avLst/>
          </a:prstGeom>
          <a:noFill/>
        </p:spPr>
        <p:txBody>
          <a:bodyPr wrap="square" rtlCol="0">
            <a:spAutoFit/>
          </a:bodyPr>
          <a:lstStyle/>
          <a:p>
            <a:r>
              <a:rPr lang="en-US" sz="900" b="1" dirty="0" err="1" smtClean="0"/>
              <a:t>Metsr</a:t>
            </a:r>
            <a:r>
              <a:rPr lang="en-US" sz="900" dirty="0" smtClean="0"/>
              <a:t> </a:t>
            </a:r>
            <a:endParaRPr lang="en-US" sz="900" dirty="0"/>
          </a:p>
        </p:txBody>
      </p:sp>
      <p:sp>
        <p:nvSpPr>
          <p:cNvPr id="9" name="مربع نص 8"/>
          <p:cNvSpPr txBox="1"/>
          <p:nvPr/>
        </p:nvSpPr>
        <p:spPr>
          <a:xfrm>
            <a:off x="3429000" y="838200"/>
            <a:ext cx="533400" cy="230832"/>
          </a:xfrm>
          <a:prstGeom prst="rect">
            <a:avLst/>
          </a:prstGeom>
          <a:noFill/>
        </p:spPr>
        <p:txBody>
          <a:bodyPr wrap="square" rtlCol="0">
            <a:spAutoFit/>
          </a:bodyPr>
          <a:lstStyle/>
          <a:p>
            <a:r>
              <a:rPr lang="en-US" sz="900" b="1" dirty="0" err="1" smtClean="0"/>
              <a:t>Mesr</a:t>
            </a:r>
            <a:r>
              <a:rPr lang="en-US" sz="900" b="1" dirty="0" smtClean="0"/>
              <a:t> </a:t>
            </a:r>
            <a:endParaRPr lang="en-US" sz="900" b="1" dirty="0"/>
          </a:p>
        </p:txBody>
      </p:sp>
      <p:sp>
        <p:nvSpPr>
          <p:cNvPr id="10" name="مربع نص 9"/>
          <p:cNvSpPr txBox="1"/>
          <p:nvPr/>
        </p:nvSpPr>
        <p:spPr>
          <a:xfrm>
            <a:off x="2743200" y="5867400"/>
            <a:ext cx="533400" cy="230832"/>
          </a:xfrm>
          <a:prstGeom prst="rect">
            <a:avLst/>
          </a:prstGeom>
          <a:noFill/>
        </p:spPr>
        <p:txBody>
          <a:bodyPr wrap="square" rtlCol="0">
            <a:spAutoFit/>
          </a:bodyPr>
          <a:lstStyle/>
          <a:p>
            <a:r>
              <a:rPr lang="en-US" sz="900" b="1" dirty="0" err="1" smtClean="0"/>
              <a:t>Jat</a:t>
            </a:r>
            <a:endParaRPr lang="en-US" sz="900" dirty="0"/>
          </a:p>
        </p:txBody>
      </p:sp>
      <p:sp>
        <p:nvSpPr>
          <p:cNvPr id="11" name="مربع نص 10"/>
          <p:cNvSpPr txBox="1"/>
          <p:nvPr/>
        </p:nvSpPr>
        <p:spPr>
          <a:xfrm>
            <a:off x="6248400" y="5105400"/>
            <a:ext cx="838200" cy="338554"/>
          </a:xfrm>
          <a:prstGeom prst="rect">
            <a:avLst/>
          </a:prstGeom>
          <a:noFill/>
        </p:spPr>
        <p:txBody>
          <a:bodyPr wrap="square" rtlCol="0">
            <a:spAutoFit/>
          </a:bodyPr>
          <a:lstStyle/>
          <a:p>
            <a:r>
              <a:rPr lang="en-US" sz="800" b="1" dirty="0" smtClean="0"/>
              <a:t>Baqa elsharqiehr</a:t>
            </a:r>
            <a:r>
              <a:rPr lang="en-US" sz="800" dirty="0" smtClean="0"/>
              <a:t> </a:t>
            </a:r>
            <a:endParaRPr lang="en-US" sz="800" dirty="0"/>
          </a:p>
        </p:txBody>
      </p:sp>
      <p:pic>
        <p:nvPicPr>
          <p:cNvPr id="12" name="صورة 11" descr="5ri6thij.png"/>
          <p:cNvPicPr>
            <a:picLocks noChangeAspect="1"/>
          </p:cNvPicPr>
          <p:nvPr/>
        </p:nvPicPr>
        <p:blipFill>
          <a:blip r:embed="rId3" cstate="print"/>
          <a:srcRect l="76667" t="55261" b="14128"/>
          <a:stretch>
            <a:fillRect/>
          </a:stretch>
        </p:blipFill>
        <p:spPr>
          <a:xfrm>
            <a:off x="7010400" y="2971800"/>
            <a:ext cx="2133600" cy="1981200"/>
          </a:xfrm>
          <a:prstGeom prst="rect">
            <a:avLst/>
          </a:prstGeom>
        </p:spPr>
      </p:pic>
      <p:sp>
        <p:nvSpPr>
          <p:cNvPr id="13" name="مستطيل 12"/>
          <p:cNvSpPr/>
          <p:nvPr/>
        </p:nvSpPr>
        <p:spPr>
          <a:xfrm>
            <a:off x="7086600" y="5029200"/>
            <a:ext cx="304800" cy="152400"/>
          </a:xfrm>
          <a:prstGeom prst="rect">
            <a:avLst/>
          </a:prstGeom>
          <a:solidFill>
            <a:schemeClr val="accent2">
              <a:lumMod val="20000"/>
              <a:lumOff val="80000"/>
            </a:schemeClr>
          </a:solidFill>
          <a:ln w="5715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مستطيل 13"/>
          <p:cNvSpPr/>
          <p:nvPr/>
        </p:nvSpPr>
        <p:spPr>
          <a:xfrm>
            <a:off x="7086600" y="5334000"/>
            <a:ext cx="304800" cy="152400"/>
          </a:xfrm>
          <a:prstGeom prst="rect">
            <a:avLst/>
          </a:prstGeom>
          <a:solidFill>
            <a:schemeClr val="accent2">
              <a:lumMod val="75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مربع نص 14"/>
          <p:cNvSpPr txBox="1"/>
          <p:nvPr/>
        </p:nvSpPr>
        <p:spPr>
          <a:xfrm>
            <a:off x="7467600" y="5257800"/>
            <a:ext cx="1447800" cy="215444"/>
          </a:xfrm>
          <a:prstGeom prst="rect">
            <a:avLst/>
          </a:prstGeom>
          <a:noFill/>
        </p:spPr>
        <p:txBody>
          <a:bodyPr wrap="square" rtlCol="0">
            <a:spAutoFit/>
          </a:bodyPr>
          <a:lstStyle/>
          <a:p>
            <a:r>
              <a:rPr lang="en-US" sz="800" dirty="0" smtClean="0">
                <a:solidFill>
                  <a:schemeClr val="tx1">
                    <a:lumMod val="85000"/>
                    <a:lumOff val="15000"/>
                  </a:schemeClr>
                </a:solidFill>
              </a:rPr>
              <a:t>Future expansion of Harish</a:t>
            </a:r>
            <a:endParaRPr lang="en-US" sz="800" dirty="0">
              <a:solidFill>
                <a:schemeClr val="tx1">
                  <a:lumMod val="85000"/>
                  <a:lumOff val="15000"/>
                </a:schemeClr>
              </a:solidFill>
            </a:endParaRPr>
          </a:p>
        </p:txBody>
      </p:sp>
      <p:sp>
        <p:nvSpPr>
          <p:cNvPr id="16" name="مربع نص 15"/>
          <p:cNvSpPr txBox="1"/>
          <p:nvPr/>
        </p:nvSpPr>
        <p:spPr>
          <a:xfrm>
            <a:off x="7467600" y="5029200"/>
            <a:ext cx="1447800" cy="215444"/>
          </a:xfrm>
          <a:prstGeom prst="rect">
            <a:avLst/>
          </a:prstGeom>
          <a:noFill/>
        </p:spPr>
        <p:txBody>
          <a:bodyPr wrap="square" rtlCol="0">
            <a:spAutoFit/>
          </a:bodyPr>
          <a:lstStyle/>
          <a:p>
            <a:r>
              <a:rPr lang="en-US" sz="800" dirty="0" smtClean="0">
                <a:solidFill>
                  <a:schemeClr val="tx1">
                    <a:lumMod val="85000"/>
                    <a:lumOff val="15000"/>
                  </a:schemeClr>
                </a:solidFill>
              </a:rPr>
              <a:t>1948 basins </a:t>
            </a:r>
            <a:endParaRPr lang="en-US" sz="800" dirty="0">
              <a:solidFill>
                <a:schemeClr val="tx1">
                  <a:lumMod val="85000"/>
                  <a:lumOff val="15000"/>
                </a:schemeClr>
              </a:solidFill>
            </a:endParaRPr>
          </a:p>
        </p:txBody>
      </p:sp>
      <p:sp>
        <p:nvSpPr>
          <p:cNvPr id="17" name="مربع نص 16"/>
          <p:cNvSpPr txBox="1"/>
          <p:nvPr/>
        </p:nvSpPr>
        <p:spPr>
          <a:xfrm>
            <a:off x="7010400" y="2590800"/>
            <a:ext cx="1143000" cy="338554"/>
          </a:xfrm>
          <a:prstGeom prst="rect">
            <a:avLst/>
          </a:prstGeom>
          <a:noFill/>
        </p:spPr>
        <p:txBody>
          <a:bodyPr wrap="square" rtlCol="0">
            <a:spAutoFit/>
          </a:bodyPr>
          <a:lstStyle/>
          <a:p>
            <a:r>
              <a:rPr lang="en-US" sz="1600" b="1" dirty="0" smtClean="0"/>
              <a:t>Legend</a:t>
            </a:r>
            <a:endParaRPr lang="en-US" sz="1600" b="1" dirty="0"/>
          </a:p>
        </p:txBody>
      </p:sp>
      <p:sp>
        <p:nvSpPr>
          <p:cNvPr id="18" name="مربع نص 17"/>
          <p:cNvSpPr txBox="1"/>
          <p:nvPr/>
        </p:nvSpPr>
        <p:spPr>
          <a:xfrm>
            <a:off x="7010400" y="1905000"/>
            <a:ext cx="1905000" cy="507831"/>
          </a:xfrm>
          <a:prstGeom prst="rect">
            <a:avLst/>
          </a:prstGeom>
          <a:solidFill>
            <a:schemeClr val="bg2">
              <a:lumMod val="75000"/>
            </a:schemeClr>
          </a:solidFill>
          <a:ln>
            <a:solidFill>
              <a:schemeClr val="bg2">
                <a:lumMod val="25000"/>
              </a:schemeClr>
            </a:solidFill>
          </a:ln>
        </p:spPr>
        <p:txBody>
          <a:bodyPr wrap="square" rtlCol="0">
            <a:spAutoFit/>
          </a:bodyPr>
          <a:lstStyle/>
          <a:p>
            <a:pPr>
              <a:buFont typeface="Wingdings" pitchFamily="2" charset="2"/>
              <a:buChar char="q"/>
            </a:pPr>
            <a:r>
              <a:rPr lang="en-US" sz="900" dirty="0" smtClean="0"/>
              <a:t>200m-buffer zone of passing Israel</a:t>
            </a:r>
          </a:p>
          <a:p>
            <a:pPr>
              <a:buFont typeface="Wingdings" pitchFamily="2" charset="2"/>
              <a:buChar char="q"/>
            </a:pPr>
            <a:r>
              <a:rPr lang="en-US" sz="900" dirty="0" smtClean="0"/>
              <a:t>150m-buffer zone of the wall</a:t>
            </a:r>
          </a:p>
          <a:p>
            <a:pPr>
              <a:buFont typeface="Wingdings" pitchFamily="2" charset="2"/>
              <a:buChar char="q"/>
            </a:pPr>
            <a:r>
              <a:rPr lang="en-US" sz="900" dirty="0" smtClean="0"/>
              <a:t>100m-buffer of abo </a:t>
            </a:r>
            <a:r>
              <a:rPr lang="en-US" sz="900" dirty="0" err="1" smtClean="0"/>
              <a:t>enar</a:t>
            </a:r>
            <a:r>
              <a:rPr lang="en-US" sz="900" dirty="0" smtClean="0"/>
              <a:t> valley</a:t>
            </a:r>
            <a:endParaRPr lang="en-US" sz="900" dirty="0"/>
          </a:p>
        </p:txBody>
      </p:sp>
      <p:pic>
        <p:nvPicPr>
          <p:cNvPr id="19" name="Picture 2" descr="C:\Users\reham\Desktop\مشروع التخرج\83516516_2581480922081532_321507421983866880_n.jpg"/>
          <p:cNvPicPr>
            <a:picLocks noChangeAspect="1" noChangeArrowheads="1"/>
          </p:cNvPicPr>
          <p:nvPr/>
        </p:nvPicPr>
        <p:blipFill>
          <a:blip r:embed="rId4"/>
          <a:srcRect/>
          <a:stretch>
            <a:fillRect/>
          </a:stretch>
        </p:blipFill>
        <p:spPr bwMode="auto">
          <a:xfrm>
            <a:off x="2133600" y="3962400"/>
            <a:ext cx="1780778"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Picture 2" descr="https://data.arab48.com/data/news/2019/01/18/bodyImages/images/20190118030645.jpg"/>
          <p:cNvPicPr>
            <a:picLocks noChangeAspect="1" noChangeArrowheads="1"/>
          </p:cNvPicPr>
          <p:nvPr/>
        </p:nvPicPr>
        <p:blipFill>
          <a:blip r:embed="rId5" cstate="print"/>
          <a:srcRect/>
          <a:stretch>
            <a:fillRect/>
          </a:stretch>
        </p:blipFill>
        <p:spPr bwMode="auto">
          <a:xfrm>
            <a:off x="304800" y="2133600"/>
            <a:ext cx="2362200" cy="15686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صورة 20" descr="1_975753_1_34.jpg"/>
          <p:cNvPicPr>
            <a:picLocks noChangeAspect="1"/>
          </p:cNvPicPr>
          <p:nvPr/>
        </p:nvPicPr>
        <p:blipFill>
          <a:blip r:embed="rId6"/>
          <a:stretch>
            <a:fillRect/>
          </a:stretch>
        </p:blipFill>
        <p:spPr>
          <a:xfrm>
            <a:off x="4572000" y="3276600"/>
            <a:ext cx="1880328"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 name="Picture 8" descr="حريش: بلدة استيطانية تحاصر بلدات عربية"/>
          <p:cNvPicPr>
            <a:picLocks noChangeAspect="1" noChangeArrowheads="1"/>
          </p:cNvPicPr>
          <p:nvPr/>
        </p:nvPicPr>
        <p:blipFill>
          <a:blip r:embed="rId7" cstate="print"/>
          <a:srcRect/>
          <a:stretch>
            <a:fillRect/>
          </a:stretch>
        </p:blipFill>
        <p:spPr bwMode="auto">
          <a:xfrm>
            <a:off x="4724400" y="762000"/>
            <a:ext cx="2409713"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4" name="Picture 2" descr="https://data.arab48.com/data/news/2019/01/14/bodyImages/images/20190114120016.jpg"/>
          <p:cNvPicPr>
            <a:picLocks noChangeAspect="1" noChangeArrowheads="1"/>
          </p:cNvPicPr>
          <p:nvPr/>
        </p:nvPicPr>
        <p:blipFill>
          <a:blip r:embed="rId8" cstate="print"/>
          <a:srcRect/>
          <a:stretch>
            <a:fillRect/>
          </a:stretch>
        </p:blipFill>
        <p:spPr bwMode="auto">
          <a:xfrm>
            <a:off x="1981200" y="762000"/>
            <a:ext cx="2352339" cy="1562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5000" y="6488668"/>
            <a:ext cx="3429000" cy="369332"/>
          </a:xfrm>
          <a:prstGeom prst="rect">
            <a:avLst/>
          </a:prstGeom>
          <a:noFill/>
        </p:spPr>
        <p:txBody>
          <a:bodyPr wrap="square" rtlCol="1">
            <a:spAutoFit/>
          </a:bodyPr>
          <a:lstStyle/>
          <a:p>
            <a:r>
              <a:rPr lang="ar-SA" dirty="0" err="1" smtClean="0"/>
              <a:t>حريش</a:t>
            </a:r>
            <a:r>
              <a:rPr lang="ar-SA" dirty="0" smtClean="0"/>
              <a:t>  و تحقيق التوازن </a:t>
            </a:r>
            <a:r>
              <a:rPr lang="ar-SA" dirty="0" err="1" smtClean="0"/>
              <a:t>الديموغرافي</a:t>
            </a:r>
            <a:endParaRPr lang="ar-SA" dirty="0"/>
          </a:p>
        </p:txBody>
      </p:sp>
      <p:sp>
        <p:nvSpPr>
          <p:cNvPr id="4" name="مستطيل 3"/>
          <p:cNvSpPr/>
          <p:nvPr/>
        </p:nvSpPr>
        <p:spPr>
          <a:xfrm>
            <a:off x="304800" y="990600"/>
            <a:ext cx="4800600" cy="584775"/>
          </a:xfrm>
          <a:prstGeom prst="rect">
            <a:avLst/>
          </a:prstGeom>
        </p:spPr>
        <p:txBody>
          <a:bodyPr wrap="square">
            <a:spAutoFit/>
          </a:bodyPr>
          <a:lstStyle/>
          <a:p>
            <a:pPr>
              <a:buFont typeface="Wingdings" pitchFamily="2" charset="2"/>
              <a:buChar char="v"/>
            </a:pPr>
            <a:r>
              <a:rPr lang="en-US" sz="1600" dirty="0" smtClean="0"/>
              <a:t> the city of Harish is the </a:t>
            </a:r>
            <a:r>
              <a:rPr lang="en-US" sz="1600" b="1" dirty="0" smtClean="0">
                <a:solidFill>
                  <a:srgbClr val="FF0000"/>
                </a:solidFill>
              </a:rPr>
              <a:t>ideal solution to the housing constraints faced by the rigid Jewish community. </a:t>
            </a:r>
            <a:endParaRPr lang="ar-SA" sz="1600" b="1" dirty="0">
              <a:solidFill>
                <a:srgbClr val="FF0000"/>
              </a:solidFill>
            </a:endParaRPr>
          </a:p>
        </p:txBody>
      </p:sp>
      <p:sp>
        <p:nvSpPr>
          <p:cNvPr id="5" name="مستطيل 4"/>
          <p:cNvSpPr/>
          <p:nvPr/>
        </p:nvSpPr>
        <p:spPr>
          <a:xfrm>
            <a:off x="228600" y="1676400"/>
            <a:ext cx="4876800" cy="1077218"/>
          </a:xfrm>
          <a:prstGeom prst="rect">
            <a:avLst/>
          </a:prstGeom>
        </p:spPr>
        <p:txBody>
          <a:bodyPr wrap="square">
            <a:spAutoFit/>
          </a:bodyPr>
          <a:lstStyle/>
          <a:p>
            <a:pPr>
              <a:buFont typeface="Wingdings" pitchFamily="2" charset="2"/>
              <a:buChar char="v"/>
            </a:pPr>
            <a:r>
              <a:rPr lang="en-US" sz="1600" dirty="0" smtClean="0"/>
              <a:t>it was recommended not to specify the area of ​​the organization's area of ​​the city of Harish at a time when a new structural map of the city has not been completed to </a:t>
            </a:r>
            <a:r>
              <a:rPr lang="en-US" sz="1600" b="1" dirty="0" smtClean="0">
                <a:solidFill>
                  <a:srgbClr val="FF0000"/>
                </a:solidFill>
                <a:effectLst>
                  <a:outerShdw blurRad="38100" dist="38100" dir="2700000" algn="tl">
                    <a:srgbClr val="000000">
                      <a:alpha val="43137"/>
                    </a:srgbClr>
                  </a:outerShdw>
                </a:effectLst>
              </a:rPr>
              <a:t>accommodate 21,000 housing units</a:t>
            </a:r>
            <a:r>
              <a:rPr lang="en-US" sz="1600" dirty="0" smtClean="0"/>
              <a:t>. </a:t>
            </a:r>
            <a:endParaRPr lang="ar-SA" sz="1600" dirty="0"/>
          </a:p>
        </p:txBody>
      </p:sp>
      <p:sp>
        <p:nvSpPr>
          <p:cNvPr id="6" name="مستطيل 5"/>
          <p:cNvSpPr/>
          <p:nvPr/>
        </p:nvSpPr>
        <p:spPr>
          <a:xfrm>
            <a:off x="228600" y="2819400"/>
            <a:ext cx="4724400" cy="1323439"/>
          </a:xfrm>
          <a:prstGeom prst="rect">
            <a:avLst/>
          </a:prstGeom>
        </p:spPr>
        <p:txBody>
          <a:bodyPr wrap="square">
            <a:spAutoFit/>
          </a:bodyPr>
          <a:lstStyle/>
          <a:p>
            <a:pPr>
              <a:buFont typeface="Wingdings" pitchFamily="2" charset="2"/>
              <a:buChar char="v"/>
            </a:pPr>
            <a:r>
              <a:rPr lang="en-US" sz="1600" dirty="0" smtClean="0"/>
              <a:t>This was confirmed by the spokesman of the Ministry of Interior, who confirmed in his announcement to the press that the special area of ​​the city of </a:t>
            </a:r>
            <a:r>
              <a:rPr lang="en-US" sz="1600" b="1" dirty="0" smtClean="0">
                <a:solidFill>
                  <a:srgbClr val="FF0000"/>
                </a:solidFill>
                <a:effectLst>
                  <a:outerShdw blurRad="38100" dist="38100" dir="2700000" algn="tl">
                    <a:srgbClr val="000000">
                      <a:alpha val="43137"/>
                    </a:srgbClr>
                  </a:outerShdw>
                </a:effectLst>
              </a:rPr>
              <a:t>Harish will be expanded from 3,560 Dunum to 15,000 Dunum !!</a:t>
            </a:r>
            <a:endParaRPr lang="ar-SA" sz="1600" b="1" dirty="0">
              <a:solidFill>
                <a:srgbClr val="FF0000"/>
              </a:solidFill>
              <a:effectLst>
                <a:outerShdw blurRad="38100" dist="38100" dir="2700000" algn="tl">
                  <a:srgbClr val="000000">
                    <a:alpha val="43137"/>
                  </a:srgbClr>
                </a:outerShdw>
              </a:effectLst>
            </a:endParaRPr>
          </a:p>
        </p:txBody>
      </p:sp>
      <p:sp>
        <p:nvSpPr>
          <p:cNvPr id="7" name="مربع نص 6"/>
          <p:cNvSpPr txBox="1"/>
          <p:nvPr/>
        </p:nvSpPr>
        <p:spPr>
          <a:xfrm>
            <a:off x="304800" y="6324600"/>
            <a:ext cx="4800600" cy="338554"/>
          </a:xfrm>
          <a:prstGeom prst="rect">
            <a:avLst/>
          </a:prstGeom>
          <a:noFill/>
        </p:spPr>
        <p:txBody>
          <a:bodyPr wrap="square" rtlCol="1">
            <a:spAutoFit/>
          </a:bodyPr>
          <a:lstStyle/>
          <a:p>
            <a:r>
              <a:rPr lang="en-US" sz="1600" dirty="0" smtClean="0"/>
              <a:t>Source : Arab Center for Alternative Planning,2009</a:t>
            </a:r>
            <a:endParaRPr lang="ar-SA" sz="1600" dirty="0"/>
          </a:p>
        </p:txBody>
      </p:sp>
      <p:pic>
        <p:nvPicPr>
          <p:cNvPr id="9" name="Picture 2"/>
          <p:cNvPicPr>
            <a:picLocks noChangeAspect="1" noChangeArrowheads="1"/>
          </p:cNvPicPr>
          <p:nvPr/>
        </p:nvPicPr>
        <p:blipFill>
          <a:blip r:embed="rId2"/>
          <a:srcRect/>
          <a:stretch>
            <a:fillRect/>
          </a:stretch>
        </p:blipFill>
        <p:spPr bwMode="auto">
          <a:xfrm>
            <a:off x="5403532" y="0"/>
            <a:ext cx="3740468" cy="5029200"/>
          </a:xfrm>
          <a:prstGeom prst="rect">
            <a:avLst/>
          </a:prstGeom>
          <a:noFill/>
          <a:ln w="9525">
            <a:noFill/>
            <a:miter lim="800000"/>
            <a:headEnd/>
            <a:tailEnd/>
          </a:ln>
          <a:effectLst/>
        </p:spPr>
      </p:pic>
      <p:sp>
        <p:nvSpPr>
          <p:cNvPr id="11" name="مستطيل 10"/>
          <p:cNvSpPr/>
          <p:nvPr/>
        </p:nvSpPr>
        <p:spPr>
          <a:xfrm>
            <a:off x="381000" y="4419600"/>
            <a:ext cx="3429000" cy="116955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b="1" dirty="0" smtClean="0"/>
              <a:t>The Harish expansion scheme harms the Arab towns bordering Harish, such as </a:t>
            </a:r>
            <a:r>
              <a:rPr lang="en-US" sz="1400" b="1" dirty="0" err="1" smtClean="0"/>
              <a:t>Barta'a</a:t>
            </a:r>
            <a:r>
              <a:rPr lang="en-US" sz="1400" b="1" dirty="0" smtClean="0"/>
              <a:t>, and all the Arab towns that are within the local regional committee for planning and construction, Wadi Ara.</a:t>
            </a:r>
          </a:p>
        </p:txBody>
      </p:sp>
      <p:sp>
        <p:nvSpPr>
          <p:cNvPr id="12" name="مستطيل 11"/>
          <p:cNvSpPr/>
          <p:nvPr/>
        </p:nvSpPr>
        <p:spPr>
          <a:xfrm>
            <a:off x="5029200" y="5029200"/>
            <a:ext cx="3657600" cy="1384995"/>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b="1" dirty="0" smtClean="0"/>
              <a:t>where this expansion will contribute to increasing Harish’s share of the division of resources in the region, such as the </a:t>
            </a:r>
            <a:r>
              <a:rPr lang="en-US" sz="1400" b="1" dirty="0" err="1" smtClean="0"/>
              <a:t>Arnona</a:t>
            </a:r>
            <a:r>
              <a:rPr lang="en-US" sz="1400" b="1" dirty="0" smtClean="0"/>
              <a:t> revenue from the </a:t>
            </a:r>
            <a:r>
              <a:rPr lang="en-US" sz="1400" b="1" dirty="0" err="1" smtClean="0"/>
              <a:t>Ksara</a:t>
            </a:r>
            <a:r>
              <a:rPr lang="en-US" sz="1400" b="1" dirty="0" smtClean="0"/>
              <a:t> Verde and others, and converting Harish into an octopus that extends to Calculation of Arab land.</a:t>
            </a:r>
            <a:endParaRPr lang="ar-SA" sz="1400" b="1" dirty="0"/>
          </a:p>
        </p:txBody>
      </p:sp>
      <p:cxnSp>
        <p:nvCxnSpPr>
          <p:cNvPr id="14" name="رابط بشكل مرفق 13"/>
          <p:cNvCxnSpPr>
            <a:endCxn id="12" idx="1"/>
          </p:cNvCxnSpPr>
          <p:nvPr/>
        </p:nvCxnSpPr>
        <p:spPr>
          <a:xfrm>
            <a:off x="3810000" y="5334000"/>
            <a:ext cx="1219200" cy="387698"/>
          </a:xfrm>
          <a:prstGeom prst="bentConnector3">
            <a:avLst>
              <a:gd name="adj1" fmla="val 50000"/>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مربع نص 16"/>
          <p:cNvSpPr txBox="1"/>
          <p:nvPr/>
        </p:nvSpPr>
        <p:spPr>
          <a:xfrm>
            <a:off x="457200" y="381000"/>
            <a:ext cx="4572000" cy="523220"/>
          </a:xfrm>
          <a:prstGeom prst="rect">
            <a:avLst/>
          </a:prstGeom>
          <a:noFill/>
        </p:spPr>
        <p:txBody>
          <a:bodyPr wrap="square" rtlCol="1">
            <a:spAutoFit/>
          </a:bodyPr>
          <a:lstStyle/>
          <a:p>
            <a:r>
              <a:rPr lang="en-US" sz="2800" b="1" dirty="0" smtClean="0"/>
              <a:t>Harish city- Octopus city </a:t>
            </a:r>
            <a:endParaRPr lang="ar-SA" sz="2800" b="1"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نموذج لمدينة حريش. (Image courtesy of Mansfeld-Kehat Architects) "/>
          <p:cNvPicPr>
            <a:picLocks noChangeAspect="1" noChangeArrowheads="1"/>
          </p:cNvPicPr>
          <p:nvPr/>
        </p:nvPicPr>
        <p:blipFill>
          <a:blip r:embed="rId2"/>
          <a:srcRect/>
          <a:stretch>
            <a:fillRect/>
          </a:stretch>
        </p:blipFill>
        <p:spPr bwMode="auto">
          <a:xfrm>
            <a:off x="228600" y="609600"/>
            <a:ext cx="2895600" cy="2058559"/>
          </a:xfrm>
          <a:prstGeom prst="rect">
            <a:avLst/>
          </a:prstGeom>
          <a:noFill/>
        </p:spPr>
      </p:pic>
      <p:pic>
        <p:nvPicPr>
          <p:cNvPr id="176130" name="Picture 2" descr="حريش: بلدة استيطانية تحاصر بلدات عربية"/>
          <p:cNvPicPr>
            <a:picLocks noChangeAspect="1" noChangeArrowheads="1"/>
          </p:cNvPicPr>
          <p:nvPr/>
        </p:nvPicPr>
        <p:blipFill>
          <a:blip r:embed="rId3"/>
          <a:srcRect/>
          <a:stretch>
            <a:fillRect/>
          </a:stretch>
        </p:blipFill>
        <p:spPr bwMode="auto">
          <a:xfrm>
            <a:off x="228601" y="2895600"/>
            <a:ext cx="2819400" cy="1691641"/>
          </a:xfrm>
          <a:prstGeom prst="rect">
            <a:avLst/>
          </a:prstGeom>
          <a:noFill/>
        </p:spPr>
      </p:pic>
      <p:sp>
        <p:nvSpPr>
          <p:cNvPr id="4" name="مستطيل 3"/>
          <p:cNvSpPr/>
          <p:nvPr/>
        </p:nvSpPr>
        <p:spPr>
          <a:xfrm>
            <a:off x="381000" y="4953000"/>
            <a:ext cx="8077200" cy="1569660"/>
          </a:xfrm>
          <a:prstGeom prst="rect">
            <a:avLst/>
          </a:prstGeom>
        </p:spPr>
        <p:txBody>
          <a:bodyPr wrap="square">
            <a:spAutoFit/>
          </a:bodyPr>
          <a:lstStyle/>
          <a:p>
            <a:r>
              <a:rPr lang="en-US" sz="1600" dirty="0" smtClean="0"/>
              <a:t>The approval of Harish’s expansion comes as a continuation of</a:t>
            </a:r>
            <a:r>
              <a:rPr lang="en-US" sz="1600" b="1" dirty="0" smtClean="0">
                <a:solidFill>
                  <a:srgbClr val="FF0000"/>
                </a:solidFill>
              </a:rPr>
              <a:t> the government’s decision to convert it into a central city in the northern Triangle area and near the Green Line</a:t>
            </a:r>
            <a:r>
              <a:rPr lang="en-US" sz="1600" dirty="0" smtClean="0"/>
              <a:t>, to join the settlement towns of </a:t>
            </a:r>
            <a:r>
              <a:rPr lang="en-US" sz="1600" dirty="0" err="1" smtClean="0"/>
              <a:t>Katzir</a:t>
            </a:r>
            <a:r>
              <a:rPr lang="en-US" sz="1600" dirty="0" smtClean="0"/>
              <a:t>, </a:t>
            </a:r>
            <a:r>
              <a:rPr lang="en-US" sz="1600" dirty="0" err="1" smtClean="0"/>
              <a:t>Mitzpeh</a:t>
            </a:r>
            <a:r>
              <a:rPr lang="en-US" sz="1600" dirty="0" smtClean="0"/>
              <a:t> </a:t>
            </a:r>
            <a:r>
              <a:rPr lang="en-US" sz="1600" dirty="0" err="1" smtClean="0"/>
              <a:t>Ilan</a:t>
            </a:r>
            <a:r>
              <a:rPr lang="en-US" sz="1600" dirty="0" smtClean="0"/>
              <a:t> and </a:t>
            </a:r>
            <a:r>
              <a:rPr lang="en-US" sz="1600" dirty="0" err="1" smtClean="0"/>
              <a:t>Ma’ami</a:t>
            </a:r>
            <a:r>
              <a:rPr lang="en-US" sz="1600" dirty="0" smtClean="0"/>
              <a:t>, the “Border Guard” camp, “Nahal </a:t>
            </a:r>
            <a:r>
              <a:rPr lang="en-US" sz="1600" dirty="0" err="1" smtClean="0"/>
              <a:t>Ayron</a:t>
            </a:r>
            <a:r>
              <a:rPr lang="en-US" sz="1600" dirty="0" smtClean="0"/>
              <a:t>”, and </a:t>
            </a:r>
            <a:r>
              <a:rPr lang="en-US" sz="1600" dirty="0" err="1" smtClean="0"/>
              <a:t>Ksara</a:t>
            </a:r>
            <a:r>
              <a:rPr lang="en-US" sz="1600" dirty="0" smtClean="0"/>
              <a:t> Verde, which will be in operation until 2048, with the aim of providing construction and expansion projects in the town and infrastructure projects, provided that the impact of the breaker after the completion of its operation is combined with the power of Harish.</a:t>
            </a:r>
            <a:endParaRPr lang="ar-SA" sz="1600" dirty="0"/>
          </a:p>
        </p:txBody>
      </p:sp>
      <p:sp>
        <p:nvSpPr>
          <p:cNvPr id="5" name="مربع نص 4"/>
          <p:cNvSpPr txBox="1"/>
          <p:nvPr/>
        </p:nvSpPr>
        <p:spPr>
          <a:xfrm>
            <a:off x="2514600" y="228600"/>
            <a:ext cx="4572000" cy="523220"/>
          </a:xfrm>
          <a:prstGeom prst="rect">
            <a:avLst/>
          </a:prstGeom>
          <a:noFill/>
        </p:spPr>
        <p:txBody>
          <a:bodyPr wrap="square" rtlCol="1">
            <a:spAutoFit/>
          </a:bodyPr>
          <a:lstStyle/>
          <a:p>
            <a:r>
              <a:rPr lang="en-US" sz="2800" b="1" dirty="0" smtClean="0"/>
              <a:t>Harish city- Octopus city </a:t>
            </a:r>
            <a:endParaRPr lang="ar-SA" sz="2800" b="1" dirty="0"/>
          </a:p>
        </p:txBody>
      </p:sp>
      <p:pic>
        <p:nvPicPr>
          <p:cNvPr id="176132" name="Picture 4" descr="https://data.arab48.com/data/news/2019/01/14/bodyImages/images/20190114120016.jpg"/>
          <p:cNvPicPr>
            <a:picLocks noChangeAspect="1" noChangeArrowheads="1"/>
          </p:cNvPicPr>
          <p:nvPr/>
        </p:nvPicPr>
        <p:blipFill>
          <a:blip r:embed="rId4"/>
          <a:srcRect/>
          <a:stretch>
            <a:fillRect/>
          </a:stretch>
        </p:blipFill>
        <p:spPr bwMode="auto">
          <a:xfrm>
            <a:off x="3160955" y="914400"/>
            <a:ext cx="5507915" cy="3657600"/>
          </a:xfrm>
          <a:prstGeom prst="rect">
            <a:avLst/>
          </a:prstGeom>
          <a:noFill/>
        </p:spPr>
      </p:pic>
      <p:sp>
        <p:nvSpPr>
          <p:cNvPr id="10" name="مربع نص 9"/>
          <p:cNvSpPr txBox="1"/>
          <p:nvPr/>
        </p:nvSpPr>
        <p:spPr>
          <a:xfrm>
            <a:off x="3505200" y="1143000"/>
            <a:ext cx="5105400" cy="707886"/>
          </a:xfrm>
          <a:prstGeom prst="rect">
            <a:avLst/>
          </a:prstGeom>
          <a:noFill/>
        </p:spPr>
        <p:txBody>
          <a:bodyPr wrap="square" rtlCol="1">
            <a:spAutoFit/>
          </a:bodyPr>
          <a:lstStyle/>
          <a:p>
            <a:r>
              <a:rPr lang="en-US" sz="1400" b="1" dirty="0" smtClean="0"/>
              <a:t>Allocating thousands of Dunums of forests, bush lands and the lands of the displaced for the expansion of the centipede.</a:t>
            </a:r>
          </a:p>
          <a:p>
            <a:r>
              <a:rPr lang="en-US" sz="1200" dirty="0" smtClean="0"/>
              <a:t>(Source: Arab 48 website,2019)</a:t>
            </a:r>
            <a:endParaRPr lang="ar-SA" sz="1200"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228600"/>
            <a:ext cx="8250335" cy="461665"/>
          </a:xfrm>
          <a:prstGeom prst="rect">
            <a:avLst/>
          </a:prstGeom>
        </p:spPr>
        <p:txBody>
          <a:bodyPr wrap="none">
            <a:spAutoFit/>
          </a:bodyPr>
          <a:lstStyle/>
          <a:p>
            <a:r>
              <a:rPr lang="en-US" sz="2400" b="1" dirty="0" smtClean="0"/>
              <a:t>Country infrastructure projects affects baqa el Gharbyyie lands </a:t>
            </a:r>
            <a:endParaRPr lang="en-US" sz="2400" b="1" dirty="0"/>
          </a:p>
        </p:txBody>
      </p:sp>
      <p:pic>
        <p:nvPicPr>
          <p:cNvPr id="6" name="صورة 5" descr="expansion.jpg"/>
          <p:cNvPicPr>
            <a:picLocks noChangeAspect="1"/>
          </p:cNvPicPr>
          <p:nvPr/>
        </p:nvPicPr>
        <p:blipFill>
          <a:blip r:embed="rId2" cstate="print"/>
          <a:srcRect t="5796"/>
          <a:stretch>
            <a:fillRect/>
          </a:stretch>
        </p:blipFill>
        <p:spPr>
          <a:xfrm>
            <a:off x="0" y="762000"/>
            <a:ext cx="9144000" cy="6096000"/>
          </a:xfrm>
          <a:prstGeom prst="rect">
            <a:avLst/>
          </a:prstGeom>
        </p:spPr>
      </p:pic>
      <p:sp>
        <p:nvSpPr>
          <p:cNvPr id="5" name="مستطيل 4"/>
          <p:cNvSpPr/>
          <p:nvPr/>
        </p:nvSpPr>
        <p:spPr>
          <a:xfrm>
            <a:off x="457200" y="5257800"/>
            <a:ext cx="2209800" cy="900246"/>
          </a:xfrm>
          <a:prstGeom prst="rect">
            <a:avLst/>
          </a:prstGeom>
          <a:solidFill>
            <a:schemeClr val="bg2">
              <a:lumMod val="75000"/>
            </a:schemeClr>
          </a:solidFill>
          <a:ln>
            <a:solidFill>
              <a:schemeClr val="accent2">
                <a:lumMod val="50000"/>
              </a:schemeClr>
            </a:solidFill>
          </a:ln>
        </p:spPr>
        <p:txBody>
          <a:bodyPr wrap="square">
            <a:spAutoFit/>
          </a:bodyPr>
          <a:lstStyle/>
          <a:p>
            <a:pPr algn="ctr"/>
            <a:r>
              <a:rPr lang="en-US" sz="1050" dirty="0" smtClean="0"/>
              <a:t>In the area,4 thousands of donum of land were confiscated in favor of the construction of the 'Trans Israel' Street, the Qatari water project and the gas line.</a:t>
            </a:r>
            <a:endParaRPr lang="en-US" sz="1050" dirty="0"/>
          </a:p>
        </p:txBody>
      </p:sp>
      <p:sp>
        <p:nvSpPr>
          <p:cNvPr id="7" name="مستطيل 6"/>
          <p:cNvSpPr/>
          <p:nvPr/>
        </p:nvSpPr>
        <p:spPr>
          <a:xfrm>
            <a:off x="5638800" y="4724400"/>
            <a:ext cx="737702" cy="246221"/>
          </a:xfrm>
          <a:prstGeom prst="rect">
            <a:avLst/>
          </a:prstGeom>
        </p:spPr>
        <p:txBody>
          <a:bodyPr wrap="none">
            <a:spAutoFit/>
          </a:bodyPr>
          <a:lstStyle/>
          <a:p>
            <a:r>
              <a:rPr lang="en-US" sz="1000" dirty="0" smtClean="0"/>
              <a:t>Nazlet Issa</a:t>
            </a:r>
          </a:p>
        </p:txBody>
      </p:sp>
      <p:sp>
        <p:nvSpPr>
          <p:cNvPr id="8" name="مربع نص 7"/>
          <p:cNvSpPr txBox="1"/>
          <p:nvPr/>
        </p:nvSpPr>
        <p:spPr>
          <a:xfrm>
            <a:off x="4267200" y="4114800"/>
            <a:ext cx="990600" cy="677108"/>
          </a:xfrm>
          <a:prstGeom prst="rect">
            <a:avLst/>
          </a:prstGeom>
          <a:noFill/>
        </p:spPr>
        <p:txBody>
          <a:bodyPr wrap="square" rtlCol="0">
            <a:spAutoFit/>
          </a:bodyPr>
          <a:lstStyle/>
          <a:p>
            <a:r>
              <a:rPr lang="en-US" sz="1000" dirty="0" smtClean="0"/>
              <a:t>Baqa Al-Gharbiyye</a:t>
            </a:r>
          </a:p>
          <a:p>
            <a:endParaRPr lang="en-US" dirty="0"/>
          </a:p>
        </p:txBody>
      </p:sp>
      <p:sp>
        <p:nvSpPr>
          <p:cNvPr id="9" name="مربع نص 8"/>
          <p:cNvSpPr txBox="1"/>
          <p:nvPr/>
        </p:nvSpPr>
        <p:spPr>
          <a:xfrm>
            <a:off x="6248400" y="5105400"/>
            <a:ext cx="838200" cy="338554"/>
          </a:xfrm>
          <a:prstGeom prst="rect">
            <a:avLst/>
          </a:prstGeom>
          <a:noFill/>
        </p:spPr>
        <p:txBody>
          <a:bodyPr wrap="square" rtlCol="0">
            <a:spAutoFit/>
          </a:bodyPr>
          <a:lstStyle/>
          <a:p>
            <a:r>
              <a:rPr lang="en-US" sz="800" b="1" dirty="0" smtClean="0"/>
              <a:t>Baqa elsharqiehr</a:t>
            </a:r>
            <a:r>
              <a:rPr lang="en-US" sz="800" dirty="0" smtClean="0"/>
              <a:t> </a:t>
            </a:r>
            <a:endParaRPr lang="en-US" sz="800" dirty="0"/>
          </a:p>
        </p:txBody>
      </p:sp>
      <p:sp>
        <p:nvSpPr>
          <p:cNvPr id="10" name="مستطيل 9"/>
          <p:cNvSpPr/>
          <p:nvPr/>
        </p:nvSpPr>
        <p:spPr>
          <a:xfrm>
            <a:off x="4038600" y="5867400"/>
            <a:ext cx="373820" cy="246221"/>
          </a:xfrm>
          <a:prstGeom prst="rect">
            <a:avLst/>
          </a:prstGeom>
        </p:spPr>
        <p:txBody>
          <a:bodyPr wrap="none">
            <a:spAutoFit/>
          </a:bodyPr>
          <a:lstStyle/>
          <a:p>
            <a:r>
              <a:rPr lang="en-US" sz="1000" dirty="0" smtClean="0"/>
              <a:t>Jatt</a:t>
            </a:r>
          </a:p>
        </p:txBody>
      </p:sp>
      <p:sp>
        <p:nvSpPr>
          <p:cNvPr id="11" name="مستطيل 10"/>
          <p:cNvSpPr/>
          <p:nvPr/>
        </p:nvSpPr>
        <p:spPr>
          <a:xfrm>
            <a:off x="4876800" y="1828800"/>
            <a:ext cx="762000" cy="246221"/>
          </a:xfrm>
          <a:prstGeom prst="rect">
            <a:avLst/>
          </a:prstGeom>
        </p:spPr>
        <p:txBody>
          <a:bodyPr wrap="square">
            <a:spAutoFit/>
          </a:bodyPr>
          <a:lstStyle/>
          <a:p>
            <a:r>
              <a:rPr lang="en-US" sz="1000" dirty="0" smtClean="0"/>
              <a:t>Harish</a:t>
            </a:r>
          </a:p>
        </p:txBody>
      </p:sp>
      <p:sp>
        <p:nvSpPr>
          <p:cNvPr id="12" name="مستطيل 11"/>
          <p:cNvSpPr/>
          <p:nvPr/>
        </p:nvSpPr>
        <p:spPr>
          <a:xfrm>
            <a:off x="990600" y="2133600"/>
            <a:ext cx="556563" cy="246221"/>
          </a:xfrm>
          <a:prstGeom prst="rect">
            <a:avLst/>
          </a:prstGeom>
        </p:spPr>
        <p:txBody>
          <a:bodyPr wrap="none">
            <a:spAutoFit/>
          </a:bodyPr>
          <a:lstStyle/>
          <a:p>
            <a:r>
              <a:rPr lang="en-US" sz="1000" dirty="0" smtClean="0"/>
              <a:t>Karkur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data.arab48.com/data/news/2019/01/18/bodyImages/images/20190118030411.jpg"/>
          <p:cNvPicPr>
            <a:picLocks noChangeAspect="1" noChangeArrowheads="1"/>
          </p:cNvPicPr>
          <p:nvPr/>
        </p:nvPicPr>
        <p:blipFill>
          <a:blip r:embed="rId2"/>
          <a:srcRect/>
          <a:stretch>
            <a:fillRect/>
          </a:stretch>
        </p:blipFill>
        <p:spPr bwMode="auto">
          <a:xfrm>
            <a:off x="0" y="2438400"/>
            <a:ext cx="3962400" cy="2428875"/>
          </a:xfrm>
          <a:prstGeom prst="rect">
            <a:avLst/>
          </a:prstGeom>
          <a:noFill/>
        </p:spPr>
      </p:pic>
      <p:pic>
        <p:nvPicPr>
          <p:cNvPr id="3" name="Picture 6" descr="https://data.arab48.com/data/news/2019/01/18/bodyImages/images/20190118030909.jpg"/>
          <p:cNvPicPr>
            <a:picLocks noChangeAspect="1" noChangeArrowheads="1"/>
          </p:cNvPicPr>
          <p:nvPr/>
        </p:nvPicPr>
        <p:blipFill>
          <a:blip r:embed="rId3"/>
          <a:srcRect/>
          <a:stretch>
            <a:fillRect/>
          </a:stretch>
        </p:blipFill>
        <p:spPr bwMode="auto">
          <a:xfrm>
            <a:off x="4209826" y="2286000"/>
            <a:ext cx="4934174" cy="3276600"/>
          </a:xfrm>
          <a:prstGeom prst="rect">
            <a:avLst/>
          </a:prstGeom>
          <a:noFill/>
        </p:spPr>
      </p:pic>
      <p:sp>
        <p:nvSpPr>
          <p:cNvPr id="4" name="مستطيل 3"/>
          <p:cNvSpPr/>
          <p:nvPr/>
        </p:nvSpPr>
        <p:spPr>
          <a:xfrm>
            <a:off x="914400" y="1143000"/>
            <a:ext cx="7391400" cy="923330"/>
          </a:xfrm>
          <a:prstGeom prst="rect">
            <a:avLst/>
          </a:prstGeom>
          <a:solidFill>
            <a:schemeClr val="bg2">
              <a:lumMod val="75000"/>
            </a:schemeClr>
          </a:solidFill>
          <a:ln>
            <a:solidFill>
              <a:schemeClr val="bg2">
                <a:lumMod val="25000"/>
              </a:schemeClr>
            </a:solidFill>
          </a:ln>
        </p:spPr>
        <p:txBody>
          <a:bodyPr wrap="square">
            <a:spAutoFit/>
          </a:bodyPr>
          <a:lstStyle/>
          <a:p>
            <a:r>
              <a:rPr lang="en-US" dirty="0" smtClean="0"/>
              <a:t>The width of the track bar and bounce areas is 240 meters. It is prohibited to approve any plans for development and construction and to determine the use of land in the boundary of the track after the final approval.</a:t>
            </a:r>
            <a:endParaRPr lang="en-US" dirty="0"/>
          </a:p>
        </p:txBody>
      </p:sp>
      <p:sp>
        <p:nvSpPr>
          <p:cNvPr id="5" name="مربع نص 4"/>
          <p:cNvSpPr txBox="1"/>
          <p:nvPr/>
        </p:nvSpPr>
        <p:spPr>
          <a:xfrm>
            <a:off x="381000" y="228600"/>
            <a:ext cx="8763000" cy="461665"/>
          </a:xfrm>
          <a:prstGeom prst="rect">
            <a:avLst/>
          </a:prstGeom>
          <a:noFill/>
        </p:spPr>
        <p:txBody>
          <a:bodyPr wrap="square" rtlCol="0">
            <a:spAutoFit/>
          </a:bodyPr>
          <a:lstStyle/>
          <a:p>
            <a:r>
              <a:rPr lang="en-US" sz="2400" b="1" dirty="0" smtClean="0"/>
              <a:t>Passing Israel, track bar , country water and electricity network</a:t>
            </a:r>
            <a:endParaRPr lang="en-US" sz="2400" b="1"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410200" y="1905000"/>
            <a:ext cx="3505200" cy="138499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200" dirty="0" smtClean="0"/>
              <a:t>The airport project is in line with the plan to modernize the Hejaz railway and the train project that was transferred from the </a:t>
            </a:r>
            <a:r>
              <a:rPr lang="en-US" sz="1200" dirty="0" err="1" smtClean="0"/>
              <a:t>Qaqoun</a:t>
            </a:r>
            <a:r>
              <a:rPr lang="en-US" sz="1200" dirty="0" smtClean="0"/>
              <a:t> region to the lands of Baqa al-</a:t>
            </a:r>
            <a:r>
              <a:rPr lang="en-US" sz="1200" dirty="0" err="1" smtClean="0"/>
              <a:t>Gharbiya</a:t>
            </a:r>
            <a:r>
              <a:rPr lang="en-US" sz="1200" dirty="0" smtClean="0"/>
              <a:t>, where 200 </a:t>
            </a:r>
            <a:r>
              <a:rPr lang="en-US" sz="1200" dirty="0" err="1" smtClean="0"/>
              <a:t>dunums</a:t>
            </a:r>
            <a:r>
              <a:rPr lang="en-US" sz="1200" dirty="0" smtClean="0"/>
              <a:t> of private agricultural land will be confiscated for the people of Baqa, and with the project to modernize and expand the "Trans Israel" Street.</a:t>
            </a:r>
            <a:endParaRPr lang="en-US" sz="1200" dirty="0"/>
          </a:p>
        </p:txBody>
      </p:sp>
      <p:sp>
        <p:nvSpPr>
          <p:cNvPr id="3" name="مستطيل 2"/>
          <p:cNvSpPr/>
          <p:nvPr/>
        </p:nvSpPr>
        <p:spPr>
          <a:xfrm>
            <a:off x="5410200" y="990600"/>
            <a:ext cx="3581400" cy="6001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100" dirty="0" smtClean="0"/>
              <a:t>The airport project, which will be a substitute for the civil airport in the city of </a:t>
            </a:r>
            <a:r>
              <a:rPr lang="en-US" sz="1100" dirty="0" err="1" smtClean="0"/>
              <a:t>Herzliya</a:t>
            </a:r>
            <a:r>
              <a:rPr lang="en-US" sz="1100" dirty="0" smtClean="0"/>
              <a:t>, will extend over an area estimated at hundreds of </a:t>
            </a:r>
            <a:r>
              <a:rPr lang="en-US" sz="1100" dirty="0" err="1" smtClean="0"/>
              <a:t>dunums</a:t>
            </a:r>
            <a:r>
              <a:rPr lang="en-US" sz="1100" dirty="0" smtClean="0"/>
              <a:t> of so-called "state lands", </a:t>
            </a:r>
            <a:endParaRPr lang="en-US" sz="1100" dirty="0"/>
          </a:p>
        </p:txBody>
      </p:sp>
      <p:pic>
        <p:nvPicPr>
          <p:cNvPr id="5" name="Picture 2"/>
          <p:cNvPicPr>
            <a:picLocks noChangeAspect="1" noChangeArrowheads="1"/>
          </p:cNvPicPr>
          <p:nvPr/>
        </p:nvPicPr>
        <p:blipFill>
          <a:blip r:embed="rId2"/>
          <a:srcRect/>
          <a:stretch>
            <a:fillRect/>
          </a:stretch>
        </p:blipFill>
        <p:spPr bwMode="auto">
          <a:xfrm>
            <a:off x="0" y="1169597"/>
            <a:ext cx="5334000" cy="5688403"/>
          </a:xfrm>
          <a:prstGeom prst="rect">
            <a:avLst/>
          </a:prstGeom>
          <a:noFill/>
          <a:ln w="9525">
            <a:noFill/>
            <a:miter lim="800000"/>
            <a:headEnd/>
            <a:tailEnd/>
          </a:ln>
          <a:effectLst/>
        </p:spPr>
      </p:pic>
      <p:sp>
        <p:nvSpPr>
          <p:cNvPr id="15" name="مستطيل 14"/>
          <p:cNvSpPr/>
          <p:nvPr/>
        </p:nvSpPr>
        <p:spPr>
          <a:xfrm>
            <a:off x="3124200" y="0"/>
            <a:ext cx="2185278" cy="400110"/>
          </a:xfrm>
          <a:prstGeom prst="rect">
            <a:avLst/>
          </a:prstGeom>
        </p:spPr>
        <p:txBody>
          <a:bodyPr wrap="none">
            <a:spAutoFit/>
          </a:bodyPr>
          <a:lstStyle/>
          <a:p>
            <a:r>
              <a:rPr lang="en-US" sz="2000" b="1" dirty="0" smtClean="0"/>
              <a:t>The airport project</a:t>
            </a:r>
            <a:endParaRPr lang="en-US" sz="2000" b="1" dirty="0"/>
          </a:p>
        </p:txBody>
      </p:sp>
      <p:grpSp>
        <p:nvGrpSpPr>
          <p:cNvPr id="4" name="مجموعة 16"/>
          <p:cNvGrpSpPr/>
          <p:nvPr/>
        </p:nvGrpSpPr>
        <p:grpSpPr>
          <a:xfrm>
            <a:off x="5486400" y="4876800"/>
            <a:ext cx="2514600" cy="1709410"/>
            <a:chOff x="5334000" y="4419600"/>
            <a:chExt cx="2514600" cy="1709410"/>
          </a:xfrm>
        </p:grpSpPr>
        <p:grpSp>
          <p:nvGrpSpPr>
            <p:cNvPr id="7" name="مجموعة 13"/>
            <p:cNvGrpSpPr/>
            <p:nvPr/>
          </p:nvGrpSpPr>
          <p:grpSpPr>
            <a:xfrm>
              <a:off x="5334000" y="4724400"/>
              <a:ext cx="2514600" cy="1404610"/>
              <a:chOff x="5715000" y="2362200"/>
              <a:chExt cx="2514600" cy="1404610"/>
            </a:xfrm>
          </p:grpSpPr>
          <p:pic>
            <p:nvPicPr>
              <p:cNvPr id="6" name="Picture 3"/>
              <p:cNvPicPr>
                <a:picLocks noChangeAspect="1" noChangeArrowheads="1"/>
              </p:cNvPicPr>
              <p:nvPr/>
            </p:nvPicPr>
            <p:blipFill>
              <a:blip r:embed="rId3"/>
              <a:srcRect l="82150" t="30462" r="1857" b="39164"/>
              <a:stretch>
                <a:fillRect/>
              </a:stretch>
            </p:blipFill>
            <p:spPr bwMode="auto">
              <a:xfrm>
                <a:off x="5715000" y="2362200"/>
                <a:ext cx="381000" cy="1219200"/>
              </a:xfrm>
              <a:prstGeom prst="rect">
                <a:avLst/>
              </a:prstGeom>
              <a:noFill/>
              <a:ln w="9525">
                <a:noFill/>
                <a:miter lim="800000"/>
                <a:headEnd/>
                <a:tailEnd/>
              </a:ln>
              <a:effectLst/>
            </p:spPr>
          </p:pic>
          <p:sp>
            <p:nvSpPr>
              <p:cNvPr id="8" name="مربع نص 7"/>
              <p:cNvSpPr txBox="1"/>
              <p:nvPr/>
            </p:nvSpPr>
            <p:spPr>
              <a:xfrm>
                <a:off x="6096000" y="3505200"/>
                <a:ext cx="2133600" cy="261610"/>
              </a:xfrm>
              <a:prstGeom prst="rect">
                <a:avLst/>
              </a:prstGeom>
              <a:noFill/>
            </p:spPr>
            <p:txBody>
              <a:bodyPr wrap="square" rtlCol="0">
                <a:spAutoFit/>
              </a:bodyPr>
              <a:lstStyle/>
              <a:p>
                <a:r>
                  <a:rPr lang="en-US" sz="1100" b="1" dirty="0" smtClean="0"/>
                  <a:t>Apartheid wall</a:t>
                </a:r>
                <a:endParaRPr lang="en-US" sz="1100" b="1" dirty="0"/>
              </a:p>
            </p:txBody>
          </p:sp>
          <p:sp>
            <p:nvSpPr>
              <p:cNvPr id="9" name="مربع نص 8"/>
              <p:cNvSpPr txBox="1"/>
              <p:nvPr/>
            </p:nvSpPr>
            <p:spPr>
              <a:xfrm>
                <a:off x="6096000" y="2362200"/>
                <a:ext cx="2133600" cy="276999"/>
              </a:xfrm>
              <a:prstGeom prst="rect">
                <a:avLst/>
              </a:prstGeom>
              <a:noFill/>
            </p:spPr>
            <p:txBody>
              <a:bodyPr wrap="square" rtlCol="0">
                <a:spAutoFit/>
              </a:bodyPr>
              <a:lstStyle/>
              <a:p>
                <a:r>
                  <a:rPr lang="en-US" sz="1200" b="1" dirty="0" smtClean="0"/>
                  <a:t>Airport site</a:t>
                </a:r>
                <a:endParaRPr lang="en-US" sz="1200" b="1" dirty="0"/>
              </a:p>
            </p:txBody>
          </p:sp>
          <p:sp>
            <p:nvSpPr>
              <p:cNvPr id="10" name="مربع نص 9"/>
              <p:cNvSpPr txBox="1"/>
              <p:nvPr/>
            </p:nvSpPr>
            <p:spPr>
              <a:xfrm>
                <a:off x="6096000" y="2667000"/>
                <a:ext cx="1600200" cy="253916"/>
              </a:xfrm>
              <a:prstGeom prst="rect">
                <a:avLst/>
              </a:prstGeom>
              <a:noFill/>
            </p:spPr>
            <p:txBody>
              <a:bodyPr wrap="square" rtlCol="0">
                <a:spAutoFit/>
              </a:bodyPr>
              <a:lstStyle/>
              <a:p>
                <a:r>
                  <a:rPr lang="en-US" sz="1050" b="1" dirty="0" smtClean="0"/>
                  <a:t>Streets and junctions</a:t>
                </a:r>
                <a:endParaRPr lang="en-US" sz="1050" b="1" dirty="0"/>
              </a:p>
            </p:txBody>
          </p:sp>
          <p:sp>
            <p:nvSpPr>
              <p:cNvPr id="11" name="مستطيل 10"/>
              <p:cNvSpPr/>
              <p:nvPr/>
            </p:nvSpPr>
            <p:spPr>
              <a:xfrm>
                <a:off x="6096000" y="2971800"/>
                <a:ext cx="1077539" cy="261610"/>
              </a:xfrm>
              <a:prstGeom prst="rect">
                <a:avLst/>
              </a:prstGeom>
            </p:spPr>
            <p:txBody>
              <a:bodyPr wrap="none">
                <a:spAutoFit/>
              </a:bodyPr>
              <a:lstStyle/>
              <a:p>
                <a:r>
                  <a:rPr lang="en-US" sz="1100" b="1" dirty="0" smtClean="0"/>
                  <a:t>Watershed line</a:t>
                </a:r>
                <a:endParaRPr lang="en-US" sz="1100" b="1" dirty="0"/>
              </a:p>
            </p:txBody>
          </p:sp>
          <p:sp>
            <p:nvSpPr>
              <p:cNvPr id="12" name="مستطيل 11"/>
              <p:cNvSpPr/>
              <p:nvPr/>
            </p:nvSpPr>
            <p:spPr>
              <a:xfrm>
                <a:off x="6096000" y="3200400"/>
                <a:ext cx="1098378" cy="261610"/>
              </a:xfrm>
              <a:prstGeom prst="rect">
                <a:avLst/>
              </a:prstGeom>
            </p:spPr>
            <p:txBody>
              <a:bodyPr wrap="none">
                <a:spAutoFit/>
              </a:bodyPr>
              <a:lstStyle/>
              <a:p>
                <a:r>
                  <a:rPr lang="en-US" sz="1100" b="1" dirty="0" smtClean="0"/>
                  <a:t>Natural gas line</a:t>
                </a:r>
                <a:endParaRPr lang="en-US" sz="1100" b="1" dirty="0"/>
              </a:p>
            </p:txBody>
          </p:sp>
          <p:pic>
            <p:nvPicPr>
              <p:cNvPr id="13" name="Picture 3"/>
              <p:cNvPicPr>
                <a:picLocks noChangeAspect="1" noChangeArrowheads="1"/>
              </p:cNvPicPr>
              <p:nvPr/>
            </p:nvPicPr>
            <p:blipFill>
              <a:blip r:embed="rId3"/>
              <a:srcRect l="82150" t="95006" r="1857" b="-701"/>
              <a:stretch>
                <a:fillRect/>
              </a:stretch>
            </p:blipFill>
            <p:spPr bwMode="auto">
              <a:xfrm>
                <a:off x="5715000" y="3505200"/>
                <a:ext cx="381000" cy="228600"/>
              </a:xfrm>
              <a:prstGeom prst="rect">
                <a:avLst/>
              </a:prstGeom>
              <a:noFill/>
              <a:ln w="9525">
                <a:noFill/>
                <a:miter lim="800000"/>
                <a:headEnd/>
                <a:tailEnd/>
              </a:ln>
              <a:effectLst/>
            </p:spPr>
          </p:pic>
        </p:grpSp>
        <p:sp>
          <p:nvSpPr>
            <p:cNvPr id="16" name="مربع نص 15"/>
            <p:cNvSpPr txBox="1"/>
            <p:nvPr/>
          </p:nvSpPr>
          <p:spPr>
            <a:xfrm>
              <a:off x="5410200" y="4419600"/>
              <a:ext cx="914400" cy="307777"/>
            </a:xfrm>
            <a:prstGeom prst="rect">
              <a:avLst/>
            </a:prstGeom>
            <a:noFill/>
          </p:spPr>
          <p:txBody>
            <a:bodyPr wrap="square" rtlCol="0">
              <a:spAutoFit/>
            </a:bodyPr>
            <a:lstStyle/>
            <a:p>
              <a:r>
                <a:rPr lang="en-US" sz="1400" b="1" dirty="0" smtClean="0"/>
                <a:t>Legend</a:t>
              </a:r>
              <a:endParaRPr lang="en-US" sz="1400" b="1" dirty="0"/>
            </a:p>
          </p:txBody>
        </p:sp>
      </p:grpSp>
      <p:sp>
        <p:nvSpPr>
          <p:cNvPr id="18" name="مستطيل 17"/>
          <p:cNvSpPr/>
          <p:nvPr/>
        </p:nvSpPr>
        <p:spPr>
          <a:xfrm>
            <a:off x="5410200" y="3962400"/>
            <a:ext cx="3505200" cy="6001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100" dirty="0" smtClean="0"/>
              <a:t> it is estimated that the airport will receive about 400 flights daily, including landing and takeoffs, both internal and external.</a:t>
            </a:r>
            <a:endParaRPr lang="en-US" sz="1100" dirty="0"/>
          </a:p>
        </p:txBody>
      </p:sp>
      <p:sp>
        <p:nvSpPr>
          <p:cNvPr id="19" name="مستطيل 18"/>
          <p:cNvSpPr/>
          <p:nvPr/>
        </p:nvSpPr>
        <p:spPr>
          <a:xfrm>
            <a:off x="228600" y="609600"/>
            <a:ext cx="4490653" cy="369332"/>
          </a:xfrm>
          <a:prstGeom prst="rect">
            <a:avLst/>
          </a:prstGeom>
        </p:spPr>
        <p:txBody>
          <a:bodyPr wrap="none">
            <a:spAutoFit/>
          </a:bodyPr>
          <a:lstStyle/>
          <a:p>
            <a:r>
              <a:rPr lang="en-US" dirty="0" smtClean="0"/>
              <a:t>Plan name: MA - 35 Environmental Guidelines</a:t>
            </a:r>
            <a:endParaRPr lang="en-US"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1676400"/>
            <a:ext cx="7772400" cy="2677656"/>
          </a:xfrm>
          <a:prstGeom prst="rect">
            <a:avLst/>
          </a:prstGeom>
        </p:spPr>
        <p:txBody>
          <a:bodyPr wrap="square">
            <a:spAutoFit/>
          </a:bodyPr>
          <a:lstStyle/>
          <a:p>
            <a:pPr>
              <a:buFont typeface="Wingdings" pitchFamily="2" charset="2"/>
              <a:buChar char="q"/>
            </a:pPr>
            <a:r>
              <a:rPr lang="en-US" sz="1200" dirty="0" smtClean="0"/>
              <a:t>334,000 people, including 45,000 residents of Baqa and </a:t>
            </a:r>
            <a:r>
              <a:rPr lang="en-US" sz="1200" dirty="0" err="1" smtClean="0"/>
              <a:t>Jat</a:t>
            </a:r>
            <a:r>
              <a:rPr lang="en-US" sz="1200" dirty="0" smtClean="0"/>
              <a:t> who live in the region, will be exposed to aircraft noise due to the construction of the airport east of Hadera.</a:t>
            </a:r>
          </a:p>
          <a:p>
            <a:pPr>
              <a:buFont typeface="Wingdings" pitchFamily="2" charset="2"/>
              <a:buChar char="q"/>
            </a:pPr>
            <a:endParaRPr lang="en-US" sz="1200" dirty="0" smtClean="0"/>
          </a:p>
          <a:p>
            <a:pPr>
              <a:buFont typeface="Wingdings" pitchFamily="2" charset="2"/>
              <a:buChar char="q"/>
            </a:pPr>
            <a:r>
              <a:rPr lang="en-US" sz="1200" dirty="0" smtClean="0"/>
              <a:t>The establishment of the airport in the region will cause </a:t>
            </a:r>
            <a:r>
              <a:rPr lang="en-US" sz="1200" b="1" dirty="0" smtClean="0"/>
              <a:t>restrictions on land use</a:t>
            </a:r>
            <a:r>
              <a:rPr lang="en-US" sz="1200" dirty="0" smtClean="0"/>
              <a:t>,</a:t>
            </a:r>
            <a:r>
              <a:rPr lang="en-US" sz="1200" b="1" dirty="0" smtClean="0"/>
              <a:t> especially in the field of construction, industry and trade</a:t>
            </a:r>
            <a:r>
              <a:rPr lang="en-US" sz="1200" dirty="0" smtClean="0"/>
              <a:t>, so that it will prevent the permitting of multi-storey building in the western and northern residential neighborhoods of Baqa and also in the western side of Jet.</a:t>
            </a:r>
          </a:p>
          <a:p>
            <a:pPr>
              <a:buFont typeface="Wingdings" pitchFamily="2" charset="2"/>
              <a:buChar char="q"/>
            </a:pPr>
            <a:endParaRPr lang="en-US" sz="1200" dirty="0" smtClean="0"/>
          </a:p>
          <a:p>
            <a:pPr>
              <a:buFont typeface="Wingdings" pitchFamily="2" charset="2"/>
              <a:buChar char="q"/>
            </a:pPr>
            <a:r>
              <a:rPr lang="en-US" sz="1200" dirty="0" smtClean="0"/>
              <a:t>Will lead to the imposition of limitations without the use of the lands of </a:t>
            </a:r>
            <a:r>
              <a:rPr lang="en-US" sz="1200" dirty="0" err="1" smtClean="0"/>
              <a:t>Baqaat</a:t>
            </a:r>
            <a:r>
              <a:rPr lang="en-US" sz="1200" dirty="0" smtClean="0"/>
              <a:t> </a:t>
            </a:r>
            <a:r>
              <a:rPr lang="en-US" sz="1200" dirty="0" err="1" smtClean="0"/>
              <a:t>Wajet</a:t>
            </a:r>
            <a:r>
              <a:rPr lang="en-US" sz="1200" dirty="0" smtClean="0"/>
              <a:t>, which remained west of the "Trans-Israel Street", knowing that the Municipality of Baqa and the local Jet Council have submitted a plan to establish a joint industrial zone on an area of ​​1,000 acres.</a:t>
            </a:r>
          </a:p>
          <a:p>
            <a:pPr>
              <a:buFont typeface="Wingdings" pitchFamily="2" charset="2"/>
              <a:buChar char="q"/>
            </a:pPr>
            <a:endParaRPr lang="en-US" sz="1200" dirty="0" smtClean="0"/>
          </a:p>
          <a:p>
            <a:pPr>
              <a:buFont typeface="Wingdings" pitchFamily="2" charset="2"/>
              <a:buChar char="q"/>
            </a:pPr>
            <a:r>
              <a:rPr lang="en-US" sz="1200" dirty="0" smtClean="0"/>
              <a:t>The airport project is in line with the plan to modernize the Hejaz railway and the train project that was transferred from the </a:t>
            </a:r>
            <a:r>
              <a:rPr lang="en-US" sz="1200" dirty="0" err="1" smtClean="0"/>
              <a:t>Qaqoun</a:t>
            </a:r>
            <a:r>
              <a:rPr lang="en-US" sz="1200" dirty="0" smtClean="0"/>
              <a:t> region to the lands of Baqa al-</a:t>
            </a:r>
            <a:r>
              <a:rPr lang="en-US" sz="1200" dirty="0" err="1" smtClean="0"/>
              <a:t>Gharbiya</a:t>
            </a:r>
            <a:r>
              <a:rPr lang="en-US" sz="1200" dirty="0" smtClean="0"/>
              <a:t>, where 200 </a:t>
            </a:r>
            <a:r>
              <a:rPr lang="en-US" sz="1200" dirty="0" err="1" smtClean="0"/>
              <a:t>dunums</a:t>
            </a:r>
            <a:r>
              <a:rPr lang="en-US" sz="1200" dirty="0" smtClean="0"/>
              <a:t> of private agricultural land will be confiscated for the people of Baqa, and with the project to modernize and expand the "Trans Israel" Street</a:t>
            </a:r>
            <a:endParaRPr lang="en-US" sz="1200" dirty="0"/>
          </a:p>
        </p:txBody>
      </p:sp>
      <p:sp>
        <p:nvSpPr>
          <p:cNvPr id="3" name="مستطيل 2"/>
          <p:cNvSpPr/>
          <p:nvPr/>
        </p:nvSpPr>
        <p:spPr>
          <a:xfrm>
            <a:off x="533400" y="4876800"/>
            <a:ext cx="4572000" cy="156966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r>
              <a:rPr lang="en-US" sz="1200" dirty="0" err="1" smtClean="0"/>
              <a:t>Muwassi</a:t>
            </a:r>
            <a:r>
              <a:rPr lang="en-US" sz="1200" dirty="0" smtClean="0"/>
              <a:t> explained that the airport plan will harm the urban </a:t>
            </a:r>
            <a:r>
              <a:rPr lang="en-US" sz="1200" dirty="0" err="1" smtClean="0"/>
              <a:t>urban</a:t>
            </a:r>
            <a:r>
              <a:rPr lang="en-US" sz="1200" dirty="0" smtClean="0"/>
              <a:t> development, especially the northwestern areas of Baqa, where it will determine the height of the building and prevent the multi-storey building, as well as limit the uses of lands that remained in the ownership of the people of Baqa and </a:t>
            </a:r>
            <a:r>
              <a:rPr lang="en-US" sz="1200" dirty="0" err="1" smtClean="0"/>
              <a:t>Jujt</a:t>
            </a:r>
            <a:r>
              <a:rPr lang="en-US" sz="1200" dirty="0" smtClean="0"/>
              <a:t> west of the "Trans-Israel Street", not to mention the impact in terms of noise issued On the landing and takeoff of aircraft and their significant impact on the quality of life of citizens</a:t>
            </a:r>
            <a:endParaRPr lang="en-US" sz="1200" dirty="0"/>
          </a:p>
        </p:txBody>
      </p:sp>
      <p:sp>
        <p:nvSpPr>
          <p:cNvPr id="4" name="مستطيل 3"/>
          <p:cNvSpPr/>
          <p:nvPr/>
        </p:nvSpPr>
        <p:spPr>
          <a:xfrm>
            <a:off x="2895600" y="304800"/>
            <a:ext cx="2185278" cy="400110"/>
          </a:xfrm>
          <a:prstGeom prst="rect">
            <a:avLst/>
          </a:prstGeom>
        </p:spPr>
        <p:txBody>
          <a:bodyPr wrap="none">
            <a:spAutoFit/>
          </a:bodyPr>
          <a:lstStyle/>
          <a:p>
            <a:r>
              <a:rPr lang="en-US" sz="2000" b="1" dirty="0" smtClean="0"/>
              <a:t>The airport project</a:t>
            </a:r>
            <a:endParaRPr lang="en-US" sz="2000" b="1" dirty="0"/>
          </a:p>
        </p:txBody>
      </p:sp>
      <p:sp>
        <p:nvSpPr>
          <p:cNvPr id="5" name="مستطيل 4"/>
          <p:cNvSpPr/>
          <p:nvPr/>
        </p:nvSpPr>
        <p:spPr>
          <a:xfrm>
            <a:off x="381000" y="914400"/>
            <a:ext cx="6096000" cy="584775"/>
          </a:xfrm>
          <a:prstGeom prst="rect">
            <a:avLst/>
          </a:prstGeom>
        </p:spPr>
        <p:txBody>
          <a:bodyPr wrap="square">
            <a:spAutoFit/>
          </a:bodyPr>
          <a:lstStyle/>
          <a:p>
            <a:r>
              <a:rPr lang="en-US" sz="1600" b="1" dirty="0" smtClean="0"/>
              <a:t>The negative effects resulting from the establishment of the airport, according to data:</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reham\Desktop\مشروع التخرج\unnamed.jpg"/>
          <p:cNvPicPr>
            <a:picLocks noChangeAspect="1" noChangeArrowheads="1"/>
          </p:cNvPicPr>
          <p:nvPr/>
        </p:nvPicPr>
        <p:blipFill>
          <a:blip r:embed="rId2"/>
          <a:srcRect/>
          <a:stretch>
            <a:fillRect/>
          </a:stretch>
        </p:blipFill>
        <p:spPr bwMode="auto">
          <a:xfrm>
            <a:off x="685800" y="999020"/>
            <a:ext cx="3657600" cy="5173180"/>
          </a:xfrm>
          <a:prstGeom prst="rect">
            <a:avLst/>
          </a:prstGeom>
          <a:noFill/>
        </p:spPr>
      </p:pic>
      <p:sp>
        <p:nvSpPr>
          <p:cNvPr id="4" name="مستطيل 3"/>
          <p:cNvSpPr/>
          <p:nvPr/>
        </p:nvSpPr>
        <p:spPr>
          <a:xfrm>
            <a:off x="457200" y="228600"/>
            <a:ext cx="7696200" cy="646331"/>
          </a:xfrm>
          <a:prstGeom prst="rect">
            <a:avLst/>
          </a:prstGeom>
        </p:spPr>
        <p:txBody>
          <a:bodyPr wrap="square">
            <a:spAutoFit/>
          </a:bodyPr>
          <a:lstStyle/>
          <a:p>
            <a:r>
              <a:rPr lang="en-US" b="1" dirty="0" smtClean="0"/>
              <a:t>A plan to pass a new gas line that imposes control on vast areas of Arab property land</a:t>
            </a:r>
            <a:endParaRPr lang="en-US" b="1" dirty="0"/>
          </a:p>
        </p:txBody>
      </p:sp>
      <p:sp>
        <p:nvSpPr>
          <p:cNvPr id="5" name="مستطيل 4"/>
          <p:cNvSpPr/>
          <p:nvPr/>
        </p:nvSpPr>
        <p:spPr>
          <a:xfrm>
            <a:off x="4495800" y="1447800"/>
            <a:ext cx="4495800" cy="600164"/>
          </a:xfrm>
          <a:prstGeom prst="rect">
            <a:avLst/>
          </a:prstGeom>
        </p:spPr>
        <p:txBody>
          <a:bodyPr wrap="square">
            <a:spAutoFit/>
          </a:bodyPr>
          <a:lstStyle/>
          <a:p>
            <a:r>
              <a:rPr lang="en-US" sz="1100" dirty="0" smtClean="0"/>
              <a:t>The plan imposes control on 2,340 </a:t>
            </a:r>
            <a:r>
              <a:rPr lang="en-US" sz="1100" dirty="0" err="1" smtClean="0"/>
              <a:t>donums</a:t>
            </a:r>
            <a:r>
              <a:rPr lang="en-US" sz="1100" dirty="0" smtClean="0"/>
              <a:t> in the towns of  </a:t>
            </a:r>
            <a:r>
              <a:rPr lang="en-US" sz="1100" dirty="0" err="1" smtClean="0"/>
              <a:t>Kufr</a:t>
            </a:r>
            <a:r>
              <a:rPr lang="en-US" sz="1100" dirty="0" smtClean="0"/>
              <a:t> </a:t>
            </a:r>
            <a:r>
              <a:rPr lang="en-US" sz="1100" dirty="0" err="1" smtClean="0"/>
              <a:t>Qara'a,Arara`ra</a:t>
            </a:r>
            <a:r>
              <a:rPr lang="en-US" sz="1100" dirty="0" smtClean="0"/>
              <a:t>, </a:t>
            </a:r>
            <a:r>
              <a:rPr lang="en-US" sz="1100" dirty="0" err="1" smtClean="0"/>
              <a:t>Maysar</a:t>
            </a:r>
            <a:r>
              <a:rPr lang="en-US" sz="1100" dirty="0" smtClean="0"/>
              <a:t>, Baqa al-</a:t>
            </a:r>
            <a:r>
              <a:rPr lang="en-US" sz="1100" dirty="0" err="1" smtClean="0"/>
              <a:t>Gharbiya</a:t>
            </a:r>
            <a:r>
              <a:rPr lang="en-US" sz="1100" dirty="0" smtClean="0"/>
              <a:t>, Jet, Al-</a:t>
            </a:r>
            <a:r>
              <a:rPr lang="en-US" sz="1100" dirty="0" err="1" smtClean="0"/>
              <a:t>Taibeh</a:t>
            </a:r>
            <a:r>
              <a:rPr lang="en-US" sz="1100" dirty="0" smtClean="0"/>
              <a:t>,</a:t>
            </a:r>
          </a:p>
          <a:p>
            <a:r>
              <a:rPr lang="en-US" sz="1100" dirty="0" smtClean="0"/>
              <a:t>     Al-</a:t>
            </a:r>
            <a:r>
              <a:rPr lang="en-US" sz="1100" dirty="0" err="1" smtClean="0"/>
              <a:t>Tira</a:t>
            </a:r>
            <a:r>
              <a:rPr lang="en-US" sz="1100" dirty="0" smtClean="0"/>
              <a:t>, </a:t>
            </a:r>
            <a:r>
              <a:rPr lang="en-US" sz="1100" dirty="0" err="1" smtClean="0"/>
              <a:t>Jaljulia</a:t>
            </a:r>
            <a:r>
              <a:rPr lang="en-US" sz="1100" dirty="0" smtClean="0"/>
              <a:t>, </a:t>
            </a:r>
            <a:r>
              <a:rPr lang="en-US" sz="1100" dirty="0" err="1" smtClean="0"/>
              <a:t>Kfarbara</a:t>
            </a:r>
            <a:r>
              <a:rPr lang="en-US" sz="1100" dirty="0" smtClean="0"/>
              <a:t>, </a:t>
            </a:r>
            <a:r>
              <a:rPr lang="en-US" sz="1100" dirty="0" err="1" smtClean="0"/>
              <a:t>Kafr</a:t>
            </a:r>
            <a:r>
              <a:rPr lang="en-US" sz="1100" dirty="0" smtClean="0"/>
              <a:t> </a:t>
            </a:r>
            <a:r>
              <a:rPr lang="en-US" sz="1100" dirty="0" err="1" smtClean="0"/>
              <a:t>Qasim</a:t>
            </a:r>
            <a:r>
              <a:rPr lang="en-US" sz="1100" dirty="0" smtClean="0"/>
              <a:t> and Zimmer Regional Council.</a:t>
            </a:r>
            <a:endParaRPr lang="en-US" sz="1100" dirty="0"/>
          </a:p>
        </p:txBody>
      </p:sp>
      <p:sp>
        <p:nvSpPr>
          <p:cNvPr id="6" name="مستطيل 5"/>
          <p:cNvSpPr/>
          <p:nvPr/>
        </p:nvSpPr>
        <p:spPr>
          <a:xfrm>
            <a:off x="4572000" y="2438400"/>
            <a:ext cx="4267200" cy="1384995"/>
          </a:xfrm>
          <a:prstGeom prst="rect">
            <a:avLst/>
          </a:prstGeom>
        </p:spPr>
        <p:txBody>
          <a:bodyPr wrap="square">
            <a:spAutoFit/>
          </a:bodyPr>
          <a:lstStyle/>
          <a:p>
            <a:pPr>
              <a:buFont typeface="Wingdings" pitchFamily="2" charset="2"/>
              <a:buChar char="q"/>
            </a:pPr>
            <a:r>
              <a:rPr lang="en-US" sz="1200" dirty="0" smtClean="0"/>
              <a:t>Extending the plot of land parallel to its gas line by an additional 345 </a:t>
            </a:r>
            <a:r>
              <a:rPr lang="en-US" sz="1200" dirty="0" err="1" smtClean="0"/>
              <a:t>donums</a:t>
            </a:r>
            <a:endParaRPr lang="en-US" sz="1200" dirty="0" smtClean="0"/>
          </a:p>
          <a:p>
            <a:pPr>
              <a:buFont typeface="Wingdings" pitchFamily="2" charset="2"/>
              <a:buChar char="q"/>
            </a:pPr>
            <a:r>
              <a:rPr lang="en-US" sz="1200" dirty="0" smtClean="0"/>
              <a:t>construction and agriculture are prohibited, 240 of which are at the expense of the areas of influence of the Arab towns,</a:t>
            </a:r>
          </a:p>
          <a:p>
            <a:pPr>
              <a:buFont typeface="Wingdings" pitchFamily="2" charset="2"/>
              <a:buChar char="q"/>
            </a:pPr>
            <a:r>
              <a:rPr lang="en-US" sz="1200" dirty="0" smtClean="0"/>
              <a:t>105 </a:t>
            </a:r>
            <a:r>
              <a:rPr lang="en-US" sz="1200" dirty="0" err="1" smtClean="0"/>
              <a:t>dunums</a:t>
            </a:r>
            <a:r>
              <a:rPr lang="en-US" sz="1200" dirty="0" smtClean="0"/>
              <a:t> of private land outside the areas of influence of the citizens of the towns of Baqa al-</a:t>
            </a:r>
            <a:r>
              <a:rPr lang="en-US" sz="1200" dirty="0" err="1" smtClean="0"/>
              <a:t>Gharbiya</a:t>
            </a:r>
            <a:r>
              <a:rPr lang="en-US" sz="1200" dirty="0" smtClean="0"/>
              <a:t>, </a:t>
            </a:r>
            <a:r>
              <a:rPr lang="en-US" sz="1200" dirty="0" err="1" smtClean="0"/>
              <a:t>Jat</a:t>
            </a:r>
            <a:r>
              <a:rPr lang="en-US" sz="1200" dirty="0" smtClean="0"/>
              <a:t> Al-</a:t>
            </a:r>
            <a:r>
              <a:rPr lang="en-US" sz="1200" dirty="0" err="1" smtClean="0"/>
              <a:t>Muthalath</a:t>
            </a:r>
            <a:r>
              <a:rPr lang="en-US" sz="1200" dirty="0" smtClean="0"/>
              <a:t>, </a:t>
            </a:r>
            <a:r>
              <a:rPr lang="en-US" sz="1200" dirty="0" err="1" smtClean="0"/>
              <a:t>Jaljuliya</a:t>
            </a:r>
            <a:r>
              <a:rPr lang="en-US" sz="1200" dirty="0" smtClean="0"/>
              <a:t>, </a:t>
            </a:r>
            <a:r>
              <a:rPr lang="en-US" sz="1200" dirty="0" err="1" smtClean="0"/>
              <a:t>Kafrbra</a:t>
            </a:r>
            <a:r>
              <a:rPr lang="en-US" sz="1200" dirty="0" smtClean="0"/>
              <a:t>, and Zimmer.</a:t>
            </a:r>
            <a:endParaRPr lang="en-US" sz="1200" dirty="0"/>
          </a:p>
        </p:txBody>
      </p:sp>
      <p:sp>
        <p:nvSpPr>
          <p:cNvPr id="7" name="مستطيل 6"/>
          <p:cNvSpPr/>
          <p:nvPr/>
        </p:nvSpPr>
        <p:spPr>
          <a:xfrm>
            <a:off x="4343400" y="4267200"/>
            <a:ext cx="4572000" cy="1938992"/>
          </a:xfrm>
          <a:prstGeom prst="rect">
            <a:avLst/>
          </a:prstGeom>
        </p:spPr>
        <p:txBody>
          <a:bodyPr>
            <a:spAutoFit/>
          </a:bodyPr>
          <a:lstStyle/>
          <a:p>
            <a:r>
              <a:rPr lang="en-US" sz="1200" dirty="0" smtClean="0"/>
              <a:t>Announcing control of an additional 35-meter plot of land parallel to the gas pipeline intended for the construction of future infrastructures without the need to prepare a detailed map, which will prevent future construction on 420 </a:t>
            </a:r>
            <a:r>
              <a:rPr lang="en-US" sz="1200" dirty="0" err="1" smtClean="0"/>
              <a:t>dunums</a:t>
            </a:r>
            <a:r>
              <a:rPr lang="en-US" sz="1200" dirty="0" smtClean="0"/>
              <a:t> within the areas of influence of Arab towns and on 190 </a:t>
            </a:r>
            <a:r>
              <a:rPr lang="en-US" sz="1200" dirty="0" err="1" smtClean="0"/>
              <a:t>dunums</a:t>
            </a:r>
            <a:r>
              <a:rPr lang="en-US" sz="1200" dirty="0" smtClean="0"/>
              <a:t> of its citizens located outside the areas of influence. Imposing restrictions based on an additional 80-meter plot of land parallel to the gas line, where construction is stipulated with the approval of the Gas Authority. This new area includes 960 </a:t>
            </a:r>
            <a:r>
              <a:rPr lang="en-US" sz="1200" dirty="0" err="1" smtClean="0"/>
              <a:t>dunums</a:t>
            </a:r>
            <a:r>
              <a:rPr lang="en-US" sz="1200" dirty="0" smtClean="0"/>
              <a:t> within the areas of influence of Arab towns in the region and 425 </a:t>
            </a:r>
            <a:r>
              <a:rPr lang="en-US" sz="1200" dirty="0" err="1" smtClean="0"/>
              <a:t>dunums</a:t>
            </a:r>
            <a:r>
              <a:rPr lang="en-US" sz="1200" dirty="0" smtClean="0"/>
              <a:t> of private ownership located outside the areas of influence.</a:t>
            </a:r>
            <a:endParaRPr lang="en-US" sz="1200"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38200" y="304800"/>
            <a:ext cx="6705600" cy="707886"/>
          </a:xfrm>
          <a:prstGeom prst="rect">
            <a:avLst/>
          </a:prstGeom>
        </p:spPr>
        <p:txBody>
          <a:bodyPr wrap="square">
            <a:spAutoFit/>
          </a:bodyPr>
          <a:lstStyle/>
          <a:p>
            <a:r>
              <a:rPr lang="en-US" sz="2000" b="1" dirty="0" smtClean="0"/>
              <a:t>Modernization of the Hejaz railway and its transportation to the outskirts of the Western Baqa and Jatt</a:t>
            </a:r>
            <a:endParaRPr lang="en-US" sz="2000" b="1" dirty="0"/>
          </a:p>
        </p:txBody>
      </p:sp>
      <p:pic>
        <p:nvPicPr>
          <p:cNvPr id="3" name="Picture 2" descr="https://data.arab48.com/data/news/2019/01/18/bodyImages/images/20190118030201.jpg"/>
          <p:cNvPicPr>
            <a:picLocks noChangeAspect="1" noChangeArrowheads="1"/>
          </p:cNvPicPr>
          <p:nvPr/>
        </p:nvPicPr>
        <p:blipFill>
          <a:blip r:embed="rId2"/>
          <a:srcRect/>
          <a:stretch>
            <a:fillRect/>
          </a:stretch>
        </p:blipFill>
        <p:spPr bwMode="auto">
          <a:xfrm>
            <a:off x="4141694" y="3733800"/>
            <a:ext cx="5002306" cy="3124200"/>
          </a:xfrm>
          <a:prstGeom prst="rect">
            <a:avLst/>
          </a:prstGeom>
          <a:noFill/>
        </p:spPr>
      </p:pic>
      <p:sp>
        <p:nvSpPr>
          <p:cNvPr id="4" name="مستطيل 3"/>
          <p:cNvSpPr/>
          <p:nvPr/>
        </p:nvSpPr>
        <p:spPr>
          <a:xfrm>
            <a:off x="2971800" y="1219200"/>
            <a:ext cx="6172200" cy="646331"/>
          </a:xfrm>
          <a:prstGeom prst="rect">
            <a:avLst/>
          </a:prstGeom>
          <a:ln>
            <a:solidFill>
              <a:schemeClr val="bg2">
                <a:lumMod val="25000"/>
              </a:schemeClr>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dirty="0" smtClean="0"/>
              <a:t>according to the Qatari structural map. Tama 23 "for railways, which was approved in the year 1986.</a:t>
            </a:r>
            <a:endParaRPr lang="en-US" dirty="0"/>
          </a:p>
        </p:txBody>
      </p:sp>
      <p:sp>
        <p:nvSpPr>
          <p:cNvPr id="5" name="مستطيل 4"/>
          <p:cNvSpPr/>
          <p:nvPr/>
        </p:nvSpPr>
        <p:spPr>
          <a:xfrm>
            <a:off x="4572000" y="2133600"/>
            <a:ext cx="4572000" cy="523220"/>
          </a:xfrm>
          <a:prstGeom prst="rect">
            <a:avLst/>
          </a:prstGeom>
          <a:ln>
            <a:solidFill>
              <a:schemeClr val="bg2">
                <a:lumMod val="25000"/>
              </a:schemeClr>
            </a:solidFill>
          </a:ln>
        </p:spPr>
        <p:txBody>
          <a:bodyPr>
            <a:spAutoFit/>
          </a:bodyPr>
          <a:lstStyle/>
          <a:p>
            <a:r>
              <a:rPr lang="en-US" sz="1400" dirty="0" smtClean="0"/>
              <a:t>The lands of Baqa Al-</a:t>
            </a:r>
            <a:r>
              <a:rPr lang="en-US" sz="1400" dirty="0" err="1" smtClean="0"/>
              <a:t>Gharbiya</a:t>
            </a:r>
            <a:r>
              <a:rPr lang="en-US" sz="1400" dirty="0" smtClean="0"/>
              <a:t>, near 444 Street, which are under threat of confiscation, to upgrade the Hejaz railway</a:t>
            </a:r>
            <a:endParaRPr lang="en-US" sz="1400" dirty="0"/>
          </a:p>
        </p:txBody>
      </p:sp>
      <p:pic>
        <p:nvPicPr>
          <p:cNvPr id="6" name="Picture 2" descr="خطر المصادرة يهدد أراضٍ من باقة الغربية لصالح سكة القطار"/>
          <p:cNvPicPr>
            <a:picLocks noChangeAspect="1" noChangeArrowheads="1"/>
          </p:cNvPicPr>
          <p:nvPr/>
        </p:nvPicPr>
        <p:blipFill>
          <a:blip r:embed="rId3"/>
          <a:srcRect/>
          <a:stretch>
            <a:fillRect/>
          </a:stretch>
        </p:blipFill>
        <p:spPr bwMode="auto">
          <a:xfrm>
            <a:off x="457200" y="2362200"/>
            <a:ext cx="2905226" cy="4209500"/>
          </a:xfrm>
          <a:prstGeom prst="rect">
            <a:avLst/>
          </a:prstGeom>
          <a:noFill/>
        </p:spPr>
      </p:pic>
      <p:sp>
        <p:nvSpPr>
          <p:cNvPr id="7" name="مستطيل 6"/>
          <p:cNvSpPr/>
          <p:nvPr/>
        </p:nvSpPr>
        <p:spPr>
          <a:xfrm>
            <a:off x="4572000" y="2819400"/>
            <a:ext cx="4572000" cy="830997"/>
          </a:xfrm>
          <a:prstGeom prst="rect">
            <a:avLst/>
          </a:prstGeom>
          <a:ln>
            <a:solidFill>
              <a:schemeClr val="bg2">
                <a:lumMod val="25000"/>
              </a:schemeClr>
            </a:solidFill>
          </a:ln>
        </p:spPr>
        <p:txBody>
          <a:bodyPr>
            <a:spAutoFit/>
          </a:bodyPr>
          <a:lstStyle/>
          <a:p>
            <a:r>
              <a:rPr lang="en-US" sz="1600" dirty="0" smtClean="0"/>
              <a:t>55 families of Jatt and baqa own land in the area estimated at hundreds of acres, and their fate will be confiscated.</a:t>
            </a:r>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304800" y="0"/>
            <a:ext cx="7924800" cy="563562"/>
          </a:xfrm>
          <a:prstGeom prst="rect">
            <a:avLst/>
          </a:prstGeom>
        </p:spPr>
        <p:txBody>
          <a:bodyPr vert="horz" lIns="91440" tIns="45720" rIns="91440" bIns="45720" rtlCol="0" anchor="ctr">
            <a:normAutofit fontScale="92500" lnSpcReduction="20000"/>
          </a:bodyPr>
          <a:lstStyle/>
          <a:p>
            <a:pPr lvl="0">
              <a:spcBef>
                <a:spcPct val="0"/>
              </a:spcBef>
            </a:pPr>
            <a:r>
              <a:rPr lang="en-US" sz="2000" b="1" dirty="0" smtClean="0"/>
              <a:t>Administrative division of the study area during the British Mandate period(1917_1945)</a:t>
            </a: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3" name="مجموعة 26"/>
          <p:cNvGrpSpPr/>
          <p:nvPr/>
        </p:nvGrpSpPr>
        <p:grpSpPr>
          <a:xfrm>
            <a:off x="6019800" y="3657600"/>
            <a:ext cx="2895600" cy="2590800"/>
            <a:chOff x="3657600" y="609600"/>
            <a:chExt cx="2914650" cy="2590800"/>
          </a:xfrm>
        </p:grpSpPr>
        <p:grpSp>
          <p:nvGrpSpPr>
            <p:cNvPr id="9" name="مجموعة 23"/>
            <p:cNvGrpSpPr/>
            <p:nvPr/>
          </p:nvGrpSpPr>
          <p:grpSpPr>
            <a:xfrm>
              <a:off x="3657600" y="609600"/>
              <a:ext cx="2914650" cy="2590800"/>
              <a:chOff x="5715000" y="3124200"/>
              <a:chExt cx="3429000" cy="3048000"/>
            </a:xfrm>
          </p:grpSpPr>
          <p:pic>
            <p:nvPicPr>
              <p:cNvPr id="22" name="Picture 2"/>
              <p:cNvPicPr>
                <a:picLocks noChangeAspect="1" noChangeArrowheads="1"/>
              </p:cNvPicPr>
              <p:nvPr/>
            </p:nvPicPr>
            <p:blipFill>
              <a:blip r:embed="rId3"/>
              <a:srcRect l="43558" t="15625" r="10981" b="12500"/>
              <a:stretch>
                <a:fillRect/>
              </a:stretch>
            </p:blipFill>
            <p:spPr bwMode="auto">
              <a:xfrm>
                <a:off x="5715000" y="3124200"/>
                <a:ext cx="3429000" cy="3048000"/>
              </a:xfrm>
              <a:prstGeom prst="rect">
                <a:avLst/>
              </a:prstGeom>
              <a:noFill/>
              <a:ln w="9525">
                <a:noFill/>
                <a:miter lim="800000"/>
                <a:headEnd/>
                <a:tailEnd/>
              </a:ln>
              <a:effectLst/>
            </p:spPr>
          </p:pic>
          <p:sp>
            <p:nvSpPr>
              <p:cNvPr id="23" name="شكل حر 22"/>
              <p:cNvSpPr/>
              <p:nvPr/>
            </p:nvSpPr>
            <p:spPr>
              <a:xfrm>
                <a:off x="6629400" y="3962400"/>
                <a:ext cx="327804" cy="175374"/>
              </a:xfrm>
              <a:custGeom>
                <a:avLst/>
                <a:gdLst>
                  <a:gd name="connsiteX0" fmla="*/ 46008 w 327804"/>
                  <a:gd name="connsiteY0" fmla="*/ 36324 h 175374"/>
                  <a:gd name="connsiteX1" fmla="*/ 178279 w 327804"/>
                  <a:gd name="connsiteY1" fmla="*/ 19072 h 175374"/>
                  <a:gd name="connsiteX2" fmla="*/ 189781 w 327804"/>
                  <a:gd name="connsiteY2" fmla="*/ 1819 h 175374"/>
                  <a:gd name="connsiteX3" fmla="*/ 270295 w 327804"/>
                  <a:gd name="connsiteY3" fmla="*/ 1819 h 175374"/>
                  <a:gd name="connsiteX4" fmla="*/ 327804 w 327804"/>
                  <a:gd name="connsiteY4" fmla="*/ 13321 h 175374"/>
                  <a:gd name="connsiteX5" fmla="*/ 316302 w 327804"/>
                  <a:gd name="connsiteY5" fmla="*/ 93834 h 175374"/>
                  <a:gd name="connsiteX6" fmla="*/ 316302 w 327804"/>
                  <a:gd name="connsiteY6" fmla="*/ 151343 h 175374"/>
                  <a:gd name="connsiteX7" fmla="*/ 281796 w 327804"/>
                  <a:gd name="connsiteY7" fmla="*/ 157094 h 175374"/>
                  <a:gd name="connsiteX8" fmla="*/ 241540 w 327804"/>
                  <a:gd name="connsiteY8" fmla="*/ 139841 h 175374"/>
                  <a:gd name="connsiteX9" fmla="*/ 224287 w 327804"/>
                  <a:gd name="connsiteY9" fmla="*/ 128340 h 175374"/>
                  <a:gd name="connsiteX10" fmla="*/ 212785 w 327804"/>
                  <a:gd name="connsiteY10" fmla="*/ 122589 h 175374"/>
                  <a:gd name="connsiteX11" fmla="*/ 184030 w 327804"/>
                  <a:gd name="connsiteY11" fmla="*/ 88083 h 175374"/>
                  <a:gd name="connsiteX12" fmla="*/ 132272 w 327804"/>
                  <a:gd name="connsiteY12" fmla="*/ 122589 h 175374"/>
                  <a:gd name="connsiteX13" fmla="*/ 109268 w 327804"/>
                  <a:gd name="connsiteY13" fmla="*/ 134090 h 175374"/>
                  <a:gd name="connsiteX14" fmla="*/ 74762 w 327804"/>
                  <a:gd name="connsiteY14" fmla="*/ 134090 h 175374"/>
                  <a:gd name="connsiteX15" fmla="*/ 0 w 327804"/>
                  <a:gd name="connsiteY15" fmla="*/ 88083 h 175374"/>
                  <a:gd name="connsiteX16" fmla="*/ 46008 w 327804"/>
                  <a:gd name="connsiteY16" fmla="*/ 76581 h 175374"/>
                  <a:gd name="connsiteX17" fmla="*/ 46008 w 327804"/>
                  <a:gd name="connsiteY17" fmla="*/ 36324 h 17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804" h="175374">
                    <a:moveTo>
                      <a:pt x="46008" y="36324"/>
                    </a:moveTo>
                    <a:cubicBezTo>
                      <a:pt x="68053" y="26739"/>
                      <a:pt x="135143" y="29856"/>
                      <a:pt x="178279" y="19072"/>
                    </a:cubicBezTo>
                    <a:cubicBezTo>
                      <a:pt x="254567" y="0"/>
                      <a:pt x="155854" y="1819"/>
                      <a:pt x="189781" y="1819"/>
                    </a:cubicBezTo>
                    <a:lnTo>
                      <a:pt x="270295" y="1819"/>
                    </a:lnTo>
                    <a:lnTo>
                      <a:pt x="327804" y="13321"/>
                    </a:lnTo>
                    <a:lnTo>
                      <a:pt x="316302" y="93834"/>
                    </a:lnTo>
                    <a:lnTo>
                      <a:pt x="316302" y="151343"/>
                    </a:lnTo>
                    <a:cubicBezTo>
                      <a:pt x="288960" y="171849"/>
                      <a:pt x="300076" y="175374"/>
                      <a:pt x="281796" y="157094"/>
                    </a:cubicBezTo>
                    <a:cubicBezTo>
                      <a:pt x="268377" y="151343"/>
                      <a:pt x="254598" y="146370"/>
                      <a:pt x="241540" y="139841"/>
                    </a:cubicBezTo>
                    <a:cubicBezTo>
                      <a:pt x="235358" y="136750"/>
                      <a:pt x="230214" y="131896"/>
                      <a:pt x="224287" y="128340"/>
                    </a:cubicBezTo>
                    <a:cubicBezTo>
                      <a:pt x="220611" y="126135"/>
                      <a:pt x="216619" y="124506"/>
                      <a:pt x="212785" y="122589"/>
                    </a:cubicBezTo>
                    <a:cubicBezTo>
                      <a:pt x="193327" y="90158"/>
                      <a:pt x="205530" y="98833"/>
                      <a:pt x="184030" y="88083"/>
                    </a:cubicBezTo>
                    <a:cubicBezTo>
                      <a:pt x="166777" y="99585"/>
                      <a:pt x="150183" y="112141"/>
                      <a:pt x="132272" y="122589"/>
                    </a:cubicBezTo>
                    <a:cubicBezTo>
                      <a:pt x="100547" y="141096"/>
                      <a:pt x="124627" y="118733"/>
                      <a:pt x="109268" y="134090"/>
                    </a:cubicBezTo>
                    <a:lnTo>
                      <a:pt x="74762" y="134090"/>
                    </a:lnTo>
                    <a:lnTo>
                      <a:pt x="0" y="88083"/>
                    </a:lnTo>
                    <a:cubicBezTo>
                      <a:pt x="15336" y="84249"/>
                      <a:pt x="31152" y="81983"/>
                      <a:pt x="46008" y="76581"/>
                    </a:cubicBezTo>
                    <a:cubicBezTo>
                      <a:pt x="52504" y="74219"/>
                      <a:pt x="23963" y="45909"/>
                      <a:pt x="46008" y="36324"/>
                    </a:cubicBezTo>
                    <a:close/>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مربع نص 18"/>
            <p:cNvSpPr txBox="1"/>
            <p:nvPr/>
          </p:nvSpPr>
          <p:spPr>
            <a:xfrm>
              <a:off x="3962400" y="1981200"/>
              <a:ext cx="1143000" cy="230832"/>
            </a:xfrm>
            <a:prstGeom prst="rect">
              <a:avLst/>
            </a:prstGeom>
            <a:noFill/>
          </p:spPr>
          <p:txBody>
            <a:bodyPr wrap="square" rtlCol="0">
              <a:spAutoFit/>
            </a:bodyPr>
            <a:lstStyle/>
            <a:p>
              <a:r>
                <a:rPr lang="en-US" sz="900" b="1" dirty="0" smtClean="0"/>
                <a:t>Tulkarm</a:t>
              </a:r>
              <a:endParaRPr lang="en-US" sz="900" b="1" dirty="0"/>
            </a:p>
          </p:txBody>
        </p:sp>
        <p:sp>
          <p:nvSpPr>
            <p:cNvPr id="21" name="مربع نص 20"/>
            <p:cNvSpPr txBox="1"/>
            <p:nvPr/>
          </p:nvSpPr>
          <p:spPr>
            <a:xfrm>
              <a:off x="5562600" y="2362200"/>
              <a:ext cx="838200" cy="246221"/>
            </a:xfrm>
            <a:prstGeom prst="rect">
              <a:avLst/>
            </a:prstGeom>
            <a:noFill/>
          </p:spPr>
          <p:txBody>
            <a:bodyPr wrap="square" rtlCol="0">
              <a:spAutoFit/>
            </a:bodyPr>
            <a:lstStyle/>
            <a:p>
              <a:r>
                <a:rPr lang="en-US" sz="1000" dirty="0" smtClean="0"/>
                <a:t>Nablus</a:t>
              </a:r>
              <a:endParaRPr lang="en-US" sz="1000" dirty="0"/>
            </a:p>
          </p:txBody>
        </p:sp>
      </p:grpSp>
      <p:sp>
        <p:nvSpPr>
          <p:cNvPr id="30" name="مستطيل 29"/>
          <p:cNvSpPr/>
          <p:nvPr/>
        </p:nvSpPr>
        <p:spPr>
          <a:xfrm>
            <a:off x="6324600" y="1981200"/>
            <a:ext cx="457200" cy="228600"/>
          </a:xfrm>
          <a:prstGeom prst="rect">
            <a:avLst/>
          </a:prstGeom>
          <a:noFill/>
          <a:ln>
            <a:solidFill>
              <a:srgbClr val="9B27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مستطيل 30"/>
          <p:cNvSpPr/>
          <p:nvPr/>
        </p:nvSpPr>
        <p:spPr>
          <a:xfrm>
            <a:off x="6324600" y="2362200"/>
            <a:ext cx="457200" cy="228600"/>
          </a:xfrm>
          <a:prstGeom prst="rect">
            <a:avLst/>
          </a:prstGeom>
          <a:noFill/>
          <a:ln w="31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مستطيل 31"/>
          <p:cNvSpPr/>
          <p:nvPr/>
        </p:nvSpPr>
        <p:spPr>
          <a:xfrm>
            <a:off x="6324600" y="2743200"/>
            <a:ext cx="457200" cy="228600"/>
          </a:xfrm>
          <a:prstGeom prst="rect">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مستطيل 32"/>
          <p:cNvSpPr/>
          <p:nvPr/>
        </p:nvSpPr>
        <p:spPr>
          <a:xfrm>
            <a:off x="6324600" y="3124200"/>
            <a:ext cx="457200" cy="228600"/>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مربع نص 33"/>
          <p:cNvSpPr txBox="1"/>
          <p:nvPr/>
        </p:nvSpPr>
        <p:spPr>
          <a:xfrm>
            <a:off x="6248400" y="1143000"/>
            <a:ext cx="1143000" cy="338554"/>
          </a:xfrm>
          <a:prstGeom prst="rect">
            <a:avLst/>
          </a:prstGeom>
          <a:noFill/>
        </p:spPr>
        <p:txBody>
          <a:bodyPr wrap="square" rtlCol="0">
            <a:spAutoFit/>
          </a:bodyPr>
          <a:lstStyle/>
          <a:p>
            <a:r>
              <a:rPr lang="en-US" sz="1600" b="1" dirty="0" smtClean="0"/>
              <a:t>Legend</a:t>
            </a:r>
            <a:endParaRPr lang="en-US" sz="1600" b="1" dirty="0"/>
          </a:p>
        </p:txBody>
      </p:sp>
      <p:sp>
        <p:nvSpPr>
          <p:cNvPr id="35" name="مربع نص 34"/>
          <p:cNvSpPr txBox="1"/>
          <p:nvPr/>
        </p:nvSpPr>
        <p:spPr>
          <a:xfrm>
            <a:off x="6781800" y="1981200"/>
            <a:ext cx="2743200" cy="276999"/>
          </a:xfrm>
          <a:prstGeom prst="rect">
            <a:avLst/>
          </a:prstGeom>
          <a:noFill/>
        </p:spPr>
        <p:txBody>
          <a:bodyPr wrap="square" rtlCol="0">
            <a:spAutoFit/>
          </a:bodyPr>
          <a:lstStyle/>
          <a:p>
            <a:r>
              <a:rPr lang="en-US" sz="1200" dirty="0" smtClean="0"/>
              <a:t>British brigade</a:t>
            </a:r>
            <a:endParaRPr lang="en-US" sz="1200" dirty="0"/>
          </a:p>
        </p:txBody>
      </p:sp>
      <p:sp>
        <p:nvSpPr>
          <p:cNvPr id="36" name="مربع نص 35"/>
          <p:cNvSpPr txBox="1"/>
          <p:nvPr/>
        </p:nvSpPr>
        <p:spPr>
          <a:xfrm>
            <a:off x="6781800" y="2743200"/>
            <a:ext cx="2743200" cy="276999"/>
          </a:xfrm>
          <a:prstGeom prst="rect">
            <a:avLst/>
          </a:prstGeom>
          <a:noFill/>
        </p:spPr>
        <p:txBody>
          <a:bodyPr wrap="square" rtlCol="0">
            <a:spAutoFit/>
          </a:bodyPr>
          <a:lstStyle/>
          <a:p>
            <a:r>
              <a:rPr lang="en-US" sz="1200" dirty="0" smtClean="0"/>
              <a:t>1967-line</a:t>
            </a:r>
            <a:endParaRPr lang="en-US" sz="1200" dirty="0"/>
          </a:p>
        </p:txBody>
      </p:sp>
      <p:sp>
        <p:nvSpPr>
          <p:cNvPr id="37" name="مربع نص 36"/>
          <p:cNvSpPr txBox="1"/>
          <p:nvPr/>
        </p:nvSpPr>
        <p:spPr>
          <a:xfrm>
            <a:off x="6781800" y="3048000"/>
            <a:ext cx="1676400" cy="461665"/>
          </a:xfrm>
          <a:prstGeom prst="rect">
            <a:avLst/>
          </a:prstGeom>
          <a:noFill/>
        </p:spPr>
        <p:txBody>
          <a:bodyPr wrap="square" rtlCol="0">
            <a:spAutoFit/>
          </a:bodyPr>
          <a:lstStyle/>
          <a:p>
            <a:r>
              <a:rPr lang="en-US" sz="1200" dirty="0" smtClean="0"/>
              <a:t>British boundaries of localities</a:t>
            </a:r>
            <a:endParaRPr lang="en-US" sz="1200" dirty="0"/>
          </a:p>
        </p:txBody>
      </p:sp>
      <p:sp>
        <p:nvSpPr>
          <p:cNvPr id="38" name="مربع نص 37"/>
          <p:cNvSpPr txBox="1"/>
          <p:nvPr/>
        </p:nvSpPr>
        <p:spPr>
          <a:xfrm>
            <a:off x="6781800" y="2362200"/>
            <a:ext cx="2424224" cy="276999"/>
          </a:xfrm>
          <a:prstGeom prst="rect">
            <a:avLst/>
          </a:prstGeom>
          <a:noFill/>
        </p:spPr>
        <p:txBody>
          <a:bodyPr wrap="square" rtlCol="0">
            <a:spAutoFit/>
          </a:bodyPr>
          <a:lstStyle/>
          <a:p>
            <a:r>
              <a:rPr lang="en-US" sz="1200" dirty="0" smtClean="0"/>
              <a:t>1948-line </a:t>
            </a:r>
            <a:endParaRPr lang="en-US" sz="1200" dirty="0"/>
          </a:p>
        </p:txBody>
      </p:sp>
      <p:grpSp>
        <p:nvGrpSpPr>
          <p:cNvPr id="52" name="مجموعة 51"/>
          <p:cNvGrpSpPr/>
          <p:nvPr/>
        </p:nvGrpSpPr>
        <p:grpSpPr>
          <a:xfrm>
            <a:off x="2743200" y="533400"/>
            <a:ext cx="3289634" cy="6324600"/>
            <a:chOff x="228600" y="533400"/>
            <a:chExt cx="3289634" cy="6324600"/>
          </a:xfrm>
        </p:grpSpPr>
        <p:pic>
          <p:nvPicPr>
            <p:cNvPr id="41" name="Picture 3"/>
            <p:cNvPicPr>
              <a:picLocks noChangeAspect="1" noChangeArrowheads="1"/>
            </p:cNvPicPr>
            <p:nvPr/>
          </p:nvPicPr>
          <p:blipFill>
            <a:blip r:embed="rId4"/>
            <a:srcRect l="53514" t="6250" r="23646" b="13468"/>
            <a:stretch>
              <a:fillRect/>
            </a:stretch>
          </p:blipFill>
          <p:spPr bwMode="auto">
            <a:xfrm>
              <a:off x="228600" y="533400"/>
              <a:ext cx="3200400" cy="6324600"/>
            </a:xfrm>
            <a:prstGeom prst="rect">
              <a:avLst/>
            </a:prstGeom>
            <a:noFill/>
            <a:ln w="9525">
              <a:noFill/>
              <a:miter lim="800000"/>
              <a:headEnd/>
              <a:tailEnd/>
            </a:ln>
            <a:effectLst/>
          </p:spPr>
        </p:pic>
        <p:sp>
          <p:nvSpPr>
            <p:cNvPr id="4" name="مربع نص 3"/>
            <p:cNvSpPr txBox="1"/>
            <p:nvPr/>
          </p:nvSpPr>
          <p:spPr>
            <a:xfrm>
              <a:off x="1066800" y="4114800"/>
              <a:ext cx="872289" cy="276999"/>
            </a:xfrm>
            <a:prstGeom prst="rect">
              <a:avLst/>
            </a:prstGeom>
            <a:noFill/>
          </p:spPr>
          <p:txBody>
            <a:bodyPr wrap="square" rtlCol="0">
              <a:spAutoFit/>
            </a:bodyPr>
            <a:lstStyle/>
            <a:p>
              <a:r>
                <a:rPr lang="en-US" sz="1200" b="1" dirty="0" smtClean="0"/>
                <a:t>Gaza</a:t>
              </a:r>
              <a:endParaRPr lang="en-US" sz="1200" b="1" dirty="0"/>
            </a:p>
          </p:txBody>
        </p:sp>
        <p:sp>
          <p:nvSpPr>
            <p:cNvPr id="5" name="مربع نص 4"/>
            <p:cNvSpPr txBox="1"/>
            <p:nvPr/>
          </p:nvSpPr>
          <p:spPr>
            <a:xfrm>
              <a:off x="1676400" y="4419600"/>
              <a:ext cx="872289" cy="276999"/>
            </a:xfrm>
            <a:prstGeom prst="rect">
              <a:avLst/>
            </a:prstGeom>
            <a:noFill/>
          </p:spPr>
          <p:txBody>
            <a:bodyPr wrap="square" rtlCol="0">
              <a:spAutoFit/>
            </a:bodyPr>
            <a:lstStyle/>
            <a:p>
              <a:r>
                <a:rPr lang="en-US" sz="1200" b="1" dirty="0" smtClean="0"/>
                <a:t>Hebron</a:t>
              </a:r>
              <a:endParaRPr lang="en-US" sz="1200" b="1" dirty="0"/>
            </a:p>
          </p:txBody>
        </p:sp>
        <p:sp>
          <p:nvSpPr>
            <p:cNvPr id="6" name="مربع نص 5"/>
            <p:cNvSpPr txBox="1"/>
            <p:nvPr/>
          </p:nvSpPr>
          <p:spPr>
            <a:xfrm>
              <a:off x="2057400" y="3886200"/>
              <a:ext cx="1308434" cy="261610"/>
            </a:xfrm>
            <a:prstGeom prst="rect">
              <a:avLst/>
            </a:prstGeom>
            <a:noFill/>
          </p:spPr>
          <p:txBody>
            <a:bodyPr wrap="square" rtlCol="0">
              <a:spAutoFit/>
            </a:bodyPr>
            <a:lstStyle/>
            <a:p>
              <a:r>
                <a:rPr lang="en-US" sz="1100" b="1" dirty="0" smtClean="0"/>
                <a:t>Jerusalem</a:t>
              </a:r>
              <a:endParaRPr lang="en-US" sz="1100" b="1" dirty="0"/>
            </a:p>
          </p:txBody>
        </p:sp>
        <p:sp>
          <p:nvSpPr>
            <p:cNvPr id="7" name="مربع نص 6"/>
            <p:cNvSpPr txBox="1"/>
            <p:nvPr/>
          </p:nvSpPr>
          <p:spPr>
            <a:xfrm>
              <a:off x="1524000" y="3581400"/>
              <a:ext cx="872289" cy="261610"/>
            </a:xfrm>
            <a:prstGeom prst="rect">
              <a:avLst/>
            </a:prstGeom>
            <a:noFill/>
          </p:spPr>
          <p:txBody>
            <a:bodyPr wrap="square" rtlCol="0">
              <a:spAutoFit/>
            </a:bodyPr>
            <a:lstStyle/>
            <a:p>
              <a:r>
                <a:rPr lang="en-US" sz="1100" b="1" dirty="0" err="1" smtClean="0"/>
                <a:t>Ramla</a:t>
              </a:r>
              <a:endParaRPr lang="en-US" sz="1100" b="1" dirty="0"/>
            </a:p>
          </p:txBody>
        </p:sp>
        <p:sp>
          <p:nvSpPr>
            <p:cNvPr id="8" name="مربع نص 7"/>
            <p:cNvSpPr txBox="1"/>
            <p:nvPr/>
          </p:nvSpPr>
          <p:spPr>
            <a:xfrm>
              <a:off x="1600200" y="2743200"/>
              <a:ext cx="1308434" cy="261610"/>
            </a:xfrm>
            <a:prstGeom prst="rect">
              <a:avLst/>
            </a:prstGeom>
            <a:noFill/>
          </p:spPr>
          <p:txBody>
            <a:bodyPr wrap="square" rtlCol="0">
              <a:spAutoFit/>
            </a:bodyPr>
            <a:lstStyle/>
            <a:p>
              <a:r>
                <a:rPr lang="en-US" sz="1100" b="1" dirty="0" smtClean="0"/>
                <a:t>Tulkarm</a:t>
              </a:r>
              <a:endParaRPr lang="en-US" sz="1100" b="1" dirty="0"/>
            </a:p>
          </p:txBody>
        </p:sp>
        <p:sp>
          <p:nvSpPr>
            <p:cNvPr id="13" name="مربع نص 12"/>
            <p:cNvSpPr txBox="1"/>
            <p:nvPr/>
          </p:nvSpPr>
          <p:spPr>
            <a:xfrm>
              <a:off x="2057400" y="2209800"/>
              <a:ext cx="785060" cy="261610"/>
            </a:xfrm>
            <a:prstGeom prst="rect">
              <a:avLst/>
            </a:prstGeom>
            <a:noFill/>
          </p:spPr>
          <p:txBody>
            <a:bodyPr wrap="square" rtlCol="0">
              <a:spAutoFit/>
            </a:bodyPr>
            <a:lstStyle/>
            <a:p>
              <a:pPr algn="ctr"/>
              <a:r>
                <a:rPr lang="en-US" sz="1100" b="1" dirty="0" smtClean="0"/>
                <a:t>Jenin </a:t>
              </a:r>
              <a:endParaRPr lang="en-US" sz="1100" b="1" dirty="0"/>
            </a:p>
          </p:txBody>
        </p:sp>
        <p:sp>
          <p:nvSpPr>
            <p:cNvPr id="14" name="مربع نص 13"/>
            <p:cNvSpPr txBox="1"/>
            <p:nvPr/>
          </p:nvSpPr>
          <p:spPr>
            <a:xfrm>
              <a:off x="2362200" y="2971800"/>
              <a:ext cx="959518" cy="261610"/>
            </a:xfrm>
            <a:prstGeom prst="rect">
              <a:avLst/>
            </a:prstGeom>
            <a:noFill/>
          </p:spPr>
          <p:txBody>
            <a:bodyPr wrap="square" rtlCol="0">
              <a:spAutoFit/>
            </a:bodyPr>
            <a:lstStyle/>
            <a:p>
              <a:r>
                <a:rPr lang="en-US" sz="1050" b="1" dirty="0" smtClean="0"/>
                <a:t>Nablus</a:t>
              </a:r>
              <a:endParaRPr lang="en-US" sz="1050" b="1" dirty="0"/>
            </a:p>
          </p:txBody>
        </p:sp>
        <p:sp>
          <p:nvSpPr>
            <p:cNvPr id="15" name="مربع نص 14"/>
            <p:cNvSpPr txBox="1"/>
            <p:nvPr/>
          </p:nvSpPr>
          <p:spPr>
            <a:xfrm>
              <a:off x="1752600" y="1905000"/>
              <a:ext cx="959518" cy="276999"/>
            </a:xfrm>
            <a:prstGeom prst="rect">
              <a:avLst/>
            </a:prstGeom>
            <a:noFill/>
          </p:spPr>
          <p:txBody>
            <a:bodyPr wrap="square" rtlCol="0">
              <a:spAutoFit/>
            </a:bodyPr>
            <a:lstStyle/>
            <a:p>
              <a:r>
                <a:rPr lang="en-US" sz="1200" b="1" dirty="0" smtClean="0"/>
                <a:t>Haifa</a:t>
              </a:r>
              <a:endParaRPr lang="en-US" sz="1200" b="1" dirty="0"/>
            </a:p>
          </p:txBody>
        </p:sp>
        <p:sp>
          <p:nvSpPr>
            <p:cNvPr id="16" name="مربع نص 15"/>
            <p:cNvSpPr txBox="1"/>
            <p:nvPr/>
          </p:nvSpPr>
          <p:spPr>
            <a:xfrm>
              <a:off x="1143000" y="5334000"/>
              <a:ext cx="1371600" cy="307777"/>
            </a:xfrm>
            <a:prstGeom prst="rect">
              <a:avLst/>
            </a:prstGeom>
            <a:noFill/>
          </p:spPr>
          <p:txBody>
            <a:bodyPr wrap="square" rtlCol="0">
              <a:spAutoFit/>
            </a:bodyPr>
            <a:lstStyle/>
            <a:p>
              <a:r>
                <a:rPr lang="en-US" sz="1400" b="1" dirty="0" smtClean="0"/>
                <a:t>Beersheba </a:t>
              </a:r>
              <a:endParaRPr lang="en-US" sz="1400" b="1" dirty="0"/>
            </a:p>
          </p:txBody>
        </p:sp>
        <p:sp>
          <p:nvSpPr>
            <p:cNvPr id="17" name="مربع نص 16"/>
            <p:cNvSpPr txBox="1"/>
            <p:nvPr/>
          </p:nvSpPr>
          <p:spPr>
            <a:xfrm>
              <a:off x="1447800" y="3124200"/>
              <a:ext cx="959518" cy="276999"/>
            </a:xfrm>
            <a:prstGeom prst="rect">
              <a:avLst/>
            </a:prstGeom>
            <a:noFill/>
          </p:spPr>
          <p:txBody>
            <a:bodyPr wrap="square" rtlCol="0">
              <a:spAutoFit/>
            </a:bodyPr>
            <a:lstStyle/>
            <a:p>
              <a:r>
                <a:rPr lang="en-US" sz="1200" b="1" dirty="0" smtClean="0"/>
                <a:t>Jaffa</a:t>
              </a:r>
              <a:endParaRPr lang="en-US" sz="1200" b="1" dirty="0"/>
            </a:p>
          </p:txBody>
        </p:sp>
        <p:sp>
          <p:nvSpPr>
            <p:cNvPr id="26" name="شكل حر 25"/>
            <p:cNvSpPr/>
            <p:nvPr/>
          </p:nvSpPr>
          <p:spPr>
            <a:xfrm>
              <a:off x="1981200" y="2514600"/>
              <a:ext cx="76201" cy="76199"/>
            </a:xfrm>
            <a:custGeom>
              <a:avLst/>
              <a:gdLst>
                <a:gd name="connsiteX0" fmla="*/ 46008 w 327804"/>
                <a:gd name="connsiteY0" fmla="*/ 36324 h 175374"/>
                <a:gd name="connsiteX1" fmla="*/ 178279 w 327804"/>
                <a:gd name="connsiteY1" fmla="*/ 19072 h 175374"/>
                <a:gd name="connsiteX2" fmla="*/ 189781 w 327804"/>
                <a:gd name="connsiteY2" fmla="*/ 1819 h 175374"/>
                <a:gd name="connsiteX3" fmla="*/ 270295 w 327804"/>
                <a:gd name="connsiteY3" fmla="*/ 1819 h 175374"/>
                <a:gd name="connsiteX4" fmla="*/ 327804 w 327804"/>
                <a:gd name="connsiteY4" fmla="*/ 13321 h 175374"/>
                <a:gd name="connsiteX5" fmla="*/ 316302 w 327804"/>
                <a:gd name="connsiteY5" fmla="*/ 93834 h 175374"/>
                <a:gd name="connsiteX6" fmla="*/ 316302 w 327804"/>
                <a:gd name="connsiteY6" fmla="*/ 151343 h 175374"/>
                <a:gd name="connsiteX7" fmla="*/ 281796 w 327804"/>
                <a:gd name="connsiteY7" fmla="*/ 157094 h 175374"/>
                <a:gd name="connsiteX8" fmla="*/ 241540 w 327804"/>
                <a:gd name="connsiteY8" fmla="*/ 139841 h 175374"/>
                <a:gd name="connsiteX9" fmla="*/ 224287 w 327804"/>
                <a:gd name="connsiteY9" fmla="*/ 128340 h 175374"/>
                <a:gd name="connsiteX10" fmla="*/ 212785 w 327804"/>
                <a:gd name="connsiteY10" fmla="*/ 122589 h 175374"/>
                <a:gd name="connsiteX11" fmla="*/ 184030 w 327804"/>
                <a:gd name="connsiteY11" fmla="*/ 88083 h 175374"/>
                <a:gd name="connsiteX12" fmla="*/ 132272 w 327804"/>
                <a:gd name="connsiteY12" fmla="*/ 122589 h 175374"/>
                <a:gd name="connsiteX13" fmla="*/ 109268 w 327804"/>
                <a:gd name="connsiteY13" fmla="*/ 134090 h 175374"/>
                <a:gd name="connsiteX14" fmla="*/ 74762 w 327804"/>
                <a:gd name="connsiteY14" fmla="*/ 134090 h 175374"/>
                <a:gd name="connsiteX15" fmla="*/ 0 w 327804"/>
                <a:gd name="connsiteY15" fmla="*/ 88083 h 175374"/>
                <a:gd name="connsiteX16" fmla="*/ 46008 w 327804"/>
                <a:gd name="connsiteY16" fmla="*/ 76581 h 175374"/>
                <a:gd name="connsiteX17" fmla="*/ 46008 w 327804"/>
                <a:gd name="connsiteY17" fmla="*/ 36324 h 17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804" h="175374">
                  <a:moveTo>
                    <a:pt x="46008" y="36324"/>
                  </a:moveTo>
                  <a:cubicBezTo>
                    <a:pt x="68053" y="26739"/>
                    <a:pt x="135143" y="29856"/>
                    <a:pt x="178279" y="19072"/>
                  </a:cubicBezTo>
                  <a:cubicBezTo>
                    <a:pt x="254567" y="0"/>
                    <a:pt x="155854" y="1819"/>
                    <a:pt x="189781" y="1819"/>
                  </a:cubicBezTo>
                  <a:lnTo>
                    <a:pt x="270295" y="1819"/>
                  </a:lnTo>
                  <a:lnTo>
                    <a:pt x="327804" y="13321"/>
                  </a:lnTo>
                  <a:lnTo>
                    <a:pt x="316302" y="93834"/>
                  </a:lnTo>
                  <a:lnTo>
                    <a:pt x="316302" y="151343"/>
                  </a:lnTo>
                  <a:cubicBezTo>
                    <a:pt x="288960" y="171849"/>
                    <a:pt x="300076" y="175374"/>
                    <a:pt x="281796" y="157094"/>
                  </a:cubicBezTo>
                  <a:cubicBezTo>
                    <a:pt x="268377" y="151343"/>
                    <a:pt x="254598" y="146370"/>
                    <a:pt x="241540" y="139841"/>
                  </a:cubicBezTo>
                  <a:cubicBezTo>
                    <a:pt x="235358" y="136750"/>
                    <a:pt x="230214" y="131896"/>
                    <a:pt x="224287" y="128340"/>
                  </a:cubicBezTo>
                  <a:cubicBezTo>
                    <a:pt x="220611" y="126135"/>
                    <a:pt x="216619" y="124506"/>
                    <a:pt x="212785" y="122589"/>
                  </a:cubicBezTo>
                  <a:cubicBezTo>
                    <a:pt x="193327" y="90158"/>
                    <a:pt x="205530" y="98833"/>
                    <a:pt x="184030" y="88083"/>
                  </a:cubicBezTo>
                  <a:cubicBezTo>
                    <a:pt x="166777" y="99585"/>
                    <a:pt x="150183" y="112141"/>
                    <a:pt x="132272" y="122589"/>
                  </a:cubicBezTo>
                  <a:cubicBezTo>
                    <a:pt x="100547" y="141096"/>
                    <a:pt x="124627" y="118733"/>
                    <a:pt x="109268" y="134090"/>
                  </a:cubicBezTo>
                  <a:lnTo>
                    <a:pt x="74762" y="134090"/>
                  </a:lnTo>
                  <a:lnTo>
                    <a:pt x="0" y="88083"/>
                  </a:lnTo>
                  <a:cubicBezTo>
                    <a:pt x="15336" y="84249"/>
                    <a:pt x="31152" y="81983"/>
                    <a:pt x="46008" y="76581"/>
                  </a:cubicBezTo>
                  <a:cubicBezTo>
                    <a:pt x="52504" y="74219"/>
                    <a:pt x="23963" y="45909"/>
                    <a:pt x="46008" y="36324"/>
                  </a:cubicBezTo>
                  <a:close/>
                </a:path>
              </a:pathLst>
            </a:custGeom>
            <a:no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شكل بيضاوي 41"/>
            <p:cNvSpPr/>
            <p:nvPr/>
          </p:nvSpPr>
          <p:spPr>
            <a:xfrm>
              <a:off x="1600200" y="2362200"/>
              <a:ext cx="838200" cy="838200"/>
            </a:xfrm>
            <a:prstGeom prst="ellipse">
              <a:avLst/>
            </a:prstGeom>
            <a:noFill/>
            <a:ln w="76200">
              <a:solidFill>
                <a:srgbClr val="F44EC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مربع نص 44"/>
            <p:cNvSpPr txBox="1"/>
            <p:nvPr/>
          </p:nvSpPr>
          <p:spPr>
            <a:xfrm>
              <a:off x="2209800" y="1219200"/>
              <a:ext cx="1308434" cy="261610"/>
            </a:xfrm>
            <a:prstGeom prst="rect">
              <a:avLst/>
            </a:prstGeom>
            <a:noFill/>
          </p:spPr>
          <p:txBody>
            <a:bodyPr wrap="square" rtlCol="0">
              <a:spAutoFit/>
            </a:bodyPr>
            <a:lstStyle/>
            <a:p>
              <a:r>
                <a:rPr lang="ar-SA" sz="1100" b="1" dirty="0" smtClean="0"/>
                <a:t>Acre</a:t>
              </a:r>
              <a:endParaRPr lang="en-US" sz="1100" b="1" dirty="0"/>
            </a:p>
          </p:txBody>
        </p:sp>
        <p:sp>
          <p:nvSpPr>
            <p:cNvPr id="46" name="مربع نص 45"/>
            <p:cNvSpPr txBox="1"/>
            <p:nvPr/>
          </p:nvSpPr>
          <p:spPr>
            <a:xfrm>
              <a:off x="2133600" y="1828800"/>
              <a:ext cx="1308434" cy="261610"/>
            </a:xfrm>
            <a:prstGeom prst="rect">
              <a:avLst/>
            </a:prstGeom>
            <a:noFill/>
          </p:spPr>
          <p:txBody>
            <a:bodyPr wrap="square" rtlCol="0">
              <a:spAutoFit/>
            </a:bodyPr>
            <a:lstStyle/>
            <a:p>
              <a:r>
                <a:rPr lang="en-US" sz="1100" b="1" dirty="0" smtClean="0"/>
                <a:t>Nazareth</a:t>
              </a:r>
              <a:endParaRPr lang="en-US" sz="1100" b="1" dirty="0"/>
            </a:p>
          </p:txBody>
        </p:sp>
        <p:sp>
          <p:nvSpPr>
            <p:cNvPr id="47" name="مستطيل 46"/>
            <p:cNvSpPr/>
            <p:nvPr/>
          </p:nvSpPr>
          <p:spPr>
            <a:xfrm>
              <a:off x="2590800" y="2057400"/>
              <a:ext cx="498855" cy="261610"/>
            </a:xfrm>
            <a:prstGeom prst="rect">
              <a:avLst/>
            </a:prstGeom>
          </p:spPr>
          <p:txBody>
            <a:bodyPr wrap="none">
              <a:spAutoFit/>
            </a:bodyPr>
            <a:lstStyle/>
            <a:p>
              <a:r>
                <a:rPr lang="ar-SA" sz="1100" b="1" dirty="0" smtClean="0"/>
                <a:t>Bisan</a:t>
              </a:r>
              <a:endParaRPr lang="en-US" sz="1100" b="1" dirty="0"/>
            </a:p>
          </p:txBody>
        </p:sp>
        <p:sp>
          <p:nvSpPr>
            <p:cNvPr id="49" name="مربع نص 48"/>
            <p:cNvSpPr txBox="1"/>
            <p:nvPr/>
          </p:nvSpPr>
          <p:spPr>
            <a:xfrm>
              <a:off x="2057400" y="3429000"/>
              <a:ext cx="1308434" cy="261610"/>
            </a:xfrm>
            <a:prstGeom prst="rect">
              <a:avLst/>
            </a:prstGeom>
            <a:noFill/>
          </p:spPr>
          <p:txBody>
            <a:bodyPr wrap="square" rtlCol="0">
              <a:spAutoFit/>
            </a:bodyPr>
            <a:lstStyle/>
            <a:p>
              <a:r>
                <a:rPr lang="ar-SA" sz="1100" b="1" dirty="0" smtClean="0"/>
                <a:t>Ramallah</a:t>
              </a:r>
              <a:endParaRPr lang="en-US" sz="1100" b="1" dirty="0"/>
            </a:p>
          </p:txBody>
        </p:sp>
      </p:grpSp>
      <p:sp>
        <p:nvSpPr>
          <p:cNvPr id="50" name="مربع نص 49"/>
          <p:cNvSpPr txBox="1"/>
          <p:nvPr/>
        </p:nvSpPr>
        <p:spPr>
          <a:xfrm>
            <a:off x="5181600" y="1066800"/>
            <a:ext cx="1524000" cy="261610"/>
          </a:xfrm>
          <a:prstGeom prst="rect">
            <a:avLst/>
          </a:prstGeom>
          <a:noFill/>
        </p:spPr>
        <p:txBody>
          <a:bodyPr wrap="square" rtlCol="0">
            <a:spAutoFit/>
          </a:bodyPr>
          <a:lstStyle/>
          <a:p>
            <a:r>
              <a:rPr lang="ar-SA" sz="1100" b="1" dirty="0" smtClean="0"/>
              <a:t>Safad</a:t>
            </a:r>
            <a:endParaRPr lang="en-US" sz="1100" b="1" dirty="0"/>
          </a:p>
        </p:txBody>
      </p:sp>
      <p:sp>
        <p:nvSpPr>
          <p:cNvPr id="48" name="مربع نص 47"/>
          <p:cNvSpPr txBox="1"/>
          <p:nvPr/>
        </p:nvSpPr>
        <p:spPr>
          <a:xfrm>
            <a:off x="5257800" y="1676400"/>
            <a:ext cx="1524000" cy="261610"/>
          </a:xfrm>
          <a:prstGeom prst="rect">
            <a:avLst/>
          </a:prstGeom>
          <a:noFill/>
        </p:spPr>
        <p:txBody>
          <a:bodyPr wrap="square" rtlCol="0">
            <a:spAutoFit/>
          </a:bodyPr>
          <a:lstStyle/>
          <a:p>
            <a:r>
              <a:rPr lang="en-US" sz="1100" b="1" dirty="0" smtClean="0"/>
              <a:t>Tiberias</a:t>
            </a:r>
            <a:endParaRPr lang="en-US" sz="1100" b="1" dirty="0"/>
          </a:p>
        </p:txBody>
      </p:sp>
      <p:pic>
        <p:nvPicPr>
          <p:cNvPr id="53" name="Picture 2"/>
          <p:cNvPicPr>
            <a:picLocks noChangeAspect="1" noChangeArrowheads="1"/>
          </p:cNvPicPr>
          <p:nvPr/>
        </p:nvPicPr>
        <p:blipFill>
          <a:blip r:embed="rId5"/>
          <a:srcRect l="52709" t="16667" r="33821" b="25000"/>
          <a:stretch>
            <a:fillRect/>
          </a:stretch>
        </p:blipFill>
        <p:spPr bwMode="auto">
          <a:xfrm>
            <a:off x="0" y="533400"/>
            <a:ext cx="2667000" cy="6493567"/>
          </a:xfrm>
          <a:prstGeom prst="rect">
            <a:avLst/>
          </a:prstGeom>
          <a:noFill/>
          <a:ln w="9525">
            <a:noFill/>
            <a:miter lim="800000"/>
            <a:headEnd/>
            <a:tailEnd/>
          </a:ln>
          <a:effectLst/>
        </p:spPr>
      </p:pic>
      <p:sp>
        <p:nvSpPr>
          <p:cNvPr id="54" name="مربع نص 53"/>
          <p:cNvSpPr txBox="1"/>
          <p:nvPr/>
        </p:nvSpPr>
        <p:spPr>
          <a:xfrm>
            <a:off x="1295400" y="2362200"/>
            <a:ext cx="959518" cy="261610"/>
          </a:xfrm>
          <a:prstGeom prst="rect">
            <a:avLst/>
          </a:prstGeom>
          <a:noFill/>
        </p:spPr>
        <p:txBody>
          <a:bodyPr wrap="square" rtlCol="0">
            <a:spAutoFit/>
          </a:bodyPr>
          <a:lstStyle/>
          <a:p>
            <a:r>
              <a:rPr lang="en-US" sz="1050" b="1" dirty="0" smtClean="0"/>
              <a:t>Nablus</a:t>
            </a:r>
            <a:endParaRPr lang="en-US" sz="1050" b="1" dirty="0"/>
          </a:p>
        </p:txBody>
      </p:sp>
      <p:sp>
        <p:nvSpPr>
          <p:cNvPr id="55" name="مربع نص 54"/>
          <p:cNvSpPr txBox="1"/>
          <p:nvPr/>
        </p:nvSpPr>
        <p:spPr>
          <a:xfrm>
            <a:off x="1600200" y="1295400"/>
            <a:ext cx="959518" cy="261610"/>
          </a:xfrm>
          <a:prstGeom prst="rect">
            <a:avLst/>
          </a:prstGeom>
          <a:noFill/>
        </p:spPr>
        <p:txBody>
          <a:bodyPr wrap="square" rtlCol="0">
            <a:spAutoFit/>
          </a:bodyPr>
          <a:lstStyle/>
          <a:p>
            <a:r>
              <a:rPr lang="en-US" sz="1050" b="1" dirty="0" smtClean="0"/>
              <a:t>Galilee</a:t>
            </a:r>
            <a:endParaRPr lang="en-US" sz="1050" b="1" dirty="0"/>
          </a:p>
        </p:txBody>
      </p:sp>
      <p:sp>
        <p:nvSpPr>
          <p:cNvPr id="56" name="مربع نص 55"/>
          <p:cNvSpPr txBox="1"/>
          <p:nvPr/>
        </p:nvSpPr>
        <p:spPr>
          <a:xfrm>
            <a:off x="914400" y="2743200"/>
            <a:ext cx="959518" cy="261610"/>
          </a:xfrm>
          <a:prstGeom prst="rect">
            <a:avLst/>
          </a:prstGeom>
          <a:noFill/>
        </p:spPr>
        <p:txBody>
          <a:bodyPr wrap="square" rtlCol="0">
            <a:spAutoFit/>
          </a:bodyPr>
          <a:lstStyle/>
          <a:p>
            <a:r>
              <a:rPr lang="en-US" sz="1050" b="1" dirty="0" err="1" smtClean="0"/>
              <a:t>Lod</a:t>
            </a:r>
            <a:endParaRPr lang="en-US" sz="1050" b="1" dirty="0"/>
          </a:p>
        </p:txBody>
      </p:sp>
      <p:sp>
        <p:nvSpPr>
          <p:cNvPr id="57" name="مربع نص 56"/>
          <p:cNvSpPr txBox="1"/>
          <p:nvPr/>
        </p:nvSpPr>
        <p:spPr>
          <a:xfrm>
            <a:off x="1143000" y="3352800"/>
            <a:ext cx="959518" cy="261610"/>
          </a:xfrm>
          <a:prstGeom prst="rect">
            <a:avLst/>
          </a:prstGeom>
          <a:noFill/>
        </p:spPr>
        <p:txBody>
          <a:bodyPr wrap="square" rtlCol="0">
            <a:spAutoFit/>
          </a:bodyPr>
          <a:lstStyle/>
          <a:p>
            <a:r>
              <a:rPr lang="ar-SA" sz="1050" b="1" dirty="0" smtClean="0"/>
              <a:t>Jerusalem</a:t>
            </a:r>
            <a:endParaRPr lang="en-US" sz="1050" b="1" dirty="0"/>
          </a:p>
        </p:txBody>
      </p:sp>
      <p:sp>
        <p:nvSpPr>
          <p:cNvPr id="58" name="مربع نص 57"/>
          <p:cNvSpPr txBox="1"/>
          <p:nvPr/>
        </p:nvSpPr>
        <p:spPr>
          <a:xfrm>
            <a:off x="914400" y="4343400"/>
            <a:ext cx="959518" cy="261610"/>
          </a:xfrm>
          <a:prstGeom prst="rect">
            <a:avLst/>
          </a:prstGeom>
          <a:noFill/>
        </p:spPr>
        <p:txBody>
          <a:bodyPr wrap="square" rtlCol="0">
            <a:spAutoFit/>
          </a:bodyPr>
          <a:lstStyle/>
          <a:p>
            <a:r>
              <a:rPr lang="en-US" sz="1050" b="1" dirty="0" smtClean="0"/>
              <a:t>Gaza</a:t>
            </a:r>
            <a:endParaRPr lang="en-US" sz="1050" b="1" dirty="0"/>
          </a:p>
        </p:txBody>
      </p:sp>
      <p:sp>
        <p:nvSpPr>
          <p:cNvPr id="59" name="مربع نص 58"/>
          <p:cNvSpPr txBox="1"/>
          <p:nvPr/>
        </p:nvSpPr>
        <p:spPr>
          <a:xfrm>
            <a:off x="1066800" y="1752600"/>
            <a:ext cx="959518" cy="261610"/>
          </a:xfrm>
          <a:prstGeom prst="rect">
            <a:avLst/>
          </a:prstGeom>
          <a:noFill/>
        </p:spPr>
        <p:txBody>
          <a:bodyPr wrap="square" rtlCol="0">
            <a:spAutoFit/>
          </a:bodyPr>
          <a:lstStyle/>
          <a:p>
            <a:r>
              <a:rPr lang="en-US" sz="1100" dirty="0" smtClean="0"/>
              <a:t>Haifa</a:t>
            </a:r>
            <a:endParaRPr lang="en-US" sz="1100" dirty="0"/>
          </a:p>
        </p:txBody>
      </p:sp>
      <p:sp>
        <p:nvSpPr>
          <p:cNvPr id="60" name="شكل حر 59"/>
          <p:cNvSpPr/>
          <p:nvPr/>
        </p:nvSpPr>
        <p:spPr>
          <a:xfrm>
            <a:off x="1371600" y="2209800"/>
            <a:ext cx="76200" cy="76200"/>
          </a:xfrm>
          <a:custGeom>
            <a:avLst/>
            <a:gdLst>
              <a:gd name="connsiteX0" fmla="*/ 46008 w 327804"/>
              <a:gd name="connsiteY0" fmla="*/ 36324 h 175374"/>
              <a:gd name="connsiteX1" fmla="*/ 178279 w 327804"/>
              <a:gd name="connsiteY1" fmla="*/ 19072 h 175374"/>
              <a:gd name="connsiteX2" fmla="*/ 189781 w 327804"/>
              <a:gd name="connsiteY2" fmla="*/ 1819 h 175374"/>
              <a:gd name="connsiteX3" fmla="*/ 270295 w 327804"/>
              <a:gd name="connsiteY3" fmla="*/ 1819 h 175374"/>
              <a:gd name="connsiteX4" fmla="*/ 327804 w 327804"/>
              <a:gd name="connsiteY4" fmla="*/ 13321 h 175374"/>
              <a:gd name="connsiteX5" fmla="*/ 316302 w 327804"/>
              <a:gd name="connsiteY5" fmla="*/ 93834 h 175374"/>
              <a:gd name="connsiteX6" fmla="*/ 316302 w 327804"/>
              <a:gd name="connsiteY6" fmla="*/ 151343 h 175374"/>
              <a:gd name="connsiteX7" fmla="*/ 281796 w 327804"/>
              <a:gd name="connsiteY7" fmla="*/ 157094 h 175374"/>
              <a:gd name="connsiteX8" fmla="*/ 241540 w 327804"/>
              <a:gd name="connsiteY8" fmla="*/ 139841 h 175374"/>
              <a:gd name="connsiteX9" fmla="*/ 224287 w 327804"/>
              <a:gd name="connsiteY9" fmla="*/ 128340 h 175374"/>
              <a:gd name="connsiteX10" fmla="*/ 212785 w 327804"/>
              <a:gd name="connsiteY10" fmla="*/ 122589 h 175374"/>
              <a:gd name="connsiteX11" fmla="*/ 184030 w 327804"/>
              <a:gd name="connsiteY11" fmla="*/ 88083 h 175374"/>
              <a:gd name="connsiteX12" fmla="*/ 132272 w 327804"/>
              <a:gd name="connsiteY12" fmla="*/ 122589 h 175374"/>
              <a:gd name="connsiteX13" fmla="*/ 109268 w 327804"/>
              <a:gd name="connsiteY13" fmla="*/ 134090 h 175374"/>
              <a:gd name="connsiteX14" fmla="*/ 74762 w 327804"/>
              <a:gd name="connsiteY14" fmla="*/ 134090 h 175374"/>
              <a:gd name="connsiteX15" fmla="*/ 0 w 327804"/>
              <a:gd name="connsiteY15" fmla="*/ 88083 h 175374"/>
              <a:gd name="connsiteX16" fmla="*/ 46008 w 327804"/>
              <a:gd name="connsiteY16" fmla="*/ 76581 h 175374"/>
              <a:gd name="connsiteX17" fmla="*/ 46008 w 327804"/>
              <a:gd name="connsiteY17" fmla="*/ 36324 h 17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804" h="175374">
                <a:moveTo>
                  <a:pt x="46008" y="36324"/>
                </a:moveTo>
                <a:cubicBezTo>
                  <a:pt x="68053" y="26739"/>
                  <a:pt x="135143" y="29856"/>
                  <a:pt x="178279" y="19072"/>
                </a:cubicBezTo>
                <a:cubicBezTo>
                  <a:pt x="254567" y="0"/>
                  <a:pt x="155854" y="1819"/>
                  <a:pt x="189781" y="1819"/>
                </a:cubicBezTo>
                <a:lnTo>
                  <a:pt x="270295" y="1819"/>
                </a:lnTo>
                <a:lnTo>
                  <a:pt x="327804" y="13321"/>
                </a:lnTo>
                <a:lnTo>
                  <a:pt x="316302" y="93834"/>
                </a:lnTo>
                <a:lnTo>
                  <a:pt x="316302" y="151343"/>
                </a:lnTo>
                <a:cubicBezTo>
                  <a:pt x="288960" y="171849"/>
                  <a:pt x="300076" y="175374"/>
                  <a:pt x="281796" y="157094"/>
                </a:cubicBezTo>
                <a:cubicBezTo>
                  <a:pt x="268377" y="151343"/>
                  <a:pt x="254598" y="146370"/>
                  <a:pt x="241540" y="139841"/>
                </a:cubicBezTo>
                <a:cubicBezTo>
                  <a:pt x="235358" y="136750"/>
                  <a:pt x="230214" y="131896"/>
                  <a:pt x="224287" y="128340"/>
                </a:cubicBezTo>
                <a:cubicBezTo>
                  <a:pt x="220611" y="126135"/>
                  <a:pt x="216619" y="124506"/>
                  <a:pt x="212785" y="122589"/>
                </a:cubicBezTo>
                <a:cubicBezTo>
                  <a:pt x="193327" y="90158"/>
                  <a:pt x="205530" y="98833"/>
                  <a:pt x="184030" y="88083"/>
                </a:cubicBezTo>
                <a:cubicBezTo>
                  <a:pt x="166777" y="99585"/>
                  <a:pt x="150183" y="112141"/>
                  <a:pt x="132272" y="122589"/>
                </a:cubicBezTo>
                <a:cubicBezTo>
                  <a:pt x="100547" y="141096"/>
                  <a:pt x="124627" y="118733"/>
                  <a:pt x="109268" y="134090"/>
                </a:cubicBezTo>
                <a:lnTo>
                  <a:pt x="74762" y="134090"/>
                </a:lnTo>
                <a:lnTo>
                  <a:pt x="0" y="88083"/>
                </a:lnTo>
                <a:cubicBezTo>
                  <a:pt x="15336" y="84249"/>
                  <a:pt x="31152" y="81983"/>
                  <a:pt x="46008" y="76581"/>
                </a:cubicBezTo>
                <a:cubicBezTo>
                  <a:pt x="52504" y="74219"/>
                  <a:pt x="23963" y="45909"/>
                  <a:pt x="46008" y="36324"/>
                </a:cubicBezTo>
                <a:close/>
              </a:path>
            </a:pathLst>
          </a:custGeom>
          <a:no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مستطيل 60"/>
          <p:cNvSpPr/>
          <p:nvPr/>
        </p:nvSpPr>
        <p:spPr>
          <a:xfrm>
            <a:off x="6324600" y="1600200"/>
            <a:ext cx="457200" cy="228600"/>
          </a:xfrm>
          <a:prstGeom prst="rect">
            <a:avLst/>
          </a:prstGeom>
          <a:noFill/>
          <a:ln w="57150">
            <a:solidFill>
              <a:srgbClr val="9B27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مربع نص 61"/>
          <p:cNvSpPr txBox="1"/>
          <p:nvPr/>
        </p:nvSpPr>
        <p:spPr>
          <a:xfrm>
            <a:off x="6858000" y="1600200"/>
            <a:ext cx="2743200" cy="276999"/>
          </a:xfrm>
          <a:prstGeom prst="rect">
            <a:avLst/>
          </a:prstGeom>
          <a:noFill/>
        </p:spPr>
        <p:txBody>
          <a:bodyPr wrap="square" rtlCol="0">
            <a:spAutoFit/>
          </a:bodyPr>
          <a:lstStyle/>
          <a:p>
            <a:r>
              <a:rPr lang="en-US" sz="1200" dirty="0" smtClean="0"/>
              <a:t>British district </a:t>
            </a:r>
            <a:endParaRPr lang="en-US" sz="1200"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eham\Desktop\iutt.jpg"/>
          <p:cNvPicPr>
            <a:picLocks noChangeAspect="1" noChangeArrowheads="1"/>
          </p:cNvPicPr>
          <p:nvPr/>
        </p:nvPicPr>
        <p:blipFill>
          <a:blip r:embed="rId2" cstate="print"/>
          <a:srcRect/>
          <a:stretch>
            <a:fillRect/>
          </a:stretch>
        </p:blipFill>
        <p:spPr bwMode="auto">
          <a:xfrm>
            <a:off x="0" y="152400"/>
            <a:ext cx="9144000" cy="6471093"/>
          </a:xfrm>
          <a:prstGeom prst="rect">
            <a:avLst/>
          </a:prstGeom>
          <a:noFill/>
        </p:spPr>
      </p:pic>
      <p:sp>
        <p:nvSpPr>
          <p:cNvPr id="27" name="مستطيل 26"/>
          <p:cNvSpPr/>
          <p:nvPr/>
        </p:nvSpPr>
        <p:spPr>
          <a:xfrm>
            <a:off x="7097274" y="1915674"/>
            <a:ext cx="838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ربع نص 2"/>
          <p:cNvSpPr txBox="1"/>
          <p:nvPr/>
        </p:nvSpPr>
        <p:spPr>
          <a:xfrm>
            <a:off x="990600" y="0"/>
            <a:ext cx="5562600" cy="461665"/>
          </a:xfrm>
          <a:prstGeom prst="rect">
            <a:avLst/>
          </a:prstGeom>
          <a:noFill/>
        </p:spPr>
        <p:txBody>
          <a:bodyPr wrap="square" rtlCol="0">
            <a:spAutoFit/>
          </a:bodyPr>
          <a:lstStyle/>
          <a:p>
            <a:pPr algn="ctr"/>
            <a:r>
              <a:rPr lang="en-US" sz="2400" b="1" dirty="0" smtClean="0"/>
              <a:t>Challenges affecting the planning area</a:t>
            </a:r>
            <a:endParaRPr lang="en-US" sz="2400" b="1" dirty="0"/>
          </a:p>
        </p:txBody>
      </p:sp>
      <p:sp>
        <p:nvSpPr>
          <p:cNvPr id="4" name="مستطيل 3"/>
          <p:cNvSpPr/>
          <p:nvPr/>
        </p:nvSpPr>
        <p:spPr>
          <a:xfrm>
            <a:off x="4114800" y="3200400"/>
            <a:ext cx="737702" cy="246221"/>
          </a:xfrm>
          <a:prstGeom prst="rect">
            <a:avLst/>
          </a:prstGeom>
        </p:spPr>
        <p:txBody>
          <a:bodyPr wrap="none">
            <a:spAutoFit/>
          </a:bodyPr>
          <a:lstStyle/>
          <a:p>
            <a:r>
              <a:rPr lang="en-US" sz="1000" dirty="0" smtClean="0"/>
              <a:t>Nazlet Issa</a:t>
            </a:r>
          </a:p>
        </p:txBody>
      </p:sp>
      <p:sp>
        <p:nvSpPr>
          <p:cNvPr id="5" name="مربع نص 4"/>
          <p:cNvSpPr txBox="1"/>
          <p:nvPr/>
        </p:nvSpPr>
        <p:spPr>
          <a:xfrm>
            <a:off x="2895600" y="2971800"/>
            <a:ext cx="990600" cy="677108"/>
          </a:xfrm>
          <a:prstGeom prst="rect">
            <a:avLst/>
          </a:prstGeom>
          <a:noFill/>
        </p:spPr>
        <p:txBody>
          <a:bodyPr wrap="square" rtlCol="0">
            <a:spAutoFit/>
          </a:bodyPr>
          <a:lstStyle/>
          <a:p>
            <a:r>
              <a:rPr lang="en-US" sz="1000" dirty="0" smtClean="0"/>
              <a:t>Baqa Al-Gharbiyye</a:t>
            </a:r>
          </a:p>
          <a:p>
            <a:endParaRPr lang="en-US" dirty="0"/>
          </a:p>
        </p:txBody>
      </p:sp>
      <p:sp>
        <p:nvSpPr>
          <p:cNvPr id="6" name="مربع نص 5"/>
          <p:cNvSpPr txBox="1"/>
          <p:nvPr/>
        </p:nvSpPr>
        <p:spPr>
          <a:xfrm>
            <a:off x="4495800" y="3657600"/>
            <a:ext cx="838200" cy="338554"/>
          </a:xfrm>
          <a:prstGeom prst="rect">
            <a:avLst/>
          </a:prstGeom>
          <a:noFill/>
        </p:spPr>
        <p:txBody>
          <a:bodyPr wrap="square" rtlCol="0">
            <a:spAutoFit/>
          </a:bodyPr>
          <a:lstStyle/>
          <a:p>
            <a:r>
              <a:rPr lang="en-US" sz="800" b="1" dirty="0" smtClean="0"/>
              <a:t>Baqa alsharqieh</a:t>
            </a:r>
            <a:endParaRPr lang="en-US" sz="800" dirty="0"/>
          </a:p>
        </p:txBody>
      </p:sp>
      <p:sp>
        <p:nvSpPr>
          <p:cNvPr id="7" name="مربع نص 6"/>
          <p:cNvSpPr txBox="1"/>
          <p:nvPr/>
        </p:nvSpPr>
        <p:spPr>
          <a:xfrm>
            <a:off x="4495800" y="5562600"/>
            <a:ext cx="838200" cy="215444"/>
          </a:xfrm>
          <a:prstGeom prst="rect">
            <a:avLst/>
          </a:prstGeom>
          <a:noFill/>
        </p:spPr>
        <p:txBody>
          <a:bodyPr wrap="square" rtlCol="0">
            <a:spAutoFit/>
          </a:bodyPr>
          <a:lstStyle/>
          <a:p>
            <a:r>
              <a:rPr lang="en-US" sz="800" b="1" dirty="0" err="1" smtClean="0"/>
              <a:t>Zeita</a:t>
            </a:r>
            <a:endParaRPr lang="en-US" sz="800" dirty="0"/>
          </a:p>
        </p:txBody>
      </p:sp>
      <p:sp>
        <p:nvSpPr>
          <p:cNvPr id="8" name="مربع نص 7"/>
          <p:cNvSpPr txBox="1"/>
          <p:nvPr/>
        </p:nvSpPr>
        <p:spPr>
          <a:xfrm>
            <a:off x="2743200" y="4038600"/>
            <a:ext cx="838200" cy="215444"/>
          </a:xfrm>
          <a:prstGeom prst="rect">
            <a:avLst/>
          </a:prstGeom>
          <a:noFill/>
        </p:spPr>
        <p:txBody>
          <a:bodyPr wrap="square" rtlCol="0">
            <a:spAutoFit/>
          </a:bodyPr>
          <a:lstStyle/>
          <a:p>
            <a:r>
              <a:rPr lang="en-US" sz="800" b="1" dirty="0" smtClean="0"/>
              <a:t>Jatt</a:t>
            </a:r>
            <a:endParaRPr lang="en-US" sz="800" dirty="0"/>
          </a:p>
        </p:txBody>
      </p:sp>
      <p:sp>
        <p:nvSpPr>
          <p:cNvPr id="9" name="مربع نص 8"/>
          <p:cNvSpPr txBox="1"/>
          <p:nvPr/>
        </p:nvSpPr>
        <p:spPr>
          <a:xfrm>
            <a:off x="4724400" y="2590800"/>
            <a:ext cx="838200" cy="215444"/>
          </a:xfrm>
          <a:prstGeom prst="rect">
            <a:avLst/>
          </a:prstGeom>
          <a:noFill/>
        </p:spPr>
        <p:txBody>
          <a:bodyPr wrap="square" rtlCol="0">
            <a:spAutoFit/>
          </a:bodyPr>
          <a:lstStyle/>
          <a:p>
            <a:r>
              <a:rPr lang="en-US" sz="800" b="1" dirty="0" smtClean="0"/>
              <a:t>Qaffin</a:t>
            </a:r>
            <a:endParaRPr lang="en-US" sz="800" dirty="0"/>
          </a:p>
        </p:txBody>
      </p:sp>
      <p:pic>
        <p:nvPicPr>
          <p:cNvPr id="11" name="صورة 10" descr="expansion.jpg"/>
          <p:cNvPicPr>
            <a:picLocks noChangeAspect="1"/>
          </p:cNvPicPr>
          <p:nvPr/>
        </p:nvPicPr>
        <p:blipFill>
          <a:blip r:embed="rId3" cstate="print"/>
          <a:srcRect l="76667" t="29347" r="1609" b="55345"/>
          <a:stretch>
            <a:fillRect/>
          </a:stretch>
        </p:blipFill>
        <p:spPr>
          <a:xfrm>
            <a:off x="7086600" y="685800"/>
            <a:ext cx="2057400" cy="1066800"/>
          </a:xfrm>
          <a:prstGeom prst="rect">
            <a:avLst/>
          </a:prstGeom>
        </p:spPr>
      </p:pic>
      <p:sp>
        <p:nvSpPr>
          <p:cNvPr id="13" name="مستطيل 12"/>
          <p:cNvSpPr/>
          <p:nvPr/>
        </p:nvSpPr>
        <p:spPr>
          <a:xfrm>
            <a:off x="7086600" y="434340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5" name="رابط مستقيم 14"/>
          <p:cNvCxnSpPr/>
          <p:nvPr/>
        </p:nvCxnSpPr>
        <p:spPr>
          <a:xfrm>
            <a:off x="7162800" y="1828800"/>
            <a:ext cx="353574" cy="10674"/>
          </a:xfrm>
          <a:prstGeom prst="line">
            <a:avLst/>
          </a:prstGeom>
          <a:ln w="3810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9" name="صورة 18" descr="expansion.jpg"/>
          <p:cNvPicPr>
            <a:picLocks noChangeAspect="1"/>
          </p:cNvPicPr>
          <p:nvPr/>
        </p:nvPicPr>
        <p:blipFill>
          <a:blip r:embed="rId3" cstate="print"/>
          <a:srcRect l="77240" t="51279" r="1055" b="45188"/>
          <a:stretch>
            <a:fillRect/>
          </a:stretch>
        </p:blipFill>
        <p:spPr>
          <a:xfrm>
            <a:off x="7086600" y="4343400"/>
            <a:ext cx="2057400" cy="236970"/>
          </a:xfrm>
          <a:prstGeom prst="rect">
            <a:avLst/>
          </a:prstGeom>
        </p:spPr>
      </p:pic>
      <p:pic>
        <p:nvPicPr>
          <p:cNvPr id="20" name="صورة 19" descr="expansion.jpg"/>
          <p:cNvPicPr>
            <a:picLocks noChangeAspect="1"/>
          </p:cNvPicPr>
          <p:nvPr/>
        </p:nvPicPr>
        <p:blipFill>
          <a:blip r:embed="rId3" cstate="print"/>
          <a:srcRect l="83333" t="90580" r="1667" b="2355"/>
          <a:stretch>
            <a:fillRect/>
          </a:stretch>
        </p:blipFill>
        <p:spPr>
          <a:xfrm>
            <a:off x="7391400" y="6400800"/>
            <a:ext cx="1371600" cy="457200"/>
          </a:xfrm>
          <a:prstGeom prst="rect">
            <a:avLst/>
          </a:prstGeom>
        </p:spPr>
      </p:pic>
      <p:pic>
        <p:nvPicPr>
          <p:cNvPr id="21" name="صورة 20" descr="expansion.jpg"/>
          <p:cNvPicPr>
            <a:picLocks noChangeAspect="1"/>
          </p:cNvPicPr>
          <p:nvPr/>
        </p:nvPicPr>
        <p:blipFill>
          <a:blip r:embed="rId3" cstate="print"/>
          <a:srcRect l="77240" t="67029" r="1795" b="9420"/>
          <a:stretch>
            <a:fillRect/>
          </a:stretch>
        </p:blipFill>
        <p:spPr>
          <a:xfrm>
            <a:off x="7086600" y="4648200"/>
            <a:ext cx="2057400" cy="1635598"/>
          </a:xfrm>
          <a:prstGeom prst="rect">
            <a:avLst/>
          </a:prstGeom>
        </p:spPr>
      </p:pic>
      <p:cxnSp>
        <p:nvCxnSpPr>
          <p:cNvPr id="22" name="رابط مستقيم 21"/>
          <p:cNvCxnSpPr/>
          <p:nvPr/>
        </p:nvCxnSpPr>
        <p:spPr>
          <a:xfrm>
            <a:off x="7162800" y="2057400"/>
            <a:ext cx="304800" cy="1588"/>
          </a:xfrm>
          <a:prstGeom prst="line">
            <a:avLst/>
          </a:prstGeom>
          <a:ln w="28575">
            <a:solidFill>
              <a:schemeClr val="accent6">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24" name="مستطيل 23"/>
          <p:cNvSpPr/>
          <p:nvPr/>
        </p:nvSpPr>
        <p:spPr>
          <a:xfrm>
            <a:off x="7162800" y="2209800"/>
            <a:ext cx="304800" cy="152400"/>
          </a:xfrm>
          <a:prstGeom prst="rect">
            <a:avLst/>
          </a:prstGeom>
          <a:solidFill>
            <a:schemeClr val="accent6">
              <a:lumMod val="75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مستطيل 24"/>
          <p:cNvSpPr/>
          <p:nvPr/>
        </p:nvSpPr>
        <p:spPr>
          <a:xfrm>
            <a:off x="7162800" y="6248400"/>
            <a:ext cx="304800" cy="152400"/>
          </a:xfrm>
          <a:prstGeom prst="rect">
            <a:avLst/>
          </a:prstGeom>
          <a:solidFill>
            <a:srgbClr val="6BA91F">
              <a:alpha val="72941"/>
            </a:srgbClr>
          </a:solidFill>
          <a:ln>
            <a:solidFill>
              <a:srgbClr val="6BA91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مربع نص 25"/>
          <p:cNvSpPr txBox="1"/>
          <p:nvPr/>
        </p:nvSpPr>
        <p:spPr>
          <a:xfrm>
            <a:off x="7467600" y="6172200"/>
            <a:ext cx="990600" cy="230832"/>
          </a:xfrm>
          <a:prstGeom prst="rect">
            <a:avLst/>
          </a:prstGeom>
          <a:noFill/>
        </p:spPr>
        <p:txBody>
          <a:bodyPr wrap="square" rtlCol="1">
            <a:spAutoFit/>
          </a:bodyPr>
          <a:lstStyle/>
          <a:p>
            <a:r>
              <a:rPr lang="en-US" sz="900" b="1" dirty="0" smtClean="0">
                <a:solidFill>
                  <a:schemeClr val="bg2">
                    <a:lumMod val="10000"/>
                  </a:schemeClr>
                </a:solidFill>
              </a:rPr>
              <a:t>Biodiversity</a:t>
            </a:r>
            <a:endParaRPr lang="ar-SA" sz="900" b="1" dirty="0">
              <a:solidFill>
                <a:schemeClr val="bg2">
                  <a:lumMod val="10000"/>
                </a:schemeClr>
              </a:solidFill>
            </a:endParaRPr>
          </a:p>
        </p:txBody>
      </p:sp>
      <p:sp>
        <p:nvSpPr>
          <p:cNvPr id="30" name="مربع نص 29"/>
          <p:cNvSpPr txBox="1"/>
          <p:nvPr/>
        </p:nvSpPr>
        <p:spPr>
          <a:xfrm>
            <a:off x="7467600" y="2133600"/>
            <a:ext cx="990600" cy="230832"/>
          </a:xfrm>
          <a:prstGeom prst="rect">
            <a:avLst/>
          </a:prstGeom>
          <a:noFill/>
        </p:spPr>
        <p:txBody>
          <a:bodyPr wrap="square" rtlCol="1">
            <a:spAutoFit/>
          </a:bodyPr>
          <a:lstStyle/>
          <a:p>
            <a:r>
              <a:rPr lang="en-US" sz="900" b="1" dirty="0" smtClean="0">
                <a:solidFill>
                  <a:schemeClr val="bg2">
                    <a:lumMod val="10000"/>
                  </a:schemeClr>
                </a:solidFill>
              </a:rPr>
              <a:t>Isolated lands</a:t>
            </a:r>
            <a:endParaRPr lang="ar-SA" sz="900" b="1" dirty="0">
              <a:solidFill>
                <a:schemeClr val="bg2">
                  <a:lumMod val="10000"/>
                </a:schemeClr>
              </a:solidFill>
            </a:endParaRPr>
          </a:p>
        </p:txBody>
      </p:sp>
      <p:sp>
        <p:nvSpPr>
          <p:cNvPr id="32" name="مربع نص 31"/>
          <p:cNvSpPr txBox="1"/>
          <p:nvPr/>
        </p:nvSpPr>
        <p:spPr>
          <a:xfrm>
            <a:off x="7467600" y="1676400"/>
            <a:ext cx="1676400" cy="230832"/>
          </a:xfrm>
          <a:prstGeom prst="rect">
            <a:avLst/>
          </a:prstGeom>
          <a:noFill/>
        </p:spPr>
        <p:txBody>
          <a:bodyPr wrap="square" rtlCol="1">
            <a:spAutoFit/>
          </a:bodyPr>
          <a:lstStyle/>
          <a:p>
            <a:r>
              <a:rPr lang="en-US" sz="900" b="1" dirty="0" smtClean="0">
                <a:solidFill>
                  <a:schemeClr val="bg2">
                    <a:lumMod val="10000"/>
                  </a:schemeClr>
                </a:solidFill>
              </a:rPr>
              <a:t>The proposed Hejaz railway</a:t>
            </a:r>
            <a:endParaRPr lang="ar-SA" sz="900" b="1" dirty="0">
              <a:solidFill>
                <a:schemeClr val="bg2">
                  <a:lumMod val="10000"/>
                </a:schemeClr>
              </a:solidFill>
            </a:endParaRPr>
          </a:p>
        </p:txBody>
      </p:sp>
      <p:sp>
        <p:nvSpPr>
          <p:cNvPr id="33" name="مربع نص 32"/>
          <p:cNvSpPr txBox="1"/>
          <p:nvPr/>
        </p:nvSpPr>
        <p:spPr>
          <a:xfrm>
            <a:off x="7467600" y="1905000"/>
            <a:ext cx="1676400" cy="230832"/>
          </a:xfrm>
          <a:prstGeom prst="rect">
            <a:avLst/>
          </a:prstGeom>
          <a:noFill/>
        </p:spPr>
        <p:txBody>
          <a:bodyPr wrap="square" rtlCol="1">
            <a:spAutoFit/>
          </a:bodyPr>
          <a:lstStyle/>
          <a:p>
            <a:r>
              <a:rPr lang="en-US" sz="900" b="1" dirty="0" smtClean="0">
                <a:solidFill>
                  <a:schemeClr val="bg2">
                    <a:lumMod val="10000"/>
                  </a:schemeClr>
                </a:solidFill>
              </a:rPr>
              <a:t>Nahal valley</a:t>
            </a:r>
            <a:endParaRPr lang="ar-SA" sz="900" b="1"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الصورة"/>
          <p:cNvPicPr>
            <a:picLocks noChangeAspect="1" noChangeArrowheads="1"/>
          </p:cNvPicPr>
          <p:nvPr/>
        </p:nvPicPr>
        <p:blipFill>
          <a:blip r:embed="rId2"/>
          <a:srcRect/>
          <a:stretch>
            <a:fillRect/>
          </a:stretch>
        </p:blipFill>
        <p:spPr bwMode="auto">
          <a:xfrm>
            <a:off x="0" y="1143000"/>
            <a:ext cx="4800600" cy="2725341"/>
          </a:xfrm>
          <a:prstGeom prst="rect">
            <a:avLst/>
          </a:prstGeom>
          <a:noFill/>
        </p:spPr>
      </p:pic>
      <p:sp>
        <p:nvSpPr>
          <p:cNvPr id="3" name="مربع نص 2"/>
          <p:cNvSpPr txBox="1"/>
          <p:nvPr/>
        </p:nvSpPr>
        <p:spPr>
          <a:xfrm>
            <a:off x="1066800" y="228600"/>
            <a:ext cx="7391400" cy="461665"/>
          </a:xfrm>
          <a:prstGeom prst="rect">
            <a:avLst/>
          </a:prstGeom>
          <a:noFill/>
        </p:spPr>
        <p:txBody>
          <a:bodyPr wrap="square" rtlCol="0">
            <a:spAutoFit/>
          </a:bodyPr>
          <a:lstStyle/>
          <a:p>
            <a:pPr algn="ctr"/>
            <a:r>
              <a:rPr lang="en-US" sz="2400" b="1" dirty="0" smtClean="0"/>
              <a:t>Urban fabric of the study area</a:t>
            </a:r>
            <a:endParaRPr lang="en-US" sz="2400" b="1" dirty="0"/>
          </a:p>
        </p:txBody>
      </p:sp>
      <p:pic>
        <p:nvPicPr>
          <p:cNvPr id="5" name="Picture 2" descr="Image result for معبرباقة الغربية"/>
          <p:cNvPicPr>
            <a:picLocks noChangeAspect="1" noChangeArrowheads="1"/>
          </p:cNvPicPr>
          <p:nvPr/>
        </p:nvPicPr>
        <p:blipFill>
          <a:blip r:embed="rId3"/>
          <a:srcRect/>
          <a:stretch>
            <a:fillRect/>
          </a:stretch>
        </p:blipFill>
        <p:spPr bwMode="auto">
          <a:xfrm>
            <a:off x="5029200" y="1143000"/>
            <a:ext cx="4114800" cy="2743200"/>
          </a:xfrm>
          <a:prstGeom prst="rect">
            <a:avLst/>
          </a:prstGeom>
          <a:noFill/>
        </p:spPr>
      </p:pic>
      <p:pic>
        <p:nvPicPr>
          <p:cNvPr id="6" name="Picture 8" descr="http://www.palgov.ps/files/image/Life%20In%20Palestine/%D8%AC%D8%AF%D8%A7%D8%B1%20%D8%A7%D9%84%D9%81%D8%B5%D9%84%20%D8%A7%D9%84%D8%B9%D9%86%D8%B5%D8%B1%D9%8A%20%D8%A8%D8%B7%D9%88%D9%84%D9%83%D8%B1%D9%85/b%20(5).jpg"/>
          <p:cNvPicPr>
            <a:picLocks noChangeAspect="1" noChangeArrowheads="1"/>
          </p:cNvPicPr>
          <p:nvPr/>
        </p:nvPicPr>
        <p:blipFill>
          <a:blip r:embed="rId4" cstate="print"/>
          <a:srcRect/>
          <a:stretch>
            <a:fillRect/>
          </a:stretch>
        </p:blipFill>
        <p:spPr bwMode="auto">
          <a:xfrm>
            <a:off x="0" y="4368085"/>
            <a:ext cx="3276600" cy="2489915"/>
          </a:xfrm>
          <a:prstGeom prst="rect">
            <a:avLst/>
          </a:prstGeom>
          <a:noFill/>
        </p:spPr>
      </p:pic>
      <p:pic>
        <p:nvPicPr>
          <p:cNvPr id="8" name="Picture 2" descr="https://data.arab48.com/data/news/2019/06/18/bodyImages/images/20190618033254.jpg"/>
          <p:cNvPicPr>
            <a:picLocks noChangeAspect="1" noChangeArrowheads="1"/>
          </p:cNvPicPr>
          <p:nvPr/>
        </p:nvPicPr>
        <p:blipFill>
          <a:blip r:embed="rId5" cstate="print"/>
          <a:srcRect/>
          <a:stretch>
            <a:fillRect/>
          </a:stretch>
        </p:blipFill>
        <p:spPr bwMode="auto">
          <a:xfrm>
            <a:off x="3352800" y="4023815"/>
            <a:ext cx="4267200" cy="2834185"/>
          </a:xfrm>
          <a:prstGeom prst="rect">
            <a:avLst/>
          </a:prstGeom>
          <a:noFill/>
        </p:spPr>
      </p:pic>
      <p:pic>
        <p:nvPicPr>
          <p:cNvPr id="89090" name="Picture 2" descr="باقة الغربية"/>
          <p:cNvPicPr>
            <a:picLocks noChangeAspect="1" noChangeArrowheads="1"/>
          </p:cNvPicPr>
          <p:nvPr/>
        </p:nvPicPr>
        <p:blipFill>
          <a:blip r:embed="rId6"/>
          <a:srcRect/>
          <a:stretch>
            <a:fillRect/>
          </a:stretch>
        </p:blipFill>
        <p:spPr bwMode="auto">
          <a:xfrm>
            <a:off x="1752600" y="1219200"/>
            <a:ext cx="4038600" cy="2270863"/>
          </a:xfrm>
          <a:prstGeom prst="rect">
            <a:avLst/>
          </a:prstGeom>
          <a:noFill/>
        </p:spPr>
      </p:pic>
      <p:sp>
        <p:nvSpPr>
          <p:cNvPr id="7" name="مربع نص 6"/>
          <p:cNvSpPr txBox="1"/>
          <p:nvPr/>
        </p:nvSpPr>
        <p:spPr>
          <a:xfrm>
            <a:off x="6705600" y="4343400"/>
            <a:ext cx="2133600" cy="923330"/>
          </a:xfrm>
          <a:prstGeom prst="rect">
            <a:avLst/>
          </a:prstGeom>
          <a:solidFill>
            <a:srgbClr val="FF0000"/>
          </a:solidFill>
        </p:spPr>
        <p:txBody>
          <a:bodyPr wrap="square" rtlCol="1">
            <a:spAutoFit/>
          </a:bodyPr>
          <a:lstStyle/>
          <a:p>
            <a:r>
              <a:rPr lang="ar-SA" dirty="0" smtClean="0"/>
              <a:t>صور للمباني </a:t>
            </a:r>
            <a:r>
              <a:rPr lang="ar-SA" dirty="0" err="1" smtClean="0"/>
              <a:t>و</a:t>
            </a:r>
            <a:r>
              <a:rPr lang="ar-SA" dirty="0" smtClean="0"/>
              <a:t> قارنيها ببعض من ناحية التركيب العمراني</a:t>
            </a:r>
            <a:endParaRPr lang="ar-SA"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1066800" y="4495800"/>
            <a:ext cx="3048000" cy="6096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ربع نص 2"/>
          <p:cNvSpPr txBox="1"/>
          <p:nvPr/>
        </p:nvSpPr>
        <p:spPr>
          <a:xfrm>
            <a:off x="1066800" y="228600"/>
            <a:ext cx="7391400" cy="461665"/>
          </a:xfrm>
          <a:prstGeom prst="rect">
            <a:avLst/>
          </a:prstGeom>
          <a:noFill/>
        </p:spPr>
        <p:txBody>
          <a:bodyPr wrap="square" rtlCol="0">
            <a:spAutoFit/>
          </a:bodyPr>
          <a:lstStyle/>
          <a:p>
            <a:pPr algn="ctr"/>
            <a:r>
              <a:rPr lang="en-US" sz="2400" b="1" dirty="0" smtClean="0"/>
              <a:t>Urban fabric of the study area</a:t>
            </a:r>
            <a:endParaRPr lang="en-US" sz="2400" b="1" dirty="0"/>
          </a:p>
        </p:txBody>
      </p:sp>
      <p:pic>
        <p:nvPicPr>
          <p:cNvPr id="6" name="Picture 8" descr="http://www.palgov.ps/files/image/Life%20In%20Palestine/%D8%AC%D8%AF%D8%A7%D8%B1%20%D8%A7%D9%84%D9%81%D8%B5%D9%84%20%D8%A7%D9%84%D8%B9%D9%86%D8%B5%D8%B1%D9%8A%20%D8%A8%D8%B7%D9%88%D9%84%D9%83%D8%B1%D9%85/b%20(5).jpg"/>
          <p:cNvPicPr>
            <a:picLocks noChangeAspect="1" noChangeArrowheads="1"/>
          </p:cNvPicPr>
          <p:nvPr/>
        </p:nvPicPr>
        <p:blipFill>
          <a:blip r:embed="rId2" cstate="print"/>
          <a:srcRect/>
          <a:stretch>
            <a:fillRect/>
          </a:stretch>
        </p:blipFill>
        <p:spPr bwMode="auto">
          <a:xfrm>
            <a:off x="5029200" y="1066800"/>
            <a:ext cx="3276600" cy="2489915"/>
          </a:xfrm>
          <a:prstGeom prst="rect">
            <a:avLst/>
          </a:prstGeom>
          <a:noFill/>
        </p:spPr>
      </p:pic>
      <p:sp>
        <p:nvSpPr>
          <p:cNvPr id="7" name="مربع نص 6"/>
          <p:cNvSpPr txBox="1"/>
          <p:nvPr/>
        </p:nvSpPr>
        <p:spPr>
          <a:xfrm>
            <a:off x="762000" y="4495800"/>
            <a:ext cx="4114800" cy="646331"/>
          </a:xfrm>
          <a:prstGeom prst="rect">
            <a:avLst/>
          </a:prstGeom>
          <a:noFill/>
        </p:spPr>
        <p:txBody>
          <a:bodyPr wrap="square" rtlCol="1">
            <a:spAutoFit/>
          </a:bodyPr>
          <a:lstStyle/>
          <a:p>
            <a:r>
              <a:rPr lang="ar-SA" dirty="0" smtClean="0"/>
              <a:t>طولي صور للمباني </a:t>
            </a:r>
            <a:r>
              <a:rPr lang="ar-SA" dirty="0" err="1" smtClean="0"/>
              <a:t>و</a:t>
            </a:r>
            <a:r>
              <a:rPr lang="ar-SA" dirty="0" smtClean="0"/>
              <a:t> قارنيها ببعض من ناحية التركيب العمراني</a:t>
            </a:r>
            <a:endParaRPr lang="ar-SA" dirty="0"/>
          </a:p>
        </p:txBody>
      </p:sp>
      <p:pic>
        <p:nvPicPr>
          <p:cNvPr id="8" name="Picture 2" descr="https://data.arab48.com/data/news/2019/06/18/bodyImages/images/20190618033254.jpg"/>
          <p:cNvPicPr>
            <a:picLocks noChangeAspect="1" noChangeArrowheads="1"/>
          </p:cNvPicPr>
          <p:nvPr/>
        </p:nvPicPr>
        <p:blipFill>
          <a:blip r:embed="rId3" cstate="print"/>
          <a:srcRect/>
          <a:stretch>
            <a:fillRect/>
          </a:stretch>
        </p:blipFill>
        <p:spPr bwMode="auto">
          <a:xfrm>
            <a:off x="4724400" y="4023815"/>
            <a:ext cx="4267200" cy="2834185"/>
          </a:xfrm>
          <a:prstGeom prst="rect">
            <a:avLst/>
          </a:prstGeom>
          <a:noFill/>
        </p:spPr>
      </p:pic>
      <p:pic>
        <p:nvPicPr>
          <p:cNvPr id="89090" name="Picture 2" descr="باقة الغربية"/>
          <p:cNvPicPr>
            <a:picLocks noChangeAspect="1" noChangeArrowheads="1"/>
          </p:cNvPicPr>
          <p:nvPr/>
        </p:nvPicPr>
        <p:blipFill>
          <a:blip r:embed="rId4"/>
          <a:srcRect/>
          <a:stretch>
            <a:fillRect/>
          </a:stretch>
        </p:blipFill>
        <p:spPr bwMode="auto">
          <a:xfrm>
            <a:off x="381000" y="1295400"/>
            <a:ext cx="4038600" cy="2270863"/>
          </a:xfrm>
          <a:prstGeom prst="rect">
            <a:avLst/>
          </a:prstGeom>
          <a:noFill/>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eham\Desktop\ya rub.jpg"/>
          <p:cNvPicPr>
            <a:picLocks noChangeAspect="1" noChangeArrowheads="1"/>
          </p:cNvPicPr>
          <p:nvPr/>
        </p:nvPicPr>
        <p:blipFill>
          <a:blip r:embed="rId3" cstate="print"/>
          <a:srcRect/>
          <a:stretch>
            <a:fillRect/>
          </a:stretch>
        </p:blipFill>
        <p:spPr bwMode="auto">
          <a:xfrm>
            <a:off x="381000" y="1066800"/>
            <a:ext cx="7010400" cy="4960611"/>
          </a:xfrm>
          <a:prstGeom prst="rect">
            <a:avLst/>
          </a:prstGeom>
          <a:noFill/>
        </p:spPr>
      </p:pic>
      <p:sp>
        <p:nvSpPr>
          <p:cNvPr id="2" name="مستطيل 1"/>
          <p:cNvSpPr/>
          <p:nvPr/>
        </p:nvSpPr>
        <p:spPr>
          <a:xfrm>
            <a:off x="3124200" y="228600"/>
            <a:ext cx="2488182" cy="461665"/>
          </a:xfrm>
          <a:prstGeom prst="rect">
            <a:avLst/>
          </a:prstGeom>
        </p:spPr>
        <p:txBody>
          <a:bodyPr wrap="none">
            <a:spAutoFit/>
          </a:bodyPr>
          <a:lstStyle/>
          <a:p>
            <a:r>
              <a:rPr lang="en-US" sz="2400" b="1" dirty="0" smtClean="0"/>
              <a:t>Land use planning</a:t>
            </a:r>
            <a:endParaRPr lang="en-US" sz="2400" b="1" dirty="0"/>
          </a:p>
        </p:txBody>
      </p:sp>
      <p:grpSp>
        <p:nvGrpSpPr>
          <p:cNvPr id="3" name="مجموعة 17"/>
          <p:cNvGrpSpPr/>
          <p:nvPr/>
        </p:nvGrpSpPr>
        <p:grpSpPr>
          <a:xfrm>
            <a:off x="7543800" y="3124200"/>
            <a:ext cx="1905000" cy="2091898"/>
            <a:chOff x="7543800" y="3124200"/>
            <a:chExt cx="1905000" cy="2091898"/>
          </a:xfrm>
        </p:grpSpPr>
        <p:sp>
          <p:nvSpPr>
            <p:cNvPr id="4" name="مربع نص 3"/>
            <p:cNvSpPr txBox="1"/>
            <p:nvPr/>
          </p:nvSpPr>
          <p:spPr>
            <a:xfrm>
              <a:off x="8001000" y="4343400"/>
              <a:ext cx="1143000" cy="430887"/>
            </a:xfrm>
            <a:prstGeom prst="rect">
              <a:avLst/>
            </a:prstGeom>
            <a:noFill/>
          </p:spPr>
          <p:txBody>
            <a:bodyPr wrap="square" rtlCol="0">
              <a:spAutoFit/>
            </a:bodyPr>
            <a:lstStyle/>
            <a:p>
              <a:r>
                <a:rPr lang="en-US" sz="1050" b="1" dirty="0" smtClean="0"/>
                <a:t>Built up area boundaries </a:t>
              </a:r>
              <a:endParaRPr lang="en-US" sz="1050" b="1" dirty="0"/>
            </a:p>
          </p:txBody>
        </p:sp>
        <p:sp>
          <p:nvSpPr>
            <p:cNvPr id="5" name="مربع نص 4"/>
            <p:cNvSpPr txBox="1"/>
            <p:nvPr/>
          </p:nvSpPr>
          <p:spPr>
            <a:xfrm>
              <a:off x="8001000" y="3886200"/>
              <a:ext cx="1447800" cy="430887"/>
            </a:xfrm>
            <a:prstGeom prst="rect">
              <a:avLst/>
            </a:prstGeom>
            <a:noFill/>
          </p:spPr>
          <p:txBody>
            <a:bodyPr wrap="square" rtlCol="0">
              <a:spAutoFit/>
            </a:bodyPr>
            <a:lstStyle/>
            <a:p>
              <a:r>
                <a:rPr lang="en-US" sz="1050" b="1" dirty="0" smtClean="0"/>
                <a:t>Master plan boundaries</a:t>
              </a:r>
              <a:endParaRPr lang="en-US" sz="1050" b="1" dirty="0"/>
            </a:p>
          </p:txBody>
        </p:sp>
        <p:sp>
          <p:nvSpPr>
            <p:cNvPr id="6" name="مربع نص 5"/>
            <p:cNvSpPr txBox="1"/>
            <p:nvPr/>
          </p:nvSpPr>
          <p:spPr>
            <a:xfrm>
              <a:off x="8001000" y="4800600"/>
              <a:ext cx="1143000" cy="415498"/>
            </a:xfrm>
            <a:prstGeom prst="rect">
              <a:avLst/>
            </a:prstGeom>
            <a:noFill/>
          </p:spPr>
          <p:txBody>
            <a:bodyPr wrap="square" rtlCol="0">
              <a:spAutoFit/>
            </a:bodyPr>
            <a:lstStyle/>
            <a:p>
              <a:r>
                <a:rPr lang="en-US" sz="1050" b="1" dirty="0" smtClean="0"/>
                <a:t>Administrative boundaries</a:t>
              </a:r>
              <a:endParaRPr lang="en-US" sz="1050" b="1" dirty="0"/>
            </a:p>
          </p:txBody>
        </p:sp>
        <p:sp>
          <p:nvSpPr>
            <p:cNvPr id="7" name="مربع نص 6"/>
            <p:cNvSpPr txBox="1"/>
            <p:nvPr/>
          </p:nvSpPr>
          <p:spPr>
            <a:xfrm>
              <a:off x="7848600" y="3581400"/>
              <a:ext cx="1447800" cy="253916"/>
            </a:xfrm>
            <a:prstGeom prst="rect">
              <a:avLst/>
            </a:prstGeom>
            <a:noFill/>
          </p:spPr>
          <p:txBody>
            <a:bodyPr wrap="square" rtlCol="0">
              <a:spAutoFit/>
            </a:bodyPr>
            <a:lstStyle/>
            <a:p>
              <a:r>
                <a:rPr lang="en-US" sz="1050" b="1" dirty="0" smtClean="0"/>
                <a:t>Separation wall</a:t>
              </a:r>
              <a:endParaRPr lang="en-US" sz="1050" b="1" dirty="0"/>
            </a:p>
          </p:txBody>
        </p:sp>
        <p:sp>
          <p:nvSpPr>
            <p:cNvPr id="8" name="مستطيل 7"/>
            <p:cNvSpPr/>
            <p:nvPr/>
          </p:nvSpPr>
          <p:spPr>
            <a:xfrm>
              <a:off x="7620000" y="3962400"/>
              <a:ext cx="381000" cy="1524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8"/>
            <p:cNvSpPr/>
            <p:nvPr/>
          </p:nvSpPr>
          <p:spPr>
            <a:xfrm>
              <a:off x="7620000" y="4419600"/>
              <a:ext cx="381000" cy="15240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ستطيل 9"/>
            <p:cNvSpPr/>
            <p:nvPr/>
          </p:nvSpPr>
          <p:spPr>
            <a:xfrm>
              <a:off x="7620000" y="4953000"/>
              <a:ext cx="381000" cy="152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رابط مستقيم 11"/>
            <p:cNvCxnSpPr/>
            <p:nvPr/>
          </p:nvCxnSpPr>
          <p:spPr>
            <a:xfrm rot="10800000">
              <a:off x="7543800" y="3733800"/>
              <a:ext cx="304800"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مربع نص 15"/>
            <p:cNvSpPr txBox="1"/>
            <p:nvPr/>
          </p:nvSpPr>
          <p:spPr>
            <a:xfrm>
              <a:off x="7620000" y="3124200"/>
              <a:ext cx="1447800" cy="307777"/>
            </a:xfrm>
            <a:prstGeom prst="rect">
              <a:avLst/>
            </a:prstGeom>
            <a:noFill/>
          </p:spPr>
          <p:txBody>
            <a:bodyPr wrap="square" rtlCol="0">
              <a:spAutoFit/>
            </a:bodyPr>
            <a:lstStyle/>
            <a:p>
              <a:r>
                <a:rPr lang="en-US" sz="1400" b="1" dirty="0" smtClean="0"/>
                <a:t>Legend </a:t>
              </a:r>
              <a:endParaRPr lang="en-US" sz="1400" b="1" dirty="0"/>
            </a:p>
          </p:txBody>
        </p:sp>
      </p:grpSp>
      <p:sp>
        <p:nvSpPr>
          <p:cNvPr id="17" name="مربع نص 16"/>
          <p:cNvSpPr txBox="1"/>
          <p:nvPr/>
        </p:nvSpPr>
        <p:spPr>
          <a:xfrm>
            <a:off x="7620000" y="6096000"/>
            <a:ext cx="1524000" cy="338554"/>
          </a:xfrm>
          <a:prstGeom prst="rect">
            <a:avLst/>
          </a:prstGeom>
          <a:noFill/>
        </p:spPr>
        <p:txBody>
          <a:bodyPr wrap="square" rtlCol="0">
            <a:spAutoFit/>
          </a:bodyPr>
          <a:lstStyle/>
          <a:p>
            <a:r>
              <a:rPr lang="en-US" sz="1600" b="1" dirty="0" smtClean="0"/>
              <a:t>Scale:1:30,000</a:t>
            </a:r>
            <a:endParaRPr lang="en-US" sz="1600" b="1" dirty="0"/>
          </a:p>
        </p:txBody>
      </p:sp>
      <p:sp>
        <p:nvSpPr>
          <p:cNvPr id="19" name="مستطيل 18"/>
          <p:cNvSpPr/>
          <p:nvPr/>
        </p:nvSpPr>
        <p:spPr>
          <a:xfrm>
            <a:off x="381000" y="762000"/>
            <a:ext cx="3324052" cy="400110"/>
          </a:xfrm>
          <a:prstGeom prst="rect">
            <a:avLst/>
          </a:prstGeom>
        </p:spPr>
        <p:txBody>
          <a:bodyPr wrap="none">
            <a:spAutoFit/>
          </a:bodyPr>
          <a:lstStyle/>
          <a:p>
            <a:r>
              <a:rPr lang="en-US" sz="2000" b="1" dirty="0" smtClean="0"/>
              <a:t>Built up area and master plan</a:t>
            </a:r>
            <a:endParaRPr lang="en-US" sz="2000" b="1" dirty="0"/>
          </a:p>
        </p:txBody>
      </p:sp>
      <p:sp>
        <p:nvSpPr>
          <p:cNvPr id="18" name="مربع نص 17"/>
          <p:cNvSpPr txBox="1"/>
          <p:nvPr/>
        </p:nvSpPr>
        <p:spPr>
          <a:xfrm>
            <a:off x="152400" y="1371600"/>
            <a:ext cx="2057400" cy="1015663"/>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1000" b="1" dirty="0" smtClean="0"/>
              <a:t>A large part of the city building on agricultural land without a permit. There is no application for building violations, because everyone understands that there is no choice and you have to live somewhere.</a:t>
            </a:r>
            <a:endParaRPr lang="ar-SA" sz="1000" b="1" dirty="0"/>
          </a:p>
        </p:txBody>
      </p:sp>
      <p:sp>
        <p:nvSpPr>
          <p:cNvPr id="23" name="مستطيل 22"/>
          <p:cNvSpPr/>
          <p:nvPr/>
        </p:nvSpPr>
        <p:spPr>
          <a:xfrm>
            <a:off x="0" y="2743200"/>
            <a:ext cx="1981200" cy="1061829"/>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1050" b="1" dirty="0" smtClean="0"/>
              <a:t>Much of the city's buildings are directly linked to electricity and water and sanitation infrastructure, there are no elegant roads, and some homes do not even have access roads.</a:t>
            </a:r>
            <a:endParaRPr lang="ar-SA" sz="1050" b="1" dirty="0"/>
          </a:p>
        </p:txBody>
      </p:sp>
      <p:sp>
        <p:nvSpPr>
          <p:cNvPr id="24" name="مستطيل 23"/>
          <p:cNvSpPr/>
          <p:nvPr/>
        </p:nvSpPr>
        <p:spPr>
          <a:xfrm>
            <a:off x="0" y="4572000"/>
            <a:ext cx="2209800" cy="1200329"/>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b="1" dirty="0" smtClean="0"/>
              <a:t>It is clear that it is impossible to talk about the allocation and development of infrastructure, education and society. Certainly not gardens and parks under this situation.</a:t>
            </a:r>
            <a:endParaRPr lang="ar-SA" sz="1200" b="1" dirty="0"/>
          </a:p>
        </p:txBody>
      </p:sp>
      <p:cxnSp>
        <p:nvCxnSpPr>
          <p:cNvPr id="26" name="رابط كسهم مستقيم 25"/>
          <p:cNvCxnSpPr>
            <a:stCxn id="18" idx="3"/>
          </p:cNvCxnSpPr>
          <p:nvPr/>
        </p:nvCxnSpPr>
        <p:spPr>
          <a:xfrm>
            <a:off x="2209800" y="1879432"/>
            <a:ext cx="838200" cy="5589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a:stCxn id="23" idx="3"/>
          </p:cNvCxnSpPr>
          <p:nvPr/>
        </p:nvCxnSpPr>
        <p:spPr>
          <a:xfrm flipV="1">
            <a:off x="1981200" y="2590800"/>
            <a:ext cx="1219200" cy="68331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p:nvPr/>
        </p:nvCxnSpPr>
        <p:spPr>
          <a:xfrm flipV="1">
            <a:off x="1295400" y="2819400"/>
            <a:ext cx="1828800" cy="1752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533401" y="1447801"/>
          <a:ext cx="5486400" cy="4480560"/>
        </p:xfrm>
        <a:graphic>
          <a:graphicData uri="http://schemas.openxmlformats.org/drawingml/2006/table">
            <a:tbl>
              <a:tblPr firstRow="1" bandRow="1">
                <a:tableStyleId>{5C22544A-7EE6-4342-B048-85BDC9FD1C3A}</a:tableStyleId>
              </a:tblPr>
              <a:tblGrid>
                <a:gridCol w="1722474"/>
                <a:gridCol w="1212112"/>
                <a:gridCol w="1212112"/>
                <a:gridCol w="1339702"/>
              </a:tblGrid>
              <a:tr h="270034">
                <a:tc>
                  <a:txBody>
                    <a:bodyPr/>
                    <a:lstStyle/>
                    <a:p>
                      <a:r>
                        <a:rPr lang="en-US" sz="1400" dirty="0" smtClean="0">
                          <a:solidFill>
                            <a:schemeClr val="tx1"/>
                          </a:solidFill>
                        </a:rPr>
                        <a:t>Locality </a:t>
                      </a:r>
                      <a:endParaRPr lang="en-US"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Baqa al-Gharbiyye(Dunum)</a:t>
                      </a:r>
                    </a:p>
                    <a:p>
                      <a:endParaRPr lang="en-US"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Baqa alsharqieh</a:t>
                      </a:r>
                      <a:endParaRPr lang="en-US" sz="1200" dirty="0" smtClean="0">
                        <a:solidFill>
                          <a:schemeClr val="tx1"/>
                        </a:solidFill>
                      </a:endParaRPr>
                    </a:p>
                    <a:p>
                      <a:r>
                        <a:rPr lang="en-US" sz="1200" dirty="0" smtClean="0">
                          <a:solidFill>
                            <a:schemeClr val="tx1"/>
                          </a:solidFill>
                        </a:rPr>
                        <a:t>(Dunum)</a:t>
                      </a:r>
                      <a:endParaRPr lang="en-US"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Nazlet Issa(Dunum)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497277">
                <a:tc>
                  <a:txBody>
                    <a:bodyPr/>
                    <a:lstStyle/>
                    <a:p>
                      <a:r>
                        <a:rPr lang="en-US" sz="1200" b="1" dirty="0" smtClean="0"/>
                        <a:t>indicator</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r h="405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The area of</a:t>
                      </a:r>
                      <a:r>
                        <a:rPr lang="en-US" sz="1200" b="1" baseline="0" dirty="0" smtClean="0"/>
                        <a:t> the master plan</a:t>
                      </a:r>
                      <a:endParaRPr lang="en-US" sz="12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t>1300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t>389</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8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The area of</a:t>
                      </a:r>
                      <a:r>
                        <a:rPr lang="en-US" sz="1200" b="1" baseline="0" dirty="0" smtClean="0"/>
                        <a:t> built up area</a:t>
                      </a:r>
                    </a:p>
                    <a:p>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en-US" sz="1200" dirty="0" smtClean="0">
                          <a:solidFill>
                            <a:srgbClr val="FF0000"/>
                          </a:solidFill>
                        </a:rPr>
                        <a:t>9.23</a:t>
                      </a:r>
                      <a:endParaRPr lang="en-US" sz="12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t>1500/560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t>800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8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The area of</a:t>
                      </a:r>
                      <a:r>
                        <a:rPr lang="en-US" sz="1200" b="1" baseline="0" dirty="0" smtClean="0"/>
                        <a:t> administrative boundaries</a:t>
                      </a:r>
                      <a:endParaRPr lang="en-US" sz="12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9,100 </a:t>
                      </a:r>
                    </a:p>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t>4211</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2030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5051">
                <a:tc>
                  <a:txBody>
                    <a:bodyPr/>
                    <a:lstStyle/>
                    <a:p>
                      <a:r>
                        <a:rPr lang="en-US" sz="1200" b="1" dirty="0" smtClean="0"/>
                        <a:t>Total no. of buildings</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1000</a:t>
                      </a:r>
                    </a:p>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8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No. of buildings within master plan </a:t>
                      </a:r>
                    </a:p>
                    <a:p>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340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No. of buildings in area</a:t>
                      </a:r>
                      <a:r>
                        <a:rPr lang="en-US" sz="1200" b="1" baseline="0" dirty="0" smtClean="0"/>
                        <a:t> with political classification C</a:t>
                      </a:r>
                      <a:endParaRPr lang="en-US" sz="1200" b="1" dirty="0" smtClean="0"/>
                    </a:p>
                    <a:p>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en-US" sz="1200" dirty="0" smtClean="0"/>
                        <a:t>___</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مستطيل 5"/>
          <p:cNvSpPr/>
          <p:nvPr/>
        </p:nvSpPr>
        <p:spPr>
          <a:xfrm>
            <a:off x="381000" y="762000"/>
            <a:ext cx="3324052" cy="400110"/>
          </a:xfrm>
          <a:prstGeom prst="rect">
            <a:avLst/>
          </a:prstGeom>
        </p:spPr>
        <p:txBody>
          <a:bodyPr wrap="none">
            <a:spAutoFit/>
          </a:bodyPr>
          <a:lstStyle/>
          <a:p>
            <a:r>
              <a:rPr lang="en-US" sz="2000" b="1" dirty="0" smtClean="0"/>
              <a:t>Built up area and master plan</a:t>
            </a:r>
            <a:endParaRPr lang="en-US" sz="2000" b="1" dirty="0"/>
          </a:p>
        </p:txBody>
      </p:sp>
      <p:sp>
        <p:nvSpPr>
          <p:cNvPr id="5" name="مستطيل 4"/>
          <p:cNvSpPr/>
          <p:nvPr/>
        </p:nvSpPr>
        <p:spPr>
          <a:xfrm>
            <a:off x="3124200" y="228600"/>
            <a:ext cx="2488182" cy="461665"/>
          </a:xfrm>
          <a:prstGeom prst="rect">
            <a:avLst/>
          </a:prstGeom>
        </p:spPr>
        <p:txBody>
          <a:bodyPr wrap="none">
            <a:spAutoFit/>
          </a:bodyPr>
          <a:lstStyle/>
          <a:p>
            <a:r>
              <a:rPr lang="en-US" sz="2400" b="1" dirty="0" smtClean="0"/>
              <a:t>Land use planning</a:t>
            </a:r>
            <a:endParaRPr lang="en-US" sz="2400" b="1" dirty="0"/>
          </a:p>
        </p:txBody>
      </p:sp>
      <p:sp>
        <p:nvSpPr>
          <p:cNvPr id="7" name="مربع نص 6"/>
          <p:cNvSpPr txBox="1"/>
          <p:nvPr/>
        </p:nvSpPr>
        <p:spPr>
          <a:xfrm>
            <a:off x="6248400" y="2133600"/>
            <a:ext cx="2667000" cy="2031325"/>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b="1" dirty="0" smtClean="0"/>
              <a:t>Notice that:</a:t>
            </a:r>
          </a:p>
          <a:p>
            <a:r>
              <a:rPr lang="en-US" dirty="0" smtClean="0"/>
              <a:t>In all localities of the study area ,the built up area exceeds the master plan boundaries  to construct without licenses.</a:t>
            </a:r>
          </a:p>
          <a:p>
            <a:r>
              <a:rPr lang="en-US" dirty="0" smtClean="0"/>
              <a:t> </a:t>
            </a:r>
            <a:endParaRPr lang="ar-SA" dirty="0"/>
          </a:p>
        </p:txBody>
      </p:sp>
      <p:sp>
        <p:nvSpPr>
          <p:cNvPr id="8" name="مستطيل 7"/>
          <p:cNvSpPr/>
          <p:nvPr/>
        </p:nvSpPr>
        <p:spPr>
          <a:xfrm>
            <a:off x="7391400" y="762000"/>
            <a:ext cx="1219200" cy="8382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ya rub.jpg"/>
          <p:cNvPicPr>
            <a:picLocks noChangeAspect="1"/>
          </p:cNvPicPr>
          <p:nvPr/>
        </p:nvPicPr>
        <p:blipFill>
          <a:blip r:embed="rId2" cstate="print"/>
          <a:stretch>
            <a:fillRect/>
          </a:stretch>
        </p:blipFill>
        <p:spPr>
          <a:xfrm>
            <a:off x="0" y="386907"/>
            <a:ext cx="9144000" cy="6471093"/>
          </a:xfrm>
          <a:prstGeom prst="rect">
            <a:avLst/>
          </a:prstGeom>
        </p:spPr>
      </p:pic>
      <p:sp>
        <p:nvSpPr>
          <p:cNvPr id="3" name="مربع نص 2"/>
          <p:cNvSpPr txBox="1"/>
          <p:nvPr/>
        </p:nvSpPr>
        <p:spPr>
          <a:xfrm>
            <a:off x="1447800" y="152400"/>
            <a:ext cx="5562600" cy="461665"/>
          </a:xfrm>
          <a:prstGeom prst="rect">
            <a:avLst/>
          </a:prstGeom>
          <a:noFill/>
        </p:spPr>
        <p:txBody>
          <a:bodyPr wrap="square" rtlCol="0">
            <a:spAutoFit/>
          </a:bodyPr>
          <a:lstStyle/>
          <a:p>
            <a:pPr algn="ctr"/>
            <a:r>
              <a:rPr lang="en-US" sz="2400" b="1" dirty="0" smtClean="0"/>
              <a:t>Land use of the planning area</a:t>
            </a:r>
            <a:endParaRPr lang="en-US" sz="2400" b="1"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apture.PNG"/>
          <p:cNvPicPr>
            <a:picLocks noChangeAspect="1"/>
          </p:cNvPicPr>
          <p:nvPr/>
        </p:nvPicPr>
        <p:blipFill>
          <a:blip r:embed="rId2"/>
          <a:stretch>
            <a:fillRect/>
          </a:stretch>
        </p:blipFill>
        <p:spPr>
          <a:xfrm>
            <a:off x="0" y="304800"/>
            <a:ext cx="3810000" cy="6301155"/>
          </a:xfrm>
          <a:prstGeom prst="rect">
            <a:avLst/>
          </a:prstGeom>
        </p:spPr>
      </p:pic>
      <p:sp>
        <p:nvSpPr>
          <p:cNvPr id="3" name="شكل بيضاوي 2"/>
          <p:cNvSpPr/>
          <p:nvPr/>
        </p:nvSpPr>
        <p:spPr>
          <a:xfrm>
            <a:off x="1447800" y="556260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5" name="رابط كسهم مستقيم 4"/>
          <p:cNvCxnSpPr>
            <a:stCxn id="3" idx="6"/>
          </p:cNvCxnSpPr>
          <p:nvPr/>
        </p:nvCxnSpPr>
        <p:spPr>
          <a:xfrm flipV="1">
            <a:off x="2362200" y="4267200"/>
            <a:ext cx="1981200" cy="17526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مربع نص 5"/>
          <p:cNvSpPr txBox="1"/>
          <p:nvPr/>
        </p:nvSpPr>
        <p:spPr>
          <a:xfrm>
            <a:off x="5029200" y="228600"/>
            <a:ext cx="4114800" cy="461665"/>
          </a:xfrm>
          <a:prstGeom prst="rect">
            <a:avLst/>
          </a:prstGeom>
          <a:noFill/>
        </p:spPr>
        <p:txBody>
          <a:bodyPr wrap="square" rtlCol="1">
            <a:spAutoFit/>
          </a:bodyPr>
          <a:lstStyle/>
          <a:p>
            <a:r>
              <a:rPr lang="en-US" sz="2400" b="1" dirty="0" smtClean="0"/>
              <a:t>Regional plan –Haifa district</a:t>
            </a:r>
            <a:endParaRPr lang="ar-SA" sz="2400" b="1" dirty="0"/>
          </a:p>
        </p:txBody>
      </p:sp>
      <p:pic>
        <p:nvPicPr>
          <p:cNvPr id="7" name="Picture 3"/>
          <p:cNvPicPr>
            <a:picLocks noChangeAspect="1" noChangeArrowheads="1"/>
          </p:cNvPicPr>
          <p:nvPr/>
        </p:nvPicPr>
        <p:blipFill>
          <a:blip r:embed="rId3" cstate="print"/>
          <a:srcRect/>
          <a:stretch>
            <a:fillRect/>
          </a:stretch>
        </p:blipFill>
        <p:spPr bwMode="auto">
          <a:xfrm>
            <a:off x="5562600" y="2590800"/>
            <a:ext cx="2590800" cy="3880137"/>
          </a:xfrm>
          <a:prstGeom prst="rect">
            <a:avLst/>
          </a:prstGeom>
          <a:noFill/>
          <a:ln w="9525">
            <a:noFill/>
            <a:miter lim="800000"/>
            <a:headEnd/>
            <a:tailEnd/>
          </a:ln>
          <a:effectLst/>
        </p:spPr>
      </p:pic>
      <p:sp>
        <p:nvSpPr>
          <p:cNvPr id="8" name="مستطيل 7"/>
          <p:cNvSpPr/>
          <p:nvPr/>
        </p:nvSpPr>
        <p:spPr>
          <a:xfrm>
            <a:off x="6248400" y="1219200"/>
            <a:ext cx="2438400" cy="533400"/>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4414" y="214290"/>
            <a:ext cx="6891366" cy="523220"/>
          </a:xfrm>
          <a:prstGeom prst="rect">
            <a:avLst/>
          </a:prstGeom>
          <a:noFill/>
        </p:spPr>
        <p:txBody>
          <a:bodyPr wrap="square" rtlCol="0">
            <a:spAutoFit/>
          </a:bodyPr>
          <a:lstStyle/>
          <a:p>
            <a:pPr algn="ctr"/>
            <a:r>
              <a:rPr lang="en-US" sz="2800" b="1" dirty="0" smtClean="0">
                <a:solidFill>
                  <a:schemeClr val="accent4">
                    <a:lumMod val="75000"/>
                  </a:schemeClr>
                </a:solidFill>
              </a:rPr>
              <a:t>Economic sector at the planning area</a:t>
            </a:r>
            <a:endParaRPr lang="en-US" sz="2800" b="1" dirty="0">
              <a:solidFill>
                <a:schemeClr val="accent4">
                  <a:lumMod val="75000"/>
                </a:schemeClr>
              </a:solidFill>
            </a:endParaRPr>
          </a:p>
        </p:txBody>
      </p:sp>
      <p:sp>
        <p:nvSpPr>
          <p:cNvPr id="4" name="مربع نص 3"/>
          <p:cNvSpPr txBox="1"/>
          <p:nvPr/>
        </p:nvSpPr>
        <p:spPr>
          <a:xfrm>
            <a:off x="457200" y="1066800"/>
            <a:ext cx="7829576" cy="1785104"/>
          </a:xfrm>
          <a:prstGeom prst="rect">
            <a:avLst/>
          </a:prstGeom>
          <a:noFill/>
        </p:spPr>
        <p:txBody>
          <a:bodyPr wrap="square" rtlCol="0">
            <a:spAutoFit/>
          </a:bodyPr>
          <a:lstStyle/>
          <a:p>
            <a:pPr algn="l" rtl="0"/>
            <a:r>
              <a:rPr lang="en-US" sz="2000" b="1" dirty="0" smtClean="0"/>
              <a:t>Economic sector consists of many indicators that would be taken :</a:t>
            </a:r>
          </a:p>
          <a:p>
            <a:pPr marL="342900" indent="-342900" algn="l" rtl="0">
              <a:buFont typeface="+mj-lt"/>
              <a:buAutoNum type="arabicPeriod"/>
            </a:pPr>
            <a:r>
              <a:rPr lang="en-US" dirty="0" smtClean="0"/>
              <a:t>Economic activities </a:t>
            </a:r>
          </a:p>
          <a:p>
            <a:pPr marL="342900" indent="-342900" algn="l" rtl="0">
              <a:buFont typeface="+mj-lt"/>
              <a:buAutoNum type="arabicPeriod"/>
            </a:pPr>
            <a:r>
              <a:rPr lang="en-US" dirty="0" smtClean="0"/>
              <a:t>Labor force </a:t>
            </a:r>
          </a:p>
          <a:p>
            <a:pPr marL="342900" indent="-342900" algn="l" rtl="0">
              <a:buFont typeface="+mj-lt"/>
              <a:buAutoNum type="arabicPeriod"/>
            </a:pPr>
            <a:r>
              <a:rPr lang="en-US" dirty="0" smtClean="0"/>
              <a:t>Employment and unemployment</a:t>
            </a:r>
          </a:p>
          <a:p>
            <a:pPr marL="342900" indent="-342900" algn="l" rtl="0">
              <a:buFont typeface="+mj-lt"/>
              <a:buAutoNum type="arabicPeriod"/>
            </a:pPr>
            <a:endParaRPr lang="en-US" dirty="0" smtClean="0"/>
          </a:p>
          <a:p>
            <a:pPr algn="l" rtl="0"/>
            <a:endParaRPr lang="en-US" dirty="0"/>
          </a:p>
        </p:txBody>
      </p:sp>
      <p:sp>
        <p:nvSpPr>
          <p:cNvPr id="5" name="مربع نص 4"/>
          <p:cNvSpPr txBox="1"/>
          <p:nvPr/>
        </p:nvSpPr>
        <p:spPr>
          <a:xfrm>
            <a:off x="533400" y="2743200"/>
            <a:ext cx="7696200" cy="2431435"/>
          </a:xfrm>
          <a:prstGeom prst="rect">
            <a:avLst/>
          </a:prstGeom>
          <a:noFill/>
        </p:spPr>
        <p:txBody>
          <a:bodyPr wrap="square" rtlCol="0">
            <a:spAutoFit/>
          </a:bodyPr>
          <a:lstStyle/>
          <a:p>
            <a:pPr algn="l" rtl="0"/>
            <a:r>
              <a:rPr lang="en-US" sz="2000" dirty="0" smtClean="0"/>
              <a:t>Economic activities that are taken in consideration in analysis:</a:t>
            </a:r>
          </a:p>
          <a:p>
            <a:pPr algn="l" rtl="0">
              <a:buFont typeface="Wingdings" pitchFamily="2" charset="2"/>
              <a:buChar char="q"/>
            </a:pPr>
            <a:r>
              <a:rPr lang="en-US" sz="2000" dirty="0" smtClean="0"/>
              <a:t> agriculture</a:t>
            </a:r>
          </a:p>
          <a:p>
            <a:pPr algn="l" rtl="0">
              <a:buFont typeface="Wingdings" pitchFamily="2" charset="2"/>
              <a:buChar char="q"/>
            </a:pPr>
            <a:r>
              <a:rPr lang="en-US" sz="2000" dirty="0" smtClean="0"/>
              <a:t>Industry and crafts</a:t>
            </a:r>
          </a:p>
          <a:p>
            <a:pPr algn="l" rtl="0">
              <a:buFont typeface="Wingdings" pitchFamily="2" charset="2"/>
              <a:buChar char="q"/>
            </a:pPr>
            <a:r>
              <a:rPr lang="en-US" sz="2000" dirty="0" smtClean="0"/>
              <a:t>Commerce and trade </a:t>
            </a:r>
          </a:p>
          <a:p>
            <a:pPr algn="l" rtl="0">
              <a:buFont typeface="Wingdings" pitchFamily="2" charset="2"/>
              <a:buChar char="q"/>
            </a:pPr>
            <a:endParaRPr lang="en-US" dirty="0" smtClean="0"/>
          </a:p>
          <a:p>
            <a:pPr algn="l" rtl="0"/>
            <a:endParaRPr lang="en-US" dirty="0" smtClean="0"/>
          </a:p>
          <a:p>
            <a:pPr marL="342900" indent="-342900" algn="l" rtl="0">
              <a:buFont typeface="+mj-lt"/>
              <a:buAutoNum type="arabicPeriod"/>
            </a:pPr>
            <a:endParaRPr lang="en-US" dirty="0" smtClean="0"/>
          </a:p>
          <a:p>
            <a:pPr algn="l" rtl="0"/>
            <a:endParaRPr lang="en-US" dirty="0"/>
          </a:p>
        </p:txBody>
      </p:sp>
      <p:sp>
        <p:nvSpPr>
          <p:cNvPr id="6" name="مستطيل 5"/>
          <p:cNvSpPr/>
          <p:nvPr/>
        </p:nvSpPr>
        <p:spPr>
          <a:xfrm>
            <a:off x="3429000" y="4191000"/>
            <a:ext cx="4572000" cy="923330"/>
          </a:xfrm>
          <a:prstGeom prst="rect">
            <a:avLst/>
          </a:prstGeom>
        </p:spPr>
        <p:txBody>
          <a:bodyPr>
            <a:spAutoFit/>
          </a:bodyPr>
          <a:lstStyle/>
          <a:p>
            <a:r>
              <a:rPr lang="ar-SA" dirty="0" smtClean="0"/>
              <a:t>يمكن النظر إلى الطريق السريع 6 على أنه رافعة اقتصادية ، ولكنه في الواقع قطع المدينة إلى النصف. يشكل الطريق قيدًا على تنمية المنطقة</a:t>
            </a:r>
            <a:endParaRPr lang="ar-SA"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9200" y="228600"/>
            <a:ext cx="6496072" cy="523220"/>
          </a:xfrm>
          <a:prstGeom prst="rect">
            <a:avLst/>
          </a:prstGeom>
          <a:noFill/>
        </p:spPr>
        <p:txBody>
          <a:bodyPr wrap="square" rtlCol="0">
            <a:spAutoFit/>
          </a:bodyPr>
          <a:lstStyle/>
          <a:p>
            <a:pPr algn="ctr"/>
            <a:r>
              <a:rPr lang="en-US" sz="2800" b="1" dirty="0" smtClean="0"/>
              <a:t>Economic sector at the planning area</a:t>
            </a:r>
            <a:endParaRPr lang="en-US" sz="2800" b="1" dirty="0"/>
          </a:p>
        </p:txBody>
      </p:sp>
      <p:graphicFrame>
        <p:nvGraphicFramePr>
          <p:cNvPr id="3" name="جدول 2"/>
          <p:cNvGraphicFramePr>
            <a:graphicFrameLocks noGrp="1"/>
          </p:cNvGraphicFramePr>
          <p:nvPr/>
        </p:nvGraphicFramePr>
        <p:xfrm>
          <a:off x="571472" y="1500174"/>
          <a:ext cx="7696201" cy="3352800"/>
        </p:xfrm>
        <a:graphic>
          <a:graphicData uri="http://schemas.openxmlformats.org/drawingml/2006/table">
            <a:tbl>
              <a:tblPr firstRow="1" bandRow="1">
                <a:tableStyleId>{2D5ABB26-0587-4C30-8999-92F81FD0307C}</a:tableStyleId>
              </a:tblPr>
              <a:tblGrid>
                <a:gridCol w="1255696"/>
                <a:gridCol w="1255696"/>
                <a:gridCol w="1255696"/>
                <a:gridCol w="1255696"/>
                <a:gridCol w="1255696"/>
                <a:gridCol w="1417721"/>
              </a:tblGrid>
              <a:tr h="271761">
                <a:tc gridSpan="6">
                  <a:txBody>
                    <a:bodyPr/>
                    <a:lstStyle/>
                    <a:p>
                      <a:pPr algn="ctr"/>
                      <a:r>
                        <a:rPr lang="en-US" sz="1200" b="1" kern="1200" baseline="0" dirty="0" smtClean="0">
                          <a:solidFill>
                            <a:schemeClr val="tx1"/>
                          </a:solidFill>
                          <a:latin typeface="+mn-lt"/>
                          <a:ea typeface="+mn-ea"/>
                          <a:cs typeface="+mn-cs"/>
                        </a:rPr>
                        <a:t>Palestinian Population (15 Years and over) in study area by  Locality, Sex and Activity Status, 201</a:t>
                      </a:r>
                      <a:r>
                        <a:rPr lang="en-US" sz="1100" b="1" kern="1200" baseline="0" dirty="0" smtClean="0">
                          <a:solidFill>
                            <a:schemeClr val="tx1"/>
                          </a:solidFill>
                          <a:latin typeface="+mn-lt"/>
                          <a:ea typeface="+mn-ea"/>
                          <a:cs typeface="+mn-cs"/>
                        </a:rPr>
                        <a:t>7</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536076">
                <a:tc>
                  <a:txBody>
                    <a:bodyPr/>
                    <a:lstStyle/>
                    <a:p>
                      <a:pPr algn="ctr"/>
                      <a:r>
                        <a:rPr lang="en-US" sz="1400" b="0" dirty="0" smtClean="0"/>
                        <a:t>Locality</a:t>
                      </a:r>
                      <a:endParaRPr lang="en-US" sz="1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b="0" dirty="0" smtClean="0"/>
                        <a:t>Sex</a:t>
                      </a:r>
                      <a:endParaRPr lang="en-US" sz="1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b="0" dirty="0" smtClean="0"/>
                        <a:t>Economically-</a:t>
                      </a:r>
                      <a:r>
                        <a:rPr lang="en-US" sz="1400" b="0" baseline="0" dirty="0" smtClean="0"/>
                        <a:t> active</a:t>
                      </a:r>
                      <a:endParaRPr lang="en-US" sz="1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b="0" dirty="0" smtClean="0"/>
                        <a:t>Employed</a:t>
                      </a:r>
                      <a:endParaRPr lang="en-US" sz="1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b="0" dirty="0" smtClean="0"/>
                        <a:t>Unemployed</a:t>
                      </a:r>
                      <a:endParaRPr lang="en-US" sz="1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b="0" dirty="0" smtClean="0"/>
                        <a:t>Not economically-active</a:t>
                      </a:r>
                      <a:endParaRPr lang="en-US" sz="1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71761">
                <a:tc rowSpan="3">
                  <a:txBody>
                    <a:bodyPr/>
                    <a:lstStyle/>
                    <a:p>
                      <a:pPr algn="ctr"/>
                      <a:r>
                        <a:rPr lang="en-US" sz="1400" dirty="0" smtClean="0"/>
                        <a:t>Nazlet Issa</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Total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646</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554</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92</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837</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1761">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M</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557</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491</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66</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211</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1761">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f</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89</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63</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26</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626</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1761">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Baqa alsharqieh</a:t>
                      </a:r>
                      <a:r>
                        <a:rPr lang="en-US" sz="1400" kern="1200" baseline="0" dirty="0" smtClean="0">
                          <a:solidFill>
                            <a:schemeClr val="tx1"/>
                          </a:solidFill>
                          <a:latin typeface="+mn-lt"/>
                          <a:ea typeface="+mn-ea"/>
                          <a:cs typeface="+mn-cs"/>
                        </a:rPr>
                        <a:t> </a:t>
                      </a:r>
                      <a:endParaRPr lang="en-US" sz="1400" kern="1200" dirty="0" smtClean="0">
                        <a:solidFill>
                          <a:schemeClr val="tx1"/>
                        </a:solidFill>
                        <a:latin typeface="+mn-lt"/>
                        <a:ea typeface="+mn-ea"/>
                        <a:cs typeface="+mn-cs"/>
                      </a:endParaRPr>
                    </a:p>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total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1378</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1172</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206</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1791</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1761">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M</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1264</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1070</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194</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391</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1761">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f</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114</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102</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12</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1400</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1761">
                <a:tc>
                  <a:txBody>
                    <a:bodyPr/>
                    <a:lstStyle/>
                    <a:p>
                      <a:pPr algn="ctr"/>
                      <a:r>
                        <a:rPr lang="en-US" sz="1400" dirty="0" smtClean="0"/>
                        <a:t>Baqa Al-</a:t>
                      </a:r>
                      <a:r>
                        <a:rPr lang="en-US" sz="1400" dirty="0" err="1" smtClean="0"/>
                        <a:t>Ghabiyye</a:t>
                      </a:r>
                      <a:r>
                        <a:rPr lang="en-US" sz="1400" dirty="0" smtClean="0"/>
                        <a:t> </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مربع نص 3"/>
          <p:cNvSpPr txBox="1"/>
          <p:nvPr/>
        </p:nvSpPr>
        <p:spPr>
          <a:xfrm>
            <a:off x="762000" y="914400"/>
            <a:ext cx="3200400" cy="646331"/>
          </a:xfrm>
          <a:prstGeom prst="rect">
            <a:avLst/>
          </a:prstGeom>
          <a:noFill/>
        </p:spPr>
        <p:txBody>
          <a:bodyPr wrap="square" rtlCol="0">
            <a:spAutoFit/>
          </a:bodyPr>
          <a:lstStyle/>
          <a:p>
            <a:pPr algn="l" rtl="0">
              <a:buFont typeface="Wingdings" pitchFamily="2" charset="2"/>
              <a:buChar char="q"/>
            </a:pPr>
            <a:r>
              <a:rPr lang="en-US" b="1" dirty="0" smtClean="0"/>
              <a:t> Economic activities:</a:t>
            </a:r>
          </a:p>
          <a:p>
            <a:r>
              <a:rPr lang="en-US" dirty="0" smtClean="0"/>
              <a:t> </a:t>
            </a:r>
            <a:endParaRPr lang="en-US" dirty="0"/>
          </a:p>
        </p:txBody>
      </p:sp>
      <p:sp>
        <p:nvSpPr>
          <p:cNvPr id="6" name="مربع نص 5"/>
          <p:cNvSpPr txBox="1"/>
          <p:nvPr/>
        </p:nvSpPr>
        <p:spPr>
          <a:xfrm>
            <a:off x="3643306" y="5643578"/>
            <a:ext cx="3929090" cy="923330"/>
          </a:xfrm>
          <a:prstGeom prst="rect">
            <a:avLst/>
          </a:prstGeom>
          <a:noFill/>
        </p:spPr>
        <p:txBody>
          <a:bodyPr wrap="square" rtlCol="1">
            <a:spAutoFit/>
          </a:bodyPr>
          <a:lstStyle/>
          <a:p>
            <a:r>
              <a:rPr lang="ar-SA" dirty="0" smtClean="0"/>
              <a:t>الموظفين </a:t>
            </a:r>
            <a:r>
              <a:rPr lang="ar-SA" dirty="0" err="1" smtClean="0"/>
              <a:t>و</a:t>
            </a:r>
            <a:r>
              <a:rPr lang="ar-SA" dirty="0" smtClean="0"/>
              <a:t> العمالة داخل الخط </a:t>
            </a:r>
            <a:r>
              <a:rPr lang="ar-SA" dirty="0" err="1" smtClean="0"/>
              <a:t>الاخضر</a:t>
            </a:r>
            <a:r>
              <a:rPr lang="ar-SA" dirty="0" smtClean="0"/>
              <a:t> و العمالة </a:t>
            </a:r>
            <a:r>
              <a:rPr lang="ar-SA" dirty="0" err="1" smtClean="0"/>
              <a:t>و</a:t>
            </a:r>
            <a:r>
              <a:rPr lang="ar-SA" dirty="0" smtClean="0"/>
              <a:t> المهن اليدوية</a:t>
            </a:r>
          </a:p>
          <a:p>
            <a:endParaRPr lang="ar-SA"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l="48609" t="15625" r="2196" b="16667"/>
          <a:stretch>
            <a:fillRect/>
          </a:stretch>
        </p:blipFill>
        <p:spPr bwMode="auto">
          <a:xfrm>
            <a:off x="4528006" y="214290"/>
            <a:ext cx="4615994" cy="3571900"/>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l="2343" t="19792" r="50220" b="28125"/>
          <a:stretch>
            <a:fillRect/>
          </a:stretch>
        </p:blipFill>
        <p:spPr bwMode="auto">
          <a:xfrm>
            <a:off x="0" y="428604"/>
            <a:ext cx="4357686" cy="2689930"/>
          </a:xfrm>
          <a:prstGeom prst="rect">
            <a:avLst/>
          </a:prstGeom>
          <a:noFill/>
          <a:ln w="9525">
            <a:noFill/>
            <a:miter lim="800000"/>
            <a:headEnd/>
            <a:tailEnd/>
          </a:ln>
          <a:effectLst/>
        </p:spPr>
      </p:pic>
      <p:pic>
        <p:nvPicPr>
          <p:cNvPr id="6" name="Picture 3"/>
          <p:cNvPicPr>
            <a:picLocks noChangeAspect="1" noChangeArrowheads="1"/>
          </p:cNvPicPr>
          <p:nvPr/>
        </p:nvPicPr>
        <p:blipFill>
          <a:blip r:embed="rId4"/>
          <a:srcRect l="2562" t="18750" r="1977" b="20833"/>
          <a:stretch>
            <a:fillRect/>
          </a:stretch>
        </p:blipFill>
        <p:spPr bwMode="auto">
          <a:xfrm>
            <a:off x="1643042" y="4071942"/>
            <a:ext cx="5929354" cy="21098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3"/>
          <p:cNvPicPr>
            <a:picLocks noChangeAspect="1" noChangeArrowheads="1"/>
          </p:cNvPicPr>
          <p:nvPr/>
        </p:nvPicPr>
        <p:blipFill>
          <a:blip r:embed="rId2"/>
          <a:srcRect l="53514" t="6250" r="23646" b="13468"/>
          <a:stretch>
            <a:fillRect/>
          </a:stretch>
        </p:blipFill>
        <p:spPr bwMode="auto">
          <a:xfrm>
            <a:off x="228600" y="762000"/>
            <a:ext cx="3200400" cy="6324600"/>
          </a:xfrm>
          <a:prstGeom prst="rect">
            <a:avLst/>
          </a:prstGeom>
          <a:noFill/>
          <a:ln w="9525">
            <a:noFill/>
            <a:miter lim="800000"/>
            <a:headEnd/>
            <a:tailEnd/>
          </a:ln>
          <a:effectLst/>
        </p:spPr>
      </p:pic>
      <p:sp>
        <p:nvSpPr>
          <p:cNvPr id="2" name="عنوان 1"/>
          <p:cNvSpPr txBox="1">
            <a:spLocks/>
          </p:cNvSpPr>
          <p:nvPr/>
        </p:nvSpPr>
        <p:spPr>
          <a:xfrm>
            <a:off x="0" y="152400"/>
            <a:ext cx="9144000" cy="563562"/>
          </a:xfrm>
          <a:prstGeom prst="rect">
            <a:avLst/>
          </a:prstGeom>
        </p:spPr>
        <p:txBody>
          <a:bodyPr vert="horz" lIns="91440" tIns="45720" rIns="91440" bIns="45720" rtlCol="0" anchor="ctr">
            <a:noAutofit/>
          </a:bodyPr>
          <a:lstStyle/>
          <a:p>
            <a:pPr lvl="0">
              <a:spcBef>
                <a:spcPct val="0"/>
              </a:spcBef>
            </a:pPr>
            <a:r>
              <a:rPr lang="en-US" sz="2000" b="1" dirty="0" smtClean="0"/>
              <a:t>Administrative division of the study area during the British Mandate period(1917_1945)</a:t>
            </a: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3" name="مجموعة 26"/>
          <p:cNvGrpSpPr/>
          <p:nvPr/>
        </p:nvGrpSpPr>
        <p:grpSpPr>
          <a:xfrm>
            <a:off x="6248400" y="533400"/>
            <a:ext cx="2895600" cy="2590800"/>
            <a:chOff x="3657600" y="609600"/>
            <a:chExt cx="2914650" cy="2590800"/>
          </a:xfrm>
        </p:grpSpPr>
        <p:grpSp>
          <p:nvGrpSpPr>
            <p:cNvPr id="9" name="مجموعة 23"/>
            <p:cNvGrpSpPr/>
            <p:nvPr/>
          </p:nvGrpSpPr>
          <p:grpSpPr>
            <a:xfrm>
              <a:off x="3657600" y="609600"/>
              <a:ext cx="2914650" cy="2590800"/>
              <a:chOff x="5715000" y="3124200"/>
              <a:chExt cx="3429000" cy="3048000"/>
            </a:xfrm>
          </p:grpSpPr>
          <p:pic>
            <p:nvPicPr>
              <p:cNvPr id="22" name="Picture 2"/>
              <p:cNvPicPr>
                <a:picLocks noChangeAspect="1" noChangeArrowheads="1"/>
              </p:cNvPicPr>
              <p:nvPr/>
            </p:nvPicPr>
            <p:blipFill>
              <a:blip r:embed="rId3"/>
              <a:srcRect l="43558" t="15625" r="10981" b="12500"/>
              <a:stretch>
                <a:fillRect/>
              </a:stretch>
            </p:blipFill>
            <p:spPr bwMode="auto">
              <a:xfrm>
                <a:off x="5715000" y="3124200"/>
                <a:ext cx="3429000" cy="3048000"/>
              </a:xfrm>
              <a:prstGeom prst="rect">
                <a:avLst/>
              </a:prstGeom>
              <a:noFill/>
              <a:ln w="9525">
                <a:noFill/>
                <a:miter lim="800000"/>
                <a:headEnd/>
                <a:tailEnd/>
              </a:ln>
              <a:effectLst/>
            </p:spPr>
          </p:pic>
          <p:sp>
            <p:nvSpPr>
              <p:cNvPr id="23" name="شكل حر 22"/>
              <p:cNvSpPr/>
              <p:nvPr/>
            </p:nvSpPr>
            <p:spPr>
              <a:xfrm>
                <a:off x="6629400" y="3962400"/>
                <a:ext cx="327804" cy="175374"/>
              </a:xfrm>
              <a:custGeom>
                <a:avLst/>
                <a:gdLst>
                  <a:gd name="connsiteX0" fmla="*/ 46008 w 327804"/>
                  <a:gd name="connsiteY0" fmla="*/ 36324 h 175374"/>
                  <a:gd name="connsiteX1" fmla="*/ 178279 w 327804"/>
                  <a:gd name="connsiteY1" fmla="*/ 19072 h 175374"/>
                  <a:gd name="connsiteX2" fmla="*/ 189781 w 327804"/>
                  <a:gd name="connsiteY2" fmla="*/ 1819 h 175374"/>
                  <a:gd name="connsiteX3" fmla="*/ 270295 w 327804"/>
                  <a:gd name="connsiteY3" fmla="*/ 1819 h 175374"/>
                  <a:gd name="connsiteX4" fmla="*/ 327804 w 327804"/>
                  <a:gd name="connsiteY4" fmla="*/ 13321 h 175374"/>
                  <a:gd name="connsiteX5" fmla="*/ 316302 w 327804"/>
                  <a:gd name="connsiteY5" fmla="*/ 93834 h 175374"/>
                  <a:gd name="connsiteX6" fmla="*/ 316302 w 327804"/>
                  <a:gd name="connsiteY6" fmla="*/ 151343 h 175374"/>
                  <a:gd name="connsiteX7" fmla="*/ 281796 w 327804"/>
                  <a:gd name="connsiteY7" fmla="*/ 157094 h 175374"/>
                  <a:gd name="connsiteX8" fmla="*/ 241540 w 327804"/>
                  <a:gd name="connsiteY8" fmla="*/ 139841 h 175374"/>
                  <a:gd name="connsiteX9" fmla="*/ 224287 w 327804"/>
                  <a:gd name="connsiteY9" fmla="*/ 128340 h 175374"/>
                  <a:gd name="connsiteX10" fmla="*/ 212785 w 327804"/>
                  <a:gd name="connsiteY10" fmla="*/ 122589 h 175374"/>
                  <a:gd name="connsiteX11" fmla="*/ 184030 w 327804"/>
                  <a:gd name="connsiteY11" fmla="*/ 88083 h 175374"/>
                  <a:gd name="connsiteX12" fmla="*/ 132272 w 327804"/>
                  <a:gd name="connsiteY12" fmla="*/ 122589 h 175374"/>
                  <a:gd name="connsiteX13" fmla="*/ 109268 w 327804"/>
                  <a:gd name="connsiteY13" fmla="*/ 134090 h 175374"/>
                  <a:gd name="connsiteX14" fmla="*/ 74762 w 327804"/>
                  <a:gd name="connsiteY14" fmla="*/ 134090 h 175374"/>
                  <a:gd name="connsiteX15" fmla="*/ 0 w 327804"/>
                  <a:gd name="connsiteY15" fmla="*/ 88083 h 175374"/>
                  <a:gd name="connsiteX16" fmla="*/ 46008 w 327804"/>
                  <a:gd name="connsiteY16" fmla="*/ 76581 h 175374"/>
                  <a:gd name="connsiteX17" fmla="*/ 46008 w 327804"/>
                  <a:gd name="connsiteY17" fmla="*/ 36324 h 17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804" h="175374">
                    <a:moveTo>
                      <a:pt x="46008" y="36324"/>
                    </a:moveTo>
                    <a:cubicBezTo>
                      <a:pt x="68053" y="26739"/>
                      <a:pt x="135143" y="29856"/>
                      <a:pt x="178279" y="19072"/>
                    </a:cubicBezTo>
                    <a:cubicBezTo>
                      <a:pt x="254567" y="0"/>
                      <a:pt x="155854" y="1819"/>
                      <a:pt x="189781" y="1819"/>
                    </a:cubicBezTo>
                    <a:lnTo>
                      <a:pt x="270295" y="1819"/>
                    </a:lnTo>
                    <a:lnTo>
                      <a:pt x="327804" y="13321"/>
                    </a:lnTo>
                    <a:lnTo>
                      <a:pt x="316302" y="93834"/>
                    </a:lnTo>
                    <a:lnTo>
                      <a:pt x="316302" y="151343"/>
                    </a:lnTo>
                    <a:cubicBezTo>
                      <a:pt x="288960" y="171849"/>
                      <a:pt x="300076" y="175374"/>
                      <a:pt x="281796" y="157094"/>
                    </a:cubicBezTo>
                    <a:cubicBezTo>
                      <a:pt x="268377" y="151343"/>
                      <a:pt x="254598" y="146370"/>
                      <a:pt x="241540" y="139841"/>
                    </a:cubicBezTo>
                    <a:cubicBezTo>
                      <a:pt x="235358" y="136750"/>
                      <a:pt x="230214" y="131896"/>
                      <a:pt x="224287" y="128340"/>
                    </a:cubicBezTo>
                    <a:cubicBezTo>
                      <a:pt x="220611" y="126135"/>
                      <a:pt x="216619" y="124506"/>
                      <a:pt x="212785" y="122589"/>
                    </a:cubicBezTo>
                    <a:cubicBezTo>
                      <a:pt x="193327" y="90158"/>
                      <a:pt x="205530" y="98833"/>
                      <a:pt x="184030" y="88083"/>
                    </a:cubicBezTo>
                    <a:cubicBezTo>
                      <a:pt x="166777" y="99585"/>
                      <a:pt x="150183" y="112141"/>
                      <a:pt x="132272" y="122589"/>
                    </a:cubicBezTo>
                    <a:cubicBezTo>
                      <a:pt x="100547" y="141096"/>
                      <a:pt x="124627" y="118733"/>
                      <a:pt x="109268" y="134090"/>
                    </a:cubicBezTo>
                    <a:lnTo>
                      <a:pt x="74762" y="134090"/>
                    </a:lnTo>
                    <a:lnTo>
                      <a:pt x="0" y="88083"/>
                    </a:lnTo>
                    <a:cubicBezTo>
                      <a:pt x="15336" y="84249"/>
                      <a:pt x="31152" y="81983"/>
                      <a:pt x="46008" y="76581"/>
                    </a:cubicBezTo>
                    <a:cubicBezTo>
                      <a:pt x="52504" y="74219"/>
                      <a:pt x="23963" y="45909"/>
                      <a:pt x="46008" y="36324"/>
                    </a:cubicBezTo>
                    <a:close/>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مربع نص 18"/>
            <p:cNvSpPr txBox="1"/>
            <p:nvPr/>
          </p:nvSpPr>
          <p:spPr>
            <a:xfrm>
              <a:off x="3962400" y="1981200"/>
              <a:ext cx="1143000" cy="230832"/>
            </a:xfrm>
            <a:prstGeom prst="rect">
              <a:avLst/>
            </a:prstGeom>
            <a:noFill/>
          </p:spPr>
          <p:txBody>
            <a:bodyPr wrap="square" rtlCol="0">
              <a:spAutoFit/>
            </a:bodyPr>
            <a:lstStyle/>
            <a:p>
              <a:r>
                <a:rPr lang="en-US" sz="900" b="1" dirty="0" smtClean="0"/>
                <a:t>Tulkarm</a:t>
              </a:r>
              <a:endParaRPr lang="en-US" sz="900" b="1" dirty="0"/>
            </a:p>
          </p:txBody>
        </p:sp>
        <p:sp>
          <p:nvSpPr>
            <p:cNvPr id="21" name="مربع نص 20"/>
            <p:cNvSpPr txBox="1"/>
            <p:nvPr/>
          </p:nvSpPr>
          <p:spPr>
            <a:xfrm>
              <a:off x="5562600" y="2362200"/>
              <a:ext cx="838200" cy="246221"/>
            </a:xfrm>
            <a:prstGeom prst="rect">
              <a:avLst/>
            </a:prstGeom>
            <a:noFill/>
          </p:spPr>
          <p:txBody>
            <a:bodyPr wrap="square" rtlCol="0">
              <a:spAutoFit/>
            </a:bodyPr>
            <a:lstStyle/>
            <a:p>
              <a:r>
                <a:rPr lang="en-US" sz="1000" dirty="0" smtClean="0"/>
                <a:t>Nablus</a:t>
              </a:r>
              <a:endParaRPr lang="en-US" sz="1000" dirty="0"/>
            </a:p>
          </p:txBody>
        </p:sp>
      </p:grpSp>
      <p:pic>
        <p:nvPicPr>
          <p:cNvPr id="25" name="Picture 2"/>
          <p:cNvPicPr>
            <a:picLocks noChangeAspect="1" noChangeArrowheads="1"/>
          </p:cNvPicPr>
          <p:nvPr/>
        </p:nvPicPr>
        <p:blipFill>
          <a:blip r:embed="rId4"/>
          <a:srcRect l="23011" t="21506" r="38388" b="14039"/>
          <a:stretch>
            <a:fillRect/>
          </a:stretch>
        </p:blipFill>
        <p:spPr bwMode="auto">
          <a:xfrm>
            <a:off x="4718754" y="3352800"/>
            <a:ext cx="4425245" cy="3505200"/>
          </a:xfrm>
          <a:prstGeom prst="rect">
            <a:avLst/>
          </a:prstGeom>
          <a:noFill/>
          <a:ln w="9525">
            <a:noFill/>
            <a:miter lim="800000"/>
            <a:headEnd/>
            <a:tailEnd/>
          </a:ln>
          <a:effectLst/>
        </p:spPr>
      </p:pic>
      <p:sp>
        <p:nvSpPr>
          <p:cNvPr id="4" name="مربع نص 3"/>
          <p:cNvSpPr txBox="1"/>
          <p:nvPr/>
        </p:nvSpPr>
        <p:spPr>
          <a:xfrm>
            <a:off x="1066800" y="4343400"/>
            <a:ext cx="872289" cy="276999"/>
          </a:xfrm>
          <a:prstGeom prst="rect">
            <a:avLst/>
          </a:prstGeom>
          <a:noFill/>
        </p:spPr>
        <p:txBody>
          <a:bodyPr wrap="square" rtlCol="0">
            <a:spAutoFit/>
          </a:bodyPr>
          <a:lstStyle/>
          <a:p>
            <a:r>
              <a:rPr lang="en-US" sz="1200" b="1" dirty="0" smtClean="0"/>
              <a:t>Gaza</a:t>
            </a:r>
            <a:endParaRPr lang="en-US" sz="1200" b="1" dirty="0"/>
          </a:p>
        </p:txBody>
      </p:sp>
      <p:sp>
        <p:nvSpPr>
          <p:cNvPr id="5" name="مربع نص 4"/>
          <p:cNvSpPr txBox="1"/>
          <p:nvPr/>
        </p:nvSpPr>
        <p:spPr>
          <a:xfrm>
            <a:off x="1676400" y="4648200"/>
            <a:ext cx="872289" cy="276999"/>
          </a:xfrm>
          <a:prstGeom prst="rect">
            <a:avLst/>
          </a:prstGeom>
          <a:noFill/>
        </p:spPr>
        <p:txBody>
          <a:bodyPr wrap="square" rtlCol="0">
            <a:spAutoFit/>
          </a:bodyPr>
          <a:lstStyle/>
          <a:p>
            <a:r>
              <a:rPr lang="en-US" sz="1200" b="1" dirty="0" smtClean="0"/>
              <a:t>Hebron</a:t>
            </a:r>
            <a:endParaRPr lang="en-US" sz="1200" b="1" dirty="0"/>
          </a:p>
        </p:txBody>
      </p:sp>
      <p:sp>
        <p:nvSpPr>
          <p:cNvPr id="6" name="مربع نص 5"/>
          <p:cNvSpPr txBox="1"/>
          <p:nvPr/>
        </p:nvSpPr>
        <p:spPr>
          <a:xfrm>
            <a:off x="2057400" y="4114800"/>
            <a:ext cx="1308434" cy="261610"/>
          </a:xfrm>
          <a:prstGeom prst="rect">
            <a:avLst/>
          </a:prstGeom>
          <a:noFill/>
        </p:spPr>
        <p:txBody>
          <a:bodyPr wrap="square" rtlCol="0">
            <a:spAutoFit/>
          </a:bodyPr>
          <a:lstStyle/>
          <a:p>
            <a:r>
              <a:rPr lang="en-US" sz="1100" b="1" dirty="0" smtClean="0"/>
              <a:t>Jerusalem</a:t>
            </a:r>
            <a:endParaRPr lang="en-US" sz="1100" b="1" dirty="0"/>
          </a:p>
        </p:txBody>
      </p:sp>
      <p:sp>
        <p:nvSpPr>
          <p:cNvPr id="7" name="مربع نص 6"/>
          <p:cNvSpPr txBox="1"/>
          <p:nvPr/>
        </p:nvSpPr>
        <p:spPr>
          <a:xfrm>
            <a:off x="1371600" y="3810000"/>
            <a:ext cx="872289" cy="261610"/>
          </a:xfrm>
          <a:prstGeom prst="rect">
            <a:avLst/>
          </a:prstGeom>
          <a:noFill/>
        </p:spPr>
        <p:txBody>
          <a:bodyPr wrap="square" rtlCol="0">
            <a:spAutoFit/>
          </a:bodyPr>
          <a:lstStyle/>
          <a:p>
            <a:r>
              <a:rPr lang="en-US" sz="1100" b="1" dirty="0" err="1" smtClean="0"/>
              <a:t>Ramla</a:t>
            </a:r>
            <a:endParaRPr lang="en-US" sz="1100" b="1" dirty="0"/>
          </a:p>
        </p:txBody>
      </p:sp>
      <p:sp>
        <p:nvSpPr>
          <p:cNvPr id="8" name="مربع نص 7"/>
          <p:cNvSpPr txBox="1"/>
          <p:nvPr/>
        </p:nvSpPr>
        <p:spPr>
          <a:xfrm>
            <a:off x="1600200" y="2971800"/>
            <a:ext cx="1308434" cy="261610"/>
          </a:xfrm>
          <a:prstGeom prst="rect">
            <a:avLst/>
          </a:prstGeom>
          <a:noFill/>
        </p:spPr>
        <p:txBody>
          <a:bodyPr wrap="square" rtlCol="0">
            <a:spAutoFit/>
          </a:bodyPr>
          <a:lstStyle/>
          <a:p>
            <a:r>
              <a:rPr lang="en-US" sz="1100" b="1" dirty="0" smtClean="0"/>
              <a:t>Tulkarm</a:t>
            </a:r>
            <a:endParaRPr lang="en-US" sz="1100" b="1" dirty="0"/>
          </a:p>
        </p:txBody>
      </p:sp>
      <p:sp>
        <p:nvSpPr>
          <p:cNvPr id="13" name="مربع نص 12"/>
          <p:cNvSpPr txBox="1"/>
          <p:nvPr/>
        </p:nvSpPr>
        <p:spPr>
          <a:xfrm>
            <a:off x="2133600" y="2590800"/>
            <a:ext cx="785060" cy="261610"/>
          </a:xfrm>
          <a:prstGeom prst="rect">
            <a:avLst/>
          </a:prstGeom>
          <a:noFill/>
        </p:spPr>
        <p:txBody>
          <a:bodyPr wrap="square" rtlCol="0">
            <a:spAutoFit/>
          </a:bodyPr>
          <a:lstStyle/>
          <a:p>
            <a:pPr algn="ctr"/>
            <a:r>
              <a:rPr lang="en-US" sz="1100" b="1" dirty="0" smtClean="0"/>
              <a:t>Jenin </a:t>
            </a:r>
            <a:endParaRPr lang="en-US" sz="1100" b="1" dirty="0"/>
          </a:p>
        </p:txBody>
      </p:sp>
      <p:sp>
        <p:nvSpPr>
          <p:cNvPr id="14" name="مربع نص 13"/>
          <p:cNvSpPr txBox="1"/>
          <p:nvPr/>
        </p:nvSpPr>
        <p:spPr>
          <a:xfrm>
            <a:off x="2362200" y="3200400"/>
            <a:ext cx="959518" cy="261610"/>
          </a:xfrm>
          <a:prstGeom prst="rect">
            <a:avLst/>
          </a:prstGeom>
          <a:noFill/>
        </p:spPr>
        <p:txBody>
          <a:bodyPr wrap="square" rtlCol="0">
            <a:spAutoFit/>
          </a:bodyPr>
          <a:lstStyle/>
          <a:p>
            <a:r>
              <a:rPr lang="en-US" sz="1050" b="1" dirty="0" smtClean="0"/>
              <a:t>Nablus</a:t>
            </a:r>
            <a:endParaRPr lang="en-US" sz="1050" b="1" dirty="0"/>
          </a:p>
        </p:txBody>
      </p:sp>
      <p:sp>
        <p:nvSpPr>
          <p:cNvPr id="15" name="مربع نص 14"/>
          <p:cNvSpPr txBox="1"/>
          <p:nvPr/>
        </p:nvSpPr>
        <p:spPr>
          <a:xfrm>
            <a:off x="1752600" y="2133600"/>
            <a:ext cx="959518" cy="276999"/>
          </a:xfrm>
          <a:prstGeom prst="rect">
            <a:avLst/>
          </a:prstGeom>
          <a:noFill/>
        </p:spPr>
        <p:txBody>
          <a:bodyPr wrap="square" rtlCol="0">
            <a:spAutoFit/>
          </a:bodyPr>
          <a:lstStyle/>
          <a:p>
            <a:r>
              <a:rPr lang="en-US" sz="1200" b="1" dirty="0" smtClean="0"/>
              <a:t>Haifa</a:t>
            </a:r>
            <a:endParaRPr lang="en-US" sz="1200" b="1" dirty="0"/>
          </a:p>
        </p:txBody>
      </p:sp>
      <p:sp>
        <p:nvSpPr>
          <p:cNvPr id="16" name="مربع نص 15"/>
          <p:cNvSpPr txBox="1"/>
          <p:nvPr/>
        </p:nvSpPr>
        <p:spPr>
          <a:xfrm>
            <a:off x="1143000" y="5562600"/>
            <a:ext cx="1371600" cy="307777"/>
          </a:xfrm>
          <a:prstGeom prst="rect">
            <a:avLst/>
          </a:prstGeom>
          <a:noFill/>
        </p:spPr>
        <p:txBody>
          <a:bodyPr wrap="square" rtlCol="0">
            <a:spAutoFit/>
          </a:bodyPr>
          <a:lstStyle/>
          <a:p>
            <a:r>
              <a:rPr lang="en-US" sz="1400" b="1" dirty="0" smtClean="0"/>
              <a:t>Beersheba </a:t>
            </a:r>
            <a:endParaRPr lang="en-US" sz="1400" b="1" dirty="0"/>
          </a:p>
        </p:txBody>
      </p:sp>
      <p:sp>
        <p:nvSpPr>
          <p:cNvPr id="17" name="مربع نص 16"/>
          <p:cNvSpPr txBox="1"/>
          <p:nvPr/>
        </p:nvSpPr>
        <p:spPr>
          <a:xfrm>
            <a:off x="1371600" y="3352800"/>
            <a:ext cx="959518" cy="276999"/>
          </a:xfrm>
          <a:prstGeom prst="rect">
            <a:avLst/>
          </a:prstGeom>
          <a:noFill/>
        </p:spPr>
        <p:txBody>
          <a:bodyPr wrap="square" rtlCol="0">
            <a:spAutoFit/>
          </a:bodyPr>
          <a:lstStyle/>
          <a:p>
            <a:r>
              <a:rPr lang="en-US" sz="1200" b="1" dirty="0" smtClean="0"/>
              <a:t>Jaffa</a:t>
            </a:r>
            <a:endParaRPr lang="en-US" sz="1200" b="1" dirty="0"/>
          </a:p>
        </p:txBody>
      </p:sp>
      <p:sp>
        <p:nvSpPr>
          <p:cNvPr id="26" name="شكل حر 25"/>
          <p:cNvSpPr/>
          <p:nvPr/>
        </p:nvSpPr>
        <p:spPr>
          <a:xfrm>
            <a:off x="1981200" y="2743200"/>
            <a:ext cx="76201" cy="76199"/>
          </a:xfrm>
          <a:custGeom>
            <a:avLst/>
            <a:gdLst>
              <a:gd name="connsiteX0" fmla="*/ 46008 w 327804"/>
              <a:gd name="connsiteY0" fmla="*/ 36324 h 175374"/>
              <a:gd name="connsiteX1" fmla="*/ 178279 w 327804"/>
              <a:gd name="connsiteY1" fmla="*/ 19072 h 175374"/>
              <a:gd name="connsiteX2" fmla="*/ 189781 w 327804"/>
              <a:gd name="connsiteY2" fmla="*/ 1819 h 175374"/>
              <a:gd name="connsiteX3" fmla="*/ 270295 w 327804"/>
              <a:gd name="connsiteY3" fmla="*/ 1819 h 175374"/>
              <a:gd name="connsiteX4" fmla="*/ 327804 w 327804"/>
              <a:gd name="connsiteY4" fmla="*/ 13321 h 175374"/>
              <a:gd name="connsiteX5" fmla="*/ 316302 w 327804"/>
              <a:gd name="connsiteY5" fmla="*/ 93834 h 175374"/>
              <a:gd name="connsiteX6" fmla="*/ 316302 w 327804"/>
              <a:gd name="connsiteY6" fmla="*/ 151343 h 175374"/>
              <a:gd name="connsiteX7" fmla="*/ 281796 w 327804"/>
              <a:gd name="connsiteY7" fmla="*/ 157094 h 175374"/>
              <a:gd name="connsiteX8" fmla="*/ 241540 w 327804"/>
              <a:gd name="connsiteY8" fmla="*/ 139841 h 175374"/>
              <a:gd name="connsiteX9" fmla="*/ 224287 w 327804"/>
              <a:gd name="connsiteY9" fmla="*/ 128340 h 175374"/>
              <a:gd name="connsiteX10" fmla="*/ 212785 w 327804"/>
              <a:gd name="connsiteY10" fmla="*/ 122589 h 175374"/>
              <a:gd name="connsiteX11" fmla="*/ 184030 w 327804"/>
              <a:gd name="connsiteY11" fmla="*/ 88083 h 175374"/>
              <a:gd name="connsiteX12" fmla="*/ 132272 w 327804"/>
              <a:gd name="connsiteY12" fmla="*/ 122589 h 175374"/>
              <a:gd name="connsiteX13" fmla="*/ 109268 w 327804"/>
              <a:gd name="connsiteY13" fmla="*/ 134090 h 175374"/>
              <a:gd name="connsiteX14" fmla="*/ 74762 w 327804"/>
              <a:gd name="connsiteY14" fmla="*/ 134090 h 175374"/>
              <a:gd name="connsiteX15" fmla="*/ 0 w 327804"/>
              <a:gd name="connsiteY15" fmla="*/ 88083 h 175374"/>
              <a:gd name="connsiteX16" fmla="*/ 46008 w 327804"/>
              <a:gd name="connsiteY16" fmla="*/ 76581 h 175374"/>
              <a:gd name="connsiteX17" fmla="*/ 46008 w 327804"/>
              <a:gd name="connsiteY17" fmla="*/ 36324 h 17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804" h="175374">
                <a:moveTo>
                  <a:pt x="46008" y="36324"/>
                </a:moveTo>
                <a:cubicBezTo>
                  <a:pt x="68053" y="26739"/>
                  <a:pt x="135143" y="29856"/>
                  <a:pt x="178279" y="19072"/>
                </a:cubicBezTo>
                <a:cubicBezTo>
                  <a:pt x="254567" y="0"/>
                  <a:pt x="155854" y="1819"/>
                  <a:pt x="189781" y="1819"/>
                </a:cubicBezTo>
                <a:lnTo>
                  <a:pt x="270295" y="1819"/>
                </a:lnTo>
                <a:lnTo>
                  <a:pt x="327804" y="13321"/>
                </a:lnTo>
                <a:lnTo>
                  <a:pt x="316302" y="93834"/>
                </a:lnTo>
                <a:lnTo>
                  <a:pt x="316302" y="151343"/>
                </a:lnTo>
                <a:cubicBezTo>
                  <a:pt x="288960" y="171849"/>
                  <a:pt x="300076" y="175374"/>
                  <a:pt x="281796" y="157094"/>
                </a:cubicBezTo>
                <a:cubicBezTo>
                  <a:pt x="268377" y="151343"/>
                  <a:pt x="254598" y="146370"/>
                  <a:pt x="241540" y="139841"/>
                </a:cubicBezTo>
                <a:cubicBezTo>
                  <a:pt x="235358" y="136750"/>
                  <a:pt x="230214" y="131896"/>
                  <a:pt x="224287" y="128340"/>
                </a:cubicBezTo>
                <a:cubicBezTo>
                  <a:pt x="220611" y="126135"/>
                  <a:pt x="216619" y="124506"/>
                  <a:pt x="212785" y="122589"/>
                </a:cubicBezTo>
                <a:cubicBezTo>
                  <a:pt x="193327" y="90158"/>
                  <a:pt x="205530" y="98833"/>
                  <a:pt x="184030" y="88083"/>
                </a:cubicBezTo>
                <a:cubicBezTo>
                  <a:pt x="166777" y="99585"/>
                  <a:pt x="150183" y="112141"/>
                  <a:pt x="132272" y="122589"/>
                </a:cubicBezTo>
                <a:cubicBezTo>
                  <a:pt x="100547" y="141096"/>
                  <a:pt x="124627" y="118733"/>
                  <a:pt x="109268" y="134090"/>
                </a:cubicBezTo>
                <a:lnTo>
                  <a:pt x="74762" y="134090"/>
                </a:lnTo>
                <a:lnTo>
                  <a:pt x="0" y="88083"/>
                </a:lnTo>
                <a:cubicBezTo>
                  <a:pt x="15336" y="84249"/>
                  <a:pt x="31152" y="81983"/>
                  <a:pt x="46008" y="76581"/>
                </a:cubicBezTo>
                <a:cubicBezTo>
                  <a:pt x="52504" y="74219"/>
                  <a:pt x="23963" y="45909"/>
                  <a:pt x="46008" y="36324"/>
                </a:cubicBezTo>
                <a:close/>
              </a:path>
            </a:pathLst>
          </a:custGeom>
          <a:no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مستطيل 29"/>
          <p:cNvSpPr/>
          <p:nvPr/>
        </p:nvSpPr>
        <p:spPr>
          <a:xfrm>
            <a:off x="4191000" y="1219200"/>
            <a:ext cx="457200" cy="228600"/>
          </a:xfrm>
          <a:prstGeom prst="rect">
            <a:avLst/>
          </a:prstGeom>
          <a:noFill/>
          <a:ln>
            <a:solidFill>
              <a:srgbClr val="9B27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مستطيل 30"/>
          <p:cNvSpPr/>
          <p:nvPr/>
        </p:nvSpPr>
        <p:spPr>
          <a:xfrm>
            <a:off x="4191000" y="1600200"/>
            <a:ext cx="457200" cy="228600"/>
          </a:xfrm>
          <a:prstGeom prst="rect">
            <a:avLst/>
          </a:prstGeom>
          <a:noFill/>
          <a:ln w="31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مستطيل 31"/>
          <p:cNvSpPr/>
          <p:nvPr/>
        </p:nvSpPr>
        <p:spPr>
          <a:xfrm>
            <a:off x="4191000" y="1981200"/>
            <a:ext cx="457200" cy="228600"/>
          </a:xfrm>
          <a:prstGeom prst="rect">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مستطيل 32"/>
          <p:cNvSpPr/>
          <p:nvPr/>
        </p:nvSpPr>
        <p:spPr>
          <a:xfrm>
            <a:off x="4191000" y="2362200"/>
            <a:ext cx="457200" cy="228600"/>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مربع نص 33"/>
          <p:cNvSpPr txBox="1"/>
          <p:nvPr/>
        </p:nvSpPr>
        <p:spPr>
          <a:xfrm>
            <a:off x="4114800" y="762000"/>
            <a:ext cx="1143000" cy="338554"/>
          </a:xfrm>
          <a:prstGeom prst="rect">
            <a:avLst/>
          </a:prstGeom>
          <a:noFill/>
        </p:spPr>
        <p:txBody>
          <a:bodyPr wrap="square" rtlCol="0">
            <a:spAutoFit/>
          </a:bodyPr>
          <a:lstStyle/>
          <a:p>
            <a:r>
              <a:rPr lang="en-US" sz="1600" b="1" dirty="0" smtClean="0"/>
              <a:t>Legend</a:t>
            </a:r>
            <a:endParaRPr lang="en-US" sz="1600" b="1" dirty="0"/>
          </a:p>
        </p:txBody>
      </p:sp>
      <p:sp>
        <p:nvSpPr>
          <p:cNvPr id="35" name="مربع نص 34"/>
          <p:cNvSpPr txBox="1"/>
          <p:nvPr/>
        </p:nvSpPr>
        <p:spPr>
          <a:xfrm>
            <a:off x="4648200" y="1219200"/>
            <a:ext cx="2743200" cy="276999"/>
          </a:xfrm>
          <a:prstGeom prst="rect">
            <a:avLst/>
          </a:prstGeom>
          <a:noFill/>
        </p:spPr>
        <p:txBody>
          <a:bodyPr wrap="square" rtlCol="0">
            <a:spAutoFit/>
          </a:bodyPr>
          <a:lstStyle/>
          <a:p>
            <a:r>
              <a:rPr lang="en-US" sz="1200" dirty="0" smtClean="0"/>
              <a:t>British district</a:t>
            </a:r>
            <a:endParaRPr lang="en-US" sz="1200" dirty="0"/>
          </a:p>
        </p:txBody>
      </p:sp>
      <p:sp>
        <p:nvSpPr>
          <p:cNvPr id="36" name="مربع نص 35"/>
          <p:cNvSpPr txBox="1"/>
          <p:nvPr/>
        </p:nvSpPr>
        <p:spPr>
          <a:xfrm>
            <a:off x="4648200" y="1981200"/>
            <a:ext cx="2743200" cy="276999"/>
          </a:xfrm>
          <a:prstGeom prst="rect">
            <a:avLst/>
          </a:prstGeom>
          <a:noFill/>
        </p:spPr>
        <p:txBody>
          <a:bodyPr wrap="square" rtlCol="0">
            <a:spAutoFit/>
          </a:bodyPr>
          <a:lstStyle/>
          <a:p>
            <a:r>
              <a:rPr lang="en-US" sz="1200" dirty="0" smtClean="0"/>
              <a:t>1967-line</a:t>
            </a:r>
            <a:endParaRPr lang="en-US" sz="1200" dirty="0"/>
          </a:p>
        </p:txBody>
      </p:sp>
      <p:sp>
        <p:nvSpPr>
          <p:cNvPr id="37" name="مربع نص 36"/>
          <p:cNvSpPr txBox="1"/>
          <p:nvPr/>
        </p:nvSpPr>
        <p:spPr>
          <a:xfrm>
            <a:off x="4648200" y="2286000"/>
            <a:ext cx="1676400" cy="461665"/>
          </a:xfrm>
          <a:prstGeom prst="rect">
            <a:avLst/>
          </a:prstGeom>
          <a:noFill/>
        </p:spPr>
        <p:txBody>
          <a:bodyPr wrap="square" rtlCol="0">
            <a:spAutoFit/>
          </a:bodyPr>
          <a:lstStyle/>
          <a:p>
            <a:r>
              <a:rPr lang="en-US" sz="1200" dirty="0" smtClean="0"/>
              <a:t>British boundaries of localities</a:t>
            </a:r>
            <a:endParaRPr lang="en-US" sz="1200" dirty="0"/>
          </a:p>
        </p:txBody>
      </p:sp>
      <p:sp>
        <p:nvSpPr>
          <p:cNvPr id="38" name="مربع نص 37"/>
          <p:cNvSpPr txBox="1"/>
          <p:nvPr/>
        </p:nvSpPr>
        <p:spPr>
          <a:xfrm>
            <a:off x="4648200" y="1600200"/>
            <a:ext cx="2424224" cy="276999"/>
          </a:xfrm>
          <a:prstGeom prst="rect">
            <a:avLst/>
          </a:prstGeom>
          <a:noFill/>
        </p:spPr>
        <p:txBody>
          <a:bodyPr wrap="square" rtlCol="0">
            <a:spAutoFit/>
          </a:bodyPr>
          <a:lstStyle/>
          <a:p>
            <a:r>
              <a:rPr lang="en-US" sz="1200" dirty="0" smtClean="0"/>
              <a:t>1948-line </a:t>
            </a:r>
            <a:endParaRPr lang="en-US" sz="1200" dirty="0"/>
          </a:p>
        </p:txBody>
      </p:sp>
      <p:sp>
        <p:nvSpPr>
          <p:cNvPr id="40" name="شكل حر 39"/>
          <p:cNvSpPr/>
          <p:nvPr/>
        </p:nvSpPr>
        <p:spPr>
          <a:xfrm>
            <a:off x="7213352" y="5181600"/>
            <a:ext cx="525594" cy="228972"/>
          </a:xfrm>
          <a:custGeom>
            <a:avLst/>
            <a:gdLst>
              <a:gd name="connsiteX0" fmla="*/ 489910 w 525594"/>
              <a:gd name="connsiteY0" fmla="*/ 19329 h 228972"/>
              <a:gd name="connsiteX1" fmla="*/ 512213 w 525594"/>
              <a:gd name="connsiteY1" fmla="*/ 126380 h 228972"/>
              <a:gd name="connsiteX2" fmla="*/ 516673 w 525594"/>
              <a:gd name="connsiteY2" fmla="*/ 215590 h 228972"/>
              <a:gd name="connsiteX3" fmla="*/ 458687 w 525594"/>
              <a:gd name="connsiteY3" fmla="*/ 206669 h 228972"/>
              <a:gd name="connsiteX4" fmla="*/ 431924 w 525594"/>
              <a:gd name="connsiteY4" fmla="*/ 188827 h 228972"/>
              <a:gd name="connsiteX5" fmla="*/ 373938 w 525594"/>
              <a:gd name="connsiteY5" fmla="*/ 184367 h 228972"/>
              <a:gd name="connsiteX6" fmla="*/ 329333 w 525594"/>
              <a:gd name="connsiteY6" fmla="*/ 175446 h 228972"/>
              <a:gd name="connsiteX7" fmla="*/ 266886 w 525594"/>
              <a:gd name="connsiteY7" fmla="*/ 162064 h 228972"/>
              <a:gd name="connsiteX8" fmla="*/ 173216 w 525594"/>
              <a:gd name="connsiteY8" fmla="*/ 162064 h 228972"/>
              <a:gd name="connsiteX9" fmla="*/ 137532 w 525594"/>
              <a:gd name="connsiteY9" fmla="*/ 166525 h 228972"/>
              <a:gd name="connsiteX10" fmla="*/ 34941 w 525594"/>
              <a:gd name="connsiteY10" fmla="*/ 179906 h 228972"/>
              <a:gd name="connsiteX11" fmla="*/ 3717 w 525594"/>
              <a:gd name="connsiteY11" fmla="*/ 170985 h 228972"/>
              <a:gd name="connsiteX12" fmla="*/ 12638 w 525594"/>
              <a:gd name="connsiteY12" fmla="*/ 121920 h 228972"/>
              <a:gd name="connsiteX13" fmla="*/ 57243 w 525594"/>
              <a:gd name="connsiteY13" fmla="*/ 104078 h 228972"/>
              <a:gd name="connsiteX14" fmla="*/ 79546 w 525594"/>
              <a:gd name="connsiteY14" fmla="*/ 55013 h 228972"/>
              <a:gd name="connsiteX15" fmla="*/ 133071 w 525594"/>
              <a:gd name="connsiteY15" fmla="*/ 59473 h 228972"/>
              <a:gd name="connsiteX16" fmla="*/ 146453 w 525594"/>
              <a:gd name="connsiteY16" fmla="*/ 46092 h 228972"/>
              <a:gd name="connsiteX17" fmla="*/ 177676 w 525594"/>
              <a:gd name="connsiteY17" fmla="*/ 41631 h 228972"/>
              <a:gd name="connsiteX18" fmla="*/ 235663 w 525594"/>
              <a:gd name="connsiteY18" fmla="*/ 19329 h 228972"/>
              <a:gd name="connsiteX19" fmla="*/ 249044 w 525594"/>
              <a:gd name="connsiteY19" fmla="*/ 1487 h 228972"/>
              <a:gd name="connsiteX20" fmla="*/ 302570 w 525594"/>
              <a:gd name="connsiteY20" fmla="*/ 28250 h 228972"/>
              <a:gd name="connsiteX21" fmla="*/ 391780 w 525594"/>
              <a:gd name="connsiteY21" fmla="*/ 50552 h 228972"/>
              <a:gd name="connsiteX22" fmla="*/ 423003 w 525594"/>
              <a:gd name="connsiteY22" fmla="*/ 37171 h 228972"/>
              <a:gd name="connsiteX23" fmla="*/ 489910 w 525594"/>
              <a:gd name="connsiteY23" fmla="*/ 19329 h 22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94" h="228972">
                <a:moveTo>
                  <a:pt x="489910" y="19329"/>
                </a:moveTo>
                <a:cubicBezTo>
                  <a:pt x="504778" y="34197"/>
                  <a:pt x="507753" y="93670"/>
                  <a:pt x="512213" y="126380"/>
                </a:cubicBezTo>
                <a:cubicBezTo>
                  <a:pt x="516674" y="159090"/>
                  <a:pt x="525594" y="202209"/>
                  <a:pt x="516673" y="215590"/>
                </a:cubicBezTo>
                <a:cubicBezTo>
                  <a:pt x="507752" y="228972"/>
                  <a:pt x="472812" y="211130"/>
                  <a:pt x="458687" y="206669"/>
                </a:cubicBezTo>
                <a:cubicBezTo>
                  <a:pt x="444562" y="202209"/>
                  <a:pt x="446049" y="192544"/>
                  <a:pt x="431924" y="188827"/>
                </a:cubicBezTo>
                <a:cubicBezTo>
                  <a:pt x="417799" y="185110"/>
                  <a:pt x="391036" y="186597"/>
                  <a:pt x="373938" y="184367"/>
                </a:cubicBezTo>
                <a:cubicBezTo>
                  <a:pt x="356840" y="182137"/>
                  <a:pt x="329333" y="175446"/>
                  <a:pt x="329333" y="175446"/>
                </a:cubicBezTo>
                <a:cubicBezTo>
                  <a:pt x="311491" y="171729"/>
                  <a:pt x="292905" y="164294"/>
                  <a:pt x="266886" y="162064"/>
                </a:cubicBezTo>
                <a:cubicBezTo>
                  <a:pt x="240867" y="159834"/>
                  <a:pt x="194775" y="161321"/>
                  <a:pt x="173216" y="162064"/>
                </a:cubicBezTo>
                <a:cubicBezTo>
                  <a:pt x="151657" y="162807"/>
                  <a:pt x="137532" y="166525"/>
                  <a:pt x="137532" y="166525"/>
                </a:cubicBezTo>
                <a:cubicBezTo>
                  <a:pt x="114486" y="169499"/>
                  <a:pt x="57243" y="179163"/>
                  <a:pt x="34941" y="179906"/>
                </a:cubicBezTo>
                <a:cubicBezTo>
                  <a:pt x="12639" y="180649"/>
                  <a:pt x="7434" y="180649"/>
                  <a:pt x="3717" y="170985"/>
                </a:cubicBezTo>
                <a:cubicBezTo>
                  <a:pt x="0" y="161321"/>
                  <a:pt x="3717" y="133071"/>
                  <a:pt x="12638" y="121920"/>
                </a:cubicBezTo>
                <a:cubicBezTo>
                  <a:pt x="21559" y="110769"/>
                  <a:pt x="46092" y="115229"/>
                  <a:pt x="57243" y="104078"/>
                </a:cubicBezTo>
                <a:cubicBezTo>
                  <a:pt x="68394" y="92927"/>
                  <a:pt x="66908" y="62447"/>
                  <a:pt x="79546" y="55013"/>
                </a:cubicBezTo>
                <a:cubicBezTo>
                  <a:pt x="92184" y="47579"/>
                  <a:pt x="121920" y="60960"/>
                  <a:pt x="133071" y="59473"/>
                </a:cubicBezTo>
                <a:cubicBezTo>
                  <a:pt x="144222" y="57986"/>
                  <a:pt x="139019" y="49066"/>
                  <a:pt x="146453" y="46092"/>
                </a:cubicBezTo>
                <a:cubicBezTo>
                  <a:pt x="153887" y="43118"/>
                  <a:pt x="162808" y="46091"/>
                  <a:pt x="177676" y="41631"/>
                </a:cubicBezTo>
                <a:cubicBezTo>
                  <a:pt x="192544" y="37171"/>
                  <a:pt x="223768" y="26020"/>
                  <a:pt x="235663" y="19329"/>
                </a:cubicBezTo>
                <a:cubicBezTo>
                  <a:pt x="247558" y="12638"/>
                  <a:pt x="237893" y="0"/>
                  <a:pt x="249044" y="1487"/>
                </a:cubicBezTo>
                <a:cubicBezTo>
                  <a:pt x="260195" y="2974"/>
                  <a:pt x="278781" y="20073"/>
                  <a:pt x="302570" y="28250"/>
                </a:cubicBezTo>
                <a:cubicBezTo>
                  <a:pt x="326359" y="36427"/>
                  <a:pt x="371708" y="49065"/>
                  <a:pt x="391780" y="50552"/>
                </a:cubicBezTo>
                <a:cubicBezTo>
                  <a:pt x="411852" y="52039"/>
                  <a:pt x="408878" y="39401"/>
                  <a:pt x="423003" y="37171"/>
                </a:cubicBezTo>
                <a:cubicBezTo>
                  <a:pt x="437128" y="34941"/>
                  <a:pt x="475042" y="4461"/>
                  <a:pt x="489910" y="19329"/>
                </a:cubicBezTo>
                <a:close/>
              </a:path>
            </a:pathLst>
          </a:custGeom>
          <a:noFill/>
          <a:ln w="38100">
            <a:solidFill>
              <a:srgbClr val="09B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شكل حر 42"/>
          <p:cNvSpPr/>
          <p:nvPr/>
        </p:nvSpPr>
        <p:spPr>
          <a:xfrm>
            <a:off x="7155366" y="5347382"/>
            <a:ext cx="845634" cy="417799"/>
          </a:xfrm>
          <a:custGeom>
            <a:avLst/>
            <a:gdLst>
              <a:gd name="connsiteX0" fmla="*/ 3717 w 536002"/>
              <a:gd name="connsiteY0" fmla="*/ 241609 h 417799"/>
              <a:gd name="connsiteX1" fmla="*/ 30480 w 536002"/>
              <a:gd name="connsiteY1" fmla="*/ 130097 h 417799"/>
              <a:gd name="connsiteX2" fmla="*/ 52782 w 536002"/>
              <a:gd name="connsiteY2" fmla="*/ 31966 h 417799"/>
              <a:gd name="connsiteX3" fmla="*/ 115229 w 536002"/>
              <a:gd name="connsiteY3" fmla="*/ 9664 h 417799"/>
              <a:gd name="connsiteX4" fmla="*/ 191057 w 536002"/>
              <a:gd name="connsiteY4" fmla="*/ 18585 h 417799"/>
              <a:gd name="connsiteX5" fmla="*/ 271346 w 536002"/>
              <a:gd name="connsiteY5" fmla="*/ 743 h 417799"/>
              <a:gd name="connsiteX6" fmla="*/ 373937 w 536002"/>
              <a:gd name="connsiteY6" fmla="*/ 23045 h 417799"/>
              <a:gd name="connsiteX7" fmla="*/ 449766 w 536002"/>
              <a:gd name="connsiteY7" fmla="*/ 18585 h 417799"/>
              <a:gd name="connsiteX8" fmla="*/ 521134 w 536002"/>
              <a:gd name="connsiteY8" fmla="*/ 23045 h 417799"/>
              <a:gd name="connsiteX9" fmla="*/ 525594 w 536002"/>
              <a:gd name="connsiteY9" fmla="*/ 54269 h 417799"/>
              <a:gd name="connsiteX10" fmla="*/ 458687 w 536002"/>
              <a:gd name="connsiteY10" fmla="*/ 121176 h 417799"/>
              <a:gd name="connsiteX11" fmla="*/ 373937 w 536002"/>
              <a:gd name="connsiteY11" fmla="*/ 125637 h 417799"/>
              <a:gd name="connsiteX12" fmla="*/ 431924 w 536002"/>
              <a:gd name="connsiteY12" fmla="*/ 156860 h 417799"/>
              <a:gd name="connsiteX13" fmla="*/ 387319 w 536002"/>
              <a:gd name="connsiteY13" fmla="*/ 205925 h 417799"/>
              <a:gd name="connsiteX14" fmla="*/ 373937 w 536002"/>
              <a:gd name="connsiteY14" fmla="*/ 259451 h 417799"/>
              <a:gd name="connsiteX15" fmla="*/ 356095 w 536002"/>
              <a:gd name="connsiteY15" fmla="*/ 321898 h 417799"/>
              <a:gd name="connsiteX16" fmla="*/ 342714 w 536002"/>
              <a:gd name="connsiteY16" fmla="*/ 357582 h 417799"/>
              <a:gd name="connsiteX17" fmla="*/ 324872 w 536002"/>
              <a:gd name="connsiteY17" fmla="*/ 411108 h 417799"/>
              <a:gd name="connsiteX18" fmla="*/ 293649 w 536002"/>
              <a:gd name="connsiteY18" fmla="*/ 397726 h 417799"/>
              <a:gd name="connsiteX19" fmla="*/ 257965 w 536002"/>
              <a:gd name="connsiteY19" fmla="*/ 362042 h 417799"/>
              <a:gd name="connsiteX20" fmla="*/ 204439 w 536002"/>
              <a:gd name="connsiteY20" fmla="*/ 388805 h 417799"/>
              <a:gd name="connsiteX21" fmla="*/ 141992 w 536002"/>
              <a:gd name="connsiteY21" fmla="*/ 379884 h 417799"/>
              <a:gd name="connsiteX22" fmla="*/ 150913 w 536002"/>
              <a:gd name="connsiteY22" fmla="*/ 330819 h 417799"/>
              <a:gd name="connsiteX23" fmla="*/ 110769 w 536002"/>
              <a:gd name="connsiteY23" fmla="*/ 308517 h 417799"/>
              <a:gd name="connsiteX24" fmla="*/ 52782 w 536002"/>
              <a:gd name="connsiteY24" fmla="*/ 277293 h 417799"/>
              <a:gd name="connsiteX25" fmla="*/ 3717 w 536002"/>
              <a:gd name="connsiteY25" fmla="*/ 241609 h 41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6002" h="417799">
                <a:moveTo>
                  <a:pt x="3717" y="241609"/>
                </a:moveTo>
                <a:cubicBezTo>
                  <a:pt x="0" y="217076"/>
                  <a:pt x="22303" y="165037"/>
                  <a:pt x="30480" y="130097"/>
                </a:cubicBezTo>
                <a:cubicBezTo>
                  <a:pt x="38657" y="95157"/>
                  <a:pt x="38657" y="52038"/>
                  <a:pt x="52782" y="31966"/>
                </a:cubicBezTo>
                <a:cubicBezTo>
                  <a:pt x="66907" y="11894"/>
                  <a:pt x="92183" y="11894"/>
                  <a:pt x="115229" y="9664"/>
                </a:cubicBezTo>
                <a:cubicBezTo>
                  <a:pt x="138275" y="7434"/>
                  <a:pt x="165038" y="20072"/>
                  <a:pt x="191057" y="18585"/>
                </a:cubicBezTo>
                <a:cubicBezTo>
                  <a:pt x="217076" y="17098"/>
                  <a:pt x="240866" y="0"/>
                  <a:pt x="271346" y="743"/>
                </a:cubicBezTo>
                <a:cubicBezTo>
                  <a:pt x="301826" y="1486"/>
                  <a:pt x="344200" y="20071"/>
                  <a:pt x="373937" y="23045"/>
                </a:cubicBezTo>
                <a:cubicBezTo>
                  <a:pt x="403674" y="26019"/>
                  <a:pt x="425233" y="18585"/>
                  <a:pt x="449766" y="18585"/>
                </a:cubicBezTo>
                <a:cubicBezTo>
                  <a:pt x="474299" y="18585"/>
                  <a:pt x="508496" y="17098"/>
                  <a:pt x="521134" y="23045"/>
                </a:cubicBezTo>
                <a:cubicBezTo>
                  <a:pt x="533772" y="28992"/>
                  <a:pt x="536002" y="37914"/>
                  <a:pt x="525594" y="54269"/>
                </a:cubicBezTo>
                <a:cubicBezTo>
                  <a:pt x="515186" y="70624"/>
                  <a:pt x="483963" y="109281"/>
                  <a:pt x="458687" y="121176"/>
                </a:cubicBezTo>
                <a:cubicBezTo>
                  <a:pt x="433411" y="133071"/>
                  <a:pt x="378397" y="119690"/>
                  <a:pt x="373937" y="125637"/>
                </a:cubicBezTo>
                <a:cubicBezTo>
                  <a:pt x="369477" y="131584"/>
                  <a:pt x="429694" y="143479"/>
                  <a:pt x="431924" y="156860"/>
                </a:cubicBezTo>
                <a:cubicBezTo>
                  <a:pt x="434154" y="170241"/>
                  <a:pt x="396983" y="188827"/>
                  <a:pt x="387319" y="205925"/>
                </a:cubicBezTo>
                <a:cubicBezTo>
                  <a:pt x="377655" y="223023"/>
                  <a:pt x="379141" y="240122"/>
                  <a:pt x="373937" y="259451"/>
                </a:cubicBezTo>
                <a:cubicBezTo>
                  <a:pt x="368733" y="278780"/>
                  <a:pt x="361299" y="305543"/>
                  <a:pt x="356095" y="321898"/>
                </a:cubicBezTo>
                <a:cubicBezTo>
                  <a:pt x="350891" y="338253"/>
                  <a:pt x="347918" y="342714"/>
                  <a:pt x="342714" y="357582"/>
                </a:cubicBezTo>
                <a:cubicBezTo>
                  <a:pt x="337510" y="372450"/>
                  <a:pt x="333050" y="404417"/>
                  <a:pt x="324872" y="411108"/>
                </a:cubicBezTo>
                <a:cubicBezTo>
                  <a:pt x="316695" y="417799"/>
                  <a:pt x="304800" y="405904"/>
                  <a:pt x="293649" y="397726"/>
                </a:cubicBezTo>
                <a:cubicBezTo>
                  <a:pt x="282498" y="389548"/>
                  <a:pt x="272833" y="363529"/>
                  <a:pt x="257965" y="362042"/>
                </a:cubicBezTo>
                <a:cubicBezTo>
                  <a:pt x="243097" y="360555"/>
                  <a:pt x="223768" y="385831"/>
                  <a:pt x="204439" y="388805"/>
                </a:cubicBezTo>
                <a:cubicBezTo>
                  <a:pt x="185110" y="391779"/>
                  <a:pt x="150913" y="389548"/>
                  <a:pt x="141992" y="379884"/>
                </a:cubicBezTo>
                <a:cubicBezTo>
                  <a:pt x="133071" y="370220"/>
                  <a:pt x="156117" y="342713"/>
                  <a:pt x="150913" y="330819"/>
                </a:cubicBezTo>
                <a:cubicBezTo>
                  <a:pt x="145709" y="318925"/>
                  <a:pt x="110769" y="308517"/>
                  <a:pt x="110769" y="308517"/>
                </a:cubicBezTo>
                <a:cubicBezTo>
                  <a:pt x="94414" y="299596"/>
                  <a:pt x="66163" y="287701"/>
                  <a:pt x="52782" y="277293"/>
                </a:cubicBezTo>
                <a:cubicBezTo>
                  <a:pt x="39401" y="266885"/>
                  <a:pt x="7434" y="266142"/>
                  <a:pt x="3717" y="241609"/>
                </a:cubicBezTo>
                <a:close/>
              </a:path>
            </a:pathLst>
          </a:custGeom>
          <a:noFill/>
          <a:ln>
            <a:solidFill>
              <a:srgbClr val="09B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شكل بيضاوي 43"/>
          <p:cNvSpPr/>
          <p:nvPr/>
        </p:nvSpPr>
        <p:spPr>
          <a:xfrm rot="17327128">
            <a:off x="6565139" y="4249494"/>
            <a:ext cx="804742" cy="1899411"/>
          </a:xfrm>
          <a:prstGeom prst="ellipse">
            <a:avLst/>
          </a:prstGeom>
          <a:noFill/>
          <a:ln w="76200">
            <a:solidFill>
              <a:srgbClr val="F44EC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مربع نص 38"/>
          <p:cNvSpPr txBox="1"/>
          <p:nvPr/>
        </p:nvSpPr>
        <p:spPr>
          <a:xfrm>
            <a:off x="7239000" y="5410200"/>
            <a:ext cx="1143000" cy="369332"/>
          </a:xfrm>
          <a:prstGeom prst="rect">
            <a:avLst/>
          </a:prstGeom>
          <a:noFill/>
        </p:spPr>
        <p:txBody>
          <a:bodyPr wrap="square" rtlCol="0">
            <a:spAutoFit/>
          </a:bodyPr>
          <a:lstStyle/>
          <a:p>
            <a:r>
              <a:rPr lang="ar-SA" sz="900" dirty="0" smtClean="0"/>
              <a:t>باقة الشرقية</a:t>
            </a:r>
            <a:endParaRPr lang="en-US" sz="900" dirty="0" smtClean="0"/>
          </a:p>
          <a:p>
            <a:endParaRPr lang="en-US" sz="900" dirty="0"/>
          </a:p>
        </p:txBody>
      </p:sp>
      <p:sp>
        <p:nvSpPr>
          <p:cNvPr id="42" name="شكل بيضاوي 41"/>
          <p:cNvSpPr/>
          <p:nvPr/>
        </p:nvSpPr>
        <p:spPr>
          <a:xfrm>
            <a:off x="1600200" y="2590800"/>
            <a:ext cx="838200" cy="838200"/>
          </a:xfrm>
          <a:prstGeom prst="ellipse">
            <a:avLst/>
          </a:prstGeom>
          <a:noFill/>
          <a:ln w="76200">
            <a:solidFill>
              <a:srgbClr val="F44EC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مربع نص 44"/>
          <p:cNvSpPr txBox="1"/>
          <p:nvPr/>
        </p:nvSpPr>
        <p:spPr>
          <a:xfrm>
            <a:off x="2209800" y="1447800"/>
            <a:ext cx="1308434" cy="261610"/>
          </a:xfrm>
          <a:prstGeom prst="rect">
            <a:avLst/>
          </a:prstGeom>
          <a:noFill/>
        </p:spPr>
        <p:txBody>
          <a:bodyPr wrap="square" rtlCol="0">
            <a:spAutoFit/>
          </a:bodyPr>
          <a:lstStyle/>
          <a:p>
            <a:r>
              <a:rPr lang="ar-SA" sz="1100" b="1" dirty="0" smtClean="0"/>
              <a:t>Acre</a:t>
            </a:r>
            <a:endParaRPr lang="en-US" sz="1100" b="1" dirty="0"/>
          </a:p>
        </p:txBody>
      </p:sp>
      <p:sp>
        <p:nvSpPr>
          <p:cNvPr id="46" name="مربع نص 45"/>
          <p:cNvSpPr txBox="1"/>
          <p:nvPr/>
        </p:nvSpPr>
        <p:spPr>
          <a:xfrm>
            <a:off x="2209800" y="1981200"/>
            <a:ext cx="1308434" cy="261610"/>
          </a:xfrm>
          <a:prstGeom prst="rect">
            <a:avLst/>
          </a:prstGeom>
          <a:noFill/>
        </p:spPr>
        <p:txBody>
          <a:bodyPr wrap="square" rtlCol="0">
            <a:spAutoFit/>
          </a:bodyPr>
          <a:lstStyle/>
          <a:p>
            <a:r>
              <a:rPr lang="en-US" sz="1100" b="1" dirty="0" smtClean="0"/>
              <a:t>Nazareth</a:t>
            </a:r>
            <a:endParaRPr lang="en-US" sz="1100" b="1" dirty="0"/>
          </a:p>
        </p:txBody>
      </p:sp>
      <p:sp>
        <p:nvSpPr>
          <p:cNvPr id="47" name="مستطيل 46"/>
          <p:cNvSpPr/>
          <p:nvPr/>
        </p:nvSpPr>
        <p:spPr>
          <a:xfrm>
            <a:off x="2590800" y="2286000"/>
            <a:ext cx="498855" cy="261610"/>
          </a:xfrm>
          <a:prstGeom prst="rect">
            <a:avLst/>
          </a:prstGeom>
        </p:spPr>
        <p:txBody>
          <a:bodyPr wrap="none">
            <a:spAutoFit/>
          </a:bodyPr>
          <a:lstStyle/>
          <a:p>
            <a:r>
              <a:rPr lang="ar-SA" sz="1100" b="1" dirty="0" smtClean="0"/>
              <a:t>Bisan</a:t>
            </a:r>
            <a:endParaRPr lang="en-US" sz="1100" b="1" dirty="0"/>
          </a:p>
        </p:txBody>
      </p:sp>
      <p:sp>
        <p:nvSpPr>
          <p:cNvPr id="48" name="مربع نص 47"/>
          <p:cNvSpPr txBox="1"/>
          <p:nvPr/>
        </p:nvSpPr>
        <p:spPr>
          <a:xfrm>
            <a:off x="2590800" y="1828800"/>
            <a:ext cx="1524000" cy="261610"/>
          </a:xfrm>
          <a:prstGeom prst="rect">
            <a:avLst/>
          </a:prstGeom>
          <a:noFill/>
        </p:spPr>
        <p:txBody>
          <a:bodyPr wrap="square" rtlCol="0">
            <a:spAutoFit/>
          </a:bodyPr>
          <a:lstStyle/>
          <a:p>
            <a:r>
              <a:rPr lang="en-US" sz="1100" b="1" dirty="0" smtClean="0"/>
              <a:t>Tiberias</a:t>
            </a:r>
            <a:endParaRPr lang="en-US" sz="1100" b="1" dirty="0"/>
          </a:p>
        </p:txBody>
      </p:sp>
      <p:sp>
        <p:nvSpPr>
          <p:cNvPr id="49" name="مربع نص 48"/>
          <p:cNvSpPr txBox="1"/>
          <p:nvPr/>
        </p:nvSpPr>
        <p:spPr>
          <a:xfrm>
            <a:off x="2057400" y="3657600"/>
            <a:ext cx="1308434" cy="261610"/>
          </a:xfrm>
          <a:prstGeom prst="rect">
            <a:avLst/>
          </a:prstGeom>
          <a:noFill/>
        </p:spPr>
        <p:txBody>
          <a:bodyPr wrap="square" rtlCol="0">
            <a:spAutoFit/>
          </a:bodyPr>
          <a:lstStyle/>
          <a:p>
            <a:r>
              <a:rPr lang="ar-SA" sz="1100" b="1" dirty="0" smtClean="0"/>
              <a:t>Ramallah</a:t>
            </a:r>
            <a:endParaRPr lang="en-US" sz="1100" b="1" dirty="0"/>
          </a:p>
        </p:txBody>
      </p:sp>
      <p:sp>
        <p:nvSpPr>
          <p:cNvPr id="50" name="مربع نص 49"/>
          <p:cNvSpPr txBox="1"/>
          <p:nvPr/>
        </p:nvSpPr>
        <p:spPr>
          <a:xfrm>
            <a:off x="2667000" y="1295400"/>
            <a:ext cx="1524000" cy="261610"/>
          </a:xfrm>
          <a:prstGeom prst="rect">
            <a:avLst/>
          </a:prstGeom>
          <a:noFill/>
        </p:spPr>
        <p:txBody>
          <a:bodyPr wrap="square" rtlCol="0">
            <a:spAutoFit/>
          </a:bodyPr>
          <a:lstStyle/>
          <a:p>
            <a:r>
              <a:rPr lang="ar-SA" sz="1100" b="1" dirty="0" smtClean="0"/>
              <a:t>Safad</a:t>
            </a:r>
            <a:endParaRPr lang="en-US" sz="1100" b="1"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جدول 5"/>
          <p:cNvGraphicFramePr>
            <a:graphicFrameLocks noGrp="1"/>
          </p:cNvGraphicFramePr>
          <p:nvPr/>
        </p:nvGraphicFramePr>
        <p:xfrm>
          <a:off x="1828800" y="152400"/>
          <a:ext cx="6181090" cy="2839212"/>
        </p:xfrm>
        <a:graphic>
          <a:graphicData uri="http://schemas.openxmlformats.org/drawingml/2006/table">
            <a:tbl>
              <a:tblPr/>
              <a:tblGrid>
                <a:gridCol w="4043704"/>
                <a:gridCol w="2137386"/>
              </a:tblGrid>
              <a:tr h="273231">
                <a:tc gridSpan="2">
                  <a:txBody>
                    <a:bodyPr/>
                    <a:lstStyle/>
                    <a:p>
                      <a:pPr marL="342900" lvl="0" indent="-342900" rtl="1">
                        <a:lnSpc>
                          <a:spcPct val="115000"/>
                        </a:lnSpc>
                        <a:spcBef>
                          <a:spcPts val="0"/>
                        </a:spcBef>
                        <a:spcAft>
                          <a:spcPts val="600"/>
                        </a:spcAft>
                        <a:buFont typeface="Symbol"/>
                        <a:buChar char=""/>
                      </a:pPr>
                      <a:r>
                        <a:rPr lang="ar-SA" sz="1800" b="1" dirty="0">
                          <a:latin typeface="Calibri"/>
                          <a:ea typeface="Times New Roman"/>
                          <a:cs typeface="Simplified Arabic"/>
                        </a:rPr>
                        <a:t>معلومات سكانية (السكان والموارد البشرية)</a:t>
                      </a:r>
                      <a:r>
                        <a:rPr lang="ar-SA" sz="1800" dirty="0">
                          <a:latin typeface="Calibri"/>
                          <a:ea typeface="Times New Roman"/>
                          <a:cs typeface="Simplified Arabic"/>
                        </a:rPr>
                        <a:t>:</a:t>
                      </a:r>
                      <a:endParaRPr lang="en-US" sz="2400" dirty="0">
                        <a:latin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2700 </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عدد السكان</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dirty="0">
                          <a:latin typeface="Calibri"/>
                          <a:ea typeface="Times New Roman"/>
                          <a:cs typeface="Simplified Arabic"/>
                        </a:rPr>
                        <a:t>55%</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الذكور</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45%</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الإناث</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900</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من تقل أعمارهم عن 15 عام</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a:latin typeface="Calibri"/>
                          <a:ea typeface="Times New Roman"/>
                          <a:cs typeface="Simplified Arabic"/>
                        </a:rPr>
                        <a:t>200</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من تزيد أعمارهم عن 65 عام</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550</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dirty="0">
                          <a:latin typeface="Calibri"/>
                          <a:ea typeface="Times New Roman"/>
                          <a:cs typeface="Simplified Arabic"/>
                        </a:rPr>
                        <a:t>عدد الأسر</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6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جدول 7"/>
          <p:cNvGraphicFramePr>
            <a:graphicFrameLocks noGrp="1"/>
          </p:cNvGraphicFramePr>
          <p:nvPr/>
        </p:nvGraphicFramePr>
        <p:xfrm>
          <a:off x="1752600" y="3352800"/>
          <a:ext cx="5571490" cy="2237232"/>
        </p:xfrm>
        <a:graphic>
          <a:graphicData uri="http://schemas.openxmlformats.org/drawingml/2006/table">
            <a:tbl>
              <a:tblPr/>
              <a:tblGrid>
                <a:gridCol w="912495"/>
                <a:gridCol w="574040"/>
                <a:gridCol w="719455"/>
                <a:gridCol w="719455"/>
                <a:gridCol w="719455"/>
                <a:gridCol w="1926590"/>
              </a:tblGrid>
              <a:tr h="205740">
                <a:tc gridSpan="5">
                  <a:txBody>
                    <a:bodyPr/>
                    <a:lstStyle/>
                    <a:p>
                      <a:pPr marL="0" marR="0" algn="r" rtl="1">
                        <a:lnSpc>
                          <a:spcPct val="115000"/>
                        </a:lnSpc>
                        <a:spcBef>
                          <a:spcPts val="0"/>
                        </a:spcBef>
                        <a:spcAft>
                          <a:spcPts val="600"/>
                        </a:spcAft>
                      </a:pPr>
                      <a:r>
                        <a:rPr lang="ar-SA" sz="1100" dirty="0">
                          <a:latin typeface="Calibri"/>
                          <a:ea typeface="Times New Roman"/>
                          <a:cs typeface="Simplified Arabic"/>
                        </a:rPr>
                        <a:t>600</a:t>
                      </a:r>
                      <a:endParaRPr lang="en-US" sz="1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عدد الوحدات السكنية</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740">
                <a:tc gridSpan="5">
                  <a:txBody>
                    <a:bodyPr/>
                    <a:lstStyle/>
                    <a:p>
                      <a:pPr marL="0" marR="0" algn="r" rtl="1">
                        <a:lnSpc>
                          <a:spcPct val="115000"/>
                        </a:lnSpc>
                        <a:spcBef>
                          <a:spcPts val="0"/>
                        </a:spcBef>
                        <a:spcAft>
                          <a:spcPts val="600"/>
                        </a:spcAft>
                      </a:pPr>
                      <a:r>
                        <a:rPr lang="ar-SA" sz="1100">
                          <a:latin typeface="Calibri"/>
                          <a:ea typeface="Times New Roman"/>
                          <a:cs typeface="Simplified Arabic"/>
                        </a:rPr>
                        <a:t>  20 شخص فما دون </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نسبة الأمية</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740">
                <a:tc gridSpan="5">
                  <a:txBody>
                    <a:bodyPr/>
                    <a:lstStyle/>
                    <a:p>
                      <a:pPr marL="0" marR="0" algn="r" rtl="1">
                        <a:lnSpc>
                          <a:spcPct val="115000"/>
                        </a:lnSpc>
                        <a:spcBef>
                          <a:spcPts val="0"/>
                        </a:spcBef>
                        <a:spcAft>
                          <a:spcPts val="600"/>
                        </a:spcAft>
                      </a:pPr>
                      <a:r>
                        <a:rPr lang="ar-SA" sz="1100">
                          <a:latin typeface="Calibri"/>
                          <a:ea typeface="Times New Roman"/>
                          <a:cs typeface="Simplified Arabic"/>
                        </a:rPr>
                        <a:t>900 شخص فما فوق </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نسبة الحاصلين على شهادات بعد التوجيهي</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480">
                <a:tc gridSpan="5">
                  <a:txBody>
                    <a:bodyPr/>
                    <a:lstStyle/>
                    <a:p>
                      <a:pPr marL="0" marR="0" algn="r" rtl="1">
                        <a:lnSpc>
                          <a:spcPct val="115000"/>
                        </a:lnSpc>
                        <a:spcBef>
                          <a:spcPts val="0"/>
                        </a:spcBef>
                        <a:spcAft>
                          <a:spcPts val="600"/>
                        </a:spcAft>
                      </a:pPr>
                      <a:r>
                        <a:rPr lang="ar-SA" sz="1100">
                          <a:latin typeface="Calibri"/>
                          <a:ea typeface="Times New Roman"/>
                          <a:cs typeface="Simplified Arabic"/>
                        </a:rPr>
                        <a:t>40%</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نسبة العاطلين عن العمل (بتعريف الإحصاء سنة)</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480">
                <a:tc gridSpan="5">
                  <a:txBody>
                    <a:bodyPr/>
                    <a:lstStyle/>
                    <a:p>
                      <a:pPr marL="0" marR="0" algn="r" rtl="1">
                        <a:lnSpc>
                          <a:spcPct val="115000"/>
                        </a:lnSpc>
                        <a:spcBef>
                          <a:spcPts val="0"/>
                        </a:spcBef>
                        <a:spcAft>
                          <a:spcPts val="600"/>
                        </a:spcAft>
                      </a:pPr>
                      <a:r>
                        <a:rPr lang="ar-SA" sz="1100">
                          <a:latin typeface="Calibri"/>
                          <a:ea typeface="Times New Roman"/>
                          <a:cs typeface="Simplified Arabic"/>
                        </a:rPr>
                        <a:t>40%</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 نسبة العاملين في القطاع الحكومي (من مجموع العاملين الكلي)</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740">
                <a:tc gridSpan="5">
                  <a:txBody>
                    <a:bodyPr/>
                    <a:lstStyle/>
                    <a:p>
                      <a:pPr marL="0" marR="0" algn="r" rtl="1">
                        <a:lnSpc>
                          <a:spcPct val="115000"/>
                        </a:lnSpc>
                        <a:spcBef>
                          <a:spcPts val="0"/>
                        </a:spcBef>
                        <a:spcAft>
                          <a:spcPts val="600"/>
                        </a:spcAft>
                      </a:pPr>
                      <a:r>
                        <a:rPr lang="ar-SA" sz="1100">
                          <a:latin typeface="Calibri"/>
                          <a:ea typeface="Times New Roman"/>
                          <a:cs typeface="Simplified Arabic"/>
                        </a:rPr>
                        <a:t>20%</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نسبة العاملين في القطاع الخاص </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480">
                <a:tc>
                  <a:txBody>
                    <a:bodyPr/>
                    <a:lstStyle/>
                    <a:p>
                      <a:pPr marL="0" marR="0" algn="r" rtl="1">
                        <a:lnSpc>
                          <a:spcPct val="115000"/>
                        </a:lnSpc>
                        <a:spcBef>
                          <a:spcPts val="0"/>
                        </a:spcBef>
                        <a:spcAft>
                          <a:spcPts val="600"/>
                        </a:spcAft>
                      </a:pPr>
                      <a:r>
                        <a:rPr lang="ar-SA" sz="1100">
                          <a:latin typeface="Calibri"/>
                          <a:ea typeface="Times New Roman"/>
                          <a:cs typeface="Simplified Arabic"/>
                        </a:rPr>
                        <a:t>جميع المجالات </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التجارة</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الصناعة</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100">
                          <a:latin typeface="Calibri"/>
                          <a:ea typeface="Times New Roman"/>
                          <a:cs typeface="Simplified Arabic"/>
                        </a:rPr>
                        <a:t>الزراعة</a:t>
                      </a:r>
                      <a:endParaRPr lang="en-US" sz="1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100" dirty="0">
                          <a:latin typeface="Calibri"/>
                          <a:ea typeface="Times New Roman"/>
                          <a:cs typeface="Simplified Arabic"/>
                        </a:rPr>
                        <a:t>وظائف حكومية  </a:t>
                      </a:r>
                      <a:endParaRPr lang="en-US" sz="1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100" dirty="0">
                          <a:latin typeface="Calibri"/>
                          <a:ea typeface="Times New Roman"/>
                          <a:cs typeface="Simplified Arabic"/>
                        </a:rPr>
                        <a:t>المصدر الرئيسي لدخل السكان</a:t>
                      </a:r>
                      <a:endParaRPr lang="en-US" sz="1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مربع نص 6"/>
          <p:cNvSpPr txBox="1"/>
          <p:nvPr/>
        </p:nvSpPr>
        <p:spPr>
          <a:xfrm>
            <a:off x="3352800" y="6172200"/>
            <a:ext cx="5257800" cy="369332"/>
          </a:xfrm>
          <a:prstGeom prst="rect">
            <a:avLst/>
          </a:prstGeom>
          <a:noFill/>
        </p:spPr>
        <p:txBody>
          <a:bodyPr wrap="square" rtlCol="0">
            <a:spAutoFit/>
          </a:bodyPr>
          <a:lstStyle/>
          <a:p>
            <a:r>
              <a:rPr lang="ar-SA" dirty="0" smtClean="0"/>
              <a:t>متوسط الأجور الشهرية في </a:t>
            </a:r>
            <a:r>
              <a:rPr lang="ar-SA" dirty="0" err="1" smtClean="0"/>
              <a:t>اسرئيل</a:t>
            </a:r>
            <a:r>
              <a:rPr lang="ar-SA" dirty="0" smtClean="0"/>
              <a:t>   ديسمبر 2019      11136</a:t>
            </a:r>
            <a:endParaRPr lang="en-US"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nvGraphicFramePr>
        <p:xfrm>
          <a:off x="2209800" y="3276600"/>
          <a:ext cx="5571490" cy="560832"/>
        </p:xfrm>
        <a:graphic>
          <a:graphicData uri="http://schemas.openxmlformats.org/drawingml/2006/table">
            <a:tbl>
              <a:tblPr/>
              <a:tblGrid>
                <a:gridCol w="3714750"/>
                <a:gridCol w="1856740"/>
              </a:tblGrid>
              <a:tr h="152400">
                <a:tc>
                  <a:txBody>
                    <a:bodyPr/>
                    <a:lstStyle/>
                    <a:p>
                      <a:pPr marL="0" marR="0" algn="r" rtl="1">
                        <a:lnSpc>
                          <a:spcPct val="115000"/>
                        </a:lnSpc>
                        <a:spcBef>
                          <a:spcPts val="0"/>
                        </a:spcBef>
                        <a:spcAft>
                          <a:spcPts val="600"/>
                        </a:spcAft>
                      </a:pPr>
                      <a:r>
                        <a:rPr lang="ar-SA" sz="1600" dirty="0">
                          <a:latin typeface="Calibri"/>
                          <a:ea typeface="Times New Roman"/>
                          <a:cs typeface="Simplified Arabic"/>
                        </a:rPr>
                        <a:t>4200دونم </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600" dirty="0">
                          <a:latin typeface="Calibri"/>
                          <a:ea typeface="Times New Roman"/>
                          <a:cs typeface="Simplified Arabic"/>
                        </a:rPr>
                        <a:t>المساحة الكلية للتجمع (دونم)</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جدول 5"/>
          <p:cNvGraphicFramePr>
            <a:graphicFrameLocks noGrp="1"/>
          </p:cNvGraphicFramePr>
          <p:nvPr/>
        </p:nvGraphicFramePr>
        <p:xfrm>
          <a:off x="1828800" y="152400"/>
          <a:ext cx="6181090" cy="2839212"/>
        </p:xfrm>
        <a:graphic>
          <a:graphicData uri="http://schemas.openxmlformats.org/drawingml/2006/table">
            <a:tbl>
              <a:tblPr/>
              <a:tblGrid>
                <a:gridCol w="4043704"/>
                <a:gridCol w="2137386"/>
              </a:tblGrid>
              <a:tr h="273231">
                <a:tc gridSpan="2">
                  <a:txBody>
                    <a:bodyPr/>
                    <a:lstStyle/>
                    <a:p>
                      <a:pPr marL="342900" lvl="0" indent="-342900" rtl="1">
                        <a:lnSpc>
                          <a:spcPct val="115000"/>
                        </a:lnSpc>
                        <a:spcBef>
                          <a:spcPts val="0"/>
                        </a:spcBef>
                        <a:spcAft>
                          <a:spcPts val="600"/>
                        </a:spcAft>
                        <a:buFont typeface="Symbol"/>
                        <a:buChar char=""/>
                      </a:pPr>
                      <a:r>
                        <a:rPr lang="ar-SA" sz="1800" b="1" dirty="0">
                          <a:latin typeface="Calibri"/>
                          <a:ea typeface="Times New Roman"/>
                          <a:cs typeface="Simplified Arabic"/>
                        </a:rPr>
                        <a:t>معلومات سكانية (السكان والموارد البشرية)</a:t>
                      </a:r>
                      <a:r>
                        <a:rPr lang="ar-SA" sz="1800" dirty="0">
                          <a:latin typeface="Calibri"/>
                          <a:ea typeface="Times New Roman"/>
                          <a:cs typeface="Simplified Arabic"/>
                        </a:rPr>
                        <a:t>:</a:t>
                      </a:r>
                      <a:endParaRPr lang="en-US" sz="2400" dirty="0">
                        <a:latin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2700 </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dirty="0">
                          <a:latin typeface="Calibri"/>
                          <a:ea typeface="Times New Roman"/>
                          <a:cs typeface="Simplified Arabic"/>
                        </a:rPr>
                        <a:t>عدد السكان</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dirty="0">
                          <a:latin typeface="Calibri"/>
                          <a:ea typeface="Times New Roman"/>
                          <a:cs typeface="Simplified Arabic"/>
                        </a:rPr>
                        <a:t>55%</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الذكور</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45%</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الإناث</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900</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من تقل أعمارهم عن 15 عام</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a:latin typeface="Calibri"/>
                          <a:ea typeface="Times New Roman"/>
                          <a:cs typeface="Simplified Arabic"/>
                        </a:rPr>
                        <a:t>200</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a:latin typeface="Calibri"/>
                          <a:ea typeface="Times New Roman"/>
                          <a:cs typeface="Simplified Arabic"/>
                        </a:rPr>
                        <a:t>نسبة من تزيد أعمارهم عن 65 عام</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231">
                <a:tc>
                  <a:txBody>
                    <a:bodyPr/>
                    <a:lstStyle/>
                    <a:p>
                      <a:pPr marL="0" marR="0" algn="r" rtl="1">
                        <a:lnSpc>
                          <a:spcPct val="115000"/>
                        </a:lnSpc>
                        <a:spcBef>
                          <a:spcPts val="0"/>
                        </a:spcBef>
                        <a:spcAft>
                          <a:spcPts val="600"/>
                        </a:spcAft>
                      </a:pPr>
                      <a:r>
                        <a:rPr lang="ar-SA" sz="1800" b="1">
                          <a:latin typeface="Calibri"/>
                          <a:ea typeface="Times New Roman"/>
                          <a:cs typeface="Simplified Arabic"/>
                        </a:rPr>
                        <a:t>550</a:t>
                      </a:r>
                      <a:endParaRPr lang="en-US" sz="24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800" dirty="0">
                          <a:latin typeface="Calibri"/>
                          <a:ea typeface="Times New Roman"/>
                          <a:cs typeface="Simplified Arabic"/>
                        </a:rPr>
                        <a:t>عدد الأسر</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6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جدول 7"/>
          <p:cNvGraphicFramePr>
            <a:graphicFrameLocks noGrp="1"/>
          </p:cNvGraphicFramePr>
          <p:nvPr/>
        </p:nvGraphicFramePr>
        <p:xfrm>
          <a:off x="785786" y="4705731"/>
          <a:ext cx="8134382" cy="2208276"/>
        </p:xfrm>
        <a:graphic>
          <a:graphicData uri="http://schemas.openxmlformats.org/drawingml/2006/table">
            <a:tbl>
              <a:tblPr/>
              <a:tblGrid>
                <a:gridCol w="1332244"/>
                <a:gridCol w="838099"/>
                <a:gridCol w="1050405"/>
                <a:gridCol w="1050405"/>
                <a:gridCol w="1050405"/>
                <a:gridCol w="2812824"/>
              </a:tblGrid>
              <a:tr h="0">
                <a:tc gridSpan="5">
                  <a:txBody>
                    <a:bodyPr/>
                    <a:lstStyle/>
                    <a:p>
                      <a:pPr marL="0" marR="0" algn="r" rtl="1">
                        <a:lnSpc>
                          <a:spcPct val="115000"/>
                        </a:lnSpc>
                        <a:spcBef>
                          <a:spcPts val="0"/>
                        </a:spcBef>
                        <a:spcAft>
                          <a:spcPts val="600"/>
                        </a:spcAft>
                      </a:pPr>
                      <a:r>
                        <a:rPr lang="ar-SA" sz="1400" dirty="0">
                          <a:latin typeface="Calibri"/>
                          <a:ea typeface="Times New Roman"/>
                          <a:cs typeface="Simplified Arabic"/>
                        </a:rPr>
                        <a:t>600</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عدد الوحدات السكنية</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5">
                  <a:txBody>
                    <a:bodyPr/>
                    <a:lstStyle/>
                    <a:p>
                      <a:pPr marL="0" marR="0" algn="r" rtl="1">
                        <a:lnSpc>
                          <a:spcPct val="115000"/>
                        </a:lnSpc>
                        <a:spcBef>
                          <a:spcPts val="0"/>
                        </a:spcBef>
                        <a:spcAft>
                          <a:spcPts val="600"/>
                        </a:spcAft>
                      </a:pPr>
                      <a:r>
                        <a:rPr lang="ar-SA" sz="1400">
                          <a:latin typeface="Calibri"/>
                          <a:ea typeface="Times New Roman"/>
                          <a:cs typeface="Simplified Arabic"/>
                        </a:rPr>
                        <a:t>  20 شخص فما دون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نسبة الأمية</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5">
                  <a:txBody>
                    <a:bodyPr/>
                    <a:lstStyle/>
                    <a:p>
                      <a:pPr marL="0" marR="0" algn="r" rtl="1">
                        <a:lnSpc>
                          <a:spcPct val="115000"/>
                        </a:lnSpc>
                        <a:spcBef>
                          <a:spcPts val="0"/>
                        </a:spcBef>
                        <a:spcAft>
                          <a:spcPts val="600"/>
                        </a:spcAft>
                      </a:pPr>
                      <a:r>
                        <a:rPr lang="ar-SA" sz="1400">
                          <a:latin typeface="Calibri"/>
                          <a:ea typeface="Times New Roman"/>
                          <a:cs typeface="Simplified Arabic"/>
                        </a:rPr>
                        <a:t>900 شخص فما فوق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نسبة الحاصلين على شهادات بعد التوجيهي</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5">
                  <a:txBody>
                    <a:bodyPr/>
                    <a:lstStyle/>
                    <a:p>
                      <a:pPr marL="0" marR="0" algn="r" rtl="1">
                        <a:lnSpc>
                          <a:spcPct val="115000"/>
                        </a:lnSpc>
                        <a:spcBef>
                          <a:spcPts val="0"/>
                        </a:spcBef>
                        <a:spcAft>
                          <a:spcPts val="600"/>
                        </a:spcAft>
                      </a:pPr>
                      <a:r>
                        <a:rPr lang="ar-SA" sz="1400" dirty="0">
                          <a:latin typeface="Calibri"/>
                          <a:ea typeface="Times New Roman"/>
                          <a:cs typeface="Simplified Arabic"/>
                        </a:rPr>
                        <a:t>40%</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400" dirty="0">
                          <a:latin typeface="Calibri"/>
                          <a:ea typeface="Times New Roman"/>
                          <a:cs typeface="Simplified Arabic"/>
                        </a:rPr>
                        <a:t>نسبة العاطلين عن العمل (بتعريف الإحصاء سنة)</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5">
                  <a:txBody>
                    <a:bodyPr/>
                    <a:lstStyle/>
                    <a:p>
                      <a:pPr marL="0" marR="0" algn="r" rtl="1">
                        <a:lnSpc>
                          <a:spcPct val="115000"/>
                        </a:lnSpc>
                        <a:spcBef>
                          <a:spcPts val="0"/>
                        </a:spcBef>
                        <a:spcAft>
                          <a:spcPts val="600"/>
                        </a:spcAft>
                      </a:pPr>
                      <a:r>
                        <a:rPr lang="ar-SA" sz="1400">
                          <a:latin typeface="Calibri"/>
                          <a:ea typeface="Times New Roman"/>
                          <a:cs typeface="Simplified Arabic"/>
                        </a:rPr>
                        <a:t>40%</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 نسبة العاملين في القطاع الحكومي (من مجموع العاملين الكلي)</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5">
                  <a:txBody>
                    <a:bodyPr/>
                    <a:lstStyle/>
                    <a:p>
                      <a:pPr marL="0" marR="0" algn="r" rtl="1">
                        <a:lnSpc>
                          <a:spcPct val="115000"/>
                        </a:lnSpc>
                        <a:spcBef>
                          <a:spcPts val="0"/>
                        </a:spcBef>
                        <a:spcAft>
                          <a:spcPts val="600"/>
                        </a:spcAft>
                      </a:pPr>
                      <a:r>
                        <a:rPr lang="ar-SA" sz="1400">
                          <a:latin typeface="Calibri"/>
                          <a:ea typeface="Times New Roman"/>
                          <a:cs typeface="Simplified Arabic"/>
                        </a:rPr>
                        <a:t>20%</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نسبة العاملين في القطاع الخاص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600"/>
                        </a:spcAft>
                      </a:pPr>
                      <a:r>
                        <a:rPr lang="ar-SA" sz="1400">
                          <a:latin typeface="Calibri"/>
                          <a:ea typeface="Times New Roman"/>
                          <a:cs typeface="Simplified Arabic"/>
                        </a:rPr>
                        <a:t>جميع المجالات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التجارة</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الصناعة</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الزراعة</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dirty="0">
                          <a:latin typeface="Calibri"/>
                          <a:ea typeface="Times New Roman"/>
                          <a:cs typeface="Simplified Arabic"/>
                        </a:rPr>
                        <a:t>وظائف حكومية  </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dirty="0">
                          <a:latin typeface="Calibri"/>
                          <a:ea typeface="Times New Roman"/>
                          <a:cs typeface="Simplified Arabic"/>
                        </a:rPr>
                        <a:t>المصدر الرئيسي لدخل السكان</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مربع نص 6"/>
          <p:cNvSpPr txBox="1"/>
          <p:nvPr/>
        </p:nvSpPr>
        <p:spPr>
          <a:xfrm>
            <a:off x="3733800" y="3810000"/>
            <a:ext cx="5715000" cy="369332"/>
          </a:xfrm>
          <a:prstGeom prst="rect">
            <a:avLst/>
          </a:prstGeom>
          <a:noFill/>
        </p:spPr>
        <p:txBody>
          <a:bodyPr wrap="square" rtlCol="0">
            <a:spAutoFit/>
          </a:bodyPr>
          <a:lstStyle/>
          <a:p>
            <a:r>
              <a:rPr lang="ar-SA" dirty="0" smtClean="0"/>
              <a:t>عدد العاملين في الداخل </a:t>
            </a:r>
            <a:r>
              <a:rPr lang="ar-SA" dirty="0" err="1" smtClean="0"/>
              <a:t>الحتل</a:t>
            </a:r>
            <a:r>
              <a:rPr lang="ar-SA" dirty="0" smtClean="0"/>
              <a:t> 1997= 71.8 </a:t>
            </a:r>
            <a:r>
              <a:rPr lang="ar-SA" dirty="0" err="1" smtClean="0"/>
              <a:t>الف</a:t>
            </a:r>
            <a:r>
              <a:rPr lang="ar-SA" dirty="0" smtClean="0"/>
              <a:t> عامل</a:t>
            </a:r>
            <a:endParaRPr lang="en-US" dirty="0"/>
          </a:p>
        </p:txBody>
      </p:sp>
      <p:sp>
        <p:nvSpPr>
          <p:cNvPr id="9" name="مستطيل 8"/>
          <p:cNvSpPr/>
          <p:nvPr/>
        </p:nvSpPr>
        <p:spPr>
          <a:xfrm>
            <a:off x="9296400" y="2667000"/>
            <a:ext cx="2895600" cy="1754326"/>
          </a:xfrm>
          <a:prstGeom prst="rect">
            <a:avLst/>
          </a:prstGeom>
        </p:spPr>
        <p:txBody>
          <a:bodyPr wrap="square">
            <a:spAutoFit/>
          </a:bodyPr>
          <a:lstStyle/>
          <a:p>
            <a:r>
              <a:rPr lang="ar-SA" dirty="0" smtClean="0"/>
              <a:t>أوضح </a:t>
            </a:r>
            <a:r>
              <a:rPr lang="ar-SA" dirty="0" err="1" smtClean="0"/>
              <a:t>مهداوي</a:t>
            </a:r>
            <a:r>
              <a:rPr lang="ar-SA" dirty="0" smtClean="0"/>
              <a:t> أنَّ 70% من العاملين داخل الخط الأخضر يعملون في مجالات البناء، في حين يعمل 22% منهم في مجالات الزراعة، أما من تبقى منهم 8% فيعملون في قطاع الصناعة والخدمات.</a:t>
            </a:r>
            <a:endParaRPr lang="en-US" dirty="0"/>
          </a:p>
        </p:txBody>
      </p:sp>
      <p:sp>
        <p:nvSpPr>
          <p:cNvPr id="10" name="مربع نص 9"/>
          <p:cNvSpPr txBox="1"/>
          <p:nvPr/>
        </p:nvSpPr>
        <p:spPr>
          <a:xfrm>
            <a:off x="1752600" y="4343400"/>
            <a:ext cx="5715000" cy="369332"/>
          </a:xfrm>
          <a:prstGeom prst="rect">
            <a:avLst/>
          </a:prstGeom>
          <a:noFill/>
        </p:spPr>
        <p:txBody>
          <a:bodyPr wrap="square" rtlCol="0">
            <a:spAutoFit/>
          </a:bodyPr>
          <a:lstStyle/>
          <a:p>
            <a:r>
              <a:rPr lang="ar-SA" dirty="0" smtClean="0"/>
              <a:t>عدد العاملين في الداخل </a:t>
            </a:r>
            <a:r>
              <a:rPr lang="ar-SA" dirty="0" err="1" smtClean="0"/>
              <a:t>الحتل</a:t>
            </a:r>
            <a:r>
              <a:rPr lang="ar-SA" dirty="0" smtClean="0"/>
              <a:t> 2018= 131 </a:t>
            </a:r>
            <a:r>
              <a:rPr lang="ar-SA" dirty="0" err="1" smtClean="0"/>
              <a:t>الف</a:t>
            </a:r>
            <a:r>
              <a:rPr lang="ar-SA" dirty="0" smtClean="0"/>
              <a:t> عامل</a:t>
            </a:r>
            <a:endParaRPr lang="en-US"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9200" y="228600"/>
            <a:ext cx="5562600" cy="400110"/>
          </a:xfrm>
          <a:prstGeom prst="rect">
            <a:avLst/>
          </a:prstGeom>
          <a:noFill/>
        </p:spPr>
        <p:txBody>
          <a:bodyPr wrap="square" rtlCol="0">
            <a:spAutoFit/>
          </a:bodyPr>
          <a:lstStyle/>
          <a:p>
            <a:pPr algn="ctr"/>
            <a:r>
              <a:rPr lang="en-US" sz="2000" b="1" dirty="0" smtClean="0"/>
              <a:t>Economic sector at the planning area</a:t>
            </a:r>
            <a:endParaRPr lang="en-US" sz="2000" b="1" dirty="0"/>
          </a:p>
        </p:txBody>
      </p:sp>
      <p:sp>
        <p:nvSpPr>
          <p:cNvPr id="4" name="مربع نص 3"/>
          <p:cNvSpPr txBox="1"/>
          <p:nvPr/>
        </p:nvSpPr>
        <p:spPr>
          <a:xfrm>
            <a:off x="533400" y="685800"/>
            <a:ext cx="3200400" cy="646331"/>
          </a:xfrm>
          <a:prstGeom prst="rect">
            <a:avLst/>
          </a:prstGeom>
          <a:noFill/>
        </p:spPr>
        <p:txBody>
          <a:bodyPr wrap="square" rtlCol="0">
            <a:spAutoFit/>
          </a:bodyPr>
          <a:lstStyle/>
          <a:p>
            <a:pPr>
              <a:buFont typeface="Wingdings" pitchFamily="2" charset="2"/>
              <a:buChar char="q"/>
            </a:pPr>
            <a:r>
              <a:rPr lang="en-US" dirty="0" smtClean="0"/>
              <a:t>Labor force:</a:t>
            </a:r>
          </a:p>
          <a:p>
            <a:r>
              <a:rPr lang="en-US" dirty="0" smtClean="0"/>
              <a:t> </a:t>
            </a:r>
            <a:endParaRPr lang="en-US" dirty="0"/>
          </a:p>
        </p:txBody>
      </p:sp>
      <p:pic>
        <p:nvPicPr>
          <p:cNvPr id="5" name="Picture 3"/>
          <p:cNvPicPr>
            <a:picLocks noChangeAspect="1" noChangeArrowheads="1"/>
          </p:cNvPicPr>
          <p:nvPr/>
        </p:nvPicPr>
        <p:blipFill>
          <a:blip r:embed="rId2"/>
          <a:srcRect l="22840" t="20833" r="20937" b="31250"/>
          <a:stretch>
            <a:fillRect/>
          </a:stretch>
        </p:blipFill>
        <p:spPr bwMode="auto">
          <a:xfrm>
            <a:off x="642910" y="214290"/>
            <a:ext cx="7951304" cy="3810000"/>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24598" t="17708" r="24451" b="28125"/>
          <a:stretch>
            <a:fillRect/>
          </a:stretch>
        </p:blipFill>
        <p:spPr bwMode="auto">
          <a:xfrm>
            <a:off x="4500562" y="4353034"/>
            <a:ext cx="4191000" cy="2504966"/>
          </a:xfrm>
          <a:prstGeom prst="rect">
            <a:avLst/>
          </a:prstGeom>
          <a:noFill/>
          <a:ln w="9525">
            <a:noFill/>
            <a:miter lim="800000"/>
            <a:headEnd/>
            <a:tailEnd/>
          </a:ln>
          <a:effectLst/>
        </p:spPr>
      </p:pic>
      <p:sp>
        <p:nvSpPr>
          <p:cNvPr id="7" name="مربع نص 6"/>
          <p:cNvSpPr txBox="1"/>
          <p:nvPr/>
        </p:nvSpPr>
        <p:spPr>
          <a:xfrm>
            <a:off x="1219200" y="4643446"/>
            <a:ext cx="1766870" cy="923330"/>
          </a:xfrm>
          <a:prstGeom prst="rect">
            <a:avLst/>
          </a:prstGeom>
          <a:noFill/>
        </p:spPr>
        <p:txBody>
          <a:bodyPr wrap="square" rtlCol="1">
            <a:spAutoFit/>
          </a:bodyPr>
          <a:lstStyle/>
          <a:p>
            <a:r>
              <a:rPr lang="ar-SA" dirty="0" smtClean="0"/>
              <a:t>المنطقة الصناعية لجت </a:t>
            </a:r>
          </a:p>
          <a:p>
            <a:r>
              <a:rPr lang="ar-SA" dirty="0" smtClean="0"/>
              <a:t>و مصانع باقة الشرقية </a:t>
            </a:r>
            <a:endParaRPr lang="ar-SA"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9200" y="228600"/>
            <a:ext cx="5562600" cy="400110"/>
          </a:xfrm>
          <a:prstGeom prst="rect">
            <a:avLst/>
          </a:prstGeom>
          <a:noFill/>
        </p:spPr>
        <p:txBody>
          <a:bodyPr wrap="square" rtlCol="0">
            <a:spAutoFit/>
          </a:bodyPr>
          <a:lstStyle/>
          <a:p>
            <a:pPr algn="ctr"/>
            <a:r>
              <a:rPr lang="en-US" sz="2000" b="1" dirty="0" smtClean="0"/>
              <a:t>Economic sector at the planning area</a:t>
            </a:r>
            <a:endParaRPr lang="en-US" sz="2000" b="1" dirty="0"/>
          </a:p>
        </p:txBody>
      </p:sp>
      <p:sp>
        <p:nvSpPr>
          <p:cNvPr id="4" name="مربع نص 3"/>
          <p:cNvSpPr txBox="1"/>
          <p:nvPr/>
        </p:nvSpPr>
        <p:spPr>
          <a:xfrm>
            <a:off x="457200" y="838200"/>
            <a:ext cx="4495800" cy="646331"/>
          </a:xfrm>
          <a:prstGeom prst="rect">
            <a:avLst/>
          </a:prstGeom>
          <a:noFill/>
        </p:spPr>
        <p:txBody>
          <a:bodyPr wrap="square" rtlCol="0">
            <a:spAutoFit/>
          </a:bodyPr>
          <a:lstStyle/>
          <a:p>
            <a:pPr algn="l" rtl="0">
              <a:buFont typeface="Wingdings" pitchFamily="2" charset="2"/>
              <a:buChar char="q"/>
            </a:pPr>
            <a:r>
              <a:rPr lang="en-US" dirty="0" smtClean="0"/>
              <a:t>Unemployment and employment rate:</a:t>
            </a:r>
          </a:p>
          <a:p>
            <a:pPr algn="l" rtl="0"/>
            <a:r>
              <a:rPr lang="en-US" dirty="0" smtClean="0"/>
              <a:t> </a:t>
            </a:r>
            <a:endParaRPr lang="en-US" dirty="0"/>
          </a:p>
        </p:txBody>
      </p:sp>
      <p:sp>
        <p:nvSpPr>
          <p:cNvPr id="6" name="مستطيل 5"/>
          <p:cNvSpPr/>
          <p:nvPr/>
        </p:nvSpPr>
        <p:spPr>
          <a:xfrm>
            <a:off x="500034" y="1285860"/>
            <a:ext cx="8286808" cy="2862322"/>
          </a:xfrm>
          <a:prstGeom prst="rect">
            <a:avLst/>
          </a:prstGeom>
        </p:spPr>
        <p:txBody>
          <a:bodyPr wrap="square">
            <a:spAutoFit/>
          </a:bodyPr>
          <a:lstStyle/>
          <a:p>
            <a:pPr algn="l"/>
            <a:r>
              <a:rPr lang="en-US" dirty="0" smtClean="0"/>
              <a:t>The number of the unemployed Palestinian population aged 15 years and over in Tulkarm Governorate reached 8,392 individuals, and they constitute</a:t>
            </a:r>
          </a:p>
          <a:p>
            <a:pPr algn="l"/>
            <a:r>
              <a:rPr lang="en-US" dirty="0" smtClean="0"/>
              <a:t>It represents 15.0% of the total economically active Palestinian population in the same age group in the governorate. The number of males</a:t>
            </a:r>
          </a:p>
          <a:p>
            <a:pPr algn="l"/>
            <a:r>
              <a:rPr lang="en-US" dirty="0" smtClean="0"/>
              <a:t>Unemployed persons aged 15 years or over 5,725 individuals, constituting 12.5% of the total number of active males</a:t>
            </a:r>
          </a:p>
          <a:p>
            <a:pPr algn="l"/>
            <a:r>
              <a:rPr lang="en-US" dirty="0" smtClean="0"/>
              <a:t>Economy for the same age group in the governorate. The number of females aged 15 years and over and unemployed is 2,667</a:t>
            </a:r>
          </a:p>
          <a:p>
            <a:pPr algn="l"/>
            <a:r>
              <a:rPr lang="en-US" dirty="0" smtClean="0"/>
              <a:t>Female, and they constitute 27.1% of the total number of economically active females, for the same age group in the governorate.</a:t>
            </a:r>
            <a:endParaRPr lang="en-US" dirty="0"/>
          </a:p>
        </p:txBody>
      </p:sp>
      <p:sp>
        <p:nvSpPr>
          <p:cNvPr id="5" name="مستطيل 4"/>
          <p:cNvSpPr/>
          <p:nvPr/>
        </p:nvSpPr>
        <p:spPr>
          <a:xfrm>
            <a:off x="381000" y="5943600"/>
            <a:ext cx="8077200" cy="646331"/>
          </a:xfrm>
          <a:prstGeom prst="rect">
            <a:avLst/>
          </a:prstGeom>
        </p:spPr>
        <p:txBody>
          <a:bodyPr wrap="square">
            <a:spAutoFit/>
          </a:bodyPr>
          <a:lstStyle/>
          <a:p>
            <a:r>
              <a:rPr lang="en-US" dirty="0" smtClean="0"/>
              <a:t>The minimum wage is NIS 5,300 for the full job (monthly salary), and NIS 29.12 an hour</a:t>
            </a:r>
            <a:endParaRPr lang="ar-SA" dirty="0"/>
          </a:p>
        </p:txBody>
      </p:sp>
      <p:graphicFrame>
        <p:nvGraphicFramePr>
          <p:cNvPr id="7" name="جدول 6"/>
          <p:cNvGraphicFramePr>
            <a:graphicFrameLocks noGrp="1"/>
          </p:cNvGraphicFramePr>
          <p:nvPr/>
        </p:nvGraphicFramePr>
        <p:xfrm>
          <a:off x="2286000" y="4114800"/>
          <a:ext cx="6621463" cy="1863852"/>
        </p:xfrm>
        <a:graphic>
          <a:graphicData uri="http://schemas.openxmlformats.org/drawingml/2006/table">
            <a:tbl>
              <a:tblPr/>
              <a:tblGrid>
                <a:gridCol w="1695932"/>
                <a:gridCol w="1559091"/>
                <a:gridCol w="1547127"/>
                <a:gridCol w="1819313"/>
              </a:tblGrid>
              <a:tr h="0">
                <a:tc gridSpan="4">
                  <a:txBody>
                    <a:bodyPr/>
                    <a:lstStyle/>
                    <a:p>
                      <a:pPr marL="342900" lvl="0" indent="-342900" rtl="1">
                        <a:lnSpc>
                          <a:spcPct val="115000"/>
                        </a:lnSpc>
                        <a:spcBef>
                          <a:spcPts val="0"/>
                        </a:spcBef>
                        <a:spcAft>
                          <a:spcPts val="600"/>
                        </a:spcAft>
                        <a:buFont typeface="Symbol"/>
                        <a:buChar char=""/>
                      </a:pPr>
                      <a:r>
                        <a:rPr lang="ar-SA" sz="1400" b="1" dirty="0">
                          <a:latin typeface="Calibri"/>
                          <a:ea typeface="Times New Roman"/>
                          <a:cs typeface="Simplified Arabic"/>
                        </a:rPr>
                        <a:t>الصناعة والتجارة والخدمات:</a:t>
                      </a:r>
                      <a:endParaRPr lang="en-US" sz="1800" dirty="0">
                        <a:latin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gn="ctr" rtl="1">
                        <a:lnSpc>
                          <a:spcPct val="115000"/>
                        </a:lnSpc>
                        <a:spcBef>
                          <a:spcPts val="0"/>
                        </a:spcBef>
                        <a:spcAft>
                          <a:spcPts val="600"/>
                        </a:spcAft>
                      </a:pPr>
                      <a:r>
                        <a:rPr lang="ar-SA" sz="1400" dirty="0">
                          <a:latin typeface="Calibri"/>
                          <a:ea typeface="Times New Roman"/>
                          <a:cs typeface="Simplified Arabic"/>
                        </a:rPr>
                        <a:t>موقعها</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r>
                        <a:rPr lang="ar-SA" sz="1400" dirty="0">
                          <a:latin typeface="Calibri"/>
                          <a:ea typeface="Times New Roman"/>
                          <a:cs typeface="Simplified Arabic"/>
                        </a:rPr>
                        <a:t>عدد العاملين فيها</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r>
                        <a:rPr lang="ar-SA" sz="1400">
                          <a:latin typeface="Calibri"/>
                          <a:ea typeface="Times New Roman"/>
                          <a:cs typeface="Simplified Arabic"/>
                        </a:rPr>
                        <a:t>عددها</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r>
                        <a:rPr lang="ar-SA" sz="1400" dirty="0">
                          <a:latin typeface="Calibri"/>
                          <a:ea typeface="Times New Roman"/>
                          <a:cs typeface="Simplified Arabic"/>
                        </a:rPr>
                        <a:t>المنشآت </a:t>
                      </a:r>
                      <a:endParaRPr lang="en-US" sz="1800" dirty="0">
                        <a:latin typeface="Calibri"/>
                        <a:ea typeface="Calibri"/>
                        <a:cs typeface="Arial"/>
                      </a:endParaRPr>
                    </a:p>
                    <a:p>
                      <a:pPr marL="0" marR="0" algn="ctr" rtl="1">
                        <a:lnSpc>
                          <a:spcPct val="115000"/>
                        </a:lnSpc>
                        <a:spcBef>
                          <a:spcPts val="0"/>
                        </a:spcBef>
                        <a:spcAft>
                          <a:spcPts val="600"/>
                        </a:spcAft>
                      </a:pPr>
                      <a:r>
                        <a:rPr lang="ar-SA" sz="1400" dirty="0">
                          <a:latin typeface="Calibri"/>
                          <a:ea typeface="Times New Roman"/>
                          <a:cs typeface="Simplified Arabic"/>
                        </a:rPr>
                        <a:t> (تحدد بحسب تعريف الإحصاء)</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600"/>
                        </a:spcAft>
                      </a:pPr>
                      <a:r>
                        <a:rPr lang="ar-SA" sz="1400" b="1">
                          <a:latin typeface="Calibri"/>
                          <a:ea typeface="Times New Roman"/>
                          <a:cs typeface="Simplified Arabic"/>
                        </a:rPr>
                        <a:t>مناطق متفرقة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r>
                        <a:rPr lang="ar-SA" sz="1400" dirty="0">
                          <a:latin typeface="Calibri"/>
                          <a:ea typeface="Times New Roman"/>
                          <a:cs typeface="Simplified Arabic"/>
                        </a:rPr>
                        <a:t>40</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r>
                        <a:rPr lang="ar-SA" sz="1400">
                          <a:latin typeface="Calibri"/>
                          <a:ea typeface="Times New Roman"/>
                          <a:cs typeface="Simplified Arabic"/>
                        </a:rPr>
                        <a:t>20</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المنشآت الزراعية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600"/>
                        </a:spcAft>
                      </a:pPr>
                      <a:r>
                        <a:rPr lang="ar-SA" sz="1400" b="1">
                          <a:latin typeface="Calibri"/>
                          <a:ea typeface="Times New Roman"/>
                          <a:cs typeface="Simplified Arabic"/>
                        </a:rPr>
                        <a:t>مناطق متفرقة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r>
                        <a:rPr lang="ar-SA" sz="1400">
                          <a:latin typeface="Calibri"/>
                          <a:ea typeface="Times New Roman"/>
                          <a:cs typeface="Simplified Arabic"/>
                        </a:rPr>
                        <a:t>40</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r>
                        <a:rPr lang="ar-SA" sz="1400">
                          <a:latin typeface="Calibri"/>
                          <a:ea typeface="Times New Roman"/>
                          <a:cs typeface="Simplified Arabic"/>
                        </a:rPr>
                        <a:t>10</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a:latin typeface="Calibri"/>
                          <a:ea typeface="Times New Roman"/>
                          <a:cs typeface="Simplified Arabic"/>
                        </a:rPr>
                        <a:t>المنشآت الصناعية </a:t>
                      </a: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lnSpc>
                          <a:spcPct val="115000"/>
                        </a:lnSpc>
                        <a:spcBef>
                          <a:spcPts val="0"/>
                        </a:spcBef>
                        <a:spcAft>
                          <a:spcPts val="600"/>
                        </a:spcAft>
                      </a:pPr>
                      <a:endParaRPr lang="en-US"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endParaRPr lang="ar-SA" sz="1400">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600"/>
                        </a:spcAft>
                      </a:pPr>
                      <a:endParaRPr lang="ar-SA" sz="1400" dirty="0">
                        <a:latin typeface="Calibri"/>
                        <a:ea typeface="Times New Roman"/>
                        <a:cs typeface="Simplified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600"/>
                        </a:spcAft>
                      </a:pPr>
                      <a:r>
                        <a:rPr lang="ar-SA" sz="1400" dirty="0">
                          <a:latin typeface="Calibri"/>
                          <a:ea typeface="Times New Roman"/>
                          <a:cs typeface="Simplified Arabic"/>
                        </a:rPr>
                        <a:t>المنشآت السياحية </a:t>
                      </a:r>
                      <a:endParaRPr lang="en-US"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كيبوتسات تعترض على مخطط المنطقة الصناعية المشتركة لباقة وجت"/>
          <p:cNvPicPr>
            <a:picLocks noChangeAspect="1" noChangeArrowheads="1"/>
          </p:cNvPicPr>
          <p:nvPr/>
        </p:nvPicPr>
        <p:blipFill>
          <a:blip r:embed="rId2" cstate="print"/>
          <a:srcRect/>
          <a:stretch>
            <a:fillRect/>
          </a:stretch>
        </p:blipFill>
        <p:spPr bwMode="auto">
          <a:xfrm>
            <a:off x="304800" y="1066800"/>
            <a:ext cx="3301999" cy="1981200"/>
          </a:xfrm>
          <a:prstGeom prst="rect">
            <a:avLst/>
          </a:prstGeom>
          <a:noFill/>
        </p:spPr>
      </p:pic>
      <p:sp>
        <p:nvSpPr>
          <p:cNvPr id="5" name="مربع نص 4"/>
          <p:cNvSpPr txBox="1"/>
          <p:nvPr/>
        </p:nvSpPr>
        <p:spPr>
          <a:xfrm>
            <a:off x="2133600" y="381000"/>
            <a:ext cx="6324600" cy="584775"/>
          </a:xfrm>
          <a:prstGeom prst="rect">
            <a:avLst/>
          </a:prstGeom>
          <a:noFill/>
        </p:spPr>
        <p:txBody>
          <a:bodyPr wrap="square" rtlCol="1">
            <a:spAutoFit/>
          </a:bodyPr>
          <a:lstStyle/>
          <a:p>
            <a:r>
              <a:rPr lang="en-US" sz="3200" b="1" dirty="0" smtClean="0"/>
              <a:t>Industry and crafts-Economic sector </a:t>
            </a:r>
            <a:endParaRPr lang="ar-SA" sz="3200" b="1" dirty="0"/>
          </a:p>
        </p:txBody>
      </p:sp>
      <p:pic>
        <p:nvPicPr>
          <p:cNvPr id="2" name="Picture 2"/>
          <p:cNvPicPr>
            <a:picLocks noChangeAspect="1" noChangeArrowheads="1"/>
          </p:cNvPicPr>
          <p:nvPr/>
        </p:nvPicPr>
        <p:blipFill>
          <a:blip r:embed="rId3"/>
          <a:srcRect l="28697" t="33333" r="30893" b="54167"/>
          <a:stretch>
            <a:fillRect/>
          </a:stretch>
        </p:blipFill>
        <p:spPr bwMode="auto">
          <a:xfrm>
            <a:off x="1447800" y="4114800"/>
            <a:ext cx="5257800" cy="9144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l="34187" t="52083" r="23646" b="36459"/>
          <a:stretch>
            <a:fillRect/>
          </a:stretch>
        </p:blipFill>
        <p:spPr bwMode="auto">
          <a:xfrm>
            <a:off x="1447800" y="5105400"/>
            <a:ext cx="5486400" cy="83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572000" y="533400"/>
            <a:ext cx="4572000" cy="3416320"/>
          </a:xfrm>
          <a:prstGeom prst="rect">
            <a:avLst/>
          </a:prstGeom>
        </p:spPr>
        <p:txBody>
          <a:bodyPr>
            <a:spAutoFit/>
          </a:bodyPr>
          <a:lstStyle/>
          <a:p>
            <a:r>
              <a:rPr lang="ar-SA" dirty="0" smtClean="0"/>
              <a:t>تُعتبر باقة الغربية إحدى المراكز الاقتصادية في المنطقة للقرى والمدن المجاورة، وهي تحتوى على عدد كبير من ورشات العمل والمصانع في شتى المجالات. على الأغلب نمت الأهمية الاقتصادية من </a:t>
            </a:r>
            <a:r>
              <a:rPr lang="ar-SA" b="1" dirty="0" smtClean="0"/>
              <a:t>الشارع الرئيسي 574</a:t>
            </a:r>
            <a:r>
              <a:rPr lang="ar-SA" dirty="0" smtClean="0"/>
              <a:t> الذي يمر عبر مركز المدينة.</a:t>
            </a:r>
          </a:p>
          <a:p>
            <a:r>
              <a:rPr lang="ar-SA" dirty="0" smtClean="0"/>
              <a:t>يقدر عدد ورشات العمل في المدينة بأكثر من 400 ورشة متنوعة على العديد من المجالات منها البسيطة ومنها كمعامل الزجاج والطباعة إلى الثقيلة منها كالملاحم التي توزع اللحوم على العديد من القرى والمدن وإنتاج مواد البناء والمخابز الكبرى. في باقة العديد من معاصر الزيتون التي توفر خدمات لسكان المدينة والقرى المجاورة في مواسم قطف الزيتون حيث يتم قطف الزيتون من آلاف </a:t>
            </a:r>
            <a:r>
              <a:rPr lang="ar-SA" dirty="0" err="1" smtClean="0"/>
              <a:t>الدونمات</a:t>
            </a:r>
            <a:r>
              <a:rPr lang="ar-SA" dirty="0" smtClean="0"/>
              <a:t> وجلبه للعصر.</a:t>
            </a:r>
            <a:endParaRPr lang="ar-SA" dirty="0"/>
          </a:p>
        </p:txBody>
      </p:sp>
      <p:sp>
        <p:nvSpPr>
          <p:cNvPr id="3" name="مستطيل 2"/>
          <p:cNvSpPr/>
          <p:nvPr/>
        </p:nvSpPr>
        <p:spPr>
          <a:xfrm>
            <a:off x="2438400" y="1676400"/>
            <a:ext cx="803425" cy="369332"/>
          </a:xfrm>
          <a:prstGeom prst="rect">
            <a:avLst/>
          </a:prstGeom>
        </p:spPr>
        <p:txBody>
          <a:bodyPr wrap="none">
            <a:spAutoFit/>
          </a:bodyPr>
          <a:lstStyle/>
          <a:p>
            <a:r>
              <a:rPr lang="ar-SA" dirty="0" smtClean="0"/>
              <a:t>الاقتصاد</a:t>
            </a:r>
            <a:endParaRPr lang="ar-SA" dirty="0"/>
          </a:p>
        </p:txBody>
      </p:sp>
      <p:sp>
        <p:nvSpPr>
          <p:cNvPr id="4" name="مستطيل 3"/>
          <p:cNvSpPr/>
          <p:nvPr/>
        </p:nvSpPr>
        <p:spPr>
          <a:xfrm>
            <a:off x="609600" y="3429000"/>
            <a:ext cx="3505200" cy="3139321"/>
          </a:xfrm>
          <a:prstGeom prst="rect">
            <a:avLst/>
          </a:prstGeom>
        </p:spPr>
        <p:txBody>
          <a:bodyPr wrap="square">
            <a:spAutoFit/>
          </a:bodyPr>
          <a:lstStyle/>
          <a:p>
            <a:r>
              <a:rPr lang="ar-SA" b="1" dirty="0" smtClean="0"/>
              <a:t>سوق </a:t>
            </a:r>
            <a:r>
              <a:rPr lang="ar-SA" b="1" dirty="0" err="1" smtClean="0"/>
              <a:t>الإثنين</a:t>
            </a:r>
            <a:r>
              <a:rPr lang="ar-SA" b="1" dirty="0" smtClean="0"/>
              <a:t> الشهير</a:t>
            </a:r>
            <a:r>
              <a:rPr lang="ar-SA" dirty="0" smtClean="0"/>
              <a:t>، الذي يفتتح يوم </a:t>
            </a:r>
            <a:r>
              <a:rPr lang="ar-SA" dirty="0" err="1" smtClean="0"/>
              <a:t>الإثنين</a:t>
            </a:r>
            <a:r>
              <a:rPr lang="ar-SA" dirty="0" smtClean="0"/>
              <a:t> أسبوعياً جنوبي المدينة، يجتذب مئات الزوار من العديد من المدن والقرى المجاورة إلى المدينة لشراء العديد المن السلع التي يبيعها العشرات من الباعة المتنقلين.</a:t>
            </a:r>
          </a:p>
          <a:p>
            <a:r>
              <a:rPr lang="ar-SA" dirty="0" smtClean="0"/>
              <a:t>يتواجد في المدينة العديد من المصانع، بحيث تستغل </a:t>
            </a:r>
            <a:r>
              <a:rPr lang="ar-SA" dirty="0" err="1" smtClean="0"/>
              <a:t>حوال</a:t>
            </a:r>
            <a:r>
              <a:rPr lang="ar-SA" dirty="0" smtClean="0"/>
              <a:t> 8.5% من مساحة المدينة للمنشآت الصناعية. صناعة مواد البناء تشغل الحيز الأكبر من قطاع الصناعة في المدينة، وهناك أيضا مصانع لتعليب </a:t>
            </a:r>
            <a:r>
              <a:rPr lang="ar-SA" dirty="0" err="1" smtClean="0"/>
              <a:t>المخللات</a:t>
            </a:r>
            <a:r>
              <a:rPr lang="ar-SA" dirty="0" smtClean="0"/>
              <a:t> ومصانع لإنتاج الحليب والألبان.</a:t>
            </a:r>
            <a:endParaRPr lang="ar-SA" dirty="0"/>
          </a:p>
        </p:txBody>
      </p:sp>
      <p:sp>
        <p:nvSpPr>
          <p:cNvPr id="5" name="مربع نص 4"/>
          <p:cNvSpPr txBox="1"/>
          <p:nvPr/>
        </p:nvSpPr>
        <p:spPr>
          <a:xfrm>
            <a:off x="5791200" y="5257800"/>
            <a:ext cx="2209800" cy="646331"/>
          </a:xfrm>
          <a:prstGeom prst="rect">
            <a:avLst/>
          </a:prstGeom>
          <a:noFill/>
        </p:spPr>
        <p:txBody>
          <a:bodyPr wrap="square" rtlCol="1">
            <a:spAutoFit/>
          </a:bodyPr>
          <a:lstStyle/>
          <a:p>
            <a:r>
              <a:rPr lang="ar-SA" dirty="0" err="1" smtClean="0"/>
              <a:t>تنسيش</a:t>
            </a:r>
            <a:r>
              <a:rPr lang="ar-SA" dirty="0" smtClean="0"/>
              <a:t> اتحاد مياه </a:t>
            </a:r>
            <a:r>
              <a:rPr lang="ar-SA" dirty="0" err="1" smtClean="0"/>
              <a:t>واديعارة</a:t>
            </a:r>
            <a:endParaRPr lang="ar-SA" dirty="0" smtClean="0"/>
          </a:p>
          <a:p>
            <a:endParaRPr lang="ar-SA"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3"/>
          <a:srcRect l="3734" t="42708" r="49414" b="36459"/>
          <a:stretch>
            <a:fillRect/>
          </a:stretch>
        </p:blipFill>
        <p:spPr bwMode="auto">
          <a:xfrm>
            <a:off x="4000496" y="5357826"/>
            <a:ext cx="4572032" cy="1143008"/>
          </a:xfrm>
          <a:prstGeom prst="rect">
            <a:avLst/>
          </a:prstGeom>
          <a:noFill/>
          <a:ln w="9525">
            <a:noFill/>
            <a:miter lim="800000"/>
            <a:headEnd/>
            <a:tailEnd/>
          </a:ln>
          <a:effectLst/>
        </p:spPr>
      </p:pic>
      <p:sp>
        <p:nvSpPr>
          <p:cNvPr id="9" name="مستطيل 8"/>
          <p:cNvSpPr/>
          <p:nvPr/>
        </p:nvSpPr>
        <p:spPr>
          <a:xfrm>
            <a:off x="3714744" y="2857496"/>
            <a:ext cx="5429256" cy="92333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l"/>
            <a:r>
              <a:rPr lang="en-US" dirty="0" smtClean="0"/>
              <a:t>The </a:t>
            </a:r>
            <a:r>
              <a:rPr lang="en-US" b="1" dirty="0" smtClean="0"/>
              <a:t>study area  </a:t>
            </a:r>
            <a:r>
              <a:rPr lang="en-US" dirty="0" smtClean="0"/>
              <a:t>is </a:t>
            </a:r>
            <a:r>
              <a:rPr lang="en-US" b="1" dirty="0" smtClean="0">
                <a:solidFill>
                  <a:srgbClr val="00B050"/>
                </a:solidFill>
              </a:rPr>
              <a:t>located in the western water basin in the West Bank</a:t>
            </a:r>
            <a:r>
              <a:rPr lang="en-US" dirty="0" smtClean="0"/>
              <a:t>, and it is the most important water basin between the Jordan River and the Mediterranean Sea.</a:t>
            </a:r>
            <a:endParaRPr lang="ar-SA" dirty="0"/>
          </a:p>
        </p:txBody>
      </p:sp>
      <p:sp>
        <p:nvSpPr>
          <p:cNvPr id="11" name="عنوان 1"/>
          <p:cNvSpPr txBox="1">
            <a:spLocks/>
          </p:cNvSpPr>
          <p:nvPr/>
        </p:nvSpPr>
        <p:spPr>
          <a:xfrm>
            <a:off x="457200" y="-214338"/>
            <a:ext cx="8229600" cy="1285884"/>
          </a:xfrm>
          <a:prstGeom prst="rect">
            <a:avLst/>
          </a:prstGeom>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accent4">
                    <a:lumMod val="75000"/>
                  </a:schemeClr>
                </a:solidFill>
                <a:effectLst/>
                <a:uLnTx/>
                <a:uFillTx/>
                <a:latin typeface="+mj-lt"/>
                <a:ea typeface="+mj-ea"/>
                <a:cs typeface="+mj-cs"/>
              </a:rPr>
              <a:t>Agriculture activity </a:t>
            </a:r>
            <a:endParaRPr kumimoji="0" lang="en-US" sz="3200" b="1" i="0" u="none" strike="noStrike" kern="1200" cap="none" spc="0" normalizeH="0" baseline="0" noProof="0" dirty="0">
              <a:ln>
                <a:noFill/>
              </a:ln>
              <a:solidFill>
                <a:schemeClr val="accent4">
                  <a:lumMod val="75000"/>
                </a:schemeClr>
              </a:solidFill>
              <a:effectLst/>
              <a:uLnTx/>
              <a:uFillTx/>
              <a:latin typeface="+mj-lt"/>
              <a:ea typeface="+mj-ea"/>
              <a:cs typeface="+mj-cs"/>
            </a:endParaRPr>
          </a:p>
        </p:txBody>
      </p:sp>
      <p:sp>
        <p:nvSpPr>
          <p:cNvPr id="12" name="مستطيل 11"/>
          <p:cNvSpPr/>
          <p:nvPr/>
        </p:nvSpPr>
        <p:spPr>
          <a:xfrm>
            <a:off x="357158" y="857232"/>
            <a:ext cx="8286808" cy="1323439"/>
          </a:xfrm>
          <a:prstGeom prst="rect">
            <a:avLst/>
          </a:prstGeom>
        </p:spPr>
        <p:txBody>
          <a:bodyPr wrap="square">
            <a:spAutoFit/>
          </a:bodyPr>
          <a:lstStyle/>
          <a:p>
            <a:pPr algn="l" rtl="0"/>
            <a:r>
              <a:rPr lang="en-US" sz="2000" b="1" dirty="0" smtClean="0"/>
              <a:t>Agricultural activity will be studied as an important part of the economic sector for the following reasons:</a:t>
            </a:r>
          </a:p>
          <a:p>
            <a:pPr algn="l" rtl="0"/>
            <a:endParaRPr lang="en-US" sz="2000" b="1" dirty="0" smtClean="0"/>
          </a:p>
          <a:p>
            <a:pPr algn="l" rtl="0"/>
            <a:endParaRPr lang="en-US" sz="2000" b="1" dirty="0" smtClean="0"/>
          </a:p>
        </p:txBody>
      </p:sp>
      <p:sp>
        <p:nvSpPr>
          <p:cNvPr id="14" name="مربع نص 13"/>
          <p:cNvSpPr txBox="1"/>
          <p:nvPr/>
        </p:nvSpPr>
        <p:spPr>
          <a:xfrm>
            <a:off x="3714744" y="1785926"/>
            <a:ext cx="5143536" cy="954107"/>
          </a:xfrm>
          <a:prstGeom prst="rect">
            <a:avLst/>
          </a:prstGeom>
          <a:noFill/>
        </p:spPr>
        <p:txBody>
          <a:bodyPr wrap="square" rtlCol="1">
            <a:spAutoFit/>
          </a:bodyPr>
          <a:lstStyle/>
          <a:p>
            <a:pPr algn="l" rtl="0"/>
            <a:r>
              <a:rPr lang="en-US" dirty="0" smtClean="0"/>
              <a:t>A large percentage of </a:t>
            </a:r>
            <a:r>
              <a:rPr lang="en-US" sz="2000" b="1" dirty="0" smtClean="0"/>
              <a:t>Baqa alsharqieh</a:t>
            </a:r>
            <a:r>
              <a:rPr lang="en-US" sz="2000" b="1" dirty="0" smtClean="0">
                <a:solidFill>
                  <a:srgbClr val="00B050"/>
                </a:solidFill>
              </a:rPr>
              <a:t> </a:t>
            </a:r>
            <a:r>
              <a:rPr lang="en-US" b="1" dirty="0" smtClean="0">
                <a:solidFill>
                  <a:srgbClr val="00B050"/>
                </a:solidFill>
              </a:rPr>
              <a:t>citizens  depends on the agricultural sector up to 40% </a:t>
            </a:r>
            <a:r>
              <a:rPr lang="en-US" dirty="0" smtClean="0"/>
              <a:t>, and this percentage increased after the separating wall. </a:t>
            </a:r>
            <a:endParaRPr lang="ar-SA" dirty="0"/>
          </a:p>
        </p:txBody>
      </p:sp>
      <p:pic>
        <p:nvPicPr>
          <p:cNvPr id="15" name="Picture 2" descr="PASSIA - MAPS - Maps Single - المياه الجوفية"/>
          <p:cNvPicPr>
            <a:picLocks noChangeAspect="1" noChangeArrowheads="1"/>
          </p:cNvPicPr>
          <p:nvPr/>
        </p:nvPicPr>
        <p:blipFill>
          <a:blip r:embed="rId4"/>
          <a:srcRect/>
          <a:stretch>
            <a:fillRect/>
          </a:stretch>
        </p:blipFill>
        <p:spPr bwMode="auto">
          <a:xfrm>
            <a:off x="357158" y="1643050"/>
            <a:ext cx="2971800" cy="4876801"/>
          </a:xfrm>
          <a:prstGeom prst="rect">
            <a:avLst/>
          </a:prstGeom>
          <a:noFill/>
        </p:spPr>
      </p:pic>
      <p:sp>
        <p:nvSpPr>
          <p:cNvPr id="16" name="مربع نص 15"/>
          <p:cNvSpPr txBox="1"/>
          <p:nvPr/>
        </p:nvSpPr>
        <p:spPr>
          <a:xfrm>
            <a:off x="357158" y="6488668"/>
            <a:ext cx="2357454" cy="369332"/>
          </a:xfrm>
          <a:prstGeom prst="rect">
            <a:avLst/>
          </a:prstGeom>
          <a:noFill/>
        </p:spPr>
        <p:txBody>
          <a:bodyPr wrap="square" rtlCol="1">
            <a:spAutoFit/>
          </a:bodyPr>
          <a:lstStyle/>
          <a:p>
            <a:r>
              <a:rPr lang="en-US" dirty="0" smtClean="0"/>
              <a:t>Source :PASSAIA </a:t>
            </a:r>
            <a:endParaRPr lang="ar-SA" dirty="0"/>
          </a:p>
        </p:txBody>
      </p:sp>
      <p:sp>
        <p:nvSpPr>
          <p:cNvPr id="11265" name="Rectangle 1"/>
          <p:cNvSpPr>
            <a:spLocks noChangeArrowheads="1"/>
          </p:cNvSpPr>
          <p:nvPr/>
        </p:nvSpPr>
        <p:spPr bwMode="auto">
          <a:xfrm flipH="1">
            <a:off x="3643306" y="3929066"/>
            <a:ext cx="5500694"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rtl="0" fontAlgn="base">
              <a:spcBef>
                <a:spcPct val="0"/>
              </a:spcBef>
              <a:spcAft>
                <a:spcPct val="0"/>
              </a:spcAft>
            </a:pPr>
            <a:r>
              <a:rPr lang="en-US" sz="1600" b="1" dirty="0" smtClean="0">
                <a:latin typeface="Simplified Arabic" pitchFamily="18" charset="-78"/>
                <a:ea typeface="Calibri" pitchFamily="34" charset="0"/>
                <a:cs typeface="Simplified Arabic" pitchFamily="18" charset="-78"/>
              </a:rPr>
              <a:t>Baqa Al-Gharbiyye </a:t>
            </a:r>
            <a:r>
              <a:rPr lang="en-US" sz="1600" b="1" dirty="0" smtClean="0">
                <a:solidFill>
                  <a:srgbClr val="00B050"/>
                </a:solidFill>
                <a:latin typeface="Simplified Arabic" pitchFamily="18" charset="-78"/>
                <a:ea typeface="Calibri" pitchFamily="34" charset="0"/>
                <a:cs typeface="Simplified Arabic" pitchFamily="18" charset="-78"/>
              </a:rPr>
              <a:t>thrives during the olive harvest season </a:t>
            </a:r>
            <a:r>
              <a:rPr lang="en-US" sz="1600" dirty="0" smtClean="0">
                <a:solidFill>
                  <a:srgbClr val="000000"/>
                </a:solidFill>
                <a:latin typeface="Simplified Arabic" pitchFamily="18" charset="-78"/>
                <a:ea typeface="Calibri" pitchFamily="34" charset="0"/>
                <a:cs typeface="Simplified Arabic" pitchFamily="18" charset="-78"/>
              </a:rPr>
              <a:t>in many activities, as the olive oil press circles are back to work after months of stagnation, in addition to the dependence of many residents on modern agriculture.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00034" y="285728"/>
            <a:ext cx="7358114" cy="830997"/>
          </a:xfrm>
          <a:prstGeom prst="rect">
            <a:avLst/>
          </a:prstGeom>
          <a:noFill/>
        </p:spPr>
        <p:txBody>
          <a:bodyPr wrap="square" rtlCol="1">
            <a:spAutoFit/>
          </a:bodyPr>
          <a:lstStyle/>
          <a:p>
            <a:pPr algn="l" rtl="0"/>
            <a:r>
              <a:rPr lang="en-US" sz="2400" b="1" dirty="0" smtClean="0"/>
              <a:t>The impact of the construction of the separation wall on the agricultural sector</a:t>
            </a:r>
            <a:endParaRPr lang="ar-SA" sz="2400" b="1" dirty="0"/>
          </a:p>
        </p:txBody>
      </p:sp>
      <p:sp>
        <p:nvSpPr>
          <p:cNvPr id="3" name="مستطيل 2"/>
          <p:cNvSpPr/>
          <p:nvPr/>
        </p:nvSpPr>
        <p:spPr>
          <a:xfrm>
            <a:off x="357158" y="1428736"/>
            <a:ext cx="8358246" cy="830997"/>
          </a:xfrm>
          <a:prstGeom prst="rect">
            <a:avLst/>
          </a:prstGeom>
        </p:spPr>
        <p:txBody>
          <a:bodyPr wrap="square">
            <a:spAutoFit/>
          </a:bodyPr>
          <a:lstStyle/>
          <a:p>
            <a:pPr algn="l" rtl="0">
              <a:buFont typeface="Courier New" pitchFamily="49" charset="0"/>
              <a:buChar char="o"/>
            </a:pPr>
            <a:r>
              <a:rPr lang="en-US" sz="1600" b="1" dirty="0" smtClean="0"/>
              <a:t>  Changing the nature of work</a:t>
            </a:r>
            <a:r>
              <a:rPr lang="ar-SA" sz="1600" dirty="0" smtClean="0"/>
              <a:t>: </a:t>
            </a:r>
            <a:r>
              <a:rPr lang="en-US" sz="1600" dirty="0" smtClean="0"/>
              <a:t> agricultural activity increased after the establishment of the separation Wall due to the difficulty of working in the town and the closure of many shops there which was a source of income for a large proportion of the population of the region.</a:t>
            </a:r>
            <a:endParaRPr lang="en-US" sz="1600" dirty="0"/>
          </a:p>
        </p:txBody>
      </p:sp>
      <p:sp>
        <p:nvSpPr>
          <p:cNvPr id="8" name="مستطيل 7"/>
          <p:cNvSpPr/>
          <p:nvPr/>
        </p:nvSpPr>
        <p:spPr>
          <a:xfrm>
            <a:off x="357158" y="2357430"/>
            <a:ext cx="8358246" cy="1569660"/>
          </a:xfrm>
          <a:prstGeom prst="rect">
            <a:avLst/>
          </a:prstGeom>
        </p:spPr>
        <p:txBody>
          <a:bodyPr wrap="square">
            <a:spAutoFit/>
          </a:bodyPr>
          <a:lstStyle/>
          <a:p>
            <a:pPr algn="l" rtl="0">
              <a:buFont typeface="Courier New" pitchFamily="49" charset="0"/>
              <a:buChar char="o"/>
            </a:pPr>
            <a:r>
              <a:rPr lang="en-US" sz="1600" dirty="0" smtClean="0"/>
              <a:t>Water wells in Baqa alsharqieh had previously irrigated 20,000 Dunum of agricultural land owned by the neighboring villages of Qaffin, Zeta and </a:t>
            </a:r>
            <a:r>
              <a:rPr lang="en-US" sz="1600" dirty="0" err="1" smtClean="0"/>
              <a:t>Atil</a:t>
            </a:r>
            <a:r>
              <a:rPr lang="en-US" sz="1600" dirty="0" smtClean="0"/>
              <a:t>. With the construction of the wall, a </a:t>
            </a:r>
            <a:r>
              <a:rPr lang="en-US" sz="1600" b="1" dirty="0" smtClean="0"/>
              <a:t>network of 37,000 km of irrigation pipes was destroyed</a:t>
            </a:r>
            <a:r>
              <a:rPr lang="en-US" sz="1600" dirty="0" smtClean="0"/>
              <a:t>, which contain all the water that is transported from Baqa alsharqieh to the neighboring villages. Without this water, the inhabitants of the neighboring villages cannot sustain their crops, which they are now living on. </a:t>
            </a:r>
            <a:r>
              <a:rPr lang="en-US" sz="1600" b="1" dirty="0" smtClean="0">
                <a:solidFill>
                  <a:srgbClr val="FF0000"/>
                </a:solidFill>
              </a:rPr>
              <a:t>This means more poverty and unemployment</a:t>
            </a:r>
            <a:r>
              <a:rPr lang="en-US" sz="1600" dirty="0" smtClean="0"/>
              <a:t>.</a:t>
            </a:r>
            <a:r>
              <a:rPr lang="en-US" sz="1200" b="1" dirty="0" smtClean="0"/>
              <a:t>(</a:t>
            </a:r>
            <a:r>
              <a:rPr lang="en-US" sz="1200" b="1" dirty="0" err="1" smtClean="0"/>
              <a:t>Muayyad</a:t>
            </a:r>
            <a:r>
              <a:rPr lang="en-US" sz="1200" b="1" dirty="0" smtClean="0"/>
              <a:t> </a:t>
            </a:r>
            <a:r>
              <a:rPr lang="en-US" sz="1200" b="1" dirty="0" err="1" smtClean="0"/>
              <a:t>Hussain</a:t>
            </a:r>
            <a:r>
              <a:rPr lang="en-US" sz="1200" b="1" dirty="0" smtClean="0"/>
              <a:t>, mayor of the Baqa alsharqieh municipality)</a:t>
            </a:r>
            <a:endParaRPr lang="ar-SA" sz="1600" b="1" dirty="0"/>
          </a:p>
        </p:txBody>
      </p:sp>
      <p:sp>
        <p:nvSpPr>
          <p:cNvPr id="4099" name="Rectangle 3"/>
          <p:cNvSpPr>
            <a:spLocks noChangeArrowheads="1"/>
          </p:cNvSpPr>
          <p:nvPr/>
        </p:nvSpPr>
        <p:spPr bwMode="auto">
          <a:xfrm>
            <a:off x="9501222" y="5072074"/>
            <a:ext cx="14286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SimplifiedArabic-Bold"/>
                <a:ea typeface="Calibri" pitchFamily="34" charset="0"/>
                <a:cs typeface="Arial" pitchFamily="34" charset="0"/>
              </a:rPr>
              <a:t>.</a:t>
            </a:r>
            <a:r>
              <a:rPr kumimoji="0" lang="en-US" sz="1200" b="1" i="0" u="none" strike="noStrike" cap="none" normalizeH="0" baseline="0" dirty="0" smtClean="0">
                <a:ln>
                  <a:noFill/>
                </a:ln>
                <a:solidFill>
                  <a:schemeClr val="tx1"/>
                </a:solidFill>
                <a:effectLst/>
                <a:latin typeface="PTBoldHeading"/>
                <a:ea typeface="Calibri" pitchFamily="34" charset="0"/>
                <a:cs typeface="Arial" pitchFamily="34" charset="0"/>
              </a:rPr>
              <a:t> </a:t>
            </a:r>
            <a:r>
              <a:rPr kumimoji="0" lang="ar-SA" sz="1200" b="1" i="0" u="none" strike="noStrike" cap="none" normalizeH="0" baseline="0" dirty="0" smtClean="0">
                <a:ln>
                  <a:noFill/>
                </a:ln>
                <a:solidFill>
                  <a:schemeClr val="tx1"/>
                </a:solidFill>
                <a:effectLst/>
                <a:latin typeface="PTBoldHeading"/>
                <a:ea typeface="Calibri" pitchFamily="34" charset="0"/>
                <a:cs typeface="Arial" pitchFamily="34" charset="0"/>
              </a:rPr>
              <a:t>أبو عيشه، سمير</a:t>
            </a:r>
            <a:r>
              <a:rPr kumimoji="0" lang="en-US" sz="1200" b="1" i="0" u="none" strike="noStrike" cap="none" normalizeH="0" baseline="0" dirty="0" smtClean="0">
                <a:ln>
                  <a:noFill/>
                </a:ln>
                <a:solidFill>
                  <a:schemeClr val="tx1"/>
                </a:solidFill>
                <a:effectLst/>
                <a:latin typeface="PTBoldHeading"/>
                <a:ea typeface="Calibri" pitchFamily="34" charset="0"/>
                <a:cs typeface="Arial" pitchFamily="34" charset="0"/>
              </a:rPr>
              <a:t> ( </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Calibri-Bold"/>
              </a:rPr>
              <a:t>2004 </a:t>
            </a:r>
            <a:r>
              <a:rPr kumimoji="0" lang="en-US" sz="1200" b="1" i="0" u="none" strike="noStrike" cap="none" normalizeH="0" baseline="0" dirty="0" smtClean="0">
                <a:ln>
                  <a:noFill/>
                </a:ln>
                <a:solidFill>
                  <a:schemeClr val="tx1"/>
                </a:solidFill>
                <a:effectLst/>
                <a:latin typeface="PTBoldHeading"/>
                <a:ea typeface="Calibri" pitchFamily="34" charset="0"/>
                <a:cs typeface="Arial" pitchFamily="34" charset="0"/>
              </a:rPr>
              <a:t>): </a:t>
            </a:r>
            <a:r>
              <a:rPr kumimoji="0" lang="ar-SA" sz="1200" b="1" i="0" u="none" strike="noStrike" cap="none" normalizeH="0" baseline="0" dirty="0" smtClean="0">
                <a:ln>
                  <a:noFill/>
                </a:ln>
                <a:solidFill>
                  <a:schemeClr val="tx1"/>
                </a:solidFill>
                <a:effectLst/>
                <a:latin typeface="PTBoldHeading"/>
                <a:ea typeface="Calibri" pitchFamily="34" charset="0"/>
                <a:cs typeface="Arial" pitchFamily="34" charset="0"/>
              </a:rPr>
              <a:t>تأثير جدار الفصل العنصري على استدامة أنظمة النقل</a:t>
            </a:r>
          </a:p>
          <a:p>
            <a:pPr marL="0" marR="0" lvl="0" indent="0" algn="l" defTabSz="914400" rtl="0" eaLnBrk="0" fontAlgn="base" latinLnBrk="0" hangingPunct="0">
              <a:lnSpc>
                <a:spcPct val="100000"/>
              </a:lnSpc>
              <a:spcBef>
                <a:spcPct val="0"/>
              </a:spcBef>
              <a:spcAft>
                <a:spcPct val="0"/>
              </a:spcAft>
              <a:buClrTx/>
              <a:buSzTx/>
              <a:buFontTx/>
              <a:buNone/>
              <a:tabLst/>
            </a:pPr>
            <a:r>
              <a:rPr kumimoji="0" lang="ar-SA" sz="1200" b="1" i="0" u="none" strike="noStrike" cap="none" normalizeH="0" baseline="0" dirty="0" smtClean="0">
                <a:ln>
                  <a:noFill/>
                </a:ln>
                <a:solidFill>
                  <a:schemeClr val="tx1"/>
                </a:solidFill>
                <a:effectLst/>
                <a:latin typeface="PTBoldHeading"/>
                <a:ea typeface="Calibri" pitchFamily="34" charset="0"/>
                <a:cs typeface="Arial" pitchFamily="34" charset="0"/>
              </a:rPr>
              <a:t>والمواصلات وخدماتها في فلسطين</a:t>
            </a:r>
            <a:r>
              <a:rPr kumimoji="0" lang="en-US" sz="8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5720" y="785794"/>
            <a:ext cx="7286644" cy="369332"/>
          </a:xfrm>
          <a:prstGeom prst="rect">
            <a:avLst/>
          </a:prstGeom>
        </p:spPr>
        <p:txBody>
          <a:bodyPr wrap="square">
            <a:spAutoFit/>
          </a:bodyPr>
          <a:lstStyle/>
          <a:p>
            <a:pPr algn="l" rtl="0">
              <a:buFont typeface="Courier New" pitchFamily="49" charset="0"/>
              <a:buChar char="o"/>
            </a:pPr>
            <a:r>
              <a:rPr lang="en-US" b="1" dirty="0" smtClean="0"/>
              <a:t>The separation barrier prevents many farmers from accessing their lands. </a:t>
            </a:r>
            <a:endParaRPr lang="ar-SA" b="1" dirty="0"/>
          </a:p>
        </p:txBody>
      </p:sp>
      <p:sp>
        <p:nvSpPr>
          <p:cNvPr id="3" name="مستطيل 2"/>
          <p:cNvSpPr/>
          <p:nvPr/>
        </p:nvSpPr>
        <p:spPr>
          <a:xfrm>
            <a:off x="285720" y="1214422"/>
            <a:ext cx="8286808" cy="1815882"/>
          </a:xfrm>
          <a:prstGeom prst="rect">
            <a:avLst/>
          </a:prstGeom>
        </p:spPr>
        <p:txBody>
          <a:bodyPr wrap="square">
            <a:spAutoFit/>
          </a:bodyPr>
          <a:lstStyle/>
          <a:p>
            <a:pPr algn="l" rtl="0"/>
            <a:r>
              <a:rPr lang="en-US" sz="1600" dirty="0" smtClean="0"/>
              <a:t>Types of agricultural portals: </a:t>
            </a:r>
          </a:p>
          <a:p>
            <a:pPr algn="l" rtl="0"/>
            <a:r>
              <a:rPr lang="en-US" sz="1600" dirty="0" smtClean="0"/>
              <a:t>1.Daily agricultural gates that are opened two or three times a day in front of farmers' owners for crops that require daily care like vegetables Greenhouses and others. </a:t>
            </a:r>
          </a:p>
          <a:p>
            <a:pPr algn="l" rtl="0"/>
            <a:r>
              <a:rPr lang="en-US" sz="1600" dirty="0" smtClean="0"/>
              <a:t>2.The passage of farmers is required to obtain permits from (the  civil administration) and that the permit can be the owner of the passage through a specific portal only.</a:t>
            </a:r>
          </a:p>
          <a:p>
            <a:pPr algn="l" rtl="0"/>
            <a:r>
              <a:rPr lang="en-US" sz="1600" dirty="0" smtClean="0"/>
              <a:t>3. Seasonality that is open only in certain agricultural seasons (such as olive harvest) in front of farmers. (www.wafainfo.ps)</a:t>
            </a:r>
          </a:p>
        </p:txBody>
      </p:sp>
      <p:pic>
        <p:nvPicPr>
          <p:cNvPr id="4" name="Picture 2" descr="الجدار الإسرائيلي بـ&quot;نزلة عيسى&quot;.. حكاية تشتت ترويها الضفة الغربية"/>
          <p:cNvPicPr>
            <a:picLocks noChangeAspect="1" noChangeArrowheads="1"/>
          </p:cNvPicPr>
          <p:nvPr/>
        </p:nvPicPr>
        <p:blipFill>
          <a:blip r:embed="rId2"/>
          <a:srcRect l="12909" r="13940"/>
          <a:stretch>
            <a:fillRect/>
          </a:stretch>
        </p:blipFill>
        <p:spPr bwMode="auto">
          <a:xfrm>
            <a:off x="500034" y="3286124"/>
            <a:ext cx="3929090" cy="2599580"/>
          </a:xfrm>
          <a:prstGeom prst="rect">
            <a:avLst/>
          </a:prstGeom>
          <a:noFill/>
        </p:spPr>
      </p:pic>
      <p:sp>
        <p:nvSpPr>
          <p:cNvPr id="5" name="عنوان 1"/>
          <p:cNvSpPr txBox="1">
            <a:spLocks/>
          </p:cNvSpPr>
          <p:nvPr/>
        </p:nvSpPr>
        <p:spPr>
          <a:xfrm>
            <a:off x="457200" y="-214338"/>
            <a:ext cx="8229600" cy="1285884"/>
          </a:xfrm>
          <a:prstGeom prst="rect">
            <a:avLst/>
          </a:prstGeom>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accent4">
                    <a:lumMod val="75000"/>
                  </a:schemeClr>
                </a:solidFill>
                <a:effectLst/>
                <a:uLnTx/>
                <a:uFillTx/>
                <a:latin typeface="+mj-lt"/>
                <a:ea typeface="+mj-ea"/>
                <a:cs typeface="+mj-cs"/>
              </a:rPr>
              <a:t>Agriculture activity </a:t>
            </a:r>
            <a:endParaRPr kumimoji="0" lang="en-US" sz="3200" b="1" i="0" u="none" strike="noStrike" kern="1200" cap="none" spc="0" normalizeH="0" baseline="0" noProof="0" dirty="0">
              <a:ln>
                <a:noFill/>
              </a:ln>
              <a:solidFill>
                <a:schemeClr val="accent4">
                  <a:lumMod val="75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agroi.jpg"/>
          <p:cNvPicPr>
            <a:picLocks noChangeAspect="1"/>
          </p:cNvPicPr>
          <p:nvPr/>
        </p:nvPicPr>
        <p:blipFill>
          <a:blip r:embed="rId2" cstate="print"/>
          <a:stretch>
            <a:fillRect/>
          </a:stretch>
        </p:blipFill>
        <p:spPr>
          <a:xfrm>
            <a:off x="0" y="387934"/>
            <a:ext cx="9144000" cy="6470066"/>
          </a:xfrm>
          <a:prstGeom prst="rect">
            <a:avLst/>
          </a:prstGeom>
        </p:spPr>
      </p:pic>
      <p:pic>
        <p:nvPicPr>
          <p:cNvPr id="10" name="صورة 9" descr="ver.jpg"/>
          <p:cNvPicPr>
            <a:picLocks noChangeAspect="1"/>
          </p:cNvPicPr>
          <p:nvPr/>
        </p:nvPicPr>
        <p:blipFill>
          <a:blip r:embed="rId3" cstate="print"/>
          <a:stretch>
            <a:fillRect/>
          </a:stretch>
        </p:blipFill>
        <p:spPr>
          <a:xfrm>
            <a:off x="0" y="387934"/>
            <a:ext cx="9144000" cy="6470066"/>
          </a:xfrm>
          <a:prstGeom prst="rect">
            <a:avLst/>
          </a:prstGeom>
        </p:spPr>
      </p:pic>
      <p:sp>
        <p:nvSpPr>
          <p:cNvPr id="3" name="مربع نص 2"/>
          <p:cNvSpPr txBox="1"/>
          <p:nvPr/>
        </p:nvSpPr>
        <p:spPr>
          <a:xfrm>
            <a:off x="1500166" y="0"/>
            <a:ext cx="6072230" cy="461665"/>
          </a:xfrm>
          <a:prstGeom prst="rect">
            <a:avLst/>
          </a:prstGeom>
          <a:noFill/>
        </p:spPr>
        <p:txBody>
          <a:bodyPr wrap="square" rtlCol="1">
            <a:spAutoFit/>
          </a:bodyPr>
          <a:lstStyle/>
          <a:p>
            <a:pPr algn="ctr"/>
            <a:r>
              <a:rPr lang="en-US" sz="2400" b="1" dirty="0" smtClean="0"/>
              <a:t>Agricultural lands in the study area</a:t>
            </a:r>
            <a:endParaRPr lang="ar-SA" sz="2400" b="1" dirty="0"/>
          </a:p>
        </p:txBody>
      </p:sp>
      <p:sp>
        <p:nvSpPr>
          <p:cNvPr id="5" name="مربع نص 4"/>
          <p:cNvSpPr txBox="1"/>
          <p:nvPr/>
        </p:nvSpPr>
        <p:spPr>
          <a:xfrm>
            <a:off x="2357422" y="2285992"/>
            <a:ext cx="2286016" cy="307777"/>
          </a:xfrm>
          <a:prstGeom prst="rect">
            <a:avLst/>
          </a:prstGeom>
          <a:noFill/>
        </p:spPr>
        <p:txBody>
          <a:bodyPr wrap="square" rtlCol="1">
            <a:spAutoFit/>
          </a:bodyPr>
          <a:lstStyle/>
          <a:p>
            <a:r>
              <a:rPr lang="en-US" sz="1400" b="1" dirty="0" smtClean="0"/>
              <a:t>Baqa Al-Gharbiyye </a:t>
            </a:r>
            <a:endParaRPr lang="ar-SA" sz="1400" b="1" dirty="0"/>
          </a:p>
        </p:txBody>
      </p:sp>
      <p:sp>
        <p:nvSpPr>
          <p:cNvPr id="6" name="مربع نص 5"/>
          <p:cNvSpPr txBox="1"/>
          <p:nvPr/>
        </p:nvSpPr>
        <p:spPr>
          <a:xfrm>
            <a:off x="4572000" y="4143380"/>
            <a:ext cx="2286016" cy="307777"/>
          </a:xfrm>
          <a:prstGeom prst="rect">
            <a:avLst/>
          </a:prstGeom>
          <a:noFill/>
        </p:spPr>
        <p:txBody>
          <a:bodyPr wrap="square" rtlCol="1">
            <a:spAutoFit/>
          </a:bodyPr>
          <a:lstStyle/>
          <a:p>
            <a:pPr algn="ctr"/>
            <a:r>
              <a:rPr lang="en-US" sz="1400" b="1" dirty="0" smtClean="0"/>
              <a:t>Baqa alsharqieh </a:t>
            </a:r>
            <a:endParaRPr lang="ar-SA" sz="1400" b="1" dirty="0"/>
          </a:p>
        </p:txBody>
      </p:sp>
      <p:sp>
        <p:nvSpPr>
          <p:cNvPr id="7" name="مربع نص 6"/>
          <p:cNvSpPr txBox="1"/>
          <p:nvPr/>
        </p:nvSpPr>
        <p:spPr>
          <a:xfrm>
            <a:off x="5000628" y="2571744"/>
            <a:ext cx="2286016" cy="307777"/>
          </a:xfrm>
          <a:prstGeom prst="rect">
            <a:avLst/>
          </a:prstGeom>
          <a:noFill/>
        </p:spPr>
        <p:txBody>
          <a:bodyPr wrap="square" rtlCol="1">
            <a:spAutoFit/>
          </a:bodyPr>
          <a:lstStyle/>
          <a:p>
            <a:pPr algn="ctr"/>
            <a:r>
              <a:rPr lang="en-US" sz="1400" b="1" dirty="0" smtClean="0"/>
              <a:t>Nazlet Issa</a:t>
            </a:r>
            <a:endParaRPr lang="ar-SA" sz="1400" b="1" dirty="0"/>
          </a:p>
        </p:txBody>
      </p:sp>
      <p:sp>
        <p:nvSpPr>
          <p:cNvPr id="8" name="مربع نص 7"/>
          <p:cNvSpPr txBox="1"/>
          <p:nvPr/>
        </p:nvSpPr>
        <p:spPr>
          <a:xfrm>
            <a:off x="7286644" y="714356"/>
            <a:ext cx="2286016" cy="276999"/>
          </a:xfrm>
          <a:prstGeom prst="rect">
            <a:avLst/>
          </a:prstGeom>
          <a:noFill/>
        </p:spPr>
        <p:txBody>
          <a:bodyPr wrap="square" rtlCol="1">
            <a:spAutoFit/>
          </a:bodyPr>
          <a:lstStyle/>
          <a:p>
            <a:pPr algn="l"/>
            <a:r>
              <a:rPr lang="en-US" sz="1200" b="1" dirty="0" smtClean="0"/>
              <a:t>Qaffin </a:t>
            </a:r>
            <a:endParaRPr lang="ar-SA" sz="1200" b="1" dirty="0"/>
          </a:p>
        </p:txBody>
      </p:sp>
      <p:sp>
        <p:nvSpPr>
          <p:cNvPr id="9" name="مربع نص 8"/>
          <p:cNvSpPr txBox="1"/>
          <p:nvPr/>
        </p:nvSpPr>
        <p:spPr>
          <a:xfrm>
            <a:off x="2714612" y="4929198"/>
            <a:ext cx="2286016" cy="276999"/>
          </a:xfrm>
          <a:prstGeom prst="rect">
            <a:avLst/>
          </a:prstGeom>
          <a:noFill/>
        </p:spPr>
        <p:txBody>
          <a:bodyPr wrap="square" rtlCol="1">
            <a:spAutoFit/>
          </a:bodyPr>
          <a:lstStyle/>
          <a:p>
            <a:pPr algn="l"/>
            <a:r>
              <a:rPr lang="en-US" sz="1200" b="1" dirty="0" smtClean="0"/>
              <a:t>Jatt</a:t>
            </a:r>
            <a:endParaRPr lang="ar-SA" sz="1200" b="1" dirty="0"/>
          </a:p>
        </p:txBody>
      </p:sp>
      <p:sp>
        <p:nvSpPr>
          <p:cNvPr id="11" name="شكل بيضاوي 10"/>
          <p:cNvSpPr/>
          <p:nvPr/>
        </p:nvSpPr>
        <p:spPr>
          <a:xfrm>
            <a:off x="2000232" y="5929330"/>
            <a:ext cx="142876" cy="142876"/>
          </a:xfrm>
          <a:prstGeom prst="ellipse">
            <a:avLst/>
          </a:prstGeom>
          <a:solidFill>
            <a:srgbClr val="FC53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ربع نص 11"/>
          <p:cNvSpPr txBox="1"/>
          <p:nvPr/>
        </p:nvSpPr>
        <p:spPr>
          <a:xfrm>
            <a:off x="2285984" y="5857892"/>
            <a:ext cx="928694" cy="307777"/>
          </a:xfrm>
          <a:prstGeom prst="rect">
            <a:avLst/>
          </a:prstGeom>
          <a:noFill/>
        </p:spPr>
        <p:txBody>
          <a:bodyPr wrap="square" rtlCol="1">
            <a:spAutoFit/>
          </a:bodyPr>
          <a:lstStyle/>
          <a:p>
            <a:pPr algn="l"/>
            <a:r>
              <a:rPr lang="en-US" sz="1400" b="1" dirty="0" smtClean="0">
                <a:solidFill>
                  <a:schemeClr val="bg2">
                    <a:lumMod val="10000"/>
                  </a:schemeClr>
                </a:solidFill>
              </a:rPr>
              <a:t>Wells</a:t>
            </a:r>
            <a:endParaRPr lang="ar-SA" sz="1400" b="1" dirty="0">
              <a:solidFill>
                <a:schemeClr val="bg2">
                  <a:lumMod val="10000"/>
                </a:schemeClr>
              </a:solidFill>
            </a:endParaRPr>
          </a:p>
        </p:txBody>
      </p:sp>
      <p:sp>
        <p:nvSpPr>
          <p:cNvPr id="13" name="ضرب 12"/>
          <p:cNvSpPr/>
          <p:nvPr/>
        </p:nvSpPr>
        <p:spPr>
          <a:xfrm>
            <a:off x="4929190" y="2714620"/>
            <a:ext cx="285752" cy="214314"/>
          </a:xfrm>
          <a:prstGeom prst="mathMultiply">
            <a:avLst>
              <a:gd name="adj1" fmla="val 15969"/>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ضرب 13"/>
          <p:cNvSpPr/>
          <p:nvPr/>
        </p:nvSpPr>
        <p:spPr>
          <a:xfrm>
            <a:off x="6643702" y="1285860"/>
            <a:ext cx="285752" cy="214314"/>
          </a:xfrm>
          <a:prstGeom prst="mathMultiply">
            <a:avLst>
              <a:gd name="adj1" fmla="val 12193"/>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ضرب 14"/>
          <p:cNvSpPr/>
          <p:nvPr/>
        </p:nvSpPr>
        <p:spPr>
          <a:xfrm>
            <a:off x="7143768" y="6500834"/>
            <a:ext cx="357190" cy="285752"/>
          </a:xfrm>
          <a:prstGeom prst="mathMultiply">
            <a:avLst>
              <a:gd name="adj1" fmla="val 15025"/>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15"/>
          <p:cNvSpPr/>
          <p:nvPr/>
        </p:nvSpPr>
        <p:spPr>
          <a:xfrm>
            <a:off x="7429520" y="6500834"/>
            <a:ext cx="1353191" cy="276999"/>
          </a:xfrm>
          <a:prstGeom prst="rect">
            <a:avLst/>
          </a:prstGeom>
        </p:spPr>
        <p:txBody>
          <a:bodyPr wrap="none">
            <a:spAutoFit/>
          </a:bodyPr>
          <a:lstStyle/>
          <a:p>
            <a:pPr algn="l"/>
            <a:r>
              <a:rPr lang="en-US" sz="1200" b="1" dirty="0" smtClean="0">
                <a:solidFill>
                  <a:schemeClr val="tx1">
                    <a:lumMod val="85000"/>
                    <a:lumOff val="15000"/>
                  </a:schemeClr>
                </a:solidFill>
              </a:rPr>
              <a:t>Agricultural portal</a:t>
            </a:r>
            <a:endParaRPr lang="ar-SA" sz="1200" b="1"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p:cNvGraphicFramePr>
            <a:graphicFrameLocks noGrp="1"/>
          </p:cNvGraphicFramePr>
          <p:nvPr/>
        </p:nvGraphicFramePr>
        <p:xfrm>
          <a:off x="2438400" y="4495800"/>
          <a:ext cx="6477000" cy="1219200"/>
        </p:xfrm>
        <a:graphic>
          <a:graphicData uri="http://schemas.openxmlformats.org/drawingml/2006/table">
            <a:tbl>
              <a:tblPr firstRow="1" bandRow="1">
                <a:tableStyleId>{2D5ABB26-0587-4C30-8999-92F81FD0307C}</a:tableStyleId>
              </a:tblPr>
              <a:tblGrid>
                <a:gridCol w="2159000"/>
                <a:gridCol w="2159000"/>
                <a:gridCol w="2159000"/>
              </a:tblGrid>
              <a:tr h="185420">
                <a:tc gridSpan="3">
                  <a:txBody>
                    <a:bodyPr/>
                    <a:lstStyle/>
                    <a:p>
                      <a:pPr algn="ctr"/>
                      <a:r>
                        <a:rPr lang="en-US" sz="1400" b="1" dirty="0" smtClean="0"/>
                        <a:t>The percentage of land tenure of Baqa</a:t>
                      </a:r>
                      <a:r>
                        <a:rPr lang="en-US" sz="1400" b="1" baseline="0" dirty="0" smtClean="0"/>
                        <a:t> Al-Gharbiyye of </a:t>
                      </a:r>
                      <a:r>
                        <a:rPr lang="en-US" sz="1400" b="1" dirty="0" smtClean="0"/>
                        <a:t>Palestine and Israel in 1948</a:t>
                      </a: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185420">
                <a:tc>
                  <a:txBody>
                    <a:bodyPr/>
                    <a:lstStyle/>
                    <a:p>
                      <a:pPr algn="ctr"/>
                      <a:r>
                        <a:rPr lang="en-US" sz="1400" dirty="0" smtClean="0"/>
                        <a:t>Country   (1948)</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Area (Dunum)</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Percentage</a:t>
                      </a:r>
                      <a:r>
                        <a:rPr lang="en-US" sz="1400" baseline="0" dirty="0" smtClean="0"/>
                        <a:t> </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185420">
                <a:tc>
                  <a:txBody>
                    <a:bodyPr/>
                    <a:lstStyle/>
                    <a:p>
                      <a:pPr algn="ctr"/>
                      <a:r>
                        <a:rPr lang="en-US" sz="1400" dirty="0" smtClean="0"/>
                        <a:t>Israel </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15141</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66.14%</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8760">
                <a:tc>
                  <a:txBody>
                    <a:bodyPr/>
                    <a:lstStyle/>
                    <a:p>
                      <a:pPr algn="ctr"/>
                      <a:r>
                        <a:rPr lang="en-US" sz="1400" dirty="0" smtClean="0"/>
                        <a:t>Palestine</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7753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33.86%</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13" name="مجموعة 14"/>
          <p:cNvGrpSpPr/>
          <p:nvPr/>
        </p:nvGrpSpPr>
        <p:grpSpPr>
          <a:xfrm>
            <a:off x="228600" y="1066800"/>
            <a:ext cx="8915400" cy="3124200"/>
            <a:chOff x="228600" y="1143000"/>
            <a:chExt cx="8417859" cy="2525486"/>
          </a:xfrm>
        </p:grpSpPr>
        <p:pic>
          <p:nvPicPr>
            <p:cNvPr id="2" name="Picture 2"/>
            <p:cNvPicPr>
              <a:picLocks noChangeAspect="1" noChangeArrowheads="1"/>
            </p:cNvPicPr>
            <p:nvPr/>
          </p:nvPicPr>
          <p:blipFill>
            <a:blip r:embed="rId2"/>
            <a:srcRect l="29868" t="20833" r="4539" b="12500"/>
            <a:stretch>
              <a:fillRect/>
            </a:stretch>
          </p:blipFill>
          <p:spPr bwMode="auto">
            <a:xfrm>
              <a:off x="228600" y="1143000"/>
              <a:ext cx="4419600" cy="2525486"/>
            </a:xfrm>
            <a:prstGeom prst="rect">
              <a:avLst/>
            </a:prstGeom>
            <a:noFill/>
            <a:ln w="9525">
              <a:noFill/>
              <a:miter lim="800000"/>
              <a:headEnd/>
              <a:tailEnd/>
            </a:ln>
            <a:effectLst/>
          </p:spPr>
        </p:pic>
        <p:pic>
          <p:nvPicPr>
            <p:cNvPr id="4" name="Picture 2"/>
            <p:cNvPicPr>
              <a:picLocks noChangeAspect="1" noChangeArrowheads="1"/>
            </p:cNvPicPr>
            <p:nvPr/>
          </p:nvPicPr>
          <p:blipFill>
            <a:blip r:embed="rId2"/>
            <a:srcRect l="40954" t="38908" r="35026" b="33157"/>
            <a:stretch>
              <a:fillRect/>
            </a:stretch>
          </p:blipFill>
          <p:spPr bwMode="auto">
            <a:xfrm>
              <a:off x="4800600" y="1143000"/>
              <a:ext cx="3845859" cy="2514600"/>
            </a:xfrm>
            <a:prstGeom prst="rect">
              <a:avLst/>
            </a:prstGeom>
            <a:noFill/>
            <a:ln w="9525">
              <a:noFill/>
              <a:miter lim="800000"/>
              <a:headEnd/>
              <a:tailEnd/>
            </a:ln>
            <a:effectLst/>
          </p:spPr>
        </p:pic>
        <p:sp>
          <p:nvSpPr>
            <p:cNvPr id="6" name="شارة رتبة 5"/>
            <p:cNvSpPr/>
            <p:nvPr/>
          </p:nvSpPr>
          <p:spPr>
            <a:xfrm>
              <a:off x="4419600" y="2362200"/>
              <a:ext cx="533400" cy="457200"/>
            </a:xfrm>
            <a:prstGeom prst="chevron">
              <a:avLst/>
            </a:prstGeom>
            <a:noFill/>
            <a:ln>
              <a:solidFill>
                <a:srgbClr val="F44E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شكل بيضاوي 4"/>
            <p:cNvSpPr/>
            <p:nvPr/>
          </p:nvSpPr>
          <p:spPr>
            <a:xfrm rot="17327128">
              <a:off x="1388319" y="1489661"/>
              <a:ext cx="804742" cy="1899411"/>
            </a:xfrm>
            <a:prstGeom prst="ellipse">
              <a:avLst/>
            </a:prstGeom>
            <a:noFill/>
            <a:ln w="76200">
              <a:solidFill>
                <a:srgbClr val="F44EC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مجموعة 12"/>
          <p:cNvGrpSpPr/>
          <p:nvPr/>
        </p:nvGrpSpPr>
        <p:grpSpPr>
          <a:xfrm>
            <a:off x="381000" y="4800600"/>
            <a:ext cx="3200400" cy="1147465"/>
            <a:chOff x="9296400" y="3657600"/>
            <a:chExt cx="3200400" cy="1147465"/>
          </a:xfrm>
        </p:grpSpPr>
        <p:sp>
          <p:nvSpPr>
            <p:cNvPr id="7" name="مستطيل 6"/>
            <p:cNvSpPr/>
            <p:nvPr/>
          </p:nvSpPr>
          <p:spPr>
            <a:xfrm>
              <a:off x="9296400" y="3657600"/>
              <a:ext cx="457200" cy="228600"/>
            </a:xfrm>
            <a:prstGeom prst="rect">
              <a:avLst/>
            </a:prstGeom>
            <a:noFill/>
            <a:ln w="31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p:cNvSpPr/>
            <p:nvPr/>
          </p:nvSpPr>
          <p:spPr>
            <a:xfrm>
              <a:off x="9296400" y="4038600"/>
              <a:ext cx="457200" cy="228600"/>
            </a:xfrm>
            <a:prstGeom prst="rect">
              <a:avLst/>
            </a:pr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8"/>
            <p:cNvSpPr/>
            <p:nvPr/>
          </p:nvSpPr>
          <p:spPr>
            <a:xfrm>
              <a:off x="9296400" y="4419600"/>
              <a:ext cx="457200" cy="228600"/>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ربع نص 9"/>
            <p:cNvSpPr txBox="1"/>
            <p:nvPr/>
          </p:nvSpPr>
          <p:spPr>
            <a:xfrm>
              <a:off x="9753600" y="4038600"/>
              <a:ext cx="2743200" cy="276999"/>
            </a:xfrm>
            <a:prstGeom prst="rect">
              <a:avLst/>
            </a:prstGeom>
            <a:noFill/>
          </p:spPr>
          <p:txBody>
            <a:bodyPr wrap="square" rtlCol="0">
              <a:spAutoFit/>
            </a:bodyPr>
            <a:lstStyle/>
            <a:p>
              <a:r>
                <a:rPr lang="en-US" sz="1200" dirty="0" smtClean="0"/>
                <a:t>1967-line</a:t>
              </a:r>
              <a:endParaRPr lang="en-US" sz="1200" dirty="0"/>
            </a:p>
          </p:txBody>
        </p:sp>
        <p:sp>
          <p:nvSpPr>
            <p:cNvPr id="11" name="مربع نص 10"/>
            <p:cNvSpPr txBox="1"/>
            <p:nvPr/>
          </p:nvSpPr>
          <p:spPr>
            <a:xfrm>
              <a:off x="9753600" y="4343400"/>
              <a:ext cx="1676400" cy="461665"/>
            </a:xfrm>
            <a:prstGeom prst="rect">
              <a:avLst/>
            </a:prstGeom>
            <a:noFill/>
          </p:spPr>
          <p:txBody>
            <a:bodyPr wrap="square" rtlCol="0">
              <a:spAutoFit/>
            </a:bodyPr>
            <a:lstStyle/>
            <a:p>
              <a:r>
                <a:rPr lang="en-US" sz="1200" dirty="0" smtClean="0"/>
                <a:t>British boundaries of localities</a:t>
              </a:r>
              <a:endParaRPr lang="en-US" sz="1200" dirty="0"/>
            </a:p>
          </p:txBody>
        </p:sp>
        <p:sp>
          <p:nvSpPr>
            <p:cNvPr id="12" name="مربع نص 11"/>
            <p:cNvSpPr txBox="1"/>
            <p:nvPr/>
          </p:nvSpPr>
          <p:spPr>
            <a:xfrm>
              <a:off x="9753600" y="3657600"/>
              <a:ext cx="2424224" cy="276999"/>
            </a:xfrm>
            <a:prstGeom prst="rect">
              <a:avLst/>
            </a:prstGeom>
            <a:noFill/>
          </p:spPr>
          <p:txBody>
            <a:bodyPr wrap="square" rtlCol="0">
              <a:spAutoFit/>
            </a:bodyPr>
            <a:lstStyle/>
            <a:p>
              <a:r>
                <a:rPr lang="en-US" sz="1200" dirty="0" smtClean="0"/>
                <a:t>1948-line </a:t>
              </a:r>
              <a:endParaRPr lang="en-US" sz="1200" dirty="0"/>
            </a:p>
          </p:txBody>
        </p:sp>
      </p:grpSp>
      <p:sp>
        <p:nvSpPr>
          <p:cNvPr id="14" name="عنوان 1"/>
          <p:cNvSpPr txBox="1">
            <a:spLocks/>
          </p:cNvSpPr>
          <p:nvPr/>
        </p:nvSpPr>
        <p:spPr>
          <a:xfrm>
            <a:off x="457200" y="228600"/>
            <a:ext cx="7543800" cy="563562"/>
          </a:xfrm>
          <a:prstGeom prst="rect">
            <a:avLst/>
          </a:prstGeom>
        </p:spPr>
        <p:txBody>
          <a:bodyPr vert="horz" lIns="91440" tIns="45720" rIns="91440" bIns="45720" rtlCol="0" anchor="ctr">
            <a:normAutofit fontScale="77500" lnSpcReduction="20000"/>
          </a:bodyPr>
          <a:lstStyle/>
          <a:p>
            <a:pPr lvl="0">
              <a:spcBef>
                <a:spcPct val="0"/>
              </a:spcBef>
            </a:pPr>
            <a:r>
              <a:rPr lang="en-US" sz="2400" b="1" dirty="0" smtClean="0"/>
              <a:t>Administrative boundaries of the study area during the British Mandate period(1920-1945)</a:t>
            </a:r>
            <a:endParaRPr kumimoji="0" lang="en-US" sz="24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6" name="مربع نص 15"/>
          <p:cNvSpPr txBox="1"/>
          <p:nvPr/>
        </p:nvSpPr>
        <p:spPr>
          <a:xfrm>
            <a:off x="304800" y="4424065"/>
            <a:ext cx="1219200" cy="369332"/>
          </a:xfrm>
          <a:prstGeom prst="rect">
            <a:avLst/>
          </a:prstGeom>
          <a:noFill/>
        </p:spPr>
        <p:txBody>
          <a:bodyPr wrap="square" rtlCol="0">
            <a:spAutoFit/>
          </a:bodyPr>
          <a:lstStyle/>
          <a:p>
            <a:r>
              <a:rPr lang="en-US" b="1" dirty="0" smtClean="0"/>
              <a:t>Legend</a:t>
            </a:r>
            <a:endParaRPr lang="en-US" b="1" dirty="0"/>
          </a:p>
        </p:txBody>
      </p:sp>
      <p:sp>
        <p:nvSpPr>
          <p:cNvPr id="20" name="شكل حر 19"/>
          <p:cNvSpPr/>
          <p:nvPr/>
        </p:nvSpPr>
        <p:spPr>
          <a:xfrm>
            <a:off x="2364246" y="2923727"/>
            <a:ext cx="580450" cy="285367"/>
          </a:xfrm>
          <a:custGeom>
            <a:avLst/>
            <a:gdLst>
              <a:gd name="connsiteX0" fmla="*/ 7671 w 580450"/>
              <a:gd name="connsiteY0" fmla="*/ 46539 h 285367"/>
              <a:gd name="connsiteX1" fmla="*/ 72108 w 580450"/>
              <a:gd name="connsiteY1" fmla="*/ 31196 h 285367"/>
              <a:gd name="connsiteX2" fmla="*/ 121204 w 580450"/>
              <a:gd name="connsiteY2" fmla="*/ 3580 h 285367"/>
              <a:gd name="connsiteX3" fmla="*/ 210189 w 580450"/>
              <a:gd name="connsiteY3" fmla="*/ 18923 h 285367"/>
              <a:gd name="connsiteX4" fmla="*/ 305311 w 580450"/>
              <a:gd name="connsiteY4" fmla="*/ 3580 h 285367"/>
              <a:gd name="connsiteX5" fmla="*/ 385091 w 580450"/>
              <a:gd name="connsiteY5" fmla="*/ 40402 h 285367"/>
              <a:gd name="connsiteX6" fmla="*/ 498624 w 580450"/>
              <a:gd name="connsiteY6" fmla="*/ 40402 h 285367"/>
              <a:gd name="connsiteX7" fmla="*/ 578404 w 580450"/>
              <a:gd name="connsiteY7" fmla="*/ 71086 h 285367"/>
              <a:gd name="connsiteX8" fmla="*/ 510898 w 580450"/>
              <a:gd name="connsiteY8" fmla="*/ 160072 h 285367"/>
              <a:gd name="connsiteX9" fmla="*/ 415775 w 580450"/>
              <a:gd name="connsiteY9" fmla="*/ 252125 h 285367"/>
              <a:gd name="connsiteX10" fmla="*/ 326790 w 580450"/>
              <a:gd name="connsiteY10" fmla="*/ 282810 h 285367"/>
              <a:gd name="connsiteX11" fmla="*/ 271558 w 580450"/>
              <a:gd name="connsiteY11" fmla="*/ 236783 h 285367"/>
              <a:gd name="connsiteX12" fmla="*/ 170299 w 580450"/>
              <a:gd name="connsiteY12" fmla="*/ 224509 h 285367"/>
              <a:gd name="connsiteX13" fmla="*/ 173367 w 580450"/>
              <a:gd name="connsiteY13" fmla="*/ 196893 h 285367"/>
              <a:gd name="connsiteX14" fmla="*/ 139614 w 580450"/>
              <a:gd name="connsiteY14" fmla="*/ 178482 h 285367"/>
              <a:gd name="connsiteX15" fmla="*/ 115067 w 580450"/>
              <a:gd name="connsiteY15" fmla="*/ 187688 h 285367"/>
              <a:gd name="connsiteX16" fmla="*/ 62903 w 580450"/>
              <a:gd name="connsiteY16" fmla="*/ 190756 h 285367"/>
              <a:gd name="connsiteX17" fmla="*/ 23013 w 580450"/>
              <a:gd name="connsiteY17" fmla="*/ 199962 h 285367"/>
              <a:gd name="connsiteX18" fmla="*/ 26082 w 580450"/>
              <a:gd name="connsiteY18" fmla="*/ 101771 h 285367"/>
              <a:gd name="connsiteX19" fmla="*/ 7671 w 580450"/>
              <a:gd name="connsiteY19" fmla="*/ 46539 h 28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80450" h="285367">
                <a:moveTo>
                  <a:pt x="7671" y="46539"/>
                </a:moveTo>
                <a:cubicBezTo>
                  <a:pt x="15342" y="34777"/>
                  <a:pt x="53186" y="38356"/>
                  <a:pt x="72108" y="31196"/>
                </a:cubicBezTo>
                <a:cubicBezTo>
                  <a:pt x="91030" y="24036"/>
                  <a:pt x="98191" y="5625"/>
                  <a:pt x="121204" y="3580"/>
                </a:cubicBezTo>
                <a:cubicBezTo>
                  <a:pt x="144217" y="1535"/>
                  <a:pt x="179505" y="18923"/>
                  <a:pt x="210189" y="18923"/>
                </a:cubicBezTo>
                <a:cubicBezTo>
                  <a:pt x="240873" y="18923"/>
                  <a:pt x="276161" y="0"/>
                  <a:pt x="305311" y="3580"/>
                </a:cubicBezTo>
                <a:cubicBezTo>
                  <a:pt x="334461" y="7160"/>
                  <a:pt x="352872" y="34265"/>
                  <a:pt x="385091" y="40402"/>
                </a:cubicBezTo>
                <a:cubicBezTo>
                  <a:pt x="417310" y="46539"/>
                  <a:pt x="466405" y="35288"/>
                  <a:pt x="498624" y="40402"/>
                </a:cubicBezTo>
                <a:cubicBezTo>
                  <a:pt x="530843" y="45516"/>
                  <a:pt x="576358" y="51141"/>
                  <a:pt x="578404" y="71086"/>
                </a:cubicBezTo>
                <a:cubicBezTo>
                  <a:pt x="580450" y="91031"/>
                  <a:pt x="538003" y="129899"/>
                  <a:pt x="510898" y="160072"/>
                </a:cubicBezTo>
                <a:cubicBezTo>
                  <a:pt x="483793" y="190245"/>
                  <a:pt x="446460" y="231669"/>
                  <a:pt x="415775" y="252125"/>
                </a:cubicBezTo>
                <a:cubicBezTo>
                  <a:pt x="385090" y="272581"/>
                  <a:pt x="350826" y="285367"/>
                  <a:pt x="326790" y="282810"/>
                </a:cubicBezTo>
                <a:cubicBezTo>
                  <a:pt x="302754" y="280253"/>
                  <a:pt x="297640" y="246500"/>
                  <a:pt x="271558" y="236783"/>
                </a:cubicBezTo>
                <a:cubicBezTo>
                  <a:pt x="245476" y="227066"/>
                  <a:pt x="186664" y="231157"/>
                  <a:pt x="170299" y="224509"/>
                </a:cubicBezTo>
                <a:cubicBezTo>
                  <a:pt x="153934" y="217861"/>
                  <a:pt x="178481" y="204564"/>
                  <a:pt x="173367" y="196893"/>
                </a:cubicBezTo>
                <a:cubicBezTo>
                  <a:pt x="168253" y="189222"/>
                  <a:pt x="149331" y="180016"/>
                  <a:pt x="139614" y="178482"/>
                </a:cubicBezTo>
                <a:cubicBezTo>
                  <a:pt x="129897" y="176948"/>
                  <a:pt x="127852" y="185642"/>
                  <a:pt x="115067" y="187688"/>
                </a:cubicBezTo>
                <a:cubicBezTo>
                  <a:pt x="102282" y="189734"/>
                  <a:pt x="78245" y="188710"/>
                  <a:pt x="62903" y="190756"/>
                </a:cubicBezTo>
                <a:cubicBezTo>
                  <a:pt x="47561" y="192802"/>
                  <a:pt x="29150" y="214793"/>
                  <a:pt x="23013" y="199962"/>
                </a:cubicBezTo>
                <a:cubicBezTo>
                  <a:pt x="16876" y="185131"/>
                  <a:pt x="29662" y="127853"/>
                  <a:pt x="26082" y="101771"/>
                </a:cubicBezTo>
                <a:cubicBezTo>
                  <a:pt x="22502" y="75689"/>
                  <a:pt x="0" y="58302"/>
                  <a:pt x="7671" y="46539"/>
                </a:cubicBezTo>
                <a:close/>
              </a:path>
            </a:pathLst>
          </a:custGeom>
          <a:noFill/>
          <a:ln>
            <a:solidFill>
              <a:srgbClr val="14B6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شكل حر 20"/>
          <p:cNvSpPr/>
          <p:nvPr/>
        </p:nvSpPr>
        <p:spPr>
          <a:xfrm>
            <a:off x="2354017" y="2592869"/>
            <a:ext cx="641819" cy="400411"/>
          </a:xfrm>
          <a:custGeom>
            <a:avLst/>
            <a:gdLst>
              <a:gd name="connsiteX0" fmla="*/ 20968 w 641819"/>
              <a:gd name="connsiteY0" fmla="*/ 377932 h 394809"/>
              <a:gd name="connsiteX1" fmla="*/ 8694 w 641819"/>
              <a:gd name="connsiteY1" fmla="*/ 310426 h 394809"/>
              <a:gd name="connsiteX2" fmla="*/ 54721 w 641819"/>
              <a:gd name="connsiteY2" fmla="*/ 276673 h 394809"/>
              <a:gd name="connsiteX3" fmla="*/ 100748 w 641819"/>
              <a:gd name="connsiteY3" fmla="*/ 227577 h 394809"/>
              <a:gd name="connsiteX4" fmla="*/ 88474 w 641819"/>
              <a:gd name="connsiteY4" fmla="*/ 117113 h 394809"/>
              <a:gd name="connsiteX5" fmla="*/ 91543 w 641819"/>
              <a:gd name="connsiteY5" fmla="*/ 64949 h 394809"/>
              <a:gd name="connsiteX6" fmla="*/ 97680 w 641819"/>
              <a:gd name="connsiteY6" fmla="*/ 9717 h 394809"/>
              <a:gd name="connsiteX7" fmla="*/ 140638 w 641819"/>
              <a:gd name="connsiteY7" fmla="*/ 6648 h 394809"/>
              <a:gd name="connsiteX8" fmla="*/ 223486 w 641819"/>
              <a:gd name="connsiteY8" fmla="*/ 12785 h 394809"/>
              <a:gd name="connsiteX9" fmla="*/ 235760 w 641819"/>
              <a:gd name="connsiteY9" fmla="*/ 25059 h 394809"/>
              <a:gd name="connsiteX10" fmla="*/ 244966 w 641819"/>
              <a:gd name="connsiteY10" fmla="*/ 74155 h 394809"/>
              <a:gd name="connsiteX11" fmla="*/ 238829 w 641819"/>
              <a:gd name="connsiteY11" fmla="*/ 120181 h 394809"/>
              <a:gd name="connsiteX12" fmla="*/ 287924 w 641819"/>
              <a:gd name="connsiteY12" fmla="*/ 89497 h 394809"/>
              <a:gd name="connsiteX13" fmla="*/ 343156 w 641819"/>
              <a:gd name="connsiteY13" fmla="*/ 98702 h 394809"/>
              <a:gd name="connsiteX14" fmla="*/ 364635 w 641819"/>
              <a:gd name="connsiteY14" fmla="*/ 83360 h 394809"/>
              <a:gd name="connsiteX15" fmla="*/ 419868 w 641819"/>
              <a:gd name="connsiteY15" fmla="*/ 147797 h 394809"/>
              <a:gd name="connsiteX16" fmla="*/ 484305 w 641819"/>
              <a:gd name="connsiteY16" fmla="*/ 178482 h 394809"/>
              <a:gd name="connsiteX17" fmla="*/ 508853 w 641819"/>
              <a:gd name="connsiteY17" fmla="*/ 169277 h 394809"/>
              <a:gd name="connsiteX18" fmla="*/ 545674 w 641819"/>
              <a:gd name="connsiteY18" fmla="*/ 160071 h 394809"/>
              <a:gd name="connsiteX19" fmla="*/ 573290 w 641819"/>
              <a:gd name="connsiteY19" fmla="*/ 135524 h 394809"/>
              <a:gd name="connsiteX20" fmla="*/ 588633 w 641819"/>
              <a:gd name="connsiteY20" fmla="*/ 132455 h 394809"/>
              <a:gd name="connsiteX21" fmla="*/ 628523 w 641819"/>
              <a:gd name="connsiteY21" fmla="*/ 153934 h 394809"/>
              <a:gd name="connsiteX22" fmla="*/ 637728 w 641819"/>
              <a:gd name="connsiteY22" fmla="*/ 172345 h 394809"/>
              <a:gd name="connsiteX23" fmla="*/ 640796 w 641819"/>
              <a:gd name="connsiteY23" fmla="*/ 221440 h 394809"/>
              <a:gd name="connsiteX24" fmla="*/ 631591 w 641819"/>
              <a:gd name="connsiteY24" fmla="*/ 267467 h 394809"/>
              <a:gd name="connsiteX25" fmla="*/ 610112 w 641819"/>
              <a:gd name="connsiteY25" fmla="*/ 350316 h 394809"/>
              <a:gd name="connsiteX26" fmla="*/ 588633 w 641819"/>
              <a:gd name="connsiteY26" fmla="*/ 390206 h 394809"/>
              <a:gd name="connsiteX27" fmla="*/ 533400 w 641819"/>
              <a:gd name="connsiteY27" fmla="*/ 377932 h 394809"/>
              <a:gd name="connsiteX28" fmla="*/ 401457 w 641819"/>
              <a:gd name="connsiteY28" fmla="*/ 368726 h 394809"/>
              <a:gd name="connsiteX29" fmla="*/ 315540 w 641819"/>
              <a:gd name="connsiteY29" fmla="*/ 319631 h 394809"/>
              <a:gd name="connsiteX30" fmla="*/ 235760 w 641819"/>
              <a:gd name="connsiteY30" fmla="*/ 310426 h 394809"/>
              <a:gd name="connsiteX31" fmla="*/ 214281 w 641819"/>
              <a:gd name="connsiteY31" fmla="*/ 356452 h 394809"/>
              <a:gd name="connsiteX32" fmla="*/ 134501 w 641819"/>
              <a:gd name="connsiteY32" fmla="*/ 328836 h 394809"/>
              <a:gd name="connsiteX33" fmla="*/ 20968 w 641819"/>
              <a:gd name="connsiteY33" fmla="*/ 377932 h 394809"/>
              <a:gd name="connsiteX0" fmla="*/ 20968 w 641819"/>
              <a:gd name="connsiteY0" fmla="*/ 377932 h 394809"/>
              <a:gd name="connsiteX1" fmla="*/ 8694 w 641819"/>
              <a:gd name="connsiteY1" fmla="*/ 310426 h 394809"/>
              <a:gd name="connsiteX2" fmla="*/ 54721 w 641819"/>
              <a:gd name="connsiteY2" fmla="*/ 276673 h 394809"/>
              <a:gd name="connsiteX3" fmla="*/ 100748 w 641819"/>
              <a:gd name="connsiteY3" fmla="*/ 227577 h 394809"/>
              <a:gd name="connsiteX4" fmla="*/ 88474 w 641819"/>
              <a:gd name="connsiteY4" fmla="*/ 117113 h 394809"/>
              <a:gd name="connsiteX5" fmla="*/ 91543 w 641819"/>
              <a:gd name="connsiteY5" fmla="*/ 64949 h 394809"/>
              <a:gd name="connsiteX6" fmla="*/ 97680 w 641819"/>
              <a:gd name="connsiteY6" fmla="*/ 9717 h 394809"/>
              <a:gd name="connsiteX7" fmla="*/ 140638 w 641819"/>
              <a:gd name="connsiteY7" fmla="*/ 6648 h 394809"/>
              <a:gd name="connsiteX8" fmla="*/ 223486 w 641819"/>
              <a:gd name="connsiteY8" fmla="*/ 12785 h 394809"/>
              <a:gd name="connsiteX9" fmla="*/ 235760 w 641819"/>
              <a:gd name="connsiteY9" fmla="*/ 25059 h 394809"/>
              <a:gd name="connsiteX10" fmla="*/ 244966 w 641819"/>
              <a:gd name="connsiteY10" fmla="*/ 74155 h 394809"/>
              <a:gd name="connsiteX11" fmla="*/ 238829 w 641819"/>
              <a:gd name="connsiteY11" fmla="*/ 120181 h 394809"/>
              <a:gd name="connsiteX12" fmla="*/ 287924 w 641819"/>
              <a:gd name="connsiteY12" fmla="*/ 89497 h 394809"/>
              <a:gd name="connsiteX13" fmla="*/ 343156 w 641819"/>
              <a:gd name="connsiteY13" fmla="*/ 98702 h 394809"/>
              <a:gd name="connsiteX14" fmla="*/ 364635 w 641819"/>
              <a:gd name="connsiteY14" fmla="*/ 83360 h 394809"/>
              <a:gd name="connsiteX15" fmla="*/ 372658 w 641819"/>
              <a:gd name="connsiteY15" fmla="*/ 165845 h 394809"/>
              <a:gd name="connsiteX16" fmla="*/ 419868 w 641819"/>
              <a:gd name="connsiteY16" fmla="*/ 147797 h 394809"/>
              <a:gd name="connsiteX17" fmla="*/ 484305 w 641819"/>
              <a:gd name="connsiteY17" fmla="*/ 178482 h 394809"/>
              <a:gd name="connsiteX18" fmla="*/ 508853 w 641819"/>
              <a:gd name="connsiteY18" fmla="*/ 169277 h 394809"/>
              <a:gd name="connsiteX19" fmla="*/ 545674 w 641819"/>
              <a:gd name="connsiteY19" fmla="*/ 160071 h 394809"/>
              <a:gd name="connsiteX20" fmla="*/ 573290 w 641819"/>
              <a:gd name="connsiteY20" fmla="*/ 135524 h 394809"/>
              <a:gd name="connsiteX21" fmla="*/ 588633 w 641819"/>
              <a:gd name="connsiteY21" fmla="*/ 132455 h 394809"/>
              <a:gd name="connsiteX22" fmla="*/ 628523 w 641819"/>
              <a:gd name="connsiteY22" fmla="*/ 153934 h 394809"/>
              <a:gd name="connsiteX23" fmla="*/ 637728 w 641819"/>
              <a:gd name="connsiteY23" fmla="*/ 172345 h 394809"/>
              <a:gd name="connsiteX24" fmla="*/ 640796 w 641819"/>
              <a:gd name="connsiteY24" fmla="*/ 221440 h 394809"/>
              <a:gd name="connsiteX25" fmla="*/ 631591 w 641819"/>
              <a:gd name="connsiteY25" fmla="*/ 267467 h 394809"/>
              <a:gd name="connsiteX26" fmla="*/ 610112 w 641819"/>
              <a:gd name="connsiteY26" fmla="*/ 350316 h 394809"/>
              <a:gd name="connsiteX27" fmla="*/ 588633 w 641819"/>
              <a:gd name="connsiteY27" fmla="*/ 390206 h 394809"/>
              <a:gd name="connsiteX28" fmla="*/ 533400 w 641819"/>
              <a:gd name="connsiteY28" fmla="*/ 377932 h 394809"/>
              <a:gd name="connsiteX29" fmla="*/ 401457 w 641819"/>
              <a:gd name="connsiteY29" fmla="*/ 368726 h 394809"/>
              <a:gd name="connsiteX30" fmla="*/ 315540 w 641819"/>
              <a:gd name="connsiteY30" fmla="*/ 319631 h 394809"/>
              <a:gd name="connsiteX31" fmla="*/ 235760 w 641819"/>
              <a:gd name="connsiteY31" fmla="*/ 310426 h 394809"/>
              <a:gd name="connsiteX32" fmla="*/ 214281 w 641819"/>
              <a:gd name="connsiteY32" fmla="*/ 356452 h 394809"/>
              <a:gd name="connsiteX33" fmla="*/ 134501 w 641819"/>
              <a:gd name="connsiteY33" fmla="*/ 328836 h 394809"/>
              <a:gd name="connsiteX34" fmla="*/ 20968 w 641819"/>
              <a:gd name="connsiteY34" fmla="*/ 377932 h 394809"/>
              <a:gd name="connsiteX0" fmla="*/ 20968 w 641819"/>
              <a:gd name="connsiteY0" fmla="*/ 393615 h 410492"/>
              <a:gd name="connsiteX1" fmla="*/ 8694 w 641819"/>
              <a:gd name="connsiteY1" fmla="*/ 326109 h 410492"/>
              <a:gd name="connsiteX2" fmla="*/ 54721 w 641819"/>
              <a:gd name="connsiteY2" fmla="*/ 292356 h 410492"/>
              <a:gd name="connsiteX3" fmla="*/ 100748 w 641819"/>
              <a:gd name="connsiteY3" fmla="*/ 243260 h 410492"/>
              <a:gd name="connsiteX4" fmla="*/ 88474 w 641819"/>
              <a:gd name="connsiteY4" fmla="*/ 132796 h 410492"/>
              <a:gd name="connsiteX5" fmla="*/ 91543 w 641819"/>
              <a:gd name="connsiteY5" fmla="*/ 80632 h 410492"/>
              <a:gd name="connsiteX6" fmla="*/ 97680 w 641819"/>
              <a:gd name="connsiteY6" fmla="*/ 25400 h 410492"/>
              <a:gd name="connsiteX7" fmla="*/ 140638 w 641819"/>
              <a:gd name="connsiteY7" fmla="*/ 22331 h 410492"/>
              <a:gd name="connsiteX8" fmla="*/ 223486 w 641819"/>
              <a:gd name="connsiteY8" fmla="*/ 28468 h 410492"/>
              <a:gd name="connsiteX9" fmla="*/ 159560 w 641819"/>
              <a:gd name="connsiteY9" fmla="*/ 193142 h 410492"/>
              <a:gd name="connsiteX10" fmla="*/ 244966 w 641819"/>
              <a:gd name="connsiteY10" fmla="*/ 89838 h 410492"/>
              <a:gd name="connsiteX11" fmla="*/ 238829 w 641819"/>
              <a:gd name="connsiteY11" fmla="*/ 135864 h 410492"/>
              <a:gd name="connsiteX12" fmla="*/ 287924 w 641819"/>
              <a:gd name="connsiteY12" fmla="*/ 105180 h 410492"/>
              <a:gd name="connsiteX13" fmla="*/ 343156 w 641819"/>
              <a:gd name="connsiteY13" fmla="*/ 114385 h 410492"/>
              <a:gd name="connsiteX14" fmla="*/ 364635 w 641819"/>
              <a:gd name="connsiteY14" fmla="*/ 99043 h 410492"/>
              <a:gd name="connsiteX15" fmla="*/ 372658 w 641819"/>
              <a:gd name="connsiteY15" fmla="*/ 181528 h 410492"/>
              <a:gd name="connsiteX16" fmla="*/ 419868 w 641819"/>
              <a:gd name="connsiteY16" fmla="*/ 163480 h 410492"/>
              <a:gd name="connsiteX17" fmla="*/ 484305 w 641819"/>
              <a:gd name="connsiteY17" fmla="*/ 194165 h 410492"/>
              <a:gd name="connsiteX18" fmla="*/ 508853 w 641819"/>
              <a:gd name="connsiteY18" fmla="*/ 184960 h 410492"/>
              <a:gd name="connsiteX19" fmla="*/ 545674 w 641819"/>
              <a:gd name="connsiteY19" fmla="*/ 175754 h 410492"/>
              <a:gd name="connsiteX20" fmla="*/ 573290 w 641819"/>
              <a:gd name="connsiteY20" fmla="*/ 151207 h 410492"/>
              <a:gd name="connsiteX21" fmla="*/ 588633 w 641819"/>
              <a:gd name="connsiteY21" fmla="*/ 148138 h 410492"/>
              <a:gd name="connsiteX22" fmla="*/ 628523 w 641819"/>
              <a:gd name="connsiteY22" fmla="*/ 169617 h 410492"/>
              <a:gd name="connsiteX23" fmla="*/ 637728 w 641819"/>
              <a:gd name="connsiteY23" fmla="*/ 188028 h 410492"/>
              <a:gd name="connsiteX24" fmla="*/ 640796 w 641819"/>
              <a:gd name="connsiteY24" fmla="*/ 237123 h 410492"/>
              <a:gd name="connsiteX25" fmla="*/ 631591 w 641819"/>
              <a:gd name="connsiteY25" fmla="*/ 283150 h 410492"/>
              <a:gd name="connsiteX26" fmla="*/ 610112 w 641819"/>
              <a:gd name="connsiteY26" fmla="*/ 365999 h 410492"/>
              <a:gd name="connsiteX27" fmla="*/ 588633 w 641819"/>
              <a:gd name="connsiteY27" fmla="*/ 405889 h 410492"/>
              <a:gd name="connsiteX28" fmla="*/ 533400 w 641819"/>
              <a:gd name="connsiteY28" fmla="*/ 393615 h 410492"/>
              <a:gd name="connsiteX29" fmla="*/ 401457 w 641819"/>
              <a:gd name="connsiteY29" fmla="*/ 384409 h 410492"/>
              <a:gd name="connsiteX30" fmla="*/ 315540 w 641819"/>
              <a:gd name="connsiteY30" fmla="*/ 335314 h 410492"/>
              <a:gd name="connsiteX31" fmla="*/ 235760 w 641819"/>
              <a:gd name="connsiteY31" fmla="*/ 326109 h 410492"/>
              <a:gd name="connsiteX32" fmla="*/ 214281 w 641819"/>
              <a:gd name="connsiteY32" fmla="*/ 372135 h 410492"/>
              <a:gd name="connsiteX33" fmla="*/ 134501 w 641819"/>
              <a:gd name="connsiteY33" fmla="*/ 344519 h 410492"/>
              <a:gd name="connsiteX34" fmla="*/ 20968 w 641819"/>
              <a:gd name="connsiteY34" fmla="*/ 393615 h 410492"/>
              <a:gd name="connsiteX0" fmla="*/ 20968 w 641819"/>
              <a:gd name="connsiteY0" fmla="*/ 397195 h 414072"/>
              <a:gd name="connsiteX1" fmla="*/ 8694 w 641819"/>
              <a:gd name="connsiteY1" fmla="*/ 329689 h 414072"/>
              <a:gd name="connsiteX2" fmla="*/ 54721 w 641819"/>
              <a:gd name="connsiteY2" fmla="*/ 295936 h 414072"/>
              <a:gd name="connsiteX3" fmla="*/ 100748 w 641819"/>
              <a:gd name="connsiteY3" fmla="*/ 246840 h 414072"/>
              <a:gd name="connsiteX4" fmla="*/ 88474 w 641819"/>
              <a:gd name="connsiteY4" fmla="*/ 136376 h 414072"/>
              <a:gd name="connsiteX5" fmla="*/ 91543 w 641819"/>
              <a:gd name="connsiteY5" fmla="*/ 84212 h 414072"/>
              <a:gd name="connsiteX6" fmla="*/ 97680 w 641819"/>
              <a:gd name="connsiteY6" fmla="*/ 28980 h 414072"/>
              <a:gd name="connsiteX7" fmla="*/ 140638 w 641819"/>
              <a:gd name="connsiteY7" fmla="*/ 25911 h 414072"/>
              <a:gd name="connsiteX8" fmla="*/ 147286 w 641819"/>
              <a:gd name="connsiteY8" fmla="*/ 184448 h 414072"/>
              <a:gd name="connsiteX9" fmla="*/ 159560 w 641819"/>
              <a:gd name="connsiteY9" fmla="*/ 196722 h 414072"/>
              <a:gd name="connsiteX10" fmla="*/ 244966 w 641819"/>
              <a:gd name="connsiteY10" fmla="*/ 93418 h 414072"/>
              <a:gd name="connsiteX11" fmla="*/ 238829 w 641819"/>
              <a:gd name="connsiteY11" fmla="*/ 139444 h 414072"/>
              <a:gd name="connsiteX12" fmla="*/ 287924 w 641819"/>
              <a:gd name="connsiteY12" fmla="*/ 108760 h 414072"/>
              <a:gd name="connsiteX13" fmla="*/ 343156 w 641819"/>
              <a:gd name="connsiteY13" fmla="*/ 117965 h 414072"/>
              <a:gd name="connsiteX14" fmla="*/ 364635 w 641819"/>
              <a:gd name="connsiteY14" fmla="*/ 102623 h 414072"/>
              <a:gd name="connsiteX15" fmla="*/ 372658 w 641819"/>
              <a:gd name="connsiteY15" fmla="*/ 185108 h 414072"/>
              <a:gd name="connsiteX16" fmla="*/ 419868 w 641819"/>
              <a:gd name="connsiteY16" fmla="*/ 167060 h 414072"/>
              <a:gd name="connsiteX17" fmla="*/ 484305 w 641819"/>
              <a:gd name="connsiteY17" fmla="*/ 197745 h 414072"/>
              <a:gd name="connsiteX18" fmla="*/ 508853 w 641819"/>
              <a:gd name="connsiteY18" fmla="*/ 188540 h 414072"/>
              <a:gd name="connsiteX19" fmla="*/ 545674 w 641819"/>
              <a:gd name="connsiteY19" fmla="*/ 179334 h 414072"/>
              <a:gd name="connsiteX20" fmla="*/ 573290 w 641819"/>
              <a:gd name="connsiteY20" fmla="*/ 154787 h 414072"/>
              <a:gd name="connsiteX21" fmla="*/ 588633 w 641819"/>
              <a:gd name="connsiteY21" fmla="*/ 151718 h 414072"/>
              <a:gd name="connsiteX22" fmla="*/ 628523 w 641819"/>
              <a:gd name="connsiteY22" fmla="*/ 173197 h 414072"/>
              <a:gd name="connsiteX23" fmla="*/ 637728 w 641819"/>
              <a:gd name="connsiteY23" fmla="*/ 191608 h 414072"/>
              <a:gd name="connsiteX24" fmla="*/ 640796 w 641819"/>
              <a:gd name="connsiteY24" fmla="*/ 240703 h 414072"/>
              <a:gd name="connsiteX25" fmla="*/ 631591 w 641819"/>
              <a:gd name="connsiteY25" fmla="*/ 286730 h 414072"/>
              <a:gd name="connsiteX26" fmla="*/ 610112 w 641819"/>
              <a:gd name="connsiteY26" fmla="*/ 369579 h 414072"/>
              <a:gd name="connsiteX27" fmla="*/ 588633 w 641819"/>
              <a:gd name="connsiteY27" fmla="*/ 409469 h 414072"/>
              <a:gd name="connsiteX28" fmla="*/ 533400 w 641819"/>
              <a:gd name="connsiteY28" fmla="*/ 397195 h 414072"/>
              <a:gd name="connsiteX29" fmla="*/ 401457 w 641819"/>
              <a:gd name="connsiteY29" fmla="*/ 387989 h 414072"/>
              <a:gd name="connsiteX30" fmla="*/ 315540 w 641819"/>
              <a:gd name="connsiteY30" fmla="*/ 338894 h 414072"/>
              <a:gd name="connsiteX31" fmla="*/ 235760 w 641819"/>
              <a:gd name="connsiteY31" fmla="*/ 329689 h 414072"/>
              <a:gd name="connsiteX32" fmla="*/ 214281 w 641819"/>
              <a:gd name="connsiteY32" fmla="*/ 375715 h 414072"/>
              <a:gd name="connsiteX33" fmla="*/ 134501 w 641819"/>
              <a:gd name="connsiteY33" fmla="*/ 348099 h 414072"/>
              <a:gd name="connsiteX34" fmla="*/ 20968 w 641819"/>
              <a:gd name="connsiteY34" fmla="*/ 397195 h 414072"/>
              <a:gd name="connsiteX0" fmla="*/ 20968 w 641819"/>
              <a:gd name="connsiteY0" fmla="*/ 383534 h 400411"/>
              <a:gd name="connsiteX1" fmla="*/ 8694 w 641819"/>
              <a:gd name="connsiteY1" fmla="*/ 316028 h 400411"/>
              <a:gd name="connsiteX2" fmla="*/ 54721 w 641819"/>
              <a:gd name="connsiteY2" fmla="*/ 282275 h 400411"/>
              <a:gd name="connsiteX3" fmla="*/ 100748 w 641819"/>
              <a:gd name="connsiteY3" fmla="*/ 233179 h 400411"/>
              <a:gd name="connsiteX4" fmla="*/ 88474 w 641819"/>
              <a:gd name="connsiteY4" fmla="*/ 122715 h 400411"/>
              <a:gd name="connsiteX5" fmla="*/ 91543 w 641819"/>
              <a:gd name="connsiteY5" fmla="*/ 70551 h 400411"/>
              <a:gd name="connsiteX6" fmla="*/ 97680 w 641819"/>
              <a:gd name="connsiteY6" fmla="*/ 15319 h 400411"/>
              <a:gd name="connsiteX7" fmla="*/ 140638 w 641819"/>
              <a:gd name="connsiteY7" fmla="*/ 12250 h 400411"/>
              <a:gd name="connsiteX8" fmla="*/ 146812 w 641819"/>
              <a:gd name="connsiteY8" fmla="*/ 88820 h 400411"/>
              <a:gd name="connsiteX9" fmla="*/ 147286 w 641819"/>
              <a:gd name="connsiteY9" fmla="*/ 170787 h 400411"/>
              <a:gd name="connsiteX10" fmla="*/ 159560 w 641819"/>
              <a:gd name="connsiteY10" fmla="*/ 183061 h 400411"/>
              <a:gd name="connsiteX11" fmla="*/ 244966 w 641819"/>
              <a:gd name="connsiteY11" fmla="*/ 79757 h 400411"/>
              <a:gd name="connsiteX12" fmla="*/ 238829 w 641819"/>
              <a:gd name="connsiteY12" fmla="*/ 125783 h 400411"/>
              <a:gd name="connsiteX13" fmla="*/ 287924 w 641819"/>
              <a:gd name="connsiteY13" fmla="*/ 95099 h 400411"/>
              <a:gd name="connsiteX14" fmla="*/ 343156 w 641819"/>
              <a:gd name="connsiteY14" fmla="*/ 104304 h 400411"/>
              <a:gd name="connsiteX15" fmla="*/ 364635 w 641819"/>
              <a:gd name="connsiteY15" fmla="*/ 88962 h 400411"/>
              <a:gd name="connsiteX16" fmla="*/ 372658 w 641819"/>
              <a:gd name="connsiteY16" fmla="*/ 171447 h 400411"/>
              <a:gd name="connsiteX17" fmla="*/ 419868 w 641819"/>
              <a:gd name="connsiteY17" fmla="*/ 153399 h 400411"/>
              <a:gd name="connsiteX18" fmla="*/ 484305 w 641819"/>
              <a:gd name="connsiteY18" fmla="*/ 184084 h 400411"/>
              <a:gd name="connsiteX19" fmla="*/ 508853 w 641819"/>
              <a:gd name="connsiteY19" fmla="*/ 174879 h 400411"/>
              <a:gd name="connsiteX20" fmla="*/ 545674 w 641819"/>
              <a:gd name="connsiteY20" fmla="*/ 165673 h 400411"/>
              <a:gd name="connsiteX21" fmla="*/ 573290 w 641819"/>
              <a:gd name="connsiteY21" fmla="*/ 141126 h 400411"/>
              <a:gd name="connsiteX22" fmla="*/ 588633 w 641819"/>
              <a:gd name="connsiteY22" fmla="*/ 138057 h 400411"/>
              <a:gd name="connsiteX23" fmla="*/ 628523 w 641819"/>
              <a:gd name="connsiteY23" fmla="*/ 159536 h 400411"/>
              <a:gd name="connsiteX24" fmla="*/ 637728 w 641819"/>
              <a:gd name="connsiteY24" fmla="*/ 177947 h 400411"/>
              <a:gd name="connsiteX25" fmla="*/ 640796 w 641819"/>
              <a:gd name="connsiteY25" fmla="*/ 227042 h 400411"/>
              <a:gd name="connsiteX26" fmla="*/ 631591 w 641819"/>
              <a:gd name="connsiteY26" fmla="*/ 273069 h 400411"/>
              <a:gd name="connsiteX27" fmla="*/ 610112 w 641819"/>
              <a:gd name="connsiteY27" fmla="*/ 355918 h 400411"/>
              <a:gd name="connsiteX28" fmla="*/ 588633 w 641819"/>
              <a:gd name="connsiteY28" fmla="*/ 395808 h 400411"/>
              <a:gd name="connsiteX29" fmla="*/ 533400 w 641819"/>
              <a:gd name="connsiteY29" fmla="*/ 383534 h 400411"/>
              <a:gd name="connsiteX30" fmla="*/ 401457 w 641819"/>
              <a:gd name="connsiteY30" fmla="*/ 374328 h 400411"/>
              <a:gd name="connsiteX31" fmla="*/ 315540 w 641819"/>
              <a:gd name="connsiteY31" fmla="*/ 325233 h 400411"/>
              <a:gd name="connsiteX32" fmla="*/ 235760 w 641819"/>
              <a:gd name="connsiteY32" fmla="*/ 316028 h 400411"/>
              <a:gd name="connsiteX33" fmla="*/ 214281 w 641819"/>
              <a:gd name="connsiteY33" fmla="*/ 362054 h 400411"/>
              <a:gd name="connsiteX34" fmla="*/ 134501 w 641819"/>
              <a:gd name="connsiteY34" fmla="*/ 334438 h 400411"/>
              <a:gd name="connsiteX35" fmla="*/ 20968 w 641819"/>
              <a:gd name="connsiteY35" fmla="*/ 383534 h 40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1819" h="400411">
                <a:moveTo>
                  <a:pt x="20968" y="383534"/>
                </a:moveTo>
                <a:cubicBezTo>
                  <a:pt x="0" y="380466"/>
                  <a:pt x="3069" y="332904"/>
                  <a:pt x="8694" y="316028"/>
                </a:cubicBezTo>
                <a:cubicBezTo>
                  <a:pt x="14319" y="299152"/>
                  <a:pt x="39379" y="296083"/>
                  <a:pt x="54721" y="282275"/>
                </a:cubicBezTo>
                <a:cubicBezTo>
                  <a:pt x="70063" y="268467"/>
                  <a:pt x="95123" y="259772"/>
                  <a:pt x="100748" y="233179"/>
                </a:cubicBezTo>
                <a:cubicBezTo>
                  <a:pt x="106374" y="206586"/>
                  <a:pt x="90008" y="149820"/>
                  <a:pt x="88474" y="122715"/>
                </a:cubicBezTo>
                <a:cubicBezTo>
                  <a:pt x="86940" y="95610"/>
                  <a:pt x="90009" y="88450"/>
                  <a:pt x="91543" y="70551"/>
                </a:cubicBezTo>
                <a:cubicBezTo>
                  <a:pt x="93077" y="52652"/>
                  <a:pt x="89498" y="25036"/>
                  <a:pt x="97680" y="15319"/>
                </a:cubicBezTo>
                <a:cubicBezTo>
                  <a:pt x="105862" y="5602"/>
                  <a:pt x="132449" y="0"/>
                  <a:pt x="140638" y="12250"/>
                </a:cubicBezTo>
                <a:cubicBezTo>
                  <a:pt x="148827" y="24500"/>
                  <a:pt x="145704" y="62397"/>
                  <a:pt x="146812" y="88820"/>
                </a:cubicBezTo>
                <a:cubicBezTo>
                  <a:pt x="147920" y="115243"/>
                  <a:pt x="145161" y="155080"/>
                  <a:pt x="147286" y="170787"/>
                </a:cubicBezTo>
                <a:cubicBezTo>
                  <a:pt x="149411" y="186494"/>
                  <a:pt x="143280" y="198233"/>
                  <a:pt x="159560" y="183061"/>
                </a:cubicBezTo>
                <a:cubicBezTo>
                  <a:pt x="175840" y="167889"/>
                  <a:pt x="231755" y="89303"/>
                  <a:pt x="244966" y="79757"/>
                </a:cubicBezTo>
                <a:cubicBezTo>
                  <a:pt x="258178" y="70211"/>
                  <a:pt x="231669" y="123226"/>
                  <a:pt x="238829" y="125783"/>
                </a:cubicBezTo>
                <a:cubicBezTo>
                  <a:pt x="245989" y="128340"/>
                  <a:pt x="270536" y="98679"/>
                  <a:pt x="287924" y="95099"/>
                </a:cubicBezTo>
                <a:cubicBezTo>
                  <a:pt x="305312" y="91519"/>
                  <a:pt x="330371" y="105327"/>
                  <a:pt x="343156" y="104304"/>
                </a:cubicBezTo>
                <a:cubicBezTo>
                  <a:pt x="355941" y="103281"/>
                  <a:pt x="359718" y="77772"/>
                  <a:pt x="364635" y="88962"/>
                </a:cubicBezTo>
                <a:cubicBezTo>
                  <a:pt x="369552" y="100152"/>
                  <a:pt x="363453" y="160708"/>
                  <a:pt x="372658" y="171447"/>
                </a:cubicBezTo>
                <a:cubicBezTo>
                  <a:pt x="381863" y="182186"/>
                  <a:pt x="401260" y="151293"/>
                  <a:pt x="419868" y="153399"/>
                </a:cubicBezTo>
                <a:cubicBezTo>
                  <a:pt x="438476" y="155505"/>
                  <a:pt x="469474" y="180504"/>
                  <a:pt x="484305" y="184084"/>
                </a:cubicBezTo>
                <a:cubicBezTo>
                  <a:pt x="499136" y="187664"/>
                  <a:pt x="498625" y="177948"/>
                  <a:pt x="508853" y="174879"/>
                </a:cubicBezTo>
                <a:cubicBezTo>
                  <a:pt x="519081" y="171810"/>
                  <a:pt x="534934" y="171299"/>
                  <a:pt x="545674" y="165673"/>
                </a:cubicBezTo>
                <a:cubicBezTo>
                  <a:pt x="556414" y="160047"/>
                  <a:pt x="566130" y="145729"/>
                  <a:pt x="573290" y="141126"/>
                </a:cubicBezTo>
                <a:cubicBezTo>
                  <a:pt x="580450" y="136523"/>
                  <a:pt x="579428" y="134989"/>
                  <a:pt x="588633" y="138057"/>
                </a:cubicBezTo>
                <a:cubicBezTo>
                  <a:pt x="597839" y="141125"/>
                  <a:pt x="620341" y="152888"/>
                  <a:pt x="628523" y="159536"/>
                </a:cubicBezTo>
                <a:cubicBezTo>
                  <a:pt x="636706" y="166184"/>
                  <a:pt x="635683" y="166696"/>
                  <a:pt x="637728" y="177947"/>
                </a:cubicBezTo>
                <a:cubicBezTo>
                  <a:pt x="639773" y="189198"/>
                  <a:pt x="641819" y="211188"/>
                  <a:pt x="640796" y="227042"/>
                </a:cubicBezTo>
                <a:cubicBezTo>
                  <a:pt x="639773" y="242896"/>
                  <a:pt x="636705" y="251590"/>
                  <a:pt x="631591" y="273069"/>
                </a:cubicBezTo>
                <a:cubicBezTo>
                  <a:pt x="626477" y="294548"/>
                  <a:pt x="617272" y="335462"/>
                  <a:pt x="610112" y="355918"/>
                </a:cubicBezTo>
                <a:cubicBezTo>
                  <a:pt x="602952" y="376375"/>
                  <a:pt x="601418" y="391205"/>
                  <a:pt x="588633" y="395808"/>
                </a:cubicBezTo>
                <a:cubicBezTo>
                  <a:pt x="575848" y="400411"/>
                  <a:pt x="564596" y="387114"/>
                  <a:pt x="533400" y="383534"/>
                </a:cubicBezTo>
                <a:cubicBezTo>
                  <a:pt x="502204" y="379954"/>
                  <a:pt x="437767" y="384045"/>
                  <a:pt x="401457" y="374328"/>
                </a:cubicBezTo>
                <a:cubicBezTo>
                  <a:pt x="365147" y="364611"/>
                  <a:pt x="343156" y="334950"/>
                  <a:pt x="315540" y="325233"/>
                </a:cubicBezTo>
                <a:cubicBezTo>
                  <a:pt x="287924" y="315516"/>
                  <a:pt x="252636" y="309891"/>
                  <a:pt x="235760" y="316028"/>
                </a:cubicBezTo>
                <a:cubicBezTo>
                  <a:pt x="218884" y="322165"/>
                  <a:pt x="231158" y="358986"/>
                  <a:pt x="214281" y="362054"/>
                </a:cubicBezTo>
                <a:cubicBezTo>
                  <a:pt x="197405" y="365122"/>
                  <a:pt x="167231" y="333415"/>
                  <a:pt x="134501" y="334438"/>
                </a:cubicBezTo>
                <a:cubicBezTo>
                  <a:pt x="101771" y="335461"/>
                  <a:pt x="41936" y="386602"/>
                  <a:pt x="20968" y="383534"/>
                </a:cubicBezTo>
                <a:close/>
              </a:path>
            </a:pathLst>
          </a:custGeom>
          <a:noFill/>
          <a:ln>
            <a:solidFill>
              <a:srgbClr val="14B6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ربع نص 21"/>
          <p:cNvSpPr txBox="1"/>
          <p:nvPr/>
        </p:nvSpPr>
        <p:spPr>
          <a:xfrm>
            <a:off x="2438400" y="2743200"/>
            <a:ext cx="609600" cy="169277"/>
          </a:xfrm>
          <a:prstGeom prst="rect">
            <a:avLst/>
          </a:prstGeom>
          <a:noFill/>
          <a:effectLst>
            <a:outerShdw blurRad="50800" dist="50800" dir="5400000" sx="106000" sy="106000" algn="ctr" rotWithShape="0">
              <a:schemeClr val="bg1">
                <a:alpha val="65000"/>
              </a:schemeClr>
            </a:outerShdw>
          </a:effectLst>
        </p:spPr>
        <p:txBody>
          <a:bodyPr wrap="square" rtlCol="1">
            <a:spAutoFit/>
          </a:bodyPr>
          <a:lstStyle/>
          <a:p>
            <a:r>
              <a:rPr lang="ar-SA" sz="500" b="1" dirty="0" smtClean="0">
                <a:solidFill>
                  <a:schemeClr val="tx1">
                    <a:lumMod val="85000"/>
                    <a:lumOff val="15000"/>
                  </a:schemeClr>
                </a:solidFill>
                <a:effectLst>
                  <a:outerShdw blurRad="38100" dist="38100" dir="2700000" sx="103000" sy="103000" algn="tl">
                    <a:schemeClr val="bg1">
                      <a:alpha val="43000"/>
                    </a:schemeClr>
                  </a:outerShdw>
                </a:effectLst>
              </a:rPr>
              <a:t>نزلة عيسى</a:t>
            </a:r>
            <a:endParaRPr lang="ar-SA" sz="500" b="1" dirty="0">
              <a:solidFill>
                <a:schemeClr val="tx1">
                  <a:lumMod val="85000"/>
                  <a:lumOff val="15000"/>
                </a:schemeClr>
              </a:solidFill>
              <a:effectLst>
                <a:outerShdw blurRad="38100" dist="38100" dir="2700000" sx="103000" sy="103000" algn="tl">
                  <a:schemeClr val="bg1">
                    <a:alpha val="43000"/>
                  </a:schemeClr>
                </a:outerShdw>
              </a:effectLst>
            </a:endParaRPr>
          </a:p>
        </p:txBody>
      </p:sp>
      <p:sp>
        <p:nvSpPr>
          <p:cNvPr id="23" name="مربع نص 22"/>
          <p:cNvSpPr txBox="1"/>
          <p:nvPr/>
        </p:nvSpPr>
        <p:spPr>
          <a:xfrm>
            <a:off x="2362200" y="2971800"/>
            <a:ext cx="609600" cy="169277"/>
          </a:xfrm>
          <a:prstGeom prst="rect">
            <a:avLst/>
          </a:prstGeom>
          <a:noFill/>
        </p:spPr>
        <p:txBody>
          <a:bodyPr wrap="square" rtlCol="1">
            <a:spAutoFit/>
          </a:bodyPr>
          <a:lstStyle/>
          <a:p>
            <a:r>
              <a:rPr lang="ar-SA" sz="500" b="1" dirty="0" smtClean="0">
                <a:solidFill>
                  <a:schemeClr val="tx1">
                    <a:lumMod val="85000"/>
                    <a:lumOff val="15000"/>
                  </a:schemeClr>
                </a:solidFill>
                <a:effectLst>
                  <a:outerShdw blurRad="38100" dist="38100" dir="2700000" sx="103000" sy="103000" algn="tl">
                    <a:schemeClr val="bg1"/>
                  </a:outerShdw>
                </a:effectLst>
              </a:rPr>
              <a:t>باقة الشرقية</a:t>
            </a:r>
            <a:endParaRPr lang="ar-SA" sz="500" b="1" dirty="0">
              <a:solidFill>
                <a:schemeClr val="tx1">
                  <a:lumMod val="85000"/>
                  <a:lumOff val="15000"/>
                </a:schemeClr>
              </a:solidFill>
              <a:effectLst>
                <a:outerShdw blurRad="38100" dist="38100" dir="2700000" sx="103000" sy="103000" algn="tl">
                  <a:schemeClr val="bg1"/>
                </a:outerShdw>
              </a:effectLst>
            </a:endParaRPr>
          </a:p>
        </p:txBody>
      </p:sp>
      <p:pic>
        <p:nvPicPr>
          <p:cNvPr id="188417" name="Picture 1" descr="C:\Program Files (x86)\Microsoft Office\MEDIA\OFFICE12\Lines\j0115855.gif"/>
          <p:cNvPicPr>
            <a:picLocks noChangeAspect="1" noChangeArrowheads="1"/>
          </p:cNvPicPr>
          <p:nvPr/>
        </p:nvPicPr>
        <p:blipFill>
          <a:blip r:embed="rId3"/>
          <a:srcRect/>
          <a:stretch>
            <a:fillRect/>
          </a:stretch>
        </p:blipFill>
        <p:spPr bwMode="auto">
          <a:xfrm>
            <a:off x="533400" y="838200"/>
            <a:ext cx="5715000" cy="95250"/>
          </a:xfrm>
          <a:prstGeom prst="rect">
            <a:avLst/>
          </a:prstGeom>
          <a:noFill/>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idx="4294967295"/>
          </p:nvPr>
        </p:nvSpPr>
        <p:spPr>
          <a:xfrm>
            <a:off x="428596" y="-285776"/>
            <a:ext cx="8229600" cy="1285884"/>
          </a:xfrm>
        </p:spPr>
        <p:txBody>
          <a:bodyPr>
            <a:normAutofit/>
          </a:bodyPr>
          <a:lstStyle/>
          <a:p>
            <a:r>
              <a:rPr lang="en-US" sz="2800" b="1" dirty="0" smtClean="0"/>
              <a:t>Agriculture activity </a:t>
            </a:r>
            <a:endParaRPr lang="en-US" sz="2800" b="1" dirty="0"/>
          </a:p>
        </p:txBody>
      </p:sp>
      <p:graphicFrame>
        <p:nvGraphicFramePr>
          <p:cNvPr id="4" name="جدول 3"/>
          <p:cNvGraphicFramePr>
            <a:graphicFrameLocks noGrp="1"/>
          </p:cNvGraphicFramePr>
          <p:nvPr/>
        </p:nvGraphicFramePr>
        <p:xfrm>
          <a:off x="357158" y="785794"/>
          <a:ext cx="6500856" cy="1950720"/>
        </p:xfrm>
        <a:graphic>
          <a:graphicData uri="http://schemas.openxmlformats.org/drawingml/2006/table">
            <a:tbl>
              <a:tblPr firstRow="1" bandRow="1">
                <a:tableStyleId>{5C22544A-7EE6-4342-B048-85BDC9FD1C3A}</a:tableStyleId>
              </a:tblPr>
              <a:tblGrid>
                <a:gridCol w="1595665"/>
                <a:gridCol w="3797091"/>
                <a:gridCol w="1108100"/>
              </a:tblGrid>
              <a:tr h="264007">
                <a:tc gridSpan="3">
                  <a:txBody>
                    <a:bodyPr/>
                    <a:lstStyle/>
                    <a:p>
                      <a:pPr algn="l" rtl="0"/>
                      <a:r>
                        <a:rPr lang="en-US" sz="1400" b="1" dirty="0" smtClean="0">
                          <a:solidFill>
                            <a:schemeClr val="tx1">
                              <a:lumMod val="95000"/>
                              <a:lumOff val="5000"/>
                            </a:schemeClr>
                          </a:solidFill>
                        </a:rPr>
                        <a:t>Agricultural</a:t>
                      </a:r>
                      <a:r>
                        <a:rPr lang="en-US" sz="1400" b="1" baseline="0" dirty="0" smtClean="0">
                          <a:solidFill>
                            <a:schemeClr val="tx1">
                              <a:lumMod val="95000"/>
                              <a:lumOff val="5000"/>
                            </a:schemeClr>
                          </a:solidFill>
                        </a:rPr>
                        <a:t> lands of the study area</a:t>
                      </a:r>
                      <a:endParaRPr lang="en-US" sz="14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hMerge="1">
                  <a:txBody>
                    <a:bodyPr/>
                    <a:lstStyle/>
                    <a:p>
                      <a:pPr algn="ct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hMerge="1">
                  <a:txBody>
                    <a:bodyPr/>
                    <a:lstStyle/>
                    <a:p>
                      <a:pPr algn="ctr"/>
                      <a:endParaRPr lang="en-US" sz="1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396010">
                <a:tc>
                  <a:txBody>
                    <a:bodyPr/>
                    <a:lstStyle/>
                    <a:p>
                      <a:pPr algn="l" rtl="0"/>
                      <a:r>
                        <a:rPr lang="en-US" sz="1200" b="1" dirty="0" smtClean="0">
                          <a:solidFill>
                            <a:schemeClr val="tx1">
                              <a:lumMod val="95000"/>
                              <a:lumOff val="5000"/>
                            </a:schemeClr>
                          </a:solidFill>
                        </a:rPr>
                        <a:t>Locality</a:t>
                      </a:r>
                      <a:endParaRPr lang="en-US" sz="12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l" rtl="0"/>
                      <a:r>
                        <a:rPr lang="en-US" sz="1200" b="1" dirty="0" smtClean="0">
                          <a:solidFill>
                            <a:schemeClr val="tx1">
                              <a:lumMod val="95000"/>
                              <a:lumOff val="5000"/>
                            </a:schemeClr>
                          </a:solidFill>
                        </a:rPr>
                        <a:t>Agricultural land area(Dunum</a:t>
                      </a:r>
                      <a:r>
                        <a:rPr lang="en-US" sz="1200" b="1" baseline="0" dirty="0" smtClean="0">
                          <a:solidFill>
                            <a:schemeClr val="tx1">
                              <a:lumMod val="95000"/>
                              <a:lumOff val="5000"/>
                            </a:schemeClr>
                          </a:solidFill>
                        </a:rPr>
                        <a:t>)</a:t>
                      </a:r>
                      <a:endParaRPr lang="en-US" sz="12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l" rtl="0"/>
                      <a:r>
                        <a:rPr lang="en-US" sz="1200" b="1" dirty="0" smtClean="0">
                          <a:solidFill>
                            <a:schemeClr val="tx1">
                              <a:lumMod val="95000"/>
                              <a:lumOff val="5000"/>
                            </a:schemeClr>
                          </a:solidFill>
                        </a:rPr>
                        <a:t>Total area(Dunum</a:t>
                      </a:r>
                      <a:r>
                        <a:rPr lang="en-US" sz="1200" b="1" baseline="0" dirty="0" smtClean="0">
                          <a:solidFill>
                            <a:schemeClr val="tx1">
                              <a:lumMod val="95000"/>
                              <a:lumOff val="5000"/>
                            </a:schemeClr>
                          </a:solidFill>
                        </a:rPr>
                        <a:t>)</a:t>
                      </a:r>
                      <a:endParaRPr lang="en-US" sz="12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237606">
                <a:tc>
                  <a:txBody>
                    <a:bodyPr/>
                    <a:lstStyle/>
                    <a:p>
                      <a:pPr algn="l" rtl="0"/>
                      <a:r>
                        <a:rPr lang="en-US" sz="1200" b="1" dirty="0" smtClean="0">
                          <a:solidFill>
                            <a:schemeClr val="tx1">
                              <a:lumMod val="95000"/>
                              <a:lumOff val="5000"/>
                            </a:schemeClr>
                          </a:solidFill>
                        </a:rPr>
                        <a:t>Baqa al- Gharbiyye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l" rtl="0"/>
                      <a:r>
                        <a:rPr lang="en-US" sz="1200" b="1" dirty="0" smtClean="0">
                          <a:solidFill>
                            <a:schemeClr val="tx1">
                              <a:lumMod val="95000"/>
                              <a:lumOff val="5000"/>
                            </a:schemeClr>
                          </a:solidFill>
                        </a:rPr>
                        <a:t>5,500</a:t>
                      </a:r>
                      <a:endParaRPr lang="en-US" sz="12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lumMod val="95000"/>
                              <a:lumOff val="5000"/>
                            </a:schemeClr>
                          </a:solidFill>
                        </a:rPr>
                        <a:t>9,200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012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lumMod val="95000"/>
                              <a:lumOff val="5000"/>
                            </a:schemeClr>
                          </a:solidFill>
                        </a:rPr>
                        <a:t>Baqa alsharqieh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l" rtl="0"/>
                      <a:r>
                        <a:rPr lang="en-US" sz="1200" b="1" dirty="0" smtClean="0">
                          <a:solidFill>
                            <a:schemeClr val="tx1">
                              <a:lumMod val="95000"/>
                              <a:lumOff val="5000"/>
                            </a:schemeClr>
                          </a:solidFill>
                        </a:rPr>
                        <a:t>2600   (1200-Irrigated cultivation/1400Rainfed cultivation)</a:t>
                      </a:r>
                      <a:endParaRPr lang="en-US" sz="12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en-US" sz="1200" b="1" dirty="0" smtClean="0">
                          <a:solidFill>
                            <a:schemeClr val="tx1">
                              <a:lumMod val="95000"/>
                              <a:lumOff val="5000"/>
                            </a:schemeClr>
                          </a:solidFill>
                        </a:rPr>
                        <a:t>4200</a:t>
                      </a:r>
                      <a:endParaRPr lang="en-US" sz="12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012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lumMod val="95000"/>
                              <a:lumOff val="5000"/>
                            </a:schemeClr>
                          </a:solidFill>
                        </a:rPr>
                        <a:t>Nazlet Issa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l" rtl="0"/>
                      <a:r>
                        <a:rPr lang="en-US" sz="1200" b="1" dirty="0" smtClean="0">
                          <a:solidFill>
                            <a:schemeClr val="tx1">
                              <a:lumMod val="95000"/>
                              <a:lumOff val="5000"/>
                            </a:schemeClr>
                          </a:solidFill>
                        </a:rPr>
                        <a:t>2700olives+500Cultivated plains+200 acres need reclamation</a:t>
                      </a:r>
                      <a:r>
                        <a:rPr lang="en-US" sz="1200" b="1" baseline="0" dirty="0" smtClean="0">
                          <a:solidFill>
                            <a:schemeClr val="tx1">
                              <a:lumMod val="95000"/>
                              <a:lumOff val="5000"/>
                            </a:schemeClr>
                          </a:solidFill>
                        </a:rPr>
                        <a:t> +</a:t>
                      </a:r>
                      <a:r>
                        <a:rPr lang="en-US" sz="1200" b="1" baseline="0" dirty="0" smtClean="0">
                          <a:solidFill>
                            <a:srgbClr val="FF0000"/>
                          </a:solidFill>
                          <a:effectLst>
                            <a:outerShdw blurRad="38100" dist="38100" dir="2700000" algn="tl">
                              <a:srgbClr val="000000">
                                <a:alpha val="43137"/>
                              </a:srgbClr>
                            </a:outerShdw>
                          </a:effectLst>
                        </a:rPr>
                        <a:t>800 Dunum behind the wall at Israel side </a:t>
                      </a:r>
                      <a:endParaRPr lang="en-US" sz="1200" b="1" dirty="0">
                        <a:solidFill>
                          <a:srgbClr val="FF0000"/>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en-US" sz="1200" b="1" dirty="0" smtClean="0">
                          <a:solidFill>
                            <a:schemeClr val="tx1">
                              <a:lumMod val="95000"/>
                              <a:lumOff val="5000"/>
                            </a:schemeClr>
                          </a:solidFill>
                        </a:rPr>
                        <a:t>2030</a:t>
                      </a:r>
                      <a:endParaRPr lang="en-US" sz="1200" b="1" dirty="0">
                        <a:solidFill>
                          <a:schemeClr val="tx1">
                            <a:lumMod val="95000"/>
                            <a:lumOff val="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7" name="جدول 6"/>
          <p:cNvGraphicFramePr>
            <a:graphicFrameLocks noGrp="1"/>
          </p:cNvGraphicFramePr>
          <p:nvPr/>
        </p:nvGraphicFramePr>
        <p:xfrm>
          <a:off x="357158" y="2928934"/>
          <a:ext cx="5357850" cy="3648169"/>
        </p:xfrm>
        <a:graphic>
          <a:graphicData uri="http://schemas.openxmlformats.org/drawingml/2006/table">
            <a:tbl>
              <a:tblPr firstRow="1" bandRow="1">
                <a:tableStyleId>{5C22544A-7EE6-4342-B048-85BDC9FD1C3A}</a:tableStyleId>
              </a:tblPr>
              <a:tblGrid>
                <a:gridCol w="2027541"/>
                <a:gridCol w="1110103"/>
                <a:gridCol w="1110103"/>
                <a:gridCol w="1110103"/>
              </a:tblGrid>
              <a:tr h="378775">
                <a:tc gridSpan="4">
                  <a:txBody>
                    <a:bodyPr/>
                    <a:lstStyle/>
                    <a:p>
                      <a:pPr algn="ctr"/>
                      <a:r>
                        <a:rPr lang="en-US" sz="1400" dirty="0" smtClean="0">
                          <a:solidFill>
                            <a:schemeClr val="tx1">
                              <a:lumMod val="85000"/>
                              <a:lumOff val="15000"/>
                            </a:schemeClr>
                          </a:solidFill>
                        </a:rPr>
                        <a:t>Types of agriculture in the study area</a:t>
                      </a:r>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l"/>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l"/>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l"/>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611303">
                <a:tc>
                  <a:txBody>
                    <a:bodyPr/>
                    <a:lstStyle/>
                    <a:p>
                      <a:pPr algn="l"/>
                      <a:r>
                        <a:rPr lang="en-US" sz="1400" dirty="0" smtClean="0">
                          <a:solidFill>
                            <a:schemeClr val="tx1">
                              <a:lumMod val="85000"/>
                              <a:lumOff val="15000"/>
                            </a:schemeClr>
                          </a:solidFill>
                        </a:rPr>
                        <a:t>Agriculture</a:t>
                      </a:r>
                      <a:r>
                        <a:rPr lang="en-US" sz="1400" baseline="0" dirty="0" smtClean="0">
                          <a:solidFill>
                            <a:schemeClr val="tx1">
                              <a:lumMod val="85000"/>
                              <a:lumOff val="15000"/>
                            </a:schemeClr>
                          </a:solidFill>
                        </a:rPr>
                        <a:t> type/ Locality  </a:t>
                      </a:r>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400" dirty="0" smtClean="0">
                          <a:solidFill>
                            <a:schemeClr val="tx1">
                              <a:lumMod val="85000"/>
                              <a:lumOff val="15000"/>
                            </a:schemeClr>
                          </a:solidFill>
                        </a:rPr>
                        <a:t>Baqa Al-Gharbiyye</a:t>
                      </a:r>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400" dirty="0" smtClean="0">
                          <a:solidFill>
                            <a:schemeClr val="tx1">
                              <a:lumMod val="85000"/>
                              <a:lumOff val="15000"/>
                            </a:schemeClr>
                          </a:solidFill>
                        </a:rPr>
                        <a:t>Baqa</a:t>
                      </a:r>
                      <a:r>
                        <a:rPr lang="en-US" sz="1400" baseline="0" dirty="0" smtClean="0">
                          <a:solidFill>
                            <a:schemeClr val="tx1">
                              <a:lumMod val="85000"/>
                              <a:lumOff val="15000"/>
                            </a:schemeClr>
                          </a:solidFill>
                        </a:rPr>
                        <a:t> alsharqieh</a:t>
                      </a:r>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400" dirty="0" smtClean="0">
                          <a:solidFill>
                            <a:schemeClr val="tx1">
                              <a:lumMod val="85000"/>
                              <a:lumOff val="15000"/>
                            </a:schemeClr>
                          </a:solidFill>
                        </a:rPr>
                        <a:t>Nazlet</a:t>
                      </a:r>
                      <a:r>
                        <a:rPr lang="en-US" sz="1400" baseline="0" dirty="0" smtClean="0">
                          <a:solidFill>
                            <a:schemeClr val="tx1">
                              <a:lumMod val="85000"/>
                              <a:lumOff val="15000"/>
                            </a:schemeClr>
                          </a:solidFill>
                        </a:rPr>
                        <a:t>  Issa (Dunum)</a:t>
                      </a:r>
                      <a:endParaRPr lang="en-US" sz="1400" dirty="0">
                        <a:solidFill>
                          <a:schemeClr val="tx1">
                            <a:lumMod val="85000"/>
                            <a:lumOff val="1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349316">
                <a:tc>
                  <a:txBody>
                    <a:bodyPr/>
                    <a:lstStyle/>
                    <a:p>
                      <a:pPr algn="l"/>
                      <a:r>
                        <a:rPr lang="en-US" sz="1400" b="0" i="0" kern="1200" dirty="0" smtClean="0">
                          <a:solidFill>
                            <a:schemeClr val="dk1"/>
                          </a:solidFill>
                          <a:latin typeface="+mn-lt"/>
                          <a:ea typeface="+mn-ea"/>
                          <a:cs typeface="+mn-cs"/>
                        </a:rPr>
                        <a:t>Irrigated &amp; Plantation</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kern="1200" dirty="0" smtClean="0">
                          <a:solidFill>
                            <a:schemeClr val="dk1"/>
                          </a:solidFill>
                          <a:latin typeface="+mn-lt"/>
                          <a:ea typeface="+mn-ea"/>
                          <a:cs typeface="+mn-cs"/>
                        </a:rPr>
                        <a:t>861</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2600 total </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2195">
                <a:tc>
                  <a:txBody>
                    <a:bodyPr/>
                    <a:lstStyle/>
                    <a:p>
                      <a:pPr algn="l"/>
                      <a:r>
                        <a:rPr lang="en-US" sz="1400" b="0" i="0" kern="1200" dirty="0" smtClean="0">
                          <a:solidFill>
                            <a:schemeClr val="dk1"/>
                          </a:solidFill>
                          <a:latin typeface="+mn-lt"/>
                          <a:ea typeface="+mn-ea"/>
                          <a:cs typeface="+mn-cs"/>
                        </a:rPr>
                        <a:t>Area planted with</a:t>
                      </a:r>
                      <a:r>
                        <a:rPr lang="en-US" sz="1400" b="0" i="0" kern="1200" baseline="0" dirty="0" smtClean="0">
                          <a:solidFill>
                            <a:schemeClr val="dk1"/>
                          </a:solidFill>
                          <a:latin typeface="+mn-lt"/>
                          <a:ea typeface="+mn-ea"/>
                          <a:cs typeface="+mn-cs"/>
                        </a:rPr>
                        <a:t> </a:t>
                      </a:r>
                      <a:r>
                        <a:rPr lang="en-US" sz="1400" b="0" i="0" kern="1200" dirty="0" smtClean="0">
                          <a:solidFill>
                            <a:schemeClr val="dk1"/>
                          </a:solidFill>
                          <a:latin typeface="+mn-lt"/>
                          <a:ea typeface="+mn-ea"/>
                          <a:cs typeface="+mn-cs"/>
                        </a:rPr>
                        <a:t>olives</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kern="1200" dirty="0" smtClean="0">
                          <a:solidFill>
                            <a:schemeClr val="dk1"/>
                          </a:solidFill>
                          <a:latin typeface="+mn-lt"/>
                          <a:ea typeface="+mn-ea"/>
                          <a:cs typeface="+mn-cs"/>
                        </a:rPr>
                        <a:t>700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ar-SA" sz="1400" dirty="0" smtClean="0"/>
                        <a:t>2700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9316">
                <a:tc>
                  <a:txBody>
                    <a:bodyPr/>
                    <a:lstStyle/>
                    <a:p>
                      <a:pPr algn="l"/>
                      <a:r>
                        <a:rPr lang="en-US" sz="1400" b="0" i="0" kern="1200" dirty="0" smtClean="0">
                          <a:solidFill>
                            <a:schemeClr val="dk1"/>
                          </a:solidFill>
                          <a:latin typeface="+mn-lt"/>
                          <a:ea typeface="+mn-ea"/>
                          <a:cs typeface="+mn-cs"/>
                        </a:rPr>
                        <a:t>Planted W/ Cereal</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dirty="0"/>
                        <a:t>18,986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886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ar-SA" sz="1400" dirty="0" smtClean="0"/>
                        <a:t>500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9316">
                <a:tc>
                  <a:txBody>
                    <a:bodyPr/>
                    <a:lstStyle/>
                    <a:p>
                      <a:pPr algn="l"/>
                      <a:r>
                        <a:rPr lang="en-US" sz="1400" dirty="0"/>
                        <a:t>Built </a:t>
                      </a:r>
                      <a:r>
                        <a:rPr lang="en-US" sz="1400" dirty="0" smtClean="0"/>
                        <a:t>up</a:t>
                      </a:r>
                      <a:r>
                        <a:rPr lang="en-US" sz="1400" baseline="0" dirty="0" smtClean="0"/>
                        <a:t> </a:t>
                      </a:r>
                      <a:r>
                        <a:rPr lang="he-IL" sz="1400" baseline="0" dirty="0" smtClean="0"/>
                        <a:t> </a:t>
                      </a:r>
                      <a:r>
                        <a:rPr lang="en-US" sz="1400" baseline="0" dirty="0" smtClean="0"/>
                        <a:t>area</a:t>
                      </a:r>
                      <a:endParaRPr lang="en-US" sz="1400"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600" dirty="0">
                          <a:solidFill>
                            <a:srgbClr val="FF0000"/>
                          </a:solidFill>
                        </a:rPr>
                        <a:t>76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a:t>
                      </a:r>
                      <a:endParaRPr lang="en-US" sz="1400"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ar-SA" sz="1400" dirty="0" smtClean="0"/>
                        <a:t>800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9316">
                <a:tc>
                  <a:txBody>
                    <a:bodyPr/>
                    <a:lstStyle/>
                    <a:p>
                      <a:pPr algn="l"/>
                      <a:r>
                        <a:rPr lang="en-US" sz="1400" dirty="0"/>
                        <a:t>Cultivable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dirty="0"/>
                        <a:t>19,847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1200</a:t>
                      </a:r>
                      <a:endParaRPr lang="en-US" sz="1400"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9316">
                <a:tc>
                  <a:txBody>
                    <a:bodyPr/>
                    <a:lstStyle/>
                    <a:p>
                      <a:pPr algn="l"/>
                      <a:r>
                        <a:rPr lang="en-US" sz="1400" dirty="0"/>
                        <a:t>Non-Cultivable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a:t>1,145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a:t>
                      </a:r>
                      <a:endParaRPr lang="en-US" sz="1400"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9316">
                <a:tc>
                  <a:txBody>
                    <a:bodyPr/>
                    <a:lstStyle/>
                    <a:p>
                      <a:pPr algn="l"/>
                      <a:r>
                        <a:rPr lang="en-US" sz="1400" baseline="0" dirty="0" smtClean="0"/>
                        <a:t> needs reclamation</a:t>
                      </a:r>
                      <a:endParaRPr lang="en-US" sz="1400"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dirty="0" smtClean="0"/>
                        <a:t>-</a:t>
                      </a:r>
                      <a:endParaRPr lang="en-US" sz="1400"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t>-</a:t>
                      </a:r>
                      <a:endParaRPr lang="en-US" sz="1400"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ar-SA" sz="1400" dirty="0" smtClean="0"/>
                        <a:t>200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3400" y="1066800"/>
            <a:ext cx="7358114" cy="3108543"/>
          </a:xfrm>
          <a:prstGeom prst="rect">
            <a:avLst/>
          </a:prstGeom>
        </p:spPr>
        <p:txBody>
          <a:bodyPr wrap="square">
            <a:spAutoFit/>
          </a:bodyPr>
          <a:lstStyle/>
          <a:p>
            <a:pPr algn="l" rtl="0"/>
            <a:r>
              <a:rPr lang="en-US" sz="1400" dirty="0" smtClean="0"/>
              <a:t>There are 4 underground wells in the town of Baqa Al-</a:t>
            </a:r>
            <a:r>
              <a:rPr lang="en-US" sz="1400" dirty="0" err="1" smtClean="0"/>
              <a:t>Sharqiya</a:t>
            </a:r>
            <a:r>
              <a:rPr lang="en-US" sz="1400" dirty="0" smtClean="0"/>
              <a:t>, used for agriculture and drinking water.</a:t>
            </a:r>
          </a:p>
          <a:p>
            <a:pPr algn="l" rtl="0"/>
            <a:endParaRPr lang="en-US" sz="1400" dirty="0" smtClean="0"/>
          </a:p>
          <a:p>
            <a:pPr algn="l" rtl="0"/>
            <a:r>
              <a:rPr lang="en-US" sz="1400" dirty="0" smtClean="0"/>
              <a:t>1 - The Eastern Baqa irrigation project was established in 1960 with a depth of 140 m and its production capacity 120-160 m 3 / hour</a:t>
            </a:r>
          </a:p>
          <a:p>
            <a:pPr algn="l" rtl="0"/>
            <a:endParaRPr lang="en-US" sz="1400" dirty="0" smtClean="0"/>
          </a:p>
          <a:p>
            <a:pPr algn="l" rtl="0"/>
            <a:r>
              <a:rPr lang="en-US" sz="1400" dirty="0" smtClean="0"/>
              <a:t>2 - The Mohammed </a:t>
            </a:r>
            <a:r>
              <a:rPr lang="en-US" sz="1400" dirty="0" err="1" smtClean="0"/>
              <a:t>Khadr</a:t>
            </a:r>
            <a:r>
              <a:rPr lang="en-US" sz="1400" dirty="0" smtClean="0"/>
              <a:t> </a:t>
            </a:r>
            <a:r>
              <a:rPr lang="en-US" sz="1400" dirty="0" err="1" smtClean="0"/>
              <a:t>Khalaf</a:t>
            </a:r>
            <a:r>
              <a:rPr lang="en-US" sz="1400" dirty="0" smtClean="0"/>
              <a:t> and Partners irrigation project was established in 1960 with a depth of 140 m and its production capacity 120-160 m 3 / hour</a:t>
            </a:r>
          </a:p>
          <a:p>
            <a:pPr algn="l" rtl="0"/>
            <a:endParaRPr lang="en-US" sz="1400" dirty="0" smtClean="0"/>
          </a:p>
          <a:p>
            <a:pPr algn="l" rtl="0"/>
            <a:r>
              <a:rPr lang="en-US" sz="1400" dirty="0" smtClean="0"/>
              <a:t>3- </a:t>
            </a:r>
            <a:r>
              <a:rPr lang="en-US" sz="1400" dirty="0" err="1" smtClean="0"/>
              <a:t>Ras</a:t>
            </a:r>
            <a:r>
              <a:rPr lang="en-US" sz="1400" dirty="0" smtClean="0"/>
              <a:t> </a:t>
            </a:r>
            <a:r>
              <a:rPr lang="en-US" sz="1400" dirty="0" err="1" smtClean="0"/>
              <a:t>Rummana</a:t>
            </a:r>
            <a:r>
              <a:rPr lang="en-US" sz="1400" dirty="0" smtClean="0"/>
              <a:t> irrigation project (Abu Shams) was established in 1961 with a depth of 180 m and a production capacity of 250 m3 / hour.</a:t>
            </a:r>
          </a:p>
          <a:p>
            <a:pPr algn="l" rtl="0"/>
            <a:endParaRPr lang="en-US" sz="1400" dirty="0" smtClean="0"/>
          </a:p>
          <a:p>
            <a:pPr algn="l" rtl="0"/>
            <a:r>
              <a:rPr lang="en-US" sz="1400" dirty="0" smtClean="0"/>
              <a:t>4- </a:t>
            </a:r>
            <a:r>
              <a:rPr lang="en-US" sz="1400" dirty="0" err="1" smtClean="0"/>
              <a:t>Saqr</a:t>
            </a:r>
            <a:r>
              <a:rPr lang="en-US" sz="1400" dirty="0" smtClean="0"/>
              <a:t> Al-</a:t>
            </a:r>
            <a:r>
              <a:rPr lang="en-US" sz="1400" dirty="0" err="1" smtClean="0"/>
              <a:t>Sa’ad</a:t>
            </a:r>
            <a:r>
              <a:rPr lang="en-US" sz="1400" dirty="0" smtClean="0"/>
              <a:t> Irrigation and Partnership Project was established in 1965, with a depth of 140 m and a production capacity of 120 m3 / hour.</a:t>
            </a:r>
            <a:endParaRPr lang="ar-SA" sz="1400" dirty="0"/>
          </a:p>
        </p:txBody>
      </p:sp>
      <p:sp>
        <p:nvSpPr>
          <p:cNvPr id="3" name="مربع نص 2"/>
          <p:cNvSpPr txBox="1"/>
          <p:nvPr/>
        </p:nvSpPr>
        <p:spPr>
          <a:xfrm>
            <a:off x="2286000" y="228600"/>
            <a:ext cx="4572000" cy="523220"/>
          </a:xfrm>
          <a:prstGeom prst="rect">
            <a:avLst/>
          </a:prstGeom>
          <a:noFill/>
        </p:spPr>
        <p:txBody>
          <a:bodyPr wrap="square" rtlCol="1">
            <a:spAutoFit/>
          </a:bodyPr>
          <a:lstStyle/>
          <a:p>
            <a:r>
              <a:rPr lang="en-US" sz="2800" b="1" dirty="0" smtClean="0"/>
              <a:t>Wells of Baqa alsharqieh </a:t>
            </a:r>
            <a:endParaRPr lang="ar-SA" sz="2800" b="1"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agroi.jpg"/>
          <p:cNvPicPr>
            <a:picLocks noChangeAspect="1"/>
          </p:cNvPicPr>
          <p:nvPr/>
        </p:nvPicPr>
        <p:blipFill>
          <a:blip r:embed="rId2" cstate="print"/>
          <a:stretch>
            <a:fillRect/>
          </a:stretch>
        </p:blipFill>
        <p:spPr>
          <a:xfrm>
            <a:off x="857224" y="1285860"/>
            <a:ext cx="7572428" cy="5358061"/>
          </a:xfrm>
          <a:prstGeom prst="rect">
            <a:avLst/>
          </a:prstGeom>
        </p:spPr>
      </p:pic>
      <p:sp>
        <p:nvSpPr>
          <p:cNvPr id="8" name="مربع نص 7"/>
          <p:cNvSpPr txBox="1"/>
          <p:nvPr/>
        </p:nvSpPr>
        <p:spPr>
          <a:xfrm>
            <a:off x="0" y="2571744"/>
            <a:ext cx="2786082" cy="1384995"/>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pPr algn="just" rtl="0"/>
            <a:r>
              <a:rPr lang="en-US" sz="1200" b="1" dirty="0" smtClean="0"/>
              <a:t>About 2,000 Dunum of which were constructed over thousands of housing units, due to housing distress and the delay in planning and construction committees and planning departments to approve the plan to expand the structural map of the Western package.</a:t>
            </a:r>
            <a:endParaRPr lang="ar-SA" sz="1200" b="1" dirty="0"/>
          </a:p>
        </p:txBody>
      </p:sp>
      <p:sp>
        <p:nvSpPr>
          <p:cNvPr id="9" name="مربع نص 8"/>
          <p:cNvSpPr txBox="1"/>
          <p:nvPr/>
        </p:nvSpPr>
        <p:spPr>
          <a:xfrm>
            <a:off x="2895600" y="2743200"/>
            <a:ext cx="2286016" cy="276999"/>
          </a:xfrm>
          <a:prstGeom prst="rect">
            <a:avLst/>
          </a:prstGeom>
          <a:noFill/>
        </p:spPr>
        <p:txBody>
          <a:bodyPr wrap="square" rtlCol="1">
            <a:spAutoFit/>
          </a:bodyPr>
          <a:lstStyle/>
          <a:p>
            <a:r>
              <a:rPr lang="en-US" sz="1200" b="1" dirty="0" smtClean="0"/>
              <a:t>Baqa Al-Gharbiyye </a:t>
            </a:r>
            <a:endParaRPr lang="ar-SA" sz="1200" b="1" dirty="0"/>
          </a:p>
        </p:txBody>
      </p:sp>
      <p:sp>
        <p:nvSpPr>
          <p:cNvPr id="10" name="مربع نص 9"/>
          <p:cNvSpPr txBox="1"/>
          <p:nvPr/>
        </p:nvSpPr>
        <p:spPr>
          <a:xfrm>
            <a:off x="4714876" y="3143249"/>
            <a:ext cx="2286016" cy="261610"/>
          </a:xfrm>
          <a:prstGeom prst="rect">
            <a:avLst/>
          </a:prstGeom>
          <a:noFill/>
        </p:spPr>
        <p:txBody>
          <a:bodyPr wrap="square" rtlCol="1">
            <a:spAutoFit/>
          </a:bodyPr>
          <a:lstStyle/>
          <a:p>
            <a:pPr algn="ctr"/>
            <a:r>
              <a:rPr lang="en-US" sz="1100" b="1" dirty="0" smtClean="0"/>
              <a:t>Nazlet Issa</a:t>
            </a:r>
            <a:endParaRPr lang="ar-SA" sz="1100" b="1" dirty="0"/>
          </a:p>
        </p:txBody>
      </p:sp>
      <p:sp>
        <p:nvSpPr>
          <p:cNvPr id="11" name="مربع نص 10"/>
          <p:cNvSpPr txBox="1"/>
          <p:nvPr/>
        </p:nvSpPr>
        <p:spPr>
          <a:xfrm>
            <a:off x="4643438" y="4429133"/>
            <a:ext cx="2286016" cy="261610"/>
          </a:xfrm>
          <a:prstGeom prst="rect">
            <a:avLst/>
          </a:prstGeom>
          <a:noFill/>
        </p:spPr>
        <p:txBody>
          <a:bodyPr wrap="square" rtlCol="1">
            <a:spAutoFit/>
          </a:bodyPr>
          <a:lstStyle/>
          <a:p>
            <a:pPr algn="ctr"/>
            <a:r>
              <a:rPr lang="en-US" sz="1050" b="1" dirty="0" smtClean="0"/>
              <a:t>Baqa alsharqieh </a:t>
            </a:r>
            <a:endParaRPr lang="ar-SA" sz="1050" b="1" dirty="0"/>
          </a:p>
        </p:txBody>
      </p:sp>
      <p:sp>
        <p:nvSpPr>
          <p:cNvPr id="12" name="مستطيل 11"/>
          <p:cNvSpPr/>
          <p:nvPr/>
        </p:nvSpPr>
        <p:spPr>
          <a:xfrm>
            <a:off x="6286512" y="1714488"/>
            <a:ext cx="2000264" cy="738664"/>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l" rtl="0"/>
            <a:r>
              <a:rPr lang="en-US" sz="1400" b="1" dirty="0" smtClean="0"/>
              <a:t>About 884 were confiscated  in favor of the wall in Nazlet Issa</a:t>
            </a:r>
          </a:p>
        </p:txBody>
      </p:sp>
      <p:sp>
        <p:nvSpPr>
          <p:cNvPr id="13" name="مستطيل 12"/>
          <p:cNvSpPr/>
          <p:nvPr/>
        </p:nvSpPr>
        <p:spPr>
          <a:xfrm>
            <a:off x="5643570" y="5214950"/>
            <a:ext cx="2486012"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l" rtl="0"/>
            <a:r>
              <a:rPr lang="en-US" sz="1200" dirty="0" smtClean="0"/>
              <a:t>Baqa alsharqieh is characterized by the availability of the groundwater needed for agriculture, which number 4 wells. Water is distributed to farmers through irrigation networks for those wells</a:t>
            </a:r>
            <a:endParaRPr lang="en-US" sz="1200" dirty="0"/>
          </a:p>
        </p:txBody>
      </p:sp>
      <p:sp>
        <p:nvSpPr>
          <p:cNvPr id="14" name="مستطيل 13"/>
          <p:cNvSpPr/>
          <p:nvPr/>
        </p:nvSpPr>
        <p:spPr>
          <a:xfrm>
            <a:off x="6858016" y="3786190"/>
            <a:ext cx="2000296" cy="110799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l"/>
            <a:r>
              <a:rPr lang="en-US" sz="1100" dirty="0" smtClean="0"/>
              <a:t>There are several agricultural cooperative societies in Baqa alsharqieh that are concerned with the continuous development of the agricultural sector. </a:t>
            </a:r>
            <a:endParaRPr lang="en-US" sz="1100" dirty="0"/>
          </a:p>
        </p:txBody>
      </p:sp>
      <p:sp>
        <p:nvSpPr>
          <p:cNvPr id="15" name="مستطيل 14"/>
          <p:cNvSpPr/>
          <p:nvPr/>
        </p:nvSpPr>
        <p:spPr>
          <a:xfrm>
            <a:off x="2000232" y="642918"/>
            <a:ext cx="5000660" cy="646331"/>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l" rtl="0"/>
            <a:r>
              <a:rPr lang="en-US" b="1" dirty="0" smtClean="0"/>
              <a:t>There is a percentage of building encroachment on agricultural lands in the study localities.</a:t>
            </a:r>
            <a:endParaRPr lang="ar-SA" b="1" dirty="0"/>
          </a:p>
        </p:txBody>
      </p:sp>
      <p:sp>
        <p:nvSpPr>
          <p:cNvPr id="16" name="مستطيل 15"/>
          <p:cNvSpPr/>
          <p:nvPr/>
        </p:nvSpPr>
        <p:spPr>
          <a:xfrm>
            <a:off x="2714612" y="0"/>
            <a:ext cx="4311821" cy="461665"/>
          </a:xfrm>
          <a:prstGeom prst="rect">
            <a:avLst/>
          </a:prstGeom>
        </p:spPr>
        <p:txBody>
          <a:bodyPr wrap="none">
            <a:spAutoFit/>
          </a:bodyPr>
          <a:lstStyle/>
          <a:p>
            <a:pPr algn="ctr"/>
            <a:r>
              <a:rPr lang="en-US" sz="2400" b="1" dirty="0" smtClean="0"/>
              <a:t> Agricultural land encroachment </a:t>
            </a:r>
            <a:endParaRPr lang="ar-SA" sz="2400" dirty="0"/>
          </a:p>
        </p:txBody>
      </p:sp>
      <p:cxnSp>
        <p:nvCxnSpPr>
          <p:cNvPr id="18" name="رابط كسهم مستقيم 17"/>
          <p:cNvCxnSpPr>
            <a:endCxn id="12" idx="0"/>
          </p:cNvCxnSpPr>
          <p:nvPr/>
        </p:nvCxnSpPr>
        <p:spPr>
          <a:xfrm>
            <a:off x="6643702" y="1285860"/>
            <a:ext cx="642942" cy="4286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رابط كسهم مستقيم 18"/>
          <p:cNvCxnSpPr/>
          <p:nvPr/>
        </p:nvCxnSpPr>
        <p:spPr>
          <a:xfrm rot="5400000">
            <a:off x="1500166" y="1643050"/>
            <a:ext cx="1285884" cy="5715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مربع نص 20"/>
          <p:cNvSpPr txBox="1"/>
          <p:nvPr/>
        </p:nvSpPr>
        <p:spPr>
          <a:xfrm>
            <a:off x="1643042" y="4357694"/>
            <a:ext cx="2714644" cy="584775"/>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pPr algn="ctr" rtl="0"/>
            <a:r>
              <a:rPr lang="en-US" sz="1600" b="1" dirty="0" smtClean="0">
                <a:solidFill>
                  <a:srgbClr val="FF0000"/>
                </a:solidFill>
              </a:rPr>
              <a:t>Note that the built up area exceeded agricultural land</a:t>
            </a:r>
            <a:endParaRPr lang="ar-SA" sz="1600" b="1" dirty="0">
              <a:solidFill>
                <a:srgbClr val="FF0000"/>
              </a:solidFill>
            </a:endParaRPr>
          </a:p>
        </p:txBody>
      </p:sp>
      <p:cxnSp>
        <p:nvCxnSpPr>
          <p:cNvPr id="22" name="رابط كسهم مستقيم 21"/>
          <p:cNvCxnSpPr>
            <a:endCxn id="21" idx="0"/>
          </p:cNvCxnSpPr>
          <p:nvPr/>
        </p:nvCxnSpPr>
        <p:spPr>
          <a:xfrm rot="5400000">
            <a:off x="1464447" y="2821777"/>
            <a:ext cx="3071834"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مستطيل 16"/>
          <p:cNvSpPr/>
          <p:nvPr/>
        </p:nvSpPr>
        <p:spPr>
          <a:xfrm>
            <a:off x="214282" y="5214950"/>
            <a:ext cx="2409828" cy="1015663"/>
          </a:xfrm>
          <a:prstGeom prst="rect">
            <a:avLst/>
          </a:prstGeom>
          <a:solidFill>
            <a:schemeClr val="bg1"/>
          </a:solidFill>
          <a:ln w="28575">
            <a:solidFill>
              <a:srgbClr val="FF0000"/>
            </a:solidFill>
          </a:ln>
        </p:spPr>
        <p:txBody>
          <a:bodyPr wrap="square">
            <a:spAutoFit/>
          </a:bodyPr>
          <a:lstStyle/>
          <a:p>
            <a:pPr algn="ctr"/>
            <a:r>
              <a:rPr lang="en-US" sz="1200" dirty="0" smtClean="0"/>
              <a:t>In the area, thousands of donum of land were confiscated in favor of the construction of the 'Trans Israel' Street, the Qatari water project and the gas line.</a:t>
            </a:r>
            <a:endParaRPr lang="en-US" sz="1200" dirty="0"/>
          </a:p>
        </p:txBody>
      </p:sp>
      <p:cxnSp>
        <p:nvCxnSpPr>
          <p:cNvPr id="20" name="رابط كسهم مستقيم 19"/>
          <p:cNvCxnSpPr>
            <a:stCxn id="8" idx="2"/>
          </p:cNvCxnSpPr>
          <p:nvPr/>
        </p:nvCxnSpPr>
        <p:spPr>
          <a:xfrm rot="5400000">
            <a:off x="710342" y="4460812"/>
            <a:ext cx="1186773" cy="17862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مستطيل 22"/>
          <p:cNvSpPr/>
          <p:nvPr/>
        </p:nvSpPr>
        <p:spPr>
          <a:xfrm>
            <a:off x="6858016" y="2643182"/>
            <a:ext cx="1785950"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rtl="0"/>
            <a:r>
              <a:rPr lang="en-US" sz="1200" dirty="0" smtClean="0"/>
              <a:t>Nazlet Issa Spring is a source with 100% drinkable water and its flow rate = 300 m3 / day</a:t>
            </a:r>
            <a:endParaRPr lang="ar-SA" sz="1200" dirty="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228600"/>
            <a:ext cx="8250335" cy="461665"/>
          </a:xfrm>
          <a:prstGeom prst="rect">
            <a:avLst/>
          </a:prstGeom>
        </p:spPr>
        <p:txBody>
          <a:bodyPr wrap="none">
            <a:spAutoFit/>
          </a:bodyPr>
          <a:lstStyle/>
          <a:p>
            <a:r>
              <a:rPr lang="en-US" sz="2400" b="1" dirty="0" smtClean="0"/>
              <a:t>Country infrastructure projects affects baqa el Gharbyyie lands </a:t>
            </a:r>
            <a:endParaRPr lang="en-US" sz="2400" b="1" dirty="0"/>
          </a:p>
        </p:txBody>
      </p:sp>
      <p:pic>
        <p:nvPicPr>
          <p:cNvPr id="6" name="صورة 5" descr="expansion.jpg"/>
          <p:cNvPicPr>
            <a:picLocks noChangeAspect="1"/>
          </p:cNvPicPr>
          <p:nvPr/>
        </p:nvPicPr>
        <p:blipFill>
          <a:blip r:embed="rId3" cstate="print"/>
          <a:srcRect t="5796"/>
          <a:stretch>
            <a:fillRect/>
          </a:stretch>
        </p:blipFill>
        <p:spPr>
          <a:xfrm>
            <a:off x="0" y="762000"/>
            <a:ext cx="9144000" cy="6096000"/>
          </a:xfrm>
          <a:prstGeom prst="rect">
            <a:avLst/>
          </a:prstGeom>
        </p:spPr>
      </p:pic>
      <p:sp>
        <p:nvSpPr>
          <p:cNvPr id="7" name="مستطيل 6"/>
          <p:cNvSpPr/>
          <p:nvPr/>
        </p:nvSpPr>
        <p:spPr>
          <a:xfrm>
            <a:off x="5638800" y="4724400"/>
            <a:ext cx="737702" cy="246221"/>
          </a:xfrm>
          <a:prstGeom prst="rect">
            <a:avLst/>
          </a:prstGeom>
        </p:spPr>
        <p:txBody>
          <a:bodyPr wrap="none">
            <a:spAutoFit/>
          </a:bodyPr>
          <a:lstStyle/>
          <a:p>
            <a:r>
              <a:rPr lang="en-US" sz="1000" dirty="0" smtClean="0"/>
              <a:t>Nazlet Issa</a:t>
            </a:r>
          </a:p>
        </p:txBody>
      </p:sp>
      <p:sp>
        <p:nvSpPr>
          <p:cNvPr id="8" name="مربع نص 7"/>
          <p:cNvSpPr txBox="1"/>
          <p:nvPr/>
        </p:nvSpPr>
        <p:spPr>
          <a:xfrm>
            <a:off x="4267200" y="4114800"/>
            <a:ext cx="990600" cy="677108"/>
          </a:xfrm>
          <a:prstGeom prst="rect">
            <a:avLst/>
          </a:prstGeom>
          <a:noFill/>
        </p:spPr>
        <p:txBody>
          <a:bodyPr wrap="square" rtlCol="0">
            <a:spAutoFit/>
          </a:bodyPr>
          <a:lstStyle/>
          <a:p>
            <a:r>
              <a:rPr lang="en-US" sz="1000" dirty="0" smtClean="0"/>
              <a:t>Baqa Al-Gharbiyye</a:t>
            </a:r>
          </a:p>
          <a:p>
            <a:endParaRPr lang="en-US" dirty="0"/>
          </a:p>
        </p:txBody>
      </p:sp>
      <p:sp>
        <p:nvSpPr>
          <p:cNvPr id="9" name="مربع نص 8"/>
          <p:cNvSpPr txBox="1"/>
          <p:nvPr/>
        </p:nvSpPr>
        <p:spPr>
          <a:xfrm>
            <a:off x="6072198" y="5143512"/>
            <a:ext cx="838200" cy="338554"/>
          </a:xfrm>
          <a:prstGeom prst="rect">
            <a:avLst/>
          </a:prstGeom>
          <a:noFill/>
        </p:spPr>
        <p:txBody>
          <a:bodyPr wrap="square" rtlCol="0">
            <a:spAutoFit/>
          </a:bodyPr>
          <a:lstStyle/>
          <a:p>
            <a:r>
              <a:rPr lang="en-US" sz="800" b="1" dirty="0" smtClean="0"/>
              <a:t>Baqa alsharqieh</a:t>
            </a:r>
            <a:endParaRPr lang="en-US" sz="800" dirty="0"/>
          </a:p>
        </p:txBody>
      </p:sp>
      <p:sp>
        <p:nvSpPr>
          <p:cNvPr id="10" name="مربع نص 9"/>
          <p:cNvSpPr txBox="1"/>
          <p:nvPr/>
        </p:nvSpPr>
        <p:spPr>
          <a:xfrm>
            <a:off x="4929190" y="1785926"/>
            <a:ext cx="838200" cy="215444"/>
          </a:xfrm>
          <a:prstGeom prst="rect">
            <a:avLst/>
          </a:prstGeom>
          <a:noFill/>
        </p:spPr>
        <p:txBody>
          <a:bodyPr wrap="square" rtlCol="0">
            <a:spAutoFit/>
          </a:bodyPr>
          <a:lstStyle/>
          <a:p>
            <a:pPr algn="ctr"/>
            <a:r>
              <a:rPr lang="en-US" sz="800" b="1" dirty="0" smtClean="0"/>
              <a:t>Harish </a:t>
            </a:r>
            <a:endParaRPr lang="en-US" sz="800" dirty="0"/>
          </a:p>
        </p:txBody>
      </p:sp>
      <p:sp>
        <p:nvSpPr>
          <p:cNvPr id="11" name="مربع نص 10"/>
          <p:cNvSpPr txBox="1"/>
          <p:nvPr/>
        </p:nvSpPr>
        <p:spPr>
          <a:xfrm>
            <a:off x="3857620" y="6000768"/>
            <a:ext cx="838200" cy="215444"/>
          </a:xfrm>
          <a:prstGeom prst="rect">
            <a:avLst/>
          </a:prstGeom>
          <a:noFill/>
        </p:spPr>
        <p:txBody>
          <a:bodyPr wrap="square" rtlCol="0">
            <a:spAutoFit/>
          </a:bodyPr>
          <a:lstStyle/>
          <a:p>
            <a:pPr algn="ctr"/>
            <a:r>
              <a:rPr lang="en-US" sz="800" b="1" dirty="0" smtClean="0"/>
              <a:t>Jatt</a:t>
            </a:r>
            <a:endParaRPr lang="en-US" sz="800" dirty="0"/>
          </a:p>
        </p:txBody>
      </p:sp>
      <p:sp>
        <p:nvSpPr>
          <p:cNvPr id="12" name="مربع نص 11"/>
          <p:cNvSpPr txBox="1"/>
          <p:nvPr/>
        </p:nvSpPr>
        <p:spPr>
          <a:xfrm>
            <a:off x="4286248" y="2714620"/>
            <a:ext cx="838200" cy="215444"/>
          </a:xfrm>
          <a:prstGeom prst="rect">
            <a:avLst/>
          </a:prstGeom>
          <a:noFill/>
        </p:spPr>
        <p:txBody>
          <a:bodyPr wrap="square" rtlCol="0">
            <a:spAutoFit/>
          </a:bodyPr>
          <a:lstStyle/>
          <a:p>
            <a:pPr fontAlgn="base"/>
            <a:r>
              <a:rPr lang="en-US" sz="800" dirty="0" smtClean="0"/>
              <a:t>Meiser</a:t>
            </a:r>
            <a:endParaRPr lang="en-US" sz="800" dirty="0"/>
          </a:p>
        </p:txBody>
      </p:sp>
      <p:sp>
        <p:nvSpPr>
          <p:cNvPr id="13" name="مربع نص 12"/>
          <p:cNvSpPr txBox="1"/>
          <p:nvPr/>
        </p:nvSpPr>
        <p:spPr>
          <a:xfrm>
            <a:off x="4643438" y="3000372"/>
            <a:ext cx="838200" cy="215444"/>
          </a:xfrm>
          <a:prstGeom prst="rect">
            <a:avLst/>
          </a:prstGeom>
          <a:noFill/>
        </p:spPr>
        <p:txBody>
          <a:bodyPr wrap="square" rtlCol="0">
            <a:spAutoFit/>
          </a:bodyPr>
          <a:lstStyle/>
          <a:p>
            <a:pPr fontAlgn="base"/>
            <a:r>
              <a:rPr lang="en-US" sz="800" dirty="0" err="1" smtClean="0"/>
              <a:t>Metzer</a:t>
            </a:r>
            <a:endParaRPr lang="en-US" sz="800" dirty="0"/>
          </a:p>
        </p:txBody>
      </p:sp>
      <p:sp>
        <p:nvSpPr>
          <p:cNvPr id="14" name="مربع نص 13"/>
          <p:cNvSpPr txBox="1"/>
          <p:nvPr/>
        </p:nvSpPr>
        <p:spPr>
          <a:xfrm>
            <a:off x="500034" y="928670"/>
            <a:ext cx="1571636" cy="230832"/>
          </a:xfrm>
          <a:prstGeom prst="rect">
            <a:avLst/>
          </a:prstGeom>
          <a:noFill/>
        </p:spPr>
        <p:txBody>
          <a:bodyPr wrap="square" rtlCol="0">
            <a:spAutoFit/>
          </a:bodyPr>
          <a:lstStyle/>
          <a:p>
            <a:pPr algn="ctr"/>
            <a:r>
              <a:rPr lang="en-US" sz="900" b="1" dirty="0" err="1" smtClean="0"/>
              <a:t>Pardes</a:t>
            </a:r>
            <a:r>
              <a:rPr lang="en-US" sz="900" b="1" dirty="0" smtClean="0"/>
              <a:t> Hanna-</a:t>
            </a:r>
            <a:r>
              <a:rPr lang="en-US" sz="900" b="1" dirty="0" err="1" smtClean="0"/>
              <a:t>Karkur</a:t>
            </a:r>
            <a:endParaRPr lang="en-US" sz="900" b="1" dirty="0"/>
          </a:p>
        </p:txBody>
      </p:sp>
      <p:sp>
        <p:nvSpPr>
          <p:cNvPr id="15" name="مستطيل 14"/>
          <p:cNvSpPr/>
          <p:nvPr/>
        </p:nvSpPr>
        <p:spPr>
          <a:xfrm>
            <a:off x="1428728" y="5500702"/>
            <a:ext cx="856325" cy="215444"/>
          </a:xfrm>
          <a:prstGeom prst="rect">
            <a:avLst/>
          </a:prstGeom>
        </p:spPr>
        <p:txBody>
          <a:bodyPr wrap="none">
            <a:spAutoFit/>
          </a:bodyPr>
          <a:lstStyle/>
          <a:p>
            <a:pPr fontAlgn="base"/>
            <a:r>
              <a:rPr lang="en-US" sz="800" b="1" dirty="0" smtClean="0"/>
              <a:t>Lehavot  Haviva</a:t>
            </a:r>
            <a:endParaRPr lang="en-US" sz="800" b="1" dirty="0"/>
          </a:p>
        </p:txBody>
      </p:sp>
      <p:sp>
        <p:nvSpPr>
          <p:cNvPr id="16" name="مستطيل 15"/>
          <p:cNvSpPr/>
          <p:nvPr/>
        </p:nvSpPr>
        <p:spPr>
          <a:xfrm>
            <a:off x="2462524" y="3929066"/>
            <a:ext cx="439543" cy="230832"/>
          </a:xfrm>
          <a:prstGeom prst="rect">
            <a:avLst/>
          </a:prstGeom>
        </p:spPr>
        <p:txBody>
          <a:bodyPr wrap="none">
            <a:spAutoFit/>
          </a:bodyPr>
          <a:lstStyle/>
          <a:p>
            <a:pPr fontAlgn="base"/>
            <a:r>
              <a:rPr lang="en-US" sz="900" dirty="0" smtClean="0"/>
              <a:t>Maor</a:t>
            </a:r>
            <a:endParaRPr lang="en-US" sz="900" dirty="0"/>
          </a:p>
        </p:txBody>
      </p:sp>
      <p:sp>
        <p:nvSpPr>
          <p:cNvPr id="17" name="مستطيل 16"/>
          <p:cNvSpPr/>
          <p:nvPr/>
        </p:nvSpPr>
        <p:spPr>
          <a:xfrm>
            <a:off x="2593276" y="6286520"/>
            <a:ext cx="444352" cy="215444"/>
          </a:xfrm>
          <a:prstGeom prst="rect">
            <a:avLst/>
          </a:prstGeom>
        </p:spPr>
        <p:txBody>
          <a:bodyPr wrap="none">
            <a:spAutoFit/>
          </a:bodyPr>
          <a:lstStyle/>
          <a:p>
            <a:pPr fontAlgn="base"/>
            <a:r>
              <a:rPr lang="en-US" sz="800" dirty="0" err="1" smtClean="0"/>
              <a:t>Magal</a:t>
            </a:r>
            <a:endParaRPr lang="en-US" sz="800" dirty="0"/>
          </a:p>
        </p:txBody>
      </p:sp>
      <p:sp>
        <p:nvSpPr>
          <p:cNvPr id="18" name="مستطيل 17"/>
          <p:cNvSpPr/>
          <p:nvPr/>
        </p:nvSpPr>
        <p:spPr>
          <a:xfrm>
            <a:off x="947898" y="6215082"/>
            <a:ext cx="503664" cy="230832"/>
          </a:xfrm>
          <a:prstGeom prst="rect">
            <a:avLst/>
          </a:prstGeom>
        </p:spPr>
        <p:txBody>
          <a:bodyPr wrap="none">
            <a:spAutoFit/>
          </a:bodyPr>
          <a:lstStyle/>
          <a:p>
            <a:pPr fontAlgn="base"/>
            <a:r>
              <a:rPr lang="en-US" sz="900" b="1" dirty="0" err="1" smtClean="0"/>
              <a:t>Ahituv</a:t>
            </a:r>
            <a:endParaRPr lang="en-US" sz="900" b="1" dirty="0"/>
          </a:p>
        </p:txBody>
      </p:sp>
      <p:pic>
        <p:nvPicPr>
          <p:cNvPr id="21" name="صورة 20" descr="expansion.jpg"/>
          <p:cNvPicPr>
            <a:picLocks noChangeAspect="1"/>
          </p:cNvPicPr>
          <p:nvPr/>
        </p:nvPicPr>
        <p:blipFill>
          <a:blip r:embed="rId3" cstate="print"/>
          <a:srcRect l="76667" t="29347" r="1609" b="55345"/>
          <a:stretch>
            <a:fillRect/>
          </a:stretch>
        </p:blipFill>
        <p:spPr>
          <a:xfrm>
            <a:off x="7086600" y="2133600"/>
            <a:ext cx="2057400" cy="1066800"/>
          </a:xfrm>
          <a:prstGeom prst="rect">
            <a:avLst/>
          </a:prstGeom>
        </p:spPr>
      </p:pic>
      <p:cxnSp>
        <p:nvCxnSpPr>
          <p:cNvPr id="22" name="رابط مستقيم 21"/>
          <p:cNvCxnSpPr/>
          <p:nvPr/>
        </p:nvCxnSpPr>
        <p:spPr>
          <a:xfrm>
            <a:off x="7086600" y="3200400"/>
            <a:ext cx="353574" cy="10674"/>
          </a:xfrm>
          <a:prstGeom prst="line">
            <a:avLst/>
          </a:prstGeom>
          <a:ln w="3810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مربع نص 22"/>
          <p:cNvSpPr txBox="1"/>
          <p:nvPr/>
        </p:nvSpPr>
        <p:spPr>
          <a:xfrm>
            <a:off x="7467600" y="3124200"/>
            <a:ext cx="1676400" cy="230832"/>
          </a:xfrm>
          <a:prstGeom prst="rect">
            <a:avLst/>
          </a:prstGeom>
          <a:noFill/>
        </p:spPr>
        <p:txBody>
          <a:bodyPr wrap="square" rtlCol="1">
            <a:spAutoFit/>
          </a:bodyPr>
          <a:lstStyle/>
          <a:p>
            <a:r>
              <a:rPr lang="en-US" sz="900" b="1" dirty="0" smtClean="0">
                <a:solidFill>
                  <a:schemeClr val="bg2">
                    <a:lumMod val="10000"/>
                  </a:schemeClr>
                </a:solidFill>
              </a:rPr>
              <a:t>The proposed Hejaz railway</a:t>
            </a:r>
            <a:endParaRPr lang="ar-SA" sz="900" b="1"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data.arab48.com/data/news/2019/01/18/bodyImages/images/20190118030411.jpg"/>
          <p:cNvPicPr>
            <a:picLocks noChangeAspect="1" noChangeArrowheads="1"/>
          </p:cNvPicPr>
          <p:nvPr/>
        </p:nvPicPr>
        <p:blipFill>
          <a:blip r:embed="rId2"/>
          <a:srcRect/>
          <a:stretch>
            <a:fillRect/>
          </a:stretch>
        </p:blipFill>
        <p:spPr bwMode="auto">
          <a:xfrm>
            <a:off x="571472" y="1500174"/>
            <a:ext cx="3786182" cy="2320857"/>
          </a:xfrm>
          <a:prstGeom prst="rect">
            <a:avLst/>
          </a:prstGeom>
          <a:noFill/>
        </p:spPr>
      </p:pic>
      <p:pic>
        <p:nvPicPr>
          <p:cNvPr id="3" name="Picture 6" descr="https://data.arab48.com/data/news/2019/01/18/bodyImages/images/20190118030909.jpg"/>
          <p:cNvPicPr>
            <a:picLocks noChangeAspect="1" noChangeArrowheads="1"/>
          </p:cNvPicPr>
          <p:nvPr/>
        </p:nvPicPr>
        <p:blipFill>
          <a:blip r:embed="rId3"/>
          <a:srcRect/>
          <a:stretch>
            <a:fillRect/>
          </a:stretch>
        </p:blipFill>
        <p:spPr bwMode="auto">
          <a:xfrm>
            <a:off x="5357818" y="1357298"/>
            <a:ext cx="3786182" cy="2514261"/>
          </a:xfrm>
          <a:prstGeom prst="rect">
            <a:avLst/>
          </a:prstGeom>
          <a:noFill/>
        </p:spPr>
      </p:pic>
      <p:sp>
        <p:nvSpPr>
          <p:cNvPr id="4" name="مستطيل 3"/>
          <p:cNvSpPr/>
          <p:nvPr/>
        </p:nvSpPr>
        <p:spPr>
          <a:xfrm>
            <a:off x="285720" y="714356"/>
            <a:ext cx="8643998" cy="830997"/>
          </a:xfrm>
          <a:prstGeom prst="rect">
            <a:avLst/>
          </a:prstGeom>
          <a:solidFill>
            <a:schemeClr val="bg2">
              <a:lumMod val="75000"/>
            </a:schemeClr>
          </a:solidFill>
          <a:ln>
            <a:solidFill>
              <a:schemeClr val="bg2">
                <a:lumMod val="25000"/>
              </a:schemeClr>
            </a:solidFill>
          </a:ln>
        </p:spPr>
        <p:txBody>
          <a:bodyPr wrap="square">
            <a:spAutoFit/>
          </a:bodyPr>
          <a:lstStyle/>
          <a:p>
            <a:pPr algn="l" rtl="0"/>
            <a:r>
              <a:rPr lang="en-US" sz="1600" dirty="0" smtClean="0"/>
              <a:t>The width of the track bar and bounce areas is 240 meters. It is prohibited to approve any plans for development and construction and to determine the use of land in the boundary of the track after the final approval.</a:t>
            </a:r>
            <a:endParaRPr lang="en-US" sz="1600" dirty="0"/>
          </a:p>
        </p:txBody>
      </p:sp>
      <p:sp>
        <p:nvSpPr>
          <p:cNvPr id="5" name="مربع نص 4"/>
          <p:cNvSpPr txBox="1"/>
          <p:nvPr/>
        </p:nvSpPr>
        <p:spPr>
          <a:xfrm>
            <a:off x="1142976" y="214290"/>
            <a:ext cx="7086600" cy="400110"/>
          </a:xfrm>
          <a:prstGeom prst="rect">
            <a:avLst/>
          </a:prstGeom>
          <a:noFill/>
        </p:spPr>
        <p:txBody>
          <a:bodyPr wrap="square" rtlCol="0">
            <a:spAutoFit/>
          </a:bodyPr>
          <a:lstStyle/>
          <a:p>
            <a:pPr algn="l" rtl="0"/>
            <a:r>
              <a:rPr lang="en-US" sz="2000" b="1" dirty="0" smtClean="0"/>
              <a:t>Passing Israel, track bar , country water and electricity network</a:t>
            </a:r>
            <a:endParaRPr lang="en-US" sz="2000" b="1" dirty="0"/>
          </a:p>
        </p:txBody>
      </p:sp>
      <p:pic>
        <p:nvPicPr>
          <p:cNvPr id="7" name="صورة 6" descr="20190618040804.jpg"/>
          <p:cNvPicPr>
            <a:picLocks noChangeAspect="1"/>
          </p:cNvPicPr>
          <p:nvPr/>
        </p:nvPicPr>
        <p:blipFill>
          <a:blip r:embed="rId4"/>
          <a:stretch>
            <a:fillRect/>
          </a:stretch>
        </p:blipFill>
        <p:spPr>
          <a:xfrm>
            <a:off x="4948524" y="4071942"/>
            <a:ext cx="4195476" cy="2786058"/>
          </a:xfrm>
          <a:prstGeom prst="rect">
            <a:avLst/>
          </a:prstGeom>
        </p:spPr>
      </p:pic>
      <p:pic>
        <p:nvPicPr>
          <p:cNvPr id="6" name="صورة 5" descr="20190618040607.jpg"/>
          <p:cNvPicPr>
            <a:picLocks noChangeAspect="1"/>
          </p:cNvPicPr>
          <p:nvPr/>
        </p:nvPicPr>
        <p:blipFill>
          <a:blip r:embed="rId5"/>
          <a:stretch>
            <a:fillRect/>
          </a:stretch>
        </p:blipFill>
        <p:spPr>
          <a:xfrm>
            <a:off x="0" y="4143380"/>
            <a:ext cx="4087899" cy="2714620"/>
          </a:xfrm>
          <a:prstGeom prst="rect">
            <a:avLst/>
          </a:prstGeom>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eham\Desktop\iutt.jpg"/>
          <p:cNvPicPr>
            <a:picLocks noChangeAspect="1" noChangeArrowheads="1"/>
          </p:cNvPicPr>
          <p:nvPr/>
        </p:nvPicPr>
        <p:blipFill>
          <a:blip r:embed="rId2" cstate="print"/>
          <a:srcRect/>
          <a:stretch>
            <a:fillRect/>
          </a:stretch>
        </p:blipFill>
        <p:spPr bwMode="auto">
          <a:xfrm>
            <a:off x="0" y="152400"/>
            <a:ext cx="9144000" cy="6471093"/>
          </a:xfrm>
          <a:prstGeom prst="rect">
            <a:avLst/>
          </a:prstGeom>
          <a:noFill/>
        </p:spPr>
      </p:pic>
      <p:sp>
        <p:nvSpPr>
          <p:cNvPr id="27" name="مستطيل 26"/>
          <p:cNvSpPr/>
          <p:nvPr/>
        </p:nvSpPr>
        <p:spPr>
          <a:xfrm>
            <a:off x="7097274" y="1915674"/>
            <a:ext cx="838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ربع نص 2"/>
          <p:cNvSpPr txBox="1"/>
          <p:nvPr/>
        </p:nvSpPr>
        <p:spPr>
          <a:xfrm>
            <a:off x="990600" y="0"/>
            <a:ext cx="5562600" cy="461665"/>
          </a:xfrm>
          <a:prstGeom prst="rect">
            <a:avLst/>
          </a:prstGeom>
          <a:noFill/>
        </p:spPr>
        <p:txBody>
          <a:bodyPr wrap="square" rtlCol="0">
            <a:spAutoFit/>
          </a:bodyPr>
          <a:lstStyle/>
          <a:p>
            <a:pPr algn="ctr"/>
            <a:r>
              <a:rPr lang="en-US" sz="2400" b="1" dirty="0" smtClean="0"/>
              <a:t>Challenges affecting the planning area</a:t>
            </a:r>
            <a:endParaRPr lang="en-US" sz="2400" b="1" dirty="0"/>
          </a:p>
        </p:txBody>
      </p:sp>
      <p:sp>
        <p:nvSpPr>
          <p:cNvPr id="4" name="مستطيل 3"/>
          <p:cNvSpPr/>
          <p:nvPr/>
        </p:nvSpPr>
        <p:spPr>
          <a:xfrm>
            <a:off x="4114800" y="3200400"/>
            <a:ext cx="737702" cy="246221"/>
          </a:xfrm>
          <a:prstGeom prst="rect">
            <a:avLst/>
          </a:prstGeom>
        </p:spPr>
        <p:txBody>
          <a:bodyPr wrap="none">
            <a:spAutoFit/>
          </a:bodyPr>
          <a:lstStyle/>
          <a:p>
            <a:r>
              <a:rPr lang="en-US" sz="1000" dirty="0" smtClean="0"/>
              <a:t>Nazlet Issa</a:t>
            </a:r>
          </a:p>
        </p:txBody>
      </p:sp>
      <p:sp>
        <p:nvSpPr>
          <p:cNvPr id="5" name="مربع نص 4"/>
          <p:cNvSpPr txBox="1"/>
          <p:nvPr/>
        </p:nvSpPr>
        <p:spPr>
          <a:xfrm>
            <a:off x="2895600" y="2971800"/>
            <a:ext cx="990600" cy="677108"/>
          </a:xfrm>
          <a:prstGeom prst="rect">
            <a:avLst/>
          </a:prstGeom>
          <a:noFill/>
        </p:spPr>
        <p:txBody>
          <a:bodyPr wrap="square" rtlCol="0">
            <a:spAutoFit/>
          </a:bodyPr>
          <a:lstStyle/>
          <a:p>
            <a:r>
              <a:rPr lang="en-US" sz="1000" dirty="0" smtClean="0"/>
              <a:t>Baqa Al-Gharbiyye</a:t>
            </a:r>
          </a:p>
          <a:p>
            <a:endParaRPr lang="en-US" dirty="0"/>
          </a:p>
        </p:txBody>
      </p:sp>
      <p:sp>
        <p:nvSpPr>
          <p:cNvPr id="6" name="مربع نص 5"/>
          <p:cNvSpPr txBox="1"/>
          <p:nvPr/>
        </p:nvSpPr>
        <p:spPr>
          <a:xfrm>
            <a:off x="4495800" y="3657600"/>
            <a:ext cx="838200" cy="338554"/>
          </a:xfrm>
          <a:prstGeom prst="rect">
            <a:avLst/>
          </a:prstGeom>
          <a:noFill/>
        </p:spPr>
        <p:txBody>
          <a:bodyPr wrap="square" rtlCol="0">
            <a:spAutoFit/>
          </a:bodyPr>
          <a:lstStyle/>
          <a:p>
            <a:r>
              <a:rPr lang="en-US" sz="800" b="1" dirty="0" smtClean="0"/>
              <a:t>Baqa alsharqieh</a:t>
            </a:r>
            <a:endParaRPr lang="en-US" sz="800" dirty="0"/>
          </a:p>
        </p:txBody>
      </p:sp>
      <p:sp>
        <p:nvSpPr>
          <p:cNvPr id="7" name="مربع نص 6"/>
          <p:cNvSpPr txBox="1"/>
          <p:nvPr/>
        </p:nvSpPr>
        <p:spPr>
          <a:xfrm>
            <a:off x="4495800" y="5562600"/>
            <a:ext cx="838200" cy="215444"/>
          </a:xfrm>
          <a:prstGeom prst="rect">
            <a:avLst/>
          </a:prstGeom>
          <a:noFill/>
        </p:spPr>
        <p:txBody>
          <a:bodyPr wrap="square" rtlCol="0">
            <a:spAutoFit/>
          </a:bodyPr>
          <a:lstStyle/>
          <a:p>
            <a:r>
              <a:rPr lang="en-US" sz="800" b="1" dirty="0" err="1" smtClean="0"/>
              <a:t>Zeita</a:t>
            </a:r>
            <a:endParaRPr lang="en-US" sz="800" dirty="0"/>
          </a:p>
        </p:txBody>
      </p:sp>
      <p:sp>
        <p:nvSpPr>
          <p:cNvPr id="8" name="مربع نص 7"/>
          <p:cNvSpPr txBox="1"/>
          <p:nvPr/>
        </p:nvSpPr>
        <p:spPr>
          <a:xfrm>
            <a:off x="2743200" y="4038600"/>
            <a:ext cx="838200" cy="215444"/>
          </a:xfrm>
          <a:prstGeom prst="rect">
            <a:avLst/>
          </a:prstGeom>
          <a:noFill/>
        </p:spPr>
        <p:txBody>
          <a:bodyPr wrap="square" rtlCol="0">
            <a:spAutoFit/>
          </a:bodyPr>
          <a:lstStyle/>
          <a:p>
            <a:r>
              <a:rPr lang="en-US" sz="800" b="1" dirty="0" smtClean="0"/>
              <a:t>Jatt</a:t>
            </a:r>
            <a:endParaRPr lang="en-US" sz="800" dirty="0"/>
          </a:p>
        </p:txBody>
      </p:sp>
      <p:sp>
        <p:nvSpPr>
          <p:cNvPr id="9" name="مربع نص 8"/>
          <p:cNvSpPr txBox="1"/>
          <p:nvPr/>
        </p:nvSpPr>
        <p:spPr>
          <a:xfrm>
            <a:off x="4724400" y="2590800"/>
            <a:ext cx="838200" cy="215444"/>
          </a:xfrm>
          <a:prstGeom prst="rect">
            <a:avLst/>
          </a:prstGeom>
          <a:noFill/>
        </p:spPr>
        <p:txBody>
          <a:bodyPr wrap="square" rtlCol="0">
            <a:spAutoFit/>
          </a:bodyPr>
          <a:lstStyle/>
          <a:p>
            <a:r>
              <a:rPr lang="en-US" sz="800" b="1" dirty="0" smtClean="0"/>
              <a:t>Qaffin</a:t>
            </a:r>
            <a:endParaRPr lang="en-US" sz="800" dirty="0"/>
          </a:p>
        </p:txBody>
      </p:sp>
      <p:pic>
        <p:nvPicPr>
          <p:cNvPr id="11" name="صورة 10" descr="expansion.jpg"/>
          <p:cNvPicPr>
            <a:picLocks noChangeAspect="1"/>
          </p:cNvPicPr>
          <p:nvPr/>
        </p:nvPicPr>
        <p:blipFill>
          <a:blip r:embed="rId3" cstate="print"/>
          <a:srcRect l="76667" t="29347" r="1609" b="55345"/>
          <a:stretch>
            <a:fillRect/>
          </a:stretch>
        </p:blipFill>
        <p:spPr>
          <a:xfrm>
            <a:off x="7086600" y="685800"/>
            <a:ext cx="2057400" cy="1066800"/>
          </a:xfrm>
          <a:prstGeom prst="rect">
            <a:avLst/>
          </a:prstGeom>
        </p:spPr>
      </p:pic>
      <p:sp>
        <p:nvSpPr>
          <p:cNvPr id="13" name="مستطيل 12"/>
          <p:cNvSpPr/>
          <p:nvPr/>
        </p:nvSpPr>
        <p:spPr>
          <a:xfrm>
            <a:off x="7086600" y="434340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5" name="رابط مستقيم 14"/>
          <p:cNvCxnSpPr/>
          <p:nvPr/>
        </p:nvCxnSpPr>
        <p:spPr>
          <a:xfrm>
            <a:off x="7162800" y="1828800"/>
            <a:ext cx="353574" cy="10674"/>
          </a:xfrm>
          <a:prstGeom prst="line">
            <a:avLst/>
          </a:prstGeom>
          <a:ln w="3810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9" name="صورة 18" descr="expansion.jpg"/>
          <p:cNvPicPr>
            <a:picLocks noChangeAspect="1"/>
          </p:cNvPicPr>
          <p:nvPr/>
        </p:nvPicPr>
        <p:blipFill>
          <a:blip r:embed="rId3" cstate="print"/>
          <a:srcRect l="77240" t="51279" r="1055" b="45188"/>
          <a:stretch>
            <a:fillRect/>
          </a:stretch>
        </p:blipFill>
        <p:spPr>
          <a:xfrm>
            <a:off x="7086600" y="4343400"/>
            <a:ext cx="2057400" cy="236970"/>
          </a:xfrm>
          <a:prstGeom prst="rect">
            <a:avLst/>
          </a:prstGeom>
        </p:spPr>
      </p:pic>
      <p:pic>
        <p:nvPicPr>
          <p:cNvPr id="20" name="صورة 19" descr="expansion.jpg"/>
          <p:cNvPicPr>
            <a:picLocks noChangeAspect="1"/>
          </p:cNvPicPr>
          <p:nvPr/>
        </p:nvPicPr>
        <p:blipFill>
          <a:blip r:embed="rId3" cstate="print"/>
          <a:srcRect l="83333" t="90580" r="1667" b="2355"/>
          <a:stretch>
            <a:fillRect/>
          </a:stretch>
        </p:blipFill>
        <p:spPr>
          <a:xfrm>
            <a:off x="7391400" y="6400800"/>
            <a:ext cx="1371600" cy="457200"/>
          </a:xfrm>
          <a:prstGeom prst="rect">
            <a:avLst/>
          </a:prstGeom>
        </p:spPr>
      </p:pic>
      <p:pic>
        <p:nvPicPr>
          <p:cNvPr id="21" name="صورة 20" descr="expansion.jpg"/>
          <p:cNvPicPr>
            <a:picLocks noChangeAspect="1"/>
          </p:cNvPicPr>
          <p:nvPr/>
        </p:nvPicPr>
        <p:blipFill>
          <a:blip r:embed="rId3" cstate="print"/>
          <a:srcRect l="77240" t="67029" r="1795" b="9420"/>
          <a:stretch>
            <a:fillRect/>
          </a:stretch>
        </p:blipFill>
        <p:spPr>
          <a:xfrm>
            <a:off x="7086600" y="4648200"/>
            <a:ext cx="2057400" cy="1635598"/>
          </a:xfrm>
          <a:prstGeom prst="rect">
            <a:avLst/>
          </a:prstGeom>
        </p:spPr>
      </p:pic>
      <p:cxnSp>
        <p:nvCxnSpPr>
          <p:cNvPr id="22" name="رابط مستقيم 21"/>
          <p:cNvCxnSpPr/>
          <p:nvPr/>
        </p:nvCxnSpPr>
        <p:spPr>
          <a:xfrm>
            <a:off x="7162800" y="2057400"/>
            <a:ext cx="304800" cy="1588"/>
          </a:xfrm>
          <a:prstGeom prst="line">
            <a:avLst/>
          </a:prstGeom>
          <a:ln w="28575">
            <a:solidFill>
              <a:schemeClr val="accent6">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24" name="مستطيل 23"/>
          <p:cNvSpPr/>
          <p:nvPr/>
        </p:nvSpPr>
        <p:spPr>
          <a:xfrm>
            <a:off x="7162800" y="2209800"/>
            <a:ext cx="304800" cy="152400"/>
          </a:xfrm>
          <a:prstGeom prst="rect">
            <a:avLst/>
          </a:prstGeom>
          <a:solidFill>
            <a:schemeClr val="accent6">
              <a:lumMod val="75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مستطيل 24"/>
          <p:cNvSpPr/>
          <p:nvPr/>
        </p:nvSpPr>
        <p:spPr>
          <a:xfrm>
            <a:off x="7162800" y="6248400"/>
            <a:ext cx="304800" cy="152400"/>
          </a:xfrm>
          <a:prstGeom prst="rect">
            <a:avLst/>
          </a:prstGeom>
          <a:solidFill>
            <a:srgbClr val="6BA91F">
              <a:alpha val="72941"/>
            </a:srgbClr>
          </a:solidFill>
          <a:ln>
            <a:solidFill>
              <a:srgbClr val="6BA91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مربع نص 25"/>
          <p:cNvSpPr txBox="1"/>
          <p:nvPr/>
        </p:nvSpPr>
        <p:spPr>
          <a:xfrm>
            <a:off x="7467600" y="6172200"/>
            <a:ext cx="990600" cy="230832"/>
          </a:xfrm>
          <a:prstGeom prst="rect">
            <a:avLst/>
          </a:prstGeom>
          <a:noFill/>
        </p:spPr>
        <p:txBody>
          <a:bodyPr wrap="square" rtlCol="1">
            <a:spAutoFit/>
          </a:bodyPr>
          <a:lstStyle/>
          <a:p>
            <a:r>
              <a:rPr lang="en-US" sz="900" b="1" dirty="0" smtClean="0">
                <a:solidFill>
                  <a:schemeClr val="bg2">
                    <a:lumMod val="10000"/>
                  </a:schemeClr>
                </a:solidFill>
              </a:rPr>
              <a:t>Biodiversity</a:t>
            </a:r>
            <a:endParaRPr lang="ar-SA" sz="900" b="1" dirty="0">
              <a:solidFill>
                <a:schemeClr val="bg2">
                  <a:lumMod val="10000"/>
                </a:schemeClr>
              </a:solidFill>
            </a:endParaRPr>
          </a:p>
        </p:txBody>
      </p:sp>
      <p:sp>
        <p:nvSpPr>
          <p:cNvPr id="30" name="مربع نص 29"/>
          <p:cNvSpPr txBox="1"/>
          <p:nvPr/>
        </p:nvSpPr>
        <p:spPr>
          <a:xfrm>
            <a:off x="7467600" y="2133600"/>
            <a:ext cx="990600" cy="230832"/>
          </a:xfrm>
          <a:prstGeom prst="rect">
            <a:avLst/>
          </a:prstGeom>
          <a:noFill/>
        </p:spPr>
        <p:txBody>
          <a:bodyPr wrap="square" rtlCol="1">
            <a:spAutoFit/>
          </a:bodyPr>
          <a:lstStyle/>
          <a:p>
            <a:r>
              <a:rPr lang="en-US" sz="900" b="1" dirty="0" smtClean="0">
                <a:solidFill>
                  <a:schemeClr val="bg2">
                    <a:lumMod val="10000"/>
                  </a:schemeClr>
                </a:solidFill>
              </a:rPr>
              <a:t>Isolated lands</a:t>
            </a:r>
            <a:endParaRPr lang="ar-SA" sz="900" b="1" dirty="0">
              <a:solidFill>
                <a:schemeClr val="bg2">
                  <a:lumMod val="10000"/>
                </a:schemeClr>
              </a:solidFill>
            </a:endParaRPr>
          </a:p>
        </p:txBody>
      </p:sp>
      <p:sp>
        <p:nvSpPr>
          <p:cNvPr id="32" name="مربع نص 31"/>
          <p:cNvSpPr txBox="1"/>
          <p:nvPr/>
        </p:nvSpPr>
        <p:spPr>
          <a:xfrm>
            <a:off x="7467600" y="1676400"/>
            <a:ext cx="1676400" cy="230832"/>
          </a:xfrm>
          <a:prstGeom prst="rect">
            <a:avLst/>
          </a:prstGeom>
          <a:noFill/>
        </p:spPr>
        <p:txBody>
          <a:bodyPr wrap="square" rtlCol="1">
            <a:spAutoFit/>
          </a:bodyPr>
          <a:lstStyle/>
          <a:p>
            <a:r>
              <a:rPr lang="en-US" sz="900" b="1" dirty="0" smtClean="0">
                <a:solidFill>
                  <a:schemeClr val="bg2">
                    <a:lumMod val="10000"/>
                  </a:schemeClr>
                </a:solidFill>
              </a:rPr>
              <a:t>The proposed Hejaz railway</a:t>
            </a:r>
            <a:endParaRPr lang="ar-SA" sz="900" b="1" dirty="0">
              <a:solidFill>
                <a:schemeClr val="bg2">
                  <a:lumMod val="10000"/>
                </a:schemeClr>
              </a:solidFill>
            </a:endParaRPr>
          </a:p>
        </p:txBody>
      </p:sp>
      <p:sp>
        <p:nvSpPr>
          <p:cNvPr id="33" name="مربع نص 32"/>
          <p:cNvSpPr txBox="1"/>
          <p:nvPr/>
        </p:nvSpPr>
        <p:spPr>
          <a:xfrm>
            <a:off x="7467600" y="1905000"/>
            <a:ext cx="1676400" cy="230832"/>
          </a:xfrm>
          <a:prstGeom prst="rect">
            <a:avLst/>
          </a:prstGeom>
          <a:noFill/>
        </p:spPr>
        <p:txBody>
          <a:bodyPr wrap="square" rtlCol="1">
            <a:spAutoFit/>
          </a:bodyPr>
          <a:lstStyle/>
          <a:p>
            <a:r>
              <a:rPr lang="en-US" sz="900" b="1" dirty="0" smtClean="0">
                <a:solidFill>
                  <a:schemeClr val="bg2">
                    <a:lumMod val="10000"/>
                  </a:schemeClr>
                </a:solidFill>
              </a:rPr>
              <a:t>Nahal valley</a:t>
            </a:r>
            <a:endParaRPr lang="ar-SA" sz="900" b="1"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באקה אל-גרבייה: טיול בעיר הערבית שסמוכה לכביש 6 - וואלה! תיירות"/>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028" name="AutoShape 4" descr="באקה אל-גרבייה: טיול בעיר הערבית שסמוכה לכביש 6 - וואלה! תיירות"/>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2" name="مستطيل 11"/>
          <p:cNvSpPr/>
          <p:nvPr/>
        </p:nvSpPr>
        <p:spPr>
          <a:xfrm>
            <a:off x="2357422" y="142852"/>
            <a:ext cx="4720844" cy="523220"/>
          </a:xfrm>
          <a:prstGeom prst="rect">
            <a:avLst/>
          </a:prstGeom>
        </p:spPr>
        <p:txBody>
          <a:bodyPr wrap="none">
            <a:spAutoFit/>
          </a:bodyPr>
          <a:lstStyle/>
          <a:p>
            <a:r>
              <a:rPr lang="en-US" sz="2800" b="1" dirty="0" smtClean="0"/>
              <a:t>Agricultural sector assessment</a:t>
            </a:r>
            <a:endParaRPr lang="ar-SA" sz="2800" b="1" dirty="0"/>
          </a:p>
        </p:txBody>
      </p:sp>
      <p:sp>
        <p:nvSpPr>
          <p:cNvPr id="13" name="مستطيل 12"/>
          <p:cNvSpPr/>
          <p:nvPr/>
        </p:nvSpPr>
        <p:spPr>
          <a:xfrm>
            <a:off x="285720" y="857232"/>
            <a:ext cx="7500990" cy="369332"/>
          </a:xfrm>
          <a:prstGeom prst="rect">
            <a:avLst/>
          </a:prstGeom>
        </p:spPr>
        <p:txBody>
          <a:bodyPr wrap="square">
            <a:spAutoFit/>
          </a:bodyPr>
          <a:lstStyle/>
          <a:p>
            <a:pPr algn="l" rtl="0"/>
            <a:r>
              <a:rPr lang="en-US" b="1" dirty="0" smtClean="0"/>
              <a:t>The agricultural sector in the West Bank needs the following:</a:t>
            </a:r>
            <a:endParaRPr lang="ar-SA" b="1" dirty="0"/>
          </a:p>
        </p:txBody>
      </p:sp>
      <p:sp>
        <p:nvSpPr>
          <p:cNvPr id="14" name="مستطيل 13"/>
          <p:cNvSpPr/>
          <p:nvPr/>
        </p:nvSpPr>
        <p:spPr>
          <a:xfrm>
            <a:off x="428596" y="1285860"/>
            <a:ext cx="5929354" cy="923330"/>
          </a:xfrm>
          <a:prstGeom prst="rect">
            <a:avLst/>
          </a:prstGeom>
        </p:spPr>
        <p:txBody>
          <a:bodyPr wrap="square">
            <a:spAutoFit/>
          </a:bodyPr>
          <a:lstStyle/>
          <a:p>
            <a:pPr algn="l" rtl="0">
              <a:buFont typeface="Wingdings" pitchFamily="2" charset="2"/>
              <a:buChar char="ü"/>
            </a:pPr>
            <a:r>
              <a:rPr lang="en-US" dirty="0" smtClean="0"/>
              <a:t>Construction and rehabilitation of agricultural roads.</a:t>
            </a:r>
          </a:p>
          <a:p>
            <a:pPr algn="l" rtl="0"/>
            <a:endParaRPr lang="en-US" dirty="0" smtClean="0"/>
          </a:p>
          <a:p>
            <a:pPr algn="l" rtl="0">
              <a:buFont typeface="Wingdings" pitchFamily="2" charset="2"/>
              <a:buChar char="ü"/>
            </a:pPr>
            <a:r>
              <a:rPr lang="en-US" dirty="0" smtClean="0"/>
              <a:t>Agricultural market development.</a:t>
            </a:r>
            <a:endParaRPr lang="ar-SA" dirty="0"/>
          </a:p>
        </p:txBody>
      </p:sp>
      <p:sp>
        <p:nvSpPr>
          <p:cNvPr id="15" name="مستطيل 14"/>
          <p:cNvSpPr/>
          <p:nvPr/>
        </p:nvSpPr>
        <p:spPr>
          <a:xfrm>
            <a:off x="500034" y="2357430"/>
            <a:ext cx="7358114" cy="646331"/>
          </a:xfrm>
          <a:prstGeom prst="rect">
            <a:avLst/>
          </a:prstGeom>
        </p:spPr>
        <p:txBody>
          <a:bodyPr wrap="square">
            <a:spAutoFit/>
          </a:bodyPr>
          <a:lstStyle/>
          <a:p>
            <a:pPr algn="l" rtl="0">
              <a:buFont typeface="Wingdings" pitchFamily="2" charset="2"/>
              <a:buChar char="ü"/>
            </a:pPr>
            <a:r>
              <a:rPr lang="en-US" dirty="0" smtClean="0"/>
              <a:t>Preparing economic feasibility studies for productive and income generating projects.</a:t>
            </a:r>
            <a:endParaRPr lang="ar-SA" dirty="0"/>
          </a:p>
        </p:txBody>
      </p:sp>
      <p:sp>
        <p:nvSpPr>
          <p:cNvPr id="16" name="مستطيل 15"/>
          <p:cNvSpPr/>
          <p:nvPr/>
        </p:nvSpPr>
        <p:spPr>
          <a:xfrm>
            <a:off x="428596" y="3214686"/>
            <a:ext cx="7858180" cy="646331"/>
          </a:xfrm>
          <a:prstGeom prst="rect">
            <a:avLst/>
          </a:prstGeom>
        </p:spPr>
        <p:txBody>
          <a:bodyPr wrap="square">
            <a:spAutoFit/>
          </a:bodyPr>
          <a:lstStyle/>
          <a:p>
            <a:pPr algn="l" rtl="0">
              <a:buFont typeface="Wingdings" pitchFamily="2" charset="2"/>
              <a:buChar char="ü"/>
            </a:pPr>
            <a:r>
              <a:rPr lang="en-US" dirty="0" smtClean="0"/>
              <a:t>Improving the performance and role of agricultural societies in the field of marketing, extension and organization of the agricultural sector.</a:t>
            </a:r>
            <a:endParaRPr lang="ar-SA"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52600" y="228600"/>
            <a:ext cx="5943600" cy="523220"/>
          </a:xfrm>
          <a:prstGeom prst="rect">
            <a:avLst/>
          </a:prstGeom>
          <a:noFill/>
        </p:spPr>
        <p:txBody>
          <a:bodyPr wrap="square" rtlCol="1">
            <a:spAutoFit/>
          </a:bodyPr>
          <a:lstStyle/>
          <a:p>
            <a:pPr algn="ctr"/>
            <a:r>
              <a:rPr lang="en-US" sz="2800" b="1" dirty="0" smtClean="0"/>
              <a:t>Environmental sector </a:t>
            </a:r>
            <a:endParaRPr lang="ar-SA" sz="2800" b="1" dirty="0"/>
          </a:p>
        </p:txBody>
      </p:sp>
      <p:pic>
        <p:nvPicPr>
          <p:cNvPr id="6" name="Picture 2"/>
          <p:cNvPicPr>
            <a:picLocks noChangeAspect="1" noChangeArrowheads="1"/>
          </p:cNvPicPr>
          <p:nvPr/>
        </p:nvPicPr>
        <p:blipFill>
          <a:blip r:embed="rId3" cstate="print"/>
          <a:srcRect/>
          <a:stretch>
            <a:fillRect/>
          </a:stretch>
        </p:blipFill>
        <p:spPr bwMode="auto">
          <a:xfrm>
            <a:off x="6650910" y="3124200"/>
            <a:ext cx="2493090" cy="3733800"/>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a:stretch>
            <a:fillRect/>
          </a:stretch>
        </p:blipFill>
        <p:spPr bwMode="auto">
          <a:xfrm>
            <a:off x="4114800" y="3091984"/>
            <a:ext cx="2514600" cy="3766016"/>
          </a:xfrm>
          <a:prstGeom prst="rect">
            <a:avLst/>
          </a:prstGeom>
          <a:noFill/>
          <a:ln w="9525">
            <a:noFill/>
            <a:miter lim="800000"/>
            <a:headEnd/>
            <a:tailEnd/>
          </a:ln>
          <a:effectLst/>
        </p:spPr>
      </p:pic>
      <p:sp>
        <p:nvSpPr>
          <p:cNvPr id="9" name="مستطيل 8"/>
          <p:cNvSpPr/>
          <p:nvPr/>
        </p:nvSpPr>
        <p:spPr>
          <a:xfrm>
            <a:off x="304800" y="914400"/>
            <a:ext cx="8382000"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t>There is one 8-acre park in Baqa, according to a review, of the city planner </a:t>
            </a:r>
            <a:r>
              <a:rPr lang="en-US" dirty="0" err="1" smtClean="0"/>
              <a:t>Oded</a:t>
            </a:r>
            <a:r>
              <a:rPr lang="en-US" dirty="0" smtClean="0"/>
              <a:t> </a:t>
            </a:r>
            <a:r>
              <a:rPr lang="en-US" dirty="0" err="1" smtClean="0"/>
              <a:t>Bromovich</a:t>
            </a:r>
            <a:r>
              <a:rPr lang="en-US" dirty="0" smtClean="0"/>
              <a:t>, who works for the city's engineering department and promotes the GIS (computerized information system) website</a:t>
            </a:r>
            <a:r>
              <a:rPr lang="en-US" b="1" dirty="0" smtClean="0"/>
              <a:t>. </a:t>
            </a:r>
            <a:r>
              <a:rPr lang="en-US" b="1" dirty="0" smtClean="0">
                <a:solidFill>
                  <a:srgbClr val="FF0000"/>
                </a:solidFill>
              </a:rPr>
              <a:t>The average green area per person is 0.006 square meters per capita, and if you think that the general purpose land allocation guidelines are talking about 7 square meters per capita, this is an acute shortage.</a:t>
            </a:r>
            <a:endParaRPr lang="ar-SA" sz="1600" b="1" dirty="0">
              <a:solidFill>
                <a:srgbClr val="FF0000"/>
              </a:solidFill>
            </a:endParaRPr>
          </a:p>
        </p:txBody>
      </p:sp>
      <p:pic>
        <p:nvPicPr>
          <p:cNvPr id="8" name="Picture 2" descr="باقة الشرقية - طولكرم"/>
          <p:cNvPicPr>
            <a:picLocks noChangeAspect="1" noChangeArrowheads="1"/>
          </p:cNvPicPr>
          <p:nvPr/>
        </p:nvPicPr>
        <p:blipFill>
          <a:blip r:embed="rId5"/>
          <a:srcRect/>
          <a:stretch>
            <a:fillRect/>
          </a:stretch>
        </p:blipFill>
        <p:spPr bwMode="auto">
          <a:xfrm>
            <a:off x="304800" y="3429000"/>
            <a:ext cx="3543300" cy="2657476"/>
          </a:xfrm>
          <a:prstGeom prst="rect">
            <a:avLst/>
          </a:prstGeom>
          <a:noFill/>
        </p:spPr>
      </p:pic>
      <p:sp>
        <p:nvSpPr>
          <p:cNvPr id="10" name="مربع نص 9"/>
          <p:cNvSpPr txBox="1"/>
          <p:nvPr/>
        </p:nvSpPr>
        <p:spPr>
          <a:xfrm>
            <a:off x="4419600" y="3429000"/>
            <a:ext cx="3352800" cy="923330"/>
          </a:xfrm>
          <a:prstGeom prst="rect">
            <a:avLst/>
          </a:prstGeom>
          <a:noFill/>
        </p:spPr>
        <p:txBody>
          <a:bodyPr wrap="square" rtlCol="0">
            <a:spAutoFit/>
          </a:bodyPr>
          <a:lstStyle/>
          <a:p>
            <a:r>
              <a:rPr lang="en-US" dirty="0" err="1" smtClean="0"/>
              <a:t>Invironmental</a:t>
            </a:r>
            <a:r>
              <a:rPr lang="en-US" dirty="0" smtClean="0"/>
              <a:t> conservation</a:t>
            </a:r>
          </a:p>
          <a:p>
            <a:r>
              <a:rPr lang="en-US" dirty="0" smtClean="0"/>
              <a:t>Housing </a:t>
            </a:r>
          </a:p>
          <a:p>
            <a:r>
              <a:rPr lang="en-US" dirty="0" smtClean="0"/>
              <a:t>transportation</a:t>
            </a:r>
            <a:endParaRPr lang="en-US"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iut.jpg"/>
          <p:cNvPicPr>
            <a:picLocks noChangeAspect="1"/>
          </p:cNvPicPr>
          <p:nvPr/>
        </p:nvPicPr>
        <p:blipFill>
          <a:blip r:embed="rId2" cstate="print"/>
          <a:srcRect l="19167" t="5253" r="34167" b="2427"/>
          <a:stretch>
            <a:fillRect/>
          </a:stretch>
        </p:blipFill>
        <p:spPr>
          <a:xfrm>
            <a:off x="304800" y="533400"/>
            <a:ext cx="3124200" cy="4572000"/>
          </a:xfrm>
          <a:prstGeom prst="rect">
            <a:avLst/>
          </a:prstGeom>
        </p:spPr>
      </p:pic>
      <p:pic>
        <p:nvPicPr>
          <p:cNvPr id="4" name="صورة 3" descr="lj;.jpg"/>
          <p:cNvPicPr>
            <a:picLocks noChangeAspect="1"/>
          </p:cNvPicPr>
          <p:nvPr/>
        </p:nvPicPr>
        <p:blipFill>
          <a:blip r:embed="rId3" cstate="print"/>
          <a:srcRect l="10052" t="5327" r="33281" b="1646"/>
          <a:stretch>
            <a:fillRect/>
          </a:stretch>
        </p:blipFill>
        <p:spPr>
          <a:xfrm>
            <a:off x="3505200" y="533400"/>
            <a:ext cx="5334000" cy="6122894"/>
          </a:xfrm>
          <a:prstGeom prst="rect">
            <a:avLst/>
          </a:prstGeom>
        </p:spPr>
      </p:pic>
      <p:cxnSp>
        <p:nvCxnSpPr>
          <p:cNvPr id="6" name="رابط مستقيم 5"/>
          <p:cNvCxnSpPr/>
          <p:nvPr/>
        </p:nvCxnSpPr>
        <p:spPr>
          <a:xfrm>
            <a:off x="533400" y="5715000"/>
            <a:ext cx="609600" cy="3176"/>
          </a:xfrm>
          <a:prstGeom prst="line">
            <a:avLst/>
          </a:prstGeom>
          <a:ln w="285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رابط مستقيم 8"/>
          <p:cNvCxnSpPr/>
          <p:nvPr/>
        </p:nvCxnSpPr>
        <p:spPr>
          <a:xfrm>
            <a:off x="533400" y="5943600"/>
            <a:ext cx="609600" cy="3176"/>
          </a:xfrm>
          <a:prstGeom prst="line">
            <a:avLst/>
          </a:prstGeom>
          <a:ln w="28575">
            <a:solidFill>
              <a:srgbClr val="FF0000">
                <a:alpha val="48000"/>
              </a:srgbClr>
            </a:solidFill>
          </a:ln>
        </p:spPr>
        <p:style>
          <a:lnRef idx="1">
            <a:schemeClr val="accent1"/>
          </a:lnRef>
          <a:fillRef idx="0">
            <a:schemeClr val="accent1"/>
          </a:fillRef>
          <a:effectRef idx="0">
            <a:schemeClr val="accent1"/>
          </a:effectRef>
          <a:fontRef idx="minor">
            <a:schemeClr val="tx1"/>
          </a:fontRef>
        </p:style>
      </p:cxnSp>
      <p:cxnSp>
        <p:nvCxnSpPr>
          <p:cNvPr id="10" name="رابط مستقيم 9"/>
          <p:cNvCxnSpPr/>
          <p:nvPr/>
        </p:nvCxnSpPr>
        <p:spPr>
          <a:xfrm>
            <a:off x="533400" y="6172200"/>
            <a:ext cx="609600" cy="31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مربع نص 10"/>
          <p:cNvSpPr txBox="1"/>
          <p:nvPr/>
        </p:nvSpPr>
        <p:spPr>
          <a:xfrm>
            <a:off x="1143000" y="5562600"/>
            <a:ext cx="1295400" cy="276999"/>
          </a:xfrm>
          <a:prstGeom prst="rect">
            <a:avLst/>
          </a:prstGeom>
          <a:noFill/>
        </p:spPr>
        <p:txBody>
          <a:bodyPr wrap="square" rtlCol="0">
            <a:spAutoFit/>
          </a:bodyPr>
          <a:lstStyle/>
          <a:p>
            <a:r>
              <a:rPr lang="en-US" sz="1200" b="1" dirty="0" smtClean="0"/>
              <a:t>Regional streets</a:t>
            </a:r>
            <a:endParaRPr lang="en-US" sz="1200" b="1" dirty="0"/>
          </a:p>
        </p:txBody>
      </p:sp>
      <p:sp>
        <p:nvSpPr>
          <p:cNvPr id="12" name="مربع نص 11"/>
          <p:cNvSpPr txBox="1"/>
          <p:nvPr/>
        </p:nvSpPr>
        <p:spPr>
          <a:xfrm>
            <a:off x="1143000" y="5791200"/>
            <a:ext cx="1295400" cy="276999"/>
          </a:xfrm>
          <a:prstGeom prst="rect">
            <a:avLst/>
          </a:prstGeom>
          <a:noFill/>
        </p:spPr>
        <p:txBody>
          <a:bodyPr wrap="square" rtlCol="0">
            <a:spAutoFit/>
          </a:bodyPr>
          <a:lstStyle/>
          <a:p>
            <a:r>
              <a:rPr lang="en-US" sz="1200" b="1" dirty="0" smtClean="0"/>
              <a:t>National streets</a:t>
            </a:r>
            <a:endParaRPr lang="en-US" sz="1200" b="1" dirty="0"/>
          </a:p>
        </p:txBody>
      </p:sp>
      <p:sp>
        <p:nvSpPr>
          <p:cNvPr id="13" name="مربع نص 12"/>
          <p:cNvSpPr txBox="1"/>
          <p:nvPr/>
        </p:nvSpPr>
        <p:spPr>
          <a:xfrm>
            <a:off x="1143000" y="6019800"/>
            <a:ext cx="1905000" cy="461665"/>
          </a:xfrm>
          <a:prstGeom prst="rect">
            <a:avLst/>
          </a:prstGeom>
          <a:noFill/>
        </p:spPr>
        <p:txBody>
          <a:bodyPr wrap="square" rtlCol="0">
            <a:spAutoFit/>
          </a:bodyPr>
          <a:lstStyle/>
          <a:p>
            <a:r>
              <a:rPr lang="en-US" sz="1200" b="1" dirty="0" smtClean="0"/>
              <a:t>Administrative boundaries of planning area</a:t>
            </a:r>
            <a:endParaRPr lang="en-US" sz="1200" b="1" dirty="0"/>
          </a:p>
        </p:txBody>
      </p:sp>
      <p:sp>
        <p:nvSpPr>
          <p:cNvPr id="14" name="مربع نص 13"/>
          <p:cNvSpPr txBox="1"/>
          <p:nvPr/>
        </p:nvSpPr>
        <p:spPr>
          <a:xfrm>
            <a:off x="381000" y="5257800"/>
            <a:ext cx="1295400" cy="307777"/>
          </a:xfrm>
          <a:prstGeom prst="rect">
            <a:avLst/>
          </a:prstGeom>
          <a:noFill/>
        </p:spPr>
        <p:txBody>
          <a:bodyPr wrap="square" rtlCol="0">
            <a:spAutoFit/>
          </a:bodyPr>
          <a:lstStyle/>
          <a:p>
            <a:r>
              <a:rPr lang="en-US" sz="1400" b="1" dirty="0" smtClean="0"/>
              <a:t>Legend</a:t>
            </a:r>
            <a:endParaRPr lang="en-US" sz="1400" b="1" dirty="0"/>
          </a:p>
        </p:txBody>
      </p:sp>
      <p:sp>
        <p:nvSpPr>
          <p:cNvPr id="15" name="مربع نص 14"/>
          <p:cNvSpPr txBox="1"/>
          <p:nvPr/>
        </p:nvSpPr>
        <p:spPr>
          <a:xfrm>
            <a:off x="1676400" y="152400"/>
            <a:ext cx="6400800" cy="400110"/>
          </a:xfrm>
          <a:prstGeom prst="rect">
            <a:avLst/>
          </a:prstGeom>
          <a:noFill/>
        </p:spPr>
        <p:txBody>
          <a:bodyPr wrap="square" rtlCol="0">
            <a:spAutoFit/>
          </a:bodyPr>
          <a:lstStyle/>
          <a:p>
            <a:r>
              <a:rPr lang="en-US" sz="2000" b="1" dirty="0" smtClean="0"/>
              <a:t>Study area and connectivity at regional level</a:t>
            </a:r>
            <a:endParaRPr lang="en-US" sz="2000" b="1"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219199" y="838200"/>
            <a:ext cx="7081839" cy="4920205"/>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1300163" y="738188"/>
            <a:ext cx="6543675" cy="5381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ry.png"/>
          <p:cNvPicPr>
            <a:picLocks noChangeAspect="1"/>
          </p:cNvPicPr>
          <p:nvPr/>
        </p:nvPicPr>
        <p:blipFill>
          <a:blip r:embed="rId2"/>
          <a:stretch>
            <a:fillRect/>
          </a:stretch>
        </p:blipFill>
        <p:spPr>
          <a:xfrm>
            <a:off x="914400" y="1116132"/>
            <a:ext cx="7162800" cy="5507506"/>
          </a:xfrm>
          <a:prstGeom prst="rect">
            <a:avLst/>
          </a:prstGeom>
        </p:spPr>
      </p:pic>
      <p:sp>
        <p:nvSpPr>
          <p:cNvPr id="11" name="عنوان 1"/>
          <p:cNvSpPr txBox="1">
            <a:spLocks/>
          </p:cNvSpPr>
          <p:nvPr/>
        </p:nvSpPr>
        <p:spPr>
          <a:xfrm>
            <a:off x="533400" y="228600"/>
            <a:ext cx="7391400" cy="563562"/>
          </a:xfrm>
          <a:prstGeom prst="rect">
            <a:avLst/>
          </a:prstGeom>
        </p:spPr>
        <p:txBody>
          <a:bodyPr vert="horz" lIns="91440" tIns="45720" rIns="91440" bIns="45720" rtlCol="0" anchor="ctr">
            <a:noAutofit/>
          </a:bodyPr>
          <a:lstStyle/>
          <a:p>
            <a:pPr lvl="0">
              <a:spcBef>
                <a:spcPct val="0"/>
              </a:spcBef>
            </a:pPr>
            <a:r>
              <a:rPr lang="en-US" b="1" dirty="0" smtClean="0"/>
              <a:t>Administrative boundaries of the study area during the British Mandate period(1920-1945)</a:t>
            </a:r>
            <a:endParaRPr kumimoji="0" lang="en-US" b="1"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 name="Picture 1" descr="C:\Program Files (x86)\Microsoft Office\MEDIA\OFFICE12\Lines\j0115855.gif"/>
          <p:cNvPicPr>
            <a:picLocks noChangeAspect="1" noChangeArrowheads="1"/>
          </p:cNvPicPr>
          <p:nvPr/>
        </p:nvPicPr>
        <p:blipFill>
          <a:blip r:embed="rId3"/>
          <a:srcRect/>
          <a:stretch>
            <a:fillRect/>
          </a:stretch>
        </p:blipFill>
        <p:spPr bwMode="auto">
          <a:xfrm>
            <a:off x="533400" y="914400"/>
            <a:ext cx="5715000" cy="95250"/>
          </a:xfrm>
          <a:prstGeom prst="rect">
            <a:avLst/>
          </a:prstGeom>
          <a:noFill/>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57200" y="1219200"/>
            <a:ext cx="7024744" cy="4146550"/>
          </a:xfrm>
          <a:prstGeom prst="rect">
            <a:avLst/>
          </a:prstGeom>
          <a:noFill/>
          <a:ln w="9525">
            <a:noFill/>
            <a:miter lim="800000"/>
            <a:headEnd/>
            <a:tailEnd/>
          </a:ln>
          <a:effectLst/>
        </p:spPr>
      </p:pic>
      <p:sp>
        <p:nvSpPr>
          <p:cNvPr id="3" name="مستطيل 2"/>
          <p:cNvSpPr/>
          <p:nvPr/>
        </p:nvSpPr>
        <p:spPr>
          <a:xfrm>
            <a:off x="7239000" y="1752600"/>
            <a:ext cx="4572000" cy="2308324"/>
          </a:xfrm>
          <a:prstGeom prst="rect">
            <a:avLst/>
          </a:prstGeom>
        </p:spPr>
        <p:txBody>
          <a:bodyPr>
            <a:spAutoFit/>
          </a:bodyPr>
          <a:lstStyle/>
          <a:p>
            <a:r>
              <a:rPr lang="ar-SA" dirty="0" smtClean="0"/>
              <a:t>باقة الغربية هي مدينة تقع في الشمال الشرقي من منطقة شارون ، والتي تنتمي إداريا إلى محافظة </a:t>
            </a:r>
            <a:r>
              <a:rPr lang="ar-SA" dirty="0" err="1" smtClean="0"/>
              <a:t>الخضيرة</a:t>
            </a:r>
            <a:r>
              <a:rPr lang="ar-SA" dirty="0" smtClean="0"/>
              <a:t> في منطقة حيفا في </a:t>
            </a:r>
            <a:r>
              <a:rPr lang="ar-SA" dirty="0" err="1" smtClean="0"/>
              <a:t>باكا</a:t>
            </a:r>
            <a:r>
              <a:rPr lang="ar-SA" dirty="0" smtClean="0"/>
              <a:t> ، الواقعة بين الطريق السريع 6 - عبور إسرائيل وحدود </a:t>
            </a:r>
            <a:r>
              <a:rPr lang="ar-SA" dirty="0" err="1" smtClean="0"/>
              <a:t>هاشاريب</a:t>
            </a:r>
            <a:r>
              <a:rPr lang="ar-SA" dirty="0" smtClean="0"/>
              <a:t> ، على بعد حوالي 15 كم شرق شاطئ البحر ، في منطقة ذات تلال منخفضة بين السهل يقع الساحل ومنحدرات جبال </a:t>
            </a:r>
            <a:r>
              <a:rPr lang="ar-SA" dirty="0" err="1" smtClean="0"/>
              <a:t>السامرة</a:t>
            </a:r>
            <a:r>
              <a:rPr lang="ar-SA" dirty="0" smtClean="0"/>
              <a:t> ، في منطقة روافد خور </a:t>
            </a:r>
            <a:r>
              <a:rPr lang="ar-SA" dirty="0" err="1" smtClean="0"/>
              <a:t>الخضيرة</a:t>
            </a:r>
            <a:r>
              <a:rPr lang="ar-SA" dirty="0" smtClean="0"/>
              <a:t> ، مع رافد رئيسي وادي ابن نار - في المسافة بين </a:t>
            </a:r>
            <a:r>
              <a:rPr lang="ar-SA" dirty="0" err="1" smtClean="0"/>
              <a:t>باكا</a:t>
            </a:r>
            <a:r>
              <a:rPr lang="ar-SA" dirty="0" smtClean="0"/>
              <a:t> و </a:t>
            </a:r>
            <a:r>
              <a:rPr lang="en-US" dirty="0" err="1" smtClean="0"/>
              <a:t>Garbiya</a:t>
            </a:r>
            <a:r>
              <a:rPr lang="en-US" dirty="0" smtClean="0"/>
              <a:t> </a:t>
            </a:r>
            <a:r>
              <a:rPr lang="ar-SA" dirty="0" smtClean="0"/>
              <a:t>و </a:t>
            </a:r>
            <a:r>
              <a:rPr lang="en-US" dirty="0" err="1" smtClean="0"/>
              <a:t>Git</a:t>
            </a:r>
            <a:endParaRPr lang="ar-SA" dirty="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p:cNvGrpSpPr/>
          <p:nvPr/>
        </p:nvGrpSpPr>
        <p:grpSpPr>
          <a:xfrm>
            <a:off x="0" y="685800"/>
            <a:ext cx="8865608" cy="5867400"/>
            <a:chOff x="278392" y="990600"/>
            <a:chExt cx="8865608" cy="5867400"/>
          </a:xfrm>
        </p:grpSpPr>
        <p:pic>
          <p:nvPicPr>
            <p:cNvPr id="2" name="صورة 1" descr="jut.jpg"/>
            <p:cNvPicPr>
              <a:picLocks noChangeAspect="1"/>
            </p:cNvPicPr>
            <p:nvPr/>
          </p:nvPicPr>
          <p:blipFill>
            <a:blip r:embed="rId2" cstate="print"/>
            <a:srcRect t="6482"/>
            <a:stretch>
              <a:fillRect/>
            </a:stretch>
          </p:blipFill>
          <p:spPr>
            <a:xfrm>
              <a:off x="278392" y="990600"/>
              <a:ext cx="8865608" cy="5867400"/>
            </a:xfrm>
            <a:prstGeom prst="rect">
              <a:avLst/>
            </a:prstGeom>
          </p:spPr>
        </p:pic>
        <p:sp>
          <p:nvSpPr>
            <p:cNvPr id="3" name="مخطط انسيابي: رابط 2"/>
            <p:cNvSpPr/>
            <p:nvPr/>
          </p:nvSpPr>
          <p:spPr>
            <a:xfrm>
              <a:off x="4343400" y="1524000"/>
              <a:ext cx="304800" cy="304800"/>
            </a:xfrm>
            <a:prstGeom prst="flowChartConnector">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5" name="مخطط انسيابي: رابط 4"/>
            <p:cNvSpPr/>
            <p:nvPr/>
          </p:nvSpPr>
          <p:spPr>
            <a:xfrm>
              <a:off x="3657600" y="4572000"/>
              <a:ext cx="304800" cy="304800"/>
            </a:xfrm>
            <a:prstGeom prst="flowChartConnector">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6" name="مخطط انسيابي: رابط 5"/>
            <p:cNvSpPr/>
            <p:nvPr/>
          </p:nvSpPr>
          <p:spPr>
            <a:xfrm>
              <a:off x="4572000" y="5257800"/>
              <a:ext cx="304800" cy="304800"/>
            </a:xfrm>
            <a:prstGeom prst="flowChartConnector">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7" name="مخطط انسيابي: رابط 6"/>
            <p:cNvSpPr/>
            <p:nvPr/>
          </p:nvSpPr>
          <p:spPr>
            <a:xfrm>
              <a:off x="3581400" y="5791200"/>
              <a:ext cx="304800" cy="304800"/>
            </a:xfrm>
            <a:prstGeom prst="flowChartConnector">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8" name="مخطط انسيابي: رابط 7"/>
            <p:cNvSpPr/>
            <p:nvPr/>
          </p:nvSpPr>
          <p:spPr>
            <a:xfrm>
              <a:off x="5181600" y="4191000"/>
              <a:ext cx="304800" cy="304800"/>
            </a:xfrm>
            <a:prstGeom prst="flowChartConnector">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grpSp>
      <p:sp>
        <p:nvSpPr>
          <p:cNvPr id="10" name="مربع نص 9"/>
          <p:cNvSpPr txBox="1"/>
          <p:nvPr/>
        </p:nvSpPr>
        <p:spPr>
          <a:xfrm>
            <a:off x="228600" y="228600"/>
            <a:ext cx="8229600" cy="400110"/>
          </a:xfrm>
          <a:prstGeom prst="rect">
            <a:avLst/>
          </a:prstGeom>
          <a:noFill/>
        </p:spPr>
        <p:txBody>
          <a:bodyPr wrap="square" rtlCol="0">
            <a:spAutoFit/>
          </a:bodyPr>
          <a:lstStyle/>
          <a:p>
            <a:r>
              <a:rPr lang="en-US" sz="2000" b="1" dirty="0" smtClean="0"/>
              <a:t>Study area and connectivity at local/regional level form Israel to west bank</a:t>
            </a:r>
            <a:endParaRPr lang="en-US" sz="2000" b="1" dirty="0"/>
          </a:p>
        </p:txBody>
      </p:sp>
      <p:sp>
        <p:nvSpPr>
          <p:cNvPr id="11" name="مربع نص 10"/>
          <p:cNvSpPr txBox="1"/>
          <p:nvPr/>
        </p:nvSpPr>
        <p:spPr>
          <a:xfrm>
            <a:off x="7086600" y="2819400"/>
            <a:ext cx="1600200" cy="1015663"/>
          </a:xfrm>
          <a:prstGeom prst="rect">
            <a:avLst/>
          </a:prstGeom>
          <a:solidFill>
            <a:schemeClr val="bg1">
              <a:lumMod val="95000"/>
            </a:schemeClr>
          </a:solidFill>
          <a:ln>
            <a:solidFill>
              <a:srgbClr val="FF0000"/>
            </a:solidFill>
          </a:ln>
        </p:spPr>
        <p:txBody>
          <a:bodyPr wrap="square" rtlCol="1">
            <a:spAutoFit/>
          </a:bodyPr>
          <a:lstStyle/>
          <a:p>
            <a:r>
              <a:rPr lang="en-US" sz="1200" dirty="0" smtClean="0"/>
              <a:t>Spatial proximity, the road does not take 5 minutes, it became hours, while waiting for the barriers</a:t>
            </a:r>
            <a:endParaRPr lang="ar-SA" sz="1200" dirty="0"/>
          </a:p>
        </p:txBody>
      </p:sp>
      <p:sp>
        <p:nvSpPr>
          <p:cNvPr id="12" name="مربع نص 11"/>
          <p:cNvSpPr txBox="1"/>
          <p:nvPr/>
        </p:nvSpPr>
        <p:spPr>
          <a:xfrm>
            <a:off x="10287000" y="2514600"/>
            <a:ext cx="3276600" cy="1077218"/>
          </a:xfrm>
          <a:prstGeom prst="rect">
            <a:avLst/>
          </a:prstGeom>
          <a:noFill/>
        </p:spPr>
        <p:txBody>
          <a:bodyPr wrap="square" rtlCol="1">
            <a:spAutoFit/>
          </a:bodyPr>
          <a:lstStyle/>
          <a:p>
            <a:r>
              <a:rPr lang="ar-SA" sz="3200" dirty="0" smtClean="0"/>
              <a:t>خدمات إقليمية و لشو كل وحدة بتتبع </a:t>
            </a:r>
            <a:endParaRPr lang="ar-SA" sz="3200"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461963"/>
            <a:ext cx="9439275" cy="5934075"/>
          </a:xfrm>
          <a:prstGeom prst="rect">
            <a:avLst/>
          </a:prstGeom>
          <a:noFill/>
          <a:ln w="9525">
            <a:noFill/>
            <a:miter lim="800000"/>
            <a:headEnd/>
            <a:tailEnd/>
          </a:ln>
          <a:effectLst/>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tmm_6_me.jpg"/>
          <p:cNvPicPr>
            <a:picLocks noChangeAspect="1"/>
          </p:cNvPicPr>
          <p:nvPr/>
        </p:nvPicPr>
        <p:blipFill>
          <a:blip r:embed="rId2" cstate="print"/>
          <a:stretch>
            <a:fillRect/>
          </a:stretch>
        </p:blipFill>
        <p:spPr>
          <a:xfrm>
            <a:off x="228600" y="0"/>
            <a:ext cx="4950737" cy="6858000"/>
          </a:xfrm>
          <a:prstGeom prst="rect">
            <a:avLst/>
          </a:prstGeom>
        </p:spPr>
      </p:pic>
      <p:pic>
        <p:nvPicPr>
          <p:cNvPr id="1026" name="Picture 2"/>
          <p:cNvPicPr>
            <a:picLocks noChangeAspect="1" noChangeArrowheads="1"/>
          </p:cNvPicPr>
          <p:nvPr/>
        </p:nvPicPr>
        <p:blipFill>
          <a:blip r:embed="rId3"/>
          <a:srcRect/>
          <a:stretch>
            <a:fillRect/>
          </a:stretch>
        </p:blipFill>
        <p:spPr bwMode="auto">
          <a:xfrm>
            <a:off x="-533400" y="685800"/>
            <a:ext cx="6334125" cy="46958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428625" y="547688"/>
            <a:ext cx="8286750" cy="5762625"/>
          </a:xfrm>
          <a:prstGeom prst="rect">
            <a:avLst/>
          </a:prstGeom>
          <a:noFill/>
          <a:ln w="9525">
            <a:noFill/>
            <a:miter lim="800000"/>
            <a:headEnd/>
            <a:tailEnd/>
          </a:ln>
          <a:effectLst/>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466725"/>
            <a:ext cx="9324975" cy="5924550"/>
          </a:xfrm>
          <a:prstGeom prst="rect">
            <a:avLst/>
          </a:prstGeom>
          <a:noFill/>
          <a:ln w="9525">
            <a:noFill/>
            <a:miter lim="800000"/>
            <a:headEnd/>
            <a:tailEnd/>
          </a:ln>
          <a:effectLst/>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hfc.jpg"/>
          <p:cNvPicPr>
            <a:picLocks noChangeAspect="1"/>
          </p:cNvPicPr>
          <p:nvPr/>
        </p:nvPicPr>
        <p:blipFill>
          <a:blip r:embed="rId2"/>
          <a:stretch>
            <a:fillRect/>
          </a:stretch>
        </p:blipFill>
        <p:spPr>
          <a:xfrm>
            <a:off x="134112" y="490728"/>
            <a:ext cx="8875776" cy="5876544"/>
          </a:xfrm>
          <a:prstGeom prst="rect">
            <a:avLst/>
          </a:prstGeom>
        </p:spPr>
      </p:pic>
      <p:sp>
        <p:nvSpPr>
          <p:cNvPr id="3" name="شكل بيضاوي 2"/>
          <p:cNvSpPr/>
          <p:nvPr/>
        </p:nvSpPr>
        <p:spPr>
          <a:xfrm>
            <a:off x="381000" y="6400800"/>
            <a:ext cx="228600" cy="228600"/>
          </a:xfrm>
          <a:prstGeom prst="ellipse">
            <a:avLst/>
          </a:prstGeom>
          <a:solidFill>
            <a:srgbClr val="FF0000"/>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شكل بيضاوي 3"/>
          <p:cNvSpPr/>
          <p:nvPr/>
        </p:nvSpPr>
        <p:spPr>
          <a:xfrm>
            <a:off x="2667000" y="6400800"/>
            <a:ext cx="228600" cy="228600"/>
          </a:xfrm>
          <a:prstGeom prst="ellipse">
            <a:avLst/>
          </a:prstGeom>
          <a:solidFill>
            <a:srgbClr val="00B050"/>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عين 4"/>
          <p:cNvSpPr/>
          <p:nvPr/>
        </p:nvSpPr>
        <p:spPr>
          <a:xfrm>
            <a:off x="4800600" y="6477000"/>
            <a:ext cx="228600" cy="228600"/>
          </a:xfrm>
          <a:prstGeom prst="diamond">
            <a:avLst/>
          </a:prstGeom>
          <a:solidFill>
            <a:srgbClr val="FFFF00"/>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ربع نص 5"/>
          <p:cNvSpPr txBox="1"/>
          <p:nvPr/>
        </p:nvSpPr>
        <p:spPr>
          <a:xfrm>
            <a:off x="685800" y="6400800"/>
            <a:ext cx="1524000" cy="600164"/>
          </a:xfrm>
          <a:prstGeom prst="rect">
            <a:avLst/>
          </a:prstGeom>
          <a:noFill/>
        </p:spPr>
        <p:txBody>
          <a:bodyPr wrap="square" rtlCol="0">
            <a:spAutoFit/>
          </a:bodyPr>
          <a:lstStyle/>
          <a:p>
            <a:r>
              <a:rPr lang="en-US" sz="1100" dirty="0" smtClean="0"/>
              <a:t>Baffles /Mostly closed</a:t>
            </a:r>
          </a:p>
          <a:p>
            <a:r>
              <a:rPr lang="en-US" sz="1100" dirty="0" smtClean="0"/>
              <a:t> </a:t>
            </a:r>
          </a:p>
          <a:p>
            <a:endParaRPr lang="en-US" sz="1100" dirty="0"/>
          </a:p>
        </p:txBody>
      </p:sp>
      <p:sp>
        <p:nvSpPr>
          <p:cNvPr id="7" name="مربع نص 6"/>
          <p:cNvSpPr txBox="1"/>
          <p:nvPr/>
        </p:nvSpPr>
        <p:spPr>
          <a:xfrm>
            <a:off x="2971800" y="6400800"/>
            <a:ext cx="1524000" cy="261610"/>
          </a:xfrm>
          <a:prstGeom prst="rect">
            <a:avLst/>
          </a:prstGeom>
          <a:noFill/>
        </p:spPr>
        <p:txBody>
          <a:bodyPr wrap="square" rtlCol="0">
            <a:spAutoFit/>
          </a:bodyPr>
          <a:lstStyle/>
          <a:p>
            <a:r>
              <a:rPr lang="en-US" sz="1100" dirty="0" smtClean="0"/>
              <a:t>Baffles /Always open</a:t>
            </a:r>
            <a:endParaRPr lang="en-US" sz="1100" dirty="0"/>
          </a:p>
        </p:txBody>
      </p:sp>
      <p:sp>
        <p:nvSpPr>
          <p:cNvPr id="8" name="مربع نص 7"/>
          <p:cNvSpPr txBox="1"/>
          <p:nvPr/>
        </p:nvSpPr>
        <p:spPr>
          <a:xfrm>
            <a:off x="5029200" y="6477000"/>
            <a:ext cx="1524000" cy="261610"/>
          </a:xfrm>
          <a:prstGeom prst="rect">
            <a:avLst/>
          </a:prstGeom>
          <a:noFill/>
        </p:spPr>
        <p:txBody>
          <a:bodyPr wrap="square" rtlCol="0">
            <a:spAutoFit/>
          </a:bodyPr>
          <a:lstStyle/>
          <a:p>
            <a:r>
              <a:rPr lang="en-US" sz="1100" dirty="0" smtClean="0"/>
              <a:t>Checkpoints </a:t>
            </a:r>
            <a:endParaRPr lang="en-US" sz="1100" dirty="0"/>
          </a:p>
        </p:txBody>
      </p:sp>
      <p:sp>
        <p:nvSpPr>
          <p:cNvPr id="10" name="مربع نص 9"/>
          <p:cNvSpPr txBox="1"/>
          <p:nvPr/>
        </p:nvSpPr>
        <p:spPr>
          <a:xfrm>
            <a:off x="228600" y="228600"/>
            <a:ext cx="8229600" cy="400110"/>
          </a:xfrm>
          <a:prstGeom prst="rect">
            <a:avLst/>
          </a:prstGeom>
          <a:noFill/>
        </p:spPr>
        <p:txBody>
          <a:bodyPr wrap="square" rtlCol="0">
            <a:spAutoFit/>
          </a:bodyPr>
          <a:lstStyle/>
          <a:p>
            <a:r>
              <a:rPr lang="en-US" sz="2000" b="1" dirty="0" smtClean="0"/>
              <a:t>Study area and connectivity at local/regional level form Israel to west bank</a:t>
            </a:r>
            <a:endParaRPr lang="en-US" sz="2000" b="1"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609600"/>
            <a:ext cx="8305800" cy="461665"/>
          </a:xfrm>
          <a:prstGeom prst="rect">
            <a:avLst/>
          </a:prstGeom>
        </p:spPr>
        <p:txBody>
          <a:bodyPr wrap="square">
            <a:spAutoFit/>
          </a:bodyPr>
          <a:lstStyle/>
          <a:p>
            <a:r>
              <a:rPr lang="en-US" sz="1200" dirty="0" smtClean="0"/>
              <a:t>There is a long list of roadblocks that are crossing points for both sides of the Green Line in the West Bank and Gaza Strip, as they numbered 92, according to what was reported in the Israeli Information Center for Human Rights in the Occupied Territories, 2019.</a:t>
            </a:r>
            <a:endParaRPr lang="en-US" sz="1200" dirty="0"/>
          </a:p>
        </p:txBody>
      </p:sp>
      <p:graphicFrame>
        <p:nvGraphicFramePr>
          <p:cNvPr id="3" name="جدول 2"/>
          <p:cNvGraphicFramePr>
            <a:graphicFrameLocks noGrp="1"/>
          </p:cNvGraphicFramePr>
          <p:nvPr/>
        </p:nvGraphicFramePr>
        <p:xfrm>
          <a:off x="304800" y="1143000"/>
          <a:ext cx="7239000" cy="5095802"/>
        </p:xfrm>
        <a:graphic>
          <a:graphicData uri="http://schemas.openxmlformats.org/drawingml/2006/table">
            <a:tbl>
              <a:tblPr firstRow="1" bandRow="1">
                <a:tableStyleId>{5C22544A-7EE6-4342-B048-85BDC9FD1C3A}</a:tableStyleId>
              </a:tblPr>
              <a:tblGrid>
                <a:gridCol w="1676400"/>
                <a:gridCol w="5562600"/>
              </a:tblGrid>
              <a:tr h="264722">
                <a:tc>
                  <a:txBody>
                    <a:bodyPr/>
                    <a:lstStyle/>
                    <a:p>
                      <a:endParaRPr lang="en-US" sz="1050" b="1" dirty="0"/>
                    </a:p>
                  </a:txBody>
                  <a:tcPr/>
                </a:tc>
                <a:tc>
                  <a:txBody>
                    <a:bodyPr/>
                    <a:lstStyle/>
                    <a:p>
                      <a:endParaRPr lang="en-US" sz="1100"/>
                    </a:p>
                  </a:txBody>
                  <a:tcPr/>
                </a:tc>
              </a:tr>
              <a:tr h="558042">
                <a:tc>
                  <a:txBody>
                    <a:bodyPr/>
                    <a:lstStyle/>
                    <a:p>
                      <a:r>
                        <a:rPr lang="en-US" sz="1050" b="1" dirty="0" smtClean="0"/>
                        <a:t> Al-</a:t>
                      </a:r>
                      <a:r>
                        <a:rPr lang="en-US" sz="1050" b="1" dirty="0" err="1" smtClean="0"/>
                        <a:t>Taibeh</a:t>
                      </a:r>
                      <a:r>
                        <a:rPr lang="en-US" sz="1050" b="1" dirty="0" smtClean="0"/>
                        <a:t> Barrier / </a:t>
                      </a:r>
                      <a:r>
                        <a:rPr lang="en-US" sz="1050" b="1" dirty="0" err="1" smtClean="0"/>
                        <a:t>Shair</a:t>
                      </a:r>
                      <a:r>
                        <a:rPr lang="en-US" sz="1050" b="1" dirty="0" smtClean="0"/>
                        <a:t> Ephraim</a:t>
                      </a:r>
                      <a:endParaRPr lang="en-US" sz="1050" b="1" dirty="0"/>
                    </a:p>
                  </a:txBody>
                  <a:tcPr/>
                </a:tc>
                <a:tc>
                  <a:txBody>
                    <a:bodyPr/>
                    <a:lstStyle/>
                    <a:p>
                      <a:r>
                        <a:rPr lang="en-US" sz="1100" dirty="0" smtClean="0"/>
                        <a:t>The barrier is placed on the separation barrier in the section adjacent to the green line and intended for the carriage of goods. The barrier is operated by private security companies, from 7:00 AM to 14:30 PM.</a:t>
                      </a:r>
                      <a:endParaRPr lang="en-US" sz="1100" dirty="0"/>
                    </a:p>
                  </a:txBody>
                  <a:tcPr/>
                </a:tc>
              </a:tr>
              <a:tr h="558042">
                <a:tc>
                  <a:txBody>
                    <a:bodyPr/>
                    <a:lstStyle/>
                    <a:p>
                      <a:r>
                        <a:rPr lang="en-US" sz="1050" b="1" dirty="0" err="1" smtClean="0"/>
                        <a:t>Kafriyat</a:t>
                      </a:r>
                      <a:r>
                        <a:rPr lang="en-US" sz="1050" b="1" dirty="0" smtClean="0"/>
                        <a:t> Checkpoint</a:t>
                      </a:r>
                      <a:endParaRPr lang="en-US" sz="1050" b="1" dirty="0"/>
                    </a:p>
                  </a:txBody>
                  <a:tcPr/>
                </a:tc>
                <a:tc>
                  <a:txBody>
                    <a:bodyPr/>
                    <a:lstStyle/>
                    <a:p>
                      <a:r>
                        <a:rPr lang="en-US" sz="1100" dirty="0" smtClean="0"/>
                        <a:t>The checkpoint is occupied by the army and operates 24 hours a day. It is forbidden to cross Palestinians, except for farmers, and to hold entry permits only to the seam zone (it is forbidden to cross those whose entry permit is for Israel, not to the seam zone)</a:t>
                      </a:r>
                      <a:endParaRPr lang="en-US" sz="1100" dirty="0"/>
                    </a:p>
                  </a:txBody>
                  <a:tcPr/>
                </a:tc>
              </a:tr>
              <a:tr h="715438">
                <a:tc>
                  <a:txBody>
                    <a:bodyPr/>
                    <a:lstStyle/>
                    <a:p>
                      <a:r>
                        <a:rPr lang="en-US" sz="1050" b="1" dirty="0" smtClean="0"/>
                        <a:t>The Baqa Al-</a:t>
                      </a:r>
                      <a:r>
                        <a:rPr lang="en-US" sz="1050" b="1" dirty="0" err="1" smtClean="0"/>
                        <a:t>Gharbiya</a:t>
                      </a:r>
                      <a:r>
                        <a:rPr lang="en-US" sz="1050" b="1" dirty="0" smtClean="0"/>
                        <a:t> checkpoint / Nazlet Issa</a:t>
                      </a:r>
                      <a:endParaRPr lang="en-US" sz="1050" b="1" dirty="0"/>
                    </a:p>
                  </a:txBody>
                  <a:tcPr/>
                </a:tc>
                <a:tc>
                  <a:txBody>
                    <a:bodyPr/>
                    <a:lstStyle/>
                    <a:p>
                      <a:r>
                        <a:rPr lang="en-US" sz="1100" dirty="0" smtClean="0"/>
                        <a:t> It is erected at the separation wall at the point adjacent to this section of the Green Line. The barrier is occupied by the army and operates between five in the morning and ten at night. Palestinians are not permitted to cross, except for the children of seven Western-inhabited families.</a:t>
                      </a:r>
                      <a:endParaRPr lang="en-US" sz="1100" dirty="0"/>
                    </a:p>
                  </a:txBody>
                  <a:tcPr/>
                </a:tc>
              </a:tr>
              <a:tr h="558042">
                <a:tc>
                  <a:txBody>
                    <a:bodyPr/>
                    <a:lstStyle/>
                    <a:p>
                      <a:r>
                        <a:rPr lang="en-US" sz="1050" b="1" dirty="0" err="1" smtClean="0"/>
                        <a:t>Shufa</a:t>
                      </a:r>
                      <a:r>
                        <a:rPr lang="en-US" sz="1050" b="1" dirty="0" smtClean="0"/>
                        <a:t> checkpoint</a:t>
                      </a:r>
                      <a:endParaRPr lang="en-US" sz="1050" b="1" dirty="0"/>
                    </a:p>
                  </a:txBody>
                  <a:tcPr/>
                </a:tc>
                <a:tc>
                  <a:txBody>
                    <a:bodyPr/>
                    <a:lstStyle/>
                    <a:p>
                      <a:r>
                        <a:rPr lang="en-US" sz="1100" dirty="0" smtClean="0"/>
                        <a:t> The army installed it in 2016 between the villages of </a:t>
                      </a:r>
                      <a:r>
                        <a:rPr lang="en-US" sz="1100" dirty="0" err="1" smtClean="0"/>
                        <a:t>Shufa</a:t>
                      </a:r>
                      <a:r>
                        <a:rPr lang="en-US" sz="1100" dirty="0" smtClean="0"/>
                        <a:t> and </a:t>
                      </a:r>
                      <a:r>
                        <a:rPr lang="en-US" sz="1100" dirty="0" err="1" smtClean="0"/>
                        <a:t>Izbat</a:t>
                      </a:r>
                      <a:r>
                        <a:rPr lang="en-US" sz="1100" dirty="0" smtClean="0"/>
                        <a:t> </a:t>
                      </a:r>
                      <a:r>
                        <a:rPr lang="en-US" sz="1100" dirty="0" err="1" smtClean="0"/>
                        <a:t>Shufa</a:t>
                      </a:r>
                      <a:r>
                        <a:rPr lang="en-US" sz="1100" dirty="0" smtClean="0"/>
                        <a:t> on Street 5615, which travelers use to move between the south of Tulkarm to Nablus. Its facilities include a watchtower and random inspection of Palestinian cars.</a:t>
                      </a:r>
                      <a:endParaRPr lang="en-US" sz="1100" dirty="0"/>
                    </a:p>
                  </a:txBody>
                  <a:tcPr/>
                </a:tc>
              </a:tr>
              <a:tr h="715438">
                <a:tc>
                  <a:txBody>
                    <a:bodyPr/>
                    <a:lstStyle/>
                    <a:p>
                      <a:r>
                        <a:rPr lang="en-US" sz="1050" b="1" dirty="0" smtClean="0"/>
                        <a:t>The Factories Barrier in Tulkarm</a:t>
                      </a:r>
                      <a:endParaRPr lang="en-US" sz="1050" b="1" dirty="0"/>
                    </a:p>
                  </a:txBody>
                  <a:tcPr/>
                </a:tc>
                <a:tc>
                  <a:txBody>
                    <a:bodyPr/>
                    <a:lstStyle/>
                    <a:p>
                      <a:r>
                        <a:rPr lang="en-US" sz="1100" dirty="0" smtClean="0"/>
                        <a:t> It has a barrier erected at the separation barrier, in a section along the Green Line, on the Old </a:t>
                      </a:r>
                      <a:r>
                        <a:rPr lang="en-US" sz="1100" dirty="0" err="1" smtClean="0"/>
                        <a:t>Netanya</a:t>
                      </a:r>
                      <a:r>
                        <a:rPr lang="en-US" sz="1100" dirty="0" smtClean="0"/>
                        <a:t> Street - Tulkarm. It is occupied by the army. Open between 7:00 AM and 17:00 PM. Palestinian citizens of Israel heading to Tulkarm can cross this barrier, but it cannot be crossed from Tulkarm to Israel.</a:t>
                      </a:r>
                      <a:endParaRPr lang="en-US" sz="1100" dirty="0"/>
                    </a:p>
                  </a:txBody>
                  <a:tcPr/>
                </a:tc>
              </a:tr>
              <a:tr h="715438">
                <a:tc>
                  <a:txBody>
                    <a:bodyPr/>
                    <a:lstStyle/>
                    <a:p>
                      <a:r>
                        <a:rPr lang="en-US" sz="1050" b="1" dirty="0" smtClean="0"/>
                        <a:t> Tulkarm Al-</a:t>
                      </a:r>
                      <a:r>
                        <a:rPr lang="en-US" sz="1050" b="1" dirty="0" err="1" smtClean="0"/>
                        <a:t>Kafriyat</a:t>
                      </a:r>
                      <a:endParaRPr lang="en-US" sz="1050" b="1" dirty="0"/>
                    </a:p>
                  </a:txBody>
                  <a:tcPr/>
                </a:tc>
                <a:tc>
                  <a:txBody>
                    <a:bodyPr/>
                    <a:lstStyle/>
                    <a:p>
                      <a:r>
                        <a:rPr lang="en-US" sz="1100" dirty="0" smtClean="0"/>
                        <a:t>It is erected on the separation wall, and is reinforced by the army. Open only on Saturdays from 10:00 AM to 17:00. It is forbidden for Palestinians to cross other than to enter farmers only in the seam zone, according to the presentation of an entry permit. This barrier is especially used by Palestinians and citizens of Israel to reach and return from Tulkarm.</a:t>
                      </a:r>
                      <a:endParaRPr lang="en-US" sz="1100" dirty="0"/>
                    </a:p>
                  </a:txBody>
                  <a:tcPr/>
                </a:tc>
              </a:tr>
              <a:tr h="715438">
                <a:tc>
                  <a:txBody>
                    <a:bodyPr/>
                    <a:lstStyle/>
                    <a:p>
                      <a:r>
                        <a:rPr lang="en-US" sz="1050" b="1" dirty="0" smtClean="0"/>
                        <a:t>The entrance to </a:t>
                      </a:r>
                      <a:r>
                        <a:rPr lang="en-US" sz="1050" b="1" dirty="0" err="1" smtClean="0"/>
                        <a:t>Anabta</a:t>
                      </a:r>
                      <a:r>
                        <a:rPr lang="en-US" sz="1050" b="1" dirty="0" smtClean="0"/>
                        <a:t> / </a:t>
                      </a:r>
                      <a:r>
                        <a:rPr lang="en-US" sz="1050" b="1" dirty="0" err="1" smtClean="0"/>
                        <a:t>Ainaf</a:t>
                      </a:r>
                      <a:endParaRPr lang="en-US" sz="1050" b="1" dirty="0"/>
                    </a:p>
                  </a:txBody>
                  <a:tcPr/>
                </a:tc>
                <a:tc>
                  <a:txBody>
                    <a:bodyPr/>
                    <a:lstStyle/>
                    <a:p>
                      <a:r>
                        <a:rPr lang="en-US" sz="1100" dirty="0" smtClean="0"/>
                        <a:t>It is erected on the separation wall and is reinforced by the army. Open only on Saturdays from 10:00 AM to 17:00. It is forbidden for Palestinians to cross other than to enter farmers only in the seam zone, according to the presentation of an entry permit. This barrier is especially used by Palestinians and citizens of Israel to reach and return from Tulkarm.</a:t>
                      </a:r>
                      <a:endParaRPr lang="en-US" sz="1100" dirty="0"/>
                    </a:p>
                  </a:txBody>
                  <a:tcPr/>
                </a:tc>
              </a:tr>
            </a:tbl>
          </a:graphicData>
        </a:graphic>
      </p:graphicFrame>
      <p:sp>
        <p:nvSpPr>
          <p:cNvPr id="4" name="مربع نص 3"/>
          <p:cNvSpPr txBox="1"/>
          <p:nvPr/>
        </p:nvSpPr>
        <p:spPr>
          <a:xfrm>
            <a:off x="304800" y="152400"/>
            <a:ext cx="5105400" cy="400110"/>
          </a:xfrm>
          <a:prstGeom prst="rect">
            <a:avLst/>
          </a:prstGeom>
          <a:noFill/>
        </p:spPr>
        <p:txBody>
          <a:bodyPr wrap="square" rtlCol="0">
            <a:spAutoFit/>
          </a:bodyPr>
          <a:lstStyle/>
          <a:p>
            <a:r>
              <a:rPr lang="en-US" sz="2000" b="1" dirty="0" smtClean="0"/>
              <a:t>Checkpoints and barriers affect the study area</a:t>
            </a:r>
            <a:endParaRPr lang="en-US" sz="2000" b="1" dirty="0"/>
          </a:p>
        </p:txBody>
      </p:sp>
      <p:sp>
        <p:nvSpPr>
          <p:cNvPr id="5" name="مستطيل 4"/>
          <p:cNvSpPr/>
          <p:nvPr/>
        </p:nvSpPr>
        <p:spPr>
          <a:xfrm>
            <a:off x="5410200" y="5410200"/>
            <a:ext cx="3581400"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200" dirty="0" smtClean="0"/>
              <a:t>Military Gate No. 526 is a real suffering for families and farmers alike, noting that about 70 citizens living behind the wall are suffering due to standing for long hours waiting for the gate to open, stressing that it constitutes an obstacle to securing their basic requirements.</a:t>
            </a:r>
            <a:endParaRPr lang="en-US" sz="1200" dirty="0"/>
          </a:p>
        </p:txBody>
      </p:sp>
      <p:sp>
        <p:nvSpPr>
          <p:cNvPr id="6" name="سهم منحني إلى الأسفل 5"/>
          <p:cNvSpPr/>
          <p:nvPr/>
        </p:nvSpPr>
        <p:spPr>
          <a:xfrm rot="3627583">
            <a:off x="6919340" y="3682764"/>
            <a:ext cx="2631144" cy="813994"/>
          </a:xfrm>
          <a:prstGeom prst="curvedDownArrow">
            <a:avLst>
              <a:gd name="adj1" fmla="val 25005"/>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33400" y="1752600"/>
            <a:ext cx="7543800" cy="646331"/>
          </a:xfrm>
          <a:prstGeom prst="rect">
            <a:avLst/>
          </a:prstGeom>
        </p:spPr>
        <p:txBody>
          <a:bodyPr wrap="square">
            <a:spAutoFit/>
          </a:bodyPr>
          <a:lstStyle/>
          <a:p>
            <a:pPr fontAlgn="t"/>
            <a:r>
              <a:rPr lang="en-US" b="1" dirty="0" smtClean="0"/>
              <a:t/>
            </a:r>
            <a:br>
              <a:rPr lang="en-US" b="1" dirty="0" smtClean="0"/>
            </a:br>
            <a:r>
              <a:rPr lang="ar-SA" b="1" dirty="0" smtClean="0"/>
              <a:t>101 </a:t>
            </a:r>
            <a:r>
              <a:rPr lang="en-US" b="1" dirty="0" smtClean="0"/>
              <a:t>kind of Israeli permits to move the Palestinians!</a:t>
            </a:r>
            <a:endParaRPr lang="en-US" b="1" dirty="0"/>
          </a:p>
        </p:txBody>
      </p:sp>
      <p:sp>
        <p:nvSpPr>
          <p:cNvPr id="5" name="مستطيل 4"/>
          <p:cNvSpPr/>
          <p:nvPr/>
        </p:nvSpPr>
        <p:spPr>
          <a:xfrm>
            <a:off x="609600" y="762000"/>
            <a:ext cx="6705600" cy="1015663"/>
          </a:xfrm>
          <a:prstGeom prst="rect">
            <a:avLst/>
          </a:prstGeom>
        </p:spPr>
        <p:txBody>
          <a:bodyPr wrap="square">
            <a:spAutoFit/>
          </a:bodyPr>
          <a:lstStyle/>
          <a:p>
            <a:r>
              <a:rPr lang="en-US" sz="1200" dirty="0" smtClean="0"/>
              <a:t> the construction of the separation wall in the West Bank and amputation of villages from each other, and sometimes amputation of the village itself, increased the types of permits issued by the occupation army, which means that in order to travel a distance of hundreds of meters from the western section of the wall to its eastern section, permits are expected to move for days, In addition to hours of daily waiting to cross from one side to the other.</a:t>
            </a:r>
            <a:endParaRPr lang="en-US" sz="1200" dirty="0"/>
          </a:p>
        </p:txBody>
      </p:sp>
      <p:sp>
        <p:nvSpPr>
          <p:cNvPr id="7" name="مستطيل 6"/>
          <p:cNvSpPr/>
          <p:nvPr/>
        </p:nvSpPr>
        <p:spPr>
          <a:xfrm>
            <a:off x="685800" y="2590800"/>
            <a:ext cx="3429000"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200" dirty="0" smtClean="0"/>
              <a:t>Permits for "special needs" (searching for work, a wedding in the West Bank, or a wedding in Israel, a trip, or a funeral in Israel, or for teachers and school students, work meetings, or overnight in Israel)</a:t>
            </a:r>
            <a:endParaRPr lang="en-US" sz="1200" dirty="0"/>
          </a:p>
        </p:txBody>
      </p:sp>
      <p:sp>
        <p:nvSpPr>
          <p:cNvPr id="8" name="مستطيل 7"/>
          <p:cNvSpPr/>
          <p:nvPr/>
        </p:nvSpPr>
        <p:spPr>
          <a:xfrm>
            <a:off x="685800" y="3657600"/>
            <a:ext cx="3352800"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400" dirty="0" smtClean="0"/>
              <a:t> " Seam Zone ”, meaning the Palestinians residing on both sides of the separation fence (farmers, international human rights organization staff, teachers, and students).</a:t>
            </a:r>
            <a:endParaRPr lang="en-US" sz="1400" dirty="0"/>
          </a:p>
        </p:txBody>
      </p:sp>
      <p:sp>
        <p:nvSpPr>
          <p:cNvPr id="9" name="مستطيل 8"/>
          <p:cNvSpPr/>
          <p:nvPr/>
        </p:nvSpPr>
        <p:spPr>
          <a:xfrm>
            <a:off x="609600" y="4876800"/>
            <a:ext cx="3962400"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200" dirty="0" smtClean="0"/>
              <a:t>There are different types of permits for residents of the “seam zone”. There are different permits for farmers to access their fields. Here, too, a distinction is made between “farms in the seam zone” and “permanent farms in the seam zone.”</a:t>
            </a:r>
            <a:endParaRPr lang="en-US" sz="1200" dirty="0"/>
          </a:p>
        </p:txBody>
      </p:sp>
      <p:pic>
        <p:nvPicPr>
          <p:cNvPr id="10" name="صورة 9" descr="mng.jpg"/>
          <p:cNvPicPr>
            <a:picLocks noChangeAspect="1"/>
          </p:cNvPicPr>
          <p:nvPr/>
        </p:nvPicPr>
        <p:blipFill>
          <a:blip r:embed="rId2"/>
          <a:stretch>
            <a:fillRect/>
          </a:stretch>
        </p:blipFill>
        <p:spPr>
          <a:xfrm>
            <a:off x="5181600" y="2514600"/>
            <a:ext cx="3212193" cy="1828800"/>
          </a:xfrm>
          <a:prstGeom prst="rect">
            <a:avLst/>
          </a:prstGeom>
        </p:spPr>
      </p:pic>
      <p:sp>
        <p:nvSpPr>
          <p:cNvPr id="11" name="مربع نص 10"/>
          <p:cNvSpPr txBox="1"/>
          <p:nvPr/>
        </p:nvSpPr>
        <p:spPr>
          <a:xfrm>
            <a:off x="1828800" y="228600"/>
            <a:ext cx="5105400" cy="400110"/>
          </a:xfrm>
          <a:prstGeom prst="rect">
            <a:avLst/>
          </a:prstGeom>
          <a:noFill/>
        </p:spPr>
        <p:txBody>
          <a:bodyPr wrap="square" rtlCol="0">
            <a:spAutoFit/>
          </a:bodyPr>
          <a:lstStyle/>
          <a:p>
            <a:pPr algn="ctr"/>
            <a:r>
              <a:rPr lang="en-US" sz="2000" b="1" dirty="0" smtClean="0"/>
              <a:t>Permits to access within the study area</a:t>
            </a:r>
            <a:endParaRPr lang="en-US" sz="2000" b="1" dirty="0"/>
          </a:p>
        </p:txBody>
      </p:sp>
      <p:pic>
        <p:nvPicPr>
          <p:cNvPr id="12" name="Picture 2" descr="الجدار الإسرائيلي بـ&quot;نزلة عيسى&quot;.. حكاية تشتت ترويها الضفة الغربية"/>
          <p:cNvPicPr>
            <a:picLocks noChangeAspect="1" noChangeArrowheads="1"/>
          </p:cNvPicPr>
          <p:nvPr/>
        </p:nvPicPr>
        <p:blipFill>
          <a:blip r:embed="rId3"/>
          <a:srcRect l="12909" r="13940"/>
          <a:stretch>
            <a:fillRect/>
          </a:stretch>
        </p:blipFill>
        <p:spPr bwMode="auto">
          <a:xfrm>
            <a:off x="5181600" y="4495800"/>
            <a:ext cx="3217185" cy="2128567"/>
          </a:xfrm>
          <a:prstGeom prst="rect">
            <a:avLst/>
          </a:prstGeom>
          <a:no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228600"/>
            <a:ext cx="8229600" cy="427038"/>
          </a:xfrm>
        </p:spPr>
        <p:txBody>
          <a:bodyPr>
            <a:noAutofit/>
          </a:bodyPr>
          <a:lstStyle/>
          <a:p>
            <a:r>
              <a:rPr lang="en-US" sz="3200" dirty="0" smtClean="0"/>
              <a:t>Transportation sector</a:t>
            </a:r>
            <a:endParaRPr lang="ar-SA" sz="3200" dirty="0"/>
          </a:p>
        </p:txBody>
      </p:sp>
      <p:sp>
        <p:nvSpPr>
          <p:cNvPr id="3" name="عنصر نائب للمحتوى 2"/>
          <p:cNvSpPr>
            <a:spLocks noGrp="1"/>
          </p:cNvSpPr>
          <p:nvPr>
            <p:ph idx="1"/>
          </p:nvPr>
        </p:nvSpPr>
        <p:spPr>
          <a:xfrm>
            <a:off x="304800" y="762000"/>
            <a:ext cx="8229600" cy="914400"/>
          </a:xfrm>
        </p:spPr>
        <p:txBody>
          <a:bodyPr>
            <a:normAutofit/>
          </a:bodyPr>
          <a:lstStyle/>
          <a:p>
            <a:r>
              <a:rPr lang="en-US" sz="1400" dirty="0" smtClean="0"/>
              <a:t>It aims to provide a general evaluation and description of the problems and associated capabilities Transportation and traffic, which may have positive repercussions Or negative for future spatial development</a:t>
            </a:r>
            <a:endParaRPr lang="ar-SA" sz="1400" dirty="0"/>
          </a:p>
        </p:txBody>
      </p:sp>
      <p:pic>
        <p:nvPicPr>
          <p:cNvPr id="1026" name="Picture 2"/>
          <p:cNvPicPr>
            <a:picLocks noChangeAspect="1" noChangeArrowheads="1"/>
          </p:cNvPicPr>
          <p:nvPr/>
        </p:nvPicPr>
        <p:blipFill>
          <a:blip r:embed="rId2"/>
          <a:srcRect/>
          <a:stretch>
            <a:fillRect/>
          </a:stretch>
        </p:blipFill>
        <p:spPr bwMode="auto">
          <a:xfrm>
            <a:off x="381000" y="1981200"/>
            <a:ext cx="8404276" cy="4374104"/>
          </a:xfrm>
          <a:prstGeom prst="rect">
            <a:avLst/>
          </a:prstGeom>
          <a:noFill/>
          <a:ln w="9525">
            <a:noFill/>
            <a:miter lim="800000"/>
            <a:headEnd/>
            <a:tailEnd/>
          </a:ln>
          <a:effectLst/>
        </p:spPr>
      </p:pic>
      <p:sp>
        <p:nvSpPr>
          <p:cNvPr id="8" name="مربع نص 7"/>
          <p:cNvSpPr txBox="1"/>
          <p:nvPr/>
        </p:nvSpPr>
        <p:spPr>
          <a:xfrm>
            <a:off x="1219200" y="1524000"/>
            <a:ext cx="6324600" cy="381000"/>
          </a:xfrm>
          <a:prstGeom prst="rect">
            <a:avLst/>
          </a:prstGeom>
          <a:noFill/>
        </p:spPr>
        <p:txBody>
          <a:bodyPr wrap="square" rtlCol="1">
            <a:spAutoFit/>
          </a:bodyPr>
          <a:lstStyle/>
          <a:p>
            <a:pPr algn="ctr"/>
            <a:r>
              <a:rPr lang="en-US" b="1" dirty="0" smtClean="0"/>
              <a:t>Street map at regional level</a:t>
            </a:r>
            <a:endParaRPr lang="ar-SA" b="1" dirty="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229600" cy="503238"/>
          </a:xfrm>
        </p:spPr>
        <p:txBody>
          <a:bodyPr>
            <a:normAutofit fontScale="90000"/>
          </a:bodyPr>
          <a:lstStyle/>
          <a:p>
            <a:r>
              <a:rPr lang="en-US" sz="2800" dirty="0" smtClean="0"/>
              <a:t>Transportation sector</a:t>
            </a:r>
            <a:endParaRPr lang="ar-SA" sz="2800" dirty="0"/>
          </a:p>
        </p:txBody>
      </p:sp>
      <p:sp>
        <p:nvSpPr>
          <p:cNvPr id="3" name="عنصر نائب للمحتوى 2"/>
          <p:cNvSpPr>
            <a:spLocks noGrp="1"/>
          </p:cNvSpPr>
          <p:nvPr>
            <p:ph idx="1"/>
          </p:nvPr>
        </p:nvSpPr>
        <p:spPr>
          <a:xfrm>
            <a:off x="838200" y="5410200"/>
            <a:ext cx="3886200" cy="457200"/>
          </a:xfrm>
          <a:ln>
            <a:solidFill>
              <a:srgbClr val="FF0000"/>
            </a:solidFill>
          </a:ln>
        </p:spPr>
        <p:txBody>
          <a:bodyPr>
            <a:noAutofit/>
          </a:bodyPr>
          <a:lstStyle/>
          <a:p>
            <a:pPr algn="ctr">
              <a:buNone/>
            </a:pPr>
            <a:r>
              <a:rPr lang="en-US" sz="1800" dirty="0" smtClean="0"/>
              <a:t>No connection at regional level</a:t>
            </a:r>
            <a:endParaRPr lang="ar-SA" sz="1800" dirty="0"/>
          </a:p>
        </p:txBody>
      </p:sp>
      <p:grpSp>
        <p:nvGrpSpPr>
          <p:cNvPr id="4" name="مجموعة 10"/>
          <p:cNvGrpSpPr/>
          <p:nvPr/>
        </p:nvGrpSpPr>
        <p:grpSpPr>
          <a:xfrm>
            <a:off x="0" y="609600"/>
            <a:ext cx="7391400" cy="4572000"/>
            <a:chOff x="228600" y="2438400"/>
            <a:chExt cx="7772400" cy="4131733"/>
          </a:xfrm>
        </p:grpSpPr>
        <p:pic>
          <p:nvPicPr>
            <p:cNvPr id="1027" name="Picture 3"/>
            <p:cNvPicPr>
              <a:picLocks noChangeAspect="1" noChangeArrowheads="1"/>
            </p:cNvPicPr>
            <p:nvPr/>
          </p:nvPicPr>
          <p:blipFill>
            <a:blip r:embed="rId2"/>
            <a:srcRect/>
            <a:stretch>
              <a:fillRect/>
            </a:stretch>
          </p:blipFill>
          <p:spPr bwMode="auto">
            <a:xfrm>
              <a:off x="228600" y="2438400"/>
              <a:ext cx="7772400" cy="4131733"/>
            </a:xfrm>
            <a:prstGeom prst="rect">
              <a:avLst/>
            </a:prstGeom>
            <a:noFill/>
            <a:ln w="9525">
              <a:noFill/>
              <a:miter lim="800000"/>
              <a:headEnd/>
              <a:tailEnd/>
            </a:ln>
            <a:effectLst/>
          </p:spPr>
        </p:pic>
        <p:sp>
          <p:nvSpPr>
            <p:cNvPr id="8" name="شكل بيضاوي 7"/>
            <p:cNvSpPr/>
            <p:nvPr/>
          </p:nvSpPr>
          <p:spPr>
            <a:xfrm rot="1836375">
              <a:off x="3717835" y="4168038"/>
              <a:ext cx="1676400" cy="986540"/>
            </a:xfrm>
            <a:prstGeom prst="ellipse">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1026" name="Picture 2"/>
          <p:cNvPicPr>
            <a:picLocks noChangeAspect="1" noChangeArrowheads="1"/>
          </p:cNvPicPr>
          <p:nvPr/>
        </p:nvPicPr>
        <p:blipFill>
          <a:blip r:embed="rId3"/>
          <a:srcRect/>
          <a:stretch>
            <a:fillRect/>
          </a:stretch>
        </p:blipFill>
        <p:spPr bwMode="auto">
          <a:xfrm>
            <a:off x="55775483" y="39471600"/>
            <a:ext cx="31454466" cy="22259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7"/>
          <p:cNvGrpSpPr/>
          <p:nvPr/>
        </p:nvGrpSpPr>
        <p:grpSpPr>
          <a:xfrm>
            <a:off x="0" y="980091"/>
            <a:ext cx="8305800" cy="5877909"/>
            <a:chOff x="0" y="609600"/>
            <a:chExt cx="8305800" cy="5877909"/>
          </a:xfrm>
        </p:grpSpPr>
        <p:pic>
          <p:nvPicPr>
            <p:cNvPr id="2" name="صورة 1" descr="old baqa.jpg"/>
            <p:cNvPicPr>
              <a:picLocks noChangeAspect="1"/>
            </p:cNvPicPr>
            <p:nvPr/>
          </p:nvPicPr>
          <p:blipFill>
            <a:blip r:embed="rId2" cstate="print"/>
            <a:stretch>
              <a:fillRect/>
            </a:stretch>
          </p:blipFill>
          <p:spPr>
            <a:xfrm>
              <a:off x="0" y="609600"/>
              <a:ext cx="8305800" cy="5877909"/>
            </a:xfrm>
            <a:prstGeom prst="rect">
              <a:avLst/>
            </a:prstGeom>
          </p:spPr>
        </p:pic>
        <p:sp>
          <p:nvSpPr>
            <p:cNvPr id="6" name="مربع نص 5"/>
            <p:cNvSpPr txBox="1"/>
            <p:nvPr/>
          </p:nvSpPr>
          <p:spPr>
            <a:xfrm>
              <a:off x="4343400" y="3886200"/>
              <a:ext cx="914400" cy="400110"/>
            </a:xfrm>
            <a:prstGeom prst="rect">
              <a:avLst/>
            </a:prstGeom>
            <a:noFill/>
          </p:spPr>
          <p:txBody>
            <a:bodyPr wrap="square" rtlCol="0">
              <a:spAutoFit/>
            </a:bodyPr>
            <a:lstStyle/>
            <a:p>
              <a:r>
                <a:rPr lang="en-US" sz="1000" dirty="0" smtClean="0"/>
                <a:t>Baqa Al-Gharbiyye</a:t>
              </a:r>
              <a:endParaRPr lang="en-US" sz="1000" dirty="0"/>
            </a:p>
          </p:txBody>
        </p:sp>
        <p:sp>
          <p:nvSpPr>
            <p:cNvPr id="7" name="مربع نص 6"/>
            <p:cNvSpPr txBox="1"/>
            <p:nvPr/>
          </p:nvSpPr>
          <p:spPr>
            <a:xfrm>
              <a:off x="5638800" y="4572000"/>
              <a:ext cx="914400" cy="246221"/>
            </a:xfrm>
            <a:prstGeom prst="rect">
              <a:avLst/>
            </a:prstGeom>
            <a:noFill/>
          </p:spPr>
          <p:txBody>
            <a:bodyPr wrap="square" rtlCol="0">
              <a:spAutoFit/>
            </a:bodyPr>
            <a:lstStyle/>
            <a:p>
              <a:r>
                <a:rPr lang="en-US" sz="1000" dirty="0" smtClean="0"/>
                <a:t>Nazlet Issa</a:t>
              </a:r>
              <a:endParaRPr lang="en-US" sz="1000" dirty="0"/>
            </a:p>
          </p:txBody>
        </p:sp>
      </p:grpSp>
      <p:graphicFrame>
        <p:nvGraphicFramePr>
          <p:cNvPr id="3" name="جدول 2"/>
          <p:cNvGraphicFramePr>
            <a:graphicFrameLocks noGrp="1"/>
          </p:cNvGraphicFramePr>
          <p:nvPr/>
        </p:nvGraphicFramePr>
        <p:xfrm>
          <a:off x="6477000" y="2057400"/>
          <a:ext cx="2514601" cy="1942143"/>
        </p:xfrm>
        <a:graphic>
          <a:graphicData uri="http://schemas.openxmlformats.org/drawingml/2006/table">
            <a:tbl>
              <a:tblPr firstRow="1" bandRow="1">
                <a:tableStyleId>{5940675A-B579-460E-94D1-54222C63F5DA}</a:tableStyleId>
              </a:tblPr>
              <a:tblGrid>
                <a:gridCol w="1865672"/>
                <a:gridCol w="648929"/>
              </a:tblGrid>
              <a:tr h="207857">
                <a:tc>
                  <a:txBody>
                    <a:bodyPr/>
                    <a:lstStyle/>
                    <a:p>
                      <a:pPr algn="l"/>
                      <a:r>
                        <a:rPr lang="en-US" sz="1050" b="1" dirty="0" smtClean="0"/>
                        <a:t>Area(Acres)</a:t>
                      </a:r>
                      <a:endParaRPr lang="en-US" sz="1050" b="1" dirty="0"/>
                    </a:p>
                  </a:txBody>
                  <a:tcPr anchor="ctr">
                    <a:solidFill>
                      <a:schemeClr val="bg2">
                        <a:lumMod val="90000"/>
                      </a:schemeClr>
                    </a:solidFill>
                  </a:tcPr>
                </a:tc>
                <a:tc>
                  <a:txBody>
                    <a:bodyPr/>
                    <a:lstStyle/>
                    <a:p>
                      <a:pPr algn="l"/>
                      <a:r>
                        <a:rPr lang="en-US" sz="1000" b="1" dirty="0" smtClean="0"/>
                        <a:t>22894</a:t>
                      </a:r>
                      <a:endParaRPr lang="en-US" sz="1000" b="1" dirty="0"/>
                    </a:p>
                  </a:txBody>
                  <a:tcPr anchor="ctr">
                    <a:solidFill>
                      <a:schemeClr val="bg1"/>
                    </a:solidFill>
                  </a:tcPr>
                </a:tc>
              </a:tr>
              <a:tr h="207857">
                <a:tc>
                  <a:txBody>
                    <a:bodyPr/>
                    <a:lstStyle/>
                    <a:p>
                      <a:pPr algn="l"/>
                      <a:r>
                        <a:rPr lang="en-US" sz="1050" b="1" dirty="0" smtClean="0"/>
                        <a:t>Population</a:t>
                      </a:r>
                      <a:r>
                        <a:rPr lang="en-US" sz="1050" b="1" baseline="0" dirty="0" smtClean="0"/>
                        <a:t> </a:t>
                      </a:r>
                      <a:endParaRPr lang="en-US" sz="1050" b="1" dirty="0"/>
                    </a:p>
                  </a:txBody>
                  <a:tcPr anchor="ctr">
                    <a:solidFill>
                      <a:schemeClr val="bg2">
                        <a:lumMod val="90000"/>
                      </a:schemeClr>
                    </a:solidFill>
                  </a:tcPr>
                </a:tc>
                <a:tc>
                  <a:txBody>
                    <a:bodyPr/>
                    <a:lstStyle/>
                    <a:p>
                      <a:pPr algn="l"/>
                      <a:r>
                        <a:rPr lang="en-US" sz="1050" b="1" dirty="0" smtClean="0"/>
                        <a:t>2240</a:t>
                      </a:r>
                      <a:endParaRPr lang="en-US" sz="1050" b="1" dirty="0"/>
                    </a:p>
                  </a:txBody>
                  <a:tcPr anchor="ctr">
                    <a:solidFill>
                      <a:schemeClr val="bg1"/>
                    </a:solidFill>
                  </a:tcPr>
                </a:tc>
              </a:tr>
              <a:tr h="207857">
                <a:tc>
                  <a:txBody>
                    <a:bodyPr/>
                    <a:lstStyle/>
                    <a:p>
                      <a:pPr algn="l"/>
                      <a:r>
                        <a:rPr lang="en-US" sz="1050" b="1" dirty="0" smtClean="0"/>
                        <a:t>Arab population(1945)</a:t>
                      </a:r>
                      <a:endParaRPr lang="en-US" sz="1050" b="1" dirty="0"/>
                    </a:p>
                  </a:txBody>
                  <a:tcPr anchor="ctr">
                    <a:solidFill>
                      <a:schemeClr val="bg2">
                        <a:lumMod val="90000"/>
                      </a:schemeClr>
                    </a:solidFill>
                  </a:tcPr>
                </a:tc>
                <a:tc>
                  <a:txBody>
                    <a:bodyPr/>
                    <a:lstStyle/>
                    <a:p>
                      <a:pPr algn="l"/>
                      <a:r>
                        <a:rPr lang="en-US" sz="1050" b="1" dirty="0" smtClean="0"/>
                        <a:t>2240</a:t>
                      </a:r>
                      <a:endParaRPr lang="en-US" sz="1050" b="1" dirty="0"/>
                    </a:p>
                  </a:txBody>
                  <a:tcPr anchor="ctr">
                    <a:solidFill>
                      <a:schemeClr val="bg1"/>
                    </a:solidFill>
                  </a:tcPr>
                </a:tc>
              </a:tr>
              <a:tr h="207857">
                <a:tc>
                  <a:txBody>
                    <a:bodyPr/>
                    <a:lstStyle/>
                    <a:p>
                      <a:pPr algn="l"/>
                      <a:r>
                        <a:rPr lang="en-US" sz="1050" b="1" dirty="0" smtClean="0"/>
                        <a:t>Jewish population(1945)</a:t>
                      </a:r>
                      <a:endParaRPr lang="en-US" sz="1050" b="1" dirty="0"/>
                    </a:p>
                  </a:txBody>
                  <a:tcPr anchor="ctr">
                    <a:solidFill>
                      <a:schemeClr val="bg2">
                        <a:lumMod val="90000"/>
                      </a:schemeClr>
                    </a:solidFill>
                  </a:tcPr>
                </a:tc>
                <a:tc>
                  <a:txBody>
                    <a:bodyPr/>
                    <a:lstStyle/>
                    <a:p>
                      <a:pPr algn="l"/>
                      <a:r>
                        <a:rPr lang="en-US" sz="1050" b="1" dirty="0" smtClean="0"/>
                        <a:t>0</a:t>
                      </a:r>
                      <a:endParaRPr lang="en-US" sz="1050" b="1" dirty="0"/>
                    </a:p>
                  </a:txBody>
                  <a:tcPr anchor="ctr">
                    <a:solidFill>
                      <a:schemeClr val="bg1"/>
                    </a:solidFill>
                  </a:tcPr>
                </a:tc>
              </a:tr>
              <a:tr h="363750">
                <a:tc>
                  <a:txBody>
                    <a:bodyPr/>
                    <a:lstStyle/>
                    <a:p>
                      <a:pPr algn="l"/>
                      <a:r>
                        <a:rPr lang="en-US" sz="1050" b="1" dirty="0" smtClean="0"/>
                        <a:t>Land property-Palestinian</a:t>
                      </a:r>
                      <a:r>
                        <a:rPr lang="en-US" sz="1050" b="1" baseline="0" dirty="0" smtClean="0"/>
                        <a:t> (1945)</a:t>
                      </a:r>
                      <a:endParaRPr lang="en-US" sz="1050" b="1" dirty="0"/>
                    </a:p>
                  </a:txBody>
                  <a:tcPr anchor="ctr">
                    <a:solidFill>
                      <a:schemeClr val="bg2">
                        <a:lumMod val="90000"/>
                      </a:schemeClr>
                    </a:solidFill>
                  </a:tcPr>
                </a:tc>
                <a:tc>
                  <a:txBody>
                    <a:bodyPr/>
                    <a:lstStyle/>
                    <a:p>
                      <a:pPr algn="l"/>
                      <a:r>
                        <a:rPr lang="en-US" sz="1000" b="1" dirty="0" smtClean="0"/>
                        <a:t>21116</a:t>
                      </a:r>
                      <a:endParaRPr lang="en-US" sz="1000" b="1" dirty="0"/>
                    </a:p>
                  </a:txBody>
                  <a:tcPr anchor="ctr">
                    <a:solidFill>
                      <a:schemeClr val="bg1"/>
                    </a:solidFill>
                  </a:tcPr>
                </a:tc>
              </a:tr>
              <a:tr h="2733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t>Land property-Jewish</a:t>
                      </a:r>
                      <a:r>
                        <a:rPr lang="en-US" sz="1050" b="1" baseline="0" dirty="0" smtClean="0"/>
                        <a:t> (1945)</a:t>
                      </a:r>
                      <a:endParaRPr lang="en-US" sz="1050" b="1" dirty="0" smtClean="0"/>
                    </a:p>
                  </a:txBody>
                  <a:tcPr anchor="ctr">
                    <a:solidFill>
                      <a:schemeClr val="bg2">
                        <a:lumMod val="90000"/>
                      </a:schemeClr>
                    </a:solidFill>
                  </a:tcPr>
                </a:tc>
                <a:tc>
                  <a:txBody>
                    <a:bodyPr/>
                    <a:lstStyle/>
                    <a:p>
                      <a:pPr algn="l"/>
                      <a:r>
                        <a:rPr lang="en-US" sz="1050" b="1" dirty="0" smtClean="0"/>
                        <a:t>886</a:t>
                      </a:r>
                      <a:endParaRPr lang="en-US" sz="1050" b="1" dirty="0"/>
                    </a:p>
                  </a:txBody>
                  <a:tcPr anchor="ctr">
                    <a:solidFill>
                      <a:schemeClr val="bg1"/>
                    </a:solidFill>
                  </a:tcPr>
                </a:tc>
              </a:tr>
              <a:tr h="207857">
                <a:tc>
                  <a:txBody>
                    <a:bodyPr/>
                    <a:lstStyle/>
                    <a:p>
                      <a:pPr algn="l"/>
                      <a:r>
                        <a:rPr lang="en-US" sz="1050" b="1" dirty="0" smtClean="0"/>
                        <a:t>Common lands</a:t>
                      </a:r>
                    </a:p>
                  </a:txBody>
                  <a:tcPr anchor="ctr">
                    <a:solidFill>
                      <a:schemeClr val="bg2">
                        <a:lumMod val="90000"/>
                      </a:schemeClr>
                    </a:solidFill>
                  </a:tcPr>
                </a:tc>
                <a:tc>
                  <a:txBody>
                    <a:bodyPr/>
                    <a:lstStyle/>
                    <a:p>
                      <a:pPr algn="l"/>
                      <a:r>
                        <a:rPr lang="en-US" sz="1050" b="1" dirty="0" smtClean="0"/>
                        <a:t>892</a:t>
                      </a:r>
                      <a:endParaRPr lang="en-US" sz="1050" b="1" dirty="0"/>
                    </a:p>
                  </a:txBody>
                  <a:tcPr anchor="ctr">
                    <a:solidFill>
                      <a:schemeClr val="bg1"/>
                    </a:solidFill>
                  </a:tcPr>
                </a:tc>
              </a:tr>
            </a:tbl>
          </a:graphicData>
        </a:graphic>
      </p:graphicFrame>
      <p:sp>
        <p:nvSpPr>
          <p:cNvPr id="5" name="مستطيل 4"/>
          <p:cNvSpPr/>
          <p:nvPr/>
        </p:nvSpPr>
        <p:spPr>
          <a:xfrm>
            <a:off x="228600" y="228600"/>
            <a:ext cx="8229600" cy="830997"/>
          </a:xfrm>
          <a:prstGeom prst="rect">
            <a:avLst/>
          </a:prstGeom>
        </p:spPr>
        <p:txBody>
          <a:bodyPr wrap="square">
            <a:spAutoFit/>
          </a:bodyPr>
          <a:lstStyle/>
          <a:p>
            <a:r>
              <a:rPr lang="en-US" sz="2400" b="1" dirty="0" smtClean="0"/>
              <a:t>Borders shifting of Baqa Al-Gharbiyye from the British Mandate period to Israeli occupation(1942-1967) </a:t>
            </a:r>
          </a:p>
        </p:txBody>
      </p:sp>
      <p:sp>
        <p:nvSpPr>
          <p:cNvPr id="10" name="وسيلة شرح خطية 1 9"/>
          <p:cNvSpPr/>
          <p:nvPr/>
        </p:nvSpPr>
        <p:spPr>
          <a:xfrm flipH="1">
            <a:off x="457200" y="2504091"/>
            <a:ext cx="838200" cy="228600"/>
          </a:xfrm>
          <a:prstGeom prst="borderCallout1">
            <a:avLst>
              <a:gd name="adj1" fmla="val 52690"/>
              <a:gd name="adj2" fmla="val -2878"/>
              <a:gd name="adj3" fmla="val 111560"/>
              <a:gd name="adj4" fmla="val -54105"/>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1"/>
                </a:solidFill>
              </a:rPr>
              <a:t>22894 acres </a:t>
            </a:r>
            <a:endParaRPr lang="en-US" sz="900" b="1" dirty="0">
              <a:solidFill>
                <a:schemeClr val="tx1"/>
              </a:solidFill>
            </a:endParaRPr>
          </a:p>
        </p:txBody>
      </p:sp>
      <p:sp>
        <p:nvSpPr>
          <p:cNvPr id="11" name="مستطيل 10"/>
          <p:cNvSpPr/>
          <p:nvPr/>
        </p:nvSpPr>
        <p:spPr>
          <a:xfrm>
            <a:off x="5410200" y="6085491"/>
            <a:ext cx="1128835" cy="230832"/>
          </a:xfrm>
          <a:prstGeom prst="rect">
            <a:avLst/>
          </a:prstGeom>
        </p:spPr>
        <p:txBody>
          <a:bodyPr wrap="none">
            <a:spAutoFit/>
          </a:bodyPr>
          <a:lstStyle/>
          <a:p>
            <a:r>
              <a:rPr lang="en-US" sz="900" b="1" dirty="0" smtClean="0"/>
              <a:t>Baqa ash-</a:t>
            </a:r>
            <a:r>
              <a:rPr lang="en-US" sz="900" b="1" dirty="0" err="1" smtClean="0"/>
              <a:t>Sharqiyya</a:t>
            </a:r>
            <a:endParaRPr lang="en-US" sz="900" b="1" dirty="0" smtClean="0"/>
          </a:p>
        </p:txBody>
      </p:sp>
      <p:sp>
        <p:nvSpPr>
          <p:cNvPr id="12" name="مستطيل 11"/>
          <p:cNvSpPr/>
          <p:nvPr/>
        </p:nvSpPr>
        <p:spPr>
          <a:xfrm>
            <a:off x="4114800" y="5410200"/>
            <a:ext cx="320922" cy="230832"/>
          </a:xfrm>
          <a:prstGeom prst="rect">
            <a:avLst/>
          </a:prstGeom>
        </p:spPr>
        <p:txBody>
          <a:bodyPr wrap="none">
            <a:spAutoFit/>
          </a:bodyPr>
          <a:lstStyle/>
          <a:p>
            <a:r>
              <a:rPr lang="en-US" sz="900" b="1" dirty="0" err="1" smtClean="0"/>
              <a:t>Jat</a:t>
            </a:r>
            <a:endParaRPr lang="en-US" sz="900" b="1" dirty="0" smtClean="0"/>
          </a:p>
        </p:txBody>
      </p:sp>
      <p:sp>
        <p:nvSpPr>
          <p:cNvPr id="13" name="مربع نص 12"/>
          <p:cNvSpPr txBox="1"/>
          <p:nvPr/>
        </p:nvSpPr>
        <p:spPr>
          <a:xfrm>
            <a:off x="6705600" y="4038600"/>
            <a:ext cx="2286000" cy="230832"/>
          </a:xfrm>
          <a:prstGeom prst="rect">
            <a:avLst/>
          </a:prstGeom>
          <a:noFill/>
        </p:spPr>
        <p:txBody>
          <a:bodyPr wrap="square" rtlCol="0">
            <a:spAutoFit/>
          </a:bodyPr>
          <a:lstStyle/>
          <a:p>
            <a:r>
              <a:rPr lang="en-US" sz="900" dirty="0" smtClean="0"/>
              <a:t>Source: Arab Center for Alternative Planning</a:t>
            </a:r>
            <a:endParaRPr lang="en-US" sz="900" dirty="0"/>
          </a:p>
        </p:txBody>
      </p:sp>
      <p:pic>
        <p:nvPicPr>
          <p:cNvPr id="14" name="Picture 1" descr="C:\Program Files (x86)\Microsoft Office\MEDIA\OFFICE12\Lines\j0115855.gif"/>
          <p:cNvPicPr>
            <a:picLocks noChangeAspect="1" noChangeArrowheads="1"/>
          </p:cNvPicPr>
          <p:nvPr/>
        </p:nvPicPr>
        <p:blipFill>
          <a:blip r:embed="rId3"/>
          <a:srcRect/>
          <a:stretch>
            <a:fillRect/>
          </a:stretch>
        </p:blipFill>
        <p:spPr bwMode="auto">
          <a:xfrm>
            <a:off x="381000" y="1143000"/>
            <a:ext cx="5715000" cy="95250"/>
          </a:xfrm>
          <a:prstGeom prst="rect">
            <a:avLst/>
          </a:prstGeom>
          <a:noFill/>
        </p:spPr>
      </p:pic>
      <p:pic>
        <p:nvPicPr>
          <p:cNvPr id="186370" name="Picture 2" descr="Collection of Scale Bars|FREE CAD Blocks|cad-blocks.co.uk"/>
          <p:cNvPicPr>
            <a:picLocks noChangeAspect="1" noChangeArrowheads="1"/>
          </p:cNvPicPr>
          <p:nvPr/>
        </p:nvPicPr>
        <p:blipFill>
          <a:blip r:embed="rId4">
            <a:clrChange>
              <a:clrFrom>
                <a:srgbClr val="FFFFFF"/>
              </a:clrFrom>
              <a:clrTo>
                <a:srgbClr val="FFFFFF">
                  <a:alpha val="0"/>
                </a:srgbClr>
              </a:clrTo>
            </a:clrChange>
          </a:blip>
          <a:srcRect t="41905" b="39047"/>
          <a:stretch>
            <a:fillRect/>
          </a:stretch>
        </p:blipFill>
        <p:spPr bwMode="auto">
          <a:xfrm>
            <a:off x="152400" y="6324600"/>
            <a:ext cx="2800350" cy="533400"/>
          </a:xfrm>
          <a:prstGeom prst="rect">
            <a:avLst/>
          </a:prstGeom>
          <a:noFill/>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229600" cy="503238"/>
          </a:xfrm>
        </p:spPr>
        <p:txBody>
          <a:bodyPr>
            <a:normAutofit fontScale="90000"/>
          </a:bodyPr>
          <a:lstStyle/>
          <a:p>
            <a:r>
              <a:rPr lang="en-US" sz="2800" dirty="0" smtClean="0"/>
              <a:t>Transportation sector</a:t>
            </a:r>
            <a:endParaRPr lang="ar-SA" sz="2800" dirty="0"/>
          </a:p>
        </p:txBody>
      </p:sp>
      <p:sp>
        <p:nvSpPr>
          <p:cNvPr id="3" name="عنصر نائب للمحتوى 2"/>
          <p:cNvSpPr>
            <a:spLocks noGrp="1"/>
          </p:cNvSpPr>
          <p:nvPr>
            <p:ph idx="1"/>
          </p:nvPr>
        </p:nvSpPr>
        <p:spPr>
          <a:xfrm>
            <a:off x="2971800" y="3733800"/>
            <a:ext cx="2743200" cy="457200"/>
          </a:xfrm>
        </p:spPr>
        <p:txBody>
          <a:bodyPr>
            <a:normAutofit/>
          </a:bodyPr>
          <a:lstStyle/>
          <a:p>
            <a:pPr algn="ctr">
              <a:buNone/>
            </a:pPr>
            <a:r>
              <a:rPr lang="en-US" sz="1400" dirty="0" smtClean="0"/>
              <a:t>No connection at regional level</a:t>
            </a:r>
            <a:endParaRPr lang="ar-SA" sz="1400" dirty="0"/>
          </a:p>
        </p:txBody>
      </p:sp>
      <p:grpSp>
        <p:nvGrpSpPr>
          <p:cNvPr id="4" name="مجموعة 10"/>
          <p:cNvGrpSpPr/>
          <p:nvPr/>
        </p:nvGrpSpPr>
        <p:grpSpPr>
          <a:xfrm>
            <a:off x="0" y="609600"/>
            <a:ext cx="7391400" cy="4572000"/>
            <a:chOff x="228600" y="2438400"/>
            <a:chExt cx="7772400" cy="4131733"/>
          </a:xfrm>
        </p:grpSpPr>
        <p:pic>
          <p:nvPicPr>
            <p:cNvPr id="1027" name="Picture 3"/>
            <p:cNvPicPr>
              <a:picLocks noChangeAspect="1" noChangeArrowheads="1"/>
            </p:cNvPicPr>
            <p:nvPr/>
          </p:nvPicPr>
          <p:blipFill>
            <a:blip r:embed="rId2"/>
            <a:srcRect/>
            <a:stretch>
              <a:fillRect/>
            </a:stretch>
          </p:blipFill>
          <p:spPr bwMode="auto">
            <a:xfrm>
              <a:off x="228600" y="2438400"/>
              <a:ext cx="7772400" cy="4131733"/>
            </a:xfrm>
            <a:prstGeom prst="rect">
              <a:avLst/>
            </a:prstGeom>
            <a:noFill/>
            <a:ln w="9525">
              <a:noFill/>
              <a:miter lim="800000"/>
              <a:headEnd/>
              <a:tailEnd/>
            </a:ln>
            <a:effectLst/>
          </p:spPr>
        </p:pic>
        <p:sp>
          <p:nvSpPr>
            <p:cNvPr id="8" name="شكل بيضاوي 7"/>
            <p:cNvSpPr/>
            <p:nvPr/>
          </p:nvSpPr>
          <p:spPr>
            <a:xfrm rot="1836375">
              <a:off x="3717835" y="4168038"/>
              <a:ext cx="1676400" cy="986540"/>
            </a:xfrm>
            <a:prstGeom prst="ellipse">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7" name="Picture 5"/>
          <p:cNvPicPr>
            <a:picLocks noChangeAspect="1" noChangeArrowheads="1"/>
          </p:cNvPicPr>
          <p:nvPr/>
        </p:nvPicPr>
        <p:blipFill>
          <a:blip r:embed="rId3"/>
          <a:srcRect/>
          <a:stretch>
            <a:fillRect/>
          </a:stretch>
        </p:blipFill>
        <p:spPr bwMode="auto">
          <a:xfrm>
            <a:off x="0" y="609600"/>
            <a:ext cx="8029575" cy="4581525"/>
          </a:xfrm>
          <a:prstGeom prst="rect">
            <a:avLst/>
          </a:prstGeom>
          <a:noFill/>
          <a:ln w="9525">
            <a:noFill/>
            <a:miter lim="800000"/>
            <a:headEnd/>
            <a:tailEnd/>
          </a:ln>
          <a:effectLst/>
        </p:spPr>
      </p:pic>
      <p:sp>
        <p:nvSpPr>
          <p:cNvPr id="10" name="شكل حر 9"/>
          <p:cNvSpPr/>
          <p:nvPr/>
        </p:nvSpPr>
        <p:spPr>
          <a:xfrm>
            <a:off x="3103418" y="3036916"/>
            <a:ext cx="1402080" cy="199506"/>
          </a:xfrm>
          <a:custGeom>
            <a:avLst/>
            <a:gdLst>
              <a:gd name="connsiteX0" fmla="*/ 1402080 w 1402080"/>
              <a:gd name="connsiteY0" fmla="*/ 199506 h 199506"/>
              <a:gd name="connsiteX1" fmla="*/ 326967 w 1402080"/>
              <a:gd name="connsiteY1" fmla="*/ 144088 h 199506"/>
              <a:gd name="connsiteX2" fmla="*/ 177338 w 1402080"/>
              <a:gd name="connsiteY2" fmla="*/ 138546 h 199506"/>
              <a:gd name="connsiteX3" fmla="*/ 0 w 1402080"/>
              <a:gd name="connsiteY3" fmla="*/ 0 h 199506"/>
            </a:gdLst>
            <a:ahLst/>
            <a:cxnLst>
              <a:cxn ang="0">
                <a:pos x="connsiteX0" y="connsiteY0"/>
              </a:cxn>
              <a:cxn ang="0">
                <a:pos x="connsiteX1" y="connsiteY1"/>
              </a:cxn>
              <a:cxn ang="0">
                <a:pos x="connsiteX2" y="connsiteY2"/>
              </a:cxn>
              <a:cxn ang="0">
                <a:pos x="connsiteX3" y="connsiteY3"/>
              </a:cxn>
            </a:cxnLst>
            <a:rect l="l" t="t" r="r" b="b"/>
            <a:pathLst>
              <a:path w="1402080" h="199506">
                <a:moveTo>
                  <a:pt x="1402080" y="199506"/>
                </a:moveTo>
                <a:lnTo>
                  <a:pt x="326967" y="144088"/>
                </a:lnTo>
                <a:cubicBezTo>
                  <a:pt x="122843" y="133928"/>
                  <a:pt x="231833" y="162561"/>
                  <a:pt x="177338" y="138546"/>
                </a:cubicBezTo>
                <a:cubicBezTo>
                  <a:pt x="122844" y="114531"/>
                  <a:pt x="33251" y="30480"/>
                  <a:pt x="0" y="0"/>
                </a:cubicBezTo>
              </a:path>
            </a:pathLst>
          </a:custGeom>
          <a:ln w="38100">
            <a:solidFill>
              <a:schemeClr val="accent2">
                <a:lumMod val="75000"/>
              </a:schemeClr>
            </a:solidFill>
            <a:prstDash val="solid"/>
            <a:headEnd type="diamond" w="med" len="med"/>
            <a:tailEnd type="diamond" w="med" len="me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cxnSp>
        <p:nvCxnSpPr>
          <p:cNvPr id="12" name="رابط مستقيم 11"/>
          <p:cNvCxnSpPr/>
          <p:nvPr/>
        </p:nvCxnSpPr>
        <p:spPr>
          <a:xfrm>
            <a:off x="609600" y="5638800"/>
            <a:ext cx="381000" cy="1588"/>
          </a:xfrm>
          <a:prstGeom prst="line">
            <a:avLst/>
          </a:prstGeom>
          <a:ln w="38100">
            <a:solidFill>
              <a:schemeClr val="accent2">
                <a:lumMod val="75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4" cstate="print"/>
          <a:srcRect l="10483" t="5308" r="34396" b="3472"/>
          <a:stretch>
            <a:fillRect/>
          </a:stretch>
        </p:blipFill>
        <p:spPr bwMode="auto">
          <a:xfrm>
            <a:off x="4876800" y="1447800"/>
            <a:ext cx="3962400" cy="4640592"/>
          </a:xfrm>
          <a:prstGeom prst="rect">
            <a:avLst/>
          </a:prstGeom>
          <a:noFill/>
          <a:ln w="9525">
            <a:noFill/>
            <a:miter lim="800000"/>
            <a:headEnd/>
            <a:tailEnd/>
          </a:ln>
          <a:effectLst/>
        </p:spPr>
      </p:pic>
      <p:cxnSp>
        <p:nvCxnSpPr>
          <p:cNvPr id="13" name="رابط مستقيم 12"/>
          <p:cNvCxnSpPr/>
          <p:nvPr/>
        </p:nvCxnSpPr>
        <p:spPr>
          <a:xfrm>
            <a:off x="6705600" y="4114800"/>
            <a:ext cx="381000" cy="1588"/>
          </a:xfrm>
          <a:prstGeom prst="line">
            <a:avLst/>
          </a:prstGeom>
          <a:ln w="38100">
            <a:solidFill>
              <a:schemeClr val="accent2">
                <a:lumMod val="75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4" name="مربع نص 13"/>
          <p:cNvSpPr txBox="1"/>
          <p:nvPr/>
        </p:nvSpPr>
        <p:spPr>
          <a:xfrm>
            <a:off x="1143000" y="5334000"/>
            <a:ext cx="3200400" cy="646331"/>
          </a:xfrm>
          <a:prstGeom prst="rect">
            <a:avLst/>
          </a:prstGeom>
          <a:noFill/>
          <a:ln>
            <a:solidFill>
              <a:srgbClr val="00B050"/>
            </a:solidFill>
          </a:ln>
        </p:spPr>
        <p:txBody>
          <a:bodyPr wrap="square" rtlCol="1">
            <a:spAutoFit/>
          </a:bodyPr>
          <a:lstStyle/>
          <a:p>
            <a:r>
              <a:rPr lang="en-US" dirty="0" smtClean="0"/>
              <a:t>Suggested planned road by Israel side </a:t>
            </a:r>
            <a:endParaRPr lang="ar-SA" dirty="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Transportation sector</a:t>
            </a:r>
            <a:endParaRPr lang="ar-SA" dirty="0"/>
          </a:p>
        </p:txBody>
      </p:sp>
      <p:sp>
        <p:nvSpPr>
          <p:cNvPr id="3" name="عنصر نائب للمحتوى 2"/>
          <p:cNvSpPr>
            <a:spLocks noGrp="1"/>
          </p:cNvSpPr>
          <p:nvPr>
            <p:ph idx="1"/>
          </p:nvPr>
        </p:nvSpPr>
        <p:spPr/>
        <p:txBody>
          <a:bodyPr>
            <a:normAutofit/>
          </a:bodyPr>
          <a:lstStyle/>
          <a:p>
            <a:r>
              <a:rPr lang="en-US" sz="1400" dirty="0" smtClean="0"/>
              <a:t>It aims to provide a general evaluation and description of the problems and associated capabilities Transportation and traffic, which may have positive repercussions Or negative for future spatial development</a:t>
            </a:r>
            <a:endParaRPr lang="ar-SA" sz="1400" dirty="0"/>
          </a:p>
        </p:txBody>
      </p:sp>
      <p:pic>
        <p:nvPicPr>
          <p:cNvPr id="1028" name="Picture 4"/>
          <p:cNvPicPr>
            <a:picLocks noChangeAspect="1" noChangeArrowheads="1"/>
          </p:cNvPicPr>
          <p:nvPr/>
        </p:nvPicPr>
        <p:blipFill>
          <a:blip r:embed="rId2"/>
          <a:srcRect/>
          <a:stretch>
            <a:fillRect/>
          </a:stretch>
        </p:blipFill>
        <p:spPr bwMode="auto">
          <a:xfrm>
            <a:off x="457200" y="2362200"/>
            <a:ext cx="6867525" cy="4105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a:p>
        </p:txBody>
      </p:sp>
      <p:pic>
        <p:nvPicPr>
          <p:cNvPr id="4" name="Picture 2"/>
          <p:cNvPicPr>
            <a:picLocks noChangeAspect="1" noChangeArrowheads="1"/>
          </p:cNvPicPr>
          <p:nvPr/>
        </p:nvPicPr>
        <p:blipFill>
          <a:blip r:embed="rId2"/>
          <a:srcRect/>
          <a:stretch>
            <a:fillRect/>
          </a:stretch>
        </p:blipFill>
        <p:spPr bwMode="auto">
          <a:xfrm>
            <a:off x="609600" y="0"/>
            <a:ext cx="7843838" cy="6450900"/>
          </a:xfrm>
          <a:prstGeom prst="rect">
            <a:avLst/>
          </a:prstGeom>
          <a:noFill/>
          <a:ln w="9525">
            <a:noFill/>
            <a:miter lim="800000"/>
            <a:headEnd/>
            <a:tailEnd/>
          </a:ln>
          <a:effectLst/>
        </p:spPr>
      </p:pic>
      <p:sp>
        <p:nvSpPr>
          <p:cNvPr id="6" name="مستطيل 5"/>
          <p:cNvSpPr/>
          <p:nvPr/>
        </p:nvSpPr>
        <p:spPr>
          <a:xfrm>
            <a:off x="3124200" y="3962400"/>
            <a:ext cx="2514600" cy="276999"/>
          </a:xfrm>
          <a:prstGeom prst="rect">
            <a:avLst/>
          </a:prstGeom>
        </p:spPr>
        <p:txBody>
          <a:bodyPr wrap="square">
            <a:spAutoFit/>
          </a:bodyPr>
          <a:lstStyle/>
          <a:p>
            <a:pPr algn="ctr"/>
            <a:r>
              <a:rPr lang="en-US" sz="1200" b="1" dirty="0" smtClean="0"/>
              <a:t>The southern entrance</a:t>
            </a:r>
            <a:endParaRPr lang="ar-SA" sz="1200" b="1" dirty="0"/>
          </a:p>
        </p:txBody>
      </p:sp>
      <p:sp>
        <p:nvSpPr>
          <p:cNvPr id="7" name="مستطيل 6"/>
          <p:cNvSpPr/>
          <p:nvPr/>
        </p:nvSpPr>
        <p:spPr>
          <a:xfrm>
            <a:off x="1981200" y="3200400"/>
            <a:ext cx="4572000" cy="307777"/>
          </a:xfrm>
          <a:prstGeom prst="rect">
            <a:avLst/>
          </a:prstGeom>
        </p:spPr>
        <p:txBody>
          <a:bodyPr>
            <a:spAutoFit/>
          </a:bodyPr>
          <a:lstStyle/>
          <a:p>
            <a:r>
              <a:rPr lang="en-US" sz="1400" b="1" dirty="0" smtClean="0"/>
              <a:t>The western entrance</a:t>
            </a:r>
          </a:p>
        </p:txBody>
      </p:sp>
      <p:sp>
        <p:nvSpPr>
          <p:cNvPr id="8" name="مربع نص 7"/>
          <p:cNvSpPr txBox="1"/>
          <p:nvPr/>
        </p:nvSpPr>
        <p:spPr>
          <a:xfrm>
            <a:off x="2438400" y="1905000"/>
            <a:ext cx="1828800" cy="261610"/>
          </a:xfrm>
          <a:prstGeom prst="rect">
            <a:avLst/>
          </a:prstGeom>
          <a:noFill/>
        </p:spPr>
        <p:txBody>
          <a:bodyPr wrap="square" rtlCol="1">
            <a:spAutoFit/>
          </a:bodyPr>
          <a:lstStyle/>
          <a:p>
            <a:r>
              <a:rPr lang="en-US" sz="1100" b="1" dirty="0" smtClean="0"/>
              <a:t>The northern entrance</a:t>
            </a:r>
          </a:p>
        </p:txBody>
      </p:sp>
      <p:sp>
        <p:nvSpPr>
          <p:cNvPr id="10" name="مربع نص 9"/>
          <p:cNvSpPr txBox="1"/>
          <p:nvPr/>
        </p:nvSpPr>
        <p:spPr>
          <a:xfrm>
            <a:off x="381000" y="3124200"/>
            <a:ext cx="1219200" cy="307777"/>
          </a:xfrm>
          <a:prstGeom prst="rect">
            <a:avLst/>
          </a:prstGeom>
          <a:noFill/>
        </p:spPr>
        <p:txBody>
          <a:bodyPr wrap="square" rtlCol="1">
            <a:spAutoFit/>
          </a:bodyPr>
          <a:lstStyle/>
          <a:p>
            <a:r>
              <a:rPr lang="en-US" sz="1400" b="1" dirty="0" smtClean="0">
                <a:solidFill>
                  <a:srgbClr val="FF0000"/>
                </a:solidFill>
              </a:rPr>
              <a:t>To Hadera </a:t>
            </a:r>
            <a:endParaRPr lang="ar-SA" sz="1400" b="1" dirty="0">
              <a:solidFill>
                <a:srgbClr val="FF0000"/>
              </a:solidFill>
            </a:endParaRPr>
          </a:p>
        </p:txBody>
      </p:sp>
      <p:sp>
        <p:nvSpPr>
          <p:cNvPr id="11" name="مربع نص 10"/>
          <p:cNvSpPr txBox="1"/>
          <p:nvPr/>
        </p:nvSpPr>
        <p:spPr>
          <a:xfrm>
            <a:off x="2895600" y="533400"/>
            <a:ext cx="1219200" cy="307777"/>
          </a:xfrm>
          <a:prstGeom prst="rect">
            <a:avLst/>
          </a:prstGeom>
          <a:noFill/>
        </p:spPr>
        <p:txBody>
          <a:bodyPr wrap="square" rtlCol="1">
            <a:spAutoFit/>
          </a:bodyPr>
          <a:lstStyle/>
          <a:p>
            <a:r>
              <a:rPr lang="en-US" sz="1400" b="1" dirty="0" smtClean="0">
                <a:solidFill>
                  <a:schemeClr val="tx2">
                    <a:lumMod val="75000"/>
                  </a:schemeClr>
                </a:solidFill>
              </a:rPr>
              <a:t>To Haifa </a:t>
            </a:r>
            <a:endParaRPr lang="ar-SA" sz="1400" b="1" dirty="0">
              <a:solidFill>
                <a:schemeClr val="tx2">
                  <a:lumMod val="75000"/>
                </a:schemeClr>
              </a:solidFill>
            </a:endParaRPr>
          </a:p>
        </p:txBody>
      </p:sp>
      <p:sp>
        <p:nvSpPr>
          <p:cNvPr id="12" name="مربع نص 11"/>
          <p:cNvSpPr txBox="1"/>
          <p:nvPr/>
        </p:nvSpPr>
        <p:spPr>
          <a:xfrm>
            <a:off x="1828800" y="5791200"/>
            <a:ext cx="1219200" cy="307777"/>
          </a:xfrm>
          <a:prstGeom prst="rect">
            <a:avLst/>
          </a:prstGeom>
          <a:noFill/>
        </p:spPr>
        <p:txBody>
          <a:bodyPr wrap="square" rtlCol="1">
            <a:spAutoFit/>
          </a:bodyPr>
          <a:lstStyle/>
          <a:p>
            <a:r>
              <a:rPr lang="en-US" sz="1400" b="1" dirty="0" smtClean="0">
                <a:solidFill>
                  <a:schemeClr val="tx2">
                    <a:lumMod val="75000"/>
                  </a:schemeClr>
                </a:solidFill>
              </a:rPr>
              <a:t>To Tel-</a:t>
            </a:r>
            <a:r>
              <a:rPr lang="en-US" sz="1400" b="1" dirty="0" err="1" smtClean="0">
                <a:solidFill>
                  <a:schemeClr val="tx2">
                    <a:lumMod val="75000"/>
                  </a:schemeClr>
                </a:solidFill>
              </a:rPr>
              <a:t>aviv</a:t>
            </a:r>
            <a:r>
              <a:rPr lang="en-US" sz="1400" b="1" dirty="0" smtClean="0">
                <a:solidFill>
                  <a:schemeClr val="tx2">
                    <a:lumMod val="75000"/>
                  </a:schemeClr>
                </a:solidFill>
              </a:rPr>
              <a:t> </a:t>
            </a:r>
            <a:endParaRPr lang="ar-SA" sz="1400"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srcRect/>
          <a:stretch>
            <a:fillRect/>
          </a:stretch>
        </p:blipFill>
        <p:spPr bwMode="auto">
          <a:xfrm>
            <a:off x="1638300" y="762000"/>
            <a:ext cx="5867400" cy="53340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a:srcRect/>
          <a:stretch>
            <a:fillRect/>
          </a:stretch>
        </p:blipFill>
        <p:spPr bwMode="auto">
          <a:xfrm>
            <a:off x="-28575" y="762000"/>
            <a:ext cx="9201150" cy="5334000"/>
          </a:xfrm>
          <a:prstGeom prst="rect">
            <a:avLst/>
          </a:prstGeom>
          <a:noFill/>
          <a:ln w="9525">
            <a:noFill/>
            <a:miter lim="800000"/>
            <a:headEnd/>
            <a:tailEnd/>
          </a:ln>
          <a:effectLst/>
        </p:spPr>
      </p:pic>
      <p:pic>
        <p:nvPicPr>
          <p:cNvPr id="6149" name="Picture 5"/>
          <p:cNvPicPr>
            <a:picLocks noChangeAspect="1" noChangeArrowheads="1"/>
          </p:cNvPicPr>
          <p:nvPr/>
        </p:nvPicPr>
        <p:blipFill>
          <a:blip r:embed="rId4"/>
          <a:srcRect/>
          <a:stretch>
            <a:fillRect/>
          </a:stretch>
        </p:blipFill>
        <p:spPr bwMode="auto">
          <a:xfrm>
            <a:off x="0" y="709613"/>
            <a:ext cx="9144000" cy="5438775"/>
          </a:xfrm>
          <a:prstGeom prst="rect">
            <a:avLst/>
          </a:prstGeom>
          <a:noFill/>
          <a:ln w="9525">
            <a:noFill/>
            <a:miter lim="800000"/>
            <a:headEnd/>
            <a:tailEnd/>
          </a:ln>
          <a:effectLst/>
        </p:spPr>
      </p:pic>
      <p:pic>
        <p:nvPicPr>
          <p:cNvPr id="6151" name="Picture 7"/>
          <p:cNvPicPr>
            <a:picLocks noChangeAspect="1" noChangeArrowheads="1"/>
          </p:cNvPicPr>
          <p:nvPr/>
        </p:nvPicPr>
        <p:blipFill>
          <a:blip r:embed="rId5"/>
          <a:srcRect/>
          <a:stretch>
            <a:fillRect/>
          </a:stretch>
        </p:blipFill>
        <p:spPr bwMode="auto">
          <a:xfrm>
            <a:off x="176213" y="800100"/>
            <a:ext cx="8791575" cy="5257800"/>
          </a:xfrm>
          <a:prstGeom prst="rect">
            <a:avLst/>
          </a:prstGeom>
          <a:noFill/>
          <a:ln w="9525">
            <a:noFill/>
            <a:miter lim="800000"/>
            <a:headEnd/>
            <a:tailEnd/>
          </a:ln>
          <a:effectLst/>
        </p:spPr>
      </p:pic>
      <p:pic>
        <p:nvPicPr>
          <p:cNvPr id="6152" name="Picture 8"/>
          <p:cNvPicPr>
            <a:picLocks noChangeAspect="1" noChangeArrowheads="1"/>
          </p:cNvPicPr>
          <p:nvPr/>
        </p:nvPicPr>
        <p:blipFill>
          <a:blip r:embed="rId6"/>
          <a:srcRect l="27160" t="20833" r="1391" b="8333"/>
          <a:stretch>
            <a:fillRect/>
          </a:stretch>
        </p:blipFill>
        <p:spPr bwMode="auto">
          <a:xfrm>
            <a:off x="152400" y="1447800"/>
            <a:ext cx="6172200" cy="34402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a:stretch>
            <a:fillRect/>
          </a:stretch>
        </p:blipFill>
        <p:spPr bwMode="auto">
          <a:xfrm>
            <a:off x="400050" y="1143000"/>
            <a:ext cx="8058150" cy="4283635"/>
          </a:xfrm>
          <a:prstGeom prst="rect">
            <a:avLst/>
          </a:prstGeom>
          <a:noFill/>
          <a:ln w="9525">
            <a:noFill/>
            <a:miter lim="800000"/>
            <a:headEnd/>
            <a:tailEnd/>
          </a:ln>
          <a:effectLst/>
        </p:spPr>
      </p:pic>
      <p:sp>
        <p:nvSpPr>
          <p:cNvPr id="4" name="عنوان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Transportation sector</a:t>
            </a:r>
            <a:endParaRPr kumimoji="0" lang="ar-SA"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828800" y="0"/>
            <a:ext cx="5562600" cy="400110"/>
          </a:xfrm>
          <a:prstGeom prst="rect">
            <a:avLst/>
          </a:prstGeom>
          <a:noFill/>
        </p:spPr>
        <p:txBody>
          <a:bodyPr wrap="square" rtlCol="1">
            <a:spAutoFit/>
          </a:bodyPr>
          <a:lstStyle/>
          <a:p>
            <a:pPr algn="ctr"/>
            <a:r>
              <a:rPr lang="en-US" sz="2000" b="1" dirty="0" smtClean="0"/>
              <a:t>Common  and confusing aspects</a:t>
            </a:r>
            <a:endParaRPr lang="ar-SA" sz="2000" b="1" dirty="0"/>
          </a:p>
        </p:txBody>
      </p:sp>
      <p:graphicFrame>
        <p:nvGraphicFramePr>
          <p:cNvPr id="3" name="جدول 2"/>
          <p:cNvGraphicFramePr>
            <a:graphicFrameLocks noGrp="1"/>
          </p:cNvGraphicFramePr>
          <p:nvPr/>
        </p:nvGraphicFramePr>
        <p:xfrm>
          <a:off x="304800" y="533400"/>
          <a:ext cx="8229600" cy="4836160"/>
        </p:xfrm>
        <a:graphic>
          <a:graphicData uri="http://schemas.openxmlformats.org/drawingml/2006/table">
            <a:tbl>
              <a:tblPr rtl="1" firstRow="1" bandRow="1">
                <a:tableStyleId>{5C22544A-7EE6-4342-B048-85BDC9FD1C3A}</a:tableStyleId>
              </a:tblPr>
              <a:tblGrid>
                <a:gridCol w="2743200"/>
                <a:gridCol w="4022678"/>
                <a:gridCol w="1463722"/>
              </a:tblGrid>
              <a:tr h="370840">
                <a:tc>
                  <a:txBody>
                    <a:bodyPr/>
                    <a:lstStyle/>
                    <a:p>
                      <a:pPr algn="l" rtl="0"/>
                      <a:r>
                        <a:rPr lang="en-US" sz="1600" dirty="0" smtClean="0"/>
                        <a:t>Confusing aspects</a:t>
                      </a:r>
                      <a:endParaRPr lang="ar-SA" sz="1600" dirty="0"/>
                    </a:p>
                  </a:txBody>
                  <a:tcPr>
                    <a:lnT w="12700" cap="flat" cmpd="sng" algn="ctr">
                      <a:solidFill>
                        <a:schemeClr val="tx1"/>
                      </a:solidFill>
                      <a:prstDash val="solid"/>
                      <a:round/>
                      <a:headEnd type="none" w="med" len="med"/>
                      <a:tailEnd type="none" w="med" len="med"/>
                    </a:lnT>
                    <a:solidFill>
                      <a:schemeClr val="bg2">
                        <a:lumMod val="25000"/>
                      </a:schemeClr>
                    </a:solidFill>
                  </a:tcPr>
                </a:tc>
                <a:tc>
                  <a:txBody>
                    <a:bodyPr/>
                    <a:lstStyle/>
                    <a:p>
                      <a:pPr algn="l" rtl="0"/>
                      <a:r>
                        <a:rPr lang="en-US" sz="1600" dirty="0" smtClean="0"/>
                        <a:t>Common aspects </a:t>
                      </a:r>
                      <a:endParaRPr lang="ar-SA" sz="1600" dirty="0"/>
                    </a:p>
                  </a:txBody>
                  <a:tcPr>
                    <a:lnT w="12700" cap="flat" cmpd="sng" algn="ctr">
                      <a:solidFill>
                        <a:schemeClr val="tx1"/>
                      </a:solidFill>
                      <a:prstDash val="solid"/>
                      <a:round/>
                      <a:headEnd type="none" w="med" len="med"/>
                      <a:tailEnd type="none" w="med" len="med"/>
                    </a:lnT>
                    <a:solidFill>
                      <a:schemeClr val="bg2">
                        <a:lumMod val="25000"/>
                      </a:schemeClr>
                    </a:solidFill>
                  </a:tcPr>
                </a:tc>
                <a:tc>
                  <a:txBody>
                    <a:bodyPr/>
                    <a:lstStyle/>
                    <a:p>
                      <a:pPr algn="l" rtl="0"/>
                      <a:r>
                        <a:rPr lang="en-US" sz="1600" dirty="0" smtClean="0"/>
                        <a:t>Sector</a:t>
                      </a:r>
                      <a:r>
                        <a:rPr lang="en-US" sz="1600" baseline="0" dirty="0" smtClean="0"/>
                        <a:t> </a:t>
                      </a:r>
                      <a:endParaRPr lang="ar-SA" sz="1600" dirty="0"/>
                    </a:p>
                  </a:txBody>
                  <a:tcPr>
                    <a:lnT w="12700" cap="flat" cmpd="sng" algn="ctr">
                      <a:solidFill>
                        <a:schemeClr val="tx1"/>
                      </a:solidFill>
                      <a:prstDash val="solid"/>
                      <a:round/>
                      <a:headEnd type="none" w="med" len="med"/>
                      <a:tailEnd type="none" w="med" len="med"/>
                    </a:lnT>
                    <a:solidFill>
                      <a:schemeClr val="bg2">
                        <a:lumMod val="25000"/>
                      </a:schemeClr>
                    </a:solidFill>
                  </a:tcPr>
                </a:tc>
              </a:tr>
              <a:tr h="370840">
                <a:tc>
                  <a:txBody>
                    <a:bodyPr/>
                    <a:lstStyle/>
                    <a:p>
                      <a:pPr algn="l" rtl="0"/>
                      <a:endParaRPr lang="ar-SA" sz="1400" dirty="0"/>
                    </a:p>
                  </a:txBody>
                  <a:tcPr anchor="ctr">
                    <a:lnB w="12700" cap="flat" cmpd="sng" algn="ctr">
                      <a:solidFill>
                        <a:schemeClr val="tx1"/>
                      </a:solidFill>
                      <a:prstDash val="solid"/>
                      <a:round/>
                      <a:headEnd type="none" w="med" len="med"/>
                      <a:tailEnd type="none" w="med" len="med"/>
                    </a:lnB>
                  </a:tcPr>
                </a:tc>
                <a:tc>
                  <a:txBody>
                    <a:bodyPr/>
                    <a:lstStyle/>
                    <a:p>
                      <a:pPr algn="l" rtl="0"/>
                      <a:r>
                        <a:rPr lang="en-US" sz="1400" dirty="0" smtClean="0"/>
                        <a:t>Similarities in natural characteristics, such as climate, terrain, elevation, sea level, amount of rain, and the location of the area in the western water basin.</a:t>
                      </a:r>
                      <a:endParaRPr lang="ar-SA" sz="1400" dirty="0"/>
                    </a:p>
                  </a:txBody>
                  <a:tcPr anchor="ctr">
                    <a:lnB w="12700" cap="flat" cmpd="sng" algn="ctr">
                      <a:solidFill>
                        <a:schemeClr val="tx1"/>
                      </a:solidFill>
                      <a:prstDash val="solid"/>
                      <a:round/>
                      <a:headEnd type="none" w="med" len="med"/>
                      <a:tailEnd type="none" w="med" len="med"/>
                    </a:lnB>
                  </a:tcPr>
                </a:tc>
                <a:tc>
                  <a:txBody>
                    <a:bodyPr/>
                    <a:lstStyle/>
                    <a:p>
                      <a:pPr algn="l" rtl="0"/>
                      <a:r>
                        <a:rPr lang="en-US" sz="1400" b="1" dirty="0" smtClean="0"/>
                        <a:t>Geography of the location </a:t>
                      </a:r>
                      <a:endParaRPr lang="ar-SA" sz="1400" b="1" dirty="0"/>
                    </a:p>
                  </a:txBody>
                  <a:tcPr anchor="ctr">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400" dirty="0" smtClean="0"/>
                        <a:t>Difference in the previous administrative division and administrative structure before 1948</a:t>
                      </a:r>
                      <a:endParaRPr lang="ar-SA" sz="14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r>
                        <a:rPr lang="en-US" sz="1400" dirty="0" smtClean="0"/>
                        <a:t>Similarity of the previous division and administrative structure before 1948</a:t>
                      </a:r>
                      <a:endParaRPr lang="ar-SA" sz="14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r>
                        <a:rPr lang="en-US" sz="1400" b="1" dirty="0" smtClean="0"/>
                        <a:t>Administration and governance sector</a:t>
                      </a:r>
                      <a:endParaRPr lang="ar-SA" sz="14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400" dirty="0" smtClean="0"/>
                        <a:t>Acquired</a:t>
                      </a:r>
                      <a:r>
                        <a:rPr lang="en-US" sz="1400" baseline="0" dirty="0" smtClean="0"/>
                        <a:t> habits and traditions .</a:t>
                      </a:r>
                      <a:endParaRPr lang="ar-SA" sz="1400" dirty="0"/>
                    </a:p>
                  </a:txBody>
                  <a:tcPr anchor="ctr">
                    <a:lnT w="12700" cap="flat" cmpd="sng" algn="ctr">
                      <a:solidFill>
                        <a:schemeClr val="tx1"/>
                      </a:solidFill>
                      <a:prstDash val="solid"/>
                      <a:round/>
                      <a:headEnd type="none" w="med" len="med"/>
                      <a:tailEnd type="none" w="med" len="med"/>
                    </a:lnT>
                  </a:tcPr>
                </a:tc>
                <a:tc>
                  <a:txBody>
                    <a:bodyPr/>
                    <a:lstStyle/>
                    <a:p>
                      <a:pPr algn="l" rtl="0"/>
                      <a:r>
                        <a:rPr lang="en-US" sz="1400" dirty="0" smtClean="0"/>
                        <a:t>Social relations(relatives,</a:t>
                      </a:r>
                      <a:r>
                        <a:rPr lang="en-US" sz="1400" baseline="0" dirty="0" smtClean="0"/>
                        <a:t> </a:t>
                      </a:r>
                      <a:r>
                        <a:rPr lang="en-US" sz="1400" dirty="0" smtClean="0"/>
                        <a:t>marriage, </a:t>
                      </a:r>
                      <a:r>
                        <a:rPr lang="en-US" sz="1400" baseline="0" dirty="0" smtClean="0"/>
                        <a:t> </a:t>
                      </a:r>
                      <a:r>
                        <a:rPr lang="en-US" sz="1400" dirty="0" smtClean="0"/>
                        <a:t>friends)</a:t>
                      </a:r>
                      <a:endParaRPr lang="ar-SA" sz="1400" dirty="0"/>
                    </a:p>
                  </a:txBody>
                  <a:tcPr anchor="ctr">
                    <a:lnT w="12700" cap="flat" cmpd="sng" algn="ctr">
                      <a:solidFill>
                        <a:schemeClr val="tx1"/>
                      </a:solidFill>
                      <a:prstDash val="solid"/>
                      <a:round/>
                      <a:headEnd type="none" w="med" len="med"/>
                      <a:tailEnd type="none" w="med" len="med"/>
                    </a:lnT>
                  </a:tcPr>
                </a:tc>
                <a:tc rowSpan="3">
                  <a:txBody>
                    <a:bodyPr/>
                    <a:lstStyle/>
                    <a:p>
                      <a:pPr algn="l" rtl="0"/>
                      <a:r>
                        <a:rPr lang="en-US" sz="1400" b="1" dirty="0" smtClean="0"/>
                        <a:t>Social</a:t>
                      </a:r>
                      <a:r>
                        <a:rPr lang="en-US" sz="1400" b="1" baseline="0" dirty="0" smtClean="0"/>
                        <a:t> and cultural sector</a:t>
                      </a:r>
                      <a:endParaRPr lang="ar-SA" sz="14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400" dirty="0" smtClean="0"/>
                        <a:t>Different lifestyle</a:t>
                      </a:r>
                      <a:r>
                        <a:rPr lang="en-US" sz="1400" baseline="0" dirty="0" smtClean="0"/>
                        <a:t> </a:t>
                      </a:r>
                      <a:endParaRPr lang="ar-SA" sz="1400" dirty="0"/>
                    </a:p>
                  </a:txBody>
                  <a:tcPr anchor="ctr"/>
                </a:tc>
                <a:tc>
                  <a:txBody>
                    <a:bodyPr/>
                    <a:lstStyle/>
                    <a:p>
                      <a:pPr algn="l" rtl="0"/>
                      <a:r>
                        <a:rPr lang="en-US" sz="1400" dirty="0" smtClean="0"/>
                        <a:t>The</a:t>
                      </a:r>
                      <a:r>
                        <a:rPr lang="en-US" sz="1400" baseline="0" dirty="0" smtClean="0"/>
                        <a:t> rural/village character.</a:t>
                      </a:r>
                      <a:endParaRPr lang="ar-SA" sz="1400" dirty="0"/>
                    </a:p>
                  </a:txBody>
                  <a:tcPr anchor="ctr"/>
                </a:tc>
                <a:tc vMerge="1">
                  <a:txBody>
                    <a:bodyPr/>
                    <a:lstStyle/>
                    <a:p>
                      <a:pPr algn="l" rtl="0"/>
                      <a:endParaRPr lang="ar-SA" dirty="0"/>
                    </a:p>
                  </a:txBody>
                  <a:tcPr/>
                </a:tc>
              </a:tr>
              <a:tr h="355600">
                <a:tc>
                  <a:txBody>
                    <a:bodyPr/>
                    <a:lstStyle/>
                    <a:p>
                      <a:pPr algn="l" rtl="0"/>
                      <a:r>
                        <a:rPr lang="en-US" sz="1400" dirty="0" smtClean="0"/>
                        <a:t>Difference in dialect</a:t>
                      </a:r>
                      <a:r>
                        <a:rPr lang="en-US" sz="1400" baseline="0" dirty="0" smtClean="0"/>
                        <a:t> </a:t>
                      </a:r>
                      <a:r>
                        <a:rPr lang="en-US" sz="1400" dirty="0" smtClean="0"/>
                        <a:t>and dress</a:t>
                      </a:r>
                      <a:endParaRPr lang="ar-SA" sz="1400" dirty="0"/>
                    </a:p>
                  </a:txBody>
                  <a:tcPr anchor="ctr">
                    <a:lnB w="12700" cap="flat" cmpd="sng" algn="ctr">
                      <a:solidFill>
                        <a:schemeClr val="tx1"/>
                      </a:solidFill>
                      <a:prstDash val="solid"/>
                      <a:round/>
                      <a:headEnd type="none" w="med" len="med"/>
                      <a:tailEnd type="none" w="med" len="med"/>
                    </a:lnB>
                  </a:tcPr>
                </a:tc>
                <a:tc>
                  <a:txBody>
                    <a:bodyPr/>
                    <a:lstStyle/>
                    <a:p>
                      <a:pPr algn="l" rtl="0"/>
                      <a:r>
                        <a:rPr lang="en-US" sz="1400" dirty="0" smtClean="0"/>
                        <a:t>Wells are important cultural</a:t>
                      </a:r>
                      <a:r>
                        <a:rPr lang="en-US" sz="1400" baseline="0" dirty="0" smtClean="0"/>
                        <a:t> points </a:t>
                      </a:r>
                      <a:r>
                        <a:rPr lang="en-US" sz="1400" dirty="0" smtClean="0"/>
                        <a:t> </a:t>
                      </a:r>
                      <a:endParaRPr lang="ar-SA" sz="1400" dirty="0"/>
                    </a:p>
                  </a:txBody>
                  <a:tcPr anchor="ctr">
                    <a:lnB w="12700" cap="flat" cmpd="sng" algn="ctr">
                      <a:solidFill>
                        <a:schemeClr val="tx1"/>
                      </a:solidFill>
                      <a:prstDash val="solid"/>
                      <a:round/>
                      <a:headEnd type="none" w="med" len="med"/>
                      <a:tailEnd type="none" w="med" len="med"/>
                    </a:lnB>
                  </a:tcPr>
                </a:tc>
                <a:tc vMerge="1">
                  <a:txBody>
                    <a:bodyPr/>
                    <a:lstStyle/>
                    <a:p>
                      <a:pPr algn="l" rtl="0"/>
                      <a:endParaRPr lang="ar-SA" dirty="0"/>
                    </a:p>
                  </a:txBody>
                  <a:tcPr/>
                </a:tc>
              </a:tr>
              <a:tr h="370840">
                <a:tc>
                  <a:txBody>
                    <a:bodyPr/>
                    <a:lstStyle/>
                    <a:p>
                      <a:pPr algn="l" rtl="0"/>
                      <a:r>
                        <a:rPr lang="en-US" sz="1600" dirty="0" smtClean="0"/>
                        <a:t>Minimum wage</a:t>
                      </a:r>
                    </a:p>
                  </a:txBody>
                  <a:tcPr anchor="ctr">
                    <a:lnT w="12700" cap="flat" cmpd="sng" algn="ctr">
                      <a:solidFill>
                        <a:schemeClr val="tx1"/>
                      </a:solidFill>
                      <a:prstDash val="solid"/>
                      <a:round/>
                      <a:headEnd type="none" w="med" len="med"/>
                      <a:tailEnd type="none" w="med" len="med"/>
                    </a:lnT>
                  </a:tcPr>
                </a:tc>
                <a:tc>
                  <a:txBody>
                    <a:bodyPr/>
                    <a:lstStyle/>
                    <a:p>
                      <a:endParaRPr lang="ar-SA" sz="1600" dirty="0"/>
                    </a:p>
                  </a:txBody>
                  <a:tcPr anchor="ctr">
                    <a:lnT w="12700" cap="flat" cmpd="sng" algn="ctr">
                      <a:solidFill>
                        <a:schemeClr val="tx1"/>
                      </a:solidFill>
                      <a:prstDash val="solid"/>
                      <a:round/>
                      <a:headEnd type="none" w="med" len="med"/>
                      <a:tailEnd type="none" w="med" len="med"/>
                    </a:lnT>
                  </a:tcPr>
                </a:tc>
                <a:tc rowSpan="4">
                  <a:txBody>
                    <a:bodyPr/>
                    <a:lstStyle/>
                    <a:p>
                      <a:pPr algn="l" rtl="0"/>
                      <a:r>
                        <a:rPr lang="en-US" sz="1400" b="1" dirty="0" smtClean="0"/>
                        <a:t>Economic sector </a:t>
                      </a:r>
                      <a:endParaRPr lang="ar-SA" sz="1400" b="1" dirty="0"/>
                    </a:p>
                  </a:txBody>
                  <a:tcPr anchor="ctr">
                    <a:lnT w="12700" cap="flat" cmpd="sng" algn="ctr">
                      <a:solidFill>
                        <a:schemeClr val="tx1"/>
                      </a:solidFill>
                      <a:prstDash val="solid"/>
                      <a:round/>
                      <a:headEnd type="none" w="med" len="med"/>
                      <a:tailEnd type="none" w="med" len="med"/>
                    </a:lnT>
                    <a:solidFill>
                      <a:schemeClr val="bg2">
                        <a:lumMod val="50000"/>
                      </a:schemeClr>
                    </a:solidFill>
                  </a:tcPr>
                </a:tc>
              </a:tr>
              <a:tr h="370840">
                <a:tc>
                  <a:txBody>
                    <a:bodyPr/>
                    <a:lstStyle/>
                    <a:p>
                      <a:pPr algn="l" rtl="0"/>
                      <a:r>
                        <a:rPr lang="en-US" sz="1600" dirty="0" smtClean="0"/>
                        <a:t>Average income level</a:t>
                      </a:r>
                      <a:endParaRPr lang="ar-SA" sz="1600" dirty="0"/>
                    </a:p>
                  </a:txBody>
                  <a:tcPr anchor="ctr"/>
                </a:tc>
                <a:tc>
                  <a:txBody>
                    <a:bodyPr/>
                    <a:lstStyle/>
                    <a:p>
                      <a:endParaRPr lang="ar-SA" sz="1600" dirty="0"/>
                    </a:p>
                  </a:txBody>
                  <a:tcPr anchor="ctr"/>
                </a:tc>
                <a:tc vMerge="1">
                  <a:txBody>
                    <a:bodyPr/>
                    <a:lstStyle/>
                    <a:p>
                      <a:pPr algn="l" rtl="0"/>
                      <a:endParaRPr lang="ar-SA" dirty="0"/>
                    </a:p>
                  </a:txBody>
                  <a:tcPr/>
                </a:tc>
              </a:tr>
              <a:tr h="370840">
                <a:tc>
                  <a:txBody>
                    <a:bodyPr/>
                    <a:lstStyle/>
                    <a:p>
                      <a:pPr algn="l" rtl="0"/>
                      <a:r>
                        <a:rPr lang="en-US" sz="1600" dirty="0" smtClean="0"/>
                        <a:t>Difference in socio</a:t>
                      </a:r>
                      <a:r>
                        <a:rPr lang="en-US" sz="1600" baseline="0" dirty="0" smtClean="0"/>
                        <a:t>economic ranking </a:t>
                      </a:r>
                      <a:endParaRPr lang="ar-SA" sz="1600" dirty="0"/>
                    </a:p>
                  </a:txBody>
                  <a:tcPr anchor="ctr"/>
                </a:tc>
                <a:tc>
                  <a:txBody>
                    <a:bodyPr/>
                    <a:lstStyle/>
                    <a:p>
                      <a:pPr algn="l" rtl="0"/>
                      <a:endParaRPr lang="ar-SA" sz="1600" dirty="0"/>
                    </a:p>
                  </a:txBody>
                  <a:tcPr anchor="ctr"/>
                </a:tc>
                <a:tc vMerge="1">
                  <a:txBody>
                    <a:bodyPr/>
                    <a:lstStyle/>
                    <a:p>
                      <a:pPr algn="l" rtl="0"/>
                      <a:endParaRPr lang="ar-SA" dirty="0"/>
                    </a:p>
                  </a:txBody>
                  <a:tcPr>
                    <a:solidFill>
                      <a:schemeClr val="bg2">
                        <a:lumMod val="50000"/>
                      </a:schemeClr>
                    </a:solidFill>
                  </a:tcPr>
                </a:tc>
              </a:tr>
              <a:tr h="370840">
                <a:tc>
                  <a:txBody>
                    <a:bodyPr/>
                    <a:lstStyle/>
                    <a:p>
                      <a:pPr algn="l" rtl="0"/>
                      <a:endParaRPr lang="ar-SA" sz="1600" dirty="0"/>
                    </a:p>
                  </a:txBody>
                  <a:tcPr anchor="ctr"/>
                </a:tc>
                <a:tc>
                  <a:txBody>
                    <a:bodyPr/>
                    <a:lstStyle/>
                    <a:p>
                      <a:pPr algn="l" rtl="0"/>
                      <a:endParaRPr lang="ar-SA" sz="1600" dirty="0"/>
                    </a:p>
                  </a:txBody>
                  <a:tcPr anchor="ctr"/>
                </a:tc>
                <a:tc vMerge="1">
                  <a:txBody>
                    <a:bodyPr/>
                    <a:lstStyle/>
                    <a:p>
                      <a:pPr algn="l" rtl="0"/>
                      <a:endParaRPr lang="ar-SA" sz="1400" b="1" dirty="0"/>
                    </a:p>
                  </a:txBody>
                  <a:tcPr>
                    <a:lnT w="12700" cap="flat" cmpd="sng" algn="ctr">
                      <a:solidFill>
                        <a:schemeClr val="tx1"/>
                      </a:solidFill>
                      <a:prstDash val="solid"/>
                      <a:round/>
                      <a:headEnd type="none" w="med" len="med"/>
                      <a:tailEnd type="none" w="med" len="med"/>
                    </a:lnT>
                    <a:solidFill>
                      <a:schemeClr val="bg2">
                        <a:lumMod val="50000"/>
                      </a:schemeClr>
                    </a:solidFill>
                  </a:tcPr>
                </a:tc>
              </a:tr>
            </a:tbl>
          </a:graphicData>
        </a:graphic>
      </p:graphicFrame>
      <p:sp>
        <p:nvSpPr>
          <p:cNvPr id="5" name="مربع نص 4"/>
          <p:cNvSpPr txBox="1"/>
          <p:nvPr/>
        </p:nvSpPr>
        <p:spPr>
          <a:xfrm>
            <a:off x="1524000" y="5867400"/>
            <a:ext cx="4267200" cy="369332"/>
          </a:xfrm>
          <a:prstGeom prst="rect">
            <a:avLst/>
          </a:prstGeom>
          <a:noFill/>
        </p:spPr>
        <p:txBody>
          <a:bodyPr wrap="square" rtlCol="1">
            <a:spAutoFit/>
          </a:bodyPr>
          <a:lstStyle/>
          <a:p>
            <a:r>
              <a:rPr lang="ar-SA" dirty="0" smtClean="0"/>
              <a:t>يمكن تلخيصها في اختلاف القدرات </a:t>
            </a:r>
            <a:r>
              <a:rPr lang="ar-SA" dirty="0" err="1" smtClean="0"/>
              <a:t>والامكانيات</a:t>
            </a:r>
            <a:r>
              <a:rPr lang="ar-SA" dirty="0" smtClean="0"/>
              <a:t> </a:t>
            </a:r>
            <a:endParaRPr lang="ar-SA" dirty="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905000" y="0"/>
            <a:ext cx="5562600" cy="461665"/>
          </a:xfrm>
          <a:prstGeom prst="rect">
            <a:avLst/>
          </a:prstGeom>
          <a:noFill/>
        </p:spPr>
        <p:txBody>
          <a:bodyPr wrap="square" rtlCol="1">
            <a:spAutoFit/>
          </a:bodyPr>
          <a:lstStyle/>
          <a:p>
            <a:pPr algn="ctr"/>
            <a:r>
              <a:rPr lang="en-US" sz="2400" b="1" dirty="0" smtClean="0"/>
              <a:t>Common  and confusing aspects</a:t>
            </a:r>
            <a:endParaRPr lang="ar-SA" sz="2400" b="1" dirty="0"/>
          </a:p>
        </p:txBody>
      </p:sp>
      <p:graphicFrame>
        <p:nvGraphicFramePr>
          <p:cNvPr id="3" name="جدول 2"/>
          <p:cNvGraphicFramePr>
            <a:graphicFrameLocks noGrp="1"/>
          </p:cNvGraphicFramePr>
          <p:nvPr/>
        </p:nvGraphicFramePr>
        <p:xfrm>
          <a:off x="381000" y="629920"/>
          <a:ext cx="8229600" cy="5948680"/>
        </p:xfrm>
        <a:graphic>
          <a:graphicData uri="http://schemas.openxmlformats.org/drawingml/2006/table">
            <a:tbl>
              <a:tblPr rtl="1" firstRow="1" bandRow="1">
                <a:tableStyleId>{5C22544A-7EE6-4342-B048-85BDC9FD1C3A}</a:tableStyleId>
              </a:tblPr>
              <a:tblGrid>
                <a:gridCol w="2743200"/>
                <a:gridCol w="3978322"/>
                <a:gridCol w="1508078"/>
              </a:tblGrid>
              <a:tr h="370840">
                <a:tc>
                  <a:txBody>
                    <a:bodyPr/>
                    <a:lstStyle/>
                    <a:p>
                      <a:pPr algn="l" rtl="0"/>
                      <a:r>
                        <a:rPr lang="en-US" sz="1400" dirty="0" smtClean="0"/>
                        <a:t>Confusing aspects</a:t>
                      </a:r>
                      <a:endParaRPr lang="ar-SA" sz="1400" dirty="0"/>
                    </a:p>
                  </a:txBody>
                  <a:tcPr anchor="ctr">
                    <a:solidFill>
                      <a:schemeClr val="bg2">
                        <a:lumMod val="25000"/>
                      </a:schemeClr>
                    </a:solidFill>
                  </a:tcPr>
                </a:tc>
                <a:tc>
                  <a:txBody>
                    <a:bodyPr/>
                    <a:lstStyle/>
                    <a:p>
                      <a:pPr algn="l" rtl="0"/>
                      <a:r>
                        <a:rPr lang="en-US" sz="1400" dirty="0" smtClean="0"/>
                        <a:t>Common aspects </a:t>
                      </a:r>
                      <a:endParaRPr lang="ar-SA" sz="1400" dirty="0"/>
                    </a:p>
                  </a:txBody>
                  <a:tcPr anchor="ctr">
                    <a:solidFill>
                      <a:schemeClr val="bg2">
                        <a:lumMod val="25000"/>
                      </a:schemeClr>
                    </a:solidFill>
                  </a:tcPr>
                </a:tc>
                <a:tc>
                  <a:txBody>
                    <a:bodyPr/>
                    <a:lstStyle/>
                    <a:p>
                      <a:pPr algn="l" rtl="0"/>
                      <a:r>
                        <a:rPr lang="en-US" sz="1400" dirty="0" smtClean="0"/>
                        <a:t>Sector</a:t>
                      </a:r>
                      <a:r>
                        <a:rPr lang="en-US" sz="1400" baseline="0" dirty="0" smtClean="0"/>
                        <a:t> </a:t>
                      </a:r>
                      <a:endParaRPr lang="ar-SA" sz="1400" dirty="0"/>
                    </a:p>
                  </a:txBody>
                  <a:tcPr anchor="ctr">
                    <a:solidFill>
                      <a:schemeClr val="bg2">
                        <a:lumMod val="25000"/>
                      </a:schemeClr>
                    </a:solidFill>
                  </a:tcPr>
                </a:tc>
              </a:tr>
              <a:tr h="370840">
                <a:tc>
                  <a:txBody>
                    <a:bodyPr/>
                    <a:lstStyle/>
                    <a:p>
                      <a:pPr algn="l" rtl="0"/>
                      <a:r>
                        <a:rPr lang="en-US" sz="1200" dirty="0" smtClean="0"/>
                        <a:t>Difference in political dependency.</a:t>
                      </a:r>
                      <a:endParaRPr lang="ar-SA" sz="1200" dirty="0"/>
                    </a:p>
                  </a:txBody>
                  <a:tcPr anchor="ctr">
                    <a:lnB w="12700" cap="flat" cmpd="sng" algn="ctr">
                      <a:noFill/>
                      <a:prstDash val="solid"/>
                      <a:round/>
                      <a:headEnd type="none" w="med" len="med"/>
                      <a:tailEnd type="none" w="med" len="med"/>
                    </a:lnB>
                  </a:tcPr>
                </a:tc>
                <a:tc>
                  <a:txBody>
                    <a:bodyPr/>
                    <a:lstStyle/>
                    <a:p>
                      <a:pPr algn="l" rtl="0"/>
                      <a:r>
                        <a:rPr lang="en-US" sz="1200" dirty="0" smtClean="0"/>
                        <a:t>Both of them suffer from the problem of barriers, crossing points and crossings when entering the borders.</a:t>
                      </a:r>
                      <a:endParaRPr lang="ar-SA" sz="1200" dirty="0"/>
                    </a:p>
                  </a:txBody>
                  <a:tcPr anchor="ctr">
                    <a:lnB w="12700" cap="flat" cmpd="sng" algn="ctr">
                      <a:noFill/>
                      <a:prstDash val="solid"/>
                      <a:round/>
                      <a:headEnd type="none" w="med" len="med"/>
                      <a:tailEnd type="none" w="med" len="med"/>
                    </a:lnB>
                  </a:tcPr>
                </a:tc>
                <a:tc rowSpan="2">
                  <a:txBody>
                    <a:bodyPr/>
                    <a:lstStyle/>
                    <a:p>
                      <a:pPr algn="l" rtl="0"/>
                      <a:r>
                        <a:rPr lang="en-US" sz="1400" b="1" dirty="0" smtClean="0"/>
                        <a:t>Political aspect</a:t>
                      </a:r>
                      <a:endParaRPr lang="ar-SA" sz="1400" b="1" dirty="0"/>
                    </a:p>
                  </a:txBody>
                  <a:tcPr anchor="ctr">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Each side has become in a state.</a:t>
                      </a:r>
                      <a:endParaRPr lang="ar-SA" sz="1200" dirty="0"/>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endParaRPr lang="ar-SA" sz="1200" dirty="0"/>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rtl="0"/>
                      <a:endParaRPr lang="ar-SA" sz="1400" b="1" dirty="0"/>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The difference in the planning system in the mechanism, laws and planning structure.</a:t>
                      </a:r>
                      <a:endParaRPr lang="ar-SA" sz="1200" dirty="0"/>
                    </a:p>
                  </a:txBody>
                  <a:tcPr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rtl="0"/>
                      <a:r>
                        <a:rPr lang="en-US" sz="1200" dirty="0" smtClean="0"/>
                        <a:t>Existence of a planning system on both sides: detailed plans, strategic plans, and plans</a:t>
                      </a:r>
                      <a:endParaRPr lang="ar-SA" sz="1200" dirty="0"/>
                    </a:p>
                  </a:txBody>
                  <a:tcPr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rowSpan="3">
                  <a:txBody>
                    <a:bodyPr/>
                    <a:lstStyle/>
                    <a:p>
                      <a:pPr algn="l" rtl="0"/>
                      <a:r>
                        <a:rPr lang="en-US" sz="1400" b="1" dirty="0" smtClean="0"/>
                        <a:t>Urban planning sector </a:t>
                      </a:r>
                      <a:endParaRPr lang="ar-SA" sz="14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Different system of settlement and land registration.</a:t>
                      </a:r>
                      <a:endParaRPr lang="ar-SA" sz="1200"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rtl="0"/>
                      <a:r>
                        <a:rPr lang="en-US" sz="1200" dirty="0" smtClean="0"/>
                        <a:t>There are similar planning problems, such as the infringement of agricultural lands, construction without a permit, and demolition notices</a:t>
                      </a:r>
                      <a:endParaRPr lang="ar-SA" sz="1200"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vMerge="1">
                  <a:txBody>
                    <a:bodyPr/>
                    <a:lstStyle/>
                    <a:p>
                      <a:pPr algn="l" rtl="0"/>
                      <a:endParaRPr lang="ar-SA" b="1" dirty="0"/>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Difference in planning capabilities and possibilities</a:t>
                      </a:r>
                      <a:endParaRPr lang="ar-SA" sz="1200" dirty="0"/>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r>
                        <a:rPr lang="en-US" sz="1200" dirty="0" smtClean="0"/>
                        <a:t>Both have constraints to urban growth and expansion from an ecological or political standpoint</a:t>
                      </a:r>
                      <a:endParaRPr lang="ar-SA" sz="1200" dirty="0"/>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rtl="0"/>
                      <a:endParaRPr lang="ar-SA" sz="1400" b="1" dirty="0"/>
                    </a:p>
                  </a:txBody>
                  <a:tcPr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Difference in population growth rate (part of it is increasing and part of it decreasing)</a:t>
                      </a:r>
                      <a:endParaRPr lang="ar-SA" sz="1200" dirty="0"/>
                    </a:p>
                  </a:txBody>
                  <a:tcPr anchor="ctr">
                    <a:lnT w="12700" cap="flat" cmpd="sng" algn="ctr">
                      <a:solidFill>
                        <a:schemeClr val="tx1"/>
                      </a:solidFill>
                      <a:prstDash val="solid"/>
                      <a:round/>
                      <a:headEnd type="none" w="med" len="med"/>
                      <a:tailEnd type="none" w="med" len="med"/>
                    </a:lnT>
                  </a:tcPr>
                </a:tc>
                <a:tc rowSpan="3">
                  <a:txBody>
                    <a:bodyPr/>
                    <a:lstStyle/>
                    <a:p>
                      <a:pPr algn="l" rtl="0"/>
                      <a:r>
                        <a:rPr lang="en-US" sz="1200" dirty="0" smtClean="0"/>
                        <a:t>The proportions of the demographic indicators are approximately equal (gender ratio and age group ratios)</a:t>
                      </a:r>
                      <a:endParaRPr lang="ar-SA" sz="12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l" rtl="0"/>
                      <a:r>
                        <a:rPr lang="en-US" sz="1400" b="1" dirty="0" smtClean="0"/>
                        <a:t>Demographic</a:t>
                      </a:r>
                      <a:r>
                        <a:rPr lang="en-US" sz="1400" b="1" baseline="0" dirty="0" smtClean="0"/>
                        <a:t>  sector</a:t>
                      </a:r>
                      <a:endParaRPr lang="ar-SA" sz="14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There is a positive and negative migration rate</a:t>
                      </a:r>
                      <a:endParaRPr lang="ar-SA" sz="1200" dirty="0"/>
                    </a:p>
                  </a:txBody>
                  <a:tcPr anchor="ctr"/>
                </a:tc>
                <a:tc vMerge="1">
                  <a:txBody>
                    <a:bodyPr/>
                    <a:lstStyle/>
                    <a:p>
                      <a:pPr algn="l" rtl="0"/>
                      <a:endParaRPr lang="ar-SA" sz="1200" dirty="0"/>
                    </a:p>
                  </a:txBody>
                  <a:tcPr/>
                </a:tc>
                <a:tc vMerge="1">
                  <a:txBody>
                    <a:bodyPr/>
                    <a:lstStyle/>
                    <a:p>
                      <a:pPr algn="l" rtl="0"/>
                      <a:endParaRPr lang="ar-SA" dirty="0"/>
                    </a:p>
                  </a:txBody>
                  <a:tcPr/>
                </a:tc>
              </a:tr>
              <a:tr h="655320">
                <a:tc>
                  <a:txBody>
                    <a:bodyPr/>
                    <a:lstStyle/>
                    <a:p>
                      <a:pPr algn="l" rtl="0"/>
                      <a:r>
                        <a:rPr lang="en-US" sz="1200" dirty="0" smtClean="0"/>
                        <a:t>The size of the population in one of them is 4 times the other side</a:t>
                      </a:r>
                      <a:endParaRPr lang="ar-SA" sz="1200" dirty="0"/>
                    </a:p>
                  </a:txBody>
                  <a:tcPr anchor="ctr">
                    <a:lnB w="12700" cap="flat" cmpd="sng" algn="ctr">
                      <a:solidFill>
                        <a:schemeClr val="tx1"/>
                      </a:solidFill>
                      <a:prstDash val="solid"/>
                      <a:round/>
                      <a:headEnd type="none" w="med" len="med"/>
                      <a:tailEnd type="none" w="med" len="med"/>
                    </a:lnB>
                  </a:tcPr>
                </a:tc>
                <a:tc vMerge="1">
                  <a:txBody>
                    <a:bodyPr/>
                    <a:lstStyle/>
                    <a:p>
                      <a:pPr algn="l" rtl="0"/>
                      <a:endParaRPr lang="ar-SA" sz="1200" dirty="0"/>
                    </a:p>
                  </a:txBody>
                  <a:tcPr>
                    <a:lnB w="12700" cap="flat" cmpd="sng" algn="ctr">
                      <a:solidFill>
                        <a:schemeClr val="tx1"/>
                      </a:solidFill>
                      <a:prstDash val="solid"/>
                      <a:round/>
                      <a:headEnd type="none" w="med" len="med"/>
                      <a:tailEnd type="none" w="med" len="med"/>
                    </a:lnB>
                  </a:tcPr>
                </a:tc>
                <a:tc vMerge="1">
                  <a:txBody>
                    <a:bodyPr/>
                    <a:lstStyle/>
                    <a:p>
                      <a:pPr algn="l" rtl="0"/>
                      <a:endParaRPr lang="ar-SA" dirty="0"/>
                    </a:p>
                  </a:txBody>
                  <a:tcPr/>
                </a:tc>
              </a:tr>
              <a:tr h="370840">
                <a:tc>
                  <a:txBody>
                    <a:bodyPr/>
                    <a:lstStyle/>
                    <a:p>
                      <a:pPr algn="l" rtl="0"/>
                      <a:r>
                        <a:rPr lang="en-US" sz="1400" dirty="0" smtClean="0"/>
                        <a:t>Minimum wage</a:t>
                      </a:r>
                    </a:p>
                  </a:txBody>
                  <a:tcPr anchor="ctr">
                    <a:lnT w="12700" cap="flat" cmpd="sng" algn="ctr">
                      <a:solidFill>
                        <a:schemeClr val="tx1"/>
                      </a:solidFill>
                      <a:prstDash val="solid"/>
                      <a:round/>
                      <a:headEnd type="none" w="med" len="med"/>
                      <a:tailEnd type="none" w="med" len="med"/>
                    </a:lnT>
                  </a:tcPr>
                </a:tc>
                <a:tc>
                  <a:txBody>
                    <a:bodyPr/>
                    <a:lstStyle/>
                    <a:p>
                      <a:pPr rtl="0"/>
                      <a:endParaRPr lang="ar-SA" sz="1400" dirty="0"/>
                    </a:p>
                  </a:txBody>
                  <a:tcPr anchor="ctr">
                    <a:lnT w="12700" cap="flat" cmpd="sng" algn="ctr">
                      <a:solidFill>
                        <a:schemeClr val="tx1"/>
                      </a:solidFill>
                      <a:prstDash val="solid"/>
                      <a:round/>
                      <a:headEnd type="none" w="med" len="med"/>
                      <a:tailEnd type="none" w="med" len="med"/>
                    </a:lnT>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Legal  aspect </a:t>
                      </a:r>
                      <a:endParaRPr lang="ar-SA" sz="1400" b="1" dirty="0" smtClean="0"/>
                    </a:p>
                    <a:p>
                      <a:pPr algn="l" rtl="0"/>
                      <a:endParaRPr lang="ar-SA" sz="1400" b="1" dirty="0"/>
                    </a:p>
                  </a:txBody>
                  <a:tcPr anchor="ctr">
                    <a:lnT w="12700" cap="flat" cmpd="sng" algn="ctr">
                      <a:solidFill>
                        <a:schemeClr val="tx1"/>
                      </a:solidFill>
                      <a:prstDash val="solid"/>
                      <a:round/>
                      <a:headEnd type="none" w="med" len="med"/>
                      <a:tailEnd type="none" w="med" len="med"/>
                    </a:lnT>
                    <a:solidFill>
                      <a:schemeClr val="bg2">
                        <a:lumMod val="50000"/>
                      </a:schemeClr>
                    </a:solidFill>
                  </a:tcPr>
                </a:tc>
              </a:tr>
              <a:tr h="370840">
                <a:tc>
                  <a:txBody>
                    <a:bodyPr/>
                    <a:lstStyle/>
                    <a:p>
                      <a:pPr algn="l" rtl="0"/>
                      <a:r>
                        <a:rPr lang="en-US" sz="1400" dirty="0" smtClean="0"/>
                        <a:t>Average income level</a:t>
                      </a:r>
                      <a:endParaRPr lang="ar-SA" sz="1400" dirty="0"/>
                    </a:p>
                  </a:txBody>
                  <a:tcPr anchor="ctr"/>
                </a:tc>
                <a:tc>
                  <a:txBody>
                    <a:bodyPr/>
                    <a:lstStyle/>
                    <a:p>
                      <a:pPr rtl="0"/>
                      <a:endParaRPr lang="ar-SA" sz="1400" dirty="0"/>
                    </a:p>
                  </a:txBody>
                  <a:tcPr anchor="ctr"/>
                </a:tc>
                <a:tc vMerge="1">
                  <a:txBody>
                    <a:bodyPr/>
                    <a:lstStyle/>
                    <a:p>
                      <a:pPr algn="l" rtl="0"/>
                      <a:endParaRPr lang="ar-SA" dirty="0"/>
                    </a:p>
                  </a:txBody>
                  <a:tcPr/>
                </a:tc>
              </a:tr>
              <a:tr h="370840">
                <a:tc>
                  <a:txBody>
                    <a:bodyPr/>
                    <a:lstStyle/>
                    <a:p>
                      <a:pPr algn="l" rtl="0"/>
                      <a:r>
                        <a:rPr lang="en-US" sz="1400" dirty="0" smtClean="0"/>
                        <a:t>Difference in socio</a:t>
                      </a:r>
                      <a:r>
                        <a:rPr lang="en-US" sz="1400" baseline="0" dirty="0" smtClean="0"/>
                        <a:t>economic ranking </a:t>
                      </a:r>
                      <a:endParaRPr lang="ar-SA" sz="1400" dirty="0"/>
                    </a:p>
                  </a:txBody>
                  <a:tcPr anchor="ctr"/>
                </a:tc>
                <a:tc>
                  <a:txBody>
                    <a:bodyPr/>
                    <a:lstStyle/>
                    <a:p>
                      <a:pPr algn="l" rtl="0"/>
                      <a:endParaRPr lang="ar-SA" sz="1400" dirty="0"/>
                    </a:p>
                  </a:txBody>
                  <a:tcPr anchor="ctr"/>
                </a:tc>
                <a:tc vMerge="1">
                  <a:txBody>
                    <a:bodyPr/>
                    <a:lstStyle/>
                    <a:p>
                      <a:pPr algn="l" rtl="0"/>
                      <a:endParaRPr lang="ar-SA" dirty="0"/>
                    </a:p>
                  </a:txBody>
                  <a:tcPr>
                    <a:solidFill>
                      <a:schemeClr val="bg2">
                        <a:lumMod val="50000"/>
                      </a:schemeClr>
                    </a:solidFill>
                  </a:tcPr>
                </a:tc>
              </a:tr>
            </a:tbl>
          </a:graphicData>
        </a:graphic>
      </p:graphicFrame>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828800" y="152400"/>
            <a:ext cx="5562600" cy="400110"/>
          </a:xfrm>
          <a:prstGeom prst="rect">
            <a:avLst/>
          </a:prstGeom>
          <a:noFill/>
        </p:spPr>
        <p:txBody>
          <a:bodyPr wrap="square" rtlCol="1">
            <a:spAutoFit/>
          </a:bodyPr>
          <a:lstStyle/>
          <a:p>
            <a:pPr algn="ctr"/>
            <a:r>
              <a:rPr lang="en-US" sz="2000" b="1" dirty="0" smtClean="0"/>
              <a:t>Common  and confusing aspects</a:t>
            </a:r>
            <a:endParaRPr lang="ar-SA" sz="2000" b="1" dirty="0"/>
          </a:p>
        </p:txBody>
      </p:sp>
      <p:graphicFrame>
        <p:nvGraphicFramePr>
          <p:cNvPr id="3" name="جدول 2"/>
          <p:cNvGraphicFramePr>
            <a:graphicFrameLocks noGrp="1"/>
          </p:cNvGraphicFramePr>
          <p:nvPr/>
        </p:nvGraphicFramePr>
        <p:xfrm>
          <a:off x="609600" y="584200"/>
          <a:ext cx="8229600" cy="3804920"/>
        </p:xfrm>
        <a:graphic>
          <a:graphicData uri="http://schemas.openxmlformats.org/drawingml/2006/table">
            <a:tbl>
              <a:tblPr rtl="1" firstRow="1" bandRow="1">
                <a:tableStyleId>{5C22544A-7EE6-4342-B048-85BDC9FD1C3A}</a:tableStyleId>
              </a:tblPr>
              <a:tblGrid>
                <a:gridCol w="2743200"/>
                <a:gridCol w="3741762"/>
                <a:gridCol w="1744638"/>
              </a:tblGrid>
              <a:tr h="370840">
                <a:tc>
                  <a:txBody>
                    <a:bodyPr/>
                    <a:lstStyle/>
                    <a:p>
                      <a:pPr algn="l" rtl="0"/>
                      <a:r>
                        <a:rPr lang="en-US" sz="1400" dirty="0" smtClean="0"/>
                        <a:t>Confusing aspects</a:t>
                      </a:r>
                      <a:endParaRPr lang="ar-SA" sz="1400" dirty="0"/>
                    </a:p>
                  </a:txBody>
                  <a:tcPr>
                    <a:solidFill>
                      <a:schemeClr val="bg2">
                        <a:lumMod val="25000"/>
                      </a:schemeClr>
                    </a:solidFill>
                  </a:tcPr>
                </a:tc>
                <a:tc>
                  <a:txBody>
                    <a:bodyPr/>
                    <a:lstStyle/>
                    <a:p>
                      <a:pPr algn="l" rtl="0"/>
                      <a:r>
                        <a:rPr lang="en-US" sz="1400" dirty="0" smtClean="0"/>
                        <a:t>Common aspects </a:t>
                      </a:r>
                      <a:endParaRPr lang="ar-SA" sz="1400" dirty="0"/>
                    </a:p>
                  </a:txBody>
                  <a:tcPr>
                    <a:solidFill>
                      <a:schemeClr val="bg2">
                        <a:lumMod val="25000"/>
                      </a:schemeClr>
                    </a:solidFill>
                  </a:tcPr>
                </a:tc>
                <a:tc>
                  <a:txBody>
                    <a:bodyPr/>
                    <a:lstStyle/>
                    <a:p>
                      <a:pPr algn="l" rtl="0"/>
                      <a:r>
                        <a:rPr lang="en-US" sz="1400" dirty="0" smtClean="0"/>
                        <a:t>Sector</a:t>
                      </a:r>
                      <a:r>
                        <a:rPr lang="en-US" sz="1400" baseline="0" dirty="0" smtClean="0"/>
                        <a:t> </a:t>
                      </a:r>
                      <a:endParaRPr lang="ar-SA" sz="1400" dirty="0"/>
                    </a:p>
                  </a:txBody>
                  <a:tcPr>
                    <a:solidFill>
                      <a:schemeClr val="bg2">
                        <a:lumMod val="25000"/>
                      </a:schemeClr>
                    </a:solidFill>
                  </a:tcPr>
                </a:tc>
              </a:tr>
              <a:tr h="370840">
                <a:tc>
                  <a:txBody>
                    <a:bodyPr/>
                    <a:lstStyle/>
                    <a:p>
                      <a:pPr algn="l" rtl="0"/>
                      <a:r>
                        <a:rPr lang="en-US" sz="1200" dirty="0" smtClean="0"/>
                        <a:t>Difference in the level of services and public utilities  </a:t>
                      </a:r>
                      <a:endParaRPr lang="ar-SA" sz="1200" dirty="0"/>
                    </a:p>
                  </a:txBody>
                  <a:tcPr anchor="ctr">
                    <a:lnB w="12700" cap="flat" cmpd="sng" algn="ctr">
                      <a:solidFill>
                        <a:schemeClr val="tx1"/>
                      </a:solidFill>
                      <a:prstDash val="solid"/>
                      <a:round/>
                      <a:headEnd type="none" w="med" len="med"/>
                      <a:tailEnd type="none" w="med" len="med"/>
                    </a:lnB>
                  </a:tcPr>
                </a:tc>
                <a:tc>
                  <a:txBody>
                    <a:bodyPr/>
                    <a:lstStyle/>
                    <a:p>
                      <a:pPr algn="l" rtl="0"/>
                      <a:r>
                        <a:rPr lang="en-US" sz="1200" dirty="0" smtClean="0"/>
                        <a:t>Basic</a:t>
                      </a:r>
                      <a:r>
                        <a:rPr lang="en-US" sz="1200" baseline="0" dirty="0" smtClean="0"/>
                        <a:t> daily services  are existed.</a:t>
                      </a:r>
                      <a:endParaRPr lang="ar-SA" sz="1200" dirty="0"/>
                    </a:p>
                  </a:txBody>
                  <a:tcPr anchor="ctr">
                    <a:lnB w="12700" cap="flat" cmpd="sng" algn="ctr">
                      <a:solidFill>
                        <a:schemeClr val="tx1"/>
                      </a:solidFill>
                      <a:prstDash val="solid"/>
                      <a:round/>
                      <a:headEnd type="none" w="med" len="med"/>
                      <a:tailEnd type="none" w="med" len="med"/>
                    </a:lnB>
                  </a:tcPr>
                </a:tc>
                <a:tc>
                  <a:txBody>
                    <a:bodyPr/>
                    <a:lstStyle/>
                    <a:p>
                      <a:pPr algn="l" rtl="0"/>
                      <a:r>
                        <a:rPr lang="en-US" sz="1400" b="1" dirty="0" smtClean="0"/>
                        <a:t>Community facilities</a:t>
                      </a:r>
                      <a:endParaRPr lang="ar-SA" sz="1400" b="1" dirty="0"/>
                    </a:p>
                  </a:txBody>
                  <a:tcPr anchor="ctr">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Difference in the level of services and public utilities  </a:t>
                      </a:r>
                      <a:endParaRPr lang="ar-SA" sz="1200" dirty="0" smtClean="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endParaRPr lang="ar-SA" sz="12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r>
                        <a:rPr lang="en-US" sz="1400" b="1" dirty="0" smtClean="0"/>
                        <a:t>Infrastructure </a:t>
                      </a:r>
                      <a:endParaRPr lang="ar-SA" sz="14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Acquired</a:t>
                      </a:r>
                      <a:r>
                        <a:rPr lang="en-US" sz="1200" baseline="0" dirty="0" smtClean="0"/>
                        <a:t> habits and traditions .</a:t>
                      </a:r>
                      <a:endParaRPr lang="ar-SA" sz="1200" dirty="0"/>
                    </a:p>
                  </a:txBody>
                  <a:tcPr anchor="ctr">
                    <a:lnT w="12700" cap="flat" cmpd="sng" algn="ctr">
                      <a:solidFill>
                        <a:schemeClr val="tx1"/>
                      </a:solidFill>
                      <a:prstDash val="solid"/>
                      <a:round/>
                      <a:headEnd type="none" w="med" len="med"/>
                      <a:tailEnd type="none" w="med" len="med"/>
                    </a:lnT>
                  </a:tcPr>
                </a:tc>
                <a:tc>
                  <a:txBody>
                    <a:bodyPr/>
                    <a:lstStyle/>
                    <a:p>
                      <a:pPr algn="l" rtl="0"/>
                      <a:r>
                        <a:rPr lang="en-US" sz="1200" dirty="0" smtClean="0"/>
                        <a:t>Social relations(relatives,</a:t>
                      </a:r>
                      <a:r>
                        <a:rPr lang="en-US" sz="1200" baseline="0" dirty="0" smtClean="0"/>
                        <a:t> </a:t>
                      </a:r>
                      <a:r>
                        <a:rPr lang="en-US" sz="1200" dirty="0" smtClean="0"/>
                        <a:t>marriage, </a:t>
                      </a:r>
                      <a:r>
                        <a:rPr lang="en-US" sz="1200" baseline="0" dirty="0" smtClean="0"/>
                        <a:t> </a:t>
                      </a:r>
                      <a:r>
                        <a:rPr lang="en-US" sz="1200" dirty="0" smtClean="0"/>
                        <a:t>friends)</a:t>
                      </a:r>
                      <a:endParaRPr lang="ar-SA" sz="1200" dirty="0"/>
                    </a:p>
                  </a:txBody>
                  <a:tcPr anchor="ctr">
                    <a:lnT w="12700" cap="flat" cmpd="sng" algn="ctr">
                      <a:solidFill>
                        <a:schemeClr val="tx1"/>
                      </a:solidFill>
                      <a:prstDash val="solid"/>
                      <a:round/>
                      <a:headEnd type="none" w="med" len="med"/>
                      <a:tailEnd type="none" w="med" len="med"/>
                    </a:lnT>
                  </a:tcPr>
                </a:tc>
                <a:tc rowSpan="3">
                  <a:txBody>
                    <a:bodyPr/>
                    <a:lstStyle/>
                    <a:p>
                      <a:pPr algn="l" rtl="0"/>
                      <a:r>
                        <a:rPr lang="en-US" sz="1400" b="1" dirty="0" smtClean="0"/>
                        <a:t>Transportation and traffic</a:t>
                      </a:r>
                      <a:endParaRPr lang="ar-SA" sz="14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sz="1200" dirty="0" smtClean="0"/>
                        <a:t>Different lifestyle</a:t>
                      </a:r>
                      <a:r>
                        <a:rPr lang="en-US" sz="1200" baseline="0" dirty="0" smtClean="0"/>
                        <a:t> </a:t>
                      </a:r>
                      <a:endParaRPr lang="ar-SA" sz="1200" dirty="0"/>
                    </a:p>
                  </a:txBody>
                  <a:tcPr anchor="ctr"/>
                </a:tc>
                <a:tc>
                  <a:txBody>
                    <a:bodyPr/>
                    <a:lstStyle/>
                    <a:p>
                      <a:pPr algn="l" rtl="0"/>
                      <a:r>
                        <a:rPr lang="en-US" sz="1200" dirty="0" smtClean="0"/>
                        <a:t>The</a:t>
                      </a:r>
                      <a:r>
                        <a:rPr lang="en-US" sz="1200" baseline="0" dirty="0" smtClean="0"/>
                        <a:t> rural/village character.</a:t>
                      </a:r>
                      <a:endParaRPr lang="ar-SA" sz="1200" dirty="0"/>
                    </a:p>
                  </a:txBody>
                  <a:tcPr anchor="ctr"/>
                </a:tc>
                <a:tc vMerge="1">
                  <a:txBody>
                    <a:bodyPr/>
                    <a:lstStyle/>
                    <a:p>
                      <a:pPr algn="l" rtl="0"/>
                      <a:endParaRPr lang="ar-SA" dirty="0"/>
                    </a:p>
                  </a:txBody>
                  <a:tcPr/>
                </a:tc>
              </a:tr>
              <a:tr h="370840">
                <a:tc>
                  <a:txBody>
                    <a:bodyPr/>
                    <a:lstStyle/>
                    <a:p>
                      <a:pPr algn="l" rtl="0"/>
                      <a:r>
                        <a:rPr lang="en-US" sz="1200" dirty="0" smtClean="0"/>
                        <a:t>Difference in dialect</a:t>
                      </a:r>
                      <a:r>
                        <a:rPr lang="en-US" sz="1200" baseline="0" dirty="0" smtClean="0"/>
                        <a:t> </a:t>
                      </a:r>
                      <a:r>
                        <a:rPr lang="en-US" sz="1200" dirty="0" smtClean="0"/>
                        <a:t>and dress</a:t>
                      </a:r>
                      <a:endParaRPr lang="ar-SA" sz="1200" dirty="0"/>
                    </a:p>
                  </a:txBody>
                  <a:tcPr anchor="ctr">
                    <a:lnB w="12700" cap="flat" cmpd="sng" algn="ctr">
                      <a:solidFill>
                        <a:schemeClr val="tx1"/>
                      </a:solidFill>
                      <a:prstDash val="solid"/>
                      <a:round/>
                      <a:headEnd type="none" w="med" len="med"/>
                      <a:tailEnd type="none" w="med" len="med"/>
                    </a:lnB>
                  </a:tcPr>
                </a:tc>
                <a:tc>
                  <a:txBody>
                    <a:bodyPr/>
                    <a:lstStyle/>
                    <a:p>
                      <a:pPr algn="l" rtl="0"/>
                      <a:r>
                        <a:rPr lang="en-US" sz="1200" dirty="0" smtClean="0"/>
                        <a:t>Wells are important cultural</a:t>
                      </a:r>
                      <a:r>
                        <a:rPr lang="en-US" sz="1200" baseline="0" dirty="0" smtClean="0"/>
                        <a:t> points </a:t>
                      </a:r>
                      <a:r>
                        <a:rPr lang="en-US" sz="1200" dirty="0" smtClean="0"/>
                        <a:t> </a:t>
                      </a:r>
                      <a:endParaRPr lang="ar-SA" sz="1200" dirty="0"/>
                    </a:p>
                  </a:txBody>
                  <a:tcPr anchor="ctr">
                    <a:lnB w="12700" cap="flat" cmpd="sng" algn="ctr">
                      <a:solidFill>
                        <a:schemeClr val="tx1"/>
                      </a:solidFill>
                      <a:prstDash val="solid"/>
                      <a:round/>
                      <a:headEnd type="none" w="med" len="med"/>
                      <a:tailEnd type="none" w="med" len="med"/>
                    </a:lnB>
                  </a:tcPr>
                </a:tc>
                <a:tc vMerge="1">
                  <a:txBody>
                    <a:bodyPr/>
                    <a:lstStyle/>
                    <a:p>
                      <a:pPr algn="l" rtl="0"/>
                      <a:endParaRPr lang="ar-SA" dirty="0"/>
                    </a:p>
                  </a:txBody>
                  <a:tcPr/>
                </a:tc>
              </a:tr>
              <a:tr h="370840">
                <a:tc>
                  <a:txBody>
                    <a:bodyPr/>
                    <a:lstStyle/>
                    <a:p>
                      <a:pPr algn="l" rtl="0"/>
                      <a:endParaRPr lang="en-US" sz="1400" dirty="0" smtClean="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Both sides have a housing problems</a:t>
                      </a:r>
                      <a:endParaRPr lang="ar-SA" sz="14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a:r>
                        <a:rPr lang="en-US" sz="1400" b="1" dirty="0" smtClean="0"/>
                        <a:t>Housing sector </a:t>
                      </a:r>
                      <a:endParaRPr lang="ar-SA" sz="14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The passage of Wadi Abu Al-Nar – Nahal Hadera  from both sides</a:t>
                      </a:r>
                    </a:p>
                  </a:txBody>
                  <a:tcPr anchor="ctr">
                    <a:lnT w="12700" cap="flat" cmpd="sng" algn="ctr">
                      <a:solidFill>
                        <a:schemeClr val="tx1"/>
                      </a:solidFill>
                      <a:prstDash val="solid"/>
                      <a:round/>
                      <a:headEnd type="none" w="med" len="med"/>
                      <a:tailEnd type="none" w="med" len="med"/>
                    </a:lnT>
                  </a:tcPr>
                </a:tc>
                <a:tc>
                  <a:txBody>
                    <a:bodyPr/>
                    <a:lstStyle/>
                    <a:p>
                      <a:pPr algn="l" rtl="0"/>
                      <a:endParaRPr lang="ar-SA" sz="1400" dirty="0"/>
                    </a:p>
                  </a:txBody>
                  <a:tcPr anchor="ctr">
                    <a:lnT w="12700" cap="flat" cmpd="sng" algn="ctr">
                      <a:solidFill>
                        <a:schemeClr val="tx1"/>
                      </a:solidFill>
                      <a:prstDash val="solid"/>
                      <a:round/>
                      <a:headEnd type="none" w="med" len="med"/>
                      <a:tailEnd type="none" w="med" len="med"/>
                    </a:lnT>
                  </a:tcPr>
                </a:tc>
                <a:tc rowSpan="2">
                  <a:txBody>
                    <a:bodyPr/>
                    <a:lstStyle/>
                    <a:p>
                      <a:pPr algn="l" rtl="0"/>
                      <a:r>
                        <a:rPr lang="en-US" sz="1400" b="1" dirty="0" smtClean="0"/>
                        <a:t>Environment sector</a:t>
                      </a:r>
                      <a:endParaRPr lang="ar-SA" sz="1400" b="1" dirty="0"/>
                    </a:p>
                  </a:txBody>
                  <a:tcPr anchor="ctr">
                    <a:lnT w="12700" cap="flat" cmpd="sng" algn="ctr">
                      <a:solidFill>
                        <a:schemeClr val="tx1"/>
                      </a:solidFill>
                      <a:prstDash val="solid"/>
                      <a:round/>
                      <a:headEnd type="none" w="med" len="med"/>
                      <a:tailEnd type="none" w="med" len="med"/>
                    </a:lnT>
                    <a:solidFill>
                      <a:schemeClr val="bg2">
                        <a:lumMod val="5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Agricultural lands available for both sides</a:t>
                      </a:r>
                      <a:endParaRPr lang="ar-SA" sz="1400" dirty="0" smtClean="0"/>
                    </a:p>
                  </a:txBody>
                  <a:tcPr anchor="ctr"/>
                </a:tc>
                <a:tc>
                  <a:txBody>
                    <a:bodyPr/>
                    <a:lstStyle/>
                    <a:p>
                      <a:pPr algn="l" rtl="0"/>
                      <a:endParaRPr lang="ar-SA" sz="1400" dirty="0"/>
                    </a:p>
                  </a:txBody>
                  <a:tcPr anchor="ctr"/>
                </a:tc>
                <a:tc vMerge="1">
                  <a:txBody>
                    <a:bodyPr/>
                    <a:lstStyle/>
                    <a:p>
                      <a:pPr algn="l" rtl="0"/>
                      <a:endParaRPr lang="ar-SA" sz="1400" dirty="0"/>
                    </a:p>
                  </a:txBody>
                  <a:tcPr anchor="ctr">
                    <a:lnT w="12700" cap="flat" cmpd="sng" algn="ctr">
                      <a:solidFill>
                        <a:schemeClr val="tx1"/>
                      </a:solidFill>
                      <a:prstDash val="solid"/>
                      <a:round/>
                      <a:headEnd type="none" w="med" len="med"/>
                      <a:tailEnd type="none" w="med" len="med"/>
                    </a:lnT>
                  </a:tcPr>
                </a:tc>
              </a:tr>
            </a:tbl>
          </a:graphicData>
        </a:graphic>
      </p:graphicFrame>
      <p:sp>
        <p:nvSpPr>
          <p:cNvPr id="5" name="مربع نص 4"/>
          <p:cNvSpPr txBox="1"/>
          <p:nvPr/>
        </p:nvSpPr>
        <p:spPr>
          <a:xfrm>
            <a:off x="9144000" y="3810000"/>
            <a:ext cx="2133600" cy="646331"/>
          </a:xfrm>
          <a:prstGeom prst="rect">
            <a:avLst/>
          </a:prstGeom>
          <a:noFill/>
        </p:spPr>
        <p:txBody>
          <a:bodyPr wrap="square" rtlCol="1">
            <a:spAutoFit/>
          </a:bodyPr>
          <a:lstStyle/>
          <a:p>
            <a:r>
              <a:rPr lang="ar-SA" dirty="0" smtClean="0"/>
              <a:t>يمكن تلخيصها في اختلاف القدرات والإمكانيات </a:t>
            </a:r>
            <a:endParaRPr lang="ar-SA" dirty="0"/>
          </a:p>
        </p:txBody>
      </p:sp>
      <p:sp>
        <p:nvSpPr>
          <p:cNvPr id="6" name="مستطيل 5"/>
          <p:cNvSpPr/>
          <p:nvPr/>
        </p:nvSpPr>
        <p:spPr>
          <a:xfrm>
            <a:off x="9372600" y="2743200"/>
            <a:ext cx="3073277" cy="369332"/>
          </a:xfrm>
          <a:prstGeom prst="rect">
            <a:avLst/>
          </a:prstGeom>
        </p:spPr>
        <p:txBody>
          <a:bodyPr wrap="none">
            <a:spAutoFit/>
          </a:bodyPr>
          <a:lstStyle/>
          <a:p>
            <a:r>
              <a:rPr lang="ar-SA" b="1" dirty="0" smtClean="0"/>
              <a:t>مخطط الإطار التوجيهي للتنمية المكانية</a:t>
            </a:r>
            <a:endParaRPr lang="ar-SA" dirty="0"/>
          </a:p>
        </p:txBody>
      </p:sp>
      <p:sp>
        <p:nvSpPr>
          <p:cNvPr id="7" name="مستطيل 6"/>
          <p:cNvSpPr/>
          <p:nvPr/>
        </p:nvSpPr>
        <p:spPr>
          <a:xfrm>
            <a:off x="-2743200" y="1219200"/>
            <a:ext cx="4572000" cy="1754326"/>
          </a:xfrm>
          <a:prstGeom prst="rect">
            <a:avLst/>
          </a:prstGeom>
        </p:spPr>
        <p:txBody>
          <a:bodyPr>
            <a:spAutoFit/>
          </a:bodyPr>
          <a:lstStyle/>
          <a:p>
            <a:r>
              <a:rPr lang="ar-SA" dirty="0" smtClean="0"/>
              <a:t>. إمكانيات وتحديات التنمية</a:t>
            </a:r>
          </a:p>
          <a:p>
            <a:r>
              <a:rPr lang="ar-SA" dirty="0" smtClean="0"/>
              <a:t>1.4.3 . المحددات والقيود</a:t>
            </a:r>
          </a:p>
          <a:p>
            <a:r>
              <a:rPr lang="ar-SA" dirty="0" smtClean="0"/>
              <a:t>2.4.3 . المخاطر والمشاكل</a:t>
            </a:r>
          </a:p>
          <a:p>
            <a:r>
              <a:rPr lang="ar-SA" dirty="0" smtClean="0"/>
              <a:t>3.4.3 . الإمكانات والفرص</a:t>
            </a:r>
          </a:p>
          <a:p>
            <a:r>
              <a:rPr lang="ar-SA" dirty="0" smtClean="0"/>
              <a:t>5.3 . توجهات وإستراتيجية التنمية</a:t>
            </a:r>
          </a:p>
          <a:p>
            <a:r>
              <a:rPr lang="ar-SA" dirty="0" smtClean="0"/>
              <a:t>1.5.3 . أهداف التنمية</a:t>
            </a:r>
            <a:endParaRPr lang="ar-SA" dirty="0"/>
          </a:p>
        </p:txBody>
      </p:sp>
      <p:sp>
        <p:nvSpPr>
          <p:cNvPr id="8" name="مستطيل 7"/>
          <p:cNvSpPr/>
          <p:nvPr/>
        </p:nvSpPr>
        <p:spPr>
          <a:xfrm>
            <a:off x="-3581400" y="3124200"/>
            <a:ext cx="4572000" cy="1477328"/>
          </a:xfrm>
          <a:prstGeom prst="rect">
            <a:avLst/>
          </a:prstGeom>
        </p:spPr>
        <p:txBody>
          <a:bodyPr>
            <a:spAutoFit/>
          </a:bodyPr>
          <a:lstStyle/>
          <a:p>
            <a:r>
              <a:rPr lang="ar-SA" dirty="0" smtClean="0"/>
              <a:t>توجهات وبدائل التنمية</a:t>
            </a:r>
          </a:p>
          <a:p>
            <a:r>
              <a:rPr lang="ar-SA" dirty="0" smtClean="0"/>
              <a:t>3.5.3 . تقييم توجهات وبدائل التنمية</a:t>
            </a:r>
          </a:p>
          <a:p>
            <a:r>
              <a:rPr lang="ar-SA" dirty="0" smtClean="0"/>
              <a:t>4.5.3 . ملخص إستراتيجية التنمية</a:t>
            </a:r>
          </a:p>
          <a:p>
            <a:r>
              <a:rPr lang="ar-SA" dirty="0" smtClean="0"/>
              <a:t>5.5.3 . مخطط الإطار التوجيهي للتنمية المكانية</a:t>
            </a:r>
          </a:p>
          <a:p>
            <a:r>
              <a:rPr lang="ar-SA" dirty="0" smtClean="0"/>
              <a:t>6.5.3 . مفهوم المرحلية</a:t>
            </a:r>
            <a:endParaRPr lang="ar-SA" dirty="0"/>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43200" y="152400"/>
            <a:ext cx="3962400" cy="523220"/>
          </a:xfrm>
          <a:prstGeom prst="rect">
            <a:avLst/>
          </a:prstGeom>
          <a:noFill/>
        </p:spPr>
        <p:txBody>
          <a:bodyPr wrap="square" rtlCol="1">
            <a:spAutoFit/>
          </a:bodyPr>
          <a:lstStyle/>
          <a:p>
            <a:pPr algn="ctr"/>
            <a:r>
              <a:rPr lang="en-US" sz="2800" b="1" dirty="0" smtClean="0"/>
              <a:t>SWOT analysis</a:t>
            </a:r>
            <a:endParaRPr lang="ar-SA" sz="2800" b="1" dirty="0"/>
          </a:p>
        </p:txBody>
      </p:sp>
      <p:graphicFrame>
        <p:nvGraphicFramePr>
          <p:cNvPr id="3" name="جدول 2"/>
          <p:cNvGraphicFramePr>
            <a:graphicFrameLocks noGrp="1"/>
          </p:cNvGraphicFramePr>
          <p:nvPr/>
        </p:nvGraphicFramePr>
        <p:xfrm>
          <a:off x="381000" y="691076"/>
          <a:ext cx="8610600" cy="5984044"/>
        </p:xfrm>
        <a:graphic>
          <a:graphicData uri="http://schemas.openxmlformats.org/drawingml/2006/table">
            <a:tbl>
              <a:tblPr rtl="1" firstRow="1" bandRow="1">
                <a:tableStyleId>{5C22544A-7EE6-4342-B048-85BDC9FD1C3A}</a:tableStyleId>
              </a:tblPr>
              <a:tblGrid>
                <a:gridCol w="2152650"/>
                <a:gridCol w="2152650"/>
                <a:gridCol w="2152650"/>
                <a:gridCol w="2152650"/>
              </a:tblGrid>
              <a:tr h="506798">
                <a:tc>
                  <a:txBody>
                    <a:bodyPr/>
                    <a:lstStyle/>
                    <a:p>
                      <a:pPr algn="ctr" rtl="0"/>
                      <a:r>
                        <a:rPr lang="en-US" sz="1400" dirty="0" smtClean="0"/>
                        <a:t>threats</a:t>
                      </a:r>
                      <a:endParaRPr lang="ar-SA" sz="1400" dirty="0"/>
                    </a:p>
                  </a:txBody>
                  <a:tcPr anchor="ctr">
                    <a:solidFill>
                      <a:schemeClr val="bg2">
                        <a:lumMod val="25000"/>
                      </a:schemeClr>
                    </a:solidFill>
                  </a:tcPr>
                </a:tc>
                <a:tc>
                  <a:txBody>
                    <a:bodyPr/>
                    <a:lstStyle/>
                    <a:p>
                      <a:pPr algn="ctr" rtl="0"/>
                      <a:r>
                        <a:rPr lang="en-US" sz="1400" dirty="0" smtClean="0"/>
                        <a:t>opportunities</a:t>
                      </a:r>
                      <a:endParaRPr lang="ar-SA" sz="1400" dirty="0"/>
                    </a:p>
                  </a:txBody>
                  <a:tcPr anchor="ctr">
                    <a:solidFill>
                      <a:schemeClr val="bg2">
                        <a:lumMod val="25000"/>
                      </a:schemeClr>
                    </a:solidFill>
                  </a:tcPr>
                </a:tc>
                <a:tc>
                  <a:txBody>
                    <a:bodyPr/>
                    <a:lstStyle/>
                    <a:p>
                      <a:pPr algn="ctr" rtl="0"/>
                      <a:r>
                        <a:rPr lang="en-US" sz="1400" dirty="0" smtClean="0"/>
                        <a:t>weakness</a:t>
                      </a:r>
                      <a:endParaRPr lang="ar-SA" sz="1400" dirty="0"/>
                    </a:p>
                  </a:txBody>
                  <a:tcPr anchor="ctr">
                    <a:solidFill>
                      <a:schemeClr val="bg2">
                        <a:lumMod val="25000"/>
                      </a:schemeClr>
                    </a:solidFill>
                  </a:tcPr>
                </a:tc>
                <a:tc>
                  <a:txBody>
                    <a:bodyPr/>
                    <a:lstStyle/>
                    <a:p>
                      <a:pPr algn="ctr" rtl="0"/>
                      <a:r>
                        <a:rPr lang="en-US" sz="1400" dirty="0" smtClean="0"/>
                        <a:t>strengthens</a:t>
                      </a:r>
                      <a:endParaRPr lang="ar-SA" sz="1400" dirty="0"/>
                    </a:p>
                  </a:txBody>
                  <a:tcPr anchor="ctr">
                    <a:solidFill>
                      <a:schemeClr val="bg2">
                        <a:lumMod val="25000"/>
                      </a:schemeClr>
                    </a:solidFill>
                  </a:tcPr>
                </a:tc>
              </a:tr>
              <a:tr h="815703">
                <a:tc>
                  <a:txBody>
                    <a:bodyPr/>
                    <a:lstStyle/>
                    <a:p>
                      <a:pPr algn="ctr" rtl="0"/>
                      <a:r>
                        <a:rPr lang="en-US" sz="1400" dirty="0" smtClean="0"/>
                        <a:t>Demolition</a:t>
                      </a:r>
                      <a:r>
                        <a:rPr lang="en-US" sz="1400" baseline="0" dirty="0" smtClean="0"/>
                        <a:t> orders </a:t>
                      </a:r>
                      <a:endParaRPr lang="ar-SA" sz="1400" dirty="0"/>
                    </a:p>
                  </a:txBody>
                  <a:tcPr anchor="ctr"/>
                </a:tc>
                <a:tc>
                  <a:txBody>
                    <a:bodyPr/>
                    <a:lstStyle/>
                    <a:p>
                      <a:pPr algn="ctr" rtl="0"/>
                      <a:r>
                        <a:rPr lang="en-US" sz="1400" dirty="0" smtClean="0"/>
                        <a:t>Having limited economic relations</a:t>
                      </a:r>
                      <a:endParaRPr lang="ar-SA" sz="1400" dirty="0"/>
                    </a:p>
                  </a:txBody>
                  <a:tcPr anchor="ctr"/>
                </a:tc>
                <a:tc>
                  <a:txBody>
                    <a:bodyPr/>
                    <a:lstStyle/>
                    <a:p>
                      <a:pPr algn="ctr" rtl="0"/>
                      <a:r>
                        <a:rPr lang="en-US" sz="1400" dirty="0" smtClean="0"/>
                        <a:t>The Separating</a:t>
                      </a:r>
                      <a:r>
                        <a:rPr lang="en-US" sz="1400" baseline="0" dirty="0" smtClean="0"/>
                        <a:t> wall</a:t>
                      </a:r>
                      <a:endParaRPr lang="ar-SA" sz="1400" dirty="0"/>
                    </a:p>
                  </a:txBody>
                  <a:tcPr anchor="ctr"/>
                </a:tc>
                <a:tc>
                  <a:txBody>
                    <a:bodyPr/>
                    <a:lstStyle/>
                    <a:p>
                      <a:pPr algn="ctr" rtl="0"/>
                      <a:r>
                        <a:rPr lang="en-US" sz="1400" b="1" dirty="0" smtClean="0"/>
                        <a:t>The separation wall by order of the International Court of Justice is</a:t>
                      </a:r>
                      <a:r>
                        <a:rPr lang="en-US" sz="1400" b="1" dirty="0" smtClean="0">
                          <a:solidFill>
                            <a:srgbClr val="FF0000"/>
                          </a:solidFill>
                        </a:rPr>
                        <a:t> illegal</a:t>
                      </a:r>
                      <a:endParaRPr lang="ar-SA" sz="1400" b="1" dirty="0">
                        <a:solidFill>
                          <a:srgbClr val="FF0000"/>
                        </a:solidFill>
                      </a:endParaRPr>
                    </a:p>
                  </a:txBody>
                  <a:tcPr anchor="ctr"/>
                </a:tc>
              </a:tr>
              <a:tr h="439225">
                <a:tc>
                  <a:txBody>
                    <a:bodyPr/>
                    <a:lstStyle/>
                    <a:p>
                      <a:pPr algn="ctr" rtl="0"/>
                      <a:r>
                        <a:rPr lang="en-US" sz="1400" dirty="0" smtClean="0"/>
                        <a:t>Political classification </a:t>
                      </a:r>
                      <a:endParaRPr lang="ar-SA" sz="1400" dirty="0"/>
                    </a:p>
                  </a:txBody>
                  <a:tcPr anchor="ctr"/>
                </a:tc>
                <a:tc>
                  <a:txBody>
                    <a:bodyPr/>
                    <a:lstStyle/>
                    <a:p>
                      <a:pPr algn="ctr" rtl="0"/>
                      <a:r>
                        <a:rPr lang="en-US" sz="1400" dirty="0" smtClean="0"/>
                        <a:t>The abundance of agricultural lands at Baqa alsharqieh</a:t>
                      </a:r>
                      <a:r>
                        <a:rPr lang="en-US" sz="1400" baseline="0" dirty="0" smtClean="0"/>
                        <a:t> and Nazlet Issa</a:t>
                      </a:r>
                      <a:endParaRPr lang="ar-SA" sz="1400" dirty="0"/>
                    </a:p>
                  </a:txBody>
                  <a:tcPr anchor="ctr"/>
                </a:tc>
                <a:tc>
                  <a:txBody>
                    <a:bodyPr/>
                    <a:lstStyle/>
                    <a:p>
                      <a:pPr algn="ctr" rtl="0"/>
                      <a:r>
                        <a:rPr lang="en-US" sz="1400" dirty="0" smtClean="0"/>
                        <a:t>Checkpoints and barriers </a:t>
                      </a:r>
                      <a:endParaRPr lang="ar-SA"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Spatial proximity</a:t>
                      </a:r>
                    </a:p>
                  </a:txBody>
                  <a:tcPr anchor="ctr"/>
                </a:tc>
              </a:tr>
              <a:tr h="10039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Different planning mechanisms </a:t>
                      </a:r>
                      <a:endParaRPr lang="ar-SA" sz="1400" dirty="0" smtClean="0"/>
                    </a:p>
                  </a:txBody>
                  <a:tcPr anchor="ctr"/>
                </a:tc>
                <a:tc>
                  <a:txBody>
                    <a:bodyPr/>
                    <a:lstStyle/>
                    <a:p>
                      <a:pPr algn="ctr" rtl="0"/>
                      <a:r>
                        <a:rPr lang="en-US" sz="1400" dirty="0" smtClean="0"/>
                        <a:t>No inconsistency in land use plans</a:t>
                      </a:r>
                      <a:endParaRPr lang="ar-SA" sz="1400" dirty="0"/>
                    </a:p>
                  </a:txBody>
                  <a:tcPr anchor="ctr"/>
                </a:tc>
                <a:tc>
                  <a:txBody>
                    <a:bodyPr/>
                    <a:lstStyle/>
                    <a:p>
                      <a:pPr rtl="0" fontAlgn="t"/>
                      <a:r>
                        <a:rPr lang="en-US" sz="1400" b="0" i="0" kern="1200" dirty="0" smtClean="0">
                          <a:solidFill>
                            <a:schemeClr val="dk1"/>
                          </a:solidFill>
                          <a:latin typeface="+mn-lt"/>
                          <a:ea typeface="+mn-ea"/>
                          <a:cs typeface="+mn-cs"/>
                        </a:rPr>
                        <a:t/>
                      </a:r>
                      <a:br>
                        <a:rPr lang="en-US" sz="1400" b="0" i="0" kern="1200" dirty="0" smtClean="0">
                          <a:solidFill>
                            <a:schemeClr val="dk1"/>
                          </a:solidFill>
                          <a:latin typeface="+mn-lt"/>
                          <a:ea typeface="+mn-ea"/>
                          <a:cs typeface="+mn-cs"/>
                        </a:rPr>
                      </a:br>
                      <a:r>
                        <a:rPr lang="en-US" sz="1400" b="0" i="0" kern="1200" dirty="0" smtClean="0">
                          <a:solidFill>
                            <a:schemeClr val="dk1"/>
                          </a:solidFill>
                          <a:latin typeface="+mn-lt"/>
                          <a:ea typeface="+mn-ea"/>
                          <a:cs typeface="+mn-cs"/>
                        </a:rPr>
                        <a:t>Difference in political sovereignty</a:t>
                      </a:r>
                    </a:p>
                    <a:p>
                      <a:pPr algn="ctr" rtl="0"/>
                      <a:endParaRPr lang="ar-SA"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Having strong social connections</a:t>
                      </a:r>
                      <a:endParaRPr lang="ar-SA" sz="1400" dirty="0" smtClean="0"/>
                    </a:p>
                    <a:p>
                      <a:pPr algn="ctr" rtl="0"/>
                      <a:endParaRPr lang="ar-SA" sz="1400" dirty="0"/>
                    </a:p>
                  </a:txBody>
                  <a:tcPr anchor="ctr"/>
                </a:tc>
              </a:tr>
              <a:tr h="439225">
                <a:tc>
                  <a:txBody>
                    <a:bodyPr/>
                    <a:lstStyle/>
                    <a:p>
                      <a:pPr algn="ctr" rtl="0"/>
                      <a:r>
                        <a:rPr lang="en-US" sz="1400" dirty="0" smtClean="0"/>
                        <a:t>Law</a:t>
                      </a:r>
                      <a:r>
                        <a:rPr lang="en-US" sz="1400" baseline="0" dirty="0" smtClean="0"/>
                        <a:t> and policy</a:t>
                      </a:r>
                      <a:endParaRPr lang="ar-SA" sz="1400" dirty="0"/>
                    </a:p>
                  </a:txBody>
                  <a:tcPr/>
                </a:tc>
                <a:tc>
                  <a:txBody>
                    <a:bodyPr/>
                    <a:lstStyle/>
                    <a:p>
                      <a:pPr algn="ctr" rtl="0"/>
                      <a:r>
                        <a:rPr lang="en-US" sz="1400" dirty="0" smtClean="0"/>
                        <a:t>Existence of land basins</a:t>
                      </a:r>
                      <a:r>
                        <a:rPr lang="en-US" sz="1400" baseline="0" dirty="0" smtClean="0"/>
                        <a:t>  of 1967behind the wall </a:t>
                      </a:r>
                      <a:endParaRPr lang="ar-SA"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Inequality in infrastructure</a:t>
                      </a:r>
                      <a:endParaRPr lang="ar-SA"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Existence of land basins</a:t>
                      </a:r>
                      <a:r>
                        <a:rPr lang="en-US" sz="1400" baseline="0" dirty="0" smtClean="0"/>
                        <a:t>  of 1967behind the wall </a:t>
                      </a:r>
                      <a:endParaRPr lang="ar-SA" sz="1400" dirty="0" smtClean="0"/>
                    </a:p>
                  </a:txBody>
                  <a:tcPr/>
                </a:tc>
              </a:tr>
              <a:tr h="627464">
                <a:tc>
                  <a:txBody>
                    <a:bodyPr/>
                    <a:lstStyle/>
                    <a:p>
                      <a:pPr algn="ctr" rtl="0"/>
                      <a:endParaRPr lang="ar-SA" sz="1400" dirty="0"/>
                    </a:p>
                  </a:txBody>
                  <a:tcPr/>
                </a:tc>
                <a:tc>
                  <a:txBody>
                    <a:bodyPr/>
                    <a:lstStyle/>
                    <a:p>
                      <a:pPr algn="ctr" rtl="0"/>
                      <a:r>
                        <a:rPr lang="en-US" sz="1400" dirty="0" smtClean="0"/>
                        <a:t>The study area is considered a crossing point</a:t>
                      </a:r>
                      <a:endParaRPr lang="ar-SA" sz="1400" dirty="0"/>
                    </a:p>
                  </a:txBody>
                  <a:tcPr/>
                </a:tc>
                <a:tc>
                  <a:txBody>
                    <a:bodyPr/>
                    <a:lstStyle/>
                    <a:p>
                      <a:r>
                        <a:rPr lang="en-US" sz="1400" dirty="0" smtClean="0"/>
                        <a:t>Inequality in the current standard of living</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Existence of 1967 Palestinian</a:t>
                      </a:r>
                      <a:r>
                        <a:rPr lang="en-US" sz="1400" baseline="0" dirty="0" smtClean="0"/>
                        <a:t> people behind the wall </a:t>
                      </a:r>
                      <a:endParaRPr lang="ar-SA" sz="1400" dirty="0" smtClean="0"/>
                    </a:p>
                    <a:p>
                      <a:pPr algn="ctr" rtl="0"/>
                      <a:endParaRPr lang="ar-SA" sz="1400" dirty="0"/>
                    </a:p>
                  </a:txBody>
                  <a:tcPr/>
                </a:tc>
              </a:tr>
              <a:tr h="293621">
                <a:tc>
                  <a:txBody>
                    <a:bodyPr/>
                    <a:lstStyle/>
                    <a:p>
                      <a:pPr algn="ctr" rtl="0"/>
                      <a:endParaRPr lang="ar-SA" sz="1400" dirty="0"/>
                    </a:p>
                  </a:txBody>
                  <a:tcPr/>
                </a:tc>
                <a:tc>
                  <a:txBody>
                    <a:bodyPr/>
                    <a:lstStyle/>
                    <a:p>
                      <a:pPr rtl="0"/>
                      <a:r>
                        <a:rPr lang="en-US" sz="1400" b="0" i="0" kern="1200" dirty="0" smtClean="0">
                          <a:solidFill>
                            <a:schemeClr val="dk1"/>
                          </a:solidFill>
                          <a:latin typeface="+mn-lt"/>
                          <a:ea typeface="+mn-ea"/>
                          <a:cs typeface="+mn-cs"/>
                        </a:rPr>
                        <a:t>Having similar social characteristics</a:t>
                      </a:r>
                    </a:p>
                    <a:p>
                      <a:pPr algn="ctr" rtl="0"/>
                      <a:endParaRPr lang="ar-SA" sz="1400" dirty="0"/>
                    </a:p>
                  </a:txBody>
                  <a:tcPr/>
                </a:tc>
                <a:tc>
                  <a:txBody>
                    <a:bodyPr/>
                    <a:lstStyle/>
                    <a:p>
                      <a:pPr algn="ctr" rtl="0"/>
                      <a:r>
                        <a:rPr lang="en-US" sz="1400" dirty="0" smtClean="0"/>
                        <a:t>Administrative division and subordinate division of performance</a:t>
                      </a:r>
                      <a:endParaRPr lang="ar-SA"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Similarities to natural appearances</a:t>
                      </a:r>
                    </a:p>
                    <a:p>
                      <a:pPr algn="ctr" rtl="0"/>
                      <a:endParaRPr lang="ar-SA" sz="1400" dirty="0"/>
                    </a:p>
                  </a:txBody>
                  <a:tcPr/>
                </a:tc>
              </a:tr>
              <a:tr h="0">
                <a:tc>
                  <a:txBody>
                    <a:bodyPr/>
                    <a:lstStyle/>
                    <a:p>
                      <a:pPr algn="ctr" rtl="0"/>
                      <a:endParaRPr lang="ar-SA" sz="1400"/>
                    </a:p>
                  </a:txBody>
                  <a:tcPr/>
                </a:tc>
                <a:tc>
                  <a:txBody>
                    <a:bodyPr/>
                    <a:lstStyle/>
                    <a:p>
                      <a:pPr algn="ctr" rtl="0"/>
                      <a:r>
                        <a:rPr lang="en-US" sz="1400" dirty="0" smtClean="0"/>
                        <a:t>Existence</a:t>
                      </a:r>
                      <a:r>
                        <a:rPr lang="en-US" sz="1400" baseline="0" dirty="0" smtClean="0"/>
                        <a:t> of wells that can be used on agricultural sector</a:t>
                      </a:r>
                      <a:endParaRPr lang="ar-SA" sz="1400" dirty="0"/>
                    </a:p>
                  </a:txBody>
                  <a:tcPr/>
                </a:tc>
                <a:tc>
                  <a:txBody>
                    <a:bodyPr/>
                    <a:lstStyle/>
                    <a:p>
                      <a:pPr algn="ctr" rtl="0"/>
                      <a:endParaRPr lang="ar-SA" sz="1400" dirty="0"/>
                    </a:p>
                  </a:txBody>
                  <a:tcPr/>
                </a:tc>
                <a:tc>
                  <a:txBody>
                    <a:bodyPr/>
                    <a:lstStyle/>
                    <a:p>
                      <a:pPr algn="ctr" rtl="0"/>
                      <a:endParaRPr lang="ar-SA" sz="1400" dirty="0"/>
                    </a:p>
                  </a:txBody>
                  <a:tcPr/>
                </a:tc>
              </a:tr>
            </a:tbl>
          </a:graphicData>
        </a:graphic>
      </p:graphicFrame>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52400"/>
            <a:ext cx="8229600" cy="1143000"/>
          </a:xfrm>
        </p:spPr>
        <p:txBody>
          <a:bodyPr>
            <a:normAutofit/>
          </a:bodyPr>
          <a:lstStyle/>
          <a:p>
            <a:r>
              <a:rPr lang="en-US" sz="3600" dirty="0" smtClean="0"/>
              <a:t>Concept of the project </a:t>
            </a:r>
            <a:endParaRPr lang="en-US" sz="3600" dirty="0"/>
          </a:p>
        </p:txBody>
      </p:sp>
      <p:pic>
        <p:nvPicPr>
          <p:cNvPr id="1026" name="Picture 2"/>
          <p:cNvPicPr>
            <a:picLocks noChangeAspect="1" noChangeArrowheads="1"/>
          </p:cNvPicPr>
          <p:nvPr/>
        </p:nvPicPr>
        <p:blipFill>
          <a:blip r:embed="rId2"/>
          <a:stretch>
            <a:fillRect/>
          </a:stretch>
        </p:blipFill>
        <p:spPr bwMode="auto">
          <a:xfrm flipH="1">
            <a:off x="304800" y="914400"/>
            <a:ext cx="3276600" cy="1877110"/>
          </a:xfrm>
          <a:prstGeom prst="rect">
            <a:avLst/>
          </a:prstGeom>
          <a:noFill/>
          <a:ln>
            <a:noFill/>
          </a:ln>
        </p:spPr>
      </p:pic>
      <p:pic>
        <p:nvPicPr>
          <p:cNvPr id="5" name="صورة 4" descr="download.jpg"/>
          <p:cNvPicPr>
            <a:picLocks noChangeAspect="1"/>
          </p:cNvPicPr>
          <p:nvPr/>
        </p:nvPicPr>
        <p:blipFill>
          <a:blip r:embed="rId3"/>
          <a:stretch>
            <a:fillRect/>
          </a:stretch>
        </p:blipFill>
        <p:spPr>
          <a:xfrm>
            <a:off x="381000" y="3048000"/>
            <a:ext cx="3276600" cy="1622180"/>
          </a:xfrm>
          <a:prstGeom prst="rect">
            <a:avLst/>
          </a:prstGeom>
        </p:spPr>
      </p:pic>
      <p:sp>
        <p:nvSpPr>
          <p:cNvPr id="6" name="عنصر نائب للمحتوى 5"/>
          <p:cNvSpPr>
            <a:spLocks noGrp="1"/>
          </p:cNvSpPr>
          <p:nvPr>
            <p:ph idx="1"/>
          </p:nvPr>
        </p:nvSpPr>
        <p:spPr>
          <a:xfrm>
            <a:off x="3962400" y="914400"/>
            <a:ext cx="4343400" cy="1905000"/>
          </a:xfrm>
        </p:spPr>
        <p:txBody>
          <a:bodyPr>
            <a:normAutofit/>
          </a:bodyPr>
          <a:lstStyle/>
          <a:p>
            <a:r>
              <a:rPr lang="en-US" sz="2400" dirty="0" smtClean="0"/>
              <a:t>The concept of the project is inspired by the idea of dividing and merging living cells.</a:t>
            </a:r>
            <a:endParaRPr lang="ar-SA" sz="2400" dirty="0"/>
          </a:p>
        </p:txBody>
      </p:sp>
      <p:grpSp>
        <p:nvGrpSpPr>
          <p:cNvPr id="3" name="مجموعة 9"/>
          <p:cNvGrpSpPr/>
          <p:nvPr/>
        </p:nvGrpSpPr>
        <p:grpSpPr>
          <a:xfrm>
            <a:off x="4191000" y="3048000"/>
            <a:ext cx="4653545" cy="3200400"/>
            <a:chOff x="4267200" y="2819400"/>
            <a:chExt cx="3891545" cy="2277438"/>
          </a:xfrm>
        </p:grpSpPr>
        <p:pic>
          <p:nvPicPr>
            <p:cNvPr id="8" name="Picture 2"/>
            <p:cNvPicPr>
              <a:picLocks noChangeAspect="1" noChangeArrowheads="1"/>
            </p:cNvPicPr>
            <p:nvPr/>
          </p:nvPicPr>
          <p:blipFill>
            <a:blip r:embed="rId2">
              <a:grayscl/>
            </a:blip>
            <a:stretch>
              <a:fillRect/>
            </a:stretch>
          </p:blipFill>
          <p:spPr bwMode="auto">
            <a:xfrm flipH="1">
              <a:off x="4267200" y="2819400"/>
              <a:ext cx="3891545" cy="2277438"/>
            </a:xfrm>
            <a:prstGeom prst="rect">
              <a:avLst/>
            </a:prstGeom>
            <a:noFill/>
            <a:ln>
              <a:noFill/>
            </a:ln>
          </p:spPr>
        </p:pic>
        <p:sp>
          <p:nvSpPr>
            <p:cNvPr id="9" name="شكل حر 8"/>
            <p:cNvSpPr/>
            <p:nvPr/>
          </p:nvSpPr>
          <p:spPr>
            <a:xfrm flipH="1">
              <a:off x="4501145" y="3095766"/>
              <a:ext cx="3327702" cy="1645678"/>
            </a:xfrm>
            <a:custGeom>
              <a:avLst/>
              <a:gdLst>
                <a:gd name="connsiteX0" fmla="*/ 1519450 w 3982871"/>
                <a:gd name="connsiteY0" fmla="*/ 746078 h 2126776"/>
                <a:gd name="connsiteX1" fmla="*/ 1574041 w 3982871"/>
                <a:gd name="connsiteY1" fmla="*/ 691487 h 2126776"/>
                <a:gd name="connsiteX2" fmla="*/ 2174543 w 3982871"/>
                <a:gd name="connsiteY2" fmla="*/ 131929 h 2126776"/>
                <a:gd name="connsiteX3" fmla="*/ 3102591 w 3982871"/>
                <a:gd name="connsiteY3" fmla="*/ 22746 h 2126776"/>
                <a:gd name="connsiteX4" fmla="*/ 3784979 w 3982871"/>
                <a:gd name="connsiteY4" fmla="*/ 268406 h 2126776"/>
                <a:gd name="connsiteX5" fmla="*/ 3976047 w 3982871"/>
                <a:gd name="connsiteY5" fmla="*/ 868908 h 2126776"/>
                <a:gd name="connsiteX6" fmla="*/ 3825922 w 3982871"/>
                <a:gd name="connsiteY6" fmla="*/ 1278340 h 2126776"/>
                <a:gd name="connsiteX7" fmla="*/ 3416489 w 3982871"/>
                <a:gd name="connsiteY7" fmla="*/ 1619534 h 2126776"/>
                <a:gd name="connsiteX8" fmla="*/ 2365612 w 3982871"/>
                <a:gd name="connsiteY8" fmla="*/ 1674126 h 2126776"/>
                <a:gd name="connsiteX9" fmla="*/ 1969827 w 3982871"/>
                <a:gd name="connsiteY9" fmla="*/ 1674126 h 2126776"/>
                <a:gd name="connsiteX10" fmla="*/ 1642280 w 3982871"/>
                <a:gd name="connsiteY10" fmla="*/ 1960729 h 2126776"/>
                <a:gd name="connsiteX11" fmla="*/ 1082722 w 3982871"/>
                <a:gd name="connsiteY11" fmla="*/ 2124502 h 2126776"/>
                <a:gd name="connsiteX12" fmla="*/ 304800 w 3982871"/>
                <a:gd name="connsiteY12" fmla="*/ 1974376 h 2126776"/>
                <a:gd name="connsiteX13" fmla="*/ 4549 w 3982871"/>
                <a:gd name="connsiteY13" fmla="*/ 1496705 h 2126776"/>
                <a:gd name="connsiteX14" fmla="*/ 277504 w 3982871"/>
                <a:gd name="connsiteY14" fmla="*/ 964442 h 2126776"/>
                <a:gd name="connsiteX15" fmla="*/ 782471 w 3982871"/>
                <a:gd name="connsiteY15" fmla="*/ 718782 h 2126776"/>
                <a:gd name="connsiteX16" fmla="*/ 1178256 w 3982871"/>
                <a:gd name="connsiteY16" fmla="*/ 691487 h 2126776"/>
                <a:gd name="connsiteX17" fmla="*/ 1519450 w 3982871"/>
                <a:gd name="connsiteY17" fmla="*/ 746078 h 212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82871" h="2126776">
                  <a:moveTo>
                    <a:pt x="1519450" y="746078"/>
                  </a:moveTo>
                  <a:cubicBezTo>
                    <a:pt x="1585414" y="746078"/>
                    <a:pt x="1574041" y="691487"/>
                    <a:pt x="1574041" y="691487"/>
                  </a:cubicBezTo>
                  <a:cubicBezTo>
                    <a:pt x="1683223" y="589129"/>
                    <a:pt x="1919785" y="243386"/>
                    <a:pt x="2174543" y="131929"/>
                  </a:cubicBezTo>
                  <a:cubicBezTo>
                    <a:pt x="2429301" y="20472"/>
                    <a:pt x="2834185" y="0"/>
                    <a:pt x="3102591" y="22746"/>
                  </a:cubicBezTo>
                  <a:cubicBezTo>
                    <a:pt x="3370997" y="45492"/>
                    <a:pt x="3639403" y="127379"/>
                    <a:pt x="3784979" y="268406"/>
                  </a:cubicBezTo>
                  <a:cubicBezTo>
                    <a:pt x="3930555" y="409433"/>
                    <a:pt x="3969223" y="700586"/>
                    <a:pt x="3976047" y="868908"/>
                  </a:cubicBezTo>
                  <a:cubicBezTo>
                    <a:pt x="3982871" y="1037230"/>
                    <a:pt x="3919182" y="1153236"/>
                    <a:pt x="3825922" y="1278340"/>
                  </a:cubicBezTo>
                  <a:cubicBezTo>
                    <a:pt x="3732662" y="1403444"/>
                    <a:pt x="3659874" y="1553570"/>
                    <a:pt x="3416489" y="1619534"/>
                  </a:cubicBezTo>
                  <a:cubicBezTo>
                    <a:pt x="3173104" y="1685498"/>
                    <a:pt x="2606722" y="1665027"/>
                    <a:pt x="2365612" y="1674126"/>
                  </a:cubicBezTo>
                  <a:cubicBezTo>
                    <a:pt x="2124502" y="1683225"/>
                    <a:pt x="2090382" y="1626359"/>
                    <a:pt x="1969827" y="1674126"/>
                  </a:cubicBezTo>
                  <a:cubicBezTo>
                    <a:pt x="1849272" y="1721893"/>
                    <a:pt x="1790131" y="1885666"/>
                    <a:pt x="1642280" y="1960729"/>
                  </a:cubicBezTo>
                  <a:cubicBezTo>
                    <a:pt x="1494429" y="2035792"/>
                    <a:pt x="1305635" y="2122228"/>
                    <a:pt x="1082722" y="2124502"/>
                  </a:cubicBezTo>
                  <a:cubicBezTo>
                    <a:pt x="859809" y="2126776"/>
                    <a:pt x="484496" y="2079009"/>
                    <a:pt x="304800" y="1974376"/>
                  </a:cubicBezTo>
                  <a:cubicBezTo>
                    <a:pt x="125105" y="1869743"/>
                    <a:pt x="9098" y="1665027"/>
                    <a:pt x="4549" y="1496705"/>
                  </a:cubicBezTo>
                  <a:cubicBezTo>
                    <a:pt x="0" y="1328383"/>
                    <a:pt x="147850" y="1094096"/>
                    <a:pt x="277504" y="964442"/>
                  </a:cubicBezTo>
                  <a:cubicBezTo>
                    <a:pt x="407158" y="834788"/>
                    <a:pt x="632346" y="764274"/>
                    <a:pt x="782471" y="718782"/>
                  </a:cubicBezTo>
                  <a:cubicBezTo>
                    <a:pt x="932596" y="673290"/>
                    <a:pt x="1053152" y="686938"/>
                    <a:pt x="1178256" y="691487"/>
                  </a:cubicBezTo>
                  <a:cubicBezTo>
                    <a:pt x="1303360" y="696036"/>
                    <a:pt x="1453486" y="746078"/>
                    <a:pt x="1519450" y="746078"/>
                  </a:cubicBezTo>
                  <a:close/>
                </a:path>
              </a:pathLst>
            </a:cu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1" name="مربع نص 10"/>
          <p:cNvSpPr txBox="1"/>
          <p:nvPr/>
        </p:nvSpPr>
        <p:spPr>
          <a:xfrm>
            <a:off x="4953000" y="4038600"/>
            <a:ext cx="1219200" cy="523220"/>
          </a:xfrm>
          <a:prstGeom prst="rect">
            <a:avLst/>
          </a:prstGeom>
          <a:noFill/>
        </p:spPr>
        <p:txBody>
          <a:bodyPr wrap="square" rtlCol="1">
            <a:spAutoFit/>
          </a:bodyPr>
          <a:lstStyle/>
          <a:p>
            <a:r>
              <a:rPr lang="en-US" sz="1400" b="1" dirty="0" smtClean="0">
                <a:solidFill>
                  <a:schemeClr val="bg1"/>
                </a:solidFill>
              </a:rPr>
              <a:t>Baqa Al-</a:t>
            </a:r>
            <a:r>
              <a:rPr lang="en-US" sz="1400" b="1" dirty="0" err="1" smtClean="0">
                <a:solidFill>
                  <a:schemeClr val="bg1"/>
                </a:solidFill>
              </a:rPr>
              <a:t>Gharbiyye</a:t>
            </a:r>
            <a:endParaRPr lang="ar-SA" sz="1400" b="1" dirty="0">
              <a:solidFill>
                <a:schemeClr val="bg1"/>
              </a:solidFill>
            </a:endParaRPr>
          </a:p>
        </p:txBody>
      </p:sp>
      <p:sp>
        <p:nvSpPr>
          <p:cNvPr id="12" name="مربع نص 11"/>
          <p:cNvSpPr txBox="1"/>
          <p:nvPr/>
        </p:nvSpPr>
        <p:spPr>
          <a:xfrm>
            <a:off x="7239000" y="4800600"/>
            <a:ext cx="1219200" cy="523220"/>
          </a:xfrm>
          <a:prstGeom prst="rect">
            <a:avLst/>
          </a:prstGeom>
          <a:noFill/>
        </p:spPr>
        <p:txBody>
          <a:bodyPr wrap="square" rtlCol="1">
            <a:spAutoFit/>
          </a:bodyPr>
          <a:lstStyle/>
          <a:p>
            <a:r>
              <a:rPr lang="en-US" sz="1400" b="1" dirty="0" smtClean="0">
                <a:solidFill>
                  <a:schemeClr val="bg1"/>
                </a:solidFill>
              </a:rPr>
              <a:t>Baqa Al-</a:t>
            </a:r>
            <a:r>
              <a:rPr lang="en-US" sz="1400" b="1" dirty="0" err="1" smtClean="0">
                <a:solidFill>
                  <a:schemeClr val="bg1"/>
                </a:solidFill>
              </a:rPr>
              <a:t>sharqieh</a:t>
            </a:r>
            <a:r>
              <a:rPr lang="en-US" sz="1400" b="1" dirty="0" smtClean="0">
                <a:solidFill>
                  <a:schemeClr val="bg1"/>
                </a:solidFill>
              </a:rPr>
              <a:t> </a:t>
            </a:r>
            <a:endParaRPr lang="ar-SA" sz="1400" b="1" dirty="0">
              <a:solidFill>
                <a:schemeClr val="bg1"/>
              </a:solidFill>
            </a:endParaRPr>
          </a:p>
        </p:txBody>
      </p:sp>
      <p:sp>
        <p:nvSpPr>
          <p:cNvPr id="13" name="مربع نص 12"/>
          <p:cNvSpPr txBox="1"/>
          <p:nvPr/>
        </p:nvSpPr>
        <p:spPr>
          <a:xfrm>
            <a:off x="6400800" y="4343400"/>
            <a:ext cx="838200" cy="523220"/>
          </a:xfrm>
          <a:prstGeom prst="rect">
            <a:avLst/>
          </a:prstGeom>
          <a:noFill/>
        </p:spPr>
        <p:txBody>
          <a:bodyPr wrap="square" rtlCol="1">
            <a:spAutoFit/>
          </a:bodyPr>
          <a:lstStyle/>
          <a:p>
            <a:r>
              <a:rPr lang="en-US" sz="1400" b="1" dirty="0" smtClean="0">
                <a:solidFill>
                  <a:schemeClr val="bg1"/>
                </a:solidFill>
              </a:rPr>
              <a:t>Nazlet Issa</a:t>
            </a:r>
            <a:endParaRPr lang="ar-SA" sz="1400" b="1"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srcRect l="13690" t="19791" r="29502" b="6250"/>
          <a:stretch>
            <a:fillRect/>
          </a:stretch>
        </p:blipFill>
        <p:spPr bwMode="auto">
          <a:xfrm>
            <a:off x="99692" y="762000"/>
            <a:ext cx="4580587" cy="3657600"/>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16984" t="14584" r="32650" b="6250"/>
          <a:stretch>
            <a:fillRect/>
          </a:stretch>
        </p:blipFill>
        <p:spPr bwMode="auto">
          <a:xfrm>
            <a:off x="4572000" y="685800"/>
            <a:ext cx="4275221" cy="3778102"/>
          </a:xfrm>
          <a:prstGeom prst="rect">
            <a:avLst/>
          </a:prstGeom>
          <a:noFill/>
          <a:ln w="9525">
            <a:noFill/>
            <a:miter lim="800000"/>
            <a:headEnd/>
            <a:tailEnd/>
          </a:ln>
          <a:effectLst/>
        </p:spPr>
      </p:pic>
      <p:sp>
        <p:nvSpPr>
          <p:cNvPr id="7" name="مستطيل 6"/>
          <p:cNvSpPr/>
          <p:nvPr/>
        </p:nvSpPr>
        <p:spPr>
          <a:xfrm>
            <a:off x="228600" y="4572000"/>
            <a:ext cx="8229600" cy="2031325"/>
          </a:xfrm>
          <a:prstGeom prst="rect">
            <a:avLst/>
          </a:prstGeom>
          <a:solidFill>
            <a:schemeClr val="bg2">
              <a:lumMod val="75000"/>
            </a:schemeClr>
          </a:solidFill>
          <a:ln>
            <a:solidFill>
              <a:schemeClr val="bg2">
                <a:lumMod val="25000"/>
              </a:schemeClr>
            </a:solidFill>
          </a:ln>
        </p:spPr>
        <p:txBody>
          <a:bodyPr wrap="square">
            <a:spAutoFit/>
          </a:bodyPr>
          <a:lstStyle/>
          <a:p>
            <a:r>
              <a:rPr lang="en-US" sz="1400" b="1" dirty="0" smtClean="0"/>
              <a:t>The lands confiscated in 1947 AD. Where the following settlements were built:</a:t>
            </a:r>
            <a:endParaRPr lang="en-US" sz="1200" dirty="0" smtClean="0"/>
          </a:p>
          <a:p>
            <a:r>
              <a:rPr lang="en-US" sz="1400" dirty="0" err="1" smtClean="0"/>
              <a:t>Karkour</a:t>
            </a:r>
            <a:r>
              <a:rPr lang="en-US" sz="1400" dirty="0" smtClean="0"/>
              <a:t>: It contains the shrine of Sheikh Muhammad </a:t>
            </a:r>
            <a:r>
              <a:rPr lang="en-US" sz="1400" dirty="0" err="1" smtClean="0"/>
              <a:t>Karkour</a:t>
            </a:r>
            <a:r>
              <a:rPr lang="en-US" sz="1400" dirty="0" smtClean="0"/>
              <a:t>.</a:t>
            </a:r>
          </a:p>
          <a:p>
            <a:r>
              <a:rPr lang="en-US" sz="1400" dirty="0" smtClean="0"/>
              <a:t>El-</a:t>
            </a:r>
            <a:r>
              <a:rPr lang="en-US" sz="1400" dirty="0" err="1" smtClean="0"/>
              <a:t>Yezar’s</a:t>
            </a:r>
            <a:r>
              <a:rPr lang="en-US" sz="1400" dirty="0" smtClean="0"/>
              <a:t> story: It was built on the “Al-</a:t>
            </a:r>
            <a:r>
              <a:rPr lang="en-US" sz="1400" dirty="0" err="1" smtClean="0"/>
              <a:t>Futtaimiya</a:t>
            </a:r>
            <a:r>
              <a:rPr lang="en-US" sz="1400" dirty="0" smtClean="0"/>
              <a:t>” land of the Western Package.</a:t>
            </a:r>
          </a:p>
          <a:p>
            <a:r>
              <a:rPr lang="en-US" sz="1400" dirty="0" err="1" smtClean="0"/>
              <a:t>Barakai</a:t>
            </a:r>
            <a:r>
              <a:rPr lang="en-US" sz="1400" dirty="0" smtClean="0"/>
              <a:t>: Its Palestinian name is "The Village of Bracelets".</a:t>
            </a:r>
          </a:p>
          <a:p>
            <a:r>
              <a:rPr lang="en-US" sz="1400" dirty="0" err="1" smtClean="0"/>
              <a:t>Aitouf</a:t>
            </a:r>
            <a:r>
              <a:rPr lang="en-US" sz="1400" dirty="0" smtClean="0"/>
              <a:t>: It was built on the land of </a:t>
            </a:r>
            <a:r>
              <a:rPr lang="en-US" sz="1400" dirty="0" err="1" smtClean="0"/>
              <a:t>Jalameh</a:t>
            </a:r>
            <a:r>
              <a:rPr lang="en-US" sz="1400" dirty="0" smtClean="0"/>
              <a:t> "Al-</a:t>
            </a:r>
            <a:r>
              <a:rPr lang="en-US" sz="1400" dirty="0" err="1" smtClean="0"/>
              <a:t>Naddaf</a:t>
            </a:r>
            <a:r>
              <a:rPr lang="en-US" sz="1400" dirty="0" smtClean="0"/>
              <a:t>".</a:t>
            </a:r>
          </a:p>
          <a:p>
            <a:r>
              <a:rPr lang="en-US" sz="1400" dirty="0" err="1" smtClean="0"/>
              <a:t>Lahfoot</a:t>
            </a:r>
            <a:r>
              <a:rPr lang="en-US" sz="1400" dirty="0" smtClean="0"/>
              <a:t> </a:t>
            </a:r>
            <a:r>
              <a:rPr lang="en-US" sz="1400" dirty="0" err="1" smtClean="0"/>
              <a:t>Habiba</a:t>
            </a:r>
            <a:r>
              <a:rPr lang="en-US" sz="1400" dirty="0" smtClean="0"/>
              <a:t>: It was built on the land of Umm Al-</a:t>
            </a:r>
            <a:r>
              <a:rPr lang="en-US" sz="1400" dirty="0" err="1" smtClean="0"/>
              <a:t>Sumaid</a:t>
            </a:r>
            <a:r>
              <a:rPr lang="en-US" sz="1400" dirty="0" smtClean="0"/>
              <a:t>.</a:t>
            </a:r>
          </a:p>
          <a:p>
            <a:r>
              <a:rPr lang="en-US" sz="1400" dirty="0" smtClean="0"/>
              <a:t>Jean </a:t>
            </a:r>
            <a:r>
              <a:rPr lang="en-US" sz="1400" dirty="0" err="1" smtClean="0"/>
              <a:t>Shomron</a:t>
            </a:r>
            <a:r>
              <a:rPr lang="en-US" sz="1400" dirty="0" smtClean="0"/>
              <a:t>: It was built on the land of </a:t>
            </a:r>
            <a:r>
              <a:rPr lang="en-US" sz="1400" dirty="0" err="1" smtClean="0"/>
              <a:t>Frenat</a:t>
            </a:r>
            <a:r>
              <a:rPr lang="en-US" sz="1400" dirty="0" smtClean="0"/>
              <a:t>.</a:t>
            </a:r>
          </a:p>
          <a:p>
            <a:r>
              <a:rPr lang="en-US" sz="1400" dirty="0" err="1" smtClean="0"/>
              <a:t>Ein</a:t>
            </a:r>
            <a:r>
              <a:rPr lang="en-US" sz="1400" dirty="0" smtClean="0"/>
              <a:t> </a:t>
            </a:r>
            <a:r>
              <a:rPr lang="en-US" sz="1400" dirty="0" err="1" smtClean="0"/>
              <a:t>Shemer</a:t>
            </a:r>
            <a:r>
              <a:rPr lang="en-US" sz="1400" dirty="0" smtClean="0"/>
              <a:t>: It was established on the land of </a:t>
            </a:r>
            <a:r>
              <a:rPr lang="en-US" sz="1400" dirty="0" err="1" smtClean="0"/>
              <a:t>Mawris</a:t>
            </a:r>
            <a:r>
              <a:rPr lang="en-US" sz="1400" dirty="0" smtClean="0"/>
              <a:t> Hussein.</a:t>
            </a:r>
          </a:p>
          <a:p>
            <a:r>
              <a:rPr lang="en-US" sz="1400" dirty="0" smtClean="0"/>
              <a:t>Maor: It was established on the land of </a:t>
            </a:r>
            <a:r>
              <a:rPr lang="en-US" sz="1400" dirty="0" err="1" smtClean="0"/>
              <a:t>Hanafish</a:t>
            </a:r>
            <a:r>
              <a:rPr lang="en-US" sz="1400" dirty="0" smtClean="0"/>
              <a:t> / </a:t>
            </a:r>
            <a:r>
              <a:rPr lang="en-US" sz="1400" dirty="0" err="1" smtClean="0"/>
              <a:t>Rewat</a:t>
            </a:r>
            <a:r>
              <a:rPr lang="en-US" sz="1400" dirty="0" smtClean="0"/>
              <a:t> </a:t>
            </a:r>
            <a:r>
              <a:rPr lang="en-US" sz="1400" dirty="0" err="1" smtClean="0"/>
              <a:t>Hanafish</a:t>
            </a:r>
            <a:r>
              <a:rPr lang="en-US" sz="1400" dirty="0" smtClean="0"/>
              <a:t>. (</a:t>
            </a:r>
            <a:r>
              <a:rPr lang="en-US" sz="1400" dirty="0" err="1" smtClean="0"/>
              <a:t>Sanabel</a:t>
            </a:r>
            <a:r>
              <a:rPr lang="en-US" sz="1400" dirty="0" smtClean="0"/>
              <a:t>)</a:t>
            </a:r>
            <a:endParaRPr lang="en-US" sz="1400" dirty="0"/>
          </a:p>
        </p:txBody>
      </p:sp>
      <p:sp>
        <p:nvSpPr>
          <p:cNvPr id="5" name="مستطيل 4"/>
          <p:cNvSpPr/>
          <p:nvPr/>
        </p:nvSpPr>
        <p:spPr>
          <a:xfrm>
            <a:off x="533400" y="228600"/>
            <a:ext cx="8070414" cy="400110"/>
          </a:xfrm>
          <a:prstGeom prst="rect">
            <a:avLst/>
          </a:prstGeom>
        </p:spPr>
        <p:txBody>
          <a:bodyPr wrap="none">
            <a:spAutoFit/>
          </a:bodyPr>
          <a:lstStyle/>
          <a:p>
            <a:pPr algn="ctr"/>
            <a:r>
              <a:rPr lang="en-US" sz="2000" b="1" dirty="0" smtClean="0"/>
              <a:t>Borders shifting of Baqa al-Gharbiyye and Israeli settlements built instead </a:t>
            </a:r>
            <a:endParaRPr lang="en-US" sz="2000"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52400"/>
            <a:ext cx="8229600" cy="1143000"/>
          </a:xfrm>
        </p:spPr>
        <p:txBody>
          <a:bodyPr>
            <a:normAutofit/>
          </a:bodyPr>
          <a:lstStyle/>
          <a:p>
            <a:r>
              <a:rPr lang="en-US" sz="3600" dirty="0" smtClean="0"/>
              <a:t>Concept of the project </a:t>
            </a:r>
            <a:endParaRPr lang="en-US" sz="3600" dirty="0"/>
          </a:p>
        </p:txBody>
      </p:sp>
      <p:grpSp>
        <p:nvGrpSpPr>
          <p:cNvPr id="3" name="مجموعة 13"/>
          <p:cNvGrpSpPr/>
          <p:nvPr/>
        </p:nvGrpSpPr>
        <p:grpSpPr>
          <a:xfrm>
            <a:off x="0" y="838200"/>
            <a:ext cx="4648200" cy="3810000"/>
            <a:chOff x="0" y="0"/>
            <a:chExt cx="7162800" cy="6470362"/>
          </a:xfrm>
        </p:grpSpPr>
        <p:pic>
          <p:nvPicPr>
            <p:cNvPr id="11" name="صورة 10" descr="relations.jpg"/>
            <p:cNvPicPr>
              <a:picLocks noChangeAspect="1"/>
            </p:cNvPicPr>
            <p:nvPr/>
          </p:nvPicPr>
          <p:blipFill>
            <a:blip r:embed="rId2" cstate="print"/>
            <a:srcRect r="21666"/>
            <a:stretch>
              <a:fillRect/>
            </a:stretch>
          </p:blipFill>
          <p:spPr>
            <a:xfrm>
              <a:off x="0" y="0"/>
              <a:ext cx="7162800" cy="6470362"/>
            </a:xfrm>
            <a:prstGeom prst="rect">
              <a:avLst/>
            </a:prstGeom>
          </p:spPr>
        </p:pic>
        <p:sp>
          <p:nvSpPr>
            <p:cNvPr id="13" name="شكل حر 12"/>
            <p:cNvSpPr/>
            <p:nvPr/>
          </p:nvSpPr>
          <p:spPr>
            <a:xfrm>
              <a:off x="1284596" y="1473958"/>
              <a:ext cx="4447464" cy="3136710"/>
            </a:xfrm>
            <a:custGeom>
              <a:avLst/>
              <a:gdLst>
                <a:gd name="connsiteX0" fmla="*/ 1551295 w 4785814"/>
                <a:gd name="connsiteY0" fmla="*/ 204717 h 3136710"/>
                <a:gd name="connsiteX1" fmla="*/ 2288274 w 4785814"/>
                <a:gd name="connsiteY1" fmla="*/ 68239 h 3136710"/>
                <a:gd name="connsiteX2" fmla="*/ 3216322 w 4785814"/>
                <a:gd name="connsiteY2" fmla="*/ 614149 h 3136710"/>
                <a:gd name="connsiteX3" fmla="*/ 3025254 w 4785814"/>
                <a:gd name="connsiteY3" fmla="*/ 1405720 h 3136710"/>
                <a:gd name="connsiteX4" fmla="*/ 3475630 w 4785814"/>
                <a:gd name="connsiteY4" fmla="*/ 1269242 h 3136710"/>
                <a:gd name="connsiteX5" fmla="*/ 4103427 w 4785814"/>
                <a:gd name="connsiteY5" fmla="*/ 1132764 h 3136710"/>
                <a:gd name="connsiteX6" fmla="*/ 4540155 w 4785814"/>
                <a:gd name="connsiteY6" fmla="*/ 1405720 h 3136710"/>
                <a:gd name="connsiteX7" fmla="*/ 4758519 w 4785814"/>
                <a:gd name="connsiteY7" fmla="*/ 2060812 h 3136710"/>
                <a:gd name="connsiteX8" fmla="*/ 4376382 w 4785814"/>
                <a:gd name="connsiteY8" fmla="*/ 2415654 h 3136710"/>
                <a:gd name="connsiteX9" fmla="*/ 4158018 w 4785814"/>
                <a:gd name="connsiteY9" fmla="*/ 2797791 h 3136710"/>
                <a:gd name="connsiteX10" fmla="*/ 3557516 w 4785814"/>
                <a:gd name="connsiteY10" fmla="*/ 3084394 h 3136710"/>
                <a:gd name="connsiteX11" fmla="*/ 2738651 w 4785814"/>
                <a:gd name="connsiteY11" fmla="*/ 2483893 h 3136710"/>
                <a:gd name="connsiteX12" fmla="*/ 2356513 w 4785814"/>
                <a:gd name="connsiteY12" fmla="*/ 2661314 h 3136710"/>
                <a:gd name="connsiteX13" fmla="*/ 1878842 w 4785814"/>
                <a:gd name="connsiteY13" fmla="*/ 2456597 h 3136710"/>
                <a:gd name="connsiteX14" fmla="*/ 1073624 w 4785814"/>
                <a:gd name="connsiteY14" fmla="*/ 2115403 h 3136710"/>
                <a:gd name="connsiteX15" fmla="*/ 131928 w 4785814"/>
                <a:gd name="connsiteY15" fmla="*/ 2442949 h 3136710"/>
                <a:gd name="connsiteX16" fmla="*/ 282054 w 4785814"/>
                <a:gd name="connsiteY16" fmla="*/ 1419367 h 3136710"/>
                <a:gd name="connsiteX17" fmla="*/ 582304 w 4785814"/>
                <a:gd name="connsiteY17" fmla="*/ 668741 h 3136710"/>
                <a:gd name="connsiteX18" fmla="*/ 1551295 w 4785814"/>
                <a:gd name="connsiteY18" fmla="*/ 204717 h 3136710"/>
                <a:gd name="connsiteX0" fmla="*/ 1540491 w 4775010"/>
                <a:gd name="connsiteY0" fmla="*/ 204717 h 3136710"/>
                <a:gd name="connsiteX1" fmla="*/ 2277470 w 4775010"/>
                <a:gd name="connsiteY1" fmla="*/ 68239 h 3136710"/>
                <a:gd name="connsiteX2" fmla="*/ 3205518 w 4775010"/>
                <a:gd name="connsiteY2" fmla="*/ 614149 h 3136710"/>
                <a:gd name="connsiteX3" fmla="*/ 3014450 w 4775010"/>
                <a:gd name="connsiteY3" fmla="*/ 1405720 h 3136710"/>
                <a:gd name="connsiteX4" fmla="*/ 3464826 w 4775010"/>
                <a:gd name="connsiteY4" fmla="*/ 1269242 h 3136710"/>
                <a:gd name="connsiteX5" fmla="*/ 4092623 w 4775010"/>
                <a:gd name="connsiteY5" fmla="*/ 1132764 h 3136710"/>
                <a:gd name="connsiteX6" fmla="*/ 4529351 w 4775010"/>
                <a:gd name="connsiteY6" fmla="*/ 1405720 h 3136710"/>
                <a:gd name="connsiteX7" fmla="*/ 4747715 w 4775010"/>
                <a:gd name="connsiteY7" fmla="*/ 2060812 h 3136710"/>
                <a:gd name="connsiteX8" fmla="*/ 4365578 w 4775010"/>
                <a:gd name="connsiteY8" fmla="*/ 2415654 h 3136710"/>
                <a:gd name="connsiteX9" fmla="*/ 4147214 w 4775010"/>
                <a:gd name="connsiteY9" fmla="*/ 2797791 h 3136710"/>
                <a:gd name="connsiteX10" fmla="*/ 3546712 w 4775010"/>
                <a:gd name="connsiteY10" fmla="*/ 3084394 h 3136710"/>
                <a:gd name="connsiteX11" fmla="*/ 2727847 w 4775010"/>
                <a:gd name="connsiteY11" fmla="*/ 2483893 h 3136710"/>
                <a:gd name="connsiteX12" fmla="*/ 2345709 w 4775010"/>
                <a:gd name="connsiteY12" fmla="*/ 2661314 h 3136710"/>
                <a:gd name="connsiteX13" fmla="*/ 1868038 w 4775010"/>
                <a:gd name="connsiteY13" fmla="*/ 2456597 h 3136710"/>
                <a:gd name="connsiteX14" fmla="*/ 1062820 w 4775010"/>
                <a:gd name="connsiteY14" fmla="*/ 2115403 h 3136710"/>
                <a:gd name="connsiteX15" fmla="*/ 121124 w 4775010"/>
                <a:gd name="connsiteY15" fmla="*/ 2442949 h 3136710"/>
                <a:gd name="connsiteX16" fmla="*/ 336076 w 4775010"/>
                <a:gd name="connsiteY16" fmla="*/ 1895902 h 3136710"/>
                <a:gd name="connsiteX17" fmla="*/ 271250 w 4775010"/>
                <a:gd name="connsiteY17" fmla="*/ 1419367 h 3136710"/>
                <a:gd name="connsiteX18" fmla="*/ 571500 w 4775010"/>
                <a:gd name="connsiteY18" fmla="*/ 668741 h 3136710"/>
                <a:gd name="connsiteX19" fmla="*/ 1540491 w 4775010"/>
                <a:gd name="connsiteY19" fmla="*/ 204717 h 3136710"/>
                <a:gd name="connsiteX0" fmla="*/ 1517365 w 4751884"/>
                <a:gd name="connsiteY0" fmla="*/ 204717 h 3136710"/>
                <a:gd name="connsiteX1" fmla="*/ 2254344 w 4751884"/>
                <a:gd name="connsiteY1" fmla="*/ 68239 h 3136710"/>
                <a:gd name="connsiteX2" fmla="*/ 3182392 w 4751884"/>
                <a:gd name="connsiteY2" fmla="*/ 614149 h 3136710"/>
                <a:gd name="connsiteX3" fmla="*/ 2991324 w 4751884"/>
                <a:gd name="connsiteY3" fmla="*/ 1405720 h 3136710"/>
                <a:gd name="connsiteX4" fmla="*/ 3441700 w 4751884"/>
                <a:gd name="connsiteY4" fmla="*/ 1269242 h 3136710"/>
                <a:gd name="connsiteX5" fmla="*/ 4069497 w 4751884"/>
                <a:gd name="connsiteY5" fmla="*/ 1132764 h 3136710"/>
                <a:gd name="connsiteX6" fmla="*/ 4506225 w 4751884"/>
                <a:gd name="connsiteY6" fmla="*/ 1405720 h 3136710"/>
                <a:gd name="connsiteX7" fmla="*/ 4724589 w 4751884"/>
                <a:gd name="connsiteY7" fmla="*/ 2060812 h 3136710"/>
                <a:gd name="connsiteX8" fmla="*/ 4342452 w 4751884"/>
                <a:gd name="connsiteY8" fmla="*/ 2415654 h 3136710"/>
                <a:gd name="connsiteX9" fmla="*/ 4124088 w 4751884"/>
                <a:gd name="connsiteY9" fmla="*/ 2797791 h 3136710"/>
                <a:gd name="connsiteX10" fmla="*/ 3523586 w 4751884"/>
                <a:gd name="connsiteY10" fmla="*/ 3084394 h 3136710"/>
                <a:gd name="connsiteX11" fmla="*/ 2704721 w 4751884"/>
                <a:gd name="connsiteY11" fmla="*/ 2483893 h 3136710"/>
                <a:gd name="connsiteX12" fmla="*/ 2322583 w 4751884"/>
                <a:gd name="connsiteY12" fmla="*/ 2661314 h 3136710"/>
                <a:gd name="connsiteX13" fmla="*/ 1844912 w 4751884"/>
                <a:gd name="connsiteY13" fmla="*/ 2456597 h 3136710"/>
                <a:gd name="connsiteX14" fmla="*/ 1039694 w 4751884"/>
                <a:gd name="connsiteY14" fmla="*/ 2115403 h 3136710"/>
                <a:gd name="connsiteX15" fmla="*/ 97998 w 4751884"/>
                <a:gd name="connsiteY15" fmla="*/ 2442949 h 3136710"/>
                <a:gd name="connsiteX16" fmla="*/ 451703 w 4751884"/>
                <a:gd name="connsiteY16" fmla="*/ 1985749 h 3136710"/>
                <a:gd name="connsiteX17" fmla="*/ 312950 w 4751884"/>
                <a:gd name="connsiteY17" fmla="*/ 1895902 h 3136710"/>
                <a:gd name="connsiteX18" fmla="*/ 248124 w 4751884"/>
                <a:gd name="connsiteY18" fmla="*/ 1419367 h 3136710"/>
                <a:gd name="connsiteX19" fmla="*/ 548374 w 4751884"/>
                <a:gd name="connsiteY19" fmla="*/ 668741 h 3136710"/>
                <a:gd name="connsiteX20" fmla="*/ 1517365 w 4751884"/>
                <a:gd name="connsiteY20" fmla="*/ 204717 h 3136710"/>
                <a:gd name="connsiteX0" fmla="*/ 1308478 w 4542997"/>
                <a:gd name="connsiteY0" fmla="*/ 204717 h 3136710"/>
                <a:gd name="connsiteX1" fmla="*/ 2045457 w 4542997"/>
                <a:gd name="connsiteY1" fmla="*/ 68239 h 3136710"/>
                <a:gd name="connsiteX2" fmla="*/ 2973505 w 4542997"/>
                <a:gd name="connsiteY2" fmla="*/ 614149 h 3136710"/>
                <a:gd name="connsiteX3" fmla="*/ 2782437 w 4542997"/>
                <a:gd name="connsiteY3" fmla="*/ 1405720 h 3136710"/>
                <a:gd name="connsiteX4" fmla="*/ 3232813 w 4542997"/>
                <a:gd name="connsiteY4" fmla="*/ 1269242 h 3136710"/>
                <a:gd name="connsiteX5" fmla="*/ 3860610 w 4542997"/>
                <a:gd name="connsiteY5" fmla="*/ 1132764 h 3136710"/>
                <a:gd name="connsiteX6" fmla="*/ 4297338 w 4542997"/>
                <a:gd name="connsiteY6" fmla="*/ 1405720 h 3136710"/>
                <a:gd name="connsiteX7" fmla="*/ 4515702 w 4542997"/>
                <a:gd name="connsiteY7" fmla="*/ 2060812 h 3136710"/>
                <a:gd name="connsiteX8" fmla="*/ 4133565 w 4542997"/>
                <a:gd name="connsiteY8" fmla="*/ 2415654 h 3136710"/>
                <a:gd name="connsiteX9" fmla="*/ 3915201 w 4542997"/>
                <a:gd name="connsiteY9" fmla="*/ 2797791 h 3136710"/>
                <a:gd name="connsiteX10" fmla="*/ 3314699 w 4542997"/>
                <a:gd name="connsiteY10" fmla="*/ 3084394 h 3136710"/>
                <a:gd name="connsiteX11" fmla="*/ 2495834 w 4542997"/>
                <a:gd name="connsiteY11" fmla="*/ 2483893 h 3136710"/>
                <a:gd name="connsiteX12" fmla="*/ 2113696 w 4542997"/>
                <a:gd name="connsiteY12" fmla="*/ 2661314 h 3136710"/>
                <a:gd name="connsiteX13" fmla="*/ 1636025 w 4542997"/>
                <a:gd name="connsiteY13" fmla="*/ 2456597 h 3136710"/>
                <a:gd name="connsiteX14" fmla="*/ 830807 w 4542997"/>
                <a:gd name="connsiteY14" fmla="*/ 2115403 h 3136710"/>
                <a:gd name="connsiteX15" fmla="*/ 498711 w 4542997"/>
                <a:gd name="connsiteY15" fmla="*/ 2061949 h 3136710"/>
                <a:gd name="connsiteX16" fmla="*/ 242816 w 4542997"/>
                <a:gd name="connsiteY16" fmla="*/ 1985749 h 3136710"/>
                <a:gd name="connsiteX17" fmla="*/ 104063 w 4542997"/>
                <a:gd name="connsiteY17" fmla="*/ 1895902 h 3136710"/>
                <a:gd name="connsiteX18" fmla="*/ 39237 w 4542997"/>
                <a:gd name="connsiteY18" fmla="*/ 1419367 h 3136710"/>
                <a:gd name="connsiteX19" fmla="*/ 339487 w 4542997"/>
                <a:gd name="connsiteY19" fmla="*/ 668741 h 3136710"/>
                <a:gd name="connsiteX20" fmla="*/ 1308478 w 4542997"/>
                <a:gd name="connsiteY20" fmla="*/ 204717 h 3136710"/>
                <a:gd name="connsiteX0" fmla="*/ 1308478 w 4542997"/>
                <a:gd name="connsiteY0" fmla="*/ 204717 h 3136710"/>
                <a:gd name="connsiteX1" fmla="*/ 2045457 w 4542997"/>
                <a:gd name="connsiteY1" fmla="*/ 68239 h 3136710"/>
                <a:gd name="connsiteX2" fmla="*/ 2973505 w 4542997"/>
                <a:gd name="connsiteY2" fmla="*/ 614149 h 3136710"/>
                <a:gd name="connsiteX3" fmla="*/ 2782437 w 4542997"/>
                <a:gd name="connsiteY3" fmla="*/ 1405720 h 3136710"/>
                <a:gd name="connsiteX4" fmla="*/ 3232813 w 4542997"/>
                <a:gd name="connsiteY4" fmla="*/ 1269242 h 3136710"/>
                <a:gd name="connsiteX5" fmla="*/ 3860610 w 4542997"/>
                <a:gd name="connsiteY5" fmla="*/ 1132764 h 3136710"/>
                <a:gd name="connsiteX6" fmla="*/ 4297338 w 4542997"/>
                <a:gd name="connsiteY6" fmla="*/ 1405720 h 3136710"/>
                <a:gd name="connsiteX7" fmla="*/ 4515702 w 4542997"/>
                <a:gd name="connsiteY7" fmla="*/ 2060812 h 3136710"/>
                <a:gd name="connsiteX8" fmla="*/ 4133565 w 4542997"/>
                <a:gd name="connsiteY8" fmla="*/ 2415654 h 3136710"/>
                <a:gd name="connsiteX9" fmla="*/ 3915201 w 4542997"/>
                <a:gd name="connsiteY9" fmla="*/ 2797791 h 3136710"/>
                <a:gd name="connsiteX10" fmla="*/ 3314699 w 4542997"/>
                <a:gd name="connsiteY10" fmla="*/ 3084394 h 3136710"/>
                <a:gd name="connsiteX11" fmla="*/ 2495834 w 4542997"/>
                <a:gd name="connsiteY11" fmla="*/ 2483893 h 3136710"/>
                <a:gd name="connsiteX12" fmla="*/ 2113696 w 4542997"/>
                <a:gd name="connsiteY12" fmla="*/ 2661314 h 3136710"/>
                <a:gd name="connsiteX13" fmla="*/ 1636025 w 4542997"/>
                <a:gd name="connsiteY13" fmla="*/ 2456597 h 3136710"/>
                <a:gd name="connsiteX14" fmla="*/ 830807 w 4542997"/>
                <a:gd name="connsiteY14" fmla="*/ 2115403 h 3136710"/>
                <a:gd name="connsiteX15" fmla="*/ 498711 w 4542997"/>
                <a:gd name="connsiteY15" fmla="*/ 2061949 h 3136710"/>
                <a:gd name="connsiteX16" fmla="*/ 242816 w 4542997"/>
                <a:gd name="connsiteY16" fmla="*/ 1985749 h 3136710"/>
                <a:gd name="connsiteX17" fmla="*/ 104063 w 4542997"/>
                <a:gd name="connsiteY17" fmla="*/ 1667302 h 3136710"/>
                <a:gd name="connsiteX18" fmla="*/ 39237 w 4542997"/>
                <a:gd name="connsiteY18" fmla="*/ 1419367 h 3136710"/>
                <a:gd name="connsiteX19" fmla="*/ 339487 w 4542997"/>
                <a:gd name="connsiteY19" fmla="*/ 668741 h 3136710"/>
                <a:gd name="connsiteX20" fmla="*/ 1308478 w 4542997"/>
                <a:gd name="connsiteY20" fmla="*/ 204717 h 3136710"/>
                <a:gd name="connsiteX0" fmla="*/ 1212945 w 4447464"/>
                <a:gd name="connsiteY0" fmla="*/ 204717 h 3136710"/>
                <a:gd name="connsiteX1" fmla="*/ 1949924 w 4447464"/>
                <a:gd name="connsiteY1" fmla="*/ 68239 h 3136710"/>
                <a:gd name="connsiteX2" fmla="*/ 2877972 w 4447464"/>
                <a:gd name="connsiteY2" fmla="*/ 614149 h 3136710"/>
                <a:gd name="connsiteX3" fmla="*/ 2686904 w 4447464"/>
                <a:gd name="connsiteY3" fmla="*/ 1405720 h 3136710"/>
                <a:gd name="connsiteX4" fmla="*/ 3137280 w 4447464"/>
                <a:gd name="connsiteY4" fmla="*/ 1269242 h 3136710"/>
                <a:gd name="connsiteX5" fmla="*/ 3765077 w 4447464"/>
                <a:gd name="connsiteY5" fmla="*/ 1132764 h 3136710"/>
                <a:gd name="connsiteX6" fmla="*/ 4201805 w 4447464"/>
                <a:gd name="connsiteY6" fmla="*/ 1405720 h 3136710"/>
                <a:gd name="connsiteX7" fmla="*/ 4420169 w 4447464"/>
                <a:gd name="connsiteY7" fmla="*/ 2060812 h 3136710"/>
                <a:gd name="connsiteX8" fmla="*/ 4038032 w 4447464"/>
                <a:gd name="connsiteY8" fmla="*/ 2415654 h 3136710"/>
                <a:gd name="connsiteX9" fmla="*/ 3819668 w 4447464"/>
                <a:gd name="connsiteY9" fmla="*/ 2797791 h 3136710"/>
                <a:gd name="connsiteX10" fmla="*/ 3219166 w 4447464"/>
                <a:gd name="connsiteY10" fmla="*/ 3084394 h 3136710"/>
                <a:gd name="connsiteX11" fmla="*/ 2400301 w 4447464"/>
                <a:gd name="connsiteY11" fmla="*/ 2483893 h 3136710"/>
                <a:gd name="connsiteX12" fmla="*/ 2018163 w 4447464"/>
                <a:gd name="connsiteY12" fmla="*/ 2661314 h 3136710"/>
                <a:gd name="connsiteX13" fmla="*/ 1540492 w 4447464"/>
                <a:gd name="connsiteY13" fmla="*/ 2456597 h 3136710"/>
                <a:gd name="connsiteX14" fmla="*/ 735274 w 4447464"/>
                <a:gd name="connsiteY14" fmla="*/ 2115403 h 3136710"/>
                <a:gd name="connsiteX15" fmla="*/ 403178 w 4447464"/>
                <a:gd name="connsiteY15" fmla="*/ 2061949 h 3136710"/>
                <a:gd name="connsiteX16" fmla="*/ 147283 w 4447464"/>
                <a:gd name="connsiteY16" fmla="*/ 1985749 h 3136710"/>
                <a:gd name="connsiteX17" fmla="*/ 8530 w 4447464"/>
                <a:gd name="connsiteY17" fmla="*/ 1667302 h 3136710"/>
                <a:gd name="connsiteX18" fmla="*/ 96104 w 4447464"/>
                <a:gd name="connsiteY18" fmla="*/ 1114567 h 3136710"/>
                <a:gd name="connsiteX19" fmla="*/ 243954 w 4447464"/>
                <a:gd name="connsiteY19" fmla="*/ 668741 h 3136710"/>
                <a:gd name="connsiteX20" fmla="*/ 1212945 w 4447464"/>
                <a:gd name="connsiteY20" fmla="*/ 204717 h 3136710"/>
                <a:gd name="connsiteX0" fmla="*/ 1212945 w 4447464"/>
                <a:gd name="connsiteY0" fmla="*/ 204717 h 3136710"/>
                <a:gd name="connsiteX1" fmla="*/ 1949924 w 4447464"/>
                <a:gd name="connsiteY1" fmla="*/ 68239 h 3136710"/>
                <a:gd name="connsiteX2" fmla="*/ 2877972 w 4447464"/>
                <a:gd name="connsiteY2" fmla="*/ 614149 h 3136710"/>
                <a:gd name="connsiteX3" fmla="*/ 2686904 w 4447464"/>
                <a:gd name="connsiteY3" fmla="*/ 1405720 h 3136710"/>
                <a:gd name="connsiteX4" fmla="*/ 3137280 w 4447464"/>
                <a:gd name="connsiteY4" fmla="*/ 1269242 h 3136710"/>
                <a:gd name="connsiteX5" fmla="*/ 3765077 w 4447464"/>
                <a:gd name="connsiteY5" fmla="*/ 1132764 h 3136710"/>
                <a:gd name="connsiteX6" fmla="*/ 4201805 w 4447464"/>
                <a:gd name="connsiteY6" fmla="*/ 1405720 h 3136710"/>
                <a:gd name="connsiteX7" fmla="*/ 4420169 w 4447464"/>
                <a:gd name="connsiteY7" fmla="*/ 2060812 h 3136710"/>
                <a:gd name="connsiteX8" fmla="*/ 4038032 w 4447464"/>
                <a:gd name="connsiteY8" fmla="*/ 2415654 h 3136710"/>
                <a:gd name="connsiteX9" fmla="*/ 3819668 w 4447464"/>
                <a:gd name="connsiteY9" fmla="*/ 2797791 h 3136710"/>
                <a:gd name="connsiteX10" fmla="*/ 3219166 w 4447464"/>
                <a:gd name="connsiteY10" fmla="*/ 3084394 h 3136710"/>
                <a:gd name="connsiteX11" fmla="*/ 2400301 w 4447464"/>
                <a:gd name="connsiteY11" fmla="*/ 2483893 h 3136710"/>
                <a:gd name="connsiteX12" fmla="*/ 2018163 w 4447464"/>
                <a:gd name="connsiteY12" fmla="*/ 2661314 h 3136710"/>
                <a:gd name="connsiteX13" fmla="*/ 1540492 w 4447464"/>
                <a:gd name="connsiteY13" fmla="*/ 2456597 h 3136710"/>
                <a:gd name="connsiteX14" fmla="*/ 735274 w 4447464"/>
                <a:gd name="connsiteY14" fmla="*/ 2115403 h 3136710"/>
                <a:gd name="connsiteX15" fmla="*/ 403178 w 4447464"/>
                <a:gd name="connsiteY15" fmla="*/ 2061949 h 3136710"/>
                <a:gd name="connsiteX16" fmla="*/ 147283 w 4447464"/>
                <a:gd name="connsiteY16" fmla="*/ 1985749 h 3136710"/>
                <a:gd name="connsiteX17" fmla="*/ 8530 w 4447464"/>
                <a:gd name="connsiteY17" fmla="*/ 1667302 h 3136710"/>
                <a:gd name="connsiteX18" fmla="*/ 96104 w 4447464"/>
                <a:gd name="connsiteY18" fmla="*/ 1114567 h 3136710"/>
                <a:gd name="connsiteX19" fmla="*/ 548754 w 4447464"/>
                <a:gd name="connsiteY19" fmla="*/ 592541 h 3136710"/>
                <a:gd name="connsiteX20" fmla="*/ 1212945 w 4447464"/>
                <a:gd name="connsiteY20" fmla="*/ 204717 h 313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47464" h="3136710">
                  <a:moveTo>
                    <a:pt x="1212945" y="204717"/>
                  </a:moveTo>
                  <a:cubicBezTo>
                    <a:pt x="1446473" y="117333"/>
                    <a:pt x="1672420" y="0"/>
                    <a:pt x="1949924" y="68239"/>
                  </a:cubicBezTo>
                  <a:cubicBezTo>
                    <a:pt x="2227428" y="136478"/>
                    <a:pt x="2755142" y="391236"/>
                    <a:pt x="2877972" y="614149"/>
                  </a:cubicBezTo>
                  <a:cubicBezTo>
                    <a:pt x="3000802" y="837063"/>
                    <a:pt x="2643686" y="1296538"/>
                    <a:pt x="2686904" y="1405720"/>
                  </a:cubicBezTo>
                  <a:cubicBezTo>
                    <a:pt x="2730122" y="1514902"/>
                    <a:pt x="2957585" y="1314735"/>
                    <a:pt x="3137280" y="1269242"/>
                  </a:cubicBezTo>
                  <a:cubicBezTo>
                    <a:pt x="3316975" y="1223749"/>
                    <a:pt x="3587656" y="1110018"/>
                    <a:pt x="3765077" y="1132764"/>
                  </a:cubicBezTo>
                  <a:cubicBezTo>
                    <a:pt x="3942498" y="1155510"/>
                    <a:pt x="4092623" y="1251045"/>
                    <a:pt x="4201805" y="1405720"/>
                  </a:cubicBezTo>
                  <a:cubicBezTo>
                    <a:pt x="4310987" y="1560395"/>
                    <a:pt x="4447464" y="1892490"/>
                    <a:pt x="4420169" y="2060812"/>
                  </a:cubicBezTo>
                  <a:cubicBezTo>
                    <a:pt x="4392874" y="2229134"/>
                    <a:pt x="4138116" y="2292824"/>
                    <a:pt x="4038032" y="2415654"/>
                  </a:cubicBezTo>
                  <a:cubicBezTo>
                    <a:pt x="3937949" y="2538484"/>
                    <a:pt x="3956146" y="2686334"/>
                    <a:pt x="3819668" y="2797791"/>
                  </a:cubicBezTo>
                  <a:cubicBezTo>
                    <a:pt x="3683190" y="2909248"/>
                    <a:pt x="3455727" y="3136710"/>
                    <a:pt x="3219166" y="3084394"/>
                  </a:cubicBezTo>
                  <a:cubicBezTo>
                    <a:pt x="2982605" y="3032078"/>
                    <a:pt x="2600468" y="2554406"/>
                    <a:pt x="2400301" y="2483893"/>
                  </a:cubicBezTo>
                  <a:cubicBezTo>
                    <a:pt x="2200134" y="2413380"/>
                    <a:pt x="2161464" y="2665863"/>
                    <a:pt x="2018163" y="2661314"/>
                  </a:cubicBezTo>
                  <a:cubicBezTo>
                    <a:pt x="1874862" y="2656765"/>
                    <a:pt x="1540492" y="2456597"/>
                    <a:pt x="1540492" y="2456597"/>
                  </a:cubicBezTo>
                  <a:cubicBezTo>
                    <a:pt x="1326677" y="2365612"/>
                    <a:pt x="924826" y="2181178"/>
                    <a:pt x="735274" y="2115403"/>
                  </a:cubicBezTo>
                  <a:cubicBezTo>
                    <a:pt x="545722" y="2049628"/>
                    <a:pt x="501176" y="2083558"/>
                    <a:pt x="403178" y="2061949"/>
                  </a:cubicBezTo>
                  <a:cubicBezTo>
                    <a:pt x="305180" y="2040340"/>
                    <a:pt x="213058" y="2051523"/>
                    <a:pt x="147283" y="1985749"/>
                  </a:cubicBezTo>
                  <a:cubicBezTo>
                    <a:pt x="81508" y="1919975"/>
                    <a:pt x="17060" y="1812499"/>
                    <a:pt x="8530" y="1667302"/>
                  </a:cubicBezTo>
                  <a:cubicBezTo>
                    <a:pt x="0" y="1522105"/>
                    <a:pt x="6067" y="1293694"/>
                    <a:pt x="96104" y="1114567"/>
                  </a:cubicBezTo>
                  <a:cubicBezTo>
                    <a:pt x="186141" y="935440"/>
                    <a:pt x="362614" y="744183"/>
                    <a:pt x="548754" y="592541"/>
                  </a:cubicBezTo>
                  <a:cubicBezTo>
                    <a:pt x="734894" y="440899"/>
                    <a:pt x="979417" y="292101"/>
                    <a:pt x="1212945" y="204717"/>
                  </a:cubicBezTo>
                  <a:close/>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4" name="عنصر نائب للمحتوى 3" descr="yr.png"/>
          <p:cNvPicPr>
            <a:picLocks noGrp="1" noChangeAspect="1"/>
          </p:cNvPicPr>
          <p:nvPr>
            <p:ph idx="1"/>
          </p:nvPr>
        </p:nvPicPr>
        <p:blipFill>
          <a:blip r:embed="rId3" cstate="print"/>
          <a:srcRect t="4959" r="22772"/>
          <a:stretch>
            <a:fillRect/>
          </a:stretch>
        </p:blipFill>
        <p:spPr>
          <a:xfrm>
            <a:off x="3810000" y="2209800"/>
            <a:ext cx="5029200" cy="4380740"/>
          </a:xfrm>
        </p:spPr>
      </p:pic>
      <p:sp>
        <p:nvSpPr>
          <p:cNvPr id="15" name="مربع نص 14"/>
          <p:cNvSpPr txBox="1"/>
          <p:nvPr/>
        </p:nvSpPr>
        <p:spPr>
          <a:xfrm>
            <a:off x="4953000" y="1143000"/>
            <a:ext cx="3581400" cy="646331"/>
          </a:xfrm>
          <a:prstGeom prst="rect">
            <a:avLst/>
          </a:prstGeom>
          <a:noFill/>
        </p:spPr>
        <p:txBody>
          <a:bodyPr wrap="square" rtlCol="1">
            <a:spAutoFit/>
          </a:bodyPr>
          <a:lstStyle/>
          <a:p>
            <a:r>
              <a:rPr lang="en-US" b="1" dirty="0" smtClean="0">
                <a:solidFill>
                  <a:srgbClr val="00B050"/>
                </a:solidFill>
              </a:rPr>
              <a:t>From separated communities to one integrated  planning area.</a:t>
            </a:r>
            <a:endParaRPr lang="ar-SA" b="1" dirty="0">
              <a:solidFill>
                <a:srgbClr val="00B050"/>
              </a:solidFill>
            </a:endParaRPr>
          </a:p>
        </p:txBody>
      </p:sp>
      <p:sp>
        <p:nvSpPr>
          <p:cNvPr id="16" name="مستطيل 15"/>
          <p:cNvSpPr/>
          <p:nvPr/>
        </p:nvSpPr>
        <p:spPr>
          <a:xfrm>
            <a:off x="457200" y="5791200"/>
            <a:ext cx="457200" cy="2286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16"/>
          <p:cNvSpPr/>
          <p:nvPr/>
        </p:nvSpPr>
        <p:spPr>
          <a:xfrm>
            <a:off x="990600" y="6248400"/>
            <a:ext cx="304800" cy="228600"/>
          </a:xfrm>
          <a:prstGeom prst="rect">
            <a:avLst/>
          </a:prstGeom>
          <a:noFill/>
          <a:ln>
            <a:solidFill>
              <a:srgbClr val="123E2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مستطيل 17"/>
          <p:cNvSpPr/>
          <p:nvPr/>
        </p:nvSpPr>
        <p:spPr>
          <a:xfrm>
            <a:off x="609600" y="6248400"/>
            <a:ext cx="304800" cy="228600"/>
          </a:xfrm>
          <a:prstGeom prst="rect">
            <a:avLst/>
          </a:prstGeom>
          <a:noFill/>
          <a:ln>
            <a:solidFill>
              <a:srgbClr val="F2487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مستطيل 18"/>
          <p:cNvSpPr/>
          <p:nvPr/>
        </p:nvSpPr>
        <p:spPr>
          <a:xfrm>
            <a:off x="228600" y="6248400"/>
            <a:ext cx="304800" cy="2286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22" name="رابط كسهم مستقيم 21"/>
          <p:cNvCxnSpPr/>
          <p:nvPr/>
        </p:nvCxnSpPr>
        <p:spPr>
          <a:xfrm>
            <a:off x="228600" y="5562600"/>
            <a:ext cx="838200" cy="1588"/>
          </a:xfrm>
          <a:prstGeom prst="straightConnector1">
            <a:avLst/>
          </a:prstGeom>
          <a:ln w="5715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رابط مستقيم 24"/>
          <p:cNvCxnSpPr/>
          <p:nvPr/>
        </p:nvCxnSpPr>
        <p:spPr>
          <a:xfrm>
            <a:off x="304800" y="5257800"/>
            <a:ext cx="762000"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مربع نص 25"/>
          <p:cNvSpPr txBox="1"/>
          <p:nvPr/>
        </p:nvSpPr>
        <p:spPr>
          <a:xfrm>
            <a:off x="228600" y="4572000"/>
            <a:ext cx="1752600" cy="338554"/>
          </a:xfrm>
          <a:prstGeom prst="rect">
            <a:avLst/>
          </a:prstGeom>
          <a:noFill/>
        </p:spPr>
        <p:txBody>
          <a:bodyPr wrap="square" rtlCol="1">
            <a:spAutoFit/>
          </a:bodyPr>
          <a:lstStyle/>
          <a:p>
            <a:r>
              <a:rPr lang="en-US" sz="1600" b="1" dirty="0" smtClean="0"/>
              <a:t>Legend</a:t>
            </a:r>
            <a:endParaRPr lang="ar-SA" sz="1600" b="1" dirty="0"/>
          </a:p>
        </p:txBody>
      </p:sp>
      <p:sp>
        <p:nvSpPr>
          <p:cNvPr id="27" name="مربع نص 26"/>
          <p:cNvSpPr txBox="1"/>
          <p:nvPr/>
        </p:nvSpPr>
        <p:spPr>
          <a:xfrm>
            <a:off x="1143000" y="5029200"/>
            <a:ext cx="1752600" cy="307777"/>
          </a:xfrm>
          <a:prstGeom prst="rect">
            <a:avLst/>
          </a:prstGeom>
          <a:noFill/>
        </p:spPr>
        <p:txBody>
          <a:bodyPr wrap="square" rtlCol="1">
            <a:spAutoFit/>
          </a:bodyPr>
          <a:lstStyle/>
          <a:p>
            <a:r>
              <a:rPr lang="en-US" sz="1400" b="1" dirty="0" smtClean="0"/>
              <a:t>Separating wall</a:t>
            </a:r>
            <a:endParaRPr lang="ar-SA" sz="1400" b="1" dirty="0"/>
          </a:p>
        </p:txBody>
      </p:sp>
      <p:sp>
        <p:nvSpPr>
          <p:cNvPr id="28" name="مربع نص 27"/>
          <p:cNvSpPr txBox="1"/>
          <p:nvPr/>
        </p:nvSpPr>
        <p:spPr>
          <a:xfrm>
            <a:off x="1066800" y="5410200"/>
            <a:ext cx="1752600" cy="307777"/>
          </a:xfrm>
          <a:prstGeom prst="rect">
            <a:avLst/>
          </a:prstGeom>
          <a:noFill/>
        </p:spPr>
        <p:txBody>
          <a:bodyPr wrap="square" rtlCol="1">
            <a:spAutoFit/>
          </a:bodyPr>
          <a:lstStyle/>
          <a:p>
            <a:r>
              <a:rPr lang="en-US" sz="1400" b="1" dirty="0" smtClean="0"/>
              <a:t>Enhance connection</a:t>
            </a:r>
            <a:endParaRPr lang="ar-SA" sz="1400" b="1" dirty="0"/>
          </a:p>
        </p:txBody>
      </p:sp>
      <p:sp>
        <p:nvSpPr>
          <p:cNvPr id="29" name="مربع نص 28"/>
          <p:cNvSpPr txBox="1"/>
          <p:nvPr/>
        </p:nvSpPr>
        <p:spPr>
          <a:xfrm>
            <a:off x="1066800" y="5715000"/>
            <a:ext cx="2438400" cy="307777"/>
          </a:xfrm>
          <a:prstGeom prst="rect">
            <a:avLst/>
          </a:prstGeom>
          <a:noFill/>
        </p:spPr>
        <p:txBody>
          <a:bodyPr wrap="square" rtlCol="1">
            <a:spAutoFit/>
          </a:bodyPr>
          <a:lstStyle/>
          <a:p>
            <a:r>
              <a:rPr lang="en-US" sz="1400" b="1" dirty="0" smtClean="0"/>
              <a:t>Integrated planning area</a:t>
            </a:r>
            <a:endParaRPr lang="ar-SA" sz="1400" b="1" dirty="0"/>
          </a:p>
        </p:txBody>
      </p:sp>
      <p:sp>
        <p:nvSpPr>
          <p:cNvPr id="30" name="مربع نص 29"/>
          <p:cNvSpPr txBox="1"/>
          <p:nvPr/>
        </p:nvSpPr>
        <p:spPr>
          <a:xfrm>
            <a:off x="1371600" y="6172200"/>
            <a:ext cx="2438400" cy="307777"/>
          </a:xfrm>
          <a:prstGeom prst="rect">
            <a:avLst/>
          </a:prstGeom>
          <a:noFill/>
        </p:spPr>
        <p:txBody>
          <a:bodyPr wrap="square" rtlCol="1">
            <a:spAutoFit/>
          </a:bodyPr>
          <a:lstStyle/>
          <a:p>
            <a:r>
              <a:rPr lang="en-US" sz="1400" b="1" dirty="0" smtClean="0"/>
              <a:t>Separated communities</a:t>
            </a:r>
            <a:endParaRPr lang="ar-SA" sz="1400" b="1" dirty="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639762"/>
          </a:xfrm>
        </p:spPr>
        <p:txBody>
          <a:bodyPr>
            <a:normAutofit fontScale="90000"/>
          </a:bodyPr>
          <a:lstStyle/>
          <a:p>
            <a:r>
              <a:rPr lang="en-US" dirty="0" smtClean="0"/>
              <a:t>Project vision</a:t>
            </a:r>
            <a:endParaRPr lang="en-US" dirty="0"/>
          </a:p>
        </p:txBody>
      </p:sp>
      <p:pic>
        <p:nvPicPr>
          <p:cNvPr id="4" name="عنصر نائب للمحتوى 3" descr="urbact_integrated_urban_development.png"/>
          <p:cNvPicPr>
            <a:picLocks noGrp="1" noChangeAspect="1"/>
          </p:cNvPicPr>
          <p:nvPr>
            <p:ph idx="1"/>
          </p:nvPr>
        </p:nvPicPr>
        <p:blipFill>
          <a:blip r:embed="rId3"/>
          <a:stretch>
            <a:fillRect/>
          </a:stretch>
        </p:blipFill>
        <p:spPr>
          <a:xfrm>
            <a:off x="457200" y="2667000"/>
            <a:ext cx="4114800" cy="3561806"/>
          </a:xfrm>
        </p:spPr>
      </p:pic>
      <p:sp>
        <p:nvSpPr>
          <p:cNvPr id="5" name="مستطيل 4"/>
          <p:cNvSpPr/>
          <p:nvPr/>
        </p:nvSpPr>
        <p:spPr>
          <a:xfrm>
            <a:off x="381000" y="1066800"/>
            <a:ext cx="7772400" cy="1200329"/>
          </a:xfrm>
          <a:prstGeom prst="rect">
            <a:avLst/>
          </a:prstGeom>
        </p:spPr>
        <p:txBody>
          <a:bodyPr wrap="square">
            <a:spAutoFit/>
          </a:bodyPr>
          <a:lstStyle/>
          <a:p>
            <a:r>
              <a:rPr lang="en-US" sz="2400" b="1" dirty="0" smtClean="0">
                <a:solidFill>
                  <a:schemeClr val="tx2">
                    <a:lumMod val="50000"/>
                  </a:schemeClr>
                </a:solidFill>
              </a:rPr>
              <a:t>“Economically prosperous societies with strong social ties and relationships without restrictions and effective services with a strong regional bond”</a:t>
            </a:r>
            <a:endParaRPr lang="ar-SA" sz="2400" b="1" dirty="0">
              <a:solidFill>
                <a:schemeClr val="tx2">
                  <a:lumMod val="50000"/>
                </a:schemeClr>
              </a:solidFill>
            </a:endParaRPr>
          </a:p>
        </p:txBody>
      </p:sp>
      <p:grpSp>
        <p:nvGrpSpPr>
          <p:cNvPr id="7" name="مجموعة 6"/>
          <p:cNvGrpSpPr/>
          <p:nvPr/>
        </p:nvGrpSpPr>
        <p:grpSpPr>
          <a:xfrm>
            <a:off x="4724400" y="2362200"/>
            <a:ext cx="3733800" cy="3352800"/>
            <a:chOff x="1752600" y="1219200"/>
            <a:chExt cx="5181600" cy="4648994"/>
          </a:xfrm>
        </p:grpSpPr>
        <p:sp>
          <p:nvSpPr>
            <p:cNvPr id="8" name="شكل بيضاوي 7"/>
            <p:cNvSpPr/>
            <p:nvPr/>
          </p:nvSpPr>
          <p:spPr>
            <a:xfrm>
              <a:off x="2971800" y="1219200"/>
              <a:ext cx="2971800" cy="2971800"/>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a:p>
          </p:txBody>
        </p:sp>
        <p:sp>
          <p:nvSpPr>
            <p:cNvPr id="9" name="شكل بيضاوي 8"/>
            <p:cNvSpPr/>
            <p:nvPr/>
          </p:nvSpPr>
          <p:spPr>
            <a:xfrm>
              <a:off x="3962400" y="2819400"/>
              <a:ext cx="2971800" cy="2971800"/>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a:p>
          </p:txBody>
        </p:sp>
        <p:sp>
          <p:nvSpPr>
            <p:cNvPr id="10" name="شكل بيضاوي 9"/>
            <p:cNvSpPr/>
            <p:nvPr/>
          </p:nvSpPr>
          <p:spPr>
            <a:xfrm>
              <a:off x="1752600" y="2819400"/>
              <a:ext cx="2971800" cy="2971800"/>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a:p>
          </p:txBody>
        </p:sp>
        <p:sp>
          <p:nvSpPr>
            <p:cNvPr id="11" name="مربع نص 10"/>
            <p:cNvSpPr txBox="1"/>
            <p:nvPr/>
          </p:nvSpPr>
          <p:spPr>
            <a:xfrm>
              <a:off x="3657601" y="1828799"/>
              <a:ext cx="1676400" cy="469439"/>
            </a:xfrm>
            <a:prstGeom prst="rect">
              <a:avLst/>
            </a:prstGeom>
            <a:noFill/>
          </p:spPr>
          <p:txBody>
            <a:bodyPr wrap="square" rtlCol="1">
              <a:spAutoFit/>
            </a:bodyPr>
            <a:lstStyle/>
            <a:p>
              <a:pPr algn="ctr"/>
              <a:r>
                <a:rPr lang="en-US" sz="1600" b="1" dirty="0" smtClean="0">
                  <a:solidFill>
                    <a:srgbClr val="FFC000"/>
                  </a:solidFill>
                </a:rPr>
                <a:t>People</a:t>
              </a:r>
              <a:endParaRPr lang="ar-SA" sz="1600" b="1" dirty="0" smtClean="0">
                <a:solidFill>
                  <a:srgbClr val="FFC000"/>
                </a:solidFill>
              </a:endParaRPr>
            </a:p>
          </p:txBody>
        </p:sp>
        <p:sp>
          <p:nvSpPr>
            <p:cNvPr id="12" name="مربع نص 11"/>
            <p:cNvSpPr txBox="1"/>
            <p:nvPr/>
          </p:nvSpPr>
          <p:spPr>
            <a:xfrm>
              <a:off x="2057400" y="3733800"/>
              <a:ext cx="1676400" cy="469439"/>
            </a:xfrm>
            <a:prstGeom prst="rect">
              <a:avLst/>
            </a:prstGeom>
            <a:noFill/>
          </p:spPr>
          <p:txBody>
            <a:bodyPr wrap="square" rtlCol="1">
              <a:spAutoFit/>
            </a:bodyPr>
            <a:lstStyle/>
            <a:p>
              <a:pPr algn="ctr"/>
              <a:r>
                <a:rPr lang="en-US" sz="1600" b="1" dirty="0" smtClean="0">
                  <a:solidFill>
                    <a:srgbClr val="FFC000"/>
                  </a:solidFill>
                </a:rPr>
                <a:t>Economy</a:t>
              </a:r>
              <a:endParaRPr lang="ar-SA" sz="1600" b="1" dirty="0">
                <a:solidFill>
                  <a:srgbClr val="FFC000"/>
                </a:solidFill>
              </a:endParaRPr>
            </a:p>
          </p:txBody>
        </p:sp>
        <p:sp>
          <p:nvSpPr>
            <p:cNvPr id="13" name="مربع نص 12"/>
            <p:cNvSpPr txBox="1"/>
            <p:nvPr/>
          </p:nvSpPr>
          <p:spPr>
            <a:xfrm>
              <a:off x="5257800" y="3810001"/>
              <a:ext cx="1676400" cy="469439"/>
            </a:xfrm>
            <a:prstGeom prst="rect">
              <a:avLst/>
            </a:prstGeom>
            <a:noFill/>
          </p:spPr>
          <p:txBody>
            <a:bodyPr wrap="square" rtlCol="1">
              <a:spAutoFit/>
            </a:bodyPr>
            <a:lstStyle/>
            <a:p>
              <a:pPr algn="ctr"/>
              <a:r>
                <a:rPr lang="en-US" sz="1600" b="1" dirty="0" smtClean="0">
                  <a:solidFill>
                    <a:srgbClr val="FFC000"/>
                  </a:solidFill>
                </a:rPr>
                <a:t>Place</a:t>
              </a:r>
              <a:endParaRPr lang="ar-SA" sz="1600" b="1" dirty="0">
                <a:solidFill>
                  <a:srgbClr val="FFC000"/>
                </a:solidFill>
              </a:endParaRPr>
            </a:p>
          </p:txBody>
        </p:sp>
        <p:sp>
          <p:nvSpPr>
            <p:cNvPr id="14" name="مربع نص 13"/>
            <p:cNvSpPr txBox="1"/>
            <p:nvPr/>
          </p:nvSpPr>
          <p:spPr>
            <a:xfrm>
              <a:off x="3429000" y="2286000"/>
              <a:ext cx="2590800" cy="362749"/>
            </a:xfrm>
            <a:prstGeom prst="rect">
              <a:avLst/>
            </a:prstGeom>
            <a:noFill/>
          </p:spPr>
          <p:txBody>
            <a:bodyPr wrap="square" rtlCol="1">
              <a:spAutoFit/>
            </a:bodyPr>
            <a:lstStyle/>
            <a:p>
              <a:r>
                <a:rPr lang="en-US" sz="1100" dirty="0" smtClean="0">
                  <a:solidFill>
                    <a:srgbClr val="FFC000"/>
                  </a:solidFill>
                </a:rPr>
                <a:t>Enhance their capabilities</a:t>
              </a:r>
              <a:endParaRPr lang="ar-SA" sz="1100" dirty="0">
                <a:solidFill>
                  <a:srgbClr val="FFC000"/>
                </a:solidFill>
              </a:endParaRPr>
            </a:p>
          </p:txBody>
        </p:sp>
        <p:sp>
          <p:nvSpPr>
            <p:cNvPr id="15" name="مربع نص 14"/>
            <p:cNvSpPr txBox="1"/>
            <p:nvPr/>
          </p:nvSpPr>
          <p:spPr>
            <a:xfrm>
              <a:off x="2286000" y="4114800"/>
              <a:ext cx="1676400" cy="832188"/>
            </a:xfrm>
            <a:prstGeom prst="rect">
              <a:avLst/>
            </a:prstGeom>
            <a:noFill/>
          </p:spPr>
          <p:txBody>
            <a:bodyPr wrap="square" rtlCol="1">
              <a:spAutoFit/>
            </a:bodyPr>
            <a:lstStyle/>
            <a:p>
              <a:r>
                <a:rPr lang="en-US" sz="1100" dirty="0" smtClean="0">
                  <a:solidFill>
                    <a:srgbClr val="FFC000"/>
                  </a:solidFill>
                </a:rPr>
                <a:t>More resilient productive and job creating </a:t>
              </a:r>
              <a:endParaRPr lang="ar-SA" sz="1100" dirty="0">
                <a:solidFill>
                  <a:srgbClr val="FFC000"/>
                </a:solidFill>
              </a:endParaRPr>
            </a:p>
          </p:txBody>
        </p:sp>
        <p:sp>
          <p:nvSpPr>
            <p:cNvPr id="16" name="مربع نص 15"/>
            <p:cNvSpPr txBox="1"/>
            <p:nvPr/>
          </p:nvSpPr>
          <p:spPr>
            <a:xfrm>
              <a:off x="4800600" y="4114800"/>
              <a:ext cx="1981199" cy="1248282"/>
            </a:xfrm>
            <a:prstGeom prst="rect">
              <a:avLst/>
            </a:prstGeom>
            <a:noFill/>
          </p:spPr>
          <p:txBody>
            <a:bodyPr wrap="square" rtlCol="1">
              <a:spAutoFit/>
            </a:bodyPr>
            <a:lstStyle/>
            <a:p>
              <a:r>
                <a:rPr lang="en-US" sz="1050" dirty="0" smtClean="0">
                  <a:solidFill>
                    <a:srgbClr val="FFC000"/>
                  </a:solidFill>
                </a:rPr>
                <a:t>More livable and pleasurable , greater social integration , safety and access to opportunities</a:t>
              </a:r>
              <a:endParaRPr lang="ar-SA" sz="1050" dirty="0">
                <a:solidFill>
                  <a:srgbClr val="FFC000"/>
                </a:solidFill>
              </a:endParaRPr>
            </a:p>
          </p:txBody>
        </p:sp>
        <p:cxnSp>
          <p:nvCxnSpPr>
            <p:cNvPr id="17" name="رابط كسهم مستقيم 16"/>
            <p:cNvCxnSpPr/>
            <p:nvPr/>
          </p:nvCxnSpPr>
          <p:spPr>
            <a:xfrm rot="5400000" flipH="1" flipV="1">
              <a:off x="3313906" y="4838700"/>
              <a:ext cx="2058194" cy="794"/>
            </a:xfrm>
            <a:prstGeom prst="straightConnector1">
              <a:avLst/>
            </a:prstGeom>
            <a:ln w="76200">
              <a:solidFill>
                <a:srgbClr val="FFC000"/>
              </a:solidFill>
              <a:headEnd type="ova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graduation project2.jpg"/>
          <p:cNvPicPr>
            <a:picLocks noChangeAspect="1"/>
          </p:cNvPicPr>
          <p:nvPr/>
        </p:nvPicPr>
        <p:blipFill>
          <a:blip r:embed="rId2" cstate="print"/>
          <a:stretch>
            <a:fillRect/>
          </a:stretch>
        </p:blipFill>
        <p:spPr>
          <a:xfrm>
            <a:off x="0" y="387933"/>
            <a:ext cx="9144000" cy="6470067"/>
          </a:xfrm>
          <a:prstGeom prst="rect">
            <a:avLst/>
          </a:prstGeom>
        </p:spPr>
      </p:pic>
      <p:pic>
        <p:nvPicPr>
          <p:cNvPr id="3" name="Picture 2"/>
          <p:cNvPicPr>
            <a:picLocks noChangeAspect="1" noChangeArrowheads="1"/>
          </p:cNvPicPr>
          <p:nvPr/>
        </p:nvPicPr>
        <p:blipFill>
          <a:blip r:embed="rId3"/>
          <a:srcRect l="50980"/>
          <a:stretch>
            <a:fillRect/>
          </a:stretch>
        </p:blipFill>
        <p:spPr bwMode="auto">
          <a:xfrm>
            <a:off x="11201400" y="-228600"/>
            <a:ext cx="1295400" cy="3733800"/>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r="49020"/>
          <a:stretch>
            <a:fillRect/>
          </a:stretch>
        </p:blipFill>
        <p:spPr bwMode="auto">
          <a:xfrm>
            <a:off x="10744200" y="609600"/>
            <a:ext cx="1371600" cy="3801416"/>
          </a:xfrm>
          <a:prstGeom prst="rect">
            <a:avLst/>
          </a:prstGeom>
          <a:noFill/>
          <a:ln w="9525">
            <a:noFill/>
            <a:miter lim="800000"/>
            <a:headEnd/>
            <a:tailEnd/>
          </a:ln>
          <a:effectLst/>
        </p:spPr>
      </p:pic>
      <p:sp>
        <p:nvSpPr>
          <p:cNvPr id="5" name="عنوان 1"/>
          <p:cNvSpPr txBox="1">
            <a:spLocks/>
          </p:cNvSpPr>
          <p:nvPr/>
        </p:nvSpPr>
        <p:spPr>
          <a:xfrm>
            <a:off x="609600" y="0"/>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chemeClr val="tx1"/>
                </a:solidFill>
                <a:effectLst/>
                <a:uLnTx/>
                <a:uFillTx/>
                <a:latin typeface="+mj-lt"/>
                <a:ea typeface="+mj-ea"/>
                <a:cs typeface="+mj-cs"/>
              </a:rPr>
              <a:t>Map of restrictions and limitations</a:t>
            </a:r>
            <a:endParaRPr kumimoji="0" lang="ar-SA"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مربع نص 5"/>
          <p:cNvSpPr txBox="1"/>
          <p:nvPr/>
        </p:nvSpPr>
        <p:spPr>
          <a:xfrm>
            <a:off x="2743200" y="3733800"/>
            <a:ext cx="2286016" cy="261610"/>
          </a:xfrm>
          <a:prstGeom prst="rect">
            <a:avLst/>
          </a:prstGeom>
          <a:noFill/>
        </p:spPr>
        <p:txBody>
          <a:bodyPr wrap="square" rtlCol="1">
            <a:spAutoFit/>
          </a:bodyPr>
          <a:lstStyle/>
          <a:p>
            <a:r>
              <a:rPr lang="en-US" sz="1100" b="1" dirty="0" smtClean="0"/>
              <a:t>Baqa Al-Gharbiyye </a:t>
            </a:r>
            <a:endParaRPr lang="ar-SA" sz="1100" b="1" dirty="0"/>
          </a:p>
        </p:txBody>
      </p:sp>
      <p:sp>
        <p:nvSpPr>
          <p:cNvPr id="7" name="مربع نص 6"/>
          <p:cNvSpPr txBox="1"/>
          <p:nvPr/>
        </p:nvSpPr>
        <p:spPr>
          <a:xfrm>
            <a:off x="5105400" y="4495800"/>
            <a:ext cx="2286016" cy="261610"/>
          </a:xfrm>
          <a:prstGeom prst="rect">
            <a:avLst/>
          </a:prstGeom>
          <a:noFill/>
        </p:spPr>
        <p:txBody>
          <a:bodyPr wrap="square" rtlCol="1">
            <a:spAutoFit/>
          </a:bodyPr>
          <a:lstStyle/>
          <a:p>
            <a:pPr algn="ctr"/>
            <a:r>
              <a:rPr lang="en-US" sz="1100" b="1" dirty="0" smtClean="0"/>
              <a:t>Baqa alsharqieh </a:t>
            </a:r>
            <a:endParaRPr lang="ar-SA" sz="1100" b="1" dirty="0"/>
          </a:p>
        </p:txBody>
      </p:sp>
      <p:sp>
        <p:nvSpPr>
          <p:cNvPr id="8" name="مربع نص 7"/>
          <p:cNvSpPr txBox="1"/>
          <p:nvPr/>
        </p:nvSpPr>
        <p:spPr>
          <a:xfrm>
            <a:off x="3962400" y="4038600"/>
            <a:ext cx="2286016" cy="261610"/>
          </a:xfrm>
          <a:prstGeom prst="rect">
            <a:avLst/>
          </a:prstGeom>
          <a:noFill/>
        </p:spPr>
        <p:txBody>
          <a:bodyPr wrap="square" rtlCol="1">
            <a:spAutoFit/>
          </a:bodyPr>
          <a:lstStyle/>
          <a:p>
            <a:pPr algn="ctr"/>
            <a:r>
              <a:rPr lang="en-US" sz="1100" b="1" dirty="0" smtClean="0"/>
              <a:t>Nazlet Issa</a:t>
            </a:r>
            <a:endParaRPr lang="ar-SA" sz="1100" b="1" dirty="0"/>
          </a:p>
        </p:txBody>
      </p:sp>
      <p:sp>
        <p:nvSpPr>
          <p:cNvPr id="9" name="مربع نص 8"/>
          <p:cNvSpPr txBox="1"/>
          <p:nvPr/>
        </p:nvSpPr>
        <p:spPr>
          <a:xfrm>
            <a:off x="5791200" y="2743200"/>
            <a:ext cx="2286016" cy="261610"/>
          </a:xfrm>
          <a:prstGeom prst="rect">
            <a:avLst/>
          </a:prstGeom>
          <a:noFill/>
        </p:spPr>
        <p:txBody>
          <a:bodyPr wrap="square" rtlCol="1">
            <a:spAutoFit/>
          </a:bodyPr>
          <a:lstStyle/>
          <a:p>
            <a:pPr algn="l"/>
            <a:r>
              <a:rPr lang="en-US" sz="1050" b="1" dirty="0" smtClean="0"/>
              <a:t>Qaffin </a:t>
            </a:r>
            <a:endParaRPr lang="ar-SA" sz="1050" b="1" dirty="0"/>
          </a:p>
        </p:txBody>
      </p:sp>
      <p:sp>
        <p:nvSpPr>
          <p:cNvPr id="10" name="مربع نص 9"/>
          <p:cNvSpPr txBox="1"/>
          <p:nvPr/>
        </p:nvSpPr>
        <p:spPr>
          <a:xfrm>
            <a:off x="2819400" y="5715000"/>
            <a:ext cx="2286016" cy="261610"/>
          </a:xfrm>
          <a:prstGeom prst="rect">
            <a:avLst/>
          </a:prstGeom>
          <a:noFill/>
        </p:spPr>
        <p:txBody>
          <a:bodyPr wrap="square" rtlCol="1">
            <a:spAutoFit/>
          </a:bodyPr>
          <a:lstStyle/>
          <a:p>
            <a:pPr algn="l"/>
            <a:r>
              <a:rPr lang="en-US" sz="1050" b="1" dirty="0" smtClean="0"/>
              <a:t>Jatt</a:t>
            </a:r>
            <a:endParaRPr lang="ar-SA" sz="1050" b="1" dirty="0"/>
          </a:p>
        </p:txBody>
      </p:sp>
      <p:sp>
        <p:nvSpPr>
          <p:cNvPr id="11" name="مربع نص 10"/>
          <p:cNvSpPr txBox="1"/>
          <p:nvPr/>
        </p:nvSpPr>
        <p:spPr>
          <a:xfrm>
            <a:off x="3200400" y="914400"/>
            <a:ext cx="2286016" cy="261610"/>
          </a:xfrm>
          <a:prstGeom prst="rect">
            <a:avLst/>
          </a:prstGeom>
          <a:noFill/>
        </p:spPr>
        <p:txBody>
          <a:bodyPr wrap="square" rtlCol="1">
            <a:spAutoFit/>
          </a:bodyPr>
          <a:lstStyle/>
          <a:p>
            <a:pPr algn="ctr"/>
            <a:r>
              <a:rPr lang="en-US" sz="1100" b="1" dirty="0" smtClean="0"/>
              <a:t>Harish </a:t>
            </a:r>
            <a:endParaRPr lang="ar-SA" sz="1100" b="1" dirty="0"/>
          </a:p>
        </p:txBody>
      </p:sp>
      <p:sp>
        <p:nvSpPr>
          <p:cNvPr id="12" name="مربع نص 11"/>
          <p:cNvSpPr txBox="1"/>
          <p:nvPr/>
        </p:nvSpPr>
        <p:spPr>
          <a:xfrm>
            <a:off x="228600" y="3429000"/>
            <a:ext cx="2286016" cy="261610"/>
          </a:xfrm>
          <a:prstGeom prst="rect">
            <a:avLst/>
          </a:prstGeom>
          <a:noFill/>
        </p:spPr>
        <p:txBody>
          <a:bodyPr wrap="square" rtlCol="1">
            <a:spAutoFit/>
          </a:bodyPr>
          <a:lstStyle/>
          <a:p>
            <a:pPr algn="ctr"/>
            <a:r>
              <a:rPr lang="en-US" sz="1100" b="1" dirty="0" smtClean="0"/>
              <a:t>Lehavot Habeba</a:t>
            </a:r>
            <a:endParaRPr lang="ar-SA" sz="1100" b="1" dirty="0"/>
          </a:p>
        </p:txBody>
      </p:sp>
      <p:sp>
        <p:nvSpPr>
          <p:cNvPr id="13" name="مربع نص 12"/>
          <p:cNvSpPr txBox="1"/>
          <p:nvPr/>
        </p:nvSpPr>
        <p:spPr>
          <a:xfrm>
            <a:off x="0" y="2514600"/>
            <a:ext cx="2286016" cy="261610"/>
          </a:xfrm>
          <a:prstGeom prst="rect">
            <a:avLst/>
          </a:prstGeom>
          <a:noFill/>
        </p:spPr>
        <p:txBody>
          <a:bodyPr wrap="square" rtlCol="1">
            <a:spAutoFit/>
          </a:bodyPr>
          <a:lstStyle/>
          <a:p>
            <a:pPr algn="ctr"/>
            <a:r>
              <a:rPr lang="en-US" sz="1100" b="1" dirty="0" smtClean="0"/>
              <a:t>Maor</a:t>
            </a:r>
            <a:endParaRPr lang="ar-SA" sz="1100" b="1" dirty="0"/>
          </a:p>
        </p:txBody>
      </p:sp>
      <p:sp>
        <p:nvSpPr>
          <p:cNvPr id="14" name="مربع نص 13"/>
          <p:cNvSpPr txBox="1"/>
          <p:nvPr/>
        </p:nvSpPr>
        <p:spPr>
          <a:xfrm>
            <a:off x="2438400" y="1905000"/>
            <a:ext cx="2286016" cy="261610"/>
          </a:xfrm>
          <a:prstGeom prst="rect">
            <a:avLst/>
          </a:prstGeom>
          <a:noFill/>
        </p:spPr>
        <p:txBody>
          <a:bodyPr wrap="square" rtlCol="1">
            <a:spAutoFit/>
          </a:bodyPr>
          <a:lstStyle/>
          <a:p>
            <a:pPr algn="ctr"/>
            <a:r>
              <a:rPr lang="en-US" sz="1100" b="1" dirty="0" err="1" smtClean="0"/>
              <a:t>Mesr</a:t>
            </a:r>
            <a:endParaRPr lang="ar-SA" sz="1100" b="1" dirty="0"/>
          </a:p>
        </p:txBody>
      </p:sp>
      <p:sp>
        <p:nvSpPr>
          <p:cNvPr id="15" name="مربع نص 14"/>
          <p:cNvSpPr txBox="1"/>
          <p:nvPr/>
        </p:nvSpPr>
        <p:spPr>
          <a:xfrm>
            <a:off x="2819400" y="2514600"/>
            <a:ext cx="2286016" cy="261610"/>
          </a:xfrm>
          <a:prstGeom prst="rect">
            <a:avLst/>
          </a:prstGeom>
          <a:noFill/>
        </p:spPr>
        <p:txBody>
          <a:bodyPr wrap="square" rtlCol="1">
            <a:spAutoFit/>
          </a:bodyPr>
          <a:lstStyle/>
          <a:p>
            <a:pPr algn="ctr"/>
            <a:r>
              <a:rPr lang="en-US" sz="1100" b="1" dirty="0" err="1" smtClean="0"/>
              <a:t>Metser</a:t>
            </a:r>
            <a:endParaRPr lang="ar-SA" sz="1100" b="1"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graduation project7.jpg"/>
          <p:cNvPicPr>
            <a:picLocks noChangeAspect="1"/>
          </p:cNvPicPr>
          <p:nvPr/>
        </p:nvPicPr>
        <p:blipFill>
          <a:blip r:embed="rId2" cstate="print"/>
          <a:stretch>
            <a:fillRect/>
          </a:stretch>
        </p:blipFill>
        <p:spPr>
          <a:xfrm>
            <a:off x="0" y="393936"/>
            <a:ext cx="9144000" cy="6464064"/>
          </a:xfrm>
          <a:prstGeom prst="rect">
            <a:avLst/>
          </a:prstGeom>
        </p:spPr>
      </p:pic>
      <p:sp>
        <p:nvSpPr>
          <p:cNvPr id="3" name="مربع نص 2"/>
          <p:cNvSpPr txBox="1"/>
          <p:nvPr/>
        </p:nvSpPr>
        <p:spPr>
          <a:xfrm>
            <a:off x="9829800" y="2133600"/>
            <a:ext cx="2057400" cy="369332"/>
          </a:xfrm>
          <a:prstGeom prst="rect">
            <a:avLst/>
          </a:prstGeom>
          <a:noFill/>
        </p:spPr>
        <p:txBody>
          <a:bodyPr wrap="square" rtlCol="1">
            <a:spAutoFit/>
          </a:bodyPr>
          <a:lstStyle/>
          <a:p>
            <a:pPr algn="r" rtl="1"/>
            <a:r>
              <a:rPr lang="ar-SA" dirty="0" smtClean="0"/>
              <a:t>الطريق العسكري</a:t>
            </a:r>
            <a:endParaRPr lang="ar-SA" dirty="0"/>
          </a:p>
        </p:txBody>
      </p:sp>
      <p:sp>
        <p:nvSpPr>
          <p:cNvPr id="4" name="مربع نص 3"/>
          <p:cNvSpPr txBox="1"/>
          <p:nvPr/>
        </p:nvSpPr>
        <p:spPr>
          <a:xfrm>
            <a:off x="2362200" y="3429000"/>
            <a:ext cx="2286016" cy="261610"/>
          </a:xfrm>
          <a:prstGeom prst="rect">
            <a:avLst/>
          </a:prstGeom>
          <a:noFill/>
        </p:spPr>
        <p:txBody>
          <a:bodyPr wrap="square" rtlCol="1">
            <a:spAutoFit/>
          </a:bodyPr>
          <a:lstStyle/>
          <a:p>
            <a:r>
              <a:rPr lang="en-US" sz="1100" b="1" dirty="0" smtClean="0"/>
              <a:t>Baqa Al-Gharbiyye </a:t>
            </a:r>
            <a:endParaRPr lang="ar-SA" sz="1100" b="1" dirty="0"/>
          </a:p>
        </p:txBody>
      </p:sp>
      <p:sp>
        <p:nvSpPr>
          <p:cNvPr id="5" name="مربع نص 4"/>
          <p:cNvSpPr txBox="1"/>
          <p:nvPr/>
        </p:nvSpPr>
        <p:spPr>
          <a:xfrm>
            <a:off x="6629400" y="5257800"/>
            <a:ext cx="2286016" cy="261610"/>
          </a:xfrm>
          <a:prstGeom prst="rect">
            <a:avLst/>
          </a:prstGeom>
          <a:noFill/>
        </p:spPr>
        <p:txBody>
          <a:bodyPr wrap="square" rtlCol="1">
            <a:spAutoFit/>
          </a:bodyPr>
          <a:lstStyle/>
          <a:p>
            <a:pPr algn="ctr"/>
            <a:r>
              <a:rPr lang="en-US" sz="1100" b="1" dirty="0" smtClean="0"/>
              <a:t>Baqa alsharqieh </a:t>
            </a:r>
            <a:endParaRPr lang="ar-SA" sz="1100" b="1" dirty="0"/>
          </a:p>
        </p:txBody>
      </p:sp>
      <p:sp>
        <p:nvSpPr>
          <p:cNvPr id="6" name="مربع نص 5"/>
          <p:cNvSpPr txBox="1"/>
          <p:nvPr/>
        </p:nvSpPr>
        <p:spPr>
          <a:xfrm>
            <a:off x="4800600" y="3505200"/>
            <a:ext cx="2286016" cy="261610"/>
          </a:xfrm>
          <a:prstGeom prst="rect">
            <a:avLst/>
          </a:prstGeom>
          <a:noFill/>
        </p:spPr>
        <p:txBody>
          <a:bodyPr wrap="square" rtlCol="1">
            <a:spAutoFit/>
          </a:bodyPr>
          <a:lstStyle/>
          <a:p>
            <a:pPr algn="ctr"/>
            <a:r>
              <a:rPr lang="en-US" sz="1100" b="1" dirty="0" smtClean="0"/>
              <a:t>Nazlet Issa</a:t>
            </a:r>
            <a:endParaRPr lang="ar-SA" sz="1100" b="1" dirty="0"/>
          </a:p>
        </p:txBody>
      </p:sp>
      <p:sp>
        <p:nvSpPr>
          <p:cNvPr id="7" name="مربع نص 6"/>
          <p:cNvSpPr txBox="1"/>
          <p:nvPr/>
        </p:nvSpPr>
        <p:spPr>
          <a:xfrm>
            <a:off x="8305800" y="762000"/>
            <a:ext cx="2286016" cy="261610"/>
          </a:xfrm>
          <a:prstGeom prst="rect">
            <a:avLst/>
          </a:prstGeom>
          <a:noFill/>
        </p:spPr>
        <p:txBody>
          <a:bodyPr wrap="square" rtlCol="1">
            <a:spAutoFit/>
          </a:bodyPr>
          <a:lstStyle/>
          <a:p>
            <a:pPr algn="l"/>
            <a:r>
              <a:rPr lang="en-US" sz="1050" b="1" dirty="0" smtClean="0"/>
              <a:t>Qaffin </a:t>
            </a:r>
            <a:endParaRPr lang="ar-SA" sz="1050" b="1" dirty="0"/>
          </a:p>
        </p:txBody>
      </p:sp>
      <p:sp>
        <p:nvSpPr>
          <p:cNvPr id="9" name="مربع نص 8"/>
          <p:cNvSpPr txBox="1"/>
          <p:nvPr/>
        </p:nvSpPr>
        <p:spPr>
          <a:xfrm>
            <a:off x="0" y="2514600"/>
            <a:ext cx="2286016" cy="261610"/>
          </a:xfrm>
          <a:prstGeom prst="rect">
            <a:avLst/>
          </a:prstGeom>
          <a:noFill/>
        </p:spPr>
        <p:txBody>
          <a:bodyPr wrap="square" rtlCol="1">
            <a:spAutoFit/>
          </a:bodyPr>
          <a:lstStyle/>
          <a:p>
            <a:pPr algn="ctr"/>
            <a:r>
              <a:rPr lang="en-US" sz="1100" b="1" dirty="0" smtClean="0"/>
              <a:t>Maor</a:t>
            </a:r>
            <a:endParaRPr lang="ar-SA" sz="1100" b="1" dirty="0"/>
          </a:p>
        </p:txBody>
      </p:sp>
      <p:sp>
        <p:nvSpPr>
          <p:cNvPr id="12" name="عنوان 1"/>
          <p:cNvSpPr txBox="1">
            <a:spLocks/>
          </p:cNvSpPr>
          <p:nvPr/>
        </p:nvSpPr>
        <p:spPr>
          <a:xfrm>
            <a:off x="0" y="0"/>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mj-lt"/>
                <a:ea typeface="+mj-ea"/>
                <a:cs typeface="+mj-cs"/>
              </a:rPr>
              <a:t>Map of restrictions and limitations</a:t>
            </a:r>
            <a:endParaRPr kumimoji="0" lang="ar-SA"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10" name="مربع نص 9"/>
          <p:cNvSpPr txBox="1"/>
          <p:nvPr/>
        </p:nvSpPr>
        <p:spPr>
          <a:xfrm>
            <a:off x="1447800" y="1676400"/>
            <a:ext cx="4648200" cy="369332"/>
          </a:xfrm>
          <a:prstGeom prst="rect">
            <a:avLst/>
          </a:prstGeom>
          <a:noFill/>
        </p:spPr>
        <p:txBody>
          <a:bodyPr wrap="square" rtlCol="1">
            <a:spAutoFit/>
          </a:bodyPr>
          <a:lstStyle/>
          <a:p>
            <a:r>
              <a:rPr lang="ar-SA" dirty="0" err="1" smtClean="0"/>
              <a:t>تزبيط</a:t>
            </a:r>
            <a:r>
              <a:rPr lang="ar-SA" dirty="0" smtClean="0"/>
              <a:t> </a:t>
            </a:r>
            <a:r>
              <a:rPr lang="ar-SA" dirty="0" err="1" smtClean="0"/>
              <a:t>الليجند</a:t>
            </a:r>
            <a:r>
              <a:rPr lang="ar-SA" dirty="0" smtClean="0"/>
              <a:t> </a:t>
            </a:r>
            <a:endParaRPr lang="ar-SA"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4876800" y="828769"/>
            <a:ext cx="4267200" cy="6029231"/>
          </a:xfrm>
          <a:prstGeom prst="rect">
            <a:avLst/>
          </a:prstGeom>
          <a:noFill/>
          <a:ln w="9525">
            <a:noFill/>
            <a:miter lim="800000"/>
            <a:headEnd/>
            <a:tailEnd/>
          </a:ln>
          <a:effectLst/>
        </p:spPr>
      </p:pic>
      <p:pic>
        <p:nvPicPr>
          <p:cNvPr id="3" name="صورة 2" descr="graduation project2.jpg"/>
          <p:cNvPicPr>
            <a:picLocks noChangeAspect="1"/>
          </p:cNvPicPr>
          <p:nvPr/>
        </p:nvPicPr>
        <p:blipFill>
          <a:blip r:embed="rId3" cstate="print"/>
          <a:stretch>
            <a:fillRect/>
          </a:stretch>
        </p:blipFill>
        <p:spPr>
          <a:xfrm>
            <a:off x="0" y="2667000"/>
            <a:ext cx="4495800" cy="3181116"/>
          </a:xfrm>
          <a:prstGeom prst="rect">
            <a:avLst/>
          </a:prstGeom>
        </p:spPr>
      </p:pic>
      <p:sp>
        <p:nvSpPr>
          <p:cNvPr id="4" name="عنوان 1"/>
          <p:cNvSpPr txBox="1">
            <a:spLocks/>
          </p:cNvSpPr>
          <p:nvPr/>
        </p:nvSpPr>
        <p:spPr>
          <a:xfrm>
            <a:off x="609600" y="0"/>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j-lt"/>
                <a:ea typeface="+mj-ea"/>
                <a:cs typeface="+mj-cs"/>
              </a:rPr>
              <a:t>Map of restrictions and limitations</a:t>
            </a:r>
            <a:endParaRPr kumimoji="0" lang="ar-SA" sz="2800" b="1" i="0" u="none" strike="noStrike" kern="1200" cap="none" spc="0" normalizeH="0" baseline="0" noProof="0" dirty="0">
              <a:ln>
                <a:noFill/>
              </a:ln>
              <a:solidFill>
                <a:schemeClr val="tx1"/>
              </a:solidFill>
              <a:effectLst/>
              <a:uLnTx/>
              <a:uFillTx/>
              <a:latin typeface="+mj-lt"/>
              <a:ea typeface="+mj-ea"/>
              <a:cs typeface="+mj-cs"/>
            </a:endParaRPr>
          </a:p>
        </p:txBody>
      </p:sp>
      <p:pic>
        <p:nvPicPr>
          <p:cNvPr id="5" name="Picture 2"/>
          <p:cNvPicPr>
            <a:picLocks noChangeAspect="1" noChangeArrowheads="1"/>
          </p:cNvPicPr>
          <p:nvPr/>
        </p:nvPicPr>
        <p:blipFill>
          <a:blip r:embed="rId2"/>
          <a:srcRect/>
          <a:stretch>
            <a:fillRect/>
          </a:stretch>
        </p:blipFill>
        <p:spPr bwMode="auto">
          <a:xfrm>
            <a:off x="9372600" y="457200"/>
            <a:ext cx="4267200" cy="60292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90600" y="-304800"/>
            <a:ext cx="8229600" cy="1143000"/>
          </a:xfrm>
        </p:spPr>
        <p:txBody>
          <a:bodyPr>
            <a:normAutofit/>
          </a:bodyPr>
          <a:lstStyle/>
          <a:p>
            <a:r>
              <a:rPr lang="en-US" sz="3200" dirty="0" smtClean="0"/>
              <a:t>Map of restrictions and limitations</a:t>
            </a:r>
            <a:endParaRPr lang="ar-SA" sz="3200" dirty="0"/>
          </a:p>
        </p:txBody>
      </p:sp>
      <p:pic>
        <p:nvPicPr>
          <p:cNvPr id="4" name="عنصر نائب للمحتوى 3" descr="graduation project7.jpg"/>
          <p:cNvPicPr>
            <a:picLocks noGrp="1" noChangeAspect="1"/>
          </p:cNvPicPr>
          <p:nvPr>
            <p:ph idx="1"/>
          </p:nvPr>
        </p:nvPicPr>
        <p:blipFill>
          <a:blip r:embed="rId2" cstate="print"/>
          <a:stretch>
            <a:fillRect/>
          </a:stretch>
        </p:blipFill>
        <p:spPr>
          <a:xfrm>
            <a:off x="0" y="457200"/>
            <a:ext cx="7543800" cy="5332853"/>
          </a:xfrm>
        </p:spPr>
      </p:pic>
      <p:pic>
        <p:nvPicPr>
          <p:cNvPr id="5" name="Picture 2"/>
          <p:cNvPicPr>
            <a:picLocks noChangeAspect="1" noChangeArrowheads="1"/>
          </p:cNvPicPr>
          <p:nvPr/>
        </p:nvPicPr>
        <p:blipFill>
          <a:blip r:embed="rId3"/>
          <a:srcRect r="49020"/>
          <a:stretch>
            <a:fillRect/>
          </a:stretch>
        </p:blipFill>
        <p:spPr bwMode="auto">
          <a:xfrm>
            <a:off x="7543800" y="0"/>
            <a:ext cx="1600200" cy="4434985"/>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50980" t="38987"/>
          <a:stretch>
            <a:fillRect/>
          </a:stretch>
        </p:blipFill>
        <p:spPr bwMode="auto">
          <a:xfrm>
            <a:off x="7315200" y="3886200"/>
            <a:ext cx="1524000" cy="26801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8229600" cy="838200"/>
          </a:xfrm>
        </p:spPr>
        <p:txBody>
          <a:bodyPr>
            <a:normAutofit/>
          </a:bodyPr>
          <a:lstStyle/>
          <a:p>
            <a:r>
              <a:rPr lang="en-US" sz="3600" dirty="0" smtClean="0"/>
              <a:t>Map of potentials and opportunities</a:t>
            </a:r>
            <a:endParaRPr lang="ar-SA" sz="3600" dirty="0"/>
          </a:p>
        </p:txBody>
      </p:sp>
      <p:sp>
        <p:nvSpPr>
          <p:cNvPr id="4" name="عنصر نائب للمحتوى 3"/>
          <p:cNvSpPr>
            <a:spLocks noGrp="1"/>
          </p:cNvSpPr>
          <p:nvPr>
            <p:ph idx="1"/>
          </p:nvPr>
        </p:nvSpPr>
        <p:spPr>
          <a:xfrm>
            <a:off x="381000" y="838200"/>
            <a:ext cx="8763000" cy="4525963"/>
          </a:xfrm>
        </p:spPr>
        <p:txBody>
          <a:bodyPr>
            <a:noAutofit/>
          </a:bodyPr>
          <a:lstStyle/>
          <a:p>
            <a:pPr>
              <a:buFont typeface="Wingdings" pitchFamily="2" charset="2"/>
              <a:buChar char="q"/>
            </a:pPr>
            <a:r>
              <a:rPr lang="en-US" sz="2400" b="1" dirty="0" smtClean="0"/>
              <a:t>Residential development opportunities and opportunities:</a:t>
            </a:r>
          </a:p>
          <a:p>
            <a:pPr>
              <a:buNone/>
            </a:pPr>
            <a:r>
              <a:rPr lang="en-US" sz="2000" dirty="0" smtClean="0"/>
              <a:t>Population development areas are classified as follows:</a:t>
            </a:r>
          </a:p>
          <a:p>
            <a:pPr>
              <a:buNone/>
            </a:pPr>
            <a:r>
              <a:rPr lang="en-US" sz="2000" dirty="0" smtClean="0">
                <a:effectLst>
                  <a:outerShdw blurRad="38100" dist="38100" dir="2700000" algn="tl">
                    <a:srgbClr val="000000">
                      <a:alpha val="43137"/>
                    </a:srgbClr>
                  </a:outerShdw>
                </a:effectLst>
              </a:rPr>
              <a:t>1. Suitable areas for residential expansion.</a:t>
            </a:r>
          </a:p>
          <a:p>
            <a:pPr>
              <a:buNone/>
            </a:pPr>
            <a:r>
              <a:rPr lang="en-US" sz="2000" dirty="0" smtClean="0">
                <a:effectLst>
                  <a:outerShdw blurRad="38100" dist="38100" dir="2700000" algn="tl">
                    <a:srgbClr val="000000">
                      <a:alpha val="43137"/>
                    </a:srgbClr>
                  </a:outerShdw>
                </a:effectLst>
              </a:rPr>
              <a:t>2. Candidate population density areas.</a:t>
            </a:r>
          </a:p>
          <a:p>
            <a:pPr>
              <a:buNone/>
            </a:pPr>
            <a:endParaRPr lang="en-US" sz="2000" dirty="0" smtClean="0"/>
          </a:p>
          <a:p>
            <a:pPr>
              <a:buFont typeface="Wingdings" pitchFamily="2" charset="2"/>
              <a:buChar char="q"/>
            </a:pPr>
            <a:r>
              <a:rPr lang="en-US" sz="2400" b="1" dirty="0" smtClean="0"/>
              <a:t>  Possibilities and opportunities in infrastructure and services:</a:t>
            </a:r>
          </a:p>
          <a:p>
            <a:pPr marL="457200" indent="-457200">
              <a:buFont typeface="+mj-lt"/>
              <a:buAutoNum type="arabicPeriod"/>
            </a:pPr>
            <a:r>
              <a:rPr lang="en-US" sz="2000" dirty="0" smtClean="0">
                <a:effectLst>
                  <a:outerShdw blurRad="38100" dist="38100" dir="2700000" algn="tl">
                    <a:srgbClr val="000000">
                      <a:alpha val="43137"/>
                    </a:srgbClr>
                  </a:outerShdw>
                </a:effectLst>
              </a:rPr>
              <a:t>Potential sites for community services</a:t>
            </a:r>
          </a:p>
          <a:p>
            <a:pPr marL="457200" indent="-457200">
              <a:buFont typeface="+mj-lt"/>
              <a:buAutoNum type="arabicPeriod"/>
            </a:pPr>
            <a:r>
              <a:rPr lang="en-US" sz="2000" dirty="0" smtClean="0">
                <a:effectLst>
                  <a:outerShdw blurRad="38100" dist="38100" dir="2700000" algn="tl">
                    <a:srgbClr val="000000">
                      <a:alpha val="43137"/>
                    </a:srgbClr>
                  </a:outerShdw>
                </a:effectLst>
              </a:rPr>
              <a:t>Possible sites for developing infrastructure services</a:t>
            </a:r>
          </a:p>
          <a:p>
            <a:pPr>
              <a:buNone/>
            </a:pPr>
            <a:endParaRPr lang="en-US" sz="2000" dirty="0" smtClean="0"/>
          </a:p>
          <a:p>
            <a:pPr>
              <a:buFont typeface="Wingdings" pitchFamily="2" charset="2"/>
              <a:buChar char="q"/>
            </a:pPr>
            <a:r>
              <a:rPr lang="en-US" sz="2000" b="1" dirty="0" smtClean="0"/>
              <a:t>Economic development potential and opportunities</a:t>
            </a:r>
          </a:p>
          <a:p>
            <a:pPr marL="457200" indent="-457200">
              <a:buFont typeface="+mj-lt"/>
              <a:buAutoNum type="arabicPeriod"/>
            </a:pPr>
            <a:r>
              <a:rPr lang="en-US" sz="2000" dirty="0" smtClean="0">
                <a:effectLst>
                  <a:outerShdw blurRad="38100" dist="38100" dir="2700000" algn="tl">
                    <a:srgbClr val="000000">
                      <a:alpha val="43137"/>
                    </a:srgbClr>
                  </a:outerShdw>
                </a:effectLst>
              </a:rPr>
              <a:t>Suitable areas for agricultural development</a:t>
            </a:r>
          </a:p>
          <a:p>
            <a:pPr marL="457200" indent="-457200">
              <a:buFont typeface="+mj-lt"/>
              <a:buAutoNum type="arabicPeriod"/>
            </a:pPr>
            <a:r>
              <a:rPr lang="en-US" sz="2000" dirty="0" smtClean="0">
                <a:effectLst>
                  <a:outerShdw blurRad="38100" dist="38100" dir="2700000" algn="tl">
                    <a:srgbClr val="000000">
                      <a:alpha val="43137"/>
                    </a:srgbClr>
                  </a:outerShdw>
                </a:effectLst>
              </a:rPr>
              <a:t>Industrial / commercial development</a:t>
            </a:r>
          </a:p>
          <a:p>
            <a:pPr marL="914400" lvl="1" indent="-514350">
              <a:buFont typeface="Wingdings" pitchFamily="2" charset="2"/>
              <a:buChar char="Ø"/>
            </a:pPr>
            <a:r>
              <a:rPr lang="en-US" sz="1600" dirty="0" smtClean="0">
                <a:effectLst>
                  <a:outerShdw blurRad="38100" dist="38100" dir="2700000" algn="tl">
                    <a:srgbClr val="000000">
                      <a:alpha val="43137"/>
                    </a:srgbClr>
                  </a:outerShdw>
                </a:effectLst>
              </a:rPr>
              <a:t>Zones suitable for industrial expansion</a:t>
            </a:r>
          </a:p>
          <a:p>
            <a:pPr marL="914400" lvl="1" indent="-514350">
              <a:buFont typeface="Wingdings" pitchFamily="2" charset="2"/>
              <a:buChar char="Ø"/>
            </a:pPr>
            <a:r>
              <a:rPr lang="en-US" sz="1600" dirty="0" smtClean="0">
                <a:effectLst>
                  <a:outerShdw blurRad="38100" dist="38100" dir="2700000" algn="tl">
                    <a:srgbClr val="000000">
                      <a:alpha val="43137"/>
                    </a:srgbClr>
                  </a:outerShdw>
                </a:effectLst>
              </a:rPr>
              <a:t>Zones suitable for expansion in commercial activities</a:t>
            </a:r>
          </a:p>
          <a:p>
            <a:pPr>
              <a:buNone/>
            </a:pPr>
            <a:r>
              <a:rPr lang="en-US" sz="2000" dirty="0" smtClean="0">
                <a:effectLst>
                  <a:outerShdw blurRad="38100" dist="38100" dir="2700000" algn="tl">
                    <a:srgbClr val="000000">
                      <a:alpha val="43137"/>
                    </a:srgbClr>
                  </a:outerShdw>
                </a:effectLst>
              </a:rPr>
              <a:t>3. Tourist areas</a:t>
            </a:r>
            <a:endParaRPr lang="ar-SA" sz="20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ششششششششششششش.jpg"/>
          <p:cNvPicPr>
            <a:picLocks noGrp="1" noChangeAspect="1"/>
          </p:cNvPicPr>
          <p:nvPr>
            <p:ph idx="4294967295"/>
          </p:nvPr>
        </p:nvPicPr>
        <p:blipFill>
          <a:blip r:embed="rId2" cstate="print"/>
          <a:stretch>
            <a:fillRect/>
          </a:stretch>
        </p:blipFill>
        <p:spPr>
          <a:xfrm>
            <a:off x="0" y="385918"/>
            <a:ext cx="9144000" cy="6472082"/>
          </a:xfrm>
        </p:spPr>
      </p:pic>
      <p:sp>
        <p:nvSpPr>
          <p:cNvPr id="5" name="عنوان 1"/>
          <p:cNvSpPr txBox="1">
            <a:spLocks/>
          </p:cNvSpPr>
          <p:nvPr/>
        </p:nvSpPr>
        <p:spPr>
          <a:xfrm>
            <a:off x="381000" y="0"/>
            <a:ext cx="8229600" cy="838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smtClean="0">
                <a:ln>
                  <a:noFill/>
                </a:ln>
                <a:solidFill>
                  <a:schemeClr val="tx1"/>
                </a:solidFill>
                <a:effectLst/>
                <a:uLnTx/>
                <a:uFillTx/>
                <a:latin typeface="+mj-lt"/>
                <a:ea typeface="+mj-ea"/>
                <a:cs typeface="+mj-cs"/>
              </a:rPr>
              <a:t>Map of potentials and opportunities</a:t>
            </a:r>
            <a:endParaRPr kumimoji="0" lang="ar-SA"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مربع نص 5"/>
          <p:cNvSpPr txBox="1"/>
          <p:nvPr/>
        </p:nvSpPr>
        <p:spPr>
          <a:xfrm>
            <a:off x="2057400" y="3505200"/>
            <a:ext cx="2286016" cy="246221"/>
          </a:xfrm>
          <a:prstGeom prst="rect">
            <a:avLst/>
          </a:prstGeom>
          <a:noFill/>
        </p:spPr>
        <p:txBody>
          <a:bodyPr wrap="square" rtlCol="1">
            <a:spAutoFit/>
          </a:bodyPr>
          <a:lstStyle/>
          <a:p>
            <a:r>
              <a:rPr lang="en-US" sz="1000" b="1" dirty="0" smtClean="0"/>
              <a:t>Baqa Al-Gharbiyye </a:t>
            </a:r>
            <a:endParaRPr lang="ar-SA" sz="1000" b="1" dirty="0"/>
          </a:p>
        </p:txBody>
      </p:sp>
      <p:sp>
        <p:nvSpPr>
          <p:cNvPr id="7" name="مربع نص 6"/>
          <p:cNvSpPr txBox="1"/>
          <p:nvPr/>
        </p:nvSpPr>
        <p:spPr>
          <a:xfrm>
            <a:off x="4953000" y="4495800"/>
            <a:ext cx="1752616" cy="261610"/>
          </a:xfrm>
          <a:prstGeom prst="rect">
            <a:avLst/>
          </a:prstGeom>
          <a:noFill/>
        </p:spPr>
        <p:txBody>
          <a:bodyPr wrap="square" rtlCol="1">
            <a:spAutoFit/>
          </a:bodyPr>
          <a:lstStyle/>
          <a:p>
            <a:pPr algn="ctr"/>
            <a:r>
              <a:rPr lang="en-US" sz="1050" b="1" dirty="0" smtClean="0"/>
              <a:t>Baqa alsharqieh </a:t>
            </a:r>
            <a:endParaRPr lang="ar-SA" sz="1050" b="1" dirty="0"/>
          </a:p>
        </p:txBody>
      </p:sp>
      <p:sp>
        <p:nvSpPr>
          <p:cNvPr id="8" name="مربع نص 7"/>
          <p:cNvSpPr txBox="1"/>
          <p:nvPr/>
        </p:nvSpPr>
        <p:spPr>
          <a:xfrm>
            <a:off x="3581400" y="3429000"/>
            <a:ext cx="2286016" cy="261610"/>
          </a:xfrm>
          <a:prstGeom prst="rect">
            <a:avLst/>
          </a:prstGeom>
          <a:noFill/>
        </p:spPr>
        <p:txBody>
          <a:bodyPr wrap="square" rtlCol="1">
            <a:spAutoFit/>
          </a:bodyPr>
          <a:lstStyle/>
          <a:p>
            <a:pPr algn="ctr"/>
            <a:r>
              <a:rPr lang="en-US" sz="1100" b="1" dirty="0" smtClean="0"/>
              <a:t>Nazlet Issa</a:t>
            </a:r>
            <a:endParaRPr lang="ar-SA" sz="1100" b="1" dirty="0"/>
          </a:p>
        </p:txBody>
      </p:sp>
      <p:sp>
        <p:nvSpPr>
          <p:cNvPr id="9" name="مربع نص 8"/>
          <p:cNvSpPr txBox="1"/>
          <p:nvPr/>
        </p:nvSpPr>
        <p:spPr>
          <a:xfrm>
            <a:off x="6019800" y="1828800"/>
            <a:ext cx="2286016" cy="261610"/>
          </a:xfrm>
          <a:prstGeom prst="rect">
            <a:avLst/>
          </a:prstGeom>
          <a:noFill/>
        </p:spPr>
        <p:txBody>
          <a:bodyPr wrap="square" rtlCol="1">
            <a:spAutoFit/>
          </a:bodyPr>
          <a:lstStyle/>
          <a:p>
            <a:pPr algn="l"/>
            <a:r>
              <a:rPr lang="en-US" sz="1050" b="1" dirty="0" smtClean="0"/>
              <a:t>Qaffin </a:t>
            </a:r>
            <a:endParaRPr lang="ar-SA" sz="1050" b="1" dirty="0"/>
          </a:p>
        </p:txBody>
      </p:sp>
      <p:sp>
        <p:nvSpPr>
          <p:cNvPr id="10" name="مربع نص 9"/>
          <p:cNvSpPr txBox="1"/>
          <p:nvPr/>
        </p:nvSpPr>
        <p:spPr>
          <a:xfrm>
            <a:off x="-533400" y="2362200"/>
            <a:ext cx="2286016" cy="230832"/>
          </a:xfrm>
          <a:prstGeom prst="rect">
            <a:avLst/>
          </a:prstGeom>
          <a:noFill/>
        </p:spPr>
        <p:txBody>
          <a:bodyPr wrap="square" rtlCol="1">
            <a:spAutoFit/>
          </a:bodyPr>
          <a:lstStyle/>
          <a:p>
            <a:pPr algn="ctr"/>
            <a:r>
              <a:rPr lang="en-US" sz="900" b="1" dirty="0" smtClean="0"/>
              <a:t>Lehavot Habeba</a:t>
            </a:r>
            <a:endParaRPr lang="ar-SA" sz="900" b="1" dirty="0"/>
          </a:p>
        </p:txBody>
      </p:sp>
      <p:sp>
        <p:nvSpPr>
          <p:cNvPr id="11" name="مربع نص 10"/>
          <p:cNvSpPr txBox="1"/>
          <p:nvPr/>
        </p:nvSpPr>
        <p:spPr>
          <a:xfrm>
            <a:off x="-609600" y="1524000"/>
            <a:ext cx="2286016" cy="261610"/>
          </a:xfrm>
          <a:prstGeom prst="rect">
            <a:avLst/>
          </a:prstGeom>
          <a:noFill/>
        </p:spPr>
        <p:txBody>
          <a:bodyPr wrap="square" rtlCol="1">
            <a:spAutoFit/>
          </a:bodyPr>
          <a:lstStyle/>
          <a:p>
            <a:pPr algn="ctr"/>
            <a:r>
              <a:rPr lang="en-US" sz="1100" b="1" dirty="0" smtClean="0"/>
              <a:t>Maor</a:t>
            </a:r>
            <a:endParaRPr lang="ar-SA" sz="1100" b="1" dirty="0"/>
          </a:p>
        </p:txBody>
      </p:sp>
      <p:sp>
        <p:nvSpPr>
          <p:cNvPr id="12" name="مربع نص 11"/>
          <p:cNvSpPr txBox="1"/>
          <p:nvPr/>
        </p:nvSpPr>
        <p:spPr>
          <a:xfrm>
            <a:off x="2057400" y="685800"/>
            <a:ext cx="2286016" cy="261610"/>
          </a:xfrm>
          <a:prstGeom prst="rect">
            <a:avLst/>
          </a:prstGeom>
          <a:noFill/>
        </p:spPr>
        <p:txBody>
          <a:bodyPr wrap="square" rtlCol="1">
            <a:spAutoFit/>
          </a:bodyPr>
          <a:lstStyle/>
          <a:p>
            <a:pPr algn="ctr"/>
            <a:r>
              <a:rPr lang="en-US" sz="1050" b="1" dirty="0" err="1" smtClean="0"/>
              <a:t>Mesr</a:t>
            </a:r>
            <a:endParaRPr lang="ar-SA" sz="1050" b="1" dirty="0"/>
          </a:p>
        </p:txBody>
      </p:sp>
      <p:sp>
        <p:nvSpPr>
          <p:cNvPr id="13" name="مربع نص 12"/>
          <p:cNvSpPr txBox="1"/>
          <p:nvPr/>
        </p:nvSpPr>
        <p:spPr>
          <a:xfrm>
            <a:off x="2590800" y="1066800"/>
            <a:ext cx="2286016" cy="246221"/>
          </a:xfrm>
          <a:prstGeom prst="rect">
            <a:avLst/>
          </a:prstGeom>
          <a:noFill/>
        </p:spPr>
        <p:txBody>
          <a:bodyPr wrap="square" rtlCol="1">
            <a:spAutoFit/>
          </a:bodyPr>
          <a:lstStyle/>
          <a:p>
            <a:pPr algn="ctr"/>
            <a:r>
              <a:rPr lang="en-US" sz="1000" b="1" dirty="0" err="1" smtClean="0"/>
              <a:t>Metser</a:t>
            </a:r>
            <a:endParaRPr lang="ar-SA" sz="1000" b="1" dirty="0"/>
          </a:p>
        </p:txBody>
      </p:sp>
      <p:sp>
        <p:nvSpPr>
          <p:cNvPr id="14" name="مربع نص 13"/>
          <p:cNvSpPr txBox="1"/>
          <p:nvPr/>
        </p:nvSpPr>
        <p:spPr>
          <a:xfrm>
            <a:off x="2362200" y="5105400"/>
            <a:ext cx="2286016" cy="261610"/>
          </a:xfrm>
          <a:prstGeom prst="rect">
            <a:avLst/>
          </a:prstGeom>
          <a:noFill/>
        </p:spPr>
        <p:txBody>
          <a:bodyPr wrap="square" rtlCol="1">
            <a:spAutoFit/>
          </a:bodyPr>
          <a:lstStyle/>
          <a:p>
            <a:pPr algn="l"/>
            <a:r>
              <a:rPr lang="en-US" sz="1050" b="1" dirty="0" smtClean="0"/>
              <a:t>Jatt</a:t>
            </a:r>
            <a:endParaRPr lang="ar-SA" sz="1050" b="1" dirty="0"/>
          </a:p>
        </p:txBody>
      </p:sp>
      <p:sp>
        <p:nvSpPr>
          <p:cNvPr id="15" name="مخطط انسيابي: متعدد المستندات 14"/>
          <p:cNvSpPr/>
          <p:nvPr/>
        </p:nvSpPr>
        <p:spPr>
          <a:xfrm>
            <a:off x="2362200" y="3048000"/>
            <a:ext cx="381000" cy="228600"/>
          </a:xfrm>
          <a:prstGeom prst="flowChartMultidocument">
            <a:avLst/>
          </a:prstGeom>
          <a:solidFill>
            <a:srgbClr val="FFFFC5"/>
          </a:solidFill>
          <a:ln>
            <a:solidFill>
              <a:schemeClr val="tx2">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خطط انسيابي: متعدد المستندات 15"/>
          <p:cNvSpPr/>
          <p:nvPr/>
        </p:nvSpPr>
        <p:spPr>
          <a:xfrm>
            <a:off x="7086600" y="1219200"/>
            <a:ext cx="381000" cy="228600"/>
          </a:xfrm>
          <a:prstGeom prst="flowChartMultidocument">
            <a:avLst/>
          </a:prstGeom>
          <a:solidFill>
            <a:srgbClr val="FFFFC5"/>
          </a:solidFill>
          <a:ln>
            <a:solidFill>
              <a:schemeClr val="tx2">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ربع نص 16"/>
          <p:cNvSpPr txBox="1"/>
          <p:nvPr/>
        </p:nvSpPr>
        <p:spPr>
          <a:xfrm>
            <a:off x="8001000" y="304800"/>
            <a:ext cx="3733800" cy="369332"/>
          </a:xfrm>
          <a:prstGeom prst="rect">
            <a:avLst/>
          </a:prstGeom>
          <a:noFill/>
        </p:spPr>
        <p:txBody>
          <a:bodyPr wrap="square" rtlCol="1">
            <a:spAutoFit/>
          </a:bodyPr>
          <a:lstStyle/>
          <a:p>
            <a:r>
              <a:rPr lang="ar-SA" dirty="0" err="1" smtClean="0"/>
              <a:t>تزبيط</a:t>
            </a:r>
            <a:r>
              <a:rPr lang="ar-SA" dirty="0" smtClean="0"/>
              <a:t> </a:t>
            </a:r>
            <a:r>
              <a:rPr lang="ar-SA" dirty="0" err="1" smtClean="0"/>
              <a:t>الليجند</a:t>
            </a:r>
            <a:endParaRPr lang="ar-SA" dirty="0"/>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304800"/>
            <a:ext cx="4038600" cy="1143000"/>
          </a:xfrm>
        </p:spPr>
        <p:style>
          <a:lnRef idx="2">
            <a:schemeClr val="accent1"/>
          </a:lnRef>
          <a:fillRef idx="1">
            <a:schemeClr val="lt1"/>
          </a:fillRef>
          <a:effectRef idx="0">
            <a:schemeClr val="accent1"/>
          </a:effectRef>
          <a:fontRef idx="minor">
            <a:schemeClr val="dk1"/>
          </a:fontRef>
        </p:style>
        <p:txBody>
          <a:bodyPr>
            <a:normAutofit/>
          </a:bodyPr>
          <a:lstStyle/>
          <a:p>
            <a:r>
              <a:rPr lang="en-US" sz="2000" dirty="0" smtClean="0"/>
              <a:t>Development trends and strategy</a:t>
            </a:r>
            <a:endParaRPr lang="ar-SA" sz="2000" dirty="0"/>
          </a:p>
        </p:txBody>
      </p:sp>
      <p:sp>
        <p:nvSpPr>
          <p:cNvPr id="3" name="عنصر نائب للمحتوى 2"/>
          <p:cNvSpPr>
            <a:spLocks noGrp="1"/>
          </p:cNvSpPr>
          <p:nvPr>
            <p:ph idx="1"/>
          </p:nvPr>
        </p:nvSpPr>
        <p:spPr>
          <a:xfrm>
            <a:off x="304800" y="1600200"/>
            <a:ext cx="4038600" cy="4525963"/>
          </a:xfrm>
        </p:spPr>
        <p:style>
          <a:lnRef idx="2">
            <a:schemeClr val="accent1"/>
          </a:lnRef>
          <a:fillRef idx="1">
            <a:schemeClr val="lt1"/>
          </a:fillRef>
          <a:effectRef idx="0">
            <a:schemeClr val="accent1"/>
          </a:effectRef>
          <a:fontRef idx="minor">
            <a:schemeClr val="dk1"/>
          </a:fontRef>
        </p:style>
        <p:txBody>
          <a:bodyPr>
            <a:normAutofit/>
          </a:bodyPr>
          <a:lstStyle/>
          <a:p>
            <a:r>
              <a:rPr lang="en-US" sz="2000" dirty="0" smtClean="0"/>
              <a:t>Improving Urban Legislation</a:t>
            </a:r>
          </a:p>
          <a:p>
            <a:r>
              <a:rPr lang="en-US" sz="2000" dirty="0" smtClean="0"/>
              <a:t>Decentralization and Strengthening of Local Authorities</a:t>
            </a:r>
          </a:p>
          <a:p>
            <a:r>
              <a:rPr lang="en-US" sz="2000" dirty="0" smtClean="0"/>
              <a:t>Ensure that adequate health, sanitation, hygiene, safety, security, transportation and amenities are provided through land planning and use.</a:t>
            </a:r>
          </a:p>
          <a:p>
            <a:endParaRPr lang="en-US" sz="2000" dirty="0" smtClean="0"/>
          </a:p>
          <a:p>
            <a:endParaRPr lang="ar-SA" sz="2000" dirty="0" smtClean="0"/>
          </a:p>
        </p:txBody>
      </p:sp>
      <p:sp>
        <p:nvSpPr>
          <p:cNvPr id="4" name="عنوان 1"/>
          <p:cNvSpPr txBox="1">
            <a:spLocks/>
          </p:cNvSpPr>
          <p:nvPr/>
        </p:nvSpPr>
        <p:spPr>
          <a:xfrm>
            <a:off x="4648200" y="304800"/>
            <a:ext cx="41148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j-lt"/>
                <a:ea typeface="+mj-ea"/>
                <a:cs typeface="+mj-cs"/>
              </a:rPr>
              <a:t>Objectives of sectoral assessment </a:t>
            </a:r>
            <a:endParaRPr kumimoji="0" lang="ar-SA"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عنصر نائب للمحتوى 2"/>
          <p:cNvSpPr txBox="1">
            <a:spLocks/>
          </p:cNvSpPr>
          <p:nvPr/>
        </p:nvSpPr>
        <p:spPr>
          <a:xfrm>
            <a:off x="4648200" y="1600200"/>
            <a:ext cx="4114800" cy="51054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p>
            <a:pPr marL="342900" lvl="0" indent="-342900">
              <a:spcBef>
                <a:spcPct val="20000"/>
              </a:spcBef>
              <a:buFont typeface="Arial" pitchFamily="34" charset="0"/>
              <a:buChar char="•"/>
            </a:pPr>
            <a:r>
              <a:rPr lang="en-US" sz="2000" dirty="0" smtClean="0"/>
              <a:t>Preserving every building and everything that has architectural, historical and archaeological importance </a:t>
            </a:r>
          </a:p>
          <a:p>
            <a:pPr marL="342900" lvl="0" indent="-342900">
              <a:spcBef>
                <a:spcPct val="20000"/>
              </a:spcBef>
              <a:buFont typeface="Arial" pitchFamily="34" charset="0"/>
              <a:buChar char="•"/>
            </a:pPr>
            <a:r>
              <a:rPr lang="en-US" sz="2000" dirty="0" smtClean="0"/>
              <a:t>Preserving and developing important places in terms of nature or beauty while avoiding damage to plants, natural values, landscapes and heritage as possible </a:t>
            </a:r>
          </a:p>
          <a:p>
            <a:pPr marL="342900" lvl="0" indent="-342900">
              <a:spcBef>
                <a:spcPct val="20000"/>
              </a:spcBef>
              <a:buFont typeface="Arial" pitchFamily="34" charset="0"/>
              <a:buChar char="•"/>
            </a:pPr>
            <a:r>
              <a:rPr lang="en-US" sz="2000" dirty="0" smtClean="0"/>
              <a:t>Uniqueness of open public places, including parks, gardens and gardens, that adequately meet the needs of the expected population in the local planning area</a:t>
            </a:r>
            <a:endParaRPr kumimoji="0" lang="ar-SA" sz="2000" b="0" i="0" u="none" strike="noStrike" kern="1200" cap="none" spc="0" normalizeH="0" baseline="0" noProof="0" dirty="0" smtClean="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124200" y="4191000"/>
            <a:ext cx="3352800"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2000" dirty="0" smtClean="0"/>
              <a:t> Suggested scenarios</a:t>
            </a:r>
            <a:endParaRPr lang="ar-SA" sz="2000" dirty="0"/>
          </a:p>
        </p:txBody>
      </p:sp>
      <p:sp>
        <p:nvSpPr>
          <p:cNvPr id="3" name="مستطيل 2"/>
          <p:cNvSpPr/>
          <p:nvPr/>
        </p:nvSpPr>
        <p:spPr>
          <a:xfrm>
            <a:off x="609600" y="5181600"/>
            <a:ext cx="2743200" cy="1447800"/>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en-US" dirty="0" smtClean="0"/>
              <a:t>Scenario (1): Plan and merge of communities isolated or divided by the Separation Barrier</a:t>
            </a:r>
            <a:endParaRPr lang="ar-SA" dirty="0"/>
          </a:p>
        </p:txBody>
      </p:sp>
      <p:sp>
        <p:nvSpPr>
          <p:cNvPr id="4" name="مستطيل 3"/>
          <p:cNvSpPr/>
          <p:nvPr/>
        </p:nvSpPr>
        <p:spPr>
          <a:xfrm>
            <a:off x="5486400" y="5105400"/>
            <a:ext cx="2895600" cy="1447800"/>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en-US" dirty="0" smtClean="0"/>
              <a:t>Scenario (2): Planning for the  communities separated by the separating wall to enhance its status. </a:t>
            </a:r>
            <a:r>
              <a:rPr lang="ar-SA" dirty="0" smtClean="0"/>
              <a:t> </a:t>
            </a:r>
            <a:endParaRPr lang="ar-SA" dirty="0"/>
          </a:p>
        </p:txBody>
      </p:sp>
      <p:cxnSp>
        <p:nvCxnSpPr>
          <p:cNvPr id="7" name="رابط كسهم مستقيم 6"/>
          <p:cNvCxnSpPr>
            <a:stCxn id="2" idx="2"/>
            <a:endCxn id="3" idx="0"/>
          </p:cNvCxnSpPr>
          <p:nvPr/>
        </p:nvCxnSpPr>
        <p:spPr>
          <a:xfrm rot="5400000">
            <a:off x="3095655" y="3476655"/>
            <a:ext cx="590490" cy="2819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رابط كسهم مستقيم 7"/>
          <p:cNvCxnSpPr>
            <a:stCxn id="2" idx="2"/>
            <a:endCxn id="4" idx="0"/>
          </p:cNvCxnSpPr>
          <p:nvPr/>
        </p:nvCxnSpPr>
        <p:spPr>
          <a:xfrm rot="16200000" flipH="1">
            <a:off x="5610255" y="3781455"/>
            <a:ext cx="514290" cy="2133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مربع نص 10"/>
          <p:cNvSpPr txBox="1"/>
          <p:nvPr/>
        </p:nvSpPr>
        <p:spPr>
          <a:xfrm>
            <a:off x="9144000" y="2971800"/>
            <a:ext cx="3886200" cy="1200329"/>
          </a:xfrm>
          <a:prstGeom prst="rect">
            <a:avLst/>
          </a:prstGeom>
          <a:noFill/>
        </p:spPr>
        <p:txBody>
          <a:bodyPr wrap="square" rtlCol="1">
            <a:spAutoFit/>
          </a:bodyPr>
          <a:lstStyle/>
          <a:p>
            <a:r>
              <a:rPr lang="ar-SA" dirty="0" smtClean="0"/>
              <a:t>تخطيط افتراضي </a:t>
            </a:r>
          </a:p>
          <a:p>
            <a:r>
              <a:rPr lang="en-US" dirty="0" smtClean="0"/>
              <a:t>Plan toward peace</a:t>
            </a:r>
            <a:br>
              <a:rPr lang="en-US" dirty="0" smtClean="0"/>
            </a:br>
            <a:r>
              <a:rPr lang="ar-SA" dirty="0" smtClean="0"/>
              <a:t>باقة مدينة السلام </a:t>
            </a:r>
          </a:p>
          <a:p>
            <a:r>
              <a:rPr lang="en-US" dirty="0" err="1" smtClean="0"/>
              <a:t>Biozonal</a:t>
            </a:r>
            <a:r>
              <a:rPr lang="en-US" dirty="0" smtClean="0"/>
              <a:t> , </a:t>
            </a:r>
            <a:r>
              <a:rPr lang="en-US" dirty="0" err="1" smtClean="0"/>
              <a:t>biocommnal</a:t>
            </a:r>
            <a:r>
              <a:rPr lang="en-US" dirty="0" smtClean="0"/>
              <a:t> </a:t>
            </a:r>
            <a:endParaRPr lang="ar-SA" dirty="0" smtClean="0"/>
          </a:p>
        </p:txBody>
      </p:sp>
      <p:sp>
        <p:nvSpPr>
          <p:cNvPr id="14" name="مربع نص 13"/>
          <p:cNvSpPr txBox="1"/>
          <p:nvPr/>
        </p:nvSpPr>
        <p:spPr>
          <a:xfrm>
            <a:off x="9448800" y="1600200"/>
            <a:ext cx="1600200" cy="1200329"/>
          </a:xfrm>
          <a:prstGeom prst="rect">
            <a:avLst/>
          </a:prstGeom>
          <a:noFill/>
        </p:spPr>
        <p:txBody>
          <a:bodyPr wrap="square" rtlCol="1">
            <a:spAutoFit/>
          </a:bodyPr>
          <a:lstStyle/>
          <a:p>
            <a:r>
              <a:rPr lang="ar-SA" dirty="0" err="1" smtClean="0"/>
              <a:t>التخطسط</a:t>
            </a:r>
            <a:r>
              <a:rPr lang="ar-SA" dirty="0" smtClean="0"/>
              <a:t> ضد المصلحة </a:t>
            </a:r>
            <a:r>
              <a:rPr lang="ar-SA" dirty="0" err="1" smtClean="0"/>
              <a:t>و</a:t>
            </a:r>
            <a:r>
              <a:rPr lang="ar-SA" dirty="0" smtClean="0"/>
              <a:t> </a:t>
            </a:r>
            <a:r>
              <a:rPr lang="ar-SA" dirty="0" err="1" smtClean="0"/>
              <a:t>اللانديوز</a:t>
            </a:r>
            <a:r>
              <a:rPr lang="ar-SA" dirty="0" smtClean="0"/>
              <a:t> </a:t>
            </a:r>
            <a:r>
              <a:rPr lang="ar-SA" dirty="0" err="1" smtClean="0"/>
              <a:t>كونفلكت</a:t>
            </a:r>
            <a:endParaRPr lang="ar-SA" dirty="0" smtClean="0"/>
          </a:p>
          <a:p>
            <a:endParaRPr lang="ar-SA" dirty="0"/>
          </a:p>
        </p:txBody>
      </p:sp>
      <p:sp>
        <p:nvSpPr>
          <p:cNvPr id="15" name="مربع نص 14"/>
          <p:cNvSpPr txBox="1"/>
          <p:nvPr/>
        </p:nvSpPr>
        <p:spPr>
          <a:xfrm>
            <a:off x="8915400" y="5791200"/>
            <a:ext cx="3276600" cy="646331"/>
          </a:xfrm>
          <a:prstGeom prst="rect">
            <a:avLst/>
          </a:prstGeom>
          <a:noFill/>
        </p:spPr>
        <p:txBody>
          <a:bodyPr wrap="square" rtlCol="1">
            <a:spAutoFit/>
          </a:bodyPr>
          <a:lstStyle/>
          <a:p>
            <a:r>
              <a:rPr lang="ar-SA" dirty="0" smtClean="0"/>
              <a:t>شغلي هو دراسة مقارنة</a:t>
            </a:r>
          </a:p>
          <a:p>
            <a:endParaRPr lang="ar-SA" dirty="0"/>
          </a:p>
        </p:txBody>
      </p:sp>
      <p:sp>
        <p:nvSpPr>
          <p:cNvPr id="12" name="مستطيل 11"/>
          <p:cNvSpPr/>
          <p:nvPr/>
        </p:nvSpPr>
        <p:spPr>
          <a:xfrm>
            <a:off x="1752600" y="2895600"/>
            <a:ext cx="6019800" cy="646331"/>
          </a:xfrm>
          <a:prstGeom prst="rect">
            <a:avLst/>
          </a:prstGeom>
          <a:solidFill>
            <a:srgbClr val="FF0000"/>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b="1" dirty="0" smtClean="0"/>
              <a:t>The removal of the wall comes from the premise that it is illegal by order of the High Court of Justice</a:t>
            </a:r>
            <a:endParaRPr lang="ar-SA" b="1" dirty="0"/>
          </a:p>
        </p:txBody>
      </p:sp>
      <p:sp>
        <p:nvSpPr>
          <p:cNvPr id="13" name="سهم للأسفل 12"/>
          <p:cNvSpPr/>
          <p:nvPr/>
        </p:nvSpPr>
        <p:spPr>
          <a:xfrm>
            <a:off x="4724400" y="3657600"/>
            <a:ext cx="304800" cy="457200"/>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p:cNvSpPr txBox="1"/>
          <p:nvPr/>
        </p:nvSpPr>
        <p:spPr>
          <a:xfrm>
            <a:off x="381000" y="457200"/>
            <a:ext cx="708660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2400" b="1" dirty="0" smtClean="0"/>
              <a:t>Suggested Scenarios will take in consideration :</a:t>
            </a:r>
            <a:endParaRPr lang="ar-SA" sz="2400" b="1" dirty="0"/>
          </a:p>
        </p:txBody>
      </p:sp>
      <p:sp>
        <p:nvSpPr>
          <p:cNvPr id="17" name="مربع نص 16"/>
          <p:cNvSpPr txBox="1"/>
          <p:nvPr/>
        </p:nvSpPr>
        <p:spPr>
          <a:xfrm>
            <a:off x="457200" y="1143000"/>
            <a:ext cx="8153400" cy="1323439"/>
          </a:xfrm>
          <a:prstGeom prst="rect">
            <a:avLst/>
          </a:prstGeom>
          <a:noFill/>
        </p:spPr>
        <p:txBody>
          <a:bodyPr wrap="square" rtlCol="1">
            <a:spAutoFit/>
          </a:bodyPr>
          <a:lstStyle/>
          <a:p>
            <a:r>
              <a:rPr lang="en-US" sz="2000" dirty="0" smtClean="0"/>
              <a:t>1- problem solving </a:t>
            </a:r>
          </a:p>
          <a:p>
            <a:r>
              <a:rPr lang="en-US" sz="2000" dirty="0" smtClean="0"/>
              <a:t>2.Achevie best objectives.</a:t>
            </a:r>
          </a:p>
          <a:p>
            <a:r>
              <a:rPr lang="en-US" sz="2000" dirty="0" smtClean="0"/>
              <a:t>3. Reducing the gap between the two sides</a:t>
            </a:r>
          </a:p>
          <a:p>
            <a:r>
              <a:rPr lang="en-US" sz="2000" dirty="0" smtClean="0"/>
              <a:t>4.Better future expectations</a:t>
            </a:r>
            <a:endParaRPr lang="ar-SA"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Jatt_1942.jpg"/>
          <p:cNvPicPr>
            <a:picLocks noChangeAspect="1"/>
          </p:cNvPicPr>
          <p:nvPr/>
        </p:nvPicPr>
        <p:blipFill>
          <a:blip r:embed="rId2" cstate="print"/>
          <a:stretch>
            <a:fillRect/>
          </a:stretch>
        </p:blipFill>
        <p:spPr>
          <a:xfrm>
            <a:off x="457200" y="685799"/>
            <a:ext cx="7010400" cy="6127973"/>
          </a:xfrm>
          <a:prstGeom prst="rect">
            <a:avLst/>
          </a:prstGeom>
        </p:spPr>
      </p:pic>
      <p:sp>
        <p:nvSpPr>
          <p:cNvPr id="3" name="مستطيل 2"/>
          <p:cNvSpPr/>
          <p:nvPr/>
        </p:nvSpPr>
        <p:spPr>
          <a:xfrm>
            <a:off x="1143000" y="152400"/>
            <a:ext cx="5885650" cy="400110"/>
          </a:xfrm>
          <a:prstGeom prst="rect">
            <a:avLst/>
          </a:prstGeom>
        </p:spPr>
        <p:txBody>
          <a:bodyPr wrap="none">
            <a:spAutoFit/>
          </a:bodyPr>
          <a:lstStyle/>
          <a:p>
            <a:r>
              <a:rPr lang="en-US" sz="2000" b="1" dirty="0" smtClean="0"/>
              <a:t>The city of Baqa al- Gharbiyye and Nazlet Issa at 1942</a:t>
            </a:r>
            <a:endParaRPr lang="en-US" sz="2000" b="1" dirty="0"/>
          </a:p>
        </p:txBody>
      </p:sp>
      <p:sp>
        <p:nvSpPr>
          <p:cNvPr id="4" name="مربع نص 3"/>
          <p:cNvSpPr txBox="1"/>
          <p:nvPr/>
        </p:nvSpPr>
        <p:spPr>
          <a:xfrm>
            <a:off x="457200" y="6248400"/>
            <a:ext cx="2971800" cy="400110"/>
          </a:xfrm>
          <a:prstGeom prst="rect">
            <a:avLst/>
          </a:prstGeom>
          <a:noFill/>
        </p:spPr>
        <p:txBody>
          <a:bodyPr wrap="square" rtlCol="1">
            <a:spAutoFit/>
          </a:bodyPr>
          <a:lstStyle/>
          <a:p>
            <a:r>
              <a:rPr lang="en-US" sz="2000" b="1" dirty="0" smtClean="0"/>
              <a:t>Scale:1:20,000</a:t>
            </a:r>
            <a:endParaRPr lang="ar-SA" sz="2000" b="1" dirty="0"/>
          </a:p>
        </p:txBody>
      </p:sp>
      <p:sp>
        <p:nvSpPr>
          <p:cNvPr id="8" name="مستطيل 7"/>
          <p:cNvSpPr/>
          <p:nvPr/>
        </p:nvSpPr>
        <p:spPr>
          <a:xfrm rot="2281642">
            <a:off x="1991464" y="1316470"/>
            <a:ext cx="2142959" cy="276999"/>
          </a:xfrm>
          <a:prstGeom prst="rect">
            <a:avLst/>
          </a:prstGeom>
        </p:spPr>
        <p:txBody>
          <a:bodyPr wrap="none">
            <a:spAutoFit/>
          </a:bodyPr>
          <a:lstStyle/>
          <a:p>
            <a:r>
              <a:rPr lang="en-US" sz="1200" b="1" dirty="0" smtClean="0"/>
              <a:t>The street linking the localities</a:t>
            </a:r>
            <a:endParaRPr lang="ar-SA" sz="1200" b="1" dirty="0"/>
          </a:p>
        </p:txBody>
      </p:sp>
      <p:sp>
        <p:nvSpPr>
          <p:cNvPr id="9" name="شكل بيضاوي 8"/>
          <p:cNvSpPr/>
          <p:nvPr/>
        </p:nvSpPr>
        <p:spPr>
          <a:xfrm>
            <a:off x="4038600" y="2209800"/>
            <a:ext cx="2209800" cy="2133600"/>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66800" y="304800"/>
            <a:ext cx="7467600" cy="461665"/>
          </a:xfrm>
          <a:prstGeom prst="rect">
            <a:avLst/>
          </a:prstGeom>
        </p:spPr>
        <p:txBody>
          <a:bodyPr wrap="square">
            <a:spAutoFit/>
          </a:bodyPr>
          <a:lstStyle/>
          <a:p>
            <a:pPr algn="ctr"/>
            <a:r>
              <a:rPr lang="en-US" sz="2400" b="1" dirty="0" smtClean="0"/>
              <a:t>Public attitudes towards peace or reunification </a:t>
            </a:r>
            <a:endParaRPr lang="ar-SA" sz="2400" dirty="0"/>
          </a:p>
        </p:txBody>
      </p:sp>
      <p:sp>
        <p:nvSpPr>
          <p:cNvPr id="3" name="مستطيل 2"/>
          <p:cNvSpPr/>
          <p:nvPr/>
        </p:nvSpPr>
        <p:spPr>
          <a:xfrm>
            <a:off x="381000" y="1066800"/>
            <a:ext cx="8153400" cy="1015663"/>
          </a:xfrm>
          <a:prstGeom prst="rect">
            <a:avLst/>
          </a:prstGeom>
        </p:spPr>
        <p:txBody>
          <a:bodyPr wrap="square">
            <a:spAutoFit/>
          </a:bodyPr>
          <a:lstStyle/>
          <a:p>
            <a:r>
              <a:rPr lang="en-US" sz="2000" dirty="0" smtClean="0"/>
              <a:t>It was taken by means of a sample and this sample is only a simple sample from an integrated community that suffers from the same problem (the problem of crossing and crossing the wall and clearance</a:t>
            </a:r>
            <a:endParaRPr lang="ar-SA" sz="2000" dirty="0"/>
          </a:p>
        </p:txBody>
      </p:sp>
      <p:sp>
        <p:nvSpPr>
          <p:cNvPr id="4" name="مربع نص 3"/>
          <p:cNvSpPr txBox="1"/>
          <p:nvPr/>
        </p:nvSpPr>
        <p:spPr>
          <a:xfrm>
            <a:off x="381000" y="2438400"/>
            <a:ext cx="708660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2400" b="1" dirty="0" smtClean="0"/>
              <a:t>Incentives and disincentives for reunification:</a:t>
            </a:r>
            <a:endParaRPr lang="ar-SA" sz="2400" b="1" dirty="0"/>
          </a:p>
        </p:txBody>
      </p:sp>
      <p:sp>
        <p:nvSpPr>
          <p:cNvPr id="5" name="مستطيل 4"/>
          <p:cNvSpPr/>
          <p:nvPr/>
        </p:nvSpPr>
        <p:spPr>
          <a:xfrm>
            <a:off x="381000" y="2971800"/>
            <a:ext cx="7315200" cy="369332"/>
          </a:xfrm>
          <a:prstGeom prst="rect">
            <a:avLst/>
          </a:prstGeom>
        </p:spPr>
        <p:txBody>
          <a:bodyPr wrap="square">
            <a:spAutoFit/>
          </a:bodyPr>
          <a:lstStyle/>
          <a:p>
            <a:pPr marL="342900" indent="-342900">
              <a:buFont typeface="+mj-lt"/>
              <a:buAutoNum type="arabicPeriod"/>
            </a:pPr>
            <a:r>
              <a:rPr lang="en-US" dirty="0" smtClean="0"/>
              <a:t>Al-Qasimi College is the first Arab academic institution in Israel.</a:t>
            </a: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7200" y="381000"/>
            <a:ext cx="807720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2400" b="1" dirty="0" smtClean="0"/>
              <a:t>Scenario (1): Plan and merge of communities isolated or divided by the Separation Barrier</a:t>
            </a:r>
            <a:endParaRPr lang="ar-SA" sz="2400" b="1" dirty="0"/>
          </a:p>
        </p:txBody>
      </p:sp>
      <p:sp>
        <p:nvSpPr>
          <p:cNvPr id="17" name="مربع نص 16"/>
          <p:cNvSpPr txBox="1"/>
          <p:nvPr/>
        </p:nvSpPr>
        <p:spPr>
          <a:xfrm>
            <a:off x="457200" y="2895600"/>
            <a:ext cx="8229600" cy="646331"/>
          </a:xfrm>
          <a:prstGeom prst="rect">
            <a:avLst/>
          </a:prstGeom>
          <a:noFill/>
        </p:spPr>
        <p:txBody>
          <a:bodyPr wrap="square" rtlCol="1">
            <a:spAutoFit/>
          </a:bodyPr>
          <a:lstStyle/>
          <a:p>
            <a:r>
              <a:rPr lang="en-US" b="1" dirty="0" smtClean="0"/>
              <a:t>Reunified the communities leads to a number </a:t>
            </a:r>
            <a:r>
              <a:rPr lang="en-US" b="1" u="sng" dirty="0" smtClean="0">
                <a:solidFill>
                  <a:schemeClr val="accent3">
                    <a:lumMod val="50000"/>
                  </a:schemeClr>
                </a:solidFill>
              </a:rPr>
              <a:t>of significant economic and social benefits for the community as whole </a:t>
            </a:r>
            <a:r>
              <a:rPr lang="en-US" b="1" dirty="0" smtClean="0"/>
              <a:t>.</a:t>
            </a:r>
            <a:endParaRPr lang="ar-SA" b="1" dirty="0"/>
          </a:p>
        </p:txBody>
      </p:sp>
      <p:sp>
        <p:nvSpPr>
          <p:cNvPr id="7" name="مربع نص 6"/>
          <p:cNvSpPr txBox="1"/>
          <p:nvPr/>
        </p:nvSpPr>
        <p:spPr>
          <a:xfrm>
            <a:off x="609600" y="1600200"/>
            <a:ext cx="3505200" cy="923330"/>
          </a:xfrm>
          <a:prstGeom prst="rect">
            <a:avLst/>
          </a:prstGeom>
          <a:solidFill>
            <a:srgbClr val="FF0000"/>
          </a:solidFill>
          <a:ln>
            <a:solidFill>
              <a:schemeClr val="bg1"/>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t>The removal of the wall is based on the premise that it is illegal by order of the High Court of Justice</a:t>
            </a:r>
            <a:endParaRPr lang="ar-SA" b="1" dirty="0"/>
          </a:p>
        </p:txBody>
      </p:sp>
      <p:sp>
        <p:nvSpPr>
          <p:cNvPr id="9" name="مربع نص 8"/>
          <p:cNvSpPr txBox="1"/>
          <p:nvPr/>
        </p:nvSpPr>
        <p:spPr>
          <a:xfrm>
            <a:off x="4648200" y="1600200"/>
            <a:ext cx="3810000" cy="923330"/>
          </a:xfrm>
          <a:prstGeom prst="rect">
            <a:avLst/>
          </a:prstGeom>
          <a:solidFill>
            <a:srgbClr val="92D050"/>
          </a:solidFill>
          <a:ln>
            <a:solidFill>
              <a:schemeClr val="bg1"/>
            </a:solidFill>
          </a:ln>
        </p:spPr>
        <p:txBody>
          <a:bodyPr wrap="square" rtlCol="1">
            <a:spAutoFit/>
          </a:bodyPr>
          <a:lstStyle/>
          <a:p>
            <a:r>
              <a:rPr lang="en-US" dirty="0" smtClean="0"/>
              <a:t>There is  a large gap between west bank and Israel sides in everything  </a:t>
            </a:r>
          </a:p>
          <a:p>
            <a:r>
              <a:rPr lang="en-US" b="1" u="sng" dirty="0" smtClean="0"/>
              <a:t>To integrate we have to refill this gab  </a:t>
            </a:r>
            <a:endParaRPr lang="ar-SA" b="1" u="sng" dirty="0"/>
          </a:p>
        </p:txBody>
      </p:sp>
      <p:sp>
        <p:nvSpPr>
          <p:cNvPr id="11" name="مستطيل 10"/>
          <p:cNvSpPr/>
          <p:nvPr/>
        </p:nvSpPr>
        <p:spPr>
          <a:xfrm>
            <a:off x="304800" y="4191000"/>
            <a:ext cx="8534400" cy="3139321"/>
          </a:xfrm>
          <a:prstGeom prst="rect">
            <a:avLst/>
          </a:prstGeom>
        </p:spPr>
        <p:txBody>
          <a:bodyPr wrap="square">
            <a:spAutoFit/>
          </a:bodyPr>
          <a:lstStyle/>
          <a:p>
            <a:pPr marL="342900" indent="-342900">
              <a:buFont typeface="+mj-lt"/>
              <a:buAutoNum type="arabicPeriod"/>
            </a:pPr>
            <a:endParaRPr lang="en-US" dirty="0" smtClean="0"/>
          </a:p>
          <a:p>
            <a:pPr marL="342900" indent="-342900">
              <a:buFont typeface="+mj-lt"/>
              <a:buAutoNum type="arabicPeriod"/>
            </a:pPr>
            <a:r>
              <a:rPr lang="en-US" dirty="0" smtClean="0"/>
              <a:t>The eastern part may be an outlet for the western part of urban expansion and spatial development towards it.</a:t>
            </a:r>
          </a:p>
          <a:p>
            <a:pPr marL="342900" indent="-342900">
              <a:buFont typeface="+mj-lt"/>
              <a:buAutoNum type="arabicPeriod"/>
            </a:pPr>
            <a:endParaRPr lang="en-US" dirty="0" smtClean="0"/>
          </a:p>
          <a:p>
            <a:pPr marL="342900" indent="-342900">
              <a:buFont typeface="+mj-lt"/>
              <a:buAutoNum type="arabicPeriod"/>
            </a:pPr>
            <a:r>
              <a:rPr lang="en-US" dirty="0" smtClean="0"/>
              <a:t>On the other hand, the western part will support development , investment and level of services in the eastern part.</a:t>
            </a:r>
          </a:p>
          <a:p>
            <a:pPr marL="342900" indent="-342900">
              <a:buFont typeface="+mj-lt"/>
              <a:buAutoNum type="arabicPeriod"/>
            </a:pPr>
            <a:r>
              <a:rPr lang="en-US" dirty="0" smtClean="0"/>
              <a:t>Good Social relations .</a:t>
            </a:r>
          </a:p>
          <a:p>
            <a:pPr marL="342900" indent="-342900"/>
            <a:endParaRPr lang="en-US" dirty="0" smtClean="0"/>
          </a:p>
          <a:p>
            <a:pPr marL="342900" indent="-342900">
              <a:buFont typeface="+mj-lt"/>
              <a:buAutoNum type="arabicPeriod"/>
            </a:pPr>
            <a:endParaRPr lang="en-US" dirty="0" smtClean="0"/>
          </a:p>
          <a:p>
            <a:pPr marL="342900" indent="-342900">
              <a:buFont typeface="+mj-lt"/>
              <a:buAutoNum type="arabicPeriod"/>
            </a:pPr>
            <a:endParaRPr lang="en-US" dirty="0" smtClean="0"/>
          </a:p>
          <a:p>
            <a:endParaRPr lang="ar-SA" dirty="0"/>
          </a:p>
        </p:txBody>
      </p:sp>
      <p:sp>
        <p:nvSpPr>
          <p:cNvPr id="10" name="مربع نص 9"/>
          <p:cNvSpPr txBox="1"/>
          <p:nvPr/>
        </p:nvSpPr>
        <p:spPr>
          <a:xfrm>
            <a:off x="457200" y="3886200"/>
            <a:ext cx="4038600" cy="400110"/>
          </a:xfrm>
          <a:prstGeom prst="rect">
            <a:avLst/>
          </a:prstGeom>
          <a:noFill/>
        </p:spPr>
        <p:txBody>
          <a:bodyPr wrap="square" rtlCol="1">
            <a:spAutoFit/>
          </a:bodyPr>
          <a:lstStyle/>
          <a:p>
            <a:r>
              <a:rPr lang="en-US" sz="2000" b="1" dirty="0" smtClean="0"/>
              <a:t>The Basis of reunification </a:t>
            </a:r>
            <a:endParaRPr lang="ar-SA" sz="2000" b="1" dirty="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7200" y="381000"/>
            <a:ext cx="807720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2400" b="1" dirty="0" smtClean="0"/>
              <a:t>Scenario (1): Plan and merge of communities isolated or divided by the Separation Barrier</a:t>
            </a:r>
            <a:endParaRPr lang="ar-SA" sz="2400" b="1" dirty="0"/>
          </a:p>
        </p:txBody>
      </p:sp>
      <p:sp>
        <p:nvSpPr>
          <p:cNvPr id="14" name="مستطيل مستدير الزوايا 13"/>
          <p:cNvSpPr/>
          <p:nvPr/>
        </p:nvSpPr>
        <p:spPr>
          <a:xfrm>
            <a:off x="685800" y="3733800"/>
            <a:ext cx="2209800" cy="1066800"/>
          </a:xfrm>
          <a:prstGeom prst="roundRect">
            <a:avLst/>
          </a:prstGeom>
        </p:spPr>
        <p:style>
          <a:lnRef idx="1">
            <a:schemeClr val="accent2"/>
          </a:lnRef>
          <a:fillRef idx="3">
            <a:schemeClr val="accent2"/>
          </a:fillRef>
          <a:effectRef idx="2">
            <a:schemeClr val="accent2"/>
          </a:effectRef>
          <a:fontRef idx="minor">
            <a:schemeClr val="lt1"/>
          </a:fontRef>
        </p:style>
        <p:txBody>
          <a:bodyPr rtlCol="1" anchor="ctr"/>
          <a:lstStyle/>
          <a:p>
            <a:pPr algn="ctr"/>
            <a:r>
              <a:rPr lang="en-US" dirty="0" smtClean="0"/>
              <a:t>Baqa Al-Gharbiyye</a:t>
            </a:r>
            <a:endParaRPr lang="ar-SA" dirty="0"/>
          </a:p>
        </p:txBody>
      </p:sp>
      <p:sp>
        <p:nvSpPr>
          <p:cNvPr id="15" name="مستطيل مستدير الزوايا 14"/>
          <p:cNvSpPr/>
          <p:nvPr/>
        </p:nvSpPr>
        <p:spPr>
          <a:xfrm>
            <a:off x="6172200" y="3657600"/>
            <a:ext cx="2286000" cy="1143000"/>
          </a:xfrm>
          <a:prstGeom prst="roundRect">
            <a:avLst/>
          </a:prstGeom>
        </p:spPr>
        <p:style>
          <a:lnRef idx="0">
            <a:schemeClr val="dk1"/>
          </a:lnRef>
          <a:fillRef idx="3">
            <a:schemeClr val="dk1"/>
          </a:fillRef>
          <a:effectRef idx="3">
            <a:schemeClr val="dk1"/>
          </a:effectRef>
          <a:fontRef idx="minor">
            <a:schemeClr val="lt1"/>
          </a:fontRef>
        </p:style>
        <p:txBody>
          <a:bodyPr rtlCol="1" anchor="ctr"/>
          <a:lstStyle/>
          <a:p>
            <a:pPr algn="ctr"/>
            <a:r>
              <a:rPr lang="en-US" dirty="0" smtClean="0"/>
              <a:t>Baqa alsharqieh  and Nazlet Issa</a:t>
            </a:r>
            <a:endParaRPr lang="ar-SA" dirty="0"/>
          </a:p>
        </p:txBody>
      </p:sp>
      <p:sp>
        <p:nvSpPr>
          <p:cNvPr id="18" name="سهم منحني إلى الأعلى 17"/>
          <p:cNvSpPr/>
          <p:nvPr/>
        </p:nvSpPr>
        <p:spPr>
          <a:xfrm>
            <a:off x="1828800" y="5257800"/>
            <a:ext cx="5867400" cy="1371600"/>
          </a:xfrm>
          <a:prstGeom prst="curvedUpArrow">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schemeClr val="tx1"/>
              </a:solidFill>
            </a:endParaRPr>
          </a:p>
        </p:txBody>
      </p:sp>
      <p:sp>
        <p:nvSpPr>
          <p:cNvPr id="19" name="مربع نص 18"/>
          <p:cNvSpPr txBox="1"/>
          <p:nvPr/>
        </p:nvSpPr>
        <p:spPr>
          <a:xfrm>
            <a:off x="3048000" y="5334000"/>
            <a:ext cx="3505200" cy="830997"/>
          </a:xfrm>
          <a:prstGeom prst="rect">
            <a:avLst/>
          </a:prstGeom>
          <a:noFill/>
        </p:spPr>
        <p:txBody>
          <a:bodyPr wrap="square" rtlCol="1">
            <a:spAutoFit/>
          </a:bodyPr>
          <a:lstStyle/>
          <a:p>
            <a:r>
              <a:rPr lang="en-US" sz="1600" b="1" dirty="0" smtClean="0"/>
              <a:t>Investment, marketing ,employment ,jobs ,good level of services and infrastructure .</a:t>
            </a:r>
            <a:endParaRPr lang="ar-SA" sz="1600" b="1" dirty="0"/>
          </a:p>
        </p:txBody>
      </p:sp>
      <p:sp>
        <p:nvSpPr>
          <p:cNvPr id="11" name="سهم منحني إلى الأعلى 10"/>
          <p:cNvSpPr/>
          <p:nvPr/>
        </p:nvSpPr>
        <p:spPr>
          <a:xfrm rot="10800000">
            <a:off x="1600200" y="1600200"/>
            <a:ext cx="5867400" cy="1600200"/>
          </a:xfrm>
          <a:prstGeom prst="curvedUpArrow">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schemeClr val="tx1"/>
              </a:solidFill>
            </a:endParaRPr>
          </a:p>
        </p:txBody>
      </p:sp>
      <p:sp>
        <p:nvSpPr>
          <p:cNvPr id="17" name="مربع نص 16"/>
          <p:cNvSpPr txBox="1"/>
          <p:nvPr/>
        </p:nvSpPr>
        <p:spPr>
          <a:xfrm>
            <a:off x="3276600" y="1981200"/>
            <a:ext cx="3048000" cy="830997"/>
          </a:xfrm>
          <a:prstGeom prst="rect">
            <a:avLst/>
          </a:prstGeom>
          <a:noFill/>
        </p:spPr>
        <p:txBody>
          <a:bodyPr wrap="square" rtlCol="1">
            <a:spAutoFit/>
          </a:bodyPr>
          <a:lstStyle/>
          <a:p>
            <a:r>
              <a:rPr lang="en-US" sz="1600" b="1" dirty="0" smtClean="0"/>
              <a:t>Areas  for future development ,green areas, labor, agricultural products and tourism.</a:t>
            </a:r>
            <a:endParaRPr lang="ar-SA" sz="1600" b="1" dirty="0"/>
          </a:p>
        </p:txBody>
      </p:sp>
      <p:sp>
        <p:nvSpPr>
          <p:cNvPr id="9" name="مربع نص 8"/>
          <p:cNvSpPr txBox="1"/>
          <p:nvPr/>
        </p:nvSpPr>
        <p:spPr>
          <a:xfrm>
            <a:off x="3276600" y="3505200"/>
            <a:ext cx="2590800" cy="830997"/>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a:r>
              <a:rPr lang="en-US" sz="1600" b="1" dirty="0" smtClean="0">
                <a:effectLst>
                  <a:outerShdw blurRad="38100" dist="38100" dir="2700000" algn="tl">
                    <a:srgbClr val="000000">
                      <a:alpha val="43137"/>
                    </a:srgbClr>
                  </a:outerShdw>
                </a:effectLst>
              </a:rPr>
              <a:t>Accessibility and mobility </a:t>
            </a:r>
          </a:p>
          <a:p>
            <a:pPr algn="ctr"/>
            <a:r>
              <a:rPr lang="en-US" sz="1600" b="1" dirty="0" smtClean="0">
                <a:effectLst>
                  <a:outerShdw blurRad="38100" dist="38100" dir="2700000" algn="tl">
                    <a:srgbClr val="000000">
                      <a:alpha val="43137"/>
                    </a:srgbClr>
                  </a:outerShdw>
                </a:effectLst>
              </a:rPr>
              <a:t>Good social relations</a:t>
            </a:r>
          </a:p>
          <a:p>
            <a:pPr algn="ctr"/>
            <a:r>
              <a:rPr lang="en-US" sz="1600" b="1" dirty="0" smtClean="0">
                <a:effectLst>
                  <a:outerShdw blurRad="38100" dist="38100" dir="2700000" algn="tl">
                    <a:srgbClr val="000000">
                      <a:alpha val="43137"/>
                    </a:srgbClr>
                  </a:outerShdw>
                </a:effectLst>
              </a:rPr>
              <a:t>Effective economic relations </a:t>
            </a: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7200" y="381000"/>
            <a:ext cx="807720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2400" b="1" dirty="0" smtClean="0"/>
              <a:t>Scenario (1): Plan and merge of communities isolated or divided by the Separation Barrier</a:t>
            </a:r>
            <a:endParaRPr lang="ar-SA" sz="2400" b="1" dirty="0"/>
          </a:p>
        </p:txBody>
      </p:sp>
      <p:sp>
        <p:nvSpPr>
          <p:cNvPr id="14" name="مستطيل مستدير الزوايا 13"/>
          <p:cNvSpPr/>
          <p:nvPr/>
        </p:nvSpPr>
        <p:spPr>
          <a:xfrm>
            <a:off x="1219200" y="3657600"/>
            <a:ext cx="1752600" cy="1066800"/>
          </a:xfrm>
          <a:prstGeom prst="roundRect">
            <a:avLst/>
          </a:prstGeom>
        </p:spPr>
        <p:style>
          <a:lnRef idx="1">
            <a:schemeClr val="accent2"/>
          </a:lnRef>
          <a:fillRef idx="3">
            <a:schemeClr val="accent2"/>
          </a:fillRef>
          <a:effectRef idx="2">
            <a:schemeClr val="accent2"/>
          </a:effectRef>
          <a:fontRef idx="minor">
            <a:schemeClr val="lt1"/>
          </a:fontRef>
        </p:style>
        <p:txBody>
          <a:bodyPr rtlCol="1" anchor="ctr"/>
          <a:lstStyle/>
          <a:p>
            <a:pPr algn="ctr"/>
            <a:r>
              <a:rPr lang="en-US" dirty="0" smtClean="0"/>
              <a:t>Baqa Al-Gharbiyye</a:t>
            </a:r>
            <a:endParaRPr lang="ar-SA" dirty="0"/>
          </a:p>
        </p:txBody>
      </p:sp>
      <p:sp>
        <p:nvSpPr>
          <p:cNvPr id="15" name="مستطيل مستدير الزوايا 14"/>
          <p:cNvSpPr/>
          <p:nvPr/>
        </p:nvSpPr>
        <p:spPr>
          <a:xfrm>
            <a:off x="6172200" y="3657600"/>
            <a:ext cx="1828800" cy="1143000"/>
          </a:xfrm>
          <a:prstGeom prst="roundRect">
            <a:avLst/>
          </a:prstGeom>
        </p:spPr>
        <p:style>
          <a:lnRef idx="0">
            <a:schemeClr val="dk1"/>
          </a:lnRef>
          <a:fillRef idx="3">
            <a:schemeClr val="dk1"/>
          </a:fillRef>
          <a:effectRef idx="3">
            <a:schemeClr val="dk1"/>
          </a:effectRef>
          <a:fontRef idx="minor">
            <a:schemeClr val="lt1"/>
          </a:fontRef>
        </p:style>
        <p:txBody>
          <a:bodyPr rtlCol="1" anchor="ctr"/>
          <a:lstStyle/>
          <a:p>
            <a:pPr algn="ctr"/>
            <a:r>
              <a:rPr lang="en-US" sz="1600" dirty="0" smtClean="0"/>
              <a:t>Baqa alsharqieh  and Nazlet Issa</a:t>
            </a:r>
            <a:endParaRPr lang="ar-SA" sz="1600" dirty="0"/>
          </a:p>
        </p:txBody>
      </p:sp>
      <p:sp>
        <p:nvSpPr>
          <p:cNvPr id="18" name="سهم منحني إلى الأعلى 17"/>
          <p:cNvSpPr/>
          <p:nvPr/>
        </p:nvSpPr>
        <p:spPr>
          <a:xfrm>
            <a:off x="2362200" y="4876800"/>
            <a:ext cx="4648200" cy="1371600"/>
          </a:xfrm>
          <a:prstGeom prst="curvedUpArrow">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schemeClr val="tx1"/>
              </a:solidFill>
            </a:endParaRPr>
          </a:p>
        </p:txBody>
      </p:sp>
      <p:sp>
        <p:nvSpPr>
          <p:cNvPr id="11" name="سهم منحني إلى الأعلى 10"/>
          <p:cNvSpPr/>
          <p:nvPr/>
        </p:nvSpPr>
        <p:spPr>
          <a:xfrm rot="10800000">
            <a:off x="2209800" y="1905000"/>
            <a:ext cx="4572000" cy="1524000"/>
          </a:xfrm>
          <a:prstGeom prst="curvedUpArrow">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schemeClr val="tx1"/>
              </a:solidFill>
            </a:endParaRPr>
          </a:p>
        </p:txBody>
      </p:sp>
      <p:sp>
        <p:nvSpPr>
          <p:cNvPr id="9" name="مربع نص 8"/>
          <p:cNvSpPr txBox="1"/>
          <p:nvPr/>
        </p:nvSpPr>
        <p:spPr>
          <a:xfrm>
            <a:off x="3352800" y="3657600"/>
            <a:ext cx="2590800" cy="1077218"/>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a:r>
              <a:rPr lang="en-US" sz="1600" b="1" dirty="0" smtClean="0">
                <a:effectLst>
                  <a:outerShdw blurRad="38100" dist="38100" dir="2700000" algn="tl">
                    <a:srgbClr val="000000">
                      <a:alpha val="43137"/>
                    </a:srgbClr>
                  </a:outerShdw>
                </a:effectLst>
              </a:rPr>
              <a:t>Accessibility and mobility </a:t>
            </a:r>
          </a:p>
          <a:p>
            <a:pPr algn="ctr"/>
            <a:r>
              <a:rPr lang="en-US" sz="1600" b="1" dirty="0" smtClean="0">
                <a:effectLst>
                  <a:outerShdw blurRad="38100" dist="38100" dir="2700000" algn="tl">
                    <a:srgbClr val="000000">
                      <a:alpha val="43137"/>
                    </a:srgbClr>
                  </a:outerShdw>
                </a:effectLst>
              </a:rPr>
              <a:t>Good social relations</a:t>
            </a:r>
          </a:p>
          <a:p>
            <a:pPr algn="ctr"/>
            <a:r>
              <a:rPr lang="en-US" sz="1600" b="1" dirty="0" smtClean="0">
                <a:effectLst>
                  <a:outerShdw blurRad="38100" dist="38100" dir="2700000" algn="tl">
                    <a:srgbClr val="000000">
                      <a:alpha val="43137"/>
                    </a:srgbClr>
                  </a:outerShdw>
                </a:effectLst>
              </a:rPr>
              <a:t>Effective economic relations</a:t>
            </a:r>
          </a:p>
          <a:p>
            <a:pPr algn="ctr"/>
            <a:r>
              <a:rPr lang="en-US" sz="1600" b="1" dirty="0" smtClean="0">
                <a:effectLst>
                  <a:outerShdw blurRad="38100" dist="38100" dir="2700000" algn="tl">
                    <a:srgbClr val="000000">
                      <a:alpha val="43137"/>
                    </a:srgbClr>
                  </a:outerShdw>
                </a:effectLst>
              </a:rPr>
              <a:t> </a:t>
            </a:r>
          </a:p>
        </p:txBody>
      </p:sp>
      <p:sp>
        <p:nvSpPr>
          <p:cNvPr id="10" name="مربع نص 9"/>
          <p:cNvSpPr txBox="1"/>
          <p:nvPr/>
        </p:nvSpPr>
        <p:spPr>
          <a:xfrm>
            <a:off x="6705600" y="1676400"/>
            <a:ext cx="1905000"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1">
            <a:spAutoFit/>
          </a:bodyPr>
          <a:lstStyle/>
          <a:p>
            <a:r>
              <a:rPr lang="en-US" dirty="0" smtClean="0"/>
              <a:t>Agricultural lands </a:t>
            </a:r>
          </a:p>
        </p:txBody>
      </p:sp>
      <p:sp>
        <p:nvSpPr>
          <p:cNvPr id="12" name="مربع نص 11"/>
          <p:cNvSpPr txBox="1"/>
          <p:nvPr/>
        </p:nvSpPr>
        <p:spPr>
          <a:xfrm>
            <a:off x="228600" y="1752600"/>
            <a:ext cx="2286000" cy="646331"/>
          </a:xfrm>
          <a:prstGeom prst="rect">
            <a:avLst/>
          </a:prstGeom>
        </p:spPr>
        <p:style>
          <a:lnRef idx="3">
            <a:schemeClr val="lt1"/>
          </a:lnRef>
          <a:fillRef idx="1">
            <a:schemeClr val="accent3"/>
          </a:fillRef>
          <a:effectRef idx="1">
            <a:schemeClr val="accent3"/>
          </a:effectRef>
          <a:fontRef idx="minor">
            <a:schemeClr val="lt1"/>
          </a:fontRef>
        </p:style>
        <p:txBody>
          <a:bodyPr wrap="square" rtlCol="1">
            <a:spAutoFit/>
          </a:bodyPr>
          <a:lstStyle/>
          <a:p>
            <a:r>
              <a:rPr lang="en-US" dirty="0" smtClean="0"/>
              <a:t>Modern and advanced cultivation methods</a:t>
            </a:r>
            <a:endParaRPr lang="ar-SA" dirty="0"/>
          </a:p>
        </p:txBody>
      </p:sp>
      <p:sp>
        <p:nvSpPr>
          <p:cNvPr id="13" name="مربع نص 12"/>
          <p:cNvSpPr txBox="1"/>
          <p:nvPr/>
        </p:nvSpPr>
        <p:spPr>
          <a:xfrm>
            <a:off x="7010400" y="2362200"/>
            <a:ext cx="1371600"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1">
            <a:spAutoFit/>
          </a:bodyPr>
          <a:lstStyle/>
          <a:p>
            <a:r>
              <a:rPr lang="en-US" dirty="0" smtClean="0"/>
              <a:t>Labor force </a:t>
            </a:r>
          </a:p>
        </p:txBody>
      </p:sp>
      <p:sp>
        <p:nvSpPr>
          <p:cNvPr id="16" name="مربع نص 15"/>
          <p:cNvSpPr txBox="1"/>
          <p:nvPr/>
        </p:nvSpPr>
        <p:spPr>
          <a:xfrm>
            <a:off x="304800" y="2667000"/>
            <a:ext cx="182880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1">
            <a:spAutoFit/>
          </a:bodyPr>
          <a:lstStyle/>
          <a:p>
            <a:r>
              <a:rPr lang="en-US" dirty="0" smtClean="0"/>
              <a:t>Jobs, careers ,opportunities </a:t>
            </a:r>
          </a:p>
        </p:txBody>
      </p:sp>
      <p:sp>
        <p:nvSpPr>
          <p:cNvPr id="20" name="مربع نص 19"/>
          <p:cNvSpPr txBox="1"/>
          <p:nvPr/>
        </p:nvSpPr>
        <p:spPr>
          <a:xfrm>
            <a:off x="228600" y="5867400"/>
            <a:ext cx="23622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1">
            <a:spAutoFit/>
          </a:bodyPr>
          <a:lstStyle/>
          <a:p>
            <a:r>
              <a:rPr lang="en-US" dirty="0" smtClean="0"/>
              <a:t>Shortage of lands for future expansion</a:t>
            </a:r>
          </a:p>
        </p:txBody>
      </p:sp>
      <p:sp>
        <p:nvSpPr>
          <p:cNvPr id="21" name="مربع نص 20"/>
          <p:cNvSpPr txBox="1"/>
          <p:nvPr/>
        </p:nvSpPr>
        <p:spPr>
          <a:xfrm>
            <a:off x="6629400" y="5867400"/>
            <a:ext cx="2362200"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1">
            <a:spAutoFit/>
          </a:bodyPr>
          <a:lstStyle/>
          <a:p>
            <a:r>
              <a:rPr lang="en-US" dirty="0" smtClean="0"/>
              <a:t>Lack of services and infrastructure</a:t>
            </a: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جدول 9"/>
          <p:cNvGraphicFramePr>
            <a:graphicFrameLocks noGrp="1"/>
          </p:cNvGraphicFramePr>
          <p:nvPr/>
        </p:nvGraphicFramePr>
        <p:xfrm>
          <a:off x="0" y="1143000"/>
          <a:ext cx="8839200" cy="1935480"/>
        </p:xfrm>
        <a:graphic>
          <a:graphicData uri="http://schemas.openxmlformats.org/drawingml/2006/table">
            <a:tbl>
              <a:tblPr rtl="1" firstRow="1" bandRow="1">
                <a:tableStyleId>{5C22544A-7EE6-4342-B048-85BDC9FD1C3A}</a:tableStyleId>
              </a:tblPr>
              <a:tblGrid>
                <a:gridCol w="1473200"/>
                <a:gridCol w="1473200"/>
                <a:gridCol w="1473200"/>
                <a:gridCol w="1473200"/>
                <a:gridCol w="1238156"/>
                <a:gridCol w="1708244"/>
              </a:tblGrid>
              <a:tr h="370840">
                <a:tc>
                  <a:txBody>
                    <a:bodyPr/>
                    <a:lstStyle/>
                    <a:p>
                      <a:pPr algn="l" rtl="0"/>
                      <a:r>
                        <a:rPr lang="en-US" sz="1200" dirty="0" smtClean="0"/>
                        <a:t>Space for expansion without current (Dunum )</a:t>
                      </a:r>
                      <a:endParaRPr lang="ar-SA"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a:t>
                      </a:r>
                      <a:r>
                        <a:rPr lang="en-US" sz="1200" baseline="0" dirty="0" smtClean="0"/>
                        <a:t> future master plan </a:t>
                      </a:r>
                      <a:r>
                        <a:rPr lang="en-US" sz="1200" dirty="0" smtClean="0"/>
                        <a:t> area 2035 (Dunum)</a:t>
                      </a:r>
                      <a:endParaRPr lang="ar-SA" sz="1200" dirty="0" smtClean="0"/>
                    </a:p>
                    <a:p>
                      <a:pPr algn="l" rtl="0"/>
                      <a:endParaRPr lang="ar-SA" sz="1200" dirty="0"/>
                    </a:p>
                  </a:txBody>
                  <a:tcPr/>
                </a:tc>
                <a:tc>
                  <a:txBody>
                    <a:bodyPr/>
                    <a:lstStyle/>
                    <a:p>
                      <a:pPr algn="l" rtl="0"/>
                      <a:r>
                        <a:rPr lang="en-US" sz="1200" dirty="0" smtClean="0"/>
                        <a:t>The</a:t>
                      </a:r>
                      <a:r>
                        <a:rPr lang="en-US" sz="1200" baseline="0" dirty="0" smtClean="0"/>
                        <a:t> future master plan </a:t>
                      </a:r>
                      <a:r>
                        <a:rPr lang="en-US" sz="1200" dirty="0" smtClean="0"/>
                        <a:t> area 2027 (Dunum)</a:t>
                      </a:r>
                      <a:endParaRPr lang="ar-SA" sz="1200" dirty="0"/>
                    </a:p>
                  </a:txBody>
                  <a:tcPr/>
                </a:tc>
                <a:tc>
                  <a:txBody>
                    <a:bodyPr/>
                    <a:lstStyle/>
                    <a:p>
                      <a:pPr algn="l" rtl="0"/>
                      <a:r>
                        <a:rPr lang="en-US" sz="1200" dirty="0" smtClean="0"/>
                        <a:t>The current master plan area(Dunum) </a:t>
                      </a:r>
                      <a:endParaRPr lang="ar-SA" sz="1200" dirty="0"/>
                    </a:p>
                  </a:txBody>
                  <a:tcPr/>
                </a:tc>
                <a:tc>
                  <a:txBody>
                    <a:bodyPr/>
                    <a:lstStyle/>
                    <a:p>
                      <a:pPr algn="l" rtl="0"/>
                      <a:r>
                        <a:rPr lang="en-US" sz="1200" dirty="0" smtClean="0"/>
                        <a:t>Total area (Dunum</a:t>
                      </a:r>
                      <a:r>
                        <a:rPr lang="en-US" sz="1200" baseline="0" dirty="0" smtClean="0"/>
                        <a:t> )</a:t>
                      </a:r>
                      <a:endParaRPr lang="ar-SA" sz="1200" dirty="0"/>
                    </a:p>
                  </a:txBody>
                  <a:tcPr/>
                </a:tc>
                <a:tc>
                  <a:txBody>
                    <a:bodyPr/>
                    <a:lstStyle/>
                    <a:p>
                      <a:pPr algn="l" rtl="0"/>
                      <a:endParaRPr lang="ar-SA" sz="1200" dirty="0"/>
                    </a:p>
                  </a:txBody>
                  <a:tcPr/>
                </a:tc>
              </a:tr>
              <a:tr h="370840">
                <a:tc>
                  <a:txBody>
                    <a:bodyPr/>
                    <a:lstStyle/>
                    <a:p>
                      <a:pPr algn="l" rtl="0"/>
                      <a:endParaRPr lang="ar-SA" sz="1200" dirty="0"/>
                    </a:p>
                  </a:txBody>
                  <a:tcPr/>
                </a:tc>
                <a:tc>
                  <a:txBody>
                    <a:bodyPr/>
                    <a:lstStyle/>
                    <a:p>
                      <a:pPr algn="l" rtl="0"/>
                      <a:endParaRPr lang="ar-SA" sz="1200"/>
                    </a:p>
                  </a:txBody>
                  <a:tcPr/>
                </a:tc>
                <a:tc>
                  <a:txBody>
                    <a:bodyPr/>
                    <a:lstStyle/>
                    <a:p>
                      <a:pPr algn="l" rtl="0"/>
                      <a:endParaRPr lang="ar-SA" sz="1200"/>
                    </a:p>
                  </a:txBody>
                  <a:tcPr/>
                </a:tc>
                <a:tc>
                  <a:txBody>
                    <a:bodyPr/>
                    <a:lstStyle/>
                    <a:p>
                      <a:pPr algn="l" rtl="0"/>
                      <a:endParaRPr lang="ar-SA" sz="1200"/>
                    </a:p>
                  </a:txBody>
                  <a:tcPr/>
                </a:tc>
                <a:tc>
                  <a:txBody>
                    <a:bodyPr/>
                    <a:lstStyle/>
                    <a:p>
                      <a:pPr algn="l" rtl="0"/>
                      <a:endParaRPr lang="ar-SA" sz="1200"/>
                    </a:p>
                  </a:txBody>
                  <a:tcPr/>
                </a:tc>
                <a:tc>
                  <a:txBody>
                    <a:bodyPr/>
                    <a:lstStyle/>
                    <a:p>
                      <a:pPr algn="l" rtl="0"/>
                      <a:r>
                        <a:rPr lang="en-US" sz="1400" dirty="0" smtClean="0"/>
                        <a:t>Baqa Al-Gharbiyye</a:t>
                      </a:r>
                      <a:r>
                        <a:rPr lang="en-US" sz="1400" baseline="0" dirty="0" smtClean="0"/>
                        <a:t> </a:t>
                      </a:r>
                      <a:endParaRPr lang="ar-SA" sz="1400" dirty="0"/>
                    </a:p>
                  </a:txBody>
                  <a:tcPr/>
                </a:tc>
              </a:tr>
              <a:tr h="370840">
                <a:tc>
                  <a:txBody>
                    <a:bodyPr/>
                    <a:lstStyle/>
                    <a:p>
                      <a:pPr algn="l" rtl="0"/>
                      <a:endParaRPr lang="ar-SA" sz="1200"/>
                    </a:p>
                  </a:txBody>
                  <a:tcPr/>
                </a:tc>
                <a:tc>
                  <a:txBody>
                    <a:bodyPr/>
                    <a:lstStyle/>
                    <a:p>
                      <a:pPr algn="l" rtl="0"/>
                      <a:endParaRPr lang="ar-SA" sz="1200"/>
                    </a:p>
                  </a:txBody>
                  <a:tcPr/>
                </a:tc>
                <a:tc>
                  <a:txBody>
                    <a:bodyPr/>
                    <a:lstStyle/>
                    <a:p>
                      <a:pPr algn="l" rtl="0"/>
                      <a:endParaRPr lang="ar-SA" sz="1200"/>
                    </a:p>
                  </a:txBody>
                  <a:tcPr/>
                </a:tc>
                <a:tc>
                  <a:txBody>
                    <a:bodyPr/>
                    <a:lstStyle/>
                    <a:p>
                      <a:pPr algn="l" rtl="0"/>
                      <a:endParaRPr lang="ar-SA" sz="1200" dirty="0"/>
                    </a:p>
                  </a:txBody>
                  <a:tcPr/>
                </a:tc>
                <a:tc>
                  <a:txBody>
                    <a:bodyPr/>
                    <a:lstStyle/>
                    <a:p>
                      <a:pPr algn="l" rtl="0"/>
                      <a:endParaRPr lang="ar-SA" sz="12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Baqa Alsharqieh</a:t>
                      </a:r>
                      <a:r>
                        <a:rPr lang="en-US" sz="1400" baseline="0" dirty="0" smtClean="0"/>
                        <a:t> </a:t>
                      </a:r>
                      <a:endParaRPr lang="ar-SA" sz="1400" dirty="0" smtClean="0"/>
                    </a:p>
                  </a:txBody>
                  <a:tcPr/>
                </a:tc>
              </a:tr>
              <a:tr h="370840">
                <a:tc>
                  <a:txBody>
                    <a:bodyPr/>
                    <a:lstStyle/>
                    <a:p>
                      <a:pPr algn="l" rtl="0"/>
                      <a:endParaRPr lang="ar-SA" sz="1200"/>
                    </a:p>
                  </a:txBody>
                  <a:tcPr/>
                </a:tc>
                <a:tc>
                  <a:txBody>
                    <a:bodyPr/>
                    <a:lstStyle/>
                    <a:p>
                      <a:pPr algn="l" rtl="0"/>
                      <a:endParaRPr lang="ar-SA" sz="1200" dirty="0"/>
                    </a:p>
                  </a:txBody>
                  <a:tcPr/>
                </a:tc>
                <a:tc>
                  <a:txBody>
                    <a:bodyPr/>
                    <a:lstStyle/>
                    <a:p>
                      <a:pPr algn="l" rtl="0"/>
                      <a:endParaRPr lang="ar-SA" sz="1200" dirty="0"/>
                    </a:p>
                  </a:txBody>
                  <a:tcPr/>
                </a:tc>
                <a:tc>
                  <a:txBody>
                    <a:bodyPr/>
                    <a:lstStyle/>
                    <a:p>
                      <a:pPr algn="l" rtl="0"/>
                      <a:endParaRPr lang="ar-SA" sz="1200" dirty="0"/>
                    </a:p>
                  </a:txBody>
                  <a:tcPr/>
                </a:tc>
                <a:tc>
                  <a:txBody>
                    <a:bodyPr/>
                    <a:lstStyle/>
                    <a:p>
                      <a:pPr algn="l" rtl="0"/>
                      <a:endParaRPr lang="ar-SA" sz="1200" dirty="0"/>
                    </a:p>
                  </a:txBody>
                  <a:tcPr/>
                </a:tc>
                <a:tc>
                  <a:txBody>
                    <a:bodyPr/>
                    <a:lstStyle/>
                    <a:p>
                      <a:pPr algn="l" rtl="0"/>
                      <a:r>
                        <a:rPr lang="en-US" sz="1400" dirty="0" smtClean="0"/>
                        <a:t>Nazlet</a:t>
                      </a:r>
                      <a:r>
                        <a:rPr lang="en-US" sz="1400" baseline="0" dirty="0" smtClean="0"/>
                        <a:t> Issa</a:t>
                      </a:r>
                      <a:endParaRPr lang="ar-SA" sz="1400" dirty="0"/>
                    </a:p>
                  </a:txBody>
                  <a:tcPr/>
                </a:tc>
              </a:tr>
            </a:tbl>
          </a:graphicData>
        </a:graphic>
      </p:graphicFrame>
      <p:sp>
        <p:nvSpPr>
          <p:cNvPr id="11" name="مربع نص 10"/>
          <p:cNvSpPr txBox="1"/>
          <p:nvPr/>
        </p:nvSpPr>
        <p:spPr>
          <a:xfrm>
            <a:off x="457200" y="304800"/>
            <a:ext cx="8077200"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2000" b="1" dirty="0" smtClean="0"/>
              <a:t>Scenario (1): Plan and merge of communities isolated or divided by the Separation Barrier</a:t>
            </a:r>
            <a:endParaRPr lang="ar-SA" sz="2000" b="1" dirty="0"/>
          </a:p>
        </p:txBody>
      </p:sp>
      <p:sp>
        <p:nvSpPr>
          <p:cNvPr id="15" name="مستطيل 14"/>
          <p:cNvSpPr/>
          <p:nvPr/>
        </p:nvSpPr>
        <p:spPr>
          <a:xfrm>
            <a:off x="304800" y="3429000"/>
            <a:ext cx="8520281" cy="2831544"/>
          </a:xfrm>
          <a:prstGeom prst="rect">
            <a:avLst/>
          </a:prstGeom>
        </p:spPr>
        <p:txBody>
          <a:bodyPr wrap="none">
            <a:spAutoFit/>
          </a:bodyPr>
          <a:lstStyle/>
          <a:p>
            <a:r>
              <a:rPr lang="en-US" sz="2800" b="1" dirty="0" smtClean="0"/>
              <a:t>The basis of reunification:</a:t>
            </a:r>
          </a:p>
          <a:p>
            <a:r>
              <a:rPr lang="en-US" b="1" dirty="0" smtClean="0">
                <a:solidFill>
                  <a:srgbClr val="0000CC"/>
                </a:solidFill>
                <a:latin typeface="Arial" pitchFamily="34" charset="0"/>
              </a:rPr>
              <a:t>Integrate the communities without destroying its entity.</a:t>
            </a:r>
          </a:p>
          <a:p>
            <a:r>
              <a:rPr lang="en-US" b="1" dirty="0" smtClean="0">
                <a:solidFill>
                  <a:srgbClr val="0000CC"/>
                </a:solidFill>
                <a:latin typeface="Arial" pitchFamily="34" charset="0"/>
              </a:rPr>
              <a:t>provide and maintain the daily services that make life pleasant and efficient.</a:t>
            </a:r>
          </a:p>
          <a:p>
            <a:r>
              <a:rPr lang="en-US" b="1" dirty="0" smtClean="0">
                <a:solidFill>
                  <a:srgbClr val="0000CC"/>
                </a:solidFill>
                <a:latin typeface="Arial" pitchFamily="34" charset="0"/>
              </a:rPr>
              <a:t>Changing building uses without negatively affecting the environment</a:t>
            </a:r>
          </a:p>
          <a:p>
            <a:endParaRPr lang="en-US" b="1" dirty="0" smtClean="0">
              <a:solidFill>
                <a:srgbClr val="C00000"/>
              </a:solidFill>
              <a:latin typeface="Arial" pitchFamily="34" charset="0"/>
            </a:endParaRPr>
          </a:p>
          <a:p>
            <a:endParaRPr lang="en-US" b="1" dirty="0" smtClean="0">
              <a:solidFill>
                <a:srgbClr val="C00000"/>
              </a:solidFill>
              <a:latin typeface="Arial" pitchFamily="34" charset="0"/>
            </a:endParaRPr>
          </a:p>
          <a:p>
            <a:r>
              <a:rPr lang="en-US" b="1" dirty="0" smtClean="0">
                <a:solidFill>
                  <a:srgbClr val="C00000"/>
                </a:solidFill>
                <a:latin typeface="Arial" pitchFamily="34" charset="0"/>
              </a:rPr>
              <a:t> </a:t>
            </a:r>
          </a:p>
          <a:p>
            <a:endParaRPr lang="en-US" b="1" dirty="0" smtClean="0">
              <a:solidFill>
                <a:srgbClr val="C00000"/>
              </a:solidFill>
            </a:endParaRPr>
          </a:p>
          <a:p>
            <a:endParaRPr lang="ar-SA" sz="2400" b="1" dirty="0"/>
          </a:p>
        </p:txBody>
      </p:sp>
      <p:sp>
        <p:nvSpPr>
          <p:cNvPr id="16" name="مستطيل 15"/>
          <p:cNvSpPr/>
          <p:nvPr/>
        </p:nvSpPr>
        <p:spPr>
          <a:xfrm>
            <a:off x="228600" y="4953000"/>
            <a:ext cx="7924800" cy="1754326"/>
          </a:xfrm>
          <a:prstGeom prst="rect">
            <a:avLst/>
          </a:prstGeom>
        </p:spPr>
        <p:txBody>
          <a:bodyPr wrap="square">
            <a:spAutoFit/>
          </a:bodyPr>
          <a:lstStyle/>
          <a:p>
            <a:r>
              <a:rPr lang="en-US" sz="2400" b="1" dirty="0" smtClean="0">
                <a:solidFill>
                  <a:schemeClr val="tx1">
                    <a:lumMod val="95000"/>
                    <a:lumOff val="5000"/>
                  </a:schemeClr>
                </a:solidFill>
              </a:rPr>
              <a:t>Issues that will not be addressed in this perception:</a:t>
            </a:r>
          </a:p>
          <a:p>
            <a:pPr marL="449263" indent="-449263">
              <a:buClr>
                <a:srgbClr val="FF0000"/>
              </a:buClr>
              <a:buSzPct val="100000"/>
              <a:buFont typeface="Wingdings" pitchFamily="2" charset="2"/>
              <a:buChar char="ü"/>
              <a:defRPr/>
            </a:pPr>
            <a:r>
              <a:rPr lang="en-US" sz="2000" b="1" dirty="0" smtClean="0">
                <a:solidFill>
                  <a:srgbClr val="FF0000"/>
                </a:solidFill>
              </a:rPr>
              <a:t>Security system </a:t>
            </a:r>
          </a:p>
          <a:p>
            <a:pPr marL="449263" indent="-449263">
              <a:buClr>
                <a:srgbClr val="FF0000"/>
              </a:buClr>
              <a:buSzPct val="100000"/>
              <a:buFont typeface="Wingdings" pitchFamily="2" charset="2"/>
              <a:buChar char="ü"/>
              <a:defRPr/>
            </a:pPr>
            <a:r>
              <a:rPr lang="en-US" sz="2000" b="1" dirty="0" smtClean="0">
                <a:solidFill>
                  <a:srgbClr val="FF0000"/>
                </a:solidFill>
              </a:rPr>
              <a:t>Political sovereignty</a:t>
            </a:r>
          </a:p>
          <a:p>
            <a:pPr marL="449263" indent="-449263">
              <a:buClr>
                <a:srgbClr val="FF0000"/>
              </a:buClr>
              <a:buSzPct val="100000"/>
              <a:buFont typeface="Wingdings" pitchFamily="2" charset="2"/>
              <a:buChar char="ü"/>
              <a:defRPr/>
            </a:pPr>
            <a:r>
              <a:rPr lang="en-US" sz="2000" b="1" dirty="0" smtClean="0">
                <a:solidFill>
                  <a:srgbClr val="FF0000"/>
                </a:solidFill>
              </a:rPr>
              <a:t>property issues</a:t>
            </a:r>
          </a:p>
          <a:p>
            <a:endParaRPr lang="ar-SA" sz="2400" b="1"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66750" y="776288"/>
            <a:ext cx="7810500" cy="5305425"/>
          </a:xfrm>
          <a:prstGeom prst="rect">
            <a:avLst/>
          </a:prstGeom>
          <a:noFill/>
          <a:ln w="9525">
            <a:noFill/>
            <a:miter lim="800000"/>
            <a:headEnd/>
            <a:tailEnd/>
          </a:ln>
          <a:effectLst/>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600200" y="1524000"/>
          <a:ext cx="4038600" cy="4297680"/>
        </p:xfrm>
        <a:graphic>
          <a:graphicData uri="http://schemas.openxmlformats.org/drawingml/2006/table">
            <a:tbl>
              <a:tblPr rtl="1" firstRow="1" bandRow="1">
                <a:tableStyleId>{5C22544A-7EE6-4342-B048-85BDC9FD1C3A}</a:tableStyleId>
              </a:tblPr>
              <a:tblGrid>
                <a:gridCol w="1381864"/>
                <a:gridCol w="2656736"/>
              </a:tblGrid>
              <a:tr h="370840">
                <a:tc>
                  <a:txBody>
                    <a:bodyPr/>
                    <a:lstStyle/>
                    <a:p>
                      <a:pPr rtl="1"/>
                      <a:r>
                        <a:rPr lang="en-US" sz="1400" dirty="0" smtClean="0"/>
                        <a:t>Standard value</a:t>
                      </a:r>
                      <a:endParaRPr lang="ar-SA" sz="1400" dirty="0"/>
                    </a:p>
                  </a:txBody>
                  <a:tcPr>
                    <a:solidFill>
                      <a:schemeClr val="bg2">
                        <a:lumMod val="25000"/>
                      </a:schemeClr>
                    </a:solidFill>
                  </a:tcPr>
                </a:tc>
                <a:tc>
                  <a:txBody>
                    <a:bodyPr/>
                    <a:lstStyle/>
                    <a:p>
                      <a:pPr rtl="1"/>
                      <a:r>
                        <a:rPr lang="en-US" sz="1400" dirty="0" smtClean="0"/>
                        <a:t>Category</a:t>
                      </a:r>
                      <a:r>
                        <a:rPr lang="en-US" sz="1400" baseline="0" dirty="0" smtClean="0"/>
                        <a:t> of use </a:t>
                      </a:r>
                      <a:endParaRPr lang="ar-SA" sz="1400" dirty="0"/>
                    </a:p>
                  </a:txBody>
                  <a:tcPr>
                    <a:solidFill>
                      <a:schemeClr val="bg2">
                        <a:lumMod val="25000"/>
                      </a:schemeClr>
                    </a:solidFill>
                  </a:tcPr>
                </a:tc>
              </a:tr>
              <a:tr h="370840">
                <a:tc>
                  <a:txBody>
                    <a:bodyPr/>
                    <a:lstStyle/>
                    <a:p>
                      <a:pPr rtl="1"/>
                      <a:r>
                        <a:rPr lang="en-US" sz="1400" dirty="0" smtClean="0"/>
                        <a:t>20%</a:t>
                      </a:r>
                      <a:r>
                        <a:rPr lang="en-US" sz="1400" baseline="0" dirty="0" smtClean="0"/>
                        <a:t> of the master plan </a:t>
                      </a:r>
                      <a:endParaRPr lang="ar-SA" sz="1400" dirty="0"/>
                    </a:p>
                  </a:txBody>
                  <a:tcPr>
                    <a:solidFill>
                      <a:schemeClr val="bg2">
                        <a:lumMod val="90000"/>
                      </a:schemeClr>
                    </a:solidFill>
                  </a:tcPr>
                </a:tc>
                <a:tc>
                  <a:txBody>
                    <a:bodyPr/>
                    <a:lstStyle/>
                    <a:p>
                      <a:pPr rtl="1"/>
                      <a:r>
                        <a:rPr lang="en-US" sz="1400" dirty="0" smtClean="0"/>
                        <a:t>The proportion of streets from the structural plan</a:t>
                      </a:r>
                      <a:endParaRPr lang="ar-SA" sz="1400" dirty="0"/>
                    </a:p>
                  </a:txBody>
                  <a:tcPr>
                    <a:solidFill>
                      <a:schemeClr val="bg2">
                        <a:lumMod val="90000"/>
                      </a:schemeClr>
                    </a:solidFill>
                  </a:tcPr>
                </a:tc>
              </a:tr>
              <a:tr h="370840">
                <a:tc>
                  <a:txBody>
                    <a:bodyPr/>
                    <a:lstStyle/>
                    <a:p>
                      <a:pPr rtl="1"/>
                      <a:r>
                        <a:rPr lang="ar-SA" sz="1400" dirty="0" smtClean="0"/>
                        <a:t>0.6</a:t>
                      </a:r>
                      <a:endParaRPr lang="ar-SA" sz="1400" dirty="0"/>
                    </a:p>
                  </a:txBody>
                  <a:tcPr>
                    <a:solidFill>
                      <a:schemeClr val="bg2">
                        <a:lumMod val="90000"/>
                      </a:schemeClr>
                    </a:solidFill>
                  </a:tcPr>
                </a:tc>
                <a:tc>
                  <a:txBody>
                    <a:bodyPr/>
                    <a:lstStyle/>
                    <a:p>
                      <a:pPr rtl="1"/>
                      <a:r>
                        <a:rPr lang="en-US" sz="1400" dirty="0" smtClean="0"/>
                        <a:t>Per capita share of public places per square meter</a:t>
                      </a:r>
                      <a:endParaRPr lang="ar-SA" sz="1400" dirty="0"/>
                    </a:p>
                  </a:txBody>
                  <a:tcPr>
                    <a:solidFill>
                      <a:schemeClr val="bg2">
                        <a:lumMod val="90000"/>
                      </a:schemeClr>
                    </a:solidFill>
                  </a:tcPr>
                </a:tc>
              </a:tr>
              <a:tr h="370840">
                <a:tc>
                  <a:txBody>
                    <a:bodyPr/>
                    <a:lstStyle/>
                    <a:p>
                      <a:pPr rtl="1"/>
                      <a:r>
                        <a:rPr lang="en-US" sz="1400" dirty="0" smtClean="0"/>
                        <a:t>1.5m/person </a:t>
                      </a:r>
                      <a:endParaRPr lang="ar-SA" sz="1400" dirty="0"/>
                    </a:p>
                  </a:txBody>
                  <a:tcPr>
                    <a:solidFill>
                      <a:schemeClr val="bg2">
                        <a:lumMod val="90000"/>
                      </a:schemeClr>
                    </a:solidFill>
                  </a:tcPr>
                </a:tc>
                <a:tc>
                  <a:txBody>
                    <a:bodyPr/>
                    <a:lstStyle/>
                    <a:p>
                      <a:pPr rtl="1"/>
                      <a:r>
                        <a:rPr lang="en-US" sz="1400" dirty="0" smtClean="0"/>
                        <a:t>Green areas </a:t>
                      </a:r>
                      <a:endParaRPr lang="ar-SA" sz="1400" dirty="0"/>
                    </a:p>
                  </a:txBody>
                  <a:tcPr>
                    <a:solidFill>
                      <a:schemeClr val="bg2">
                        <a:lumMod val="90000"/>
                      </a:schemeClr>
                    </a:solidFill>
                  </a:tcPr>
                </a:tc>
              </a:tr>
              <a:tr h="370840">
                <a:tc>
                  <a:txBody>
                    <a:bodyPr/>
                    <a:lstStyle/>
                    <a:p>
                      <a:pPr rtl="1"/>
                      <a:r>
                        <a:rPr lang="en-US" sz="1400" dirty="0" smtClean="0"/>
                        <a:t>350 m </a:t>
                      </a:r>
                      <a:endParaRPr lang="ar-SA" sz="1400" dirty="0"/>
                    </a:p>
                  </a:txBody>
                  <a:tcPr>
                    <a:solidFill>
                      <a:schemeClr val="bg2">
                        <a:lumMod val="90000"/>
                      </a:schemeClr>
                    </a:solidFill>
                  </a:tcPr>
                </a:tc>
                <a:tc>
                  <a:txBody>
                    <a:bodyPr/>
                    <a:lstStyle/>
                    <a:p>
                      <a:pPr rtl="1"/>
                      <a:r>
                        <a:rPr lang="en-US" sz="1400" dirty="0" smtClean="0"/>
                        <a:t>Individual share of the</a:t>
                      </a:r>
                      <a:r>
                        <a:rPr lang="en-US" sz="1400" baseline="0" dirty="0" smtClean="0"/>
                        <a:t> master plan </a:t>
                      </a:r>
                      <a:endParaRPr lang="ar-SA" sz="1400" dirty="0"/>
                    </a:p>
                  </a:txBody>
                  <a:tcPr>
                    <a:solidFill>
                      <a:schemeClr val="bg2">
                        <a:lumMod val="90000"/>
                      </a:schemeClr>
                    </a:solidFill>
                  </a:tcPr>
                </a:tc>
              </a:tr>
              <a:tr h="370840">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Standard value</a:t>
                      </a:r>
                      <a:r>
                        <a:rPr lang="en-US" sz="1400" b="1" baseline="0" dirty="0" smtClean="0">
                          <a:solidFill>
                            <a:schemeClr val="bg1"/>
                          </a:solidFill>
                        </a:rPr>
                        <a:t> (m)</a:t>
                      </a:r>
                      <a:endParaRPr lang="ar-SA" sz="1400" b="1" dirty="0" smtClean="0">
                        <a:solidFill>
                          <a:schemeClr val="bg1"/>
                        </a:solidFill>
                      </a:endParaRPr>
                    </a:p>
                  </a:txBody>
                  <a:tcPr>
                    <a:solidFill>
                      <a:schemeClr val="bg2">
                        <a:lumMod val="25000"/>
                      </a:schemeClr>
                    </a:solidFill>
                  </a:tcPr>
                </a:tc>
                <a:tc>
                  <a:txBody>
                    <a:bodyPr/>
                    <a:lstStyle/>
                    <a:p>
                      <a:pPr rtl="1"/>
                      <a:r>
                        <a:rPr lang="en-US" sz="1400" b="1" dirty="0" smtClean="0">
                          <a:solidFill>
                            <a:schemeClr val="bg1"/>
                          </a:solidFill>
                        </a:rPr>
                        <a:t>Street rating</a:t>
                      </a:r>
                      <a:endParaRPr lang="ar-SA" sz="1400" b="1" dirty="0">
                        <a:solidFill>
                          <a:schemeClr val="bg1"/>
                        </a:solidFill>
                      </a:endParaRPr>
                    </a:p>
                  </a:txBody>
                  <a:tcPr>
                    <a:solidFill>
                      <a:schemeClr val="bg2">
                        <a:lumMod val="25000"/>
                      </a:schemeClr>
                    </a:solidFill>
                  </a:tcPr>
                </a:tc>
              </a:tr>
              <a:tr h="370840">
                <a:tc>
                  <a:txBody>
                    <a:bodyPr/>
                    <a:lstStyle/>
                    <a:p>
                      <a:pPr rtl="1"/>
                      <a:r>
                        <a:rPr lang="en-US" sz="1400" dirty="0" smtClean="0"/>
                        <a:t>16-20</a:t>
                      </a:r>
                      <a:endParaRPr lang="ar-SA" sz="1400" dirty="0"/>
                    </a:p>
                  </a:txBody>
                  <a:tcPr>
                    <a:solidFill>
                      <a:schemeClr val="bg2">
                        <a:lumMod val="9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400" dirty="0" smtClean="0"/>
                        <a:t>Arterial street</a:t>
                      </a:r>
                    </a:p>
                  </a:txBody>
                  <a:tcPr>
                    <a:solidFill>
                      <a:schemeClr val="bg2">
                        <a:lumMod val="90000"/>
                      </a:schemeClr>
                    </a:solidFill>
                  </a:tcPr>
                </a:tc>
              </a:tr>
              <a:tr h="370840">
                <a:tc>
                  <a:txBody>
                    <a:bodyPr/>
                    <a:lstStyle/>
                    <a:p>
                      <a:pPr rtl="1"/>
                      <a:r>
                        <a:rPr lang="en-US" sz="1400" dirty="0" smtClean="0"/>
                        <a:t>10-12</a:t>
                      </a:r>
                      <a:endParaRPr lang="ar-SA" sz="1400" dirty="0"/>
                    </a:p>
                  </a:txBody>
                  <a:tcPr>
                    <a:solidFill>
                      <a:schemeClr val="bg2">
                        <a:lumMod val="9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400" dirty="0" smtClean="0"/>
                        <a:t>Collective Street</a:t>
                      </a:r>
                    </a:p>
                  </a:txBody>
                  <a:tcPr>
                    <a:solidFill>
                      <a:schemeClr val="bg2">
                        <a:lumMod val="90000"/>
                      </a:schemeClr>
                    </a:solidFill>
                  </a:tcPr>
                </a:tc>
              </a:tr>
              <a:tr h="370840">
                <a:tc>
                  <a:txBody>
                    <a:bodyPr/>
                    <a:lstStyle/>
                    <a:p>
                      <a:pPr rtl="1"/>
                      <a:r>
                        <a:rPr lang="en-US" sz="1400" dirty="0" smtClean="0"/>
                        <a:t>6-8</a:t>
                      </a:r>
                      <a:endParaRPr lang="ar-SA" sz="1400" dirty="0"/>
                    </a:p>
                  </a:txBody>
                  <a:tcPr>
                    <a:solidFill>
                      <a:schemeClr val="bg2">
                        <a:lumMod val="9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400" dirty="0" smtClean="0"/>
                        <a:t>Local street</a:t>
                      </a:r>
                    </a:p>
                  </a:txBody>
                  <a:tcPr>
                    <a:solidFill>
                      <a:schemeClr val="bg2">
                        <a:lumMod val="90000"/>
                      </a:schemeClr>
                    </a:solidFill>
                  </a:tcPr>
                </a:tc>
              </a:tr>
              <a:tr h="370840">
                <a:tc>
                  <a:txBody>
                    <a:bodyPr/>
                    <a:lstStyle/>
                    <a:p>
                      <a:pPr rtl="1"/>
                      <a:r>
                        <a:rPr lang="en-US" sz="1400" dirty="0" smtClean="0"/>
                        <a:t>4  (pedestrian</a:t>
                      </a:r>
                      <a:r>
                        <a:rPr lang="en-US" sz="1400" baseline="0" dirty="0" smtClean="0"/>
                        <a:t> )</a:t>
                      </a:r>
                      <a:endParaRPr lang="ar-SA" sz="1400" dirty="0"/>
                    </a:p>
                  </a:txBody>
                  <a:tcPr>
                    <a:solidFill>
                      <a:schemeClr val="bg2">
                        <a:lumMod val="9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400" dirty="0" smtClean="0"/>
                        <a:t>Old Town Street</a:t>
                      </a:r>
                      <a:endParaRPr lang="ar-SA" sz="1400" dirty="0" smtClean="0"/>
                    </a:p>
                  </a:txBody>
                  <a:tcPr>
                    <a:solidFill>
                      <a:schemeClr val="bg2">
                        <a:lumMod val="90000"/>
                      </a:schemeClr>
                    </a:solidFill>
                  </a:tcPr>
                </a:tc>
              </a:tr>
            </a:tbl>
          </a:graphicData>
        </a:graphic>
      </p:graphicFrame>
      <p:sp>
        <p:nvSpPr>
          <p:cNvPr id="3" name="مربع نص 2"/>
          <p:cNvSpPr txBox="1"/>
          <p:nvPr/>
        </p:nvSpPr>
        <p:spPr>
          <a:xfrm>
            <a:off x="533400" y="152400"/>
            <a:ext cx="8077200"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2000" b="1" dirty="0" smtClean="0"/>
              <a:t>Scenario (1): Plan and merge of communities isolated or divided by the Separation Barrier</a:t>
            </a:r>
            <a:endParaRPr lang="ar-SA" sz="2000" b="1" dirty="0"/>
          </a:p>
        </p:txBody>
      </p:sp>
      <p:sp>
        <p:nvSpPr>
          <p:cNvPr id="5" name="مستطيل 4"/>
          <p:cNvSpPr/>
          <p:nvPr/>
        </p:nvSpPr>
        <p:spPr>
          <a:xfrm>
            <a:off x="381000" y="990600"/>
            <a:ext cx="8213980" cy="369332"/>
          </a:xfrm>
          <a:prstGeom prst="rect">
            <a:avLst/>
          </a:prstGeom>
        </p:spPr>
        <p:txBody>
          <a:bodyPr wrap="none">
            <a:spAutoFit/>
          </a:bodyPr>
          <a:lstStyle/>
          <a:p>
            <a:r>
              <a:rPr lang="en-US" dirty="0" smtClean="0"/>
              <a:t>The provisions and instructions of the comprehensive plan of Baqa Al-Gharbiyye 2035 </a:t>
            </a:r>
            <a:endParaRPr lang="en-US" dirty="0"/>
          </a:p>
        </p:txBody>
      </p:sp>
      <p:graphicFrame>
        <p:nvGraphicFramePr>
          <p:cNvPr id="8" name="جدول 7"/>
          <p:cNvGraphicFramePr>
            <a:graphicFrameLocks noGrp="1"/>
          </p:cNvGraphicFramePr>
          <p:nvPr/>
        </p:nvGraphicFramePr>
        <p:xfrm>
          <a:off x="7162800" y="1981200"/>
          <a:ext cx="6096000" cy="148336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rtl="1"/>
                      <a:r>
                        <a:rPr lang="en-US" dirty="0" smtClean="0"/>
                        <a:t>46,536</a:t>
                      </a:r>
                      <a:endParaRPr lang="ar-SA" dirty="0"/>
                    </a:p>
                  </a:txBody>
                  <a:tcPr/>
                </a:tc>
                <a:tc>
                  <a:txBody>
                    <a:bodyPr/>
                    <a:lstStyle/>
                    <a:p>
                      <a:pPr rtl="1"/>
                      <a:r>
                        <a:rPr lang="en-US" dirty="0" smtClean="0"/>
                        <a:t>2035</a:t>
                      </a:r>
                      <a:endParaRPr lang="ar-SA" dirty="0"/>
                    </a:p>
                  </a:txBody>
                  <a:tcPr/>
                </a:tc>
              </a:tr>
              <a:tr h="370840">
                <a:tc>
                  <a:txBody>
                    <a:bodyPr/>
                    <a:lstStyle/>
                    <a:p>
                      <a:pPr rtl="1"/>
                      <a:r>
                        <a:rPr lang="en-US" dirty="0" smtClean="0"/>
                        <a:t>16287,600</a:t>
                      </a:r>
                      <a:endParaRPr lang="ar-SA" dirty="0"/>
                    </a:p>
                  </a:txBody>
                  <a:tcPr/>
                </a:tc>
                <a:tc>
                  <a:txBody>
                    <a:bodyPr/>
                    <a:lstStyle/>
                    <a:p>
                      <a:pPr rtl="1"/>
                      <a:r>
                        <a:rPr lang="en-US" dirty="0" smtClean="0"/>
                        <a:t>Mater plan area </a:t>
                      </a:r>
                      <a:endParaRPr lang="ar-SA" dirty="0"/>
                    </a:p>
                  </a:txBody>
                  <a:tcPr/>
                </a:tc>
              </a:tr>
              <a:tr h="370840">
                <a:tc>
                  <a:txBody>
                    <a:bodyPr/>
                    <a:lstStyle/>
                    <a:p>
                      <a:pPr rtl="1"/>
                      <a:endParaRPr lang="ar-SA" dirty="0"/>
                    </a:p>
                  </a:txBody>
                  <a:tcPr/>
                </a:tc>
                <a:tc>
                  <a:txBody>
                    <a:bodyPr/>
                    <a:lstStyle/>
                    <a:p>
                      <a:pPr rtl="1"/>
                      <a:endParaRPr lang="ar-SA" dirty="0"/>
                    </a:p>
                  </a:txBody>
                  <a:tcPr/>
                </a:tc>
              </a:tr>
              <a:tr h="370840">
                <a:tc>
                  <a:txBody>
                    <a:bodyPr/>
                    <a:lstStyle/>
                    <a:p>
                      <a:pPr rtl="1"/>
                      <a:endParaRPr lang="ar-SA"/>
                    </a:p>
                  </a:txBody>
                  <a:tcPr/>
                </a:tc>
                <a:tc>
                  <a:txBody>
                    <a:bodyPr/>
                    <a:lstStyle/>
                    <a:p>
                      <a:pPr rtl="1"/>
                      <a:endParaRPr lang="ar-SA" dirty="0"/>
                    </a:p>
                  </a:txBody>
                  <a:tcPr/>
                </a:tc>
              </a:tr>
            </a:tbl>
          </a:graphicData>
        </a:graphic>
      </p:graphicFrame>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20200512_122246.jpg"/>
          <p:cNvPicPr>
            <a:picLocks noChangeAspect="1"/>
          </p:cNvPicPr>
          <p:nvPr/>
        </p:nvPicPr>
        <p:blipFill>
          <a:blip r:embed="rId2" cstate="print"/>
          <a:srcRect l="20000" r="10000"/>
          <a:stretch>
            <a:fillRect/>
          </a:stretch>
        </p:blipFill>
        <p:spPr>
          <a:xfrm>
            <a:off x="457200" y="762000"/>
            <a:ext cx="7772400" cy="5254301"/>
          </a:xfrm>
          <a:prstGeom prst="rect">
            <a:avLst/>
          </a:prstGeom>
        </p:spPr>
      </p:pic>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rot="16200000">
            <a:off x="1416963" y="-869037"/>
            <a:ext cx="6400798" cy="9053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304800" y="1143000"/>
          <a:ext cx="6400800" cy="5181600"/>
        </p:xfrm>
        <a:graphic>
          <a:graphicData uri="http://schemas.openxmlformats.org/drawingml/2006/table">
            <a:tbl>
              <a:tblPr firstRow="1" bandRow="1">
                <a:tableStyleId>{5C22544A-7EE6-4342-B048-85BDC9FD1C3A}</a:tableStyleId>
              </a:tblPr>
              <a:tblGrid>
                <a:gridCol w="2743200"/>
                <a:gridCol w="2116667"/>
                <a:gridCol w="1540933"/>
              </a:tblGrid>
              <a:tr h="284282">
                <a:tc gridSpan="3">
                  <a:txBody>
                    <a:bodyPr/>
                    <a:lstStyle/>
                    <a:p>
                      <a:pPr algn="ctr"/>
                      <a:r>
                        <a:rPr lang="en-US" sz="1400" dirty="0" smtClean="0">
                          <a:solidFill>
                            <a:schemeClr val="tx1"/>
                          </a:solidFill>
                        </a:rPr>
                        <a:t>The provisions and instructions of the plan</a:t>
                      </a:r>
                      <a:r>
                        <a:rPr lang="ar-SA" sz="1400" dirty="0" smtClean="0">
                          <a:solidFill>
                            <a:schemeClr val="tx1"/>
                          </a:solidFill>
                        </a:rPr>
                        <a:t>  </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ct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ct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284282">
                <a:tc>
                  <a:txBody>
                    <a:bodyPr/>
                    <a:lstStyle/>
                    <a:p>
                      <a:r>
                        <a:rPr lang="en-US" sz="1400" dirty="0" smtClean="0">
                          <a:solidFill>
                            <a:schemeClr val="tx1"/>
                          </a:solidFill>
                        </a:rPr>
                        <a:t>Category of use</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en-US" sz="1400" dirty="0" smtClean="0">
                          <a:solidFill>
                            <a:schemeClr val="tx1"/>
                          </a:solidFill>
                        </a:rPr>
                        <a:t>Area</a:t>
                      </a:r>
                      <a:r>
                        <a:rPr lang="en-US" sz="1400" baseline="0" dirty="0" smtClean="0">
                          <a:solidFill>
                            <a:schemeClr val="tx1"/>
                          </a:solidFill>
                        </a:rPr>
                        <a:t> (sqr m)</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en-US" sz="1400" dirty="0" smtClean="0">
                          <a:solidFill>
                            <a:schemeClr val="tx1"/>
                          </a:solidFill>
                        </a:rPr>
                        <a:t>Percentage</a:t>
                      </a:r>
                      <a:r>
                        <a:rPr lang="en-US" sz="1400" baseline="0" dirty="0" smtClean="0">
                          <a:solidFill>
                            <a:schemeClr val="tx1"/>
                          </a:solidFill>
                        </a:rPr>
                        <a:t> (%)</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4282">
                <a:tc>
                  <a:txBody>
                    <a:bodyPr/>
                    <a:lstStyle/>
                    <a:p>
                      <a:r>
                        <a:rPr lang="en-US" sz="1400" dirty="0" smtClean="0"/>
                        <a:t>cemetery</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0.26</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Approved roads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6.63</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r>
                        <a:rPr lang="en-US" sz="1400" dirty="0" smtClean="0"/>
                        <a:t>Proposed</a:t>
                      </a:r>
                      <a:r>
                        <a:rPr lang="en-US" sz="1400" baseline="0" dirty="0" smtClean="0"/>
                        <a:t> roads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3.35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Preserved</a:t>
                      </a:r>
                      <a:r>
                        <a:rPr lang="en-US" sz="1400" baseline="0" dirty="0" smtClean="0"/>
                        <a:t> areas (old town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0.06</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Public buildings and institutions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2.19</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residential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43.21</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Residential and commercial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15.25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Urban mixed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0.83</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sport</a:t>
                      </a:r>
                      <a:r>
                        <a:rPr lang="en-US" sz="1400" baseline="0" dirty="0" smtClean="0"/>
                        <a:t> and recreation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0.04</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Open green area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12.58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Park/public garden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0.69</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farm/agricultural</a:t>
                      </a:r>
                      <a:r>
                        <a:rPr lang="en-US" sz="1400" baseline="0" dirty="0" smtClean="0"/>
                        <a:t> land</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0.35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Industrial and trade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2.91</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Industrial and offices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11.65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pPr algn="ctr"/>
                      <a:r>
                        <a:rPr lang="en-US" sz="1400" b="1" dirty="0" smtClean="0"/>
                        <a:t>Total</a:t>
                      </a:r>
                      <a:endParaRPr lang="en-U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endParaRPr lang="en-US" sz="1400" b="1"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i="0" dirty="0" smtClean="0"/>
                        <a:t>100%</a:t>
                      </a:r>
                      <a:endParaRPr lang="en-US" sz="1400" b="1"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مستطيل 4"/>
          <p:cNvSpPr/>
          <p:nvPr/>
        </p:nvSpPr>
        <p:spPr>
          <a:xfrm>
            <a:off x="228600" y="228600"/>
            <a:ext cx="7696200" cy="707886"/>
          </a:xfrm>
          <a:prstGeom prst="rect">
            <a:avLst/>
          </a:prstGeom>
        </p:spPr>
        <p:txBody>
          <a:bodyPr wrap="square">
            <a:spAutoFit/>
          </a:bodyPr>
          <a:lstStyle/>
          <a:p>
            <a:r>
              <a:rPr lang="en-US" sz="2000" b="1" dirty="0" smtClean="0"/>
              <a:t>The comprehensive plan of the integrated communities of Baqa Al-Gharbiyye ,Baqa Alsharqieh ,Nazlet Abu Enar and Nazlet Issa 2035 </a:t>
            </a:r>
            <a:endParaRPr lang="en-US" sz="20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Qaffin_1945.jpg"/>
          <p:cNvPicPr>
            <a:picLocks noChangeAspect="1"/>
          </p:cNvPicPr>
          <p:nvPr/>
        </p:nvPicPr>
        <p:blipFill>
          <a:blip r:embed="rId2"/>
          <a:stretch>
            <a:fillRect/>
          </a:stretch>
        </p:blipFill>
        <p:spPr>
          <a:xfrm>
            <a:off x="609600" y="609600"/>
            <a:ext cx="7494396" cy="5791847"/>
          </a:xfrm>
          <a:prstGeom prst="rect">
            <a:avLst/>
          </a:prstGeom>
        </p:spPr>
      </p:pic>
      <p:sp>
        <p:nvSpPr>
          <p:cNvPr id="4" name="مستطيل 3"/>
          <p:cNvSpPr/>
          <p:nvPr/>
        </p:nvSpPr>
        <p:spPr>
          <a:xfrm>
            <a:off x="685800" y="6488668"/>
            <a:ext cx="1756891" cy="369332"/>
          </a:xfrm>
          <a:prstGeom prst="rect">
            <a:avLst/>
          </a:prstGeom>
        </p:spPr>
        <p:txBody>
          <a:bodyPr wrap="none">
            <a:spAutoFit/>
          </a:bodyPr>
          <a:lstStyle/>
          <a:p>
            <a:r>
              <a:rPr lang="en-US" b="1" dirty="0" smtClean="0"/>
              <a:t> scale: 1:250,000</a:t>
            </a:r>
            <a:endParaRPr lang="ar-SA" b="1" dirty="0"/>
          </a:p>
        </p:txBody>
      </p:sp>
      <p:sp>
        <p:nvSpPr>
          <p:cNvPr id="6" name="مستطيل 5"/>
          <p:cNvSpPr/>
          <p:nvPr/>
        </p:nvSpPr>
        <p:spPr>
          <a:xfrm>
            <a:off x="1143000" y="152400"/>
            <a:ext cx="6020494" cy="400110"/>
          </a:xfrm>
          <a:prstGeom prst="rect">
            <a:avLst/>
          </a:prstGeom>
        </p:spPr>
        <p:txBody>
          <a:bodyPr wrap="none">
            <a:spAutoFit/>
          </a:bodyPr>
          <a:lstStyle/>
          <a:p>
            <a:r>
              <a:rPr lang="en-US" sz="2000" b="1" dirty="0" smtClean="0"/>
              <a:t>The city of Baqa al- Gharbiyye and surrounding at 1945</a:t>
            </a:r>
            <a:endParaRPr lang="en-US" sz="2000" b="1" dirty="0"/>
          </a:p>
        </p:txBody>
      </p:sp>
      <p:sp>
        <p:nvSpPr>
          <p:cNvPr id="7" name="شكل بيضاوي 6"/>
          <p:cNvSpPr/>
          <p:nvPr/>
        </p:nvSpPr>
        <p:spPr>
          <a:xfrm>
            <a:off x="1752600" y="3733800"/>
            <a:ext cx="2590800" cy="2209800"/>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الحمد لله.jpg"/>
          <p:cNvPicPr>
            <a:picLocks noChangeAspect="1"/>
          </p:cNvPicPr>
          <p:nvPr/>
        </p:nvPicPr>
        <p:blipFill>
          <a:blip r:embed="rId2" cstate="print"/>
          <a:srcRect t="8148"/>
          <a:stretch>
            <a:fillRect/>
          </a:stretch>
        </p:blipFill>
        <p:spPr>
          <a:xfrm>
            <a:off x="0" y="762000"/>
            <a:ext cx="9144000" cy="5943600"/>
          </a:xfrm>
          <a:prstGeom prst="rect">
            <a:avLst/>
          </a:prstGeom>
        </p:spPr>
      </p:pic>
      <p:sp>
        <p:nvSpPr>
          <p:cNvPr id="3" name="مربع نص 2"/>
          <p:cNvSpPr txBox="1"/>
          <p:nvPr/>
        </p:nvSpPr>
        <p:spPr>
          <a:xfrm>
            <a:off x="152400" y="76200"/>
            <a:ext cx="8686800" cy="707886"/>
          </a:xfrm>
          <a:prstGeom prst="rect">
            <a:avLst/>
          </a:prstGeom>
          <a:noFill/>
        </p:spPr>
        <p:txBody>
          <a:bodyPr wrap="square" rtlCol="1">
            <a:spAutoFit/>
          </a:bodyPr>
          <a:lstStyle/>
          <a:p>
            <a:pPr algn="ctr"/>
            <a:r>
              <a:rPr lang="en-US" sz="2000" b="1" dirty="0" smtClean="0">
                <a:cs typeface="+mj-cs"/>
              </a:rPr>
              <a:t>The comprehensive  master plan of integrated (Baqa Al-Gharbiyye , Baqa alsharqieh, Nazlet Issa and Nazlet Abu Enar localities)of 2035</a:t>
            </a:r>
            <a:endParaRPr lang="ar-SA" sz="2000" b="1" dirty="0">
              <a:cs typeface="+mj-cs"/>
            </a:endParaRPr>
          </a:p>
        </p:txBody>
      </p:sp>
      <p:sp>
        <p:nvSpPr>
          <p:cNvPr id="4" name="مربع نص 3"/>
          <p:cNvSpPr txBox="1"/>
          <p:nvPr/>
        </p:nvSpPr>
        <p:spPr>
          <a:xfrm>
            <a:off x="6857984" y="1905000"/>
            <a:ext cx="2286016" cy="261610"/>
          </a:xfrm>
          <a:prstGeom prst="rect">
            <a:avLst/>
          </a:prstGeom>
          <a:noFill/>
        </p:spPr>
        <p:txBody>
          <a:bodyPr wrap="square" rtlCol="1">
            <a:spAutoFit/>
          </a:bodyPr>
          <a:lstStyle/>
          <a:p>
            <a:pPr algn="l"/>
            <a:r>
              <a:rPr lang="en-US" sz="1050" b="1" dirty="0" smtClean="0"/>
              <a:t>Qaffin </a:t>
            </a:r>
            <a:endParaRPr lang="ar-SA" sz="1050" b="1" dirty="0"/>
          </a:p>
        </p:txBody>
      </p:sp>
      <p:sp>
        <p:nvSpPr>
          <p:cNvPr id="6" name="مربع نص 5"/>
          <p:cNvSpPr txBox="1"/>
          <p:nvPr/>
        </p:nvSpPr>
        <p:spPr>
          <a:xfrm>
            <a:off x="2590800" y="990600"/>
            <a:ext cx="2286016" cy="246221"/>
          </a:xfrm>
          <a:prstGeom prst="rect">
            <a:avLst/>
          </a:prstGeom>
          <a:noFill/>
        </p:spPr>
        <p:txBody>
          <a:bodyPr wrap="square" rtlCol="1">
            <a:spAutoFit/>
          </a:bodyPr>
          <a:lstStyle/>
          <a:p>
            <a:pPr algn="ctr"/>
            <a:r>
              <a:rPr lang="en-US" sz="1000" b="1" dirty="0" err="1" smtClean="0"/>
              <a:t>Metser</a:t>
            </a:r>
            <a:endParaRPr lang="ar-SA" sz="1000" b="1" dirty="0"/>
          </a:p>
        </p:txBody>
      </p:sp>
      <p:sp>
        <p:nvSpPr>
          <p:cNvPr id="7" name="مربع نص 6"/>
          <p:cNvSpPr txBox="1"/>
          <p:nvPr/>
        </p:nvSpPr>
        <p:spPr>
          <a:xfrm>
            <a:off x="2209800" y="5867400"/>
            <a:ext cx="2286016" cy="261610"/>
          </a:xfrm>
          <a:prstGeom prst="rect">
            <a:avLst/>
          </a:prstGeom>
          <a:noFill/>
        </p:spPr>
        <p:txBody>
          <a:bodyPr wrap="square" rtlCol="1">
            <a:spAutoFit/>
          </a:bodyPr>
          <a:lstStyle/>
          <a:p>
            <a:pPr algn="l"/>
            <a:r>
              <a:rPr lang="en-US" sz="1050" b="1" dirty="0" smtClean="0"/>
              <a:t>Jatt</a:t>
            </a:r>
            <a:endParaRPr lang="ar-SA" sz="1050" b="1"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Cyprus </a:t>
            </a:r>
            <a:endParaRPr lang="ar-SA" dirty="0"/>
          </a:p>
        </p:txBody>
      </p:sp>
      <p:sp>
        <p:nvSpPr>
          <p:cNvPr id="3" name="عنصر نائب للمحتوى 2"/>
          <p:cNvSpPr>
            <a:spLocks noGrp="1"/>
          </p:cNvSpPr>
          <p:nvPr>
            <p:ph idx="1"/>
          </p:nvPr>
        </p:nvSpPr>
        <p:spPr/>
        <p:txBody>
          <a:bodyPr>
            <a:normAutofit fontScale="92500"/>
          </a:bodyPr>
          <a:lstStyle/>
          <a:p>
            <a:r>
              <a:rPr lang="en-US" sz="2400" dirty="0" smtClean="0"/>
              <a:t>What did the two communities think of about the new condition?</a:t>
            </a:r>
          </a:p>
          <a:p>
            <a:r>
              <a:rPr lang="en-US" sz="2400" dirty="0" smtClean="0"/>
              <a:t>What were the effects of the division on the two communities?</a:t>
            </a:r>
          </a:p>
          <a:p>
            <a:r>
              <a:rPr lang="en-US" sz="2400" dirty="0" smtClean="0"/>
              <a:t>Understand many diverse and  confusing aspects .</a:t>
            </a:r>
          </a:p>
          <a:p>
            <a:r>
              <a:rPr lang="en-US" sz="2400" dirty="0" smtClean="0"/>
              <a:t>The path to independence in 1948 after separation by explaining the complex constitutional provisions and international treaties that were put in place to safeguard  the new state</a:t>
            </a:r>
          </a:p>
          <a:p>
            <a:r>
              <a:rPr lang="en-US" sz="2400" dirty="0" smtClean="0"/>
              <a:t>The problem that emerged between east and west part after independence or separation </a:t>
            </a:r>
          </a:p>
          <a:p>
            <a:r>
              <a:rPr lang="en-US" sz="2400" dirty="0" smtClean="0"/>
              <a:t>The attitudes of the two sides toward the new states /separation/situation.</a:t>
            </a:r>
          </a:p>
          <a:p>
            <a:r>
              <a:rPr lang="en-US" sz="2400" dirty="0" smtClean="0"/>
              <a:t>addressing the key concerns of the two side over questions such as property, refugee return and </a:t>
            </a:r>
            <a:r>
              <a:rPr lang="en-US" sz="2400" dirty="0" err="1" smtClean="0"/>
              <a:t>repartrition</a:t>
            </a:r>
            <a:r>
              <a:rPr lang="en-US" sz="2400" dirty="0" smtClean="0"/>
              <a:t>.</a:t>
            </a:r>
          </a:p>
          <a:p>
            <a:endParaRPr lang="en-US" sz="2400" dirty="0" smtClean="0"/>
          </a:p>
          <a:p>
            <a:endParaRPr lang="en-US" sz="2400" dirty="0" smtClean="0"/>
          </a:p>
          <a:p>
            <a:pPr>
              <a:buNone/>
            </a:pPr>
            <a:endParaRPr lang="ar-SA" sz="2400" dirty="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dk1"/>
          </a:lnRef>
          <a:fillRef idx="1">
            <a:schemeClr val="lt1"/>
          </a:fillRef>
          <a:effectRef idx="0">
            <a:schemeClr val="dk1"/>
          </a:effectRef>
          <a:fontRef idx="minor">
            <a:schemeClr val="dk1"/>
          </a:fontRef>
        </p:style>
        <p:txBody>
          <a:bodyPr>
            <a:noAutofit/>
          </a:bodyPr>
          <a:lstStyle/>
          <a:p>
            <a:r>
              <a:rPr lang="en-US" sz="2800" dirty="0" smtClean="0"/>
              <a:t/>
            </a:r>
            <a:br>
              <a:rPr lang="en-US" sz="2800" dirty="0" smtClean="0"/>
            </a:br>
            <a:r>
              <a:rPr lang="en-US" sz="2800" dirty="0" smtClean="0"/>
              <a:t>Scenario (2): Planning for the  communities separated by the separating wall to enhance its status. </a:t>
            </a:r>
            <a:r>
              <a:rPr lang="ar-SA" sz="2800" dirty="0" smtClean="0"/>
              <a:t> </a:t>
            </a:r>
            <a:br>
              <a:rPr lang="ar-SA" sz="2800" dirty="0" smtClean="0"/>
            </a:br>
            <a:endParaRPr lang="ar-SA" sz="2800" dirty="0"/>
          </a:p>
        </p:txBody>
      </p:sp>
      <p:sp>
        <p:nvSpPr>
          <p:cNvPr id="4" name="مربع نص 3"/>
          <p:cNvSpPr txBox="1"/>
          <p:nvPr/>
        </p:nvSpPr>
        <p:spPr>
          <a:xfrm>
            <a:off x="457200" y="1600200"/>
            <a:ext cx="3733800" cy="369332"/>
          </a:xfrm>
          <a:prstGeom prst="rect">
            <a:avLst/>
          </a:prstGeom>
          <a:noFill/>
        </p:spPr>
        <p:txBody>
          <a:bodyPr wrap="square" rtlCol="1">
            <a:spAutoFit/>
          </a:bodyPr>
          <a:lstStyle/>
          <a:p>
            <a:r>
              <a:rPr lang="en-US" dirty="0" smtClean="0"/>
              <a:t>Solving planning problems</a:t>
            </a:r>
            <a:endParaRPr lang="ar-SA" dirty="0"/>
          </a:p>
        </p:txBody>
      </p:sp>
      <p:sp>
        <p:nvSpPr>
          <p:cNvPr id="5" name="مربع نص 4"/>
          <p:cNvSpPr txBox="1"/>
          <p:nvPr/>
        </p:nvSpPr>
        <p:spPr>
          <a:xfrm>
            <a:off x="1143000" y="2209800"/>
            <a:ext cx="6858000" cy="369332"/>
          </a:xfrm>
          <a:prstGeom prst="rect">
            <a:avLst/>
          </a:prstGeom>
          <a:noFill/>
        </p:spPr>
        <p:txBody>
          <a:bodyPr wrap="square" rtlCol="1">
            <a:spAutoFit/>
          </a:bodyPr>
          <a:lstStyle/>
          <a:p>
            <a:r>
              <a:rPr lang="en-US" dirty="0" smtClean="0"/>
              <a:t>Planning approach </a:t>
            </a:r>
            <a:endParaRPr lang="ar-SA"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24000" y="6019800"/>
            <a:ext cx="5105400" cy="369332"/>
          </a:xfrm>
          <a:prstGeom prst="rect">
            <a:avLst/>
          </a:prstGeom>
          <a:noFill/>
        </p:spPr>
        <p:txBody>
          <a:bodyPr wrap="square" rtlCol="0">
            <a:spAutoFit/>
          </a:bodyPr>
          <a:lstStyle/>
          <a:p>
            <a:r>
              <a:rPr lang="en-US" dirty="0" smtClean="0"/>
              <a:t>housing</a:t>
            </a:r>
            <a:endParaRPr lang="en-US" dirty="0"/>
          </a:p>
        </p:txBody>
      </p:sp>
      <p:sp>
        <p:nvSpPr>
          <p:cNvPr id="3" name="مستطيل 2"/>
          <p:cNvSpPr/>
          <p:nvPr/>
        </p:nvSpPr>
        <p:spPr>
          <a:xfrm>
            <a:off x="304800" y="685800"/>
            <a:ext cx="8153400" cy="5324535"/>
          </a:xfrm>
          <a:prstGeom prst="rect">
            <a:avLst/>
          </a:prstGeom>
        </p:spPr>
        <p:txBody>
          <a:bodyPr wrap="square">
            <a:spAutoFit/>
          </a:bodyPr>
          <a:lstStyle/>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“Green line "may welcomed internationally but in our case?</a:t>
            </a: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How do we serve everyone's needs? </a:t>
            </a:r>
            <a:endParaRPr lang="id-ID" sz="2000" b="1" dirty="0" smtClean="0">
              <a:solidFill>
                <a:srgbClr val="0000CC"/>
              </a:solidFill>
              <a:latin typeface="Arial" pitchFamily="34" charset="0"/>
            </a:endParaRP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How do we provide and maintain the daily services that make life pleasant and efficient?</a:t>
            </a:r>
            <a:endParaRPr lang="id-ID" sz="2000" b="1" dirty="0" smtClean="0">
              <a:solidFill>
                <a:srgbClr val="0000CC"/>
              </a:solidFill>
              <a:latin typeface="Arial" pitchFamily="34" charset="0"/>
            </a:endParaRP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How do we add to the community without destroying its past? </a:t>
            </a:r>
            <a:endParaRPr lang="id-ID" sz="2000" b="1" dirty="0" smtClean="0">
              <a:solidFill>
                <a:srgbClr val="0000CC"/>
              </a:solidFill>
              <a:latin typeface="Arial" pitchFamily="34" charset="0"/>
            </a:endParaRP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How do we sustain our environment for the present and renew it for the future? </a:t>
            </a: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How will property issues  be addressed ?</a:t>
            </a: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Will there be a freedom  of movement across the whole area?</a:t>
            </a: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What does political equality means in the term of solution?</a:t>
            </a: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How will the economic aspects of the solution be managed ?</a:t>
            </a: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In term of security ?</a:t>
            </a:r>
          </a:p>
          <a:p>
            <a:pPr marL="449263" indent="-449263">
              <a:buClr>
                <a:srgbClr val="FF0000"/>
              </a:buClr>
              <a:buSzPct val="100000"/>
              <a:buFont typeface="Wingdings" pitchFamily="2" charset="2"/>
              <a:buChar char="ü"/>
              <a:defRPr/>
            </a:pPr>
            <a:r>
              <a:rPr lang="en-US" sz="2000" b="1" dirty="0" smtClean="0">
                <a:solidFill>
                  <a:srgbClr val="0000CC"/>
                </a:solidFill>
                <a:latin typeface="Arial" pitchFamily="34" charset="0"/>
              </a:rPr>
              <a:t>Political system ?</a:t>
            </a:r>
          </a:p>
          <a:p>
            <a:pPr marL="449263" indent="-449263">
              <a:buClr>
                <a:srgbClr val="FF0000"/>
              </a:buClr>
              <a:buSzPct val="100000"/>
              <a:buFont typeface="Wingdings" pitchFamily="2" charset="2"/>
              <a:buChar char="ü"/>
              <a:defRPr/>
            </a:pPr>
            <a:endParaRPr lang="en-US" sz="2000" b="1" dirty="0" smtClean="0">
              <a:solidFill>
                <a:srgbClr val="0000CC"/>
              </a:solidFill>
              <a:latin typeface="Arial" pitchFamily="34" charset="0"/>
            </a:endParaRPr>
          </a:p>
          <a:p>
            <a:pPr marL="449263" indent="-449263">
              <a:buClr>
                <a:srgbClr val="FF0000"/>
              </a:buClr>
              <a:buSzPct val="100000"/>
              <a:buFont typeface="Wingdings" pitchFamily="2" charset="2"/>
              <a:buChar char="ü"/>
              <a:defRPr/>
            </a:pPr>
            <a:endParaRPr lang="en-US" sz="2000" b="1" dirty="0" smtClean="0">
              <a:solidFill>
                <a:srgbClr val="0000CC"/>
              </a:solidFill>
              <a:latin typeface="Arial" pitchFamily="34" charset="0"/>
            </a:endParaRPr>
          </a:p>
          <a:p>
            <a:pPr marL="449263" indent="-449263">
              <a:buClr>
                <a:srgbClr val="FF0000"/>
              </a:buClr>
              <a:buSzPct val="100000"/>
              <a:defRPr/>
            </a:pPr>
            <a:endParaRPr lang="en-US" sz="2000" b="1" dirty="0" smtClean="0">
              <a:solidFill>
                <a:srgbClr val="0000CC"/>
              </a:solidFill>
              <a:latin typeface="Arial" pitchFamily="34" charset="0"/>
            </a:endParaRPr>
          </a:p>
          <a:p>
            <a:pPr marL="449263" indent="-449263">
              <a:buClr>
                <a:srgbClr val="FF0000"/>
              </a:buClr>
              <a:buSzPct val="100000"/>
              <a:buFont typeface="Wingdings" pitchFamily="2" charset="2"/>
              <a:buChar char="ü"/>
              <a:defRPr/>
            </a:pPr>
            <a:endParaRPr lang="id-ID" sz="2000" b="1" dirty="0" smtClean="0">
              <a:solidFill>
                <a:srgbClr val="0000CC"/>
              </a:solidFill>
              <a:latin typeface="Arial" pitchFamily="34" charset="0"/>
            </a:endParaRPr>
          </a:p>
        </p:txBody>
      </p:sp>
      <p:sp>
        <p:nvSpPr>
          <p:cNvPr id="4" name="مستطيل 3"/>
          <p:cNvSpPr/>
          <p:nvPr/>
        </p:nvSpPr>
        <p:spPr>
          <a:xfrm>
            <a:off x="685800" y="5029200"/>
            <a:ext cx="7162800" cy="646331"/>
          </a:xfrm>
          <a:prstGeom prst="rect">
            <a:avLst/>
          </a:prstGeom>
        </p:spPr>
        <p:txBody>
          <a:bodyPr wrap="square">
            <a:spAutoFit/>
          </a:bodyPr>
          <a:lstStyle/>
          <a:p>
            <a:r>
              <a:rPr lang="en-US" b="1" dirty="0" smtClean="0">
                <a:solidFill>
                  <a:srgbClr val="000000"/>
                </a:solidFill>
                <a:latin typeface="Arial" charset="0"/>
              </a:rPr>
              <a:t>The implementation of any plan, however well </a:t>
            </a:r>
            <a:r>
              <a:rPr lang="en-US" b="1" dirty="0" smtClean="0">
                <a:solidFill>
                  <a:srgbClr val="FF0000"/>
                </a:solidFill>
                <a:latin typeface="Arial" charset="0"/>
              </a:rPr>
              <a:t>thought out</a:t>
            </a:r>
            <a:r>
              <a:rPr lang="en-US" b="1" dirty="0" smtClean="0">
                <a:solidFill>
                  <a:srgbClr val="000000"/>
                </a:solidFill>
                <a:latin typeface="Arial" charset="0"/>
              </a:rPr>
              <a:t>, </a:t>
            </a:r>
            <a:r>
              <a:rPr lang="en-US" b="1" dirty="0" smtClean="0">
                <a:solidFill>
                  <a:srgbClr val="FF0000"/>
                </a:solidFill>
                <a:latin typeface="Arial" charset="0"/>
              </a:rPr>
              <a:t>involves changes</a:t>
            </a:r>
            <a:r>
              <a:rPr lang="en-US" b="1" dirty="0" smtClean="0">
                <a:solidFill>
                  <a:srgbClr val="000000"/>
                </a:solidFill>
                <a:latin typeface="Arial" charset="0"/>
              </a:rPr>
              <a:t>, &amp; </a:t>
            </a:r>
            <a:r>
              <a:rPr lang="en-US" b="1" dirty="0" smtClean="0">
                <a:solidFill>
                  <a:srgbClr val="0000CC"/>
                </a:solidFill>
                <a:latin typeface="Arial" charset="0"/>
              </a:rPr>
              <a:t>change does not always come easily</a:t>
            </a:r>
            <a:endParaRPr lang="en-US" dirty="0"/>
          </a:p>
        </p:txBody>
      </p:sp>
      <p:sp>
        <p:nvSpPr>
          <p:cNvPr id="7" name="مربع نص 6"/>
          <p:cNvSpPr txBox="1"/>
          <p:nvPr/>
        </p:nvSpPr>
        <p:spPr>
          <a:xfrm>
            <a:off x="5715000" y="5943600"/>
            <a:ext cx="3429000" cy="646331"/>
          </a:xfrm>
          <a:prstGeom prst="rect">
            <a:avLst/>
          </a:prstGeom>
          <a:noFill/>
        </p:spPr>
        <p:txBody>
          <a:bodyPr wrap="square" rtlCol="1">
            <a:spAutoFit/>
          </a:bodyPr>
          <a:lstStyle/>
          <a:p>
            <a:r>
              <a:rPr lang="ar-SA" dirty="0" smtClean="0"/>
              <a:t>من ناحية الخدمات كيف رح نوفر لعرب </a:t>
            </a:r>
            <a:r>
              <a:rPr lang="ar-SA" dirty="0" err="1" smtClean="0"/>
              <a:t>اسرائيل</a:t>
            </a:r>
            <a:r>
              <a:rPr lang="ar-SA" dirty="0" smtClean="0"/>
              <a:t> المعتادين عليه</a:t>
            </a:r>
            <a:endParaRPr lang="ar-SA"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srcRect l="7613" t="14583" r="22109" b="6250"/>
          <a:stretch>
            <a:fillRect/>
          </a:stretch>
        </p:blipFill>
        <p:spPr bwMode="auto">
          <a:xfrm>
            <a:off x="838200" y="762000"/>
            <a:ext cx="8061158"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a:srcRect l="5857" t="12500" r="19180" b="6250"/>
          <a:stretch>
            <a:fillRect/>
          </a:stretch>
        </p:blipFill>
        <p:spPr bwMode="auto">
          <a:xfrm>
            <a:off x="228600" y="838200"/>
            <a:ext cx="7924800" cy="4829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3400" y="3124200"/>
            <a:ext cx="7620000" cy="1200329"/>
          </a:xfrm>
          <a:prstGeom prst="rect">
            <a:avLst/>
          </a:prstGeom>
        </p:spPr>
        <p:txBody>
          <a:bodyPr wrap="square">
            <a:spAutoFit/>
          </a:bodyPr>
          <a:lstStyle/>
          <a:p>
            <a:pPr rtl="1"/>
            <a:r>
              <a:rPr lang="ar-SA" b="1" dirty="0" err="1" smtClean="0"/>
              <a:t>ان</a:t>
            </a:r>
            <a:r>
              <a:rPr lang="ar-SA" b="1" dirty="0" smtClean="0"/>
              <a:t> الضائقة التي يعيشها الشعب الفلسطيني غير ناجمة عن الجدار، بل عن الاحتلال </a:t>
            </a:r>
            <a:r>
              <a:rPr lang="ar-SA" b="1" dirty="0" err="1" smtClean="0"/>
              <a:t>الاسرائيلي</a:t>
            </a:r>
            <a:r>
              <a:rPr lang="ar-SA" b="1" dirty="0" smtClean="0"/>
              <a:t>، الخنق الاقتصادي، وانعدام الحل السياسي لدى كلا الطرفين. وبدل </a:t>
            </a:r>
            <a:r>
              <a:rPr lang="ar-SA" b="1" dirty="0" err="1" smtClean="0"/>
              <a:t>ان</a:t>
            </a:r>
            <a:r>
              <a:rPr lang="ar-SA" b="1" dirty="0" smtClean="0"/>
              <a:t> يتم معالجة القضايا الجوهرية، </a:t>
            </a:r>
            <a:r>
              <a:rPr lang="ar-SA" b="1" dirty="0" err="1" smtClean="0"/>
              <a:t>اصبح</a:t>
            </a:r>
            <a:r>
              <a:rPr lang="ar-SA" b="1" dirty="0" smtClean="0"/>
              <a:t> النقاش يدور حول موضع مرور الجدار وعدد </a:t>
            </a:r>
            <a:r>
              <a:rPr lang="ar-SA" b="1" dirty="0" err="1" smtClean="0"/>
              <a:t>الابواب</a:t>
            </a:r>
            <a:r>
              <a:rPr lang="ar-SA" b="1" dirty="0" smtClean="0"/>
              <a:t> التي ستفتح </a:t>
            </a:r>
            <a:r>
              <a:rPr lang="ar-SA" b="1" dirty="0" err="1" smtClean="0"/>
              <a:t>به</a:t>
            </a:r>
            <a:r>
              <a:rPr lang="ar-SA" b="1" dirty="0" smtClean="0"/>
              <a:t>.</a:t>
            </a:r>
          </a:p>
          <a:p>
            <a:pPr rtl="1"/>
            <a:r>
              <a:rPr lang="ar-SA" b="1" dirty="0" smtClean="0"/>
              <a:t>الصبار </a:t>
            </a:r>
            <a:endParaRPr lang="ar-SA" b="1" dirty="0"/>
          </a:p>
        </p:txBody>
      </p:sp>
      <p:sp>
        <p:nvSpPr>
          <p:cNvPr id="4" name="مستطيل 3"/>
          <p:cNvSpPr/>
          <p:nvPr/>
        </p:nvSpPr>
        <p:spPr>
          <a:xfrm>
            <a:off x="533400" y="1143000"/>
            <a:ext cx="6096000" cy="1200329"/>
          </a:xfrm>
          <a:prstGeom prst="rect">
            <a:avLst/>
          </a:prstGeom>
        </p:spPr>
        <p:txBody>
          <a:bodyPr wrap="square">
            <a:spAutoFit/>
          </a:bodyPr>
          <a:lstStyle/>
          <a:p>
            <a:r>
              <a:rPr lang="en-US" dirty="0" smtClean="0"/>
              <a:t>while the ideas of </a:t>
            </a:r>
            <a:r>
              <a:rPr lang="en-US" dirty="0" err="1" smtClean="0"/>
              <a:t>bizonality</a:t>
            </a:r>
            <a:r>
              <a:rPr lang="en-US" dirty="0" smtClean="0"/>
              <a:t> and</a:t>
            </a:r>
          </a:p>
          <a:p>
            <a:r>
              <a:rPr lang="en-US" dirty="0" err="1" smtClean="0"/>
              <a:t>bicommunality</a:t>
            </a:r>
            <a:r>
              <a:rPr lang="en-US" dirty="0" smtClean="0"/>
              <a:t> may sound as though they offer a way to</a:t>
            </a:r>
          </a:p>
          <a:p>
            <a:r>
              <a:rPr lang="en-US" dirty="0" err="1" smtClean="0"/>
              <a:t>reunifi</a:t>
            </a:r>
            <a:r>
              <a:rPr lang="en-US" dirty="0" smtClean="0"/>
              <a:t> </a:t>
            </a:r>
            <a:r>
              <a:rPr lang="en-US" dirty="0" err="1" smtClean="0"/>
              <a:t>cation</a:t>
            </a:r>
            <a:r>
              <a:rPr lang="en-US" dirty="0" smtClean="0"/>
              <a:t>, in reality the two communities remain far apart</a:t>
            </a:r>
          </a:p>
          <a:p>
            <a:r>
              <a:rPr lang="en-US" dirty="0" smtClean="0"/>
              <a:t>on the practical application of these principles.</a:t>
            </a:r>
            <a:endParaRPr lang="en-US" dirty="0"/>
          </a:p>
        </p:txBody>
      </p:sp>
      <p:sp>
        <p:nvSpPr>
          <p:cNvPr id="5" name="مربع نص 4"/>
          <p:cNvSpPr txBox="1"/>
          <p:nvPr/>
        </p:nvSpPr>
        <p:spPr>
          <a:xfrm>
            <a:off x="3276600" y="228600"/>
            <a:ext cx="5257800" cy="369332"/>
          </a:xfrm>
          <a:prstGeom prst="rect">
            <a:avLst/>
          </a:prstGeom>
          <a:noFill/>
        </p:spPr>
        <p:txBody>
          <a:bodyPr wrap="square" rtlCol="1">
            <a:spAutoFit/>
          </a:bodyPr>
          <a:lstStyle/>
          <a:p>
            <a:r>
              <a:rPr lang="ar-SA" dirty="0" smtClean="0"/>
              <a:t>التخطيط ضد المصلحة </a:t>
            </a:r>
            <a:endParaRPr lang="ar-SA" dirty="0"/>
          </a:p>
        </p:txBody>
      </p:sp>
      <p:sp>
        <p:nvSpPr>
          <p:cNvPr id="6" name="مربع نص 5"/>
          <p:cNvSpPr txBox="1"/>
          <p:nvPr/>
        </p:nvSpPr>
        <p:spPr>
          <a:xfrm>
            <a:off x="838200" y="4648200"/>
            <a:ext cx="2971800" cy="369332"/>
          </a:xfrm>
          <a:prstGeom prst="rect">
            <a:avLst/>
          </a:prstGeom>
          <a:noFill/>
        </p:spPr>
        <p:txBody>
          <a:bodyPr wrap="square" rtlCol="1">
            <a:spAutoFit/>
          </a:bodyPr>
          <a:lstStyle/>
          <a:p>
            <a:r>
              <a:rPr lang="en-US" dirty="0" err="1" smtClean="0"/>
              <a:t>AlQasmi</a:t>
            </a:r>
            <a:r>
              <a:rPr lang="en-US" dirty="0" smtClean="0"/>
              <a:t> academy</a:t>
            </a:r>
          </a:p>
        </p:txBody>
      </p:sp>
      <p:sp>
        <p:nvSpPr>
          <p:cNvPr id="8" name="مربع نص 7"/>
          <p:cNvSpPr txBox="1"/>
          <p:nvPr/>
        </p:nvSpPr>
        <p:spPr>
          <a:xfrm>
            <a:off x="4572000" y="4876800"/>
            <a:ext cx="1905000" cy="923330"/>
          </a:xfrm>
          <a:prstGeom prst="rect">
            <a:avLst/>
          </a:prstGeom>
          <a:noFill/>
        </p:spPr>
        <p:txBody>
          <a:bodyPr wrap="square" rtlCol="1">
            <a:spAutoFit/>
          </a:bodyPr>
          <a:lstStyle/>
          <a:p>
            <a:r>
              <a:rPr lang="en-US" dirty="0" smtClean="0"/>
              <a:t>Nazlet Issa population decrease </a:t>
            </a:r>
            <a:endParaRPr lang="ar-SA" dirty="0"/>
          </a:p>
        </p:txBody>
      </p:sp>
      <p:sp>
        <p:nvSpPr>
          <p:cNvPr id="9" name="مربع نص 8"/>
          <p:cNvSpPr txBox="1"/>
          <p:nvPr/>
        </p:nvSpPr>
        <p:spPr>
          <a:xfrm>
            <a:off x="1219200" y="5257800"/>
            <a:ext cx="3276600" cy="646331"/>
          </a:xfrm>
          <a:prstGeom prst="rect">
            <a:avLst/>
          </a:prstGeom>
          <a:noFill/>
        </p:spPr>
        <p:txBody>
          <a:bodyPr wrap="square" rtlCol="1">
            <a:spAutoFit/>
          </a:bodyPr>
          <a:lstStyle/>
          <a:p>
            <a:r>
              <a:rPr lang="ar-SA" dirty="0" smtClean="0"/>
              <a:t>مدينة باقة عي المركز الجاذب لهن </a:t>
            </a:r>
          </a:p>
          <a:p>
            <a:r>
              <a:rPr lang="ar-SA" dirty="0" smtClean="0"/>
              <a:t>كيف أحافظ على هويتهن </a:t>
            </a:r>
            <a:endParaRPr lang="ar-S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6"/>
          <p:cNvGrpSpPr/>
          <p:nvPr/>
        </p:nvGrpSpPr>
        <p:grpSpPr>
          <a:xfrm>
            <a:off x="-1" y="381001"/>
            <a:ext cx="9152347" cy="6477000"/>
            <a:chOff x="0" y="818313"/>
            <a:chExt cx="8534400" cy="6039687"/>
          </a:xfrm>
        </p:grpSpPr>
        <p:pic>
          <p:nvPicPr>
            <p:cNvPr id="2" name="صورة 1" descr="oldinh.jpg"/>
            <p:cNvPicPr>
              <a:picLocks noChangeAspect="1"/>
            </p:cNvPicPr>
            <p:nvPr/>
          </p:nvPicPr>
          <p:blipFill>
            <a:blip r:embed="rId2" cstate="print"/>
            <a:stretch>
              <a:fillRect/>
            </a:stretch>
          </p:blipFill>
          <p:spPr>
            <a:xfrm>
              <a:off x="0" y="818313"/>
              <a:ext cx="8534400" cy="6039687"/>
            </a:xfrm>
            <a:prstGeom prst="rect">
              <a:avLst/>
            </a:prstGeom>
          </p:spPr>
        </p:pic>
        <p:sp>
          <p:nvSpPr>
            <p:cNvPr id="5" name="مربع نص 4"/>
            <p:cNvSpPr txBox="1"/>
            <p:nvPr/>
          </p:nvSpPr>
          <p:spPr>
            <a:xfrm>
              <a:off x="4495800" y="4267200"/>
              <a:ext cx="990600" cy="631391"/>
            </a:xfrm>
            <a:prstGeom prst="rect">
              <a:avLst/>
            </a:prstGeom>
            <a:noFill/>
          </p:spPr>
          <p:txBody>
            <a:bodyPr wrap="square" rtlCol="0">
              <a:spAutoFit/>
            </a:bodyPr>
            <a:lstStyle/>
            <a:p>
              <a:r>
                <a:rPr lang="en-US" sz="1000" dirty="0" smtClean="0"/>
                <a:t>Baqa Al-Gharbiyye</a:t>
              </a:r>
            </a:p>
            <a:p>
              <a:endParaRPr lang="en-US" dirty="0"/>
            </a:p>
          </p:txBody>
        </p:sp>
        <p:sp>
          <p:nvSpPr>
            <p:cNvPr id="6" name="مستطيل 5"/>
            <p:cNvSpPr/>
            <p:nvPr/>
          </p:nvSpPr>
          <p:spPr>
            <a:xfrm>
              <a:off x="5867400" y="4953000"/>
              <a:ext cx="631093" cy="229597"/>
            </a:xfrm>
            <a:prstGeom prst="rect">
              <a:avLst/>
            </a:prstGeom>
          </p:spPr>
          <p:txBody>
            <a:bodyPr wrap="none">
              <a:spAutoFit/>
            </a:bodyPr>
            <a:lstStyle/>
            <a:p>
              <a:r>
                <a:rPr lang="en-US" sz="1000" dirty="0" err="1" smtClean="0"/>
                <a:t>Nzlet</a:t>
              </a:r>
              <a:r>
                <a:rPr lang="en-US" sz="1000" dirty="0" smtClean="0"/>
                <a:t> Issa</a:t>
              </a:r>
            </a:p>
          </p:txBody>
        </p:sp>
      </p:grpSp>
      <p:sp>
        <p:nvSpPr>
          <p:cNvPr id="4" name="مستطيل 3"/>
          <p:cNvSpPr/>
          <p:nvPr/>
        </p:nvSpPr>
        <p:spPr>
          <a:xfrm>
            <a:off x="228600" y="0"/>
            <a:ext cx="7010400" cy="830997"/>
          </a:xfrm>
          <a:prstGeom prst="rect">
            <a:avLst/>
          </a:prstGeom>
        </p:spPr>
        <p:txBody>
          <a:bodyPr wrap="square">
            <a:spAutoFit/>
          </a:bodyPr>
          <a:lstStyle/>
          <a:p>
            <a:r>
              <a:rPr lang="en-US" sz="2400" b="1" dirty="0" smtClean="0"/>
              <a:t>The stages of border’s shifting of  Baqa Al-Gharbiyye from 1942 until now(1942-2020)</a:t>
            </a:r>
          </a:p>
        </p:txBody>
      </p:sp>
      <p:sp>
        <p:nvSpPr>
          <p:cNvPr id="8" name="وسيلة شرح خطية 1 7"/>
          <p:cNvSpPr/>
          <p:nvPr/>
        </p:nvSpPr>
        <p:spPr>
          <a:xfrm flipH="1">
            <a:off x="381000" y="2590800"/>
            <a:ext cx="838200" cy="228600"/>
          </a:xfrm>
          <a:prstGeom prst="borderCallout1">
            <a:avLst>
              <a:gd name="adj1" fmla="val 52690"/>
              <a:gd name="adj2" fmla="val -2878"/>
              <a:gd name="adj3" fmla="val 111560"/>
              <a:gd name="adj4" fmla="val -54105"/>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1"/>
                </a:solidFill>
              </a:rPr>
              <a:t>22894 acres </a:t>
            </a:r>
            <a:endParaRPr lang="en-US" sz="900" b="1" dirty="0">
              <a:solidFill>
                <a:schemeClr val="tx1"/>
              </a:solidFill>
            </a:endParaRPr>
          </a:p>
        </p:txBody>
      </p:sp>
      <p:sp>
        <p:nvSpPr>
          <p:cNvPr id="9" name="وسيلة شرح خطية 1 8"/>
          <p:cNvSpPr/>
          <p:nvPr/>
        </p:nvSpPr>
        <p:spPr>
          <a:xfrm flipH="1">
            <a:off x="5257800" y="3810000"/>
            <a:ext cx="838200" cy="152400"/>
          </a:xfrm>
          <a:prstGeom prst="borderCallout1">
            <a:avLst>
              <a:gd name="adj1" fmla="val 80893"/>
              <a:gd name="adj2" fmla="val 49568"/>
              <a:gd name="adj3" fmla="val 287129"/>
              <a:gd name="adj4" fmla="val 68258"/>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b="1" dirty="0" smtClean="0">
                <a:solidFill>
                  <a:schemeClr val="tx1"/>
                </a:solidFill>
              </a:rPr>
              <a:t>5554.03 </a:t>
            </a:r>
            <a:r>
              <a:rPr lang="en-US" sz="800" b="1" dirty="0" smtClean="0">
                <a:solidFill>
                  <a:schemeClr val="tx1"/>
                </a:solidFill>
              </a:rPr>
              <a:t>acres </a:t>
            </a:r>
            <a:endParaRPr lang="en-US" sz="700" b="1" dirty="0">
              <a:solidFill>
                <a:schemeClr val="tx1"/>
              </a:solidFill>
            </a:endParaRPr>
          </a:p>
        </p:txBody>
      </p:sp>
      <p:sp>
        <p:nvSpPr>
          <p:cNvPr id="10" name="وسيلة شرح خطية 1 9"/>
          <p:cNvSpPr/>
          <p:nvPr/>
        </p:nvSpPr>
        <p:spPr>
          <a:xfrm flipH="1">
            <a:off x="2438400" y="4953000"/>
            <a:ext cx="838200" cy="228600"/>
          </a:xfrm>
          <a:prstGeom prst="borderCallout1">
            <a:avLst>
              <a:gd name="adj1" fmla="val 59086"/>
              <a:gd name="adj2" fmla="val -576"/>
              <a:gd name="adj3" fmla="val 102153"/>
              <a:gd name="adj4" fmla="val -49973"/>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b="1" dirty="0" smtClean="0">
                <a:solidFill>
                  <a:schemeClr val="tx1"/>
                </a:solidFill>
              </a:rPr>
              <a:t>11064.304</a:t>
            </a:r>
            <a:r>
              <a:rPr lang="en-US" sz="800" b="1" dirty="0" smtClean="0">
                <a:solidFill>
                  <a:schemeClr val="tx1"/>
                </a:solidFill>
              </a:rPr>
              <a:t> acres </a:t>
            </a:r>
            <a:endParaRPr lang="en-US" sz="700" b="1" dirty="0">
              <a:solidFill>
                <a:schemeClr val="tx1"/>
              </a:solidFill>
            </a:endParaRPr>
          </a:p>
        </p:txBody>
      </p:sp>
      <p:sp>
        <p:nvSpPr>
          <p:cNvPr id="11" name="وسيلة شرح خطية 1 10"/>
          <p:cNvSpPr/>
          <p:nvPr/>
        </p:nvSpPr>
        <p:spPr>
          <a:xfrm flipH="1">
            <a:off x="5105400" y="3048000"/>
            <a:ext cx="762000" cy="152400"/>
          </a:xfrm>
          <a:prstGeom prst="borderCallout1">
            <a:avLst>
              <a:gd name="adj1" fmla="val 106359"/>
              <a:gd name="adj2" fmla="val 51242"/>
              <a:gd name="adj3" fmla="val 242902"/>
              <a:gd name="adj4" fmla="val 79584"/>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solidFill>
              </a:rPr>
              <a:t>9180.6 acres </a:t>
            </a:r>
            <a:endParaRPr lang="en-US" sz="800" b="1" dirty="0">
              <a:solidFill>
                <a:schemeClr val="tx1"/>
              </a:solidFill>
            </a:endParaRPr>
          </a:p>
        </p:txBody>
      </p:sp>
      <p:sp>
        <p:nvSpPr>
          <p:cNvPr id="13" name="مستطيل 12"/>
          <p:cNvSpPr/>
          <p:nvPr/>
        </p:nvSpPr>
        <p:spPr>
          <a:xfrm>
            <a:off x="6096000" y="6019800"/>
            <a:ext cx="1019831" cy="215444"/>
          </a:xfrm>
          <a:prstGeom prst="rect">
            <a:avLst/>
          </a:prstGeom>
        </p:spPr>
        <p:txBody>
          <a:bodyPr wrap="none">
            <a:spAutoFit/>
          </a:bodyPr>
          <a:lstStyle/>
          <a:p>
            <a:r>
              <a:rPr lang="en-US" sz="800" b="1" dirty="0" smtClean="0"/>
              <a:t>Baqa ash-</a:t>
            </a:r>
            <a:r>
              <a:rPr lang="en-US" sz="800" b="1" dirty="0" err="1" smtClean="0"/>
              <a:t>Sharqiyya</a:t>
            </a:r>
            <a:endParaRPr lang="en-US" sz="800" b="1" dirty="0" smtClean="0"/>
          </a:p>
        </p:txBody>
      </p:sp>
      <p:sp>
        <p:nvSpPr>
          <p:cNvPr id="14" name="مستطيل 13"/>
          <p:cNvSpPr/>
          <p:nvPr/>
        </p:nvSpPr>
        <p:spPr>
          <a:xfrm>
            <a:off x="4876800" y="5715000"/>
            <a:ext cx="320922" cy="230832"/>
          </a:xfrm>
          <a:prstGeom prst="rect">
            <a:avLst/>
          </a:prstGeom>
        </p:spPr>
        <p:txBody>
          <a:bodyPr wrap="none">
            <a:spAutoFit/>
          </a:bodyPr>
          <a:lstStyle/>
          <a:p>
            <a:r>
              <a:rPr lang="en-US" sz="900" b="1" dirty="0" err="1" smtClean="0"/>
              <a:t>Jat</a:t>
            </a:r>
            <a:endParaRPr lang="en-US" sz="900" b="1" dirty="0" smtClean="0"/>
          </a:p>
        </p:txBody>
      </p:sp>
      <p:sp>
        <p:nvSpPr>
          <p:cNvPr id="16" name="مستطيل 15"/>
          <p:cNvSpPr/>
          <p:nvPr/>
        </p:nvSpPr>
        <p:spPr>
          <a:xfrm>
            <a:off x="6172200" y="1905000"/>
            <a:ext cx="2819401"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The lands that Israel took up to 1972 =13,521 Dunum</a:t>
            </a:r>
            <a:endParaRPr lang="ar-SA" sz="1600" b="1" dirty="0"/>
          </a:p>
        </p:txBody>
      </p:sp>
      <p:pic>
        <p:nvPicPr>
          <p:cNvPr id="15" name="Picture 2" descr="Collection of Scale Bars|FREE CAD Blocks|cad-blocks.co.uk"/>
          <p:cNvPicPr>
            <a:picLocks noChangeAspect="1" noChangeArrowheads="1"/>
          </p:cNvPicPr>
          <p:nvPr/>
        </p:nvPicPr>
        <p:blipFill>
          <a:blip r:embed="rId3">
            <a:clrChange>
              <a:clrFrom>
                <a:srgbClr val="FFFFFF"/>
              </a:clrFrom>
              <a:clrTo>
                <a:srgbClr val="FFFFFF">
                  <a:alpha val="0"/>
                </a:srgbClr>
              </a:clrTo>
            </a:clrChange>
          </a:blip>
          <a:srcRect t="41905" b="39047"/>
          <a:stretch>
            <a:fillRect/>
          </a:stretch>
        </p:blipFill>
        <p:spPr bwMode="auto">
          <a:xfrm>
            <a:off x="152400" y="6324600"/>
            <a:ext cx="2800350" cy="5334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1000" y="1447800"/>
            <a:ext cx="8077200" cy="2062103"/>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just"/>
            <a:r>
              <a:rPr lang="en-US" sz="2800" b="1" dirty="0" smtClean="0">
                <a:solidFill>
                  <a:srgbClr val="FF0000"/>
                </a:solidFill>
                <a:effectLst>
                  <a:outerShdw blurRad="38100" dist="38100" dir="2700000" algn="tl">
                    <a:srgbClr val="000000">
                      <a:alpha val="43137"/>
                    </a:srgbClr>
                  </a:outerShdw>
                </a:effectLst>
              </a:rPr>
              <a:t>This project is for scientific purpose only, and it is neutral &amp; factual. It has no security or political purpose. These localities are taken specifically just  to match them with the idea of the project</a:t>
            </a:r>
            <a:r>
              <a:rPr lang="en-US" sz="4400" b="1" dirty="0" smtClean="0">
                <a:solidFill>
                  <a:srgbClr val="FF0000"/>
                </a:solidFill>
                <a:effectLst>
                  <a:outerShdw blurRad="38100" dist="38100" dir="2700000" algn="tl">
                    <a:srgbClr val="000000">
                      <a:alpha val="43137"/>
                    </a:srgbClr>
                  </a:outerShdw>
                </a:effectLst>
              </a:rPr>
              <a:t>!</a:t>
            </a:r>
            <a:endParaRPr lang="ar-SA" sz="2800" b="1" dirty="0">
              <a:solidFill>
                <a:srgbClr val="FF0000"/>
              </a:solidFill>
              <a:effectLst>
                <a:outerShdw blurRad="38100" dist="38100" dir="2700000" algn="tl">
                  <a:srgbClr val="000000">
                    <a:alpha val="43137"/>
                  </a:srgbClr>
                </a:outerShdw>
              </a:effectLst>
            </a:endParaRPr>
          </a:p>
        </p:txBody>
      </p:sp>
      <p:sp>
        <p:nvSpPr>
          <p:cNvPr id="3" name="مستطيل 2"/>
          <p:cNvSpPr/>
          <p:nvPr/>
        </p:nvSpPr>
        <p:spPr>
          <a:xfrm>
            <a:off x="3124200" y="381000"/>
            <a:ext cx="2971800" cy="923330"/>
          </a:xfrm>
          <a:prstGeom prst="rect">
            <a:avLst/>
          </a:prstGeom>
        </p:spPr>
        <p:txBody>
          <a:bodyPr wrap="square">
            <a:spAutoFit/>
          </a:bodyPr>
          <a:lstStyle/>
          <a:p>
            <a:r>
              <a:rPr lang="en-US" sz="3600" b="1" dirty="0" smtClean="0">
                <a:solidFill>
                  <a:srgbClr val="FF0000"/>
                </a:solidFill>
              </a:rPr>
              <a:t>Attention</a:t>
            </a:r>
            <a:r>
              <a:rPr lang="en-US" sz="5400" b="1" dirty="0" smtClean="0">
                <a:solidFill>
                  <a:srgbClr val="FF0000"/>
                </a:solidFill>
                <a:effectLst>
                  <a:outerShdw blurRad="38100" dist="38100" dir="2700000" algn="tl">
                    <a:srgbClr val="000000">
                      <a:alpha val="43137"/>
                    </a:srgbClr>
                  </a:outerShdw>
                </a:effectLst>
              </a:rPr>
              <a:t>!</a:t>
            </a:r>
            <a:endParaRPr lang="en-US" sz="3200" b="1" dirty="0" smtClean="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381000" y="152400"/>
            <a:ext cx="8077200" cy="563562"/>
          </a:xfrm>
          <a:prstGeom prst="rect">
            <a:avLst/>
          </a:prstGeom>
        </p:spPr>
        <p:txBody>
          <a:bodyPr vert="horz" lIns="91440" tIns="45720" rIns="91440" bIns="45720" rtlCol="0" anchor="ctr">
            <a:noAutofit/>
          </a:bodyPr>
          <a:lstStyle/>
          <a:p>
            <a:pPr lvl="0">
              <a:spcBef>
                <a:spcPct val="0"/>
              </a:spcBef>
            </a:pPr>
            <a:r>
              <a:rPr lang="en-US" sz="2000" b="1" dirty="0" smtClean="0"/>
              <a:t>Administrative division of the study area during the Jordanian administration  (1948_1967)</a:t>
            </a: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13" name="مجموعة 24"/>
          <p:cNvGrpSpPr/>
          <p:nvPr/>
        </p:nvGrpSpPr>
        <p:grpSpPr>
          <a:xfrm>
            <a:off x="0" y="838200"/>
            <a:ext cx="8534400" cy="6019800"/>
            <a:chOff x="134471" y="533400"/>
            <a:chExt cx="8875058" cy="6324600"/>
          </a:xfrm>
        </p:grpSpPr>
        <p:pic>
          <p:nvPicPr>
            <p:cNvPr id="3" name="صورة 2" descr="jb.png"/>
            <p:cNvPicPr>
              <a:picLocks noChangeAspect="1"/>
            </p:cNvPicPr>
            <p:nvPr/>
          </p:nvPicPr>
          <p:blipFill>
            <a:blip r:embed="rId2" cstate="print"/>
            <a:srcRect t="7778"/>
            <a:stretch>
              <a:fillRect/>
            </a:stretch>
          </p:blipFill>
          <p:spPr>
            <a:xfrm>
              <a:off x="134471" y="533400"/>
              <a:ext cx="8875058" cy="6324600"/>
            </a:xfrm>
            <a:prstGeom prst="rect">
              <a:avLst/>
            </a:prstGeom>
          </p:spPr>
        </p:pic>
        <p:sp>
          <p:nvSpPr>
            <p:cNvPr id="4" name="مربع نص 3"/>
            <p:cNvSpPr txBox="1"/>
            <p:nvPr/>
          </p:nvSpPr>
          <p:spPr>
            <a:xfrm>
              <a:off x="7467600" y="2971800"/>
              <a:ext cx="1219200" cy="395774"/>
            </a:xfrm>
            <a:prstGeom prst="rect">
              <a:avLst/>
            </a:prstGeom>
            <a:noFill/>
          </p:spPr>
          <p:txBody>
            <a:bodyPr wrap="square" rtlCol="0">
              <a:spAutoFit/>
            </a:bodyPr>
            <a:lstStyle/>
            <a:p>
              <a:pPr algn="ctr"/>
              <a:r>
                <a:rPr lang="en-US" sz="1600" b="1" dirty="0" smtClean="0"/>
                <a:t>Jenin </a:t>
              </a:r>
              <a:endParaRPr lang="en-US" sz="1600" b="1" dirty="0"/>
            </a:p>
          </p:txBody>
        </p:sp>
        <p:sp>
          <p:nvSpPr>
            <p:cNvPr id="5" name="مربع نص 4"/>
            <p:cNvSpPr txBox="1"/>
            <p:nvPr/>
          </p:nvSpPr>
          <p:spPr>
            <a:xfrm>
              <a:off x="6324600" y="5029200"/>
              <a:ext cx="1219200" cy="359796"/>
            </a:xfrm>
            <a:prstGeom prst="rect">
              <a:avLst/>
            </a:prstGeom>
            <a:noFill/>
          </p:spPr>
          <p:txBody>
            <a:bodyPr wrap="square" rtlCol="0">
              <a:spAutoFit/>
            </a:bodyPr>
            <a:lstStyle/>
            <a:p>
              <a:pPr algn="ctr"/>
              <a:r>
                <a:rPr lang="en-US" sz="1400" b="1" dirty="0" smtClean="0"/>
                <a:t>Tulkarm </a:t>
              </a:r>
              <a:endParaRPr lang="en-US" sz="1400" b="1" dirty="0"/>
            </a:p>
          </p:txBody>
        </p:sp>
        <p:sp>
          <p:nvSpPr>
            <p:cNvPr id="6" name="مربع نص 5"/>
            <p:cNvSpPr txBox="1"/>
            <p:nvPr/>
          </p:nvSpPr>
          <p:spPr>
            <a:xfrm>
              <a:off x="1371600" y="2438400"/>
              <a:ext cx="1143000" cy="169277"/>
            </a:xfrm>
            <a:prstGeom prst="rect">
              <a:avLst/>
            </a:prstGeom>
            <a:noFill/>
          </p:spPr>
          <p:txBody>
            <a:bodyPr wrap="square" rtlCol="0">
              <a:spAutoFit/>
            </a:bodyPr>
            <a:lstStyle/>
            <a:p>
              <a:pPr algn="ctr"/>
              <a:r>
                <a:rPr lang="en-US" sz="500" b="1" dirty="0" smtClean="0"/>
                <a:t>Tulkarm </a:t>
              </a:r>
              <a:endParaRPr lang="en-US" sz="500" b="1" dirty="0"/>
            </a:p>
          </p:txBody>
        </p:sp>
        <p:sp>
          <p:nvSpPr>
            <p:cNvPr id="7" name="مربع نص 6"/>
            <p:cNvSpPr txBox="1"/>
            <p:nvPr/>
          </p:nvSpPr>
          <p:spPr>
            <a:xfrm>
              <a:off x="1600200" y="2057400"/>
              <a:ext cx="1143000" cy="169277"/>
            </a:xfrm>
            <a:prstGeom prst="rect">
              <a:avLst/>
            </a:prstGeom>
            <a:noFill/>
          </p:spPr>
          <p:txBody>
            <a:bodyPr wrap="square" rtlCol="0">
              <a:spAutoFit/>
            </a:bodyPr>
            <a:lstStyle/>
            <a:p>
              <a:pPr algn="ctr"/>
              <a:r>
                <a:rPr lang="en-US" sz="500" b="1" dirty="0" smtClean="0"/>
                <a:t>Jenin </a:t>
              </a:r>
              <a:endParaRPr lang="en-US" sz="500" b="1" dirty="0"/>
            </a:p>
          </p:txBody>
        </p:sp>
        <p:sp>
          <p:nvSpPr>
            <p:cNvPr id="8" name="مربع نص 7"/>
            <p:cNvSpPr txBox="1"/>
            <p:nvPr/>
          </p:nvSpPr>
          <p:spPr>
            <a:xfrm>
              <a:off x="1676400" y="2362200"/>
              <a:ext cx="1066800" cy="169277"/>
            </a:xfrm>
            <a:prstGeom prst="rect">
              <a:avLst/>
            </a:prstGeom>
            <a:noFill/>
          </p:spPr>
          <p:txBody>
            <a:bodyPr wrap="square" rtlCol="0">
              <a:spAutoFit/>
            </a:bodyPr>
            <a:lstStyle/>
            <a:p>
              <a:pPr algn="ctr"/>
              <a:r>
                <a:rPr lang="en-US" sz="500" b="1" dirty="0" smtClean="0"/>
                <a:t>Nablus </a:t>
              </a:r>
              <a:endParaRPr lang="en-US" sz="500" b="1" dirty="0"/>
            </a:p>
          </p:txBody>
        </p:sp>
        <p:sp>
          <p:nvSpPr>
            <p:cNvPr id="9" name="مربع نص 8"/>
            <p:cNvSpPr txBox="1"/>
            <p:nvPr/>
          </p:nvSpPr>
          <p:spPr>
            <a:xfrm>
              <a:off x="1676400" y="3276600"/>
              <a:ext cx="1066800" cy="169277"/>
            </a:xfrm>
            <a:prstGeom prst="rect">
              <a:avLst/>
            </a:prstGeom>
            <a:noFill/>
          </p:spPr>
          <p:txBody>
            <a:bodyPr wrap="square" rtlCol="0">
              <a:spAutoFit/>
            </a:bodyPr>
            <a:lstStyle/>
            <a:p>
              <a:pPr algn="ctr"/>
              <a:r>
                <a:rPr lang="en-US" sz="500" b="1" dirty="0" smtClean="0"/>
                <a:t>Jerusalem</a:t>
              </a:r>
              <a:endParaRPr lang="en-US" sz="500" b="1" dirty="0"/>
            </a:p>
          </p:txBody>
        </p:sp>
        <p:sp>
          <p:nvSpPr>
            <p:cNvPr id="10" name="مربع نص 9"/>
            <p:cNvSpPr txBox="1"/>
            <p:nvPr/>
          </p:nvSpPr>
          <p:spPr>
            <a:xfrm>
              <a:off x="1447800" y="3657600"/>
              <a:ext cx="1066800" cy="169277"/>
            </a:xfrm>
            <a:prstGeom prst="rect">
              <a:avLst/>
            </a:prstGeom>
            <a:noFill/>
          </p:spPr>
          <p:txBody>
            <a:bodyPr wrap="square" rtlCol="0">
              <a:spAutoFit/>
            </a:bodyPr>
            <a:lstStyle/>
            <a:p>
              <a:pPr algn="ctr"/>
              <a:r>
                <a:rPr lang="en-US" sz="500" b="1" dirty="0" smtClean="0"/>
                <a:t>Hebron</a:t>
              </a:r>
              <a:endParaRPr lang="en-US" sz="500" b="1" dirty="0"/>
            </a:p>
          </p:txBody>
        </p:sp>
        <p:sp>
          <p:nvSpPr>
            <p:cNvPr id="11" name="مربع نص 10"/>
            <p:cNvSpPr txBox="1"/>
            <p:nvPr/>
          </p:nvSpPr>
          <p:spPr>
            <a:xfrm>
              <a:off x="1600200" y="2819400"/>
              <a:ext cx="1066800" cy="169277"/>
            </a:xfrm>
            <a:prstGeom prst="rect">
              <a:avLst/>
            </a:prstGeom>
            <a:noFill/>
          </p:spPr>
          <p:txBody>
            <a:bodyPr wrap="square" rtlCol="0">
              <a:spAutoFit/>
            </a:bodyPr>
            <a:lstStyle/>
            <a:p>
              <a:pPr algn="ctr"/>
              <a:r>
                <a:rPr lang="en-US" sz="500" b="1" dirty="0" smtClean="0"/>
                <a:t>Ramallah</a:t>
              </a:r>
              <a:endParaRPr lang="en-US" sz="500" b="1" dirty="0"/>
            </a:p>
          </p:txBody>
        </p:sp>
        <p:sp>
          <p:nvSpPr>
            <p:cNvPr id="12" name="مربع نص 11"/>
            <p:cNvSpPr txBox="1"/>
            <p:nvPr/>
          </p:nvSpPr>
          <p:spPr>
            <a:xfrm>
              <a:off x="1905000" y="2743200"/>
              <a:ext cx="1066800" cy="169277"/>
            </a:xfrm>
            <a:prstGeom prst="rect">
              <a:avLst/>
            </a:prstGeom>
            <a:noFill/>
          </p:spPr>
          <p:txBody>
            <a:bodyPr wrap="square" rtlCol="0">
              <a:spAutoFit/>
            </a:bodyPr>
            <a:lstStyle/>
            <a:p>
              <a:pPr algn="ctr"/>
              <a:r>
                <a:rPr lang="en-US" sz="500" b="1" dirty="0" smtClean="0"/>
                <a:t>Jericho</a:t>
              </a:r>
              <a:endParaRPr lang="en-US" sz="500" b="1" dirty="0"/>
            </a:p>
          </p:txBody>
        </p:sp>
        <p:cxnSp>
          <p:nvCxnSpPr>
            <p:cNvPr id="20" name="رابط مستقيم 19"/>
            <p:cNvCxnSpPr/>
            <p:nvPr/>
          </p:nvCxnSpPr>
          <p:spPr>
            <a:xfrm>
              <a:off x="4038600" y="6172200"/>
              <a:ext cx="533400" cy="1588"/>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رابط مستقيم 21"/>
            <p:cNvCxnSpPr/>
            <p:nvPr/>
          </p:nvCxnSpPr>
          <p:spPr>
            <a:xfrm>
              <a:off x="4038600" y="6477000"/>
              <a:ext cx="533400" cy="15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مربع نص 22"/>
            <p:cNvSpPr txBox="1"/>
            <p:nvPr/>
          </p:nvSpPr>
          <p:spPr>
            <a:xfrm>
              <a:off x="4572000" y="6019800"/>
              <a:ext cx="3505200" cy="276999"/>
            </a:xfrm>
            <a:prstGeom prst="rect">
              <a:avLst/>
            </a:prstGeom>
            <a:noFill/>
          </p:spPr>
          <p:txBody>
            <a:bodyPr wrap="square" rtlCol="0">
              <a:spAutoFit/>
            </a:bodyPr>
            <a:lstStyle/>
            <a:p>
              <a:r>
                <a:rPr lang="en-US" sz="1200" b="1" dirty="0" smtClean="0"/>
                <a:t>Borders of baqa elGharbiyye in 1942</a:t>
              </a:r>
              <a:endParaRPr lang="en-US" sz="1200" b="1" dirty="0"/>
            </a:p>
          </p:txBody>
        </p:sp>
        <p:sp>
          <p:nvSpPr>
            <p:cNvPr id="24" name="مربع نص 23"/>
            <p:cNvSpPr txBox="1"/>
            <p:nvPr/>
          </p:nvSpPr>
          <p:spPr>
            <a:xfrm>
              <a:off x="4572000" y="6324600"/>
              <a:ext cx="3810000" cy="276999"/>
            </a:xfrm>
            <a:prstGeom prst="rect">
              <a:avLst/>
            </a:prstGeom>
            <a:noFill/>
          </p:spPr>
          <p:txBody>
            <a:bodyPr wrap="square" rtlCol="0">
              <a:spAutoFit/>
            </a:bodyPr>
            <a:lstStyle/>
            <a:p>
              <a:r>
                <a:rPr lang="en-US" sz="1200" b="1" dirty="0" smtClean="0"/>
                <a:t>Administrative boundaries of the planning area 2019</a:t>
              </a:r>
              <a:endParaRPr lang="en-US" sz="1200" b="1" dirty="0"/>
            </a:p>
          </p:txBody>
        </p:sp>
      </p:grpSp>
      <p:sp>
        <p:nvSpPr>
          <p:cNvPr id="19" name="مستطيل 18"/>
          <p:cNvSpPr/>
          <p:nvPr/>
        </p:nvSpPr>
        <p:spPr>
          <a:xfrm>
            <a:off x="6582737" y="3581400"/>
            <a:ext cx="2286000"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Jordanian Administration for the West Bank (1950)</a:t>
            </a:r>
            <a:endParaRPr lang="ar-SA" sz="1600" b="1" dirty="0"/>
          </a:p>
        </p:txBody>
      </p:sp>
      <p:sp>
        <p:nvSpPr>
          <p:cNvPr id="21" name="مستطيل 20"/>
          <p:cNvSpPr/>
          <p:nvPr/>
        </p:nvSpPr>
        <p:spPr>
          <a:xfrm>
            <a:off x="7116137" y="4800600"/>
            <a:ext cx="2027863" cy="338554"/>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sz="1600" b="1" dirty="0" smtClean="0"/>
              <a:t>Unit of the two banks</a:t>
            </a:r>
            <a:endParaRPr lang="ar-SA" sz="1600" b="1" dirty="0"/>
          </a:p>
        </p:txBody>
      </p:sp>
      <p:sp>
        <p:nvSpPr>
          <p:cNvPr id="27" name="سهم للأسفل 26"/>
          <p:cNvSpPr/>
          <p:nvPr/>
        </p:nvSpPr>
        <p:spPr>
          <a:xfrm>
            <a:off x="7801937" y="4419600"/>
            <a:ext cx="304800" cy="38100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مربع نص 27"/>
          <p:cNvSpPr txBox="1"/>
          <p:nvPr/>
        </p:nvSpPr>
        <p:spPr>
          <a:xfrm>
            <a:off x="4648200" y="3200400"/>
            <a:ext cx="1371600" cy="230832"/>
          </a:xfrm>
          <a:prstGeom prst="rect">
            <a:avLst/>
          </a:prstGeom>
          <a:noFill/>
        </p:spPr>
        <p:txBody>
          <a:bodyPr wrap="square" rtlCol="1">
            <a:spAutoFit/>
          </a:bodyPr>
          <a:lstStyle/>
          <a:p>
            <a:r>
              <a:rPr lang="en-US" sz="900" b="1" dirty="0" smtClean="0"/>
              <a:t>Baqa Al-Gharbiyye</a:t>
            </a:r>
            <a:endParaRPr lang="ar-SA" sz="900" b="1" dirty="0"/>
          </a:p>
        </p:txBody>
      </p:sp>
      <p:sp>
        <p:nvSpPr>
          <p:cNvPr id="29" name="مربع نص 28"/>
          <p:cNvSpPr txBox="1"/>
          <p:nvPr/>
        </p:nvSpPr>
        <p:spPr>
          <a:xfrm>
            <a:off x="5715000" y="3733800"/>
            <a:ext cx="1371600" cy="215444"/>
          </a:xfrm>
          <a:prstGeom prst="rect">
            <a:avLst/>
          </a:prstGeom>
          <a:noFill/>
        </p:spPr>
        <p:txBody>
          <a:bodyPr wrap="square" rtlCol="1">
            <a:spAutoFit/>
          </a:bodyPr>
          <a:lstStyle/>
          <a:p>
            <a:r>
              <a:rPr lang="en-US" sz="800" b="1" dirty="0" smtClean="0"/>
              <a:t>Baqa alsharqieh </a:t>
            </a:r>
            <a:endParaRPr lang="ar-SA" sz="800" b="1" dirty="0"/>
          </a:p>
        </p:txBody>
      </p:sp>
      <p:sp>
        <p:nvSpPr>
          <p:cNvPr id="30" name="مربع نص 29"/>
          <p:cNvSpPr txBox="1"/>
          <p:nvPr/>
        </p:nvSpPr>
        <p:spPr>
          <a:xfrm>
            <a:off x="5867400" y="3429000"/>
            <a:ext cx="1371600" cy="215444"/>
          </a:xfrm>
          <a:prstGeom prst="rect">
            <a:avLst/>
          </a:prstGeom>
          <a:noFill/>
        </p:spPr>
        <p:txBody>
          <a:bodyPr wrap="square" rtlCol="1">
            <a:spAutoFit/>
          </a:bodyPr>
          <a:lstStyle/>
          <a:p>
            <a:r>
              <a:rPr lang="en-US" sz="800" b="1" dirty="0" smtClean="0"/>
              <a:t>Nazlet Issa</a:t>
            </a:r>
            <a:endParaRPr lang="ar-SA" sz="800" b="1" dirty="0"/>
          </a:p>
        </p:txBody>
      </p:sp>
      <p:sp>
        <p:nvSpPr>
          <p:cNvPr id="25" name="مستطيل 24"/>
          <p:cNvSpPr/>
          <p:nvPr/>
        </p:nvSpPr>
        <p:spPr>
          <a:xfrm>
            <a:off x="7620000" y="2209800"/>
            <a:ext cx="1066800" cy="609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3400" y="1219200"/>
            <a:ext cx="8229600" cy="5262979"/>
          </a:xfrm>
          <a:prstGeom prst="rect">
            <a:avLst/>
          </a:prstGeom>
        </p:spPr>
        <p:txBody>
          <a:bodyPr wrap="square">
            <a:spAutoFit/>
          </a:bodyPr>
          <a:lstStyle/>
          <a:p>
            <a:r>
              <a:rPr lang="en-US" sz="2400" b="1" dirty="0" smtClean="0"/>
              <a:t>Jordanian division</a:t>
            </a:r>
          </a:p>
          <a:p>
            <a:endParaRPr lang="en-US" sz="2400" b="1" dirty="0" smtClean="0"/>
          </a:p>
          <a:p>
            <a:r>
              <a:rPr lang="en-US" b="1" dirty="0" smtClean="0"/>
              <a:t>The West Bank of the Jordan River was divided after the war of 1948 after its annexation of Jordan into three governorates. In each of these governorates, behaviors are as follows:</a:t>
            </a:r>
          </a:p>
          <a:p>
            <a:r>
              <a:rPr lang="en-US" b="1" dirty="0" smtClean="0">
                <a:solidFill>
                  <a:srgbClr val="FF0000"/>
                </a:solidFill>
              </a:rPr>
              <a:t>Nablus Governorate (North)</a:t>
            </a:r>
          </a:p>
          <a:p>
            <a:r>
              <a:rPr lang="en-US" u="sng" dirty="0" smtClean="0">
                <a:solidFill>
                  <a:schemeClr val="tx2">
                    <a:lumMod val="50000"/>
                  </a:schemeClr>
                </a:solidFill>
              </a:rPr>
              <a:t>Jenin District (1)</a:t>
            </a:r>
          </a:p>
          <a:p>
            <a:r>
              <a:rPr lang="en-US" dirty="0" smtClean="0"/>
              <a:t>Worshiping district within the Jenin District (1)</a:t>
            </a:r>
          </a:p>
          <a:p>
            <a:r>
              <a:rPr lang="en-US" dirty="0" smtClean="0"/>
              <a:t>Nablus District (2)</a:t>
            </a:r>
          </a:p>
          <a:p>
            <a:r>
              <a:rPr lang="en-US" dirty="0" smtClean="0"/>
              <a:t>Tulkarm District inside the Nablus District (1) </a:t>
            </a:r>
          </a:p>
          <a:p>
            <a:r>
              <a:rPr lang="en-US" dirty="0" err="1" smtClean="0"/>
              <a:t>Qalqilya</a:t>
            </a:r>
            <a:r>
              <a:rPr lang="en-US" dirty="0" smtClean="0"/>
              <a:t> District within the Nablus District (2)</a:t>
            </a:r>
            <a:endParaRPr lang="en-US" b="1" dirty="0" smtClean="0">
              <a:solidFill>
                <a:srgbClr val="FF0000"/>
              </a:solidFill>
            </a:endParaRPr>
          </a:p>
          <a:p>
            <a:r>
              <a:rPr lang="en-US" b="1" dirty="0" smtClean="0">
                <a:solidFill>
                  <a:srgbClr val="FF0000"/>
                </a:solidFill>
              </a:rPr>
              <a:t>Jerusalem Governorate (center)</a:t>
            </a:r>
          </a:p>
          <a:p>
            <a:r>
              <a:rPr lang="en-US" dirty="0" smtClean="0"/>
              <a:t>Jerusalem District (3)</a:t>
            </a:r>
          </a:p>
          <a:p>
            <a:r>
              <a:rPr lang="en-US" dirty="0" smtClean="0"/>
              <a:t>Jericho District inside the Jerusalem District (1)</a:t>
            </a:r>
          </a:p>
          <a:p>
            <a:r>
              <a:rPr lang="en-US" dirty="0" smtClean="0"/>
              <a:t> Ramallah District within the Jerusalem District</a:t>
            </a:r>
          </a:p>
          <a:p>
            <a:r>
              <a:rPr lang="en-US" dirty="0" smtClean="0"/>
              <a:t> (2) Bethlehem District within the Jerusalem District (3)</a:t>
            </a:r>
          </a:p>
          <a:p>
            <a:r>
              <a:rPr lang="en-US" b="1" dirty="0" smtClean="0">
                <a:solidFill>
                  <a:srgbClr val="FF0000"/>
                </a:solidFill>
              </a:rPr>
              <a:t>Hebron Governorate (south)</a:t>
            </a:r>
          </a:p>
          <a:p>
            <a:r>
              <a:rPr lang="en-US" dirty="0" smtClean="0"/>
              <a:t>It was not divided into actions except Hebron</a:t>
            </a:r>
            <a:endParaRPr lang="ar-SA" dirty="0"/>
          </a:p>
        </p:txBody>
      </p:sp>
      <p:sp>
        <p:nvSpPr>
          <p:cNvPr id="3" name="عنوان 1"/>
          <p:cNvSpPr txBox="1">
            <a:spLocks/>
          </p:cNvSpPr>
          <p:nvPr/>
        </p:nvSpPr>
        <p:spPr>
          <a:xfrm>
            <a:off x="609600" y="304800"/>
            <a:ext cx="7086600" cy="563562"/>
          </a:xfrm>
          <a:prstGeom prst="rect">
            <a:avLst/>
          </a:prstGeom>
        </p:spPr>
        <p:txBody>
          <a:bodyPr vert="horz" lIns="91440" tIns="45720" rIns="91440" bIns="45720" rtlCol="0" anchor="ctr">
            <a:noAutofit/>
          </a:bodyPr>
          <a:lstStyle/>
          <a:p>
            <a:pPr lvl="0">
              <a:spcBef>
                <a:spcPct val="0"/>
              </a:spcBef>
            </a:pPr>
            <a:r>
              <a:rPr lang="en-US" sz="2400" b="1" dirty="0" smtClean="0"/>
              <a:t>Administrative division of the study area during the Jordanian administration  (1948_1967)</a:t>
            </a:r>
            <a:endParaRPr kumimoji="0" lang="en-US" sz="2400" b="1"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 name="Picture 1" descr="C:\Program Files (x86)\Microsoft Office\MEDIA\OFFICE12\Lines\j0115855.gif"/>
          <p:cNvPicPr>
            <a:picLocks noChangeAspect="1" noChangeArrowheads="1"/>
          </p:cNvPicPr>
          <p:nvPr/>
        </p:nvPicPr>
        <p:blipFill>
          <a:blip r:embed="rId2"/>
          <a:srcRect/>
          <a:stretch>
            <a:fillRect/>
          </a:stretch>
        </p:blipFill>
        <p:spPr bwMode="auto">
          <a:xfrm>
            <a:off x="533400" y="1066800"/>
            <a:ext cx="5715000" cy="9525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مجموعة 21"/>
          <p:cNvGrpSpPr/>
          <p:nvPr/>
        </p:nvGrpSpPr>
        <p:grpSpPr>
          <a:xfrm>
            <a:off x="0" y="914400"/>
            <a:ext cx="7543800" cy="5257800"/>
            <a:chOff x="0" y="762000"/>
            <a:chExt cx="7543800" cy="5257800"/>
          </a:xfrm>
        </p:grpSpPr>
        <p:pic>
          <p:nvPicPr>
            <p:cNvPr id="3" name="صورة 2" descr="knjbv.jpg"/>
            <p:cNvPicPr>
              <a:picLocks noChangeAspect="1"/>
            </p:cNvPicPr>
            <p:nvPr/>
          </p:nvPicPr>
          <p:blipFill>
            <a:blip r:embed="rId2" cstate="print"/>
            <a:srcRect t="6667"/>
            <a:stretch>
              <a:fillRect/>
            </a:stretch>
          </p:blipFill>
          <p:spPr>
            <a:xfrm>
              <a:off x="0" y="762000"/>
              <a:ext cx="7543800" cy="5257800"/>
            </a:xfrm>
            <a:prstGeom prst="rect">
              <a:avLst/>
            </a:prstGeom>
          </p:spPr>
        </p:pic>
        <p:sp>
          <p:nvSpPr>
            <p:cNvPr id="7" name="مربع نص 6"/>
            <p:cNvSpPr txBox="1"/>
            <p:nvPr/>
          </p:nvSpPr>
          <p:spPr>
            <a:xfrm>
              <a:off x="1219200" y="2057400"/>
              <a:ext cx="1143000" cy="169277"/>
            </a:xfrm>
            <a:prstGeom prst="rect">
              <a:avLst/>
            </a:prstGeom>
            <a:noFill/>
          </p:spPr>
          <p:txBody>
            <a:bodyPr wrap="square" rtlCol="0">
              <a:spAutoFit/>
            </a:bodyPr>
            <a:lstStyle/>
            <a:p>
              <a:pPr algn="ctr"/>
              <a:r>
                <a:rPr lang="en-US" sz="500" b="1" dirty="0" smtClean="0"/>
                <a:t>Jenin </a:t>
              </a:r>
              <a:endParaRPr lang="en-US" sz="500" b="1" dirty="0"/>
            </a:p>
          </p:txBody>
        </p:sp>
        <p:sp>
          <p:nvSpPr>
            <p:cNvPr id="8" name="مربع نص 7"/>
            <p:cNvSpPr txBox="1"/>
            <p:nvPr/>
          </p:nvSpPr>
          <p:spPr>
            <a:xfrm>
              <a:off x="1219200" y="3124200"/>
              <a:ext cx="1066800" cy="169277"/>
            </a:xfrm>
            <a:prstGeom prst="rect">
              <a:avLst/>
            </a:prstGeom>
            <a:noFill/>
          </p:spPr>
          <p:txBody>
            <a:bodyPr wrap="square" rtlCol="0">
              <a:spAutoFit/>
            </a:bodyPr>
            <a:lstStyle/>
            <a:p>
              <a:pPr algn="ctr"/>
              <a:r>
                <a:rPr lang="en-US" sz="500" b="1" dirty="0" smtClean="0"/>
                <a:t>Jerusalem</a:t>
              </a:r>
              <a:endParaRPr lang="en-US" sz="500" b="1" dirty="0"/>
            </a:p>
          </p:txBody>
        </p:sp>
        <p:sp>
          <p:nvSpPr>
            <p:cNvPr id="9" name="مربع نص 8"/>
            <p:cNvSpPr txBox="1"/>
            <p:nvPr/>
          </p:nvSpPr>
          <p:spPr>
            <a:xfrm>
              <a:off x="990600" y="3352800"/>
              <a:ext cx="1066800" cy="169277"/>
            </a:xfrm>
            <a:prstGeom prst="rect">
              <a:avLst/>
            </a:prstGeom>
            <a:noFill/>
          </p:spPr>
          <p:txBody>
            <a:bodyPr wrap="square" rtlCol="0">
              <a:spAutoFit/>
            </a:bodyPr>
            <a:lstStyle/>
            <a:p>
              <a:pPr algn="ctr"/>
              <a:r>
                <a:rPr lang="en-US" sz="500" b="1" dirty="0" smtClean="0"/>
                <a:t>Hebron</a:t>
              </a:r>
              <a:endParaRPr lang="en-US" sz="500" b="1" dirty="0"/>
            </a:p>
          </p:txBody>
        </p:sp>
        <p:sp>
          <p:nvSpPr>
            <p:cNvPr id="11" name="مربع نص 10"/>
            <p:cNvSpPr txBox="1"/>
            <p:nvPr/>
          </p:nvSpPr>
          <p:spPr>
            <a:xfrm>
              <a:off x="1219200" y="2362200"/>
              <a:ext cx="1066800" cy="169277"/>
            </a:xfrm>
            <a:prstGeom prst="rect">
              <a:avLst/>
            </a:prstGeom>
            <a:noFill/>
          </p:spPr>
          <p:txBody>
            <a:bodyPr wrap="square" rtlCol="0">
              <a:spAutoFit/>
            </a:bodyPr>
            <a:lstStyle/>
            <a:p>
              <a:pPr algn="ctr"/>
              <a:r>
                <a:rPr lang="en-US" sz="500" b="1" dirty="0" smtClean="0"/>
                <a:t>Nablus </a:t>
              </a:r>
              <a:endParaRPr lang="en-US" sz="500" b="1" dirty="0"/>
            </a:p>
          </p:txBody>
        </p:sp>
        <p:sp>
          <p:nvSpPr>
            <p:cNvPr id="12" name="مربع نص 11"/>
            <p:cNvSpPr txBox="1"/>
            <p:nvPr/>
          </p:nvSpPr>
          <p:spPr>
            <a:xfrm>
              <a:off x="1143000" y="2667000"/>
              <a:ext cx="1066800" cy="169277"/>
            </a:xfrm>
            <a:prstGeom prst="rect">
              <a:avLst/>
            </a:prstGeom>
            <a:noFill/>
          </p:spPr>
          <p:txBody>
            <a:bodyPr wrap="square" rtlCol="0">
              <a:spAutoFit/>
            </a:bodyPr>
            <a:lstStyle/>
            <a:p>
              <a:pPr algn="ctr"/>
              <a:r>
                <a:rPr lang="en-US" sz="500" b="1" dirty="0" smtClean="0"/>
                <a:t>Ramallah</a:t>
              </a:r>
              <a:endParaRPr lang="en-US" sz="500" b="1" dirty="0"/>
            </a:p>
          </p:txBody>
        </p:sp>
      </p:grpSp>
      <p:sp>
        <p:nvSpPr>
          <p:cNvPr id="2" name="عنوان 1"/>
          <p:cNvSpPr txBox="1">
            <a:spLocks/>
          </p:cNvSpPr>
          <p:nvPr/>
        </p:nvSpPr>
        <p:spPr>
          <a:xfrm>
            <a:off x="457200" y="152400"/>
            <a:ext cx="7239000" cy="563562"/>
          </a:xfrm>
          <a:prstGeom prst="rect">
            <a:avLst/>
          </a:prstGeom>
        </p:spPr>
        <p:txBody>
          <a:bodyPr vert="horz" lIns="91440" tIns="45720" rIns="91440" bIns="45720" rtlCol="0" anchor="ctr">
            <a:noAutofit/>
          </a:bodyPr>
          <a:lstStyle/>
          <a:p>
            <a:pPr lvl="0">
              <a:spcBef>
                <a:spcPct val="0"/>
              </a:spcBef>
            </a:pPr>
            <a:r>
              <a:rPr lang="en-US" sz="2400" b="1" dirty="0" smtClean="0"/>
              <a:t> Administrative division of the study area during the Israeli period (1967_1994)</a:t>
            </a:r>
            <a:endParaRPr kumimoji="0" lang="en-US" sz="24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مربع نص 3"/>
          <p:cNvSpPr txBox="1"/>
          <p:nvPr/>
        </p:nvSpPr>
        <p:spPr>
          <a:xfrm>
            <a:off x="6019800" y="3124200"/>
            <a:ext cx="1219200" cy="461665"/>
          </a:xfrm>
          <a:prstGeom prst="rect">
            <a:avLst/>
          </a:prstGeom>
          <a:noFill/>
        </p:spPr>
        <p:txBody>
          <a:bodyPr wrap="square" rtlCol="0">
            <a:spAutoFit/>
          </a:bodyPr>
          <a:lstStyle/>
          <a:p>
            <a:pPr algn="ctr"/>
            <a:r>
              <a:rPr lang="en-US" sz="1200" b="1" dirty="0" smtClean="0"/>
              <a:t>Jenin governorate </a:t>
            </a:r>
            <a:endParaRPr lang="en-US" sz="1200" b="1" dirty="0"/>
          </a:p>
        </p:txBody>
      </p:sp>
      <p:sp>
        <p:nvSpPr>
          <p:cNvPr id="5" name="مربع نص 4"/>
          <p:cNvSpPr txBox="1"/>
          <p:nvPr/>
        </p:nvSpPr>
        <p:spPr>
          <a:xfrm>
            <a:off x="5105400" y="4343400"/>
            <a:ext cx="1219200" cy="461665"/>
          </a:xfrm>
          <a:prstGeom prst="rect">
            <a:avLst/>
          </a:prstGeom>
          <a:noFill/>
        </p:spPr>
        <p:txBody>
          <a:bodyPr wrap="square" rtlCol="0">
            <a:spAutoFit/>
          </a:bodyPr>
          <a:lstStyle/>
          <a:p>
            <a:pPr algn="ctr"/>
            <a:r>
              <a:rPr lang="en-US" sz="1200" b="1" dirty="0" smtClean="0"/>
              <a:t>Tulkarm governorate  </a:t>
            </a:r>
            <a:endParaRPr lang="en-US" sz="1200" b="1" dirty="0"/>
          </a:p>
        </p:txBody>
      </p:sp>
      <p:sp>
        <p:nvSpPr>
          <p:cNvPr id="6" name="مربع نص 5"/>
          <p:cNvSpPr txBox="1"/>
          <p:nvPr/>
        </p:nvSpPr>
        <p:spPr>
          <a:xfrm>
            <a:off x="914400" y="2895600"/>
            <a:ext cx="1143000" cy="169277"/>
          </a:xfrm>
          <a:prstGeom prst="rect">
            <a:avLst/>
          </a:prstGeom>
          <a:noFill/>
        </p:spPr>
        <p:txBody>
          <a:bodyPr wrap="square" rtlCol="0">
            <a:spAutoFit/>
          </a:bodyPr>
          <a:lstStyle/>
          <a:p>
            <a:pPr algn="ctr"/>
            <a:r>
              <a:rPr lang="en-US" sz="500" b="1" dirty="0" smtClean="0"/>
              <a:t>Tulkarm </a:t>
            </a:r>
            <a:endParaRPr lang="en-US" sz="500" b="1" dirty="0"/>
          </a:p>
        </p:txBody>
      </p:sp>
      <p:sp>
        <p:nvSpPr>
          <p:cNvPr id="10" name="مربع نص 9"/>
          <p:cNvSpPr txBox="1"/>
          <p:nvPr/>
        </p:nvSpPr>
        <p:spPr>
          <a:xfrm>
            <a:off x="1447800" y="3200400"/>
            <a:ext cx="1066800" cy="169277"/>
          </a:xfrm>
          <a:prstGeom prst="rect">
            <a:avLst/>
          </a:prstGeom>
          <a:noFill/>
        </p:spPr>
        <p:txBody>
          <a:bodyPr wrap="square" rtlCol="0">
            <a:spAutoFit/>
          </a:bodyPr>
          <a:lstStyle/>
          <a:p>
            <a:pPr algn="ctr"/>
            <a:r>
              <a:rPr lang="en-US" sz="500" b="1" dirty="0" smtClean="0"/>
              <a:t>Jericho</a:t>
            </a:r>
            <a:endParaRPr lang="en-US" sz="500" b="1" dirty="0"/>
          </a:p>
        </p:txBody>
      </p:sp>
      <p:cxnSp>
        <p:nvCxnSpPr>
          <p:cNvPr id="13" name="رابط مستقيم 12"/>
          <p:cNvCxnSpPr/>
          <p:nvPr/>
        </p:nvCxnSpPr>
        <p:spPr>
          <a:xfrm>
            <a:off x="304800" y="6324600"/>
            <a:ext cx="533400" cy="15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مربع نص 13"/>
          <p:cNvSpPr txBox="1"/>
          <p:nvPr/>
        </p:nvSpPr>
        <p:spPr>
          <a:xfrm>
            <a:off x="914400" y="6172200"/>
            <a:ext cx="2133600" cy="430887"/>
          </a:xfrm>
          <a:prstGeom prst="rect">
            <a:avLst/>
          </a:prstGeom>
          <a:noFill/>
        </p:spPr>
        <p:txBody>
          <a:bodyPr wrap="square" rtlCol="0">
            <a:spAutoFit/>
          </a:bodyPr>
          <a:lstStyle/>
          <a:p>
            <a:r>
              <a:rPr lang="en-US" sz="1100" b="1" dirty="0" smtClean="0"/>
              <a:t>Administrative boundaries of the planning area 2019</a:t>
            </a:r>
            <a:endParaRPr lang="en-US" sz="1100" b="1" dirty="0"/>
          </a:p>
        </p:txBody>
      </p:sp>
      <p:sp>
        <p:nvSpPr>
          <p:cNvPr id="17" name="مستطيل 16"/>
          <p:cNvSpPr/>
          <p:nvPr/>
        </p:nvSpPr>
        <p:spPr>
          <a:xfrm>
            <a:off x="7391400" y="2971800"/>
            <a:ext cx="1600200"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ar-SA" sz="1400" b="1" dirty="0" smtClean="0"/>
              <a:t>1981–1994</a:t>
            </a:r>
            <a:br>
              <a:rPr lang="ar-SA" sz="1400" b="1" dirty="0" smtClean="0"/>
            </a:br>
            <a:r>
              <a:rPr lang="ar-SA" sz="1400" b="1" dirty="0" smtClean="0"/>
              <a:t>(</a:t>
            </a:r>
            <a:r>
              <a:rPr lang="en-US" sz="1400" dirty="0" smtClean="0"/>
              <a:t>direct judgment</a:t>
            </a:r>
            <a:r>
              <a:rPr lang="ar-SA" sz="1400" b="1" dirty="0" smtClean="0"/>
              <a:t>)</a:t>
            </a:r>
            <a:endParaRPr lang="ar-SA" sz="1400" dirty="0"/>
          </a:p>
        </p:txBody>
      </p:sp>
      <p:pic>
        <p:nvPicPr>
          <p:cNvPr id="122882" name="Picture 2" descr="الإدارة المدنية الإسرائيلية"/>
          <p:cNvPicPr>
            <a:picLocks noChangeAspect="1" noChangeArrowheads="1"/>
          </p:cNvPicPr>
          <p:nvPr/>
        </p:nvPicPr>
        <p:blipFill>
          <a:blip r:embed="rId3"/>
          <a:srcRect/>
          <a:stretch>
            <a:fillRect/>
          </a:stretch>
        </p:blipFill>
        <p:spPr bwMode="auto">
          <a:xfrm>
            <a:off x="7924800" y="1371600"/>
            <a:ext cx="762000" cy="697524"/>
          </a:xfrm>
          <a:prstGeom prst="rect">
            <a:avLst/>
          </a:prstGeom>
          <a:noFill/>
        </p:spPr>
      </p:pic>
      <p:sp>
        <p:nvSpPr>
          <p:cNvPr id="21" name="مستطيل 20"/>
          <p:cNvSpPr/>
          <p:nvPr/>
        </p:nvSpPr>
        <p:spPr>
          <a:xfrm>
            <a:off x="7543800" y="2133601"/>
            <a:ext cx="1371600"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1400" dirty="0" smtClean="0"/>
              <a:t>Civil Administration</a:t>
            </a:r>
            <a:endParaRPr lang="ar-SA" sz="1400" dirty="0"/>
          </a:p>
        </p:txBody>
      </p:sp>
      <p:sp>
        <p:nvSpPr>
          <p:cNvPr id="23" name="سهم للأسفل 22"/>
          <p:cNvSpPr/>
          <p:nvPr/>
        </p:nvSpPr>
        <p:spPr>
          <a:xfrm>
            <a:off x="8077200" y="2590800"/>
            <a:ext cx="304800" cy="38100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مربع نص 23"/>
          <p:cNvSpPr txBox="1"/>
          <p:nvPr/>
        </p:nvSpPr>
        <p:spPr>
          <a:xfrm>
            <a:off x="4267200" y="3124200"/>
            <a:ext cx="1371600" cy="230832"/>
          </a:xfrm>
          <a:prstGeom prst="rect">
            <a:avLst/>
          </a:prstGeom>
          <a:noFill/>
        </p:spPr>
        <p:txBody>
          <a:bodyPr wrap="square" rtlCol="1">
            <a:spAutoFit/>
          </a:bodyPr>
          <a:lstStyle/>
          <a:p>
            <a:r>
              <a:rPr lang="en-US" sz="900" b="1" dirty="0" smtClean="0"/>
              <a:t>Baqa Al-Gharbiyye</a:t>
            </a:r>
            <a:endParaRPr lang="ar-SA" sz="900" b="1" dirty="0"/>
          </a:p>
        </p:txBody>
      </p:sp>
      <p:sp>
        <p:nvSpPr>
          <p:cNvPr id="25" name="مربع نص 24"/>
          <p:cNvSpPr txBox="1"/>
          <p:nvPr/>
        </p:nvSpPr>
        <p:spPr>
          <a:xfrm>
            <a:off x="5181600" y="3429000"/>
            <a:ext cx="1371600" cy="215444"/>
          </a:xfrm>
          <a:prstGeom prst="rect">
            <a:avLst/>
          </a:prstGeom>
          <a:noFill/>
        </p:spPr>
        <p:txBody>
          <a:bodyPr wrap="square" rtlCol="1">
            <a:spAutoFit/>
          </a:bodyPr>
          <a:lstStyle/>
          <a:p>
            <a:r>
              <a:rPr lang="en-US" sz="800" b="1" dirty="0" smtClean="0"/>
              <a:t>Baqa alsharqieh </a:t>
            </a:r>
            <a:endParaRPr lang="ar-SA" sz="800" b="1" dirty="0"/>
          </a:p>
        </p:txBody>
      </p:sp>
      <p:sp>
        <p:nvSpPr>
          <p:cNvPr id="26" name="مربع نص 25"/>
          <p:cNvSpPr txBox="1"/>
          <p:nvPr/>
        </p:nvSpPr>
        <p:spPr>
          <a:xfrm>
            <a:off x="5334000" y="3124200"/>
            <a:ext cx="1371600" cy="215444"/>
          </a:xfrm>
          <a:prstGeom prst="rect">
            <a:avLst/>
          </a:prstGeom>
          <a:noFill/>
        </p:spPr>
        <p:txBody>
          <a:bodyPr wrap="square" rtlCol="1">
            <a:spAutoFit/>
          </a:bodyPr>
          <a:lstStyle/>
          <a:p>
            <a:r>
              <a:rPr lang="en-US" sz="800" b="1" dirty="0" smtClean="0"/>
              <a:t>Nazlet Issa</a:t>
            </a:r>
            <a:endParaRPr lang="ar-SA" sz="800" b="1" dirty="0"/>
          </a:p>
        </p:txBody>
      </p:sp>
      <p:sp>
        <p:nvSpPr>
          <p:cNvPr id="27" name="مستطيل 26"/>
          <p:cNvSpPr/>
          <p:nvPr/>
        </p:nvSpPr>
        <p:spPr>
          <a:xfrm>
            <a:off x="3352800" y="5486400"/>
            <a:ext cx="5410200" cy="122341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050" dirty="0" smtClean="0"/>
              <a:t>The West Bank of the Jordan River was divided after the 1967 war by the Israeli occupation into 4 regions as follows:</a:t>
            </a:r>
          </a:p>
          <a:p>
            <a:endParaRPr lang="en-US" sz="1050" dirty="0" smtClean="0"/>
          </a:p>
          <a:p>
            <a:r>
              <a:rPr lang="en-US" sz="1050" dirty="0" smtClean="0"/>
              <a:t>The Jenin region (1) is followed by the cities of Tulkarm, </a:t>
            </a:r>
            <a:r>
              <a:rPr lang="en-US" sz="1050" dirty="0" err="1" smtClean="0"/>
              <a:t>Qabatia</a:t>
            </a:r>
            <a:r>
              <a:rPr lang="en-US" sz="1050" dirty="0" smtClean="0"/>
              <a:t>, </a:t>
            </a:r>
            <a:r>
              <a:rPr lang="en-US" sz="1050" dirty="0" err="1" smtClean="0"/>
              <a:t>Ya`bad</a:t>
            </a:r>
            <a:r>
              <a:rPr lang="en-US" sz="1050" dirty="0" smtClean="0"/>
              <a:t>, </a:t>
            </a:r>
            <a:r>
              <a:rPr lang="en-US" sz="1050" dirty="0" err="1" smtClean="0"/>
              <a:t>Yamun</a:t>
            </a:r>
            <a:r>
              <a:rPr lang="en-US" sz="1050" dirty="0" smtClean="0"/>
              <a:t>, and Tubas</a:t>
            </a:r>
          </a:p>
          <a:p>
            <a:r>
              <a:rPr lang="en-US" sz="1050" dirty="0" smtClean="0"/>
              <a:t>The area of Nablus (2) is followed by the cities of </a:t>
            </a:r>
            <a:r>
              <a:rPr lang="en-US" sz="1050" dirty="0" err="1" smtClean="0"/>
              <a:t>Qalqilya</a:t>
            </a:r>
            <a:r>
              <a:rPr lang="en-US" sz="1050" dirty="0" smtClean="0"/>
              <a:t> and </a:t>
            </a:r>
            <a:r>
              <a:rPr lang="en-US" sz="1050" dirty="0" err="1" smtClean="0"/>
              <a:t>Salfit</a:t>
            </a:r>
            <a:endParaRPr lang="en-US" sz="1050" dirty="0" smtClean="0"/>
          </a:p>
          <a:p>
            <a:r>
              <a:rPr lang="en-US" sz="1050" dirty="0" smtClean="0"/>
              <a:t>The Jerusalem area (3) is followed by the cities of Ramallah, Bethlehem and Jericho</a:t>
            </a:r>
          </a:p>
          <a:p>
            <a:r>
              <a:rPr lang="en-US" sz="1050" dirty="0" smtClean="0"/>
              <a:t>The Hebron region (4) is followed by the cities of </a:t>
            </a:r>
            <a:r>
              <a:rPr lang="en-US" sz="1050" dirty="0" err="1" smtClean="0"/>
              <a:t>Yatta</a:t>
            </a:r>
            <a:r>
              <a:rPr lang="en-US" sz="1050" dirty="0" smtClean="0"/>
              <a:t>, </a:t>
            </a:r>
            <a:r>
              <a:rPr lang="en-US" sz="1050" dirty="0" err="1" smtClean="0"/>
              <a:t>Dhahria</a:t>
            </a:r>
            <a:r>
              <a:rPr lang="en-US" sz="1050" dirty="0" smtClean="0"/>
              <a:t>, Dura and </a:t>
            </a:r>
            <a:r>
              <a:rPr lang="en-US" sz="1050" dirty="0" err="1" smtClean="0"/>
              <a:t>Halhul</a:t>
            </a:r>
            <a:endParaRPr lang="ar-SA" sz="105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مجموعة 27"/>
          <p:cNvGrpSpPr/>
          <p:nvPr/>
        </p:nvGrpSpPr>
        <p:grpSpPr>
          <a:xfrm>
            <a:off x="0" y="914400"/>
            <a:ext cx="7315200" cy="5257799"/>
            <a:chOff x="0" y="762001"/>
            <a:chExt cx="8452438" cy="6096000"/>
          </a:xfrm>
        </p:grpSpPr>
        <p:grpSp>
          <p:nvGrpSpPr>
            <p:cNvPr id="27" name="مجموعة 26"/>
            <p:cNvGrpSpPr/>
            <p:nvPr/>
          </p:nvGrpSpPr>
          <p:grpSpPr>
            <a:xfrm>
              <a:off x="0" y="762001"/>
              <a:ext cx="8452438" cy="6096000"/>
              <a:chOff x="0" y="762001"/>
              <a:chExt cx="8452438" cy="6096000"/>
            </a:xfrm>
          </p:grpSpPr>
          <p:pic>
            <p:nvPicPr>
              <p:cNvPr id="4" name="صورة 3" descr="rshy.jpg"/>
              <p:cNvPicPr>
                <a:picLocks noChangeAspect="1"/>
              </p:cNvPicPr>
              <p:nvPr/>
            </p:nvPicPr>
            <p:blipFill>
              <a:blip r:embed="rId2" cstate="print"/>
              <a:srcRect t="6667"/>
              <a:stretch>
                <a:fillRect/>
              </a:stretch>
            </p:blipFill>
            <p:spPr>
              <a:xfrm>
                <a:off x="0" y="762001"/>
                <a:ext cx="8452438" cy="6096000"/>
              </a:xfrm>
              <a:prstGeom prst="rect">
                <a:avLst/>
              </a:prstGeom>
            </p:spPr>
          </p:pic>
          <p:sp>
            <p:nvSpPr>
              <p:cNvPr id="7" name="مربع نص 6"/>
              <p:cNvSpPr txBox="1"/>
              <p:nvPr/>
            </p:nvSpPr>
            <p:spPr>
              <a:xfrm>
                <a:off x="1752600" y="2286000"/>
                <a:ext cx="381000" cy="169277"/>
              </a:xfrm>
              <a:prstGeom prst="rect">
                <a:avLst/>
              </a:prstGeom>
              <a:noFill/>
            </p:spPr>
            <p:txBody>
              <a:bodyPr wrap="square" rtlCol="0">
                <a:spAutoFit/>
              </a:bodyPr>
              <a:lstStyle/>
              <a:p>
                <a:pPr algn="ctr"/>
                <a:r>
                  <a:rPr lang="en-US" sz="500" b="1" dirty="0" smtClean="0"/>
                  <a:t>Jenin </a:t>
                </a:r>
                <a:endParaRPr lang="en-US" sz="500" b="1" dirty="0"/>
              </a:p>
            </p:txBody>
          </p:sp>
          <p:sp>
            <p:nvSpPr>
              <p:cNvPr id="8" name="مربع نص 7"/>
              <p:cNvSpPr txBox="1"/>
              <p:nvPr/>
            </p:nvSpPr>
            <p:spPr>
              <a:xfrm>
                <a:off x="1752600" y="2743200"/>
                <a:ext cx="685800" cy="169277"/>
              </a:xfrm>
              <a:prstGeom prst="rect">
                <a:avLst/>
              </a:prstGeom>
              <a:noFill/>
            </p:spPr>
            <p:txBody>
              <a:bodyPr wrap="square" rtlCol="0">
                <a:spAutoFit/>
              </a:bodyPr>
              <a:lstStyle/>
              <a:p>
                <a:pPr algn="ctr"/>
                <a:r>
                  <a:rPr lang="en-US" sz="500" b="1" dirty="0" smtClean="0"/>
                  <a:t>Nablus </a:t>
                </a:r>
                <a:endParaRPr lang="en-US" sz="500" b="1" dirty="0"/>
              </a:p>
            </p:txBody>
          </p:sp>
          <p:sp>
            <p:nvSpPr>
              <p:cNvPr id="9" name="مربع نص 8"/>
              <p:cNvSpPr txBox="1"/>
              <p:nvPr/>
            </p:nvSpPr>
            <p:spPr>
              <a:xfrm>
                <a:off x="1828800" y="3276600"/>
                <a:ext cx="838200" cy="169277"/>
              </a:xfrm>
              <a:prstGeom prst="rect">
                <a:avLst/>
              </a:prstGeom>
              <a:noFill/>
            </p:spPr>
            <p:txBody>
              <a:bodyPr wrap="square" rtlCol="0">
                <a:spAutoFit/>
              </a:bodyPr>
              <a:lstStyle/>
              <a:p>
                <a:r>
                  <a:rPr lang="en-US" sz="500" b="1" dirty="0" smtClean="0"/>
                  <a:t>Jerusalem</a:t>
                </a:r>
                <a:endParaRPr lang="en-US" sz="500" b="1" dirty="0"/>
              </a:p>
            </p:txBody>
          </p:sp>
          <p:sp>
            <p:nvSpPr>
              <p:cNvPr id="10" name="مربع نص 9"/>
              <p:cNvSpPr txBox="1"/>
              <p:nvPr/>
            </p:nvSpPr>
            <p:spPr>
              <a:xfrm>
                <a:off x="1295400" y="3810000"/>
                <a:ext cx="1066800" cy="169277"/>
              </a:xfrm>
              <a:prstGeom prst="rect">
                <a:avLst/>
              </a:prstGeom>
              <a:noFill/>
            </p:spPr>
            <p:txBody>
              <a:bodyPr wrap="square" rtlCol="0">
                <a:spAutoFit/>
              </a:bodyPr>
              <a:lstStyle/>
              <a:p>
                <a:pPr algn="ctr"/>
                <a:r>
                  <a:rPr lang="en-US" sz="500" b="1" dirty="0" smtClean="0"/>
                  <a:t>Hebron</a:t>
                </a:r>
                <a:endParaRPr lang="en-US" sz="500" b="1" dirty="0"/>
              </a:p>
            </p:txBody>
          </p:sp>
          <p:sp>
            <p:nvSpPr>
              <p:cNvPr id="11" name="مربع نص 10"/>
              <p:cNvSpPr txBox="1"/>
              <p:nvPr/>
            </p:nvSpPr>
            <p:spPr>
              <a:xfrm>
                <a:off x="2057400" y="3124200"/>
                <a:ext cx="609600" cy="169277"/>
              </a:xfrm>
              <a:prstGeom prst="rect">
                <a:avLst/>
              </a:prstGeom>
              <a:noFill/>
            </p:spPr>
            <p:txBody>
              <a:bodyPr wrap="square" rtlCol="0">
                <a:spAutoFit/>
              </a:bodyPr>
              <a:lstStyle/>
              <a:p>
                <a:r>
                  <a:rPr lang="en-US" sz="500" b="1" dirty="0" smtClean="0"/>
                  <a:t>Jericho</a:t>
                </a:r>
                <a:endParaRPr lang="en-US" sz="500" b="1" dirty="0"/>
              </a:p>
            </p:txBody>
          </p:sp>
          <p:sp>
            <p:nvSpPr>
              <p:cNvPr id="13" name="مربع نص 12"/>
              <p:cNvSpPr txBox="1"/>
              <p:nvPr/>
            </p:nvSpPr>
            <p:spPr>
              <a:xfrm>
                <a:off x="1524000" y="3048000"/>
                <a:ext cx="609600" cy="169277"/>
              </a:xfrm>
              <a:prstGeom prst="rect">
                <a:avLst/>
              </a:prstGeom>
              <a:noFill/>
            </p:spPr>
            <p:txBody>
              <a:bodyPr wrap="square" rtlCol="0">
                <a:spAutoFit/>
              </a:bodyPr>
              <a:lstStyle/>
              <a:p>
                <a:pPr algn="ctr"/>
                <a:r>
                  <a:rPr lang="en-US" sz="500" b="1" dirty="0" smtClean="0"/>
                  <a:t>Ramallah</a:t>
                </a:r>
                <a:endParaRPr lang="en-US" sz="500" b="1" dirty="0"/>
              </a:p>
            </p:txBody>
          </p:sp>
          <p:sp>
            <p:nvSpPr>
              <p:cNvPr id="14" name="مربع نص 13"/>
              <p:cNvSpPr txBox="1"/>
              <p:nvPr/>
            </p:nvSpPr>
            <p:spPr>
              <a:xfrm>
                <a:off x="1524000" y="2743200"/>
                <a:ext cx="609600" cy="169277"/>
              </a:xfrm>
              <a:prstGeom prst="rect">
                <a:avLst/>
              </a:prstGeom>
              <a:noFill/>
            </p:spPr>
            <p:txBody>
              <a:bodyPr wrap="square" rtlCol="0">
                <a:spAutoFit/>
              </a:bodyPr>
              <a:lstStyle/>
              <a:p>
                <a:pPr algn="ctr"/>
                <a:r>
                  <a:rPr lang="en-US" sz="500" b="1" dirty="0" smtClean="0"/>
                  <a:t>Salfit</a:t>
                </a:r>
                <a:endParaRPr lang="en-US" sz="500" b="1" dirty="0"/>
              </a:p>
            </p:txBody>
          </p:sp>
          <p:sp>
            <p:nvSpPr>
              <p:cNvPr id="15" name="مربع نص 14"/>
              <p:cNvSpPr txBox="1"/>
              <p:nvPr/>
            </p:nvSpPr>
            <p:spPr>
              <a:xfrm>
                <a:off x="1447800" y="2667000"/>
                <a:ext cx="457200" cy="169277"/>
              </a:xfrm>
              <a:prstGeom prst="rect">
                <a:avLst/>
              </a:prstGeom>
              <a:noFill/>
            </p:spPr>
            <p:txBody>
              <a:bodyPr wrap="square" rtlCol="0">
                <a:spAutoFit/>
              </a:bodyPr>
              <a:lstStyle/>
              <a:p>
                <a:pPr algn="ctr"/>
                <a:r>
                  <a:rPr lang="en-US" sz="500" b="1" dirty="0" smtClean="0"/>
                  <a:t>Qalqilia </a:t>
                </a:r>
                <a:endParaRPr lang="en-US" sz="500" b="1" dirty="0"/>
              </a:p>
            </p:txBody>
          </p:sp>
          <p:sp>
            <p:nvSpPr>
              <p:cNvPr id="16" name="مربع نص 15"/>
              <p:cNvSpPr txBox="1"/>
              <p:nvPr/>
            </p:nvSpPr>
            <p:spPr>
              <a:xfrm>
                <a:off x="1752600" y="3505200"/>
                <a:ext cx="838200" cy="169277"/>
              </a:xfrm>
              <a:prstGeom prst="rect">
                <a:avLst/>
              </a:prstGeom>
              <a:noFill/>
            </p:spPr>
            <p:txBody>
              <a:bodyPr wrap="square" rtlCol="0">
                <a:spAutoFit/>
              </a:bodyPr>
              <a:lstStyle/>
              <a:p>
                <a:r>
                  <a:rPr lang="en-US" sz="500" b="1" dirty="0" smtClean="0"/>
                  <a:t>Bethlehem</a:t>
                </a:r>
                <a:endParaRPr lang="en-US" sz="500" b="1" dirty="0"/>
              </a:p>
            </p:txBody>
          </p:sp>
          <p:sp>
            <p:nvSpPr>
              <p:cNvPr id="17" name="مربع نص 16"/>
              <p:cNvSpPr txBox="1"/>
              <p:nvPr/>
            </p:nvSpPr>
            <p:spPr>
              <a:xfrm>
                <a:off x="1524000" y="2438400"/>
                <a:ext cx="457200" cy="169277"/>
              </a:xfrm>
              <a:prstGeom prst="rect">
                <a:avLst/>
              </a:prstGeom>
              <a:noFill/>
            </p:spPr>
            <p:txBody>
              <a:bodyPr wrap="square" rtlCol="0">
                <a:spAutoFit/>
              </a:bodyPr>
              <a:lstStyle/>
              <a:p>
                <a:r>
                  <a:rPr lang="en-US" sz="500" b="1" dirty="0" smtClean="0"/>
                  <a:t>Tulkarm </a:t>
                </a:r>
                <a:endParaRPr lang="en-US" sz="500" b="1" dirty="0"/>
              </a:p>
            </p:txBody>
          </p:sp>
          <p:sp>
            <p:nvSpPr>
              <p:cNvPr id="18" name="مربع نص 17"/>
              <p:cNvSpPr txBox="1"/>
              <p:nvPr/>
            </p:nvSpPr>
            <p:spPr>
              <a:xfrm>
                <a:off x="1981200" y="2514600"/>
                <a:ext cx="457200" cy="169277"/>
              </a:xfrm>
              <a:prstGeom prst="rect">
                <a:avLst/>
              </a:prstGeom>
              <a:noFill/>
            </p:spPr>
            <p:txBody>
              <a:bodyPr wrap="square" rtlCol="0">
                <a:spAutoFit/>
              </a:bodyPr>
              <a:lstStyle/>
              <a:p>
                <a:pPr algn="ctr"/>
                <a:r>
                  <a:rPr lang="en-US" sz="500" b="1" dirty="0" smtClean="0"/>
                  <a:t>Tubas </a:t>
                </a:r>
                <a:endParaRPr lang="en-US" sz="500" b="1" dirty="0"/>
              </a:p>
            </p:txBody>
          </p:sp>
        </p:grpSp>
        <p:sp>
          <p:nvSpPr>
            <p:cNvPr id="24" name="مربع نص 23"/>
            <p:cNvSpPr txBox="1"/>
            <p:nvPr/>
          </p:nvSpPr>
          <p:spPr>
            <a:xfrm>
              <a:off x="4800600" y="3276600"/>
              <a:ext cx="1371600" cy="230832"/>
            </a:xfrm>
            <a:prstGeom prst="rect">
              <a:avLst/>
            </a:prstGeom>
            <a:noFill/>
          </p:spPr>
          <p:txBody>
            <a:bodyPr wrap="square" rtlCol="1">
              <a:spAutoFit/>
            </a:bodyPr>
            <a:lstStyle/>
            <a:p>
              <a:r>
                <a:rPr lang="en-US" sz="900" b="1" dirty="0" smtClean="0"/>
                <a:t>Baqa Al-Gharbiyye</a:t>
              </a:r>
              <a:endParaRPr lang="ar-SA" sz="900" b="1" dirty="0"/>
            </a:p>
          </p:txBody>
        </p:sp>
        <p:sp>
          <p:nvSpPr>
            <p:cNvPr id="25" name="مربع نص 24"/>
            <p:cNvSpPr txBox="1"/>
            <p:nvPr/>
          </p:nvSpPr>
          <p:spPr>
            <a:xfrm>
              <a:off x="5715000" y="3733800"/>
              <a:ext cx="1371600" cy="215444"/>
            </a:xfrm>
            <a:prstGeom prst="rect">
              <a:avLst/>
            </a:prstGeom>
            <a:noFill/>
          </p:spPr>
          <p:txBody>
            <a:bodyPr wrap="square" rtlCol="1">
              <a:spAutoFit/>
            </a:bodyPr>
            <a:lstStyle/>
            <a:p>
              <a:r>
                <a:rPr lang="en-US" sz="800" b="1" dirty="0" smtClean="0"/>
                <a:t>Baqa alsharqieh </a:t>
              </a:r>
              <a:endParaRPr lang="ar-SA" sz="800" b="1" dirty="0"/>
            </a:p>
          </p:txBody>
        </p:sp>
        <p:sp>
          <p:nvSpPr>
            <p:cNvPr id="26" name="مربع نص 25"/>
            <p:cNvSpPr txBox="1"/>
            <p:nvPr/>
          </p:nvSpPr>
          <p:spPr>
            <a:xfrm>
              <a:off x="5867400" y="3429000"/>
              <a:ext cx="1371600" cy="215444"/>
            </a:xfrm>
            <a:prstGeom prst="rect">
              <a:avLst/>
            </a:prstGeom>
            <a:noFill/>
          </p:spPr>
          <p:txBody>
            <a:bodyPr wrap="square" rtlCol="1">
              <a:spAutoFit/>
            </a:bodyPr>
            <a:lstStyle/>
            <a:p>
              <a:r>
                <a:rPr lang="en-US" sz="800" b="1" dirty="0" smtClean="0"/>
                <a:t>Nazlet Issa</a:t>
              </a:r>
              <a:endParaRPr lang="ar-SA" sz="800" b="1" dirty="0"/>
            </a:p>
          </p:txBody>
        </p:sp>
      </p:grpSp>
      <p:sp>
        <p:nvSpPr>
          <p:cNvPr id="2" name="عنوان 1"/>
          <p:cNvSpPr txBox="1">
            <a:spLocks/>
          </p:cNvSpPr>
          <p:nvPr/>
        </p:nvSpPr>
        <p:spPr>
          <a:xfrm>
            <a:off x="381000" y="228600"/>
            <a:ext cx="8229600" cy="563562"/>
          </a:xfrm>
          <a:prstGeom prst="rect">
            <a:avLst/>
          </a:prstGeom>
        </p:spPr>
        <p:txBody>
          <a:bodyPr vert="horz" lIns="91440" tIns="45720" rIns="91440" bIns="45720" rtlCol="0" anchor="ctr">
            <a:noAutofit/>
          </a:bodyPr>
          <a:lstStyle/>
          <a:p>
            <a:pPr lvl="0">
              <a:spcBef>
                <a:spcPct val="0"/>
              </a:spcBef>
            </a:pPr>
            <a:r>
              <a:rPr lang="en-US" sz="2000" b="1" dirty="0" smtClean="0"/>
              <a:t> Administrative division of the study area at Palestinian National Authority period (1994-now)</a:t>
            </a: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مربع نص 5"/>
          <p:cNvSpPr txBox="1"/>
          <p:nvPr/>
        </p:nvSpPr>
        <p:spPr>
          <a:xfrm>
            <a:off x="4953000" y="4495800"/>
            <a:ext cx="1219200" cy="430887"/>
          </a:xfrm>
          <a:prstGeom prst="rect">
            <a:avLst/>
          </a:prstGeom>
          <a:noFill/>
        </p:spPr>
        <p:txBody>
          <a:bodyPr wrap="square" rtlCol="0">
            <a:spAutoFit/>
          </a:bodyPr>
          <a:lstStyle/>
          <a:p>
            <a:pPr algn="ctr"/>
            <a:r>
              <a:rPr lang="en-US" sz="1100" b="1" dirty="0" smtClean="0"/>
              <a:t>Tulkarm governorate  </a:t>
            </a:r>
            <a:endParaRPr lang="en-US" sz="1100" b="1" dirty="0"/>
          </a:p>
        </p:txBody>
      </p:sp>
      <p:cxnSp>
        <p:nvCxnSpPr>
          <p:cNvPr id="19" name="رابط مستقيم 18"/>
          <p:cNvCxnSpPr/>
          <p:nvPr/>
        </p:nvCxnSpPr>
        <p:spPr>
          <a:xfrm>
            <a:off x="3276600" y="5486400"/>
            <a:ext cx="533400" cy="15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مربع نص 19"/>
          <p:cNvSpPr txBox="1"/>
          <p:nvPr/>
        </p:nvSpPr>
        <p:spPr>
          <a:xfrm>
            <a:off x="3886200" y="5334000"/>
            <a:ext cx="3505200" cy="276999"/>
          </a:xfrm>
          <a:prstGeom prst="rect">
            <a:avLst/>
          </a:prstGeom>
          <a:noFill/>
        </p:spPr>
        <p:txBody>
          <a:bodyPr wrap="square" rtlCol="0">
            <a:spAutoFit/>
          </a:bodyPr>
          <a:lstStyle/>
          <a:p>
            <a:r>
              <a:rPr lang="en-US" sz="1200" b="1" dirty="0" smtClean="0"/>
              <a:t>Administrative boundaries of the planning area</a:t>
            </a:r>
            <a:endParaRPr lang="en-US" sz="1200" b="1" dirty="0"/>
          </a:p>
        </p:txBody>
      </p:sp>
      <p:sp>
        <p:nvSpPr>
          <p:cNvPr id="22" name="مستطيل 21"/>
          <p:cNvSpPr/>
          <p:nvPr/>
        </p:nvSpPr>
        <p:spPr>
          <a:xfrm>
            <a:off x="7315200" y="5334000"/>
            <a:ext cx="1513107" cy="307777"/>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sz="1400" b="1" dirty="0" smtClean="0"/>
              <a:t>indirect judgment</a:t>
            </a:r>
            <a:endParaRPr lang="ar-SA" sz="1400" b="1" dirty="0"/>
          </a:p>
        </p:txBody>
      </p:sp>
      <p:pic>
        <p:nvPicPr>
          <p:cNvPr id="121858" name="Picture 2" descr="ما هي السلطة الوطنية الفلسطينية؟ « فلسطين... سؤال وجواب"/>
          <p:cNvPicPr>
            <a:picLocks noChangeAspect="1" noChangeArrowheads="1"/>
          </p:cNvPicPr>
          <p:nvPr/>
        </p:nvPicPr>
        <p:blipFill>
          <a:blip r:embed="rId3" cstate="print"/>
          <a:srcRect/>
          <a:stretch>
            <a:fillRect/>
          </a:stretch>
        </p:blipFill>
        <p:spPr bwMode="auto">
          <a:xfrm>
            <a:off x="7772400" y="914400"/>
            <a:ext cx="762000" cy="824817"/>
          </a:xfrm>
          <a:prstGeom prst="rect">
            <a:avLst/>
          </a:prstGeom>
          <a:noFill/>
        </p:spPr>
      </p:pic>
      <p:sp>
        <p:nvSpPr>
          <p:cNvPr id="5" name="مربع نص 4"/>
          <p:cNvSpPr txBox="1"/>
          <p:nvPr/>
        </p:nvSpPr>
        <p:spPr>
          <a:xfrm>
            <a:off x="6019800" y="2590800"/>
            <a:ext cx="1219200" cy="430887"/>
          </a:xfrm>
          <a:prstGeom prst="rect">
            <a:avLst/>
          </a:prstGeom>
          <a:noFill/>
        </p:spPr>
        <p:txBody>
          <a:bodyPr wrap="square" rtlCol="0">
            <a:spAutoFit/>
          </a:bodyPr>
          <a:lstStyle/>
          <a:p>
            <a:pPr algn="ctr"/>
            <a:r>
              <a:rPr lang="en-US" sz="1100" b="1" dirty="0" smtClean="0"/>
              <a:t>Jenin governorate </a:t>
            </a:r>
            <a:endParaRPr lang="en-US" sz="1100" b="1" dirty="0"/>
          </a:p>
        </p:txBody>
      </p:sp>
      <p:sp>
        <p:nvSpPr>
          <p:cNvPr id="31" name="مستطيل 30"/>
          <p:cNvSpPr/>
          <p:nvPr/>
        </p:nvSpPr>
        <p:spPr>
          <a:xfrm>
            <a:off x="7408459" y="1752600"/>
            <a:ext cx="1506941" cy="43088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100" b="1" dirty="0" smtClean="0"/>
              <a:t>Palestinian National Authority</a:t>
            </a:r>
          </a:p>
        </p:txBody>
      </p:sp>
      <p:sp>
        <p:nvSpPr>
          <p:cNvPr id="32" name="مستطيل 31"/>
          <p:cNvSpPr/>
          <p:nvPr/>
        </p:nvSpPr>
        <p:spPr>
          <a:xfrm>
            <a:off x="7315200" y="2514600"/>
            <a:ext cx="1600200" cy="43088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100" dirty="0" smtClean="0"/>
              <a:t>Interim Self-Government Commission</a:t>
            </a:r>
            <a:endParaRPr lang="ar-SA" sz="1100" dirty="0"/>
          </a:p>
        </p:txBody>
      </p:sp>
      <p:sp>
        <p:nvSpPr>
          <p:cNvPr id="33" name="سهم للأسفل 32"/>
          <p:cNvSpPr/>
          <p:nvPr/>
        </p:nvSpPr>
        <p:spPr>
          <a:xfrm>
            <a:off x="8153400" y="2133600"/>
            <a:ext cx="304800" cy="38100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4" name="Picture 2" descr="الإدارة المدنية الإسرائيلية"/>
          <p:cNvPicPr>
            <a:picLocks noChangeAspect="1" noChangeArrowheads="1"/>
          </p:cNvPicPr>
          <p:nvPr/>
        </p:nvPicPr>
        <p:blipFill>
          <a:blip r:embed="rId4"/>
          <a:srcRect/>
          <a:stretch>
            <a:fillRect/>
          </a:stretch>
        </p:blipFill>
        <p:spPr bwMode="auto">
          <a:xfrm>
            <a:off x="7696200" y="3505200"/>
            <a:ext cx="762000" cy="697524"/>
          </a:xfrm>
          <a:prstGeom prst="rect">
            <a:avLst/>
          </a:prstGeom>
          <a:noFill/>
        </p:spPr>
      </p:pic>
      <p:sp>
        <p:nvSpPr>
          <p:cNvPr id="35" name="مستطيل 34"/>
          <p:cNvSpPr/>
          <p:nvPr/>
        </p:nvSpPr>
        <p:spPr>
          <a:xfrm>
            <a:off x="7391400" y="4343400"/>
            <a:ext cx="1447800"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dirty="0" smtClean="0"/>
              <a:t>1994 – present </a:t>
            </a:r>
          </a:p>
          <a:p>
            <a:r>
              <a:rPr lang="en-US" sz="1200" dirty="0" smtClean="0"/>
              <a:t>(the role of indirect judgment)</a:t>
            </a:r>
            <a:endParaRPr lang="ar-SA" sz="1200" dirty="0"/>
          </a:p>
        </p:txBody>
      </p:sp>
      <p:sp>
        <p:nvSpPr>
          <p:cNvPr id="36" name="سهم للأسفل 35"/>
          <p:cNvSpPr/>
          <p:nvPr/>
        </p:nvSpPr>
        <p:spPr>
          <a:xfrm>
            <a:off x="8229600" y="4953000"/>
            <a:ext cx="304800" cy="38100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8599" y="0"/>
            <a:ext cx="2471521" cy="68580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3" cstate="print">
            <a:clrChange>
              <a:clrFrom>
                <a:srgbClr val="FFFFFF"/>
              </a:clrFrom>
              <a:clrTo>
                <a:srgbClr val="FFFFFF">
                  <a:alpha val="0"/>
                </a:srgbClr>
              </a:clrTo>
            </a:clrChange>
          </a:blip>
          <a:srcRect l="45206" t="9082" r="9589" b="9964"/>
          <a:stretch>
            <a:fillRect/>
          </a:stretch>
        </p:blipFill>
        <p:spPr bwMode="auto">
          <a:xfrm>
            <a:off x="6172200" y="685800"/>
            <a:ext cx="2971800" cy="5853545"/>
          </a:xfrm>
          <a:prstGeom prst="rect">
            <a:avLst/>
          </a:prstGeom>
          <a:noFill/>
          <a:ln w="9525">
            <a:noFill/>
            <a:miter lim="800000"/>
            <a:headEnd/>
            <a:tailEnd/>
          </a:ln>
          <a:effectLst/>
        </p:spPr>
      </p:pic>
      <p:sp>
        <p:nvSpPr>
          <p:cNvPr id="6" name="مربع نص 5"/>
          <p:cNvSpPr txBox="1"/>
          <p:nvPr/>
        </p:nvSpPr>
        <p:spPr>
          <a:xfrm>
            <a:off x="2819400" y="228600"/>
            <a:ext cx="6324600" cy="461665"/>
          </a:xfrm>
          <a:prstGeom prst="rect">
            <a:avLst/>
          </a:prstGeom>
          <a:noFill/>
        </p:spPr>
        <p:txBody>
          <a:bodyPr wrap="square" rtlCol="1">
            <a:spAutoFit/>
          </a:bodyPr>
          <a:lstStyle/>
          <a:p>
            <a:r>
              <a:rPr lang="en-US" sz="2400" b="1" dirty="0" smtClean="0"/>
              <a:t>Administrative division of Israel and west bank </a:t>
            </a:r>
            <a:endParaRPr lang="ar-SA" sz="2400" b="1" dirty="0"/>
          </a:p>
        </p:txBody>
      </p:sp>
      <p:sp>
        <p:nvSpPr>
          <p:cNvPr id="8" name="مستطيل 7"/>
          <p:cNvSpPr/>
          <p:nvPr/>
        </p:nvSpPr>
        <p:spPr>
          <a:xfrm>
            <a:off x="1066800" y="2667000"/>
            <a:ext cx="838199" cy="246221"/>
          </a:xfrm>
          <a:prstGeom prst="rect">
            <a:avLst/>
          </a:prstGeom>
        </p:spPr>
        <p:txBody>
          <a:bodyPr wrap="square">
            <a:spAutoFit/>
          </a:bodyPr>
          <a:lstStyle/>
          <a:p>
            <a:r>
              <a:rPr lang="en-US" sz="1000" dirty="0" smtClean="0"/>
              <a:t>Jerusalem </a:t>
            </a:r>
            <a:endParaRPr lang="en-US" sz="1100" dirty="0" smtClean="0"/>
          </a:p>
        </p:txBody>
      </p:sp>
      <p:sp>
        <p:nvSpPr>
          <p:cNvPr id="10" name="مستطيل 9"/>
          <p:cNvSpPr/>
          <p:nvPr/>
        </p:nvSpPr>
        <p:spPr>
          <a:xfrm>
            <a:off x="457200" y="3962400"/>
            <a:ext cx="1149674" cy="261610"/>
          </a:xfrm>
          <a:prstGeom prst="rect">
            <a:avLst/>
          </a:prstGeom>
        </p:spPr>
        <p:txBody>
          <a:bodyPr wrap="none">
            <a:spAutoFit/>
          </a:bodyPr>
          <a:lstStyle/>
          <a:p>
            <a:r>
              <a:rPr lang="en-US" sz="1100" dirty="0" smtClean="0"/>
              <a:t>Southern District</a:t>
            </a:r>
            <a:endParaRPr lang="en-US" sz="1100" dirty="0"/>
          </a:p>
        </p:txBody>
      </p:sp>
      <p:sp>
        <p:nvSpPr>
          <p:cNvPr id="11" name="مستطيل 10"/>
          <p:cNvSpPr/>
          <p:nvPr/>
        </p:nvSpPr>
        <p:spPr>
          <a:xfrm>
            <a:off x="228600" y="2057400"/>
            <a:ext cx="987771" cy="246221"/>
          </a:xfrm>
          <a:prstGeom prst="rect">
            <a:avLst/>
          </a:prstGeom>
        </p:spPr>
        <p:txBody>
          <a:bodyPr wrap="none">
            <a:spAutoFit/>
          </a:bodyPr>
          <a:lstStyle/>
          <a:p>
            <a:r>
              <a:rPr lang="en-US" sz="1000" dirty="0" smtClean="0"/>
              <a:t>Tel Aviv District</a:t>
            </a:r>
          </a:p>
        </p:txBody>
      </p:sp>
      <p:sp>
        <p:nvSpPr>
          <p:cNvPr id="12" name="مستطيل 11"/>
          <p:cNvSpPr/>
          <p:nvPr/>
        </p:nvSpPr>
        <p:spPr>
          <a:xfrm>
            <a:off x="685800" y="990600"/>
            <a:ext cx="809837" cy="230832"/>
          </a:xfrm>
          <a:prstGeom prst="rect">
            <a:avLst/>
          </a:prstGeom>
        </p:spPr>
        <p:txBody>
          <a:bodyPr wrap="none">
            <a:spAutoFit/>
          </a:bodyPr>
          <a:lstStyle/>
          <a:p>
            <a:r>
              <a:rPr lang="en-US" sz="900" b="1" dirty="0" smtClean="0"/>
              <a:t>Haifa District</a:t>
            </a:r>
          </a:p>
        </p:txBody>
      </p:sp>
      <p:sp>
        <p:nvSpPr>
          <p:cNvPr id="13" name="مستطيل 12"/>
          <p:cNvSpPr/>
          <p:nvPr/>
        </p:nvSpPr>
        <p:spPr>
          <a:xfrm>
            <a:off x="457200" y="2362200"/>
            <a:ext cx="885179" cy="230832"/>
          </a:xfrm>
          <a:prstGeom prst="rect">
            <a:avLst/>
          </a:prstGeom>
        </p:spPr>
        <p:txBody>
          <a:bodyPr wrap="none">
            <a:spAutoFit/>
          </a:bodyPr>
          <a:lstStyle/>
          <a:p>
            <a:r>
              <a:rPr lang="en-US" sz="900" dirty="0" smtClean="0"/>
              <a:t>Central District</a:t>
            </a:r>
          </a:p>
        </p:txBody>
      </p:sp>
      <p:sp>
        <p:nvSpPr>
          <p:cNvPr id="14" name="مستطيل 13"/>
          <p:cNvSpPr/>
          <p:nvPr/>
        </p:nvSpPr>
        <p:spPr>
          <a:xfrm>
            <a:off x="1600200" y="609600"/>
            <a:ext cx="685800" cy="369332"/>
          </a:xfrm>
          <a:prstGeom prst="rect">
            <a:avLst/>
          </a:prstGeom>
        </p:spPr>
        <p:txBody>
          <a:bodyPr wrap="square">
            <a:spAutoFit/>
          </a:bodyPr>
          <a:lstStyle/>
          <a:p>
            <a:r>
              <a:rPr lang="en-US" sz="900" dirty="0" smtClean="0"/>
              <a:t>Northern District</a:t>
            </a:r>
          </a:p>
        </p:txBody>
      </p:sp>
      <p:cxnSp>
        <p:nvCxnSpPr>
          <p:cNvPr id="16" name="رابط مستقيم 15"/>
          <p:cNvCxnSpPr/>
          <p:nvPr/>
        </p:nvCxnSpPr>
        <p:spPr>
          <a:xfrm rot="16200000" flipH="1">
            <a:off x="1676400" y="3886200"/>
            <a:ext cx="5867400" cy="76200"/>
          </a:xfrm>
          <a:prstGeom prst="line">
            <a:avLst/>
          </a:prstGeom>
          <a:ln w="76200">
            <a:solidFill>
              <a:srgbClr val="FF0000"/>
            </a:solidFill>
            <a:prstDash val="sysDot"/>
          </a:ln>
        </p:spPr>
        <p:style>
          <a:lnRef idx="1">
            <a:schemeClr val="accent1"/>
          </a:lnRef>
          <a:fillRef idx="0">
            <a:schemeClr val="accent1"/>
          </a:fillRef>
          <a:effectRef idx="0">
            <a:schemeClr val="accent1"/>
          </a:effectRef>
          <a:fontRef idx="minor">
            <a:schemeClr val="tx1"/>
          </a:fontRef>
        </p:style>
      </p:cxnSp>
      <p:pic>
        <p:nvPicPr>
          <p:cNvPr id="17" name="Picture 5" descr="Scissors vector png, Picture #830492 scissors vector png"/>
          <p:cNvPicPr>
            <a:picLocks noChangeAspect="1" noChangeArrowheads="1"/>
          </p:cNvPicPr>
          <p:nvPr/>
        </p:nvPicPr>
        <p:blipFill>
          <a:blip r:embed="rId4" cstate="print"/>
          <a:srcRect/>
          <a:stretch>
            <a:fillRect/>
          </a:stretch>
        </p:blipFill>
        <p:spPr bwMode="auto">
          <a:xfrm rot="16410182">
            <a:off x="4269683" y="1358139"/>
            <a:ext cx="578676" cy="346980"/>
          </a:xfrm>
          <a:prstGeom prst="rect">
            <a:avLst/>
          </a:prstGeom>
          <a:noFill/>
        </p:spPr>
      </p:pic>
      <p:pic>
        <p:nvPicPr>
          <p:cNvPr id="18" name="Picture 5" descr="Scissors vector png, Picture #830492 scissors vector png"/>
          <p:cNvPicPr>
            <a:picLocks noChangeAspect="1" noChangeArrowheads="1"/>
          </p:cNvPicPr>
          <p:nvPr/>
        </p:nvPicPr>
        <p:blipFill>
          <a:blip r:embed="rId4" cstate="print"/>
          <a:srcRect/>
          <a:stretch>
            <a:fillRect/>
          </a:stretch>
        </p:blipFill>
        <p:spPr bwMode="auto">
          <a:xfrm rot="16410182">
            <a:off x="4321106" y="2792908"/>
            <a:ext cx="578676" cy="346980"/>
          </a:xfrm>
          <a:prstGeom prst="rect">
            <a:avLst/>
          </a:prstGeom>
          <a:noFill/>
        </p:spPr>
      </p:pic>
      <p:pic>
        <p:nvPicPr>
          <p:cNvPr id="19" name="Picture 5" descr="Scissors vector png, Picture #830492 scissors vector png"/>
          <p:cNvPicPr>
            <a:picLocks noChangeAspect="1" noChangeArrowheads="1"/>
          </p:cNvPicPr>
          <p:nvPr/>
        </p:nvPicPr>
        <p:blipFill>
          <a:blip r:embed="rId4" cstate="print"/>
          <a:srcRect/>
          <a:stretch>
            <a:fillRect/>
          </a:stretch>
        </p:blipFill>
        <p:spPr bwMode="auto">
          <a:xfrm rot="16410182">
            <a:off x="4321106" y="4088307"/>
            <a:ext cx="578676" cy="346980"/>
          </a:xfrm>
          <a:prstGeom prst="rect">
            <a:avLst/>
          </a:prstGeom>
          <a:noFill/>
        </p:spPr>
      </p:pic>
      <p:pic>
        <p:nvPicPr>
          <p:cNvPr id="20" name="Picture 5" descr="Scissors vector png, Picture #830492 scissors vector png"/>
          <p:cNvPicPr>
            <a:picLocks noChangeAspect="1" noChangeArrowheads="1"/>
          </p:cNvPicPr>
          <p:nvPr/>
        </p:nvPicPr>
        <p:blipFill>
          <a:blip r:embed="rId4" cstate="print"/>
          <a:srcRect/>
          <a:stretch>
            <a:fillRect/>
          </a:stretch>
        </p:blipFill>
        <p:spPr bwMode="auto">
          <a:xfrm rot="16410182">
            <a:off x="4321106" y="5307507"/>
            <a:ext cx="578676" cy="346980"/>
          </a:xfrm>
          <a:prstGeom prst="rect">
            <a:avLst/>
          </a:prstGeom>
          <a:noFill/>
        </p:spPr>
      </p:pic>
      <p:pic>
        <p:nvPicPr>
          <p:cNvPr id="21" name="Picture 5" descr="Scissors vector png, Picture #830492 scissors vector png"/>
          <p:cNvPicPr>
            <a:picLocks noChangeAspect="1" noChangeArrowheads="1"/>
          </p:cNvPicPr>
          <p:nvPr/>
        </p:nvPicPr>
        <p:blipFill>
          <a:blip r:embed="rId4" cstate="print"/>
          <a:srcRect/>
          <a:stretch>
            <a:fillRect/>
          </a:stretch>
        </p:blipFill>
        <p:spPr bwMode="auto">
          <a:xfrm rot="15460029">
            <a:off x="4397307" y="6385112"/>
            <a:ext cx="578676" cy="346980"/>
          </a:xfrm>
          <a:prstGeom prst="rect">
            <a:avLst/>
          </a:prstGeom>
          <a:noFill/>
        </p:spPr>
      </p:pic>
      <p:sp>
        <p:nvSpPr>
          <p:cNvPr id="22" name="مربع نص 21"/>
          <p:cNvSpPr txBox="1"/>
          <p:nvPr/>
        </p:nvSpPr>
        <p:spPr>
          <a:xfrm>
            <a:off x="2438400" y="1219200"/>
            <a:ext cx="1600200" cy="1447800"/>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1100" b="1" dirty="0" smtClean="0"/>
              <a:t>6 districts :</a:t>
            </a:r>
          </a:p>
          <a:p>
            <a:pPr marL="228600" indent="-228600">
              <a:buFont typeface="+mj-lt"/>
              <a:buAutoNum type="arabicPeriod"/>
            </a:pPr>
            <a:r>
              <a:rPr lang="en-US" sz="1100" dirty="0" smtClean="0"/>
              <a:t>Jerusalem District</a:t>
            </a:r>
          </a:p>
          <a:p>
            <a:pPr marL="228600" indent="-228600">
              <a:buFont typeface="+mj-lt"/>
              <a:buAutoNum type="arabicPeriod"/>
            </a:pPr>
            <a:r>
              <a:rPr lang="en-US" sz="1100" dirty="0" smtClean="0"/>
              <a:t>Northern District</a:t>
            </a:r>
          </a:p>
          <a:p>
            <a:pPr marL="228600" indent="-228600">
              <a:buFont typeface="+mj-lt"/>
              <a:buAutoNum type="arabicPeriod"/>
            </a:pPr>
            <a:r>
              <a:rPr lang="en-US" sz="1100" dirty="0" smtClean="0"/>
              <a:t>Haifa District</a:t>
            </a:r>
          </a:p>
          <a:p>
            <a:pPr marL="228600" indent="-228600">
              <a:buFont typeface="+mj-lt"/>
              <a:buAutoNum type="arabicPeriod"/>
            </a:pPr>
            <a:r>
              <a:rPr lang="en-US" sz="1100" dirty="0" smtClean="0"/>
              <a:t>Central District</a:t>
            </a:r>
          </a:p>
          <a:p>
            <a:pPr marL="228600" indent="-228600">
              <a:buFont typeface="+mj-lt"/>
              <a:buAutoNum type="arabicPeriod"/>
            </a:pPr>
            <a:r>
              <a:rPr lang="en-US" sz="1100" dirty="0" smtClean="0"/>
              <a:t>Tel Aviv District</a:t>
            </a:r>
          </a:p>
          <a:p>
            <a:pPr marL="228600" indent="-228600">
              <a:buFont typeface="+mj-lt"/>
              <a:buAutoNum type="arabicPeriod"/>
            </a:pPr>
            <a:r>
              <a:rPr lang="en-US" sz="1100" dirty="0" smtClean="0"/>
              <a:t>Southern District</a:t>
            </a:r>
          </a:p>
          <a:p>
            <a:endParaRPr lang="ar-SA" sz="1100" dirty="0"/>
          </a:p>
        </p:txBody>
      </p:sp>
      <p:sp>
        <p:nvSpPr>
          <p:cNvPr id="24" name="مربع نص 23"/>
          <p:cNvSpPr txBox="1"/>
          <p:nvPr/>
        </p:nvSpPr>
        <p:spPr>
          <a:xfrm>
            <a:off x="4800600" y="1219200"/>
            <a:ext cx="1524000"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1000" dirty="0" smtClean="0"/>
              <a:t>11 governorates:</a:t>
            </a:r>
          </a:p>
          <a:p>
            <a:r>
              <a:rPr lang="en-US" sz="1000" dirty="0" smtClean="0"/>
              <a:t>1.Tulkarm </a:t>
            </a:r>
          </a:p>
          <a:p>
            <a:r>
              <a:rPr lang="en-US" sz="1000" dirty="0" smtClean="0"/>
              <a:t>2. </a:t>
            </a:r>
            <a:r>
              <a:rPr lang="en-US" sz="1000" dirty="0" err="1" smtClean="0"/>
              <a:t>Qalqilya</a:t>
            </a:r>
            <a:r>
              <a:rPr lang="en-US" sz="1000" dirty="0" smtClean="0"/>
              <a:t> </a:t>
            </a:r>
          </a:p>
          <a:p>
            <a:r>
              <a:rPr lang="en-US" sz="1000" dirty="0" smtClean="0"/>
              <a:t>3.Salfit </a:t>
            </a:r>
          </a:p>
          <a:p>
            <a:r>
              <a:rPr lang="en-US" sz="1000" dirty="0" smtClean="0"/>
              <a:t>4. Nablus </a:t>
            </a:r>
          </a:p>
          <a:p>
            <a:r>
              <a:rPr lang="en-US" sz="1000" dirty="0" smtClean="0"/>
              <a:t>5. Jenin </a:t>
            </a:r>
          </a:p>
          <a:p>
            <a:r>
              <a:rPr lang="en-US" sz="1000" dirty="0" smtClean="0"/>
              <a:t>6.Hebron</a:t>
            </a:r>
          </a:p>
          <a:p>
            <a:r>
              <a:rPr lang="en-US" sz="1000" dirty="0" smtClean="0"/>
              <a:t>7.Bethlehm</a:t>
            </a:r>
          </a:p>
          <a:p>
            <a:r>
              <a:rPr lang="en-US" sz="1000" dirty="0" smtClean="0"/>
              <a:t>8. Jericho</a:t>
            </a:r>
          </a:p>
          <a:p>
            <a:r>
              <a:rPr lang="en-US" sz="1000" dirty="0" smtClean="0"/>
              <a:t>9. Jerusalem </a:t>
            </a:r>
          </a:p>
          <a:p>
            <a:r>
              <a:rPr lang="en-US" sz="1000" dirty="0" smtClean="0"/>
              <a:t>10. Ramallah and Al-</a:t>
            </a:r>
            <a:r>
              <a:rPr lang="en-US" sz="1000" dirty="0" err="1" smtClean="0"/>
              <a:t>Bierh</a:t>
            </a:r>
            <a:endParaRPr lang="en-US" sz="1000" dirty="0" smtClean="0"/>
          </a:p>
          <a:p>
            <a:r>
              <a:rPr lang="en-US" sz="1000" dirty="0" smtClean="0"/>
              <a:t>11. Tubas</a:t>
            </a:r>
            <a:endParaRPr lang="ar-SA" sz="1000" dirty="0"/>
          </a:p>
        </p:txBody>
      </p:sp>
      <p:sp>
        <p:nvSpPr>
          <p:cNvPr id="23" name="مربع نص 22"/>
          <p:cNvSpPr txBox="1"/>
          <p:nvPr/>
        </p:nvSpPr>
        <p:spPr>
          <a:xfrm>
            <a:off x="1600200" y="1752600"/>
            <a:ext cx="533400" cy="461665"/>
          </a:xfrm>
          <a:prstGeom prst="rect">
            <a:avLst/>
          </a:prstGeom>
          <a:noFill/>
        </p:spPr>
        <p:txBody>
          <a:bodyPr wrap="square" rtlCol="1">
            <a:spAutoFit/>
          </a:bodyPr>
          <a:lstStyle/>
          <a:p>
            <a:r>
              <a:rPr lang="en-US" sz="1200" dirty="0" smtClean="0"/>
              <a:t>west bank</a:t>
            </a:r>
            <a:endParaRPr lang="ar-SA" sz="1200" dirty="0"/>
          </a:p>
        </p:txBody>
      </p:sp>
      <p:sp>
        <p:nvSpPr>
          <p:cNvPr id="25" name="مستطيل 24"/>
          <p:cNvSpPr/>
          <p:nvPr/>
        </p:nvSpPr>
        <p:spPr>
          <a:xfrm>
            <a:off x="2362200" y="3352800"/>
            <a:ext cx="1981200" cy="76944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1100" dirty="0" smtClean="0"/>
              <a:t>Arabs of the Haifa District live in the Wadi Ara region that straddles the northwestern border of the West Bank</a:t>
            </a:r>
            <a:endParaRPr lang="ar-SA" sz="1100" dirty="0"/>
          </a:p>
        </p:txBody>
      </p:sp>
      <p:cxnSp>
        <p:nvCxnSpPr>
          <p:cNvPr id="29" name="رابط منحني 28"/>
          <p:cNvCxnSpPr/>
          <p:nvPr/>
        </p:nvCxnSpPr>
        <p:spPr>
          <a:xfrm rot="16200000" flipH="1">
            <a:off x="1028700" y="1790700"/>
            <a:ext cx="1828800" cy="1295400"/>
          </a:xfrm>
          <a:prstGeom prst="curvedConnector3">
            <a:avLst>
              <a:gd name="adj1" fmla="val 50000"/>
            </a:avLst>
          </a:prstGeom>
          <a:ln w="19050">
            <a:tailEnd type="arrow"/>
          </a:ln>
        </p:spPr>
        <p:style>
          <a:lnRef idx="1">
            <a:schemeClr val="accent2"/>
          </a:lnRef>
          <a:fillRef idx="0">
            <a:schemeClr val="accent2"/>
          </a:fillRef>
          <a:effectRef idx="0">
            <a:schemeClr val="accent2"/>
          </a:effectRef>
          <a:fontRef idx="minor">
            <a:schemeClr val="tx1"/>
          </a:fontRef>
        </p:style>
      </p:cxnSp>
      <p:pic>
        <p:nvPicPr>
          <p:cNvPr id="35" name="Picture 1" descr="C:\Program Files (x86)\Microsoft Office\MEDIA\OFFICE12\Lines\j0115855.gif"/>
          <p:cNvPicPr>
            <a:picLocks noChangeAspect="1" noChangeArrowheads="1"/>
          </p:cNvPicPr>
          <p:nvPr/>
        </p:nvPicPr>
        <p:blipFill>
          <a:blip r:embed="rId5"/>
          <a:srcRect/>
          <a:stretch>
            <a:fillRect/>
          </a:stretch>
        </p:blipFill>
        <p:spPr bwMode="auto">
          <a:xfrm>
            <a:off x="2971800" y="685800"/>
            <a:ext cx="5715000" cy="95250"/>
          </a:xfrm>
          <a:prstGeom prst="rect">
            <a:avLst/>
          </a:prstGeom>
          <a:noFill/>
        </p:spPr>
      </p:pic>
      <p:sp>
        <p:nvSpPr>
          <p:cNvPr id="36" name="مستطيل 35"/>
          <p:cNvSpPr/>
          <p:nvPr/>
        </p:nvSpPr>
        <p:spPr>
          <a:xfrm>
            <a:off x="6858000" y="3886200"/>
            <a:ext cx="2133600" cy="1219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مجموعة 47"/>
          <p:cNvGrpSpPr/>
          <p:nvPr/>
        </p:nvGrpSpPr>
        <p:grpSpPr>
          <a:xfrm>
            <a:off x="367352" y="228600"/>
            <a:ext cx="8776648" cy="6629400"/>
            <a:chOff x="381000" y="557284"/>
            <a:chExt cx="8776648" cy="6629400"/>
          </a:xfrm>
        </p:grpSpPr>
        <p:grpSp>
          <p:nvGrpSpPr>
            <p:cNvPr id="41" name="مجموعة 40"/>
            <p:cNvGrpSpPr/>
            <p:nvPr/>
          </p:nvGrpSpPr>
          <p:grpSpPr>
            <a:xfrm>
              <a:off x="381000" y="2667000"/>
              <a:ext cx="6338248" cy="4519684"/>
              <a:chOff x="1219200" y="1981200"/>
              <a:chExt cx="6338248" cy="4519684"/>
            </a:xfrm>
          </p:grpSpPr>
          <p:sp>
            <p:nvSpPr>
              <p:cNvPr id="10" name="شكل حر 9"/>
              <p:cNvSpPr/>
              <p:nvPr/>
            </p:nvSpPr>
            <p:spPr>
              <a:xfrm>
                <a:off x="2356513" y="3041176"/>
                <a:ext cx="3273189" cy="2058537"/>
              </a:xfrm>
              <a:custGeom>
                <a:avLst/>
                <a:gdLst>
                  <a:gd name="connsiteX0" fmla="*/ 1710520 w 3273189"/>
                  <a:gd name="connsiteY0" fmla="*/ 425355 h 2058537"/>
                  <a:gd name="connsiteX1" fmla="*/ 1164609 w 3273189"/>
                  <a:gd name="connsiteY1" fmla="*/ 179696 h 2058537"/>
                  <a:gd name="connsiteX2" fmla="*/ 618699 w 3273189"/>
                  <a:gd name="connsiteY2" fmla="*/ 56866 h 2058537"/>
                  <a:gd name="connsiteX3" fmla="*/ 222914 w 3273189"/>
                  <a:gd name="connsiteY3" fmla="*/ 520890 h 2058537"/>
                  <a:gd name="connsiteX4" fmla="*/ 127380 w 3273189"/>
                  <a:gd name="connsiteY4" fmla="*/ 971266 h 2058537"/>
                  <a:gd name="connsiteX5" fmla="*/ 18197 w 3273189"/>
                  <a:gd name="connsiteY5" fmla="*/ 1407994 h 2058537"/>
                  <a:gd name="connsiteX6" fmla="*/ 236562 w 3273189"/>
                  <a:gd name="connsiteY6" fmla="*/ 1626358 h 2058537"/>
                  <a:gd name="connsiteX7" fmla="*/ 823415 w 3273189"/>
                  <a:gd name="connsiteY7" fmla="*/ 1667302 h 2058537"/>
                  <a:gd name="connsiteX8" fmla="*/ 1150962 w 3273189"/>
                  <a:gd name="connsiteY8" fmla="*/ 1967552 h 2058537"/>
                  <a:gd name="connsiteX9" fmla="*/ 1437565 w 3273189"/>
                  <a:gd name="connsiteY9" fmla="*/ 1994848 h 2058537"/>
                  <a:gd name="connsiteX10" fmla="*/ 1587690 w 3273189"/>
                  <a:gd name="connsiteY10" fmla="*/ 1585415 h 2058537"/>
                  <a:gd name="connsiteX11" fmla="*/ 1969827 w 3273189"/>
                  <a:gd name="connsiteY11" fmla="*/ 1667302 h 2058537"/>
                  <a:gd name="connsiteX12" fmla="*/ 2447499 w 3273189"/>
                  <a:gd name="connsiteY12" fmla="*/ 1667302 h 2058537"/>
                  <a:gd name="connsiteX13" fmla="*/ 2993409 w 3273189"/>
                  <a:gd name="connsiteY13" fmla="*/ 1721893 h 2058537"/>
                  <a:gd name="connsiteX14" fmla="*/ 3198126 w 3273189"/>
                  <a:gd name="connsiteY14" fmla="*/ 1489881 h 2058537"/>
                  <a:gd name="connsiteX15" fmla="*/ 3252717 w 3273189"/>
                  <a:gd name="connsiteY15" fmla="*/ 1162334 h 2058537"/>
                  <a:gd name="connsiteX16" fmla="*/ 3075296 w 3273189"/>
                  <a:gd name="connsiteY16" fmla="*/ 971266 h 2058537"/>
                  <a:gd name="connsiteX17" fmla="*/ 2856932 w 3273189"/>
                  <a:gd name="connsiteY17" fmla="*/ 1053152 h 2058537"/>
                  <a:gd name="connsiteX18" fmla="*/ 2679511 w 3273189"/>
                  <a:gd name="connsiteY18" fmla="*/ 916675 h 2058537"/>
                  <a:gd name="connsiteX19" fmla="*/ 2351965 w 3273189"/>
                  <a:gd name="connsiteY19" fmla="*/ 1039505 h 2058537"/>
                  <a:gd name="connsiteX20" fmla="*/ 2147248 w 3273189"/>
                  <a:gd name="connsiteY20" fmla="*/ 875731 h 2058537"/>
                  <a:gd name="connsiteX21" fmla="*/ 1710520 w 3273189"/>
                  <a:gd name="connsiteY21" fmla="*/ 425355 h 2058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273189" h="2058537">
                    <a:moveTo>
                      <a:pt x="1710520" y="425355"/>
                    </a:moveTo>
                    <a:cubicBezTo>
                      <a:pt x="1546747" y="309349"/>
                      <a:pt x="1346579" y="241111"/>
                      <a:pt x="1164609" y="179696"/>
                    </a:cubicBezTo>
                    <a:cubicBezTo>
                      <a:pt x="982639" y="118281"/>
                      <a:pt x="775648" y="0"/>
                      <a:pt x="618699" y="56866"/>
                    </a:cubicBezTo>
                    <a:cubicBezTo>
                      <a:pt x="461750" y="113732"/>
                      <a:pt x="304800" y="368490"/>
                      <a:pt x="222914" y="520890"/>
                    </a:cubicBezTo>
                    <a:cubicBezTo>
                      <a:pt x="141028" y="673290"/>
                      <a:pt x="161499" y="823415"/>
                      <a:pt x="127380" y="971266"/>
                    </a:cubicBezTo>
                    <a:cubicBezTo>
                      <a:pt x="93261" y="1119117"/>
                      <a:pt x="0" y="1298812"/>
                      <a:pt x="18197" y="1407994"/>
                    </a:cubicBezTo>
                    <a:cubicBezTo>
                      <a:pt x="36394" y="1517176"/>
                      <a:pt x="102359" y="1583140"/>
                      <a:pt x="236562" y="1626358"/>
                    </a:cubicBezTo>
                    <a:cubicBezTo>
                      <a:pt x="370765" y="1669576"/>
                      <a:pt x="671015" y="1610436"/>
                      <a:pt x="823415" y="1667302"/>
                    </a:cubicBezTo>
                    <a:cubicBezTo>
                      <a:pt x="975815" y="1724168"/>
                      <a:pt x="1048604" y="1912961"/>
                      <a:pt x="1150962" y="1967552"/>
                    </a:cubicBezTo>
                    <a:cubicBezTo>
                      <a:pt x="1253320" y="2022143"/>
                      <a:pt x="1364777" y="2058537"/>
                      <a:pt x="1437565" y="1994848"/>
                    </a:cubicBezTo>
                    <a:cubicBezTo>
                      <a:pt x="1510353" y="1931159"/>
                      <a:pt x="1498980" y="1640006"/>
                      <a:pt x="1587690" y="1585415"/>
                    </a:cubicBezTo>
                    <a:cubicBezTo>
                      <a:pt x="1676400" y="1530824"/>
                      <a:pt x="1826526" y="1653654"/>
                      <a:pt x="1969827" y="1667302"/>
                    </a:cubicBezTo>
                    <a:cubicBezTo>
                      <a:pt x="2113129" y="1680950"/>
                      <a:pt x="2276902" y="1658204"/>
                      <a:pt x="2447499" y="1667302"/>
                    </a:cubicBezTo>
                    <a:cubicBezTo>
                      <a:pt x="2618096" y="1676401"/>
                      <a:pt x="2868305" y="1751463"/>
                      <a:pt x="2993409" y="1721893"/>
                    </a:cubicBezTo>
                    <a:cubicBezTo>
                      <a:pt x="3118514" y="1692323"/>
                      <a:pt x="3154908" y="1583141"/>
                      <a:pt x="3198126" y="1489881"/>
                    </a:cubicBezTo>
                    <a:cubicBezTo>
                      <a:pt x="3241344" y="1396621"/>
                      <a:pt x="3273189" y="1248770"/>
                      <a:pt x="3252717" y="1162334"/>
                    </a:cubicBezTo>
                    <a:cubicBezTo>
                      <a:pt x="3232245" y="1075898"/>
                      <a:pt x="3141260" y="989463"/>
                      <a:pt x="3075296" y="971266"/>
                    </a:cubicBezTo>
                    <a:cubicBezTo>
                      <a:pt x="3009332" y="953069"/>
                      <a:pt x="2922896" y="1062250"/>
                      <a:pt x="2856932" y="1053152"/>
                    </a:cubicBezTo>
                    <a:cubicBezTo>
                      <a:pt x="2790968" y="1044054"/>
                      <a:pt x="2763672" y="918949"/>
                      <a:pt x="2679511" y="916675"/>
                    </a:cubicBezTo>
                    <a:cubicBezTo>
                      <a:pt x="2595350" y="914401"/>
                      <a:pt x="2440676" y="1046329"/>
                      <a:pt x="2351965" y="1039505"/>
                    </a:cubicBezTo>
                    <a:cubicBezTo>
                      <a:pt x="2263255" y="1032681"/>
                      <a:pt x="2256430" y="975815"/>
                      <a:pt x="2147248" y="875731"/>
                    </a:cubicBezTo>
                    <a:cubicBezTo>
                      <a:pt x="2038066" y="775647"/>
                      <a:pt x="1874293" y="541361"/>
                      <a:pt x="1710520" y="425355"/>
                    </a:cubicBezTo>
                    <a:close/>
                  </a:path>
                </a:pathLst>
              </a:custGeom>
            </p:spPr>
            <p:style>
              <a:lnRef idx="3">
                <a:schemeClr val="lt1"/>
              </a:lnRef>
              <a:fillRef idx="1">
                <a:schemeClr val="accent6"/>
              </a:fillRef>
              <a:effectRef idx="1">
                <a:schemeClr val="accent6"/>
              </a:effectRef>
              <a:fontRef idx="minor">
                <a:schemeClr val="lt1"/>
              </a:fontRef>
            </p:style>
            <p:txBody>
              <a:bodyPr rtlCol="1" anchor="ctr"/>
              <a:lstStyle/>
              <a:p>
                <a:pPr algn="ctr"/>
                <a:endParaRPr lang="ar-SA"/>
              </a:p>
            </p:txBody>
          </p:sp>
          <p:sp>
            <p:nvSpPr>
              <p:cNvPr id="9" name="شكل حر 8"/>
              <p:cNvSpPr/>
              <p:nvPr/>
            </p:nvSpPr>
            <p:spPr>
              <a:xfrm>
                <a:off x="3070746" y="2361063"/>
                <a:ext cx="2674961" cy="3807725"/>
              </a:xfrm>
              <a:custGeom>
                <a:avLst/>
                <a:gdLst>
                  <a:gd name="connsiteX0" fmla="*/ 2674961 w 2674961"/>
                  <a:gd name="connsiteY0" fmla="*/ 0 h 3807725"/>
                  <a:gd name="connsiteX1" fmla="*/ 2593075 w 2674961"/>
                  <a:gd name="connsiteY1" fmla="*/ 150125 h 3807725"/>
                  <a:gd name="connsiteX2" fmla="*/ 2470245 w 2674961"/>
                  <a:gd name="connsiteY2" fmla="*/ 805218 h 3807725"/>
                  <a:gd name="connsiteX3" fmla="*/ 1842448 w 2674961"/>
                  <a:gd name="connsiteY3" fmla="*/ 1146412 h 3807725"/>
                  <a:gd name="connsiteX4" fmla="*/ 1528550 w 2674961"/>
                  <a:gd name="connsiteY4" fmla="*/ 1678674 h 3807725"/>
                  <a:gd name="connsiteX5" fmla="*/ 1105469 w 2674961"/>
                  <a:gd name="connsiteY5" fmla="*/ 1978925 h 3807725"/>
                  <a:gd name="connsiteX6" fmla="*/ 682388 w 2674961"/>
                  <a:gd name="connsiteY6" fmla="*/ 3179928 h 3807725"/>
                  <a:gd name="connsiteX7" fmla="*/ 204717 w 2674961"/>
                  <a:gd name="connsiteY7" fmla="*/ 3643952 h 3807725"/>
                  <a:gd name="connsiteX8" fmla="*/ 0 w 2674961"/>
                  <a:gd name="connsiteY8" fmla="*/ 3807725 h 380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4961" h="3807725">
                    <a:moveTo>
                      <a:pt x="2674961" y="0"/>
                    </a:moveTo>
                    <a:cubicBezTo>
                      <a:pt x="2651077" y="7961"/>
                      <a:pt x="2627194" y="15922"/>
                      <a:pt x="2593075" y="150125"/>
                    </a:cubicBezTo>
                    <a:cubicBezTo>
                      <a:pt x="2558956" y="284328"/>
                      <a:pt x="2595350" y="639170"/>
                      <a:pt x="2470245" y="805218"/>
                    </a:cubicBezTo>
                    <a:cubicBezTo>
                      <a:pt x="2345141" y="971266"/>
                      <a:pt x="1999397" y="1000836"/>
                      <a:pt x="1842448" y="1146412"/>
                    </a:cubicBezTo>
                    <a:cubicBezTo>
                      <a:pt x="1685499" y="1291988"/>
                      <a:pt x="1651380" y="1539922"/>
                      <a:pt x="1528550" y="1678674"/>
                    </a:cubicBezTo>
                    <a:cubicBezTo>
                      <a:pt x="1405720" y="1817426"/>
                      <a:pt x="1246496" y="1728716"/>
                      <a:pt x="1105469" y="1978925"/>
                    </a:cubicBezTo>
                    <a:cubicBezTo>
                      <a:pt x="964442" y="2229134"/>
                      <a:pt x="832513" y="2902424"/>
                      <a:pt x="682388" y="3179928"/>
                    </a:cubicBezTo>
                    <a:cubicBezTo>
                      <a:pt x="532263" y="3457433"/>
                      <a:pt x="318448" y="3539319"/>
                      <a:pt x="204717" y="3643952"/>
                    </a:cubicBezTo>
                    <a:cubicBezTo>
                      <a:pt x="90986" y="3748585"/>
                      <a:pt x="45493" y="3778155"/>
                      <a:pt x="0" y="3807725"/>
                    </a:cubicBezTo>
                  </a:path>
                </a:pathLst>
              </a:custGeom>
              <a:noFill/>
              <a:ln w="7620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pic>
            <p:nvPicPr>
              <p:cNvPr id="3" name="Picture 5" descr="Scissors vector png, Picture #830492 scissors vector png"/>
              <p:cNvPicPr>
                <a:picLocks noChangeAspect="1" noChangeArrowheads="1"/>
              </p:cNvPicPr>
              <p:nvPr/>
            </p:nvPicPr>
            <p:blipFill>
              <a:blip r:embed="rId2" cstate="print"/>
              <a:srcRect/>
              <a:stretch>
                <a:fillRect/>
              </a:stretch>
            </p:blipFill>
            <p:spPr bwMode="auto">
              <a:xfrm rot="18248777">
                <a:off x="3826651" y="4278150"/>
                <a:ext cx="578676" cy="346980"/>
              </a:xfrm>
              <a:prstGeom prst="rect">
                <a:avLst/>
              </a:prstGeom>
              <a:noFill/>
            </p:spPr>
          </p:pic>
          <p:pic>
            <p:nvPicPr>
              <p:cNvPr id="11" name="Picture 5" descr="Scissors vector png, Picture #830492 scissors vector png"/>
              <p:cNvPicPr>
                <a:picLocks noChangeAspect="1" noChangeArrowheads="1"/>
              </p:cNvPicPr>
              <p:nvPr/>
            </p:nvPicPr>
            <p:blipFill>
              <a:blip r:embed="rId2" cstate="print"/>
              <a:srcRect/>
              <a:stretch>
                <a:fillRect/>
              </a:stretch>
            </p:blipFill>
            <p:spPr bwMode="auto">
              <a:xfrm rot="18962155">
                <a:off x="4625006" y="3349232"/>
                <a:ext cx="578676" cy="346980"/>
              </a:xfrm>
              <a:prstGeom prst="rect">
                <a:avLst/>
              </a:prstGeom>
              <a:noFill/>
            </p:spPr>
          </p:pic>
          <p:pic>
            <p:nvPicPr>
              <p:cNvPr id="12" name="Picture 5" descr="Scissors vector png, Picture #830492 scissors vector png"/>
              <p:cNvPicPr>
                <a:picLocks noChangeAspect="1" noChangeArrowheads="1"/>
              </p:cNvPicPr>
              <p:nvPr/>
            </p:nvPicPr>
            <p:blipFill>
              <a:blip r:embed="rId2" cstate="print"/>
              <a:srcRect/>
              <a:stretch>
                <a:fillRect/>
              </a:stretch>
            </p:blipFill>
            <p:spPr bwMode="auto">
              <a:xfrm rot="17091785">
                <a:off x="3623814" y="4898952"/>
                <a:ext cx="578676" cy="346980"/>
              </a:xfrm>
              <a:prstGeom prst="rect">
                <a:avLst/>
              </a:prstGeom>
              <a:noFill/>
            </p:spPr>
          </p:pic>
          <p:pic>
            <p:nvPicPr>
              <p:cNvPr id="13" name="Picture 5" descr="Scissors vector png, Picture #830492 scissors vector png"/>
              <p:cNvPicPr>
                <a:picLocks noChangeAspect="1" noChangeArrowheads="1"/>
              </p:cNvPicPr>
              <p:nvPr/>
            </p:nvPicPr>
            <p:blipFill>
              <a:blip r:embed="rId2" cstate="print"/>
              <a:srcRect/>
              <a:stretch>
                <a:fillRect/>
              </a:stretch>
            </p:blipFill>
            <p:spPr bwMode="auto">
              <a:xfrm rot="18248777">
                <a:off x="4297499" y="3893737"/>
                <a:ext cx="578676" cy="346980"/>
              </a:xfrm>
              <a:prstGeom prst="rect">
                <a:avLst/>
              </a:prstGeom>
              <a:noFill/>
            </p:spPr>
          </p:pic>
          <p:sp>
            <p:nvSpPr>
              <p:cNvPr id="14" name="شكل بيضاوي 13"/>
              <p:cNvSpPr/>
              <p:nvPr/>
            </p:nvSpPr>
            <p:spPr>
              <a:xfrm>
                <a:off x="3048000" y="3886200"/>
                <a:ext cx="228600" cy="228600"/>
              </a:xfrm>
              <a:prstGeom prst="ellipse">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شكل بيضاوي 14"/>
              <p:cNvSpPr/>
              <p:nvPr/>
            </p:nvSpPr>
            <p:spPr>
              <a:xfrm>
                <a:off x="4953000" y="4114800"/>
                <a:ext cx="228600" cy="228600"/>
              </a:xfrm>
              <a:prstGeom prst="ellipse">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شكل بيضاوي 15"/>
              <p:cNvSpPr/>
              <p:nvPr/>
            </p:nvSpPr>
            <p:spPr>
              <a:xfrm>
                <a:off x="4724400" y="4419600"/>
                <a:ext cx="228600" cy="228600"/>
              </a:xfrm>
              <a:prstGeom prst="ellipse">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شكل بيضاوي 16"/>
              <p:cNvSpPr/>
              <p:nvPr/>
            </p:nvSpPr>
            <p:spPr>
              <a:xfrm>
                <a:off x="1537648" y="3577988"/>
                <a:ext cx="457200" cy="457200"/>
              </a:xfrm>
              <a:prstGeom prst="ellipse">
                <a:avLst/>
              </a:prstGeom>
              <a:ln/>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sp>
            <p:nvSpPr>
              <p:cNvPr id="18" name="شكل بيضاوي 17"/>
              <p:cNvSpPr/>
              <p:nvPr/>
            </p:nvSpPr>
            <p:spPr>
              <a:xfrm>
                <a:off x="1219200" y="1981200"/>
                <a:ext cx="990600" cy="9144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شكل بيضاوي 18"/>
              <p:cNvSpPr/>
              <p:nvPr/>
            </p:nvSpPr>
            <p:spPr>
              <a:xfrm>
                <a:off x="5334000" y="5257800"/>
                <a:ext cx="457200" cy="457200"/>
              </a:xfrm>
              <a:prstGeom prst="ellipse">
                <a:avLst/>
              </a:prstGeom>
              <a:ln/>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sp>
            <p:nvSpPr>
              <p:cNvPr id="20" name="شكل بيضاوي 19"/>
              <p:cNvSpPr/>
              <p:nvPr/>
            </p:nvSpPr>
            <p:spPr>
              <a:xfrm>
                <a:off x="6566848" y="5586484"/>
                <a:ext cx="990600" cy="914400"/>
              </a:xfrm>
              <a:prstGeom prst="ellipse">
                <a:avLst/>
              </a:prstGeom>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ar-SA"/>
              </a:p>
            </p:txBody>
          </p:sp>
          <p:cxnSp>
            <p:nvCxnSpPr>
              <p:cNvPr id="23" name="رابط مستقيم 22"/>
              <p:cNvCxnSpPr>
                <a:stCxn id="14" idx="2"/>
              </p:cNvCxnSpPr>
              <p:nvPr/>
            </p:nvCxnSpPr>
            <p:spPr>
              <a:xfrm rot="10800000">
                <a:off x="1918648" y="3882788"/>
                <a:ext cx="1129352" cy="117712"/>
              </a:xfrm>
              <a:prstGeom prst="line">
                <a:avLst/>
              </a:prstGeom>
              <a:ln w="38100">
                <a:solidFill>
                  <a:schemeClr val="tx1">
                    <a:lumMod val="95000"/>
                    <a:lumOff val="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رابط مستقيم 23"/>
              <p:cNvCxnSpPr>
                <a:stCxn id="18" idx="4"/>
                <a:endCxn id="17" idx="1"/>
              </p:cNvCxnSpPr>
              <p:nvPr/>
            </p:nvCxnSpPr>
            <p:spPr>
              <a:xfrm rot="5400000">
                <a:off x="1284881" y="3215323"/>
                <a:ext cx="749343" cy="109897"/>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8" name="رابط مستقيم 27"/>
              <p:cNvCxnSpPr>
                <a:stCxn id="19" idx="1"/>
                <a:endCxn id="16" idx="5"/>
              </p:cNvCxnSpPr>
              <p:nvPr/>
            </p:nvCxnSpPr>
            <p:spPr>
              <a:xfrm rot="16200000" flipV="1">
                <a:off x="4805223" y="4729022"/>
                <a:ext cx="710033" cy="481433"/>
              </a:xfrm>
              <a:prstGeom prst="line">
                <a:avLst/>
              </a:prstGeom>
              <a:ln w="38100">
                <a:solidFill>
                  <a:schemeClr val="tx1">
                    <a:lumMod val="95000"/>
                    <a:lumOff val="5000"/>
                  </a:schemeClr>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30" name="رابط مستقيم 29"/>
              <p:cNvCxnSpPr>
                <a:endCxn id="19" idx="5"/>
              </p:cNvCxnSpPr>
              <p:nvPr/>
            </p:nvCxnSpPr>
            <p:spPr>
              <a:xfrm rot="10800000">
                <a:off x="5724246" y="5648046"/>
                <a:ext cx="918803" cy="319439"/>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6" name="رابط مستقيم 35"/>
              <p:cNvCxnSpPr>
                <a:stCxn id="19" idx="0"/>
              </p:cNvCxnSpPr>
              <p:nvPr/>
            </p:nvCxnSpPr>
            <p:spPr>
              <a:xfrm rot="16200000" flipV="1">
                <a:off x="4876803" y="4572003"/>
                <a:ext cx="914398" cy="457196"/>
              </a:xfrm>
              <a:prstGeom prst="line">
                <a:avLst/>
              </a:prstGeom>
              <a:ln w="38100">
                <a:solidFill>
                  <a:schemeClr val="tx1">
                    <a:lumMod val="95000"/>
                    <a:lumOff val="5000"/>
                  </a:schemeClr>
                </a:solidFill>
                <a:headEnd type="stealth" w="lg" len="lg"/>
              </a:ln>
            </p:spPr>
            <p:style>
              <a:lnRef idx="1">
                <a:schemeClr val="accent1"/>
              </a:lnRef>
              <a:fillRef idx="0">
                <a:schemeClr val="accent1"/>
              </a:fillRef>
              <a:effectRef idx="0">
                <a:schemeClr val="accent1"/>
              </a:effectRef>
              <a:fontRef idx="minor">
                <a:schemeClr val="tx1"/>
              </a:fontRef>
            </p:style>
          </p:cxnSp>
        </p:grpSp>
        <p:sp>
          <p:nvSpPr>
            <p:cNvPr id="42" name="شكل حر 41"/>
            <p:cNvSpPr/>
            <p:nvPr/>
          </p:nvSpPr>
          <p:spPr>
            <a:xfrm>
              <a:off x="4885899" y="557284"/>
              <a:ext cx="4271749" cy="2486167"/>
            </a:xfrm>
            <a:custGeom>
              <a:avLst/>
              <a:gdLst>
                <a:gd name="connsiteX0" fmla="*/ 0 w 4271749"/>
                <a:gd name="connsiteY0" fmla="*/ 2486167 h 2486167"/>
                <a:gd name="connsiteX1" fmla="*/ 245659 w 4271749"/>
                <a:gd name="connsiteY1" fmla="*/ 2144973 h 2486167"/>
                <a:gd name="connsiteX2" fmla="*/ 723331 w 4271749"/>
                <a:gd name="connsiteY2" fmla="*/ 1872017 h 2486167"/>
                <a:gd name="connsiteX3" fmla="*/ 1323832 w 4271749"/>
                <a:gd name="connsiteY3" fmla="*/ 1339755 h 2486167"/>
                <a:gd name="connsiteX4" fmla="*/ 2006220 w 4271749"/>
                <a:gd name="connsiteY4" fmla="*/ 998561 h 2486167"/>
                <a:gd name="connsiteX5" fmla="*/ 2511188 w 4271749"/>
                <a:gd name="connsiteY5" fmla="*/ 671015 h 2486167"/>
                <a:gd name="connsiteX6" fmla="*/ 3002507 w 4271749"/>
                <a:gd name="connsiteY6" fmla="*/ 493594 h 2486167"/>
                <a:gd name="connsiteX7" fmla="*/ 3643952 w 4271749"/>
                <a:gd name="connsiteY7" fmla="*/ 70513 h 2486167"/>
                <a:gd name="connsiteX8" fmla="*/ 4271749 w 4271749"/>
                <a:gd name="connsiteY8" fmla="*/ 70513 h 248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1749" h="2486167">
                  <a:moveTo>
                    <a:pt x="0" y="2486167"/>
                  </a:moveTo>
                  <a:cubicBezTo>
                    <a:pt x="62552" y="2366749"/>
                    <a:pt x="125104" y="2247331"/>
                    <a:pt x="245659" y="2144973"/>
                  </a:cubicBezTo>
                  <a:cubicBezTo>
                    <a:pt x="366214" y="2042615"/>
                    <a:pt x="543635" y="2006220"/>
                    <a:pt x="723331" y="1872017"/>
                  </a:cubicBezTo>
                  <a:cubicBezTo>
                    <a:pt x="903027" y="1737814"/>
                    <a:pt x="1110017" y="1485331"/>
                    <a:pt x="1323832" y="1339755"/>
                  </a:cubicBezTo>
                  <a:cubicBezTo>
                    <a:pt x="1537647" y="1194179"/>
                    <a:pt x="1808328" y="1110018"/>
                    <a:pt x="2006220" y="998561"/>
                  </a:cubicBezTo>
                  <a:cubicBezTo>
                    <a:pt x="2204112" y="887104"/>
                    <a:pt x="2345140" y="755176"/>
                    <a:pt x="2511188" y="671015"/>
                  </a:cubicBezTo>
                  <a:cubicBezTo>
                    <a:pt x="2677236" y="586854"/>
                    <a:pt x="2813713" y="593678"/>
                    <a:pt x="3002507" y="493594"/>
                  </a:cubicBezTo>
                  <a:cubicBezTo>
                    <a:pt x="3191301" y="393510"/>
                    <a:pt x="3432412" y="141027"/>
                    <a:pt x="3643952" y="70513"/>
                  </a:cubicBezTo>
                  <a:cubicBezTo>
                    <a:pt x="3855492" y="0"/>
                    <a:pt x="4016991" y="88710"/>
                    <a:pt x="4271749" y="70513"/>
                  </a:cubicBezTo>
                </a:path>
              </a:pathLst>
            </a:cu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grpSp>
      <p:sp>
        <p:nvSpPr>
          <p:cNvPr id="44" name="مربع نص 43"/>
          <p:cNvSpPr txBox="1"/>
          <p:nvPr/>
        </p:nvSpPr>
        <p:spPr>
          <a:xfrm>
            <a:off x="1676400" y="4495800"/>
            <a:ext cx="1600200" cy="307777"/>
          </a:xfrm>
          <a:prstGeom prst="rect">
            <a:avLst/>
          </a:prstGeom>
          <a:noFill/>
        </p:spPr>
        <p:txBody>
          <a:bodyPr wrap="square" rtlCol="1">
            <a:spAutoFit/>
          </a:bodyPr>
          <a:lstStyle/>
          <a:p>
            <a:r>
              <a:rPr lang="en-US" sz="1400" dirty="0" smtClean="0"/>
              <a:t>Baqa Al-Gharbiyye</a:t>
            </a:r>
            <a:endParaRPr lang="ar-SA" sz="1400" dirty="0"/>
          </a:p>
        </p:txBody>
      </p:sp>
      <p:sp>
        <p:nvSpPr>
          <p:cNvPr id="45" name="مربع نص 44"/>
          <p:cNvSpPr txBox="1"/>
          <p:nvPr/>
        </p:nvSpPr>
        <p:spPr>
          <a:xfrm>
            <a:off x="4343400" y="4267200"/>
            <a:ext cx="1600200" cy="523220"/>
          </a:xfrm>
          <a:prstGeom prst="rect">
            <a:avLst/>
          </a:prstGeom>
          <a:noFill/>
        </p:spPr>
        <p:txBody>
          <a:bodyPr wrap="square" rtlCol="1">
            <a:spAutoFit/>
          </a:bodyPr>
          <a:lstStyle/>
          <a:p>
            <a:r>
              <a:rPr lang="en-US" sz="1400" dirty="0" smtClean="0"/>
              <a:t>Baqa Alsharqieh &amp;Nazlet Issa</a:t>
            </a:r>
            <a:endParaRPr lang="ar-SA" sz="1400" dirty="0"/>
          </a:p>
        </p:txBody>
      </p:sp>
      <p:sp>
        <p:nvSpPr>
          <p:cNvPr id="46" name="مربع نص 45"/>
          <p:cNvSpPr txBox="1"/>
          <p:nvPr/>
        </p:nvSpPr>
        <p:spPr>
          <a:xfrm>
            <a:off x="381000" y="4419600"/>
            <a:ext cx="1143000" cy="523220"/>
          </a:xfrm>
          <a:prstGeom prst="rect">
            <a:avLst/>
          </a:prstGeom>
          <a:noFill/>
        </p:spPr>
        <p:txBody>
          <a:bodyPr wrap="square" rtlCol="1">
            <a:spAutoFit/>
          </a:bodyPr>
          <a:lstStyle/>
          <a:p>
            <a:r>
              <a:rPr lang="en-US" sz="1400" b="1" dirty="0" smtClean="0"/>
              <a:t>Hadera district </a:t>
            </a:r>
            <a:endParaRPr lang="ar-SA" sz="1400" b="1" dirty="0"/>
          </a:p>
        </p:txBody>
      </p:sp>
      <p:sp>
        <p:nvSpPr>
          <p:cNvPr id="47" name="مربع نص 46"/>
          <p:cNvSpPr txBox="1"/>
          <p:nvPr/>
        </p:nvSpPr>
        <p:spPr>
          <a:xfrm>
            <a:off x="304800" y="2590800"/>
            <a:ext cx="1143000" cy="523220"/>
          </a:xfrm>
          <a:prstGeom prst="rect">
            <a:avLst/>
          </a:prstGeom>
          <a:noFill/>
        </p:spPr>
        <p:txBody>
          <a:bodyPr wrap="square" rtlCol="1">
            <a:spAutoFit/>
          </a:bodyPr>
          <a:lstStyle/>
          <a:p>
            <a:pPr algn="ctr"/>
            <a:r>
              <a:rPr lang="en-US" sz="1400" b="1" dirty="0" smtClean="0"/>
              <a:t>Haifa brigade </a:t>
            </a:r>
            <a:endParaRPr lang="ar-SA" sz="1400" b="1" dirty="0"/>
          </a:p>
        </p:txBody>
      </p:sp>
      <p:sp>
        <p:nvSpPr>
          <p:cNvPr id="50" name="مربع نص 49"/>
          <p:cNvSpPr txBox="1"/>
          <p:nvPr/>
        </p:nvSpPr>
        <p:spPr>
          <a:xfrm>
            <a:off x="5638800" y="6096000"/>
            <a:ext cx="1143000" cy="461665"/>
          </a:xfrm>
          <a:prstGeom prst="rect">
            <a:avLst/>
          </a:prstGeom>
          <a:noFill/>
        </p:spPr>
        <p:txBody>
          <a:bodyPr wrap="square" rtlCol="1">
            <a:spAutoFit/>
          </a:bodyPr>
          <a:lstStyle/>
          <a:p>
            <a:pPr algn="ctr"/>
            <a:r>
              <a:rPr lang="en-US" sz="1200" b="1" dirty="0" smtClean="0"/>
              <a:t>Tulkarm governorate </a:t>
            </a:r>
            <a:endParaRPr lang="ar-SA" sz="1200" b="1" dirty="0"/>
          </a:p>
        </p:txBody>
      </p:sp>
      <p:sp>
        <p:nvSpPr>
          <p:cNvPr id="51" name="مربع نص 50"/>
          <p:cNvSpPr txBox="1"/>
          <p:nvPr/>
        </p:nvSpPr>
        <p:spPr>
          <a:xfrm>
            <a:off x="4267200" y="6096000"/>
            <a:ext cx="1143000" cy="307777"/>
          </a:xfrm>
          <a:prstGeom prst="rect">
            <a:avLst/>
          </a:prstGeom>
          <a:noFill/>
        </p:spPr>
        <p:txBody>
          <a:bodyPr wrap="square" rtlCol="1">
            <a:spAutoFit/>
          </a:bodyPr>
          <a:lstStyle/>
          <a:p>
            <a:r>
              <a:rPr lang="en-US" sz="1400" b="1" dirty="0" smtClean="0"/>
              <a:t>Tulkarm city</a:t>
            </a:r>
            <a:endParaRPr lang="ar-SA" sz="1400" b="1" dirty="0"/>
          </a:p>
        </p:txBody>
      </p:sp>
      <p:sp>
        <p:nvSpPr>
          <p:cNvPr id="52" name="مربع نص 51"/>
          <p:cNvSpPr txBox="1"/>
          <p:nvPr/>
        </p:nvSpPr>
        <p:spPr>
          <a:xfrm>
            <a:off x="0" y="152400"/>
            <a:ext cx="8534400" cy="461665"/>
          </a:xfrm>
          <a:prstGeom prst="rect">
            <a:avLst/>
          </a:prstGeom>
          <a:noFill/>
        </p:spPr>
        <p:txBody>
          <a:bodyPr wrap="square" rtlCol="1">
            <a:spAutoFit/>
          </a:bodyPr>
          <a:lstStyle/>
          <a:p>
            <a:r>
              <a:rPr lang="en-US" sz="2400" b="1" dirty="0" smtClean="0"/>
              <a:t>Urban administration of the study area after the separating wall </a:t>
            </a:r>
            <a:endParaRPr lang="ar-SA" sz="2400" b="1" dirty="0"/>
          </a:p>
        </p:txBody>
      </p:sp>
      <p:graphicFrame>
        <p:nvGraphicFramePr>
          <p:cNvPr id="53" name="جدول 52"/>
          <p:cNvGraphicFramePr>
            <a:graphicFrameLocks noGrp="1"/>
          </p:cNvGraphicFramePr>
          <p:nvPr/>
        </p:nvGraphicFramePr>
        <p:xfrm>
          <a:off x="5791200" y="2895600"/>
          <a:ext cx="2971800" cy="1769130"/>
        </p:xfrm>
        <a:graphic>
          <a:graphicData uri="http://schemas.openxmlformats.org/drawingml/2006/table">
            <a:tbl>
              <a:tblPr rtl="1" firstRow="1" bandRow="1">
                <a:tableStyleId>{5C22544A-7EE6-4342-B048-85BDC9FD1C3A}</a:tableStyleId>
              </a:tblPr>
              <a:tblGrid>
                <a:gridCol w="1004248"/>
                <a:gridCol w="1967552"/>
              </a:tblGrid>
              <a:tr h="256210">
                <a:tc gridSpan="2">
                  <a:txBody>
                    <a:bodyPr/>
                    <a:lstStyle/>
                    <a:p>
                      <a:pPr algn="ctr" rtl="1"/>
                      <a:r>
                        <a:rPr lang="en-US" sz="1100" b="1" dirty="0" smtClean="0">
                          <a:solidFill>
                            <a:schemeClr val="tx1"/>
                          </a:solidFill>
                        </a:rPr>
                        <a:t>Baqa</a:t>
                      </a:r>
                      <a:r>
                        <a:rPr lang="en-US" sz="1100" b="1" baseline="0" dirty="0" smtClean="0">
                          <a:solidFill>
                            <a:schemeClr val="tx1"/>
                          </a:solidFill>
                        </a:rPr>
                        <a:t> Alsharqieh &amp; Nazlet Issa</a:t>
                      </a:r>
                      <a:endParaRPr lang="ar-SA" sz="11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rtl="1"/>
                      <a:endParaRPr lang="ar-SA" dirty="0"/>
                    </a:p>
                  </a:txBody>
                  <a:tcPr/>
                </a:tc>
              </a:tr>
              <a:tr h="256210">
                <a:tc>
                  <a:txBody>
                    <a:bodyPr/>
                    <a:lstStyle/>
                    <a:p>
                      <a:pPr rtl="1"/>
                      <a:r>
                        <a:rPr lang="en-US" sz="1100" b="1" dirty="0" smtClean="0"/>
                        <a:t>West</a:t>
                      </a:r>
                      <a:r>
                        <a:rPr lang="en-US" sz="1100" b="1" baseline="0" dirty="0" smtClean="0"/>
                        <a:t> bank</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Region</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6210">
                <a:tc>
                  <a:txBody>
                    <a:bodyPr/>
                    <a:lstStyle/>
                    <a:p>
                      <a:pPr rtl="1"/>
                      <a:r>
                        <a:rPr lang="en-US" sz="1100" b="1" dirty="0" smtClean="0"/>
                        <a:t>Tulkarm </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Governorate</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585">
                <a:tc>
                  <a:txBody>
                    <a:bodyPr/>
                    <a:lstStyle/>
                    <a:p>
                      <a:pPr rtl="1"/>
                      <a:r>
                        <a:rPr lang="en-US" sz="1100" b="1" dirty="0" smtClean="0"/>
                        <a:t>Villages</a:t>
                      </a:r>
                      <a:r>
                        <a:rPr lang="en-US" sz="1100" b="1" baseline="0" dirty="0" smtClean="0"/>
                        <a:t>  </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Municipal status</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3600">
                <a:tc>
                  <a:txBody>
                    <a:bodyPr/>
                    <a:lstStyle/>
                    <a:p>
                      <a:pPr rtl="1"/>
                      <a:r>
                        <a:rPr lang="en-US" sz="1100" b="1" dirty="0" smtClean="0"/>
                        <a:t>8,300</a:t>
                      </a:r>
                      <a:r>
                        <a:rPr lang="en-US" sz="1100" b="1" baseline="0" dirty="0" smtClean="0"/>
                        <a:t> </a:t>
                      </a:r>
                      <a:r>
                        <a:rPr lang="en-US" sz="1100" b="1" dirty="0" smtClean="0"/>
                        <a:t>Dunum</a:t>
                      </a:r>
                      <a:r>
                        <a:rPr lang="en-US" sz="1100" b="1" baseline="0" dirty="0" smtClean="0"/>
                        <a:t> </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Area of administrative</a:t>
                      </a:r>
                      <a:r>
                        <a:rPr lang="en-US" sz="1100" b="1" baseline="0" dirty="0" smtClean="0"/>
                        <a:t> boundaries </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585">
                <a:tc>
                  <a:txBody>
                    <a:bodyPr/>
                    <a:lstStyle/>
                    <a:p>
                      <a:pPr rtl="1"/>
                      <a:r>
                        <a:rPr lang="en-US" sz="1100" b="1" dirty="0" smtClean="0"/>
                        <a:t>7,194</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Population</a:t>
                      </a:r>
                      <a:r>
                        <a:rPr lang="en-US" sz="1100" b="1" baseline="0" dirty="0" smtClean="0"/>
                        <a:t> (2017)</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64" name="جدول 63"/>
          <p:cNvGraphicFramePr>
            <a:graphicFrameLocks noGrp="1"/>
          </p:cNvGraphicFramePr>
          <p:nvPr/>
        </p:nvGraphicFramePr>
        <p:xfrm>
          <a:off x="1524000" y="838200"/>
          <a:ext cx="2971800" cy="2478435"/>
        </p:xfrm>
        <a:graphic>
          <a:graphicData uri="http://schemas.openxmlformats.org/drawingml/2006/table">
            <a:tbl>
              <a:tblPr rtl="1" firstRow="1" bandRow="1">
                <a:tableStyleId>{5C22544A-7EE6-4342-B048-85BDC9FD1C3A}</a:tableStyleId>
              </a:tblPr>
              <a:tblGrid>
                <a:gridCol w="1004248"/>
                <a:gridCol w="1967552"/>
              </a:tblGrid>
              <a:tr h="256210">
                <a:tc gridSpan="2">
                  <a:txBody>
                    <a:bodyPr/>
                    <a:lstStyle/>
                    <a:p>
                      <a:pPr algn="ctr" rtl="0"/>
                      <a:r>
                        <a:rPr lang="en-US" sz="1100" b="1" dirty="0" smtClean="0">
                          <a:solidFill>
                            <a:schemeClr val="tx1"/>
                          </a:solidFill>
                        </a:rPr>
                        <a:t>Baqa</a:t>
                      </a:r>
                      <a:r>
                        <a:rPr lang="en-US" sz="1100" b="1" baseline="0" dirty="0" smtClean="0">
                          <a:solidFill>
                            <a:schemeClr val="tx1"/>
                          </a:solidFill>
                        </a:rPr>
                        <a:t> Al-Gharbiyye</a:t>
                      </a:r>
                      <a:endParaRPr lang="ar-SA" sz="11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rtl="1"/>
                      <a:endParaRPr lang="ar-SA" dirty="0"/>
                    </a:p>
                  </a:txBody>
                  <a:tcPr/>
                </a:tc>
              </a:tr>
              <a:tr h="256210">
                <a:tc>
                  <a:txBody>
                    <a:bodyPr/>
                    <a:lstStyle/>
                    <a:p>
                      <a:pPr rtl="1"/>
                      <a:r>
                        <a:rPr lang="en-US" sz="1100" b="1" dirty="0" smtClean="0"/>
                        <a:t>Haifa</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100" b="1" dirty="0" smtClean="0"/>
                        <a:t>Brigade</a:t>
                      </a:r>
                      <a:endParaRPr lang="ar-SA" sz="11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6210">
                <a:tc>
                  <a:txBody>
                    <a:bodyPr/>
                    <a:lstStyle/>
                    <a:p>
                      <a:pPr rtl="1"/>
                      <a:r>
                        <a:rPr lang="en-US" sz="1100" b="1" dirty="0" smtClean="0"/>
                        <a:t>Hadera</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District</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585">
                <a:tc>
                  <a:txBody>
                    <a:bodyPr/>
                    <a:lstStyle/>
                    <a:p>
                      <a:pPr rtl="1"/>
                      <a:r>
                        <a:rPr lang="en-US" sz="1100" b="1" dirty="0" smtClean="0"/>
                        <a:t>City </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Municipal status</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585">
                <a:tc>
                  <a:txBody>
                    <a:bodyPr/>
                    <a:lstStyle/>
                    <a:p>
                      <a:pPr rtl="1"/>
                      <a:r>
                        <a:rPr lang="ar-SA" sz="1100" b="1" dirty="0" smtClean="0"/>
                        <a:t>1996</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The year of declaring</a:t>
                      </a:r>
                      <a:r>
                        <a:rPr lang="en-US" sz="1100" b="1" baseline="0" dirty="0" smtClean="0"/>
                        <a:t> the municipal position</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3600">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100" b="1" dirty="0" smtClean="0"/>
                        <a:t>9,181Dunum</a:t>
                      </a:r>
                      <a:endParaRPr lang="ar-SA" sz="1100" b="1" dirty="0" smtClean="0"/>
                    </a:p>
                    <a:p>
                      <a:pPr rtl="1"/>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Area of administrative</a:t>
                      </a:r>
                      <a:r>
                        <a:rPr lang="en-US" sz="1100" b="1" baseline="0" dirty="0" smtClean="0"/>
                        <a:t> boundaries </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585">
                <a:tc>
                  <a:txBody>
                    <a:bodyPr/>
                    <a:lstStyle/>
                    <a:p>
                      <a:pPr rtl="1"/>
                      <a:r>
                        <a:rPr lang="en-US" sz="1100" b="1" dirty="0" smtClean="0"/>
                        <a:t>28,125</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Population</a:t>
                      </a:r>
                      <a:r>
                        <a:rPr lang="en-US" sz="1100" b="1" baseline="0" dirty="0" smtClean="0"/>
                        <a:t> (2018)</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2585">
                <a:tc>
                  <a:txBody>
                    <a:bodyPr/>
                    <a:lstStyle/>
                    <a:p>
                      <a:pPr rtl="1"/>
                      <a:r>
                        <a:rPr lang="en-US" sz="1100" b="1" dirty="0" smtClean="0"/>
                        <a:t>3</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sz="1100" b="1" dirty="0" smtClean="0"/>
                        <a:t>Socio-economic level</a:t>
                      </a:r>
                      <a:endParaRPr lang="ar-SA" sz="1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pic>
        <p:nvPicPr>
          <p:cNvPr id="65" name="Picture 5" descr="Scissors vector png, Picture #830492 scissors vector png"/>
          <p:cNvPicPr>
            <a:picLocks noChangeAspect="1" noChangeArrowheads="1"/>
          </p:cNvPicPr>
          <p:nvPr/>
        </p:nvPicPr>
        <p:blipFill>
          <a:blip r:embed="rId2" cstate="print"/>
          <a:srcRect/>
          <a:stretch>
            <a:fillRect/>
          </a:stretch>
        </p:blipFill>
        <p:spPr bwMode="auto">
          <a:xfrm rot="17640787">
            <a:off x="4482682" y="2676008"/>
            <a:ext cx="578676" cy="346980"/>
          </a:xfrm>
          <a:prstGeom prst="rect">
            <a:avLst/>
          </a:prstGeom>
          <a:noFill/>
        </p:spPr>
      </p:pic>
      <p:pic>
        <p:nvPicPr>
          <p:cNvPr id="66" name="Picture 5" descr="Scissors vector png, Picture #830492 scissors vector png"/>
          <p:cNvPicPr>
            <a:picLocks noChangeAspect="1" noChangeArrowheads="1"/>
          </p:cNvPicPr>
          <p:nvPr/>
        </p:nvPicPr>
        <p:blipFill>
          <a:blip r:embed="rId2" cstate="print"/>
          <a:srcRect/>
          <a:stretch>
            <a:fillRect/>
          </a:stretch>
        </p:blipFill>
        <p:spPr bwMode="auto">
          <a:xfrm rot="18010541">
            <a:off x="4349479" y="3440446"/>
            <a:ext cx="578676" cy="346980"/>
          </a:xfrm>
          <a:prstGeom prst="rect">
            <a:avLst/>
          </a:prstGeom>
          <a:noFill/>
        </p:spPr>
      </p:pic>
      <p:pic>
        <p:nvPicPr>
          <p:cNvPr id="67" name="Picture 5" descr="Scissors vector png, Picture #830492 scissors vector png"/>
          <p:cNvPicPr>
            <a:picLocks noChangeAspect="1" noChangeArrowheads="1"/>
          </p:cNvPicPr>
          <p:nvPr/>
        </p:nvPicPr>
        <p:blipFill>
          <a:blip r:embed="rId2" cstate="print"/>
          <a:srcRect/>
          <a:stretch>
            <a:fillRect/>
          </a:stretch>
        </p:blipFill>
        <p:spPr bwMode="auto">
          <a:xfrm rot="19715427">
            <a:off x="5077216" y="2030366"/>
            <a:ext cx="578676" cy="346980"/>
          </a:xfrm>
          <a:prstGeom prst="rect">
            <a:avLst/>
          </a:prstGeom>
          <a:noFill/>
        </p:spPr>
      </p:pic>
      <p:pic>
        <p:nvPicPr>
          <p:cNvPr id="68" name="Picture 5" descr="Scissors vector png, Picture #830492 scissors vector png"/>
          <p:cNvPicPr>
            <a:picLocks noChangeAspect="1" noChangeArrowheads="1"/>
          </p:cNvPicPr>
          <p:nvPr/>
        </p:nvPicPr>
        <p:blipFill>
          <a:blip r:embed="rId2" cstate="print"/>
          <a:srcRect/>
          <a:stretch>
            <a:fillRect/>
          </a:stretch>
        </p:blipFill>
        <p:spPr bwMode="auto">
          <a:xfrm rot="19232956">
            <a:off x="2482719" y="5859324"/>
            <a:ext cx="578676" cy="346980"/>
          </a:xfrm>
          <a:prstGeom prst="rect">
            <a:avLst/>
          </a:prstGeom>
          <a:noFill/>
        </p:spPr>
      </p:pic>
      <p:sp>
        <p:nvSpPr>
          <p:cNvPr id="69" name="مربع نص 68"/>
          <p:cNvSpPr txBox="1"/>
          <p:nvPr/>
        </p:nvSpPr>
        <p:spPr>
          <a:xfrm>
            <a:off x="5105400" y="990600"/>
            <a:ext cx="3505200" cy="830997"/>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1600" dirty="0" smtClean="0"/>
              <a:t>The separating wall weakened the relations between the communities of study area </a:t>
            </a:r>
            <a:endParaRPr lang="ar-SA" sz="1600" dirty="0"/>
          </a:p>
        </p:txBody>
      </p:sp>
      <p:sp>
        <p:nvSpPr>
          <p:cNvPr id="71" name="مربع نص 70"/>
          <p:cNvSpPr txBox="1"/>
          <p:nvPr/>
        </p:nvSpPr>
        <p:spPr>
          <a:xfrm>
            <a:off x="152400" y="5943600"/>
            <a:ext cx="2133600" cy="954107"/>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1400" b="1" dirty="0" smtClean="0"/>
              <a:t>The separating wall changed the administrative relations to the study area</a:t>
            </a:r>
            <a:endParaRPr lang="ar-SA" sz="14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ya rub12.jpg"/>
          <p:cNvPicPr>
            <a:picLocks noChangeAspect="1"/>
          </p:cNvPicPr>
          <p:nvPr/>
        </p:nvPicPr>
        <p:blipFill>
          <a:blip r:embed="rId2" cstate="print"/>
          <a:stretch>
            <a:fillRect/>
          </a:stretch>
        </p:blipFill>
        <p:spPr>
          <a:xfrm>
            <a:off x="0" y="387182"/>
            <a:ext cx="9144000" cy="6470818"/>
          </a:xfrm>
          <a:prstGeom prst="rect">
            <a:avLst/>
          </a:prstGeom>
        </p:spPr>
      </p:pic>
      <p:sp>
        <p:nvSpPr>
          <p:cNvPr id="23" name="شكل بيضاوي 22"/>
          <p:cNvSpPr/>
          <p:nvPr/>
        </p:nvSpPr>
        <p:spPr>
          <a:xfrm>
            <a:off x="4495800" y="5029200"/>
            <a:ext cx="1143000" cy="9144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شكل بيضاوي 21"/>
          <p:cNvSpPr/>
          <p:nvPr/>
        </p:nvSpPr>
        <p:spPr>
          <a:xfrm>
            <a:off x="2667000" y="1905000"/>
            <a:ext cx="1295400" cy="11430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ربع نص 3"/>
          <p:cNvSpPr txBox="1"/>
          <p:nvPr/>
        </p:nvSpPr>
        <p:spPr>
          <a:xfrm>
            <a:off x="2743200" y="2286000"/>
            <a:ext cx="1905000" cy="338554"/>
          </a:xfrm>
          <a:prstGeom prst="rect">
            <a:avLst/>
          </a:prstGeom>
          <a:noFill/>
        </p:spPr>
        <p:txBody>
          <a:bodyPr wrap="square" rtlCol="1">
            <a:spAutoFit/>
          </a:bodyPr>
          <a:lstStyle/>
          <a:p>
            <a:r>
              <a:rPr lang="en-US" sz="1600" b="1" dirty="0" smtClean="0"/>
              <a:t>Haifa brigade </a:t>
            </a:r>
            <a:endParaRPr lang="ar-SA" sz="1600" b="1" dirty="0"/>
          </a:p>
        </p:txBody>
      </p:sp>
      <p:sp>
        <p:nvSpPr>
          <p:cNvPr id="5" name="مربع نص 4"/>
          <p:cNvSpPr txBox="1"/>
          <p:nvPr/>
        </p:nvSpPr>
        <p:spPr>
          <a:xfrm>
            <a:off x="4572000" y="5257800"/>
            <a:ext cx="990600" cy="461665"/>
          </a:xfrm>
          <a:prstGeom prst="rect">
            <a:avLst/>
          </a:prstGeom>
          <a:noFill/>
        </p:spPr>
        <p:txBody>
          <a:bodyPr wrap="square" rtlCol="1">
            <a:spAutoFit/>
          </a:bodyPr>
          <a:lstStyle/>
          <a:p>
            <a:r>
              <a:rPr lang="en-US" sz="1200" b="1" dirty="0" smtClean="0"/>
              <a:t>Tulkarm governorate </a:t>
            </a:r>
            <a:endParaRPr lang="ar-SA" sz="1200" b="1" dirty="0"/>
          </a:p>
        </p:txBody>
      </p:sp>
      <p:sp>
        <p:nvSpPr>
          <p:cNvPr id="8" name="مربع نص 7"/>
          <p:cNvSpPr txBox="1"/>
          <p:nvPr/>
        </p:nvSpPr>
        <p:spPr>
          <a:xfrm>
            <a:off x="1752600" y="3657600"/>
            <a:ext cx="1066800" cy="261610"/>
          </a:xfrm>
          <a:prstGeom prst="rect">
            <a:avLst/>
          </a:prstGeom>
          <a:noFill/>
        </p:spPr>
        <p:txBody>
          <a:bodyPr wrap="square" rtlCol="1">
            <a:spAutoFit/>
          </a:bodyPr>
          <a:lstStyle/>
          <a:p>
            <a:r>
              <a:rPr lang="en-US" sz="1100" b="1" dirty="0" smtClean="0"/>
              <a:t>Hadera district</a:t>
            </a:r>
            <a:endParaRPr lang="ar-SA" sz="1100" b="1" dirty="0"/>
          </a:p>
        </p:txBody>
      </p:sp>
      <p:sp>
        <p:nvSpPr>
          <p:cNvPr id="9" name="مربع نص 8"/>
          <p:cNvSpPr txBox="1"/>
          <p:nvPr/>
        </p:nvSpPr>
        <p:spPr>
          <a:xfrm>
            <a:off x="3810000" y="5867400"/>
            <a:ext cx="838200" cy="430887"/>
          </a:xfrm>
          <a:prstGeom prst="rect">
            <a:avLst/>
          </a:prstGeom>
          <a:noFill/>
        </p:spPr>
        <p:txBody>
          <a:bodyPr wrap="square" rtlCol="1">
            <a:spAutoFit/>
          </a:bodyPr>
          <a:lstStyle/>
          <a:p>
            <a:r>
              <a:rPr lang="en-US" sz="1100" b="1" dirty="0" smtClean="0"/>
              <a:t>Tulkarm  city </a:t>
            </a:r>
            <a:endParaRPr lang="ar-SA" sz="1100" b="1" dirty="0"/>
          </a:p>
        </p:txBody>
      </p:sp>
      <p:pic>
        <p:nvPicPr>
          <p:cNvPr id="1029" name="Picture 5" descr="Scissors vector png, Picture #830492 scissors vector png"/>
          <p:cNvPicPr>
            <a:picLocks noChangeAspect="1" noChangeArrowheads="1"/>
          </p:cNvPicPr>
          <p:nvPr/>
        </p:nvPicPr>
        <p:blipFill>
          <a:blip r:embed="rId3" cstate="print">
            <a:duotone>
              <a:prstClr val="black"/>
              <a:srgbClr val="FF0000">
                <a:tint val="45000"/>
                <a:satMod val="400000"/>
              </a:srgbClr>
            </a:duotone>
          </a:blip>
          <a:srcRect/>
          <a:stretch>
            <a:fillRect/>
          </a:stretch>
        </p:blipFill>
        <p:spPr bwMode="auto">
          <a:xfrm rot="17227393">
            <a:off x="4152651" y="3964103"/>
            <a:ext cx="578676" cy="346980"/>
          </a:xfrm>
          <a:prstGeom prst="rect">
            <a:avLst/>
          </a:prstGeom>
          <a:noFill/>
        </p:spPr>
      </p:pic>
      <p:sp>
        <p:nvSpPr>
          <p:cNvPr id="16" name="شكل حر 15"/>
          <p:cNvSpPr/>
          <p:nvPr/>
        </p:nvSpPr>
        <p:spPr>
          <a:xfrm>
            <a:off x="2593075" y="3307307"/>
            <a:ext cx="1460310" cy="468574"/>
          </a:xfrm>
          <a:custGeom>
            <a:avLst/>
            <a:gdLst>
              <a:gd name="connsiteX0" fmla="*/ 1460310 w 1460310"/>
              <a:gd name="connsiteY0" fmla="*/ 432180 h 468574"/>
              <a:gd name="connsiteX1" fmla="*/ 1064525 w 1460310"/>
              <a:gd name="connsiteY1" fmla="*/ 404884 h 468574"/>
              <a:gd name="connsiteX2" fmla="*/ 641444 w 1460310"/>
              <a:gd name="connsiteY2" fmla="*/ 50042 h 468574"/>
              <a:gd name="connsiteX3" fmla="*/ 0 w 1460310"/>
              <a:gd name="connsiteY3" fmla="*/ 104633 h 468574"/>
            </a:gdLst>
            <a:ahLst/>
            <a:cxnLst>
              <a:cxn ang="0">
                <a:pos x="connsiteX0" y="connsiteY0"/>
              </a:cxn>
              <a:cxn ang="0">
                <a:pos x="connsiteX1" y="connsiteY1"/>
              </a:cxn>
              <a:cxn ang="0">
                <a:pos x="connsiteX2" y="connsiteY2"/>
              </a:cxn>
              <a:cxn ang="0">
                <a:pos x="connsiteX3" y="connsiteY3"/>
              </a:cxn>
            </a:cxnLst>
            <a:rect l="l" t="t" r="r" b="b"/>
            <a:pathLst>
              <a:path w="1460310" h="468574">
                <a:moveTo>
                  <a:pt x="1460310" y="432180"/>
                </a:moveTo>
                <a:cubicBezTo>
                  <a:pt x="1330656" y="450377"/>
                  <a:pt x="1201003" y="468574"/>
                  <a:pt x="1064525" y="404884"/>
                </a:cubicBezTo>
                <a:cubicBezTo>
                  <a:pt x="928047" y="341194"/>
                  <a:pt x="818865" y="100084"/>
                  <a:pt x="641444" y="50042"/>
                </a:cubicBezTo>
                <a:cubicBezTo>
                  <a:pt x="464023" y="0"/>
                  <a:pt x="150125" y="229737"/>
                  <a:pt x="0" y="104633"/>
                </a:cubicBezTo>
              </a:path>
            </a:pathLst>
          </a:cu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7" name="شكل بيضاوي 16"/>
          <p:cNvSpPr/>
          <p:nvPr/>
        </p:nvSpPr>
        <p:spPr>
          <a:xfrm>
            <a:off x="4114800" y="3810000"/>
            <a:ext cx="152400" cy="152400"/>
          </a:xfrm>
          <a:prstGeom prst="ellipse">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شكل بيضاوي 17"/>
          <p:cNvSpPr/>
          <p:nvPr/>
        </p:nvSpPr>
        <p:spPr>
          <a:xfrm>
            <a:off x="4572000" y="3962400"/>
            <a:ext cx="152400" cy="152400"/>
          </a:xfrm>
          <a:prstGeom prst="ellipse">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شكل بيضاوي 18"/>
          <p:cNvSpPr/>
          <p:nvPr/>
        </p:nvSpPr>
        <p:spPr>
          <a:xfrm>
            <a:off x="4572000" y="4038600"/>
            <a:ext cx="152400" cy="152400"/>
          </a:xfrm>
          <a:prstGeom prst="ellipse">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شكل بيضاوي 19"/>
          <p:cNvSpPr/>
          <p:nvPr/>
        </p:nvSpPr>
        <p:spPr>
          <a:xfrm>
            <a:off x="2209800" y="3276600"/>
            <a:ext cx="228600" cy="228600"/>
          </a:xfrm>
          <a:prstGeom prst="ellipse">
            <a:avLst/>
          </a:prstGeom>
          <a:ln/>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sp>
        <p:nvSpPr>
          <p:cNvPr id="21" name="شكل بيضاوي 20"/>
          <p:cNvSpPr/>
          <p:nvPr/>
        </p:nvSpPr>
        <p:spPr>
          <a:xfrm>
            <a:off x="3962400" y="5638800"/>
            <a:ext cx="228600" cy="228600"/>
          </a:xfrm>
          <a:prstGeom prst="ellipse">
            <a:avLst/>
          </a:prstGeom>
          <a:ln/>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sp>
        <p:nvSpPr>
          <p:cNvPr id="27" name="شكل حر 26"/>
          <p:cNvSpPr/>
          <p:nvPr/>
        </p:nvSpPr>
        <p:spPr>
          <a:xfrm rot="1305510">
            <a:off x="2353099" y="3475130"/>
            <a:ext cx="1829748" cy="281902"/>
          </a:xfrm>
          <a:custGeom>
            <a:avLst/>
            <a:gdLst>
              <a:gd name="connsiteX0" fmla="*/ 1828800 w 1828800"/>
              <a:gd name="connsiteY0" fmla="*/ 341194 h 341194"/>
              <a:gd name="connsiteX1" fmla="*/ 1023582 w 1828800"/>
              <a:gd name="connsiteY1" fmla="*/ 13648 h 341194"/>
              <a:gd name="connsiteX2" fmla="*/ 0 w 1828800"/>
              <a:gd name="connsiteY2" fmla="*/ 259307 h 341194"/>
              <a:gd name="connsiteX0" fmla="*/ 1828800 w 1932409"/>
              <a:gd name="connsiteY0" fmla="*/ 363789 h 363789"/>
              <a:gd name="connsiteX1" fmla="*/ 1798206 w 1932409"/>
              <a:gd name="connsiteY1" fmla="*/ 64446 h 363789"/>
              <a:gd name="connsiteX2" fmla="*/ 1023582 w 1932409"/>
              <a:gd name="connsiteY2" fmla="*/ 36243 h 363789"/>
              <a:gd name="connsiteX3" fmla="*/ 0 w 1932409"/>
              <a:gd name="connsiteY3" fmla="*/ 281902 h 363789"/>
              <a:gd name="connsiteX0" fmla="*/ 1878114 w 1940628"/>
              <a:gd name="connsiteY0" fmla="*/ 66933 h 281902"/>
              <a:gd name="connsiteX1" fmla="*/ 1798206 w 1940628"/>
              <a:gd name="connsiteY1" fmla="*/ 64446 h 281902"/>
              <a:gd name="connsiteX2" fmla="*/ 1023582 w 1940628"/>
              <a:gd name="connsiteY2" fmla="*/ 36243 h 281902"/>
              <a:gd name="connsiteX3" fmla="*/ 0 w 1940628"/>
              <a:gd name="connsiteY3" fmla="*/ 281902 h 281902"/>
            </a:gdLst>
            <a:ahLst/>
            <a:cxnLst>
              <a:cxn ang="0">
                <a:pos x="connsiteX0" y="connsiteY0"/>
              </a:cxn>
              <a:cxn ang="0">
                <a:pos x="connsiteX1" y="connsiteY1"/>
              </a:cxn>
              <a:cxn ang="0">
                <a:pos x="connsiteX2" y="connsiteY2"/>
              </a:cxn>
              <a:cxn ang="0">
                <a:pos x="connsiteX3" y="connsiteY3"/>
              </a:cxn>
            </a:cxnLst>
            <a:rect l="l" t="t" r="r" b="b"/>
            <a:pathLst>
              <a:path w="1940628" h="281902">
                <a:moveTo>
                  <a:pt x="1878114" y="66933"/>
                </a:moveTo>
                <a:cubicBezTo>
                  <a:pt x="1876674" y="65146"/>
                  <a:pt x="1940628" y="69561"/>
                  <a:pt x="1798206" y="64446"/>
                </a:cubicBezTo>
                <a:cubicBezTo>
                  <a:pt x="1655784" y="59331"/>
                  <a:pt x="1323283" y="0"/>
                  <a:pt x="1023582" y="36243"/>
                </a:cubicBezTo>
                <a:cubicBezTo>
                  <a:pt x="723881" y="72486"/>
                  <a:pt x="359391" y="152248"/>
                  <a:pt x="0" y="281902"/>
                </a:cubicBezTo>
              </a:path>
            </a:pathLst>
          </a:custGeom>
          <a:ln w="28575">
            <a:solidFill>
              <a:schemeClr val="tx1">
                <a:lumMod val="95000"/>
                <a:lumOff val="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29" name="شكل حر 28"/>
          <p:cNvSpPr/>
          <p:nvPr/>
        </p:nvSpPr>
        <p:spPr>
          <a:xfrm>
            <a:off x="2379133" y="2743200"/>
            <a:ext cx="668867" cy="584200"/>
          </a:xfrm>
          <a:custGeom>
            <a:avLst/>
            <a:gdLst>
              <a:gd name="connsiteX0" fmla="*/ 0 w 618067"/>
              <a:gd name="connsiteY0" fmla="*/ 431800 h 431800"/>
              <a:gd name="connsiteX1" fmla="*/ 220134 w 618067"/>
              <a:gd name="connsiteY1" fmla="*/ 237067 h 431800"/>
              <a:gd name="connsiteX2" fmla="*/ 372534 w 618067"/>
              <a:gd name="connsiteY2" fmla="*/ 152400 h 431800"/>
              <a:gd name="connsiteX3" fmla="*/ 618067 w 618067"/>
              <a:gd name="connsiteY3" fmla="*/ 0 h 431800"/>
            </a:gdLst>
            <a:ahLst/>
            <a:cxnLst>
              <a:cxn ang="0">
                <a:pos x="connsiteX0" y="connsiteY0"/>
              </a:cxn>
              <a:cxn ang="0">
                <a:pos x="connsiteX1" y="connsiteY1"/>
              </a:cxn>
              <a:cxn ang="0">
                <a:pos x="connsiteX2" y="connsiteY2"/>
              </a:cxn>
              <a:cxn ang="0">
                <a:pos x="connsiteX3" y="connsiteY3"/>
              </a:cxn>
            </a:cxnLst>
            <a:rect l="l" t="t" r="r" b="b"/>
            <a:pathLst>
              <a:path w="618067" h="431800">
                <a:moveTo>
                  <a:pt x="0" y="431800"/>
                </a:moveTo>
                <a:cubicBezTo>
                  <a:pt x="79022" y="357717"/>
                  <a:pt x="158045" y="283634"/>
                  <a:pt x="220134" y="237067"/>
                </a:cubicBezTo>
                <a:cubicBezTo>
                  <a:pt x="282223" y="190500"/>
                  <a:pt x="306212" y="191911"/>
                  <a:pt x="372534" y="152400"/>
                </a:cubicBezTo>
                <a:cubicBezTo>
                  <a:pt x="438856" y="112889"/>
                  <a:pt x="546100" y="43744"/>
                  <a:pt x="618067" y="0"/>
                </a:cubicBezTo>
              </a:path>
            </a:pathLst>
          </a:custGeom>
          <a:ln w="38100">
            <a:solidFill>
              <a:schemeClr val="tx1">
                <a:lumMod val="95000"/>
                <a:lumOff val="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30" name="شكل حر 29"/>
          <p:cNvSpPr/>
          <p:nvPr/>
        </p:nvSpPr>
        <p:spPr>
          <a:xfrm rot="17862235">
            <a:off x="3549518" y="4779693"/>
            <a:ext cx="1632695" cy="290177"/>
          </a:xfrm>
          <a:custGeom>
            <a:avLst/>
            <a:gdLst>
              <a:gd name="connsiteX0" fmla="*/ 1828800 w 1828800"/>
              <a:gd name="connsiteY0" fmla="*/ 341194 h 341194"/>
              <a:gd name="connsiteX1" fmla="*/ 1023582 w 1828800"/>
              <a:gd name="connsiteY1" fmla="*/ 13648 h 341194"/>
              <a:gd name="connsiteX2" fmla="*/ 0 w 1828800"/>
              <a:gd name="connsiteY2" fmla="*/ 259307 h 341194"/>
              <a:gd name="connsiteX0" fmla="*/ 1828800 w 1932409"/>
              <a:gd name="connsiteY0" fmla="*/ 363789 h 363789"/>
              <a:gd name="connsiteX1" fmla="*/ 1798206 w 1932409"/>
              <a:gd name="connsiteY1" fmla="*/ 64446 h 363789"/>
              <a:gd name="connsiteX2" fmla="*/ 1023582 w 1932409"/>
              <a:gd name="connsiteY2" fmla="*/ 36243 h 363789"/>
              <a:gd name="connsiteX3" fmla="*/ 0 w 1932409"/>
              <a:gd name="connsiteY3" fmla="*/ 281902 h 363789"/>
              <a:gd name="connsiteX0" fmla="*/ 1878114 w 1940628"/>
              <a:gd name="connsiteY0" fmla="*/ 66933 h 281902"/>
              <a:gd name="connsiteX1" fmla="*/ 1798206 w 1940628"/>
              <a:gd name="connsiteY1" fmla="*/ 64446 h 281902"/>
              <a:gd name="connsiteX2" fmla="*/ 1023582 w 1940628"/>
              <a:gd name="connsiteY2" fmla="*/ 36243 h 281902"/>
              <a:gd name="connsiteX3" fmla="*/ 0 w 1940628"/>
              <a:gd name="connsiteY3" fmla="*/ 281902 h 281902"/>
            </a:gdLst>
            <a:ahLst/>
            <a:cxnLst>
              <a:cxn ang="0">
                <a:pos x="connsiteX0" y="connsiteY0"/>
              </a:cxn>
              <a:cxn ang="0">
                <a:pos x="connsiteX1" y="connsiteY1"/>
              </a:cxn>
              <a:cxn ang="0">
                <a:pos x="connsiteX2" y="connsiteY2"/>
              </a:cxn>
              <a:cxn ang="0">
                <a:pos x="connsiteX3" y="connsiteY3"/>
              </a:cxn>
            </a:cxnLst>
            <a:rect l="l" t="t" r="r" b="b"/>
            <a:pathLst>
              <a:path w="1940628" h="281902">
                <a:moveTo>
                  <a:pt x="1878114" y="66933"/>
                </a:moveTo>
                <a:cubicBezTo>
                  <a:pt x="1876674" y="65146"/>
                  <a:pt x="1940628" y="69561"/>
                  <a:pt x="1798206" y="64446"/>
                </a:cubicBezTo>
                <a:cubicBezTo>
                  <a:pt x="1655784" y="59331"/>
                  <a:pt x="1323283" y="0"/>
                  <a:pt x="1023582" y="36243"/>
                </a:cubicBezTo>
                <a:cubicBezTo>
                  <a:pt x="723881" y="72486"/>
                  <a:pt x="359391" y="152248"/>
                  <a:pt x="0" y="281902"/>
                </a:cubicBezTo>
              </a:path>
            </a:pathLst>
          </a:custGeom>
          <a:ln w="28575">
            <a:solidFill>
              <a:schemeClr val="tx1">
                <a:lumMod val="95000"/>
                <a:lumOff val="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31" name="شكل حر 30"/>
          <p:cNvSpPr/>
          <p:nvPr/>
        </p:nvSpPr>
        <p:spPr>
          <a:xfrm rot="5027924">
            <a:off x="4287490" y="4558553"/>
            <a:ext cx="1239306" cy="386275"/>
          </a:xfrm>
          <a:custGeom>
            <a:avLst/>
            <a:gdLst>
              <a:gd name="connsiteX0" fmla="*/ 0 w 618067"/>
              <a:gd name="connsiteY0" fmla="*/ 431800 h 431800"/>
              <a:gd name="connsiteX1" fmla="*/ 220134 w 618067"/>
              <a:gd name="connsiteY1" fmla="*/ 237067 h 431800"/>
              <a:gd name="connsiteX2" fmla="*/ 372534 w 618067"/>
              <a:gd name="connsiteY2" fmla="*/ 152400 h 431800"/>
              <a:gd name="connsiteX3" fmla="*/ 618067 w 618067"/>
              <a:gd name="connsiteY3" fmla="*/ 0 h 431800"/>
            </a:gdLst>
            <a:ahLst/>
            <a:cxnLst>
              <a:cxn ang="0">
                <a:pos x="connsiteX0" y="connsiteY0"/>
              </a:cxn>
              <a:cxn ang="0">
                <a:pos x="connsiteX1" y="connsiteY1"/>
              </a:cxn>
              <a:cxn ang="0">
                <a:pos x="connsiteX2" y="connsiteY2"/>
              </a:cxn>
              <a:cxn ang="0">
                <a:pos x="connsiteX3" y="connsiteY3"/>
              </a:cxn>
            </a:cxnLst>
            <a:rect l="l" t="t" r="r" b="b"/>
            <a:pathLst>
              <a:path w="618067" h="431800">
                <a:moveTo>
                  <a:pt x="0" y="431800"/>
                </a:moveTo>
                <a:cubicBezTo>
                  <a:pt x="79022" y="357717"/>
                  <a:pt x="158045" y="283634"/>
                  <a:pt x="220134" y="237067"/>
                </a:cubicBezTo>
                <a:cubicBezTo>
                  <a:pt x="282223" y="190500"/>
                  <a:pt x="306212" y="191911"/>
                  <a:pt x="372534" y="152400"/>
                </a:cubicBezTo>
                <a:cubicBezTo>
                  <a:pt x="438856" y="112889"/>
                  <a:pt x="546100" y="43744"/>
                  <a:pt x="618067" y="0"/>
                </a:cubicBezTo>
              </a:path>
            </a:pathLst>
          </a:custGeom>
          <a:ln w="38100">
            <a:solidFill>
              <a:schemeClr val="tx1">
                <a:lumMod val="95000"/>
                <a:lumOff val="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32" name="شكل بيضاوي 31"/>
          <p:cNvSpPr/>
          <p:nvPr/>
        </p:nvSpPr>
        <p:spPr>
          <a:xfrm>
            <a:off x="7239000" y="4419600"/>
            <a:ext cx="152400" cy="152400"/>
          </a:xfrm>
          <a:prstGeom prst="ellipse">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شكل بيضاوي 32"/>
          <p:cNvSpPr/>
          <p:nvPr/>
        </p:nvSpPr>
        <p:spPr>
          <a:xfrm>
            <a:off x="7239000" y="4648200"/>
            <a:ext cx="228600" cy="228600"/>
          </a:xfrm>
          <a:prstGeom prst="ellipse">
            <a:avLst/>
          </a:prstGeom>
          <a:ln/>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sp>
        <p:nvSpPr>
          <p:cNvPr id="34" name="شكل بيضاوي 33"/>
          <p:cNvSpPr/>
          <p:nvPr/>
        </p:nvSpPr>
        <p:spPr>
          <a:xfrm>
            <a:off x="7239000" y="5410200"/>
            <a:ext cx="304800" cy="3048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شكل بيضاوي 34"/>
          <p:cNvSpPr/>
          <p:nvPr/>
        </p:nvSpPr>
        <p:spPr>
          <a:xfrm>
            <a:off x="7239000" y="5029200"/>
            <a:ext cx="304800" cy="3048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مربع نص 35"/>
          <p:cNvSpPr txBox="1"/>
          <p:nvPr/>
        </p:nvSpPr>
        <p:spPr>
          <a:xfrm>
            <a:off x="7239000" y="4114800"/>
            <a:ext cx="1905000" cy="276999"/>
          </a:xfrm>
          <a:prstGeom prst="rect">
            <a:avLst/>
          </a:prstGeom>
          <a:noFill/>
        </p:spPr>
        <p:txBody>
          <a:bodyPr wrap="square" rtlCol="1">
            <a:spAutoFit/>
          </a:bodyPr>
          <a:lstStyle/>
          <a:p>
            <a:r>
              <a:rPr lang="en-US" sz="1200" b="1" dirty="0" smtClean="0"/>
              <a:t>Urban administration </a:t>
            </a:r>
            <a:endParaRPr lang="ar-SA" sz="1200" b="1" dirty="0"/>
          </a:p>
        </p:txBody>
      </p:sp>
      <p:sp>
        <p:nvSpPr>
          <p:cNvPr id="37" name="مربع نص 36"/>
          <p:cNvSpPr txBox="1"/>
          <p:nvPr/>
        </p:nvSpPr>
        <p:spPr>
          <a:xfrm>
            <a:off x="7391400" y="4343400"/>
            <a:ext cx="1752600" cy="253916"/>
          </a:xfrm>
          <a:prstGeom prst="rect">
            <a:avLst/>
          </a:prstGeom>
          <a:noFill/>
        </p:spPr>
        <p:txBody>
          <a:bodyPr wrap="square" rtlCol="1">
            <a:spAutoFit/>
          </a:bodyPr>
          <a:lstStyle/>
          <a:p>
            <a:r>
              <a:rPr lang="en-US" sz="1050" dirty="0" smtClean="0"/>
              <a:t>Localities of the study area</a:t>
            </a:r>
            <a:endParaRPr lang="ar-SA" sz="1050" dirty="0"/>
          </a:p>
        </p:txBody>
      </p:sp>
      <p:sp>
        <p:nvSpPr>
          <p:cNvPr id="38" name="مربع نص 37"/>
          <p:cNvSpPr txBox="1"/>
          <p:nvPr/>
        </p:nvSpPr>
        <p:spPr>
          <a:xfrm>
            <a:off x="7467600" y="4572000"/>
            <a:ext cx="1676400" cy="415498"/>
          </a:xfrm>
          <a:prstGeom prst="rect">
            <a:avLst/>
          </a:prstGeom>
          <a:noFill/>
        </p:spPr>
        <p:txBody>
          <a:bodyPr wrap="square" rtlCol="1">
            <a:spAutoFit/>
          </a:bodyPr>
          <a:lstStyle/>
          <a:p>
            <a:r>
              <a:rPr lang="en-US" sz="1050" dirty="0" smtClean="0"/>
              <a:t>district or city is followed by the localities</a:t>
            </a:r>
            <a:endParaRPr lang="ar-SA" sz="1050" dirty="0"/>
          </a:p>
        </p:txBody>
      </p:sp>
      <p:sp>
        <p:nvSpPr>
          <p:cNvPr id="39" name="مربع نص 38"/>
          <p:cNvSpPr txBox="1"/>
          <p:nvPr/>
        </p:nvSpPr>
        <p:spPr>
          <a:xfrm>
            <a:off x="7543800" y="5029200"/>
            <a:ext cx="1752600" cy="253916"/>
          </a:xfrm>
          <a:prstGeom prst="rect">
            <a:avLst/>
          </a:prstGeom>
          <a:noFill/>
        </p:spPr>
        <p:txBody>
          <a:bodyPr wrap="square" rtlCol="1">
            <a:spAutoFit/>
          </a:bodyPr>
          <a:lstStyle/>
          <a:p>
            <a:r>
              <a:rPr lang="en-US" sz="1050" dirty="0" smtClean="0"/>
              <a:t>Governorate of Tulkarm </a:t>
            </a:r>
            <a:endParaRPr lang="ar-SA" sz="1050" dirty="0"/>
          </a:p>
        </p:txBody>
      </p:sp>
      <p:sp>
        <p:nvSpPr>
          <p:cNvPr id="40" name="مربع نص 39"/>
          <p:cNvSpPr txBox="1"/>
          <p:nvPr/>
        </p:nvSpPr>
        <p:spPr>
          <a:xfrm>
            <a:off x="7543800" y="5410200"/>
            <a:ext cx="1752600" cy="253916"/>
          </a:xfrm>
          <a:prstGeom prst="rect">
            <a:avLst/>
          </a:prstGeom>
          <a:noFill/>
        </p:spPr>
        <p:txBody>
          <a:bodyPr wrap="square" rtlCol="1">
            <a:spAutoFit/>
          </a:bodyPr>
          <a:lstStyle/>
          <a:p>
            <a:r>
              <a:rPr lang="en-US" sz="1050" dirty="0" smtClean="0"/>
              <a:t>Brigade of Haifa</a:t>
            </a:r>
            <a:endParaRPr lang="ar-SA" sz="1050" dirty="0"/>
          </a:p>
        </p:txBody>
      </p:sp>
      <p:pic>
        <p:nvPicPr>
          <p:cNvPr id="41" name="Picture 5" descr="Scissors vector png, Picture #830492 scissors vector 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rot="21270867">
            <a:off x="7248597" y="5808095"/>
            <a:ext cx="363911" cy="218205"/>
          </a:xfrm>
          <a:prstGeom prst="rect">
            <a:avLst/>
          </a:prstGeom>
          <a:noFill/>
        </p:spPr>
      </p:pic>
      <p:cxnSp>
        <p:nvCxnSpPr>
          <p:cNvPr id="43" name="رابط كسهم مستقيم 42"/>
          <p:cNvCxnSpPr/>
          <p:nvPr/>
        </p:nvCxnSpPr>
        <p:spPr>
          <a:xfrm>
            <a:off x="7239000" y="6248400"/>
            <a:ext cx="3810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مربع نص 44"/>
          <p:cNvSpPr txBox="1"/>
          <p:nvPr/>
        </p:nvSpPr>
        <p:spPr>
          <a:xfrm>
            <a:off x="7620000" y="6096000"/>
            <a:ext cx="1752600" cy="261610"/>
          </a:xfrm>
          <a:prstGeom prst="rect">
            <a:avLst/>
          </a:prstGeom>
          <a:noFill/>
        </p:spPr>
        <p:txBody>
          <a:bodyPr wrap="square" rtlCol="1">
            <a:spAutoFit/>
          </a:bodyPr>
          <a:lstStyle/>
          <a:p>
            <a:r>
              <a:rPr lang="en-US" sz="1100" dirty="0" smtClean="0"/>
              <a:t>strong relationship</a:t>
            </a:r>
            <a:endParaRPr lang="ar-SA" sz="1100" dirty="0"/>
          </a:p>
        </p:txBody>
      </p:sp>
      <p:sp>
        <p:nvSpPr>
          <p:cNvPr id="46" name="مربع نص 45"/>
          <p:cNvSpPr txBox="1"/>
          <p:nvPr/>
        </p:nvSpPr>
        <p:spPr>
          <a:xfrm>
            <a:off x="7620000" y="5791200"/>
            <a:ext cx="1752600" cy="253916"/>
          </a:xfrm>
          <a:prstGeom prst="rect">
            <a:avLst/>
          </a:prstGeom>
          <a:noFill/>
        </p:spPr>
        <p:txBody>
          <a:bodyPr wrap="square" rtlCol="1">
            <a:spAutoFit/>
          </a:bodyPr>
          <a:lstStyle/>
          <a:p>
            <a:r>
              <a:rPr lang="en-US" sz="1050" dirty="0" smtClean="0"/>
              <a:t>Limited or weak relations</a:t>
            </a:r>
            <a:endParaRPr lang="ar-SA" sz="1050" dirty="0"/>
          </a:p>
        </p:txBody>
      </p:sp>
      <p:sp>
        <p:nvSpPr>
          <p:cNvPr id="48" name="مستطيل 47"/>
          <p:cNvSpPr/>
          <p:nvPr/>
        </p:nvSpPr>
        <p:spPr>
          <a:xfrm>
            <a:off x="7391400" y="6400800"/>
            <a:ext cx="17526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9" name="مربع نص 48"/>
          <p:cNvSpPr txBox="1"/>
          <p:nvPr/>
        </p:nvSpPr>
        <p:spPr>
          <a:xfrm>
            <a:off x="0" y="0"/>
            <a:ext cx="8534400" cy="461665"/>
          </a:xfrm>
          <a:prstGeom prst="rect">
            <a:avLst/>
          </a:prstGeom>
          <a:noFill/>
        </p:spPr>
        <p:txBody>
          <a:bodyPr wrap="square" rtlCol="1">
            <a:spAutoFit/>
          </a:bodyPr>
          <a:lstStyle/>
          <a:p>
            <a:pPr algn="ctr"/>
            <a:r>
              <a:rPr lang="en-US" sz="2400" b="1" dirty="0" smtClean="0"/>
              <a:t>Urban administration of the study area after the separating wall </a:t>
            </a:r>
            <a:endParaRPr lang="ar-SA" sz="24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9"/>
          <p:cNvGrpSpPr/>
          <p:nvPr/>
        </p:nvGrpSpPr>
        <p:grpSpPr>
          <a:xfrm>
            <a:off x="3124200" y="1524000"/>
            <a:ext cx="2590800" cy="2286000"/>
            <a:chOff x="304800" y="457200"/>
            <a:chExt cx="2438400" cy="1981200"/>
          </a:xfrm>
        </p:grpSpPr>
        <p:pic>
          <p:nvPicPr>
            <p:cNvPr id="6" name="صورة 5" descr="1984.PNG"/>
            <p:cNvPicPr>
              <a:picLocks noChangeAspect="1"/>
            </p:cNvPicPr>
            <p:nvPr/>
          </p:nvPicPr>
          <p:blipFill>
            <a:blip r:embed="rId2"/>
            <a:srcRect l="21388" t="7829" r="20431" b="40478"/>
            <a:stretch>
              <a:fillRect/>
            </a:stretch>
          </p:blipFill>
          <p:spPr>
            <a:xfrm>
              <a:off x="304800" y="457200"/>
              <a:ext cx="2438400" cy="1981200"/>
            </a:xfrm>
            <a:prstGeom prst="rect">
              <a:avLst/>
            </a:prstGeom>
          </p:spPr>
        </p:pic>
        <p:sp>
          <p:nvSpPr>
            <p:cNvPr id="7" name="شكل حر 6"/>
            <p:cNvSpPr/>
            <p:nvPr/>
          </p:nvSpPr>
          <p:spPr>
            <a:xfrm>
              <a:off x="498613" y="489502"/>
              <a:ext cx="2035037" cy="1846046"/>
            </a:xfrm>
            <a:custGeom>
              <a:avLst/>
              <a:gdLst>
                <a:gd name="connsiteX0" fmla="*/ 645994 w 4683456"/>
                <a:gd name="connsiteY0" fmla="*/ 407159 h 4126174"/>
                <a:gd name="connsiteX1" fmla="*/ 686937 w 4683456"/>
                <a:gd name="connsiteY1" fmla="*/ 366215 h 4126174"/>
                <a:gd name="connsiteX2" fmla="*/ 1410268 w 4683456"/>
                <a:gd name="connsiteY2" fmla="*/ 79612 h 4126174"/>
                <a:gd name="connsiteX3" fmla="*/ 1928883 w 4683456"/>
                <a:gd name="connsiteY3" fmla="*/ 843887 h 4126174"/>
                <a:gd name="connsiteX4" fmla="*/ 2611271 w 4683456"/>
                <a:gd name="connsiteY4" fmla="*/ 721057 h 4126174"/>
                <a:gd name="connsiteX5" fmla="*/ 2925170 w 4683456"/>
                <a:gd name="connsiteY5" fmla="*/ 1417093 h 4126174"/>
                <a:gd name="connsiteX6" fmla="*/ 3361898 w 4683456"/>
                <a:gd name="connsiteY6" fmla="*/ 2290550 h 4126174"/>
                <a:gd name="connsiteX7" fmla="*/ 3825922 w 4683456"/>
                <a:gd name="connsiteY7" fmla="*/ 2931994 h 4126174"/>
                <a:gd name="connsiteX8" fmla="*/ 4562901 w 4683456"/>
                <a:gd name="connsiteY8" fmla="*/ 3341427 h 4126174"/>
                <a:gd name="connsiteX9" fmla="*/ 4549253 w 4683456"/>
                <a:gd name="connsiteY9" fmla="*/ 3860042 h 4126174"/>
                <a:gd name="connsiteX10" fmla="*/ 3812274 w 4683456"/>
                <a:gd name="connsiteY10" fmla="*/ 4119350 h 4126174"/>
                <a:gd name="connsiteX11" fmla="*/ 3402841 w 4683456"/>
                <a:gd name="connsiteY11" fmla="*/ 3819099 h 4126174"/>
                <a:gd name="connsiteX12" fmla="*/ 3020704 w 4683456"/>
                <a:gd name="connsiteY12" fmla="*/ 3368723 h 4126174"/>
                <a:gd name="connsiteX13" fmla="*/ 2502089 w 4683456"/>
                <a:gd name="connsiteY13" fmla="*/ 3136711 h 4126174"/>
                <a:gd name="connsiteX14" fmla="*/ 2038065 w 4683456"/>
                <a:gd name="connsiteY14" fmla="*/ 3164006 h 4126174"/>
                <a:gd name="connsiteX15" fmla="*/ 1614985 w 4683456"/>
                <a:gd name="connsiteY15" fmla="*/ 3041176 h 4126174"/>
                <a:gd name="connsiteX16" fmla="*/ 1150961 w 4683456"/>
                <a:gd name="connsiteY16" fmla="*/ 2631744 h 4126174"/>
                <a:gd name="connsiteX17" fmla="*/ 837062 w 4683456"/>
                <a:gd name="connsiteY17" fmla="*/ 2345141 h 4126174"/>
                <a:gd name="connsiteX18" fmla="*/ 441277 w 4683456"/>
                <a:gd name="connsiteY18" fmla="*/ 1990299 h 4126174"/>
                <a:gd name="connsiteX19" fmla="*/ 209265 w 4683456"/>
                <a:gd name="connsiteY19" fmla="*/ 1649105 h 4126174"/>
                <a:gd name="connsiteX20" fmla="*/ 4549 w 4683456"/>
                <a:gd name="connsiteY20" fmla="*/ 1116842 h 4126174"/>
                <a:gd name="connsiteX21" fmla="*/ 236561 w 4683456"/>
                <a:gd name="connsiteY21" fmla="*/ 652818 h 4126174"/>
                <a:gd name="connsiteX22" fmla="*/ 741528 w 4683456"/>
                <a:gd name="connsiteY22" fmla="*/ 379863 h 412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83456" h="4126174">
                  <a:moveTo>
                    <a:pt x="645994" y="407159"/>
                  </a:moveTo>
                  <a:cubicBezTo>
                    <a:pt x="602776" y="413982"/>
                    <a:pt x="559558" y="420806"/>
                    <a:pt x="686937" y="366215"/>
                  </a:cubicBezTo>
                  <a:cubicBezTo>
                    <a:pt x="814316" y="311624"/>
                    <a:pt x="1203277" y="0"/>
                    <a:pt x="1410268" y="79612"/>
                  </a:cubicBezTo>
                  <a:cubicBezTo>
                    <a:pt x="1617259" y="159224"/>
                    <a:pt x="1728716" y="736980"/>
                    <a:pt x="1928883" y="843887"/>
                  </a:cubicBezTo>
                  <a:cubicBezTo>
                    <a:pt x="2129050" y="950794"/>
                    <a:pt x="2445223" y="625523"/>
                    <a:pt x="2611271" y="721057"/>
                  </a:cubicBezTo>
                  <a:cubicBezTo>
                    <a:pt x="2777319" y="816591"/>
                    <a:pt x="2800066" y="1155511"/>
                    <a:pt x="2925170" y="1417093"/>
                  </a:cubicBezTo>
                  <a:cubicBezTo>
                    <a:pt x="3050274" y="1678675"/>
                    <a:pt x="3211773" y="2038067"/>
                    <a:pt x="3361898" y="2290550"/>
                  </a:cubicBezTo>
                  <a:cubicBezTo>
                    <a:pt x="3512023" y="2543033"/>
                    <a:pt x="3625755" y="2756848"/>
                    <a:pt x="3825922" y="2931994"/>
                  </a:cubicBezTo>
                  <a:cubicBezTo>
                    <a:pt x="4026089" y="3107140"/>
                    <a:pt x="4442346" y="3186752"/>
                    <a:pt x="4562901" y="3341427"/>
                  </a:cubicBezTo>
                  <a:cubicBezTo>
                    <a:pt x="4683456" y="3496102"/>
                    <a:pt x="4674358" y="3730388"/>
                    <a:pt x="4549253" y="3860042"/>
                  </a:cubicBezTo>
                  <a:cubicBezTo>
                    <a:pt x="4424149" y="3989696"/>
                    <a:pt x="4003342" y="4126174"/>
                    <a:pt x="3812274" y="4119350"/>
                  </a:cubicBezTo>
                  <a:cubicBezTo>
                    <a:pt x="3621206" y="4112526"/>
                    <a:pt x="3534769" y="3944204"/>
                    <a:pt x="3402841" y="3819099"/>
                  </a:cubicBezTo>
                  <a:cubicBezTo>
                    <a:pt x="3270913" y="3693995"/>
                    <a:pt x="3170829" y="3482454"/>
                    <a:pt x="3020704" y="3368723"/>
                  </a:cubicBezTo>
                  <a:cubicBezTo>
                    <a:pt x="2870579" y="3254992"/>
                    <a:pt x="2665862" y="3170831"/>
                    <a:pt x="2502089" y="3136711"/>
                  </a:cubicBezTo>
                  <a:cubicBezTo>
                    <a:pt x="2338316" y="3102591"/>
                    <a:pt x="2185916" y="3179929"/>
                    <a:pt x="2038065" y="3164006"/>
                  </a:cubicBezTo>
                  <a:cubicBezTo>
                    <a:pt x="1890214" y="3148084"/>
                    <a:pt x="1762836" y="3129886"/>
                    <a:pt x="1614985" y="3041176"/>
                  </a:cubicBezTo>
                  <a:cubicBezTo>
                    <a:pt x="1467134" y="2952466"/>
                    <a:pt x="1280615" y="2747750"/>
                    <a:pt x="1150961" y="2631744"/>
                  </a:cubicBezTo>
                  <a:cubicBezTo>
                    <a:pt x="1021307" y="2515738"/>
                    <a:pt x="837062" y="2345141"/>
                    <a:pt x="837062" y="2345141"/>
                  </a:cubicBezTo>
                  <a:cubicBezTo>
                    <a:pt x="718781" y="2238233"/>
                    <a:pt x="545910" y="2106305"/>
                    <a:pt x="441277" y="1990299"/>
                  </a:cubicBezTo>
                  <a:cubicBezTo>
                    <a:pt x="336644" y="1874293"/>
                    <a:pt x="282053" y="1794681"/>
                    <a:pt x="209265" y="1649105"/>
                  </a:cubicBezTo>
                  <a:cubicBezTo>
                    <a:pt x="136477" y="1503529"/>
                    <a:pt x="0" y="1282890"/>
                    <a:pt x="4549" y="1116842"/>
                  </a:cubicBezTo>
                  <a:cubicBezTo>
                    <a:pt x="9098" y="950794"/>
                    <a:pt x="113731" y="775648"/>
                    <a:pt x="236561" y="652818"/>
                  </a:cubicBezTo>
                  <a:cubicBezTo>
                    <a:pt x="359391" y="529988"/>
                    <a:pt x="502692" y="514066"/>
                    <a:pt x="741528" y="379863"/>
                  </a:cubicBezTo>
                </a:path>
              </a:pathLst>
            </a:custGeom>
            <a:noFill/>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1" name="صورة 10" descr="25-09-1965.jpg"/>
          <p:cNvPicPr>
            <a:picLocks noChangeAspect="1"/>
          </p:cNvPicPr>
          <p:nvPr/>
        </p:nvPicPr>
        <p:blipFill>
          <a:blip r:embed="rId3" cstate="print"/>
          <a:srcRect l="4426" t="4444" r="4426" b="14445"/>
          <a:stretch>
            <a:fillRect/>
          </a:stretch>
        </p:blipFill>
        <p:spPr>
          <a:xfrm>
            <a:off x="533400" y="1524000"/>
            <a:ext cx="2362200" cy="2268954"/>
          </a:xfrm>
          <a:prstGeom prst="rect">
            <a:avLst/>
          </a:prstGeom>
        </p:spPr>
      </p:pic>
      <p:pic>
        <p:nvPicPr>
          <p:cNvPr id="12" name="صورة 11" descr="2000.PNG"/>
          <p:cNvPicPr>
            <a:picLocks noChangeAspect="1"/>
          </p:cNvPicPr>
          <p:nvPr/>
        </p:nvPicPr>
        <p:blipFill>
          <a:blip r:embed="rId4" cstate="print"/>
          <a:stretch>
            <a:fillRect/>
          </a:stretch>
        </p:blipFill>
        <p:spPr>
          <a:xfrm>
            <a:off x="6019800" y="1447800"/>
            <a:ext cx="2507815" cy="2362200"/>
          </a:xfrm>
          <a:prstGeom prst="rect">
            <a:avLst/>
          </a:prstGeom>
        </p:spPr>
      </p:pic>
      <p:pic>
        <p:nvPicPr>
          <p:cNvPr id="13" name="صورة 12" descr="2004.PNG"/>
          <p:cNvPicPr>
            <a:picLocks noChangeAspect="1"/>
          </p:cNvPicPr>
          <p:nvPr/>
        </p:nvPicPr>
        <p:blipFill>
          <a:blip r:embed="rId5" cstate="print"/>
          <a:stretch>
            <a:fillRect/>
          </a:stretch>
        </p:blipFill>
        <p:spPr>
          <a:xfrm>
            <a:off x="609600" y="4267200"/>
            <a:ext cx="3460777" cy="1916612"/>
          </a:xfrm>
          <a:prstGeom prst="rect">
            <a:avLst/>
          </a:prstGeom>
        </p:spPr>
      </p:pic>
      <p:grpSp>
        <p:nvGrpSpPr>
          <p:cNvPr id="3" name="مجموعة 16"/>
          <p:cNvGrpSpPr/>
          <p:nvPr/>
        </p:nvGrpSpPr>
        <p:grpSpPr>
          <a:xfrm>
            <a:off x="4419600" y="4038600"/>
            <a:ext cx="4419600" cy="2127209"/>
            <a:chOff x="0" y="2286000"/>
            <a:chExt cx="9144000" cy="4401123"/>
          </a:xfrm>
        </p:grpSpPr>
        <p:pic>
          <p:nvPicPr>
            <p:cNvPr id="14" name="صورة 13" descr="2019.PNG"/>
            <p:cNvPicPr>
              <a:picLocks noChangeAspect="1"/>
            </p:cNvPicPr>
            <p:nvPr/>
          </p:nvPicPr>
          <p:blipFill>
            <a:blip r:embed="rId6" cstate="print"/>
            <a:stretch>
              <a:fillRect/>
            </a:stretch>
          </p:blipFill>
          <p:spPr>
            <a:xfrm>
              <a:off x="0" y="2286000"/>
              <a:ext cx="9144000" cy="4401123"/>
            </a:xfrm>
            <a:prstGeom prst="rect">
              <a:avLst/>
            </a:prstGeom>
          </p:spPr>
        </p:pic>
        <p:sp>
          <p:nvSpPr>
            <p:cNvPr id="15" name="شكل حر 14"/>
            <p:cNvSpPr/>
            <p:nvPr/>
          </p:nvSpPr>
          <p:spPr>
            <a:xfrm>
              <a:off x="1389797" y="2301922"/>
              <a:ext cx="4699379" cy="4285398"/>
            </a:xfrm>
            <a:custGeom>
              <a:avLst/>
              <a:gdLst>
                <a:gd name="connsiteX0" fmla="*/ 4424149 w 4699379"/>
                <a:gd name="connsiteY0" fmla="*/ 577756 h 4285398"/>
                <a:gd name="connsiteX1" fmla="*/ 4369558 w 4699379"/>
                <a:gd name="connsiteY1" fmla="*/ 550460 h 4285398"/>
                <a:gd name="connsiteX2" fmla="*/ 3618931 w 4699379"/>
                <a:gd name="connsiteY2" fmla="*/ 154675 h 4285398"/>
                <a:gd name="connsiteX3" fmla="*/ 2076734 w 4699379"/>
                <a:gd name="connsiteY3" fmla="*/ 154675 h 4285398"/>
                <a:gd name="connsiteX4" fmla="*/ 725606 w 4699379"/>
                <a:gd name="connsiteY4" fmla="*/ 1082723 h 4285398"/>
                <a:gd name="connsiteX5" fmla="*/ 84161 w 4699379"/>
                <a:gd name="connsiteY5" fmla="*/ 1928884 h 4285398"/>
                <a:gd name="connsiteX6" fmla="*/ 220639 w 4699379"/>
                <a:gd name="connsiteY6" fmla="*/ 2911523 h 4285398"/>
                <a:gd name="connsiteX7" fmla="*/ 1039504 w 4699379"/>
                <a:gd name="connsiteY7" fmla="*/ 3484729 h 4285398"/>
                <a:gd name="connsiteX8" fmla="*/ 1244221 w 4699379"/>
                <a:gd name="connsiteY8" fmla="*/ 2993409 h 4285398"/>
                <a:gd name="connsiteX9" fmla="*/ 1721893 w 4699379"/>
                <a:gd name="connsiteY9" fmla="*/ 3320956 h 4285398"/>
                <a:gd name="connsiteX10" fmla="*/ 2527110 w 4699379"/>
                <a:gd name="connsiteY10" fmla="*/ 3825923 h 4285398"/>
                <a:gd name="connsiteX11" fmla="*/ 3291385 w 4699379"/>
                <a:gd name="connsiteY11" fmla="*/ 4126174 h 4285398"/>
                <a:gd name="connsiteX12" fmla="*/ 4328615 w 4699379"/>
                <a:gd name="connsiteY12" fmla="*/ 4221708 h 4285398"/>
                <a:gd name="connsiteX13" fmla="*/ 4574275 w 4699379"/>
                <a:gd name="connsiteY13" fmla="*/ 3744036 h 4285398"/>
                <a:gd name="connsiteX14" fmla="*/ 4669809 w 4699379"/>
                <a:gd name="connsiteY14" fmla="*/ 3457433 h 4285398"/>
                <a:gd name="connsiteX15" fmla="*/ 4396854 w 4699379"/>
                <a:gd name="connsiteY15" fmla="*/ 3512024 h 4285398"/>
                <a:gd name="connsiteX16" fmla="*/ 4437797 w 4699379"/>
                <a:gd name="connsiteY16" fmla="*/ 3048000 h 4285398"/>
                <a:gd name="connsiteX17" fmla="*/ 4123899 w 4699379"/>
                <a:gd name="connsiteY17" fmla="*/ 2351965 h 4285398"/>
                <a:gd name="connsiteX18" fmla="*/ 4601570 w 4699379"/>
                <a:gd name="connsiteY18" fmla="*/ 1915236 h 4285398"/>
                <a:gd name="connsiteX19" fmla="*/ 4683457 w 4699379"/>
                <a:gd name="connsiteY19" fmla="*/ 1219200 h 4285398"/>
                <a:gd name="connsiteX20" fmla="*/ 4642513 w 4699379"/>
                <a:gd name="connsiteY20" fmla="*/ 741529 h 4285398"/>
                <a:gd name="connsiteX21" fmla="*/ 4355910 w 4699379"/>
                <a:gd name="connsiteY21" fmla="*/ 591403 h 428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99379" h="4285398">
                  <a:moveTo>
                    <a:pt x="4424149" y="577756"/>
                  </a:moveTo>
                  <a:cubicBezTo>
                    <a:pt x="4463955" y="599364"/>
                    <a:pt x="4369558" y="550460"/>
                    <a:pt x="4369558" y="550460"/>
                  </a:cubicBezTo>
                  <a:cubicBezTo>
                    <a:pt x="4235355" y="479947"/>
                    <a:pt x="4001068" y="220639"/>
                    <a:pt x="3618931" y="154675"/>
                  </a:cubicBezTo>
                  <a:cubicBezTo>
                    <a:pt x="3236794" y="88711"/>
                    <a:pt x="2558955" y="0"/>
                    <a:pt x="2076734" y="154675"/>
                  </a:cubicBezTo>
                  <a:cubicBezTo>
                    <a:pt x="1594513" y="309350"/>
                    <a:pt x="1057702" y="787022"/>
                    <a:pt x="725606" y="1082723"/>
                  </a:cubicBezTo>
                  <a:cubicBezTo>
                    <a:pt x="393511" y="1378425"/>
                    <a:pt x="168322" y="1624084"/>
                    <a:pt x="84161" y="1928884"/>
                  </a:cubicBezTo>
                  <a:cubicBezTo>
                    <a:pt x="0" y="2233684"/>
                    <a:pt x="61415" y="2652216"/>
                    <a:pt x="220639" y="2911523"/>
                  </a:cubicBezTo>
                  <a:cubicBezTo>
                    <a:pt x="379863" y="3170830"/>
                    <a:pt x="868907" y="3471081"/>
                    <a:pt x="1039504" y="3484729"/>
                  </a:cubicBezTo>
                  <a:cubicBezTo>
                    <a:pt x="1210101" y="3498377"/>
                    <a:pt x="1130490" y="3020705"/>
                    <a:pt x="1244221" y="2993409"/>
                  </a:cubicBezTo>
                  <a:cubicBezTo>
                    <a:pt x="1357953" y="2966114"/>
                    <a:pt x="1508078" y="3182204"/>
                    <a:pt x="1721893" y="3320956"/>
                  </a:cubicBezTo>
                  <a:cubicBezTo>
                    <a:pt x="1935708" y="3459708"/>
                    <a:pt x="2265528" y="3691720"/>
                    <a:pt x="2527110" y="3825923"/>
                  </a:cubicBezTo>
                  <a:cubicBezTo>
                    <a:pt x="2788692" y="3960126"/>
                    <a:pt x="2991134" y="4060210"/>
                    <a:pt x="3291385" y="4126174"/>
                  </a:cubicBezTo>
                  <a:cubicBezTo>
                    <a:pt x="3591636" y="4192138"/>
                    <a:pt x="4114800" y="4285398"/>
                    <a:pt x="4328615" y="4221708"/>
                  </a:cubicBezTo>
                  <a:cubicBezTo>
                    <a:pt x="4542430" y="4158018"/>
                    <a:pt x="4517409" y="3871415"/>
                    <a:pt x="4574275" y="3744036"/>
                  </a:cubicBezTo>
                  <a:cubicBezTo>
                    <a:pt x="4631141" y="3616657"/>
                    <a:pt x="4699379" y="3496102"/>
                    <a:pt x="4669809" y="3457433"/>
                  </a:cubicBezTo>
                  <a:cubicBezTo>
                    <a:pt x="4640239" y="3418764"/>
                    <a:pt x="4435523" y="3580263"/>
                    <a:pt x="4396854" y="3512024"/>
                  </a:cubicBezTo>
                  <a:cubicBezTo>
                    <a:pt x="4358185" y="3443785"/>
                    <a:pt x="4483289" y="3241343"/>
                    <a:pt x="4437797" y="3048000"/>
                  </a:cubicBezTo>
                  <a:cubicBezTo>
                    <a:pt x="4392305" y="2854657"/>
                    <a:pt x="4096604" y="2540759"/>
                    <a:pt x="4123899" y="2351965"/>
                  </a:cubicBezTo>
                  <a:cubicBezTo>
                    <a:pt x="4151194" y="2163171"/>
                    <a:pt x="4508310" y="2104030"/>
                    <a:pt x="4601570" y="1915236"/>
                  </a:cubicBezTo>
                  <a:cubicBezTo>
                    <a:pt x="4694830" y="1726442"/>
                    <a:pt x="4676633" y="1414818"/>
                    <a:pt x="4683457" y="1219200"/>
                  </a:cubicBezTo>
                  <a:cubicBezTo>
                    <a:pt x="4690281" y="1023582"/>
                    <a:pt x="4697104" y="846162"/>
                    <a:pt x="4642513" y="741529"/>
                  </a:cubicBezTo>
                  <a:cubicBezTo>
                    <a:pt x="4587922" y="636896"/>
                    <a:pt x="4421874" y="634621"/>
                    <a:pt x="4355910" y="591403"/>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شكل حر 15"/>
            <p:cNvSpPr/>
            <p:nvPr/>
          </p:nvSpPr>
          <p:spPr>
            <a:xfrm>
              <a:off x="5659272" y="4367284"/>
              <a:ext cx="3364173" cy="2315570"/>
            </a:xfrm>
            <a:custGeom>
              <a:avLst/>
              <a:gdLst>
                <a:gd name="connsiteX0" fmla="*/ 400334 w 3364173"/>
                <a:gd name="connsiteY0" fmla="*/ 68238 h 2315570"/>
                <a:gd name="connsiteX1" fmla="*/ 222913 w 3364173"/>
                <a:gd name="connsiteY1" fmla="*/ 95534 h 2315570"/>
                <a:gd name="connsiteX2" fmla="*/ 4549 w 3364173"/>
                <a:gd name="connsiteY2" fmla="*/ 423080 h 2315570"/>
                <a:gd name="connsiteX3" fmla="*/ 250209 w 3364173"/>
                <a:gd name="connsiteY3" fmla="*/ 887104 h 2315570"/>
                <a:gd name="connsiteX4" fmla="*/ 236561 w 3364173"/>
                <a:gd name="connsiteY4" fmla="*/ 1282889 h 2315570"/>
                <a:gd name="connsiteX5" fmla="*/ 332095 w 3364173"/>
                <a:gd name="connsiteY5" fmla="*/ 1433015 h 2315570"/>
                <a:gd name="connsiteX6" fmla="*/ 536812 w 3364173"/>
                <a:gd name="connsiteY6" fmla="*/ 1323832 h 2315570"/>
                <a:gd name="connsiteX7" fmla="*/ 564107 w 3364173"/>
                <a:gd name="connsiteY7" fmla="*/ 1542197 h 2315570"/>
                <a:gd name="connsiteX8" fmla="*/ 536812 w 3364173"/>
                <a:gd name="connsiteY8" fmla="*/ 1733265 h 2315570"/>
                <a:gd name="connsiteX9" fmla="*/ 768824 w 3364173"/>
                <a:gd name="connsiteY9" fmla="*/ 1828800 h 2315570"/>
                <a:gd name="connsiteX10" fmla="*/ 1082722 w 3364173"/>
                <a:gd name="connsiteY10" fmla="*/ 1951629 h 2315570"/>
                <a:gd name="connsiteX11" fmla="*/ 1437564 w 3364173"/>
                <a:gd name="connsiteY11" fmla="*/ 2265528 h 2315570"/>
                <a:gd name="connsiteX12" fmla="*/ 1887940 w 3364173"/>
                <a:gd name="connsiteY12" fmla="*/ 2251880 h 2315570"/>
                <a:gd name="connsiteX13" fmla="*/ 2583976 w 3364173"/>
                <a:gd name="connsiteY13" fmla="*/ 2047164 h 2315570"/>
                <a:gd name="connsiteX14" fmla="*/ 3048000 w 3364173"/>
                <a:gd name="connsiteY14" fmla="*/ 1624083 h 2315570"/>
                <a:gd name="connsiteX15" fmla="*/ 3307307 w 3364173"/>
                <a:gd name="connsiteY15" fmla="*/ 1160059 h 2315570"/>
                <a:gd name="connsiteX16" fmla="*/ 3252716 w 3364173"/>
                <a:gd name="connsiteY16" fmla="*/ 655092 h 2315570"/>
                <a:gd name="connsiteX17" fmla="*/ 2638567 w 3364173"/>
                <a:gd name="connsiteY17" fmla="*/ 504967 h 2315570"/>
                <a:gd name="connsiteX18" fmla="*/ 2038065 w 3364173"/>
                <a:gd name="connsiteY18" fmla="*/ 846161 h 2315570"/>
                <a:gd name="connsiteX19" fmla="*/ 1710519 w 3364173"/>
                <a:gd name="connsiteY19" fmla="*/ 846161 h 2315570"/>
                <a:gd name="connsiteX20" fmla="*/ 1601337 w 3364173"/>
                <a:gd name="connsiteY20" fmla="*/ 368489 h 2315570"/>
                <a:gd name="connsiteX21" fmla="*/ 1369325 w 3364173"/>
                <a:gd name="connsiteY21" fmla="*/ 81886 h 2315570"/>
                <a:gd name="connsiteX22" fmla="*/ 932597 w 3364173"/>
                <a:gd name="connsiteY22" fmla="*/ 0 h 2315570"/>
                <a:gd name="connsiteX23" fmla="*/ 441277 w 3364173"/>
                <a:gd name="connsiteY23" fmla="*/ 27295 h 2315570"/>
                <a:gd name="connsiteX24" fmla="*/ 345743 w 3364173"/>
                <a:gd name="connsiteY24" fmla="*/ 40943 h 231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64173" h="2315570">
                  <a:moveTo>
                    <a:pt x="400334" y="68238"/>
                  </a:moveTo>
                  <a:cubicBezTo>
                    <a:pt x="344605" y="52316"/>
                    <a:pt x="288877" y="36394"/>
                    <a:pt x="222913" y="95534"/>
                  </a:cubicBezTo>
                  <a:cubicBezTo>
                    <a:pt x="156949" y="154674"/>
                    <a:pt x="0" y="291152"/>
                    <a:pt x="4549" y="423080"/>
                  </a:cubicBezTo>
                  <a:cubicBezTo>
                    <a:pt x="9098" y="555008"/>
                    <a:pt x="211540" y="743803"/>
                    <a:pt x="250209" y="887104"/>
                  </a:cubicBezTo>
                  <a:cubicBezTo>
                    <a:pt x="288878" y="1030405"/>
                    <a:pt x="222913" y="1191904"/>
                    <a:pt x="236561" y="1282889"/>
                  </a:cubicBezTo>
                  <a:cubicBezTo>
                    <a:pt x="250209" y="1373874"/>
                    <a:pt x="282053" y="1426191"/>
                    <a:pt x="332095" y="1433015"/>
                  </a:cubicBezTo>
                  <a:cubicBezTo>
                    <a:pt x="382137" y="1439839"/>
                    <a:pt x="498143" y="1305635"/>
                    <a:pt x="536812" y="1323832"/>
                  </a:cubicBezTo>
                  <a:cubicBezTo>
                    <a:pt x="575481" y="1342029"/>
                    <a:pt x="564107" y="1473958"/>
                    <a:pt x="564107" y="1542197"/>
                  </a:cubicBezTo>
                  <a:cubicBezTo>
                    <a:pt x="564107" y="1610436"/>
                    <a:pt x="502693" y="1685498"/>
                    <a:pt x="536812" y="1733265"/>
                  </a:cubicBezTo>
                  <a:cubicBezTo>
                    <a:pt x="570931" y="1781032"/>
                    <a:pt x="768824" y="1828800"/>
                    <a:pt x="768824" y="1828800"/>
                  </a:cubicBezTo>
                  <a:cubicBezTo>
                    <a:pt x="859809" y="1865194"/>
                    <a:pt x="971265" y="1878841"/>
                    <a:pt x="1082722" y="1951629"/>
                  </a:cubicBezTo>
                  <a:cubicBezTo>
                    <a:pt x="1194179" y="2024417"/>
                    <a:pt x="1303361" y="2215486"/>
                    <a:pt x="1437564" y="2265528"/>
                  </a:cubicBezTo>
                  <a:cubicBezTo>
                    <a:pt x="1571767" y="2315570"/>
                    <a:pt x="1696871" y="2288274"/>
                    <a:pt x="1887940" y="2251880"/>
                  </a:cubicBezTo>
                  <a:cubicBezTo>
                    <a:pt x="2079009" y="2215486"/>
                    <a:pt x="2390633" y="2151797"/>
                    <a:pt x="2583976" y="2047164"/>
                  </a:cubicBezTo>
                  <a:cubicBezTo>
                    <a:pt x="2777319" y="1942531"/>
                    <a:pt x="2927445" y="1771934"/>
                    <a:pt x="3048000" y="1624083"/>
                  </a:cubicBezTo>
                  <a:cubicBezTo>
                    <a:pt x="3168555" y="1476232"/>
                    <a:pt x="3273188" y="1321557"/>
                    <a:pt x="3307307" y="1160059"/>
                  </a:cubicBezTo>
                  <a:cubicBezTo>
                    <a:pt x="3341426" y="998561"/>
                    <a:pt x="3364173" y="764274"/>
                    <a:pt x="3252716" y="655092"/>
                  </a:cubicBezTo>
                  <a:cubicBezTo>
                    <a:pt x="3141259" y="545910"/>
                    <a:pt x="2841009" y="473122"/>
                    <a:pt x="2638567" y="504967"/>
                  </a:cubicBezTo>
                  <a:cubicBezTo>
                    <a:pt x="2436125" y="536812"/>
                    <a:pt x="2192740" y="789295"/>
                    <a:pt x="2038065" y="846161"/>
                  </a:cubicBezTo>
                  <a:cubicBezTo>
                    <a:pt x="1883390" y="903027"/>
                    <a:pt x="1783307" y="925773"/>
                    <a:pt x="1710519" y="846161"/>
                  </a:cubicBezTo>
                  <a:cubicBezTo>
                    <a:pt x="1637731" y="766549"/>
                    <a:pt x="1658203" y="495868"/>
                    <a:pt x="1601337" y="368489"/>
                  </a:cubicBezTo>
                  <a:cubicBezTo>
                    <a:pt x="1544471" y="241110"/>
                    <a:pt x="1480782" y="143301"/>
                    <a:pt x="1369325" y="81886"/>
                  </a:cubicBezTo>
                  <a:cubicBezTo>
                    <a:pt x="1257868" y="20471"/>
                    <a:pt x="1087272" y="9099"/>
                    <a:pt x="932597" y="0"/>
                  </a:cubicBezTo>
                  <a:lnTo>
                    <a:pt x="441277" y="27295"/>
                  </a:lnTo>
                  <a:cubicBezTo>
                    <a:pt x="343468" y="34119"/>
                    <a:pt x="345743" y="40943"/>
                    <a:pt x="345743" y="40943"/>
                  </a:cubicBezTo>
                </a:path>
              </a:pathLst>
            </a:cu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8" name="شكل حر 17"/>
          <p:cNvSpPr/>
          <p:nvPr/>
        </p:nvSpPr>
        <p:spPr>
          <a:xfrm>
            <a:off x="6428012" y="1523999"/>
            <a:ext cx="1992865" cy="1816375"/>
          </a:xfrm>
          <a:custGeom>
            <a:avLst/>
            <a:gdLst>
              <a:gd name="connsiteX0" fmla="*/ 645994 w 4683456"/>
              <a:gd name="connsiteY0" fmla="*/ 407159 h 4126174"/>
              <a:gd name="connsiteX1" fmla="*/ 686937 w 4683456"/>
              <a:gd name="connsiteY1" fmla="*/ 366215 h 4126174"/>
              <a:gd name="connsiteX2" fmla="*/ 1410268 w 4683456"/>
              <a:gd name="connsiteY2" fmla="*/ 79612 h 4126174"/>
              <a:gd name="connsiteX3" fmla="*/ 1928883 w 4683456"/>
              <a:gd name="connsiteY3" fmla="*/ 843887 h 4126174"/>
              <a:gd name="connsiteX4" fmla="*/ 2611271 w 4683456"/>
              <a:gd name="connsiteY4" fmla="*/ 721057 h 4126174"/>
              <a:gd name="connsiteX5" fmla="*/ 2925170 w 4683456"/>
              <a:gd name="connsiteY5" fmla="*/ 1417093 h 4126174"/>
              <a:gd name="connsiteX6" fmla="*/ 3361898 w 4683456"/>
              <a:gd name="connsiteY6" fmla="*/ 2290550 h 4126174"/>
              <a:gd name="connsiteX7" fmla="*/ 3825922 w 4683456"/>
              <a:gd name="connsiteY7" fmla="*/ 2931994 h 4126174"/>
              <a:gd name="connsiteX8" fmla="*/ 4562901 w 4683456"/>
              <a:gd name="connsiteY8" fmla="*/ 3341427 h 4126174"/>
              <a:gd name="connsiteX9" fmla="*/ 4549253 w 4683456"/>
              <a:gd name="connsiteY9" fmla="*/ 3860042 h 4126174"/>
              <a:gd name="connsiteX10" fmla="*/ 3812274 w 4683456"/>
              <a:gd name="connsiteY10" fmla="*/ 4119350 h 4126174"/>
              <a:gd name="connsiteX11" fmla="*/ 3402841 w 4683456"/>
              <a:gd name="connsiteY11" fmla="*/ 3819099 h 4126174"/>
              <a:gd name="connsiteX12" fmla="*/ 3020704 w 4683456"/>
              <a:gd name="connsiteY12" fmla="*/ 3368723 h 4126174"/>
              <a:gd name="connsiteX13" fmla="*/ 2502089 w 4683456"/>
              <a:gd name="connsiteY13" fmla="*/ 3136711 h 4126174"/>
              <a:gd name="connsiteX14" fmla="*/ 2038065 w 4683456"/>
              <a:gd name="connsiteY14" fmla="*/ 3164006 h 4126174"/>
              <a:gd name="connsiteX15" fmla="*/ 1614985 w 4683456"/>
              <a:gd name="connsiteY15" fmla="*/ 3041176 h 4126174"/>
              <a:gd name="connsiteX16" fmla="*/ 1150961 w 4683456"/>
              <a:gd name="connsiteY16" fmla="*/ 2631744 h 4126174"/>
              <a:gd name="connsiteX17" fmla="*/ 837062 w 4683456"/>
              <a:gd name="connsiteY17" fmla="*/ 2345141 h 4126174"/>
              <a:gd name="connsiteX18" fmla="*/ 441277 w 4683456"/>
              <a:gd name="connsiteY18" fmla="*/ 1990299 h 4126174"/>
              <a:gd name="connsiteX19" fmla="*/ 209265 w 4683456"/>
              <a:gd name="connsiteY19" fmla="*/ 1649105 h 4126174"/>
              <a:gd name="connsiteX20" fmla="*/ 4549 w 4683456"/>
              <a:gd name="connsiteY20" fmla="*/ 1116842 h 4126174"/>
              <a:gd name="connsiteX21" fmla="*/ 236561 w 4683456"/>
              <a:gd name="connsiteY21" fmla="*/ 652818 h 4126174"/>
              <a:gd name="connsiteX22" fmla="*/ 741528 w 4683456"/>
              <a:gd name="connsiteY22" fmla="*/ 379863 h 412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83456" h="4126174">
                <a:moveTo>
                  <a:pt x="645994" y="407159"/>
                </a:moveTo>
                <a:cubicBezTo>
                  <a:pt x="602776" y="413982"/>
                  <a:pt x="559558" y="420806"/>
                  <a:pt x="686937" y="366215"/>
                </a:cubicBezTo>
                <a:cubicBezTo>
                  <a:pt x="814316" y="311624"/>
                  <a:pt x="1203277" y="0"/>
                  <a:pt x="1410268" y="79612"/>
                </a:cubicBezTo>
                <a:cubicBezTo>
                  <a:pt x="1617259" y="159224"/>
                  <a:pt x="1728716" y="736980"/>
                  <a:pt x="1928883" y="843887"/>
                </a:cubicBezTo>
                <a:cubicBezTo>
                  <a:pt x="2129050" y="950794"/>
                  <a:pt x="2445223" y="625523"/>
                  <a:pt x="2611271" y="721057"/>
                </a:cubicBezTo>
                <a:cubicBezTo>
                  <a:pt x="2777319" y="816591"/>
                  <a:pt x="2800066" y="1155511"/>
                  <a:pt x="2925170" y="1417093"/>
                </a:cubicBezTo>
                <a:cubicBezTo>
                  <a:pt x="3050274" y="1678675"/>
                  <a:pt x="3211773" y="2038067"/>
                  <a:pt x="3361898" y="2290550"/>
                </a:cubicBezTo>
                <a:cubicBezTo>
                  <a:pt x="3512023" y="2543033"/>
                  <a:pt x="3625755" y="2756848"/>
                  <a:pt x="3825922" y="2931994"/>
                </a:cubicBezTo>
                <a:cubicBezTo>
                  <a:pt x="4026089" y="3107140"/>
                  <a:pt x="4442346" y="3186752"/>
                  <a:pt x="4562901" y="3341427"/>
                </a:cubicBezTo>
                <a:cubicBezTo>
                  <a:pt x="4683456" y="3496102"/>
                  <a:pt x="4674358" y="3730388"/>
                  <a:pt x="4549253" y="3860042"/>
                </a:cubicBezTo>
                <a:cubicBezTo>
                  <a:pt x="4424149" y="3989696"/>
                  <a:pt x="4003342" y="4126174"/>
                  <a:pt x="3812274" y="4119350"/>
                </a:cubicBezTo>
                <a:cubicBezTo>
                  <a:pt x="3621206" y="4112526"/>
                  <a:pt x="3534769" y="3944204"/>
                  <a:pt x="3402841" y="3819099"/>
                </a:cubicBezTo>
                <a:cubicBezTo>
                  <a:pt x="3270913" y="3693995"/>
                  <a:pt x="3170829" y="3482454"/>
                  <a:pt x="3020704" y="3368723"/>
                </a:cubicBezTo>
                <a:cubicBezTo>
                  <a:pt x="2870579" y="3254992"/>
                  <a:pt x="2665862" y="3170831"/>
                  <a:pt x="2502089" y="3136711"/>
                </a:cubicBezTo>
                <a:cubicBezTo>
                  <a:pt x="2338316" y="3102591"/>
                  <a:pt x="2185916" y="3179929"/>
                  <a:pt x="2038065" y="3164006"/>
                </a:cubicBezTo>
                <a:cubicBezTo>
                  <a:pt x="1890214" y="3148084"/>
                  <a:pt x="1762836" y="3129886"/>
                  <a:pt x="1614985" y="3041176"/>
                </a:cubicBezTo>
                <a:cubicBezTo>
                  <a:pt x="1467134" y="2952466"/>
                  <a:pt x="1280615" y="2747750"/>
                  <a:pt x="1150961" y="2631744"/>
                </a:cubicBezTo>
                <a:cubicBezTo>
                  <a:pt x="1021307" y="2515738"/>
                  <a:pt x="837062" y="2345141"/>
                  <a:pt x="837062" y="2345141"/>
                </a:cubicBezTo>
                <a:cubicBezTo>
                  <a:pt x="718781" y="2238233"/>
                  <a:pt x="545910" y="2106305"/>
                  <a:pt x="441277" y="1990299"/>
                </a:cubicBezTo>
                <a:cubicBezTo>
                  <a:pt x="336644" y="1874293"/>
                  <a:pt x="282053" y="1794681"/>
                  <a:pt x="209265" y="1649105"/>
                </a:cubicBezTo>
                <a:cubicBezTo>
                  <a:pt x="136477" y="1503529"/>
                  <a:pt x="0" y="1282890"/>
                  <a:pt x="4549" y="1116842"/>
                </a:cubicBezTo>
                <a:cubicBezTo>
                  <a:pt x="9098" y="950794"/>
                  <a:pt x="113731" y="775648"/>
                  <a:pt x="236561" y="652818"/>
                </a:cubicBezTo>
                <a:cubicBezTo>
                  <a:pt x="359391" y="529988"/>
                  <a:pt x="502692" y="514066"/>
                  <a:pt x="741528" y="379863"/>
                </a:cubicBezTo>
              </a:path>
            </a:pathLst>
          </a:custGeom>
          <a:noFill/>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شكل حر 18"/>
          <p:cNvSpPr/>
          <p:nvPr/>
        </p:nvSpPr>
        <p:spPr>
          <a:xfrm rot="20437304">
            <a:off x="1214320" y="4048933"/>
            <a:ext cx="2514812" cy="2198233"/>
          </a:xfrm>
          <a:custGeom>
            <a:avLst/>
            <a:gdLst>
              <a:gd name="connsiteX0" fmla="*/ 645994 w 4683456"/>
              <a:gd name="connsiteY0" fmla="*/ 407159 h 4126174"/>
              <a:gd name="connsiteX1" fmla="*/ 686937 w 4683456"/>
              <a:gd name="connsiteY1" fmla="*/ 366215 h 4126174"/>
              <a:gd name="connsiteX2" fmla="*/ 1410268 w 4683456"/>
              <a:gd name="connsiteY2" fmla="*/ 79612 h 4126174"/>
              <a:gd name="connsiteX3" fmla="*/ 1928883 w 4683456"/>
              <a:gd name="connsiteY3" fmla="*/ 843887 h 4126174"/>
              <a:gd name="connsiteX4" fmla="*/ 2611271 w 4683456"/>
              <a:gd name="connsiteY4" fmla="*/ 721057 h 4126174"/>
              <a:gd name="connsiteX5" fmla="*/ 2925170 w 4683456"/>
              <a:gd name="connsiteY5" fmla="*/ 1417093 h 4126174"/>
              <a:gd name="connsiteX6" fmla="*/ 3361898 w 4683456"/>
              <a:gd name="connsiteY6" fmla="*/ 2290550 h 4126174"/>
              <a:gd name="connsiteX7" fmla="*/ 3825922 w 4683456"/>
              <a:gd name="connsiteY7" fmla="*/ 2931994 h 4126174"/>
              <a:gd name="connsiteX8" fmla="*/ 4562901 w 4683456"/>
              <a:gd name="connsiteY8" fmla="*/ 3341427 h 4126174"/>
              <a:gd name="connsiteX9" fmla="*/ 4549253 w 4683456"/>
              <a:gd name="connsiteY9" fmla="*/ 3860042 h 4126174"/>
              <a:gd name="connsiteX10" fmla="*/ 3812274 w 4683456"/>
              <a:gd name="connsiteY10" fmla="*/ 4119350 h 4126174"/>
              <a:gd name="connsiteX11" fmla="*/ 3402841 w 4683456"/>
              <a:gd name="connsiteY11" fmla="*/ 3819099 h 4126174"/>
              <a:gd name="connsiteX12" fmla="*/ 3020704 w 4683456"/>
              <a:gd name="connsiteY12" fmla="*/ 3368723 h 4126174"/>
              <a:gd name="connsiteX13" fmla="*/ 2502089 w 4683456"/>
              <a:gd name="connsiteY13" fmla="*/ 3136711 h 4126174"/>
              <a:gd name="connsiteX14" fmla="*/ 2038065 w 4683456"/>
              <a:gd name="connsiteY14" fmla="*/ 3164006 h 4126174"/>
              <a:gd name="connsiteX15" fmla="*/ 1614985 w 4683456"/>
              <a:gd name="connsiteY15" fmla="*/ 3041176 h 4126174"/>
              <a:gd name="connsiteX16" fmla="*/ 1150961 w 4683456"/>
              <a:gd name="connsiteY16" fmla="*/ 2631744 h 4126174"/>
              <a:gd name="connsiteX17" fmla="*/ 837062 w 4683456"/>
              <a:gd name="connsiteY17" fmla="*/ 2345141 h 4126174"/>
              <a:gd name="connsiteX18" fmla="*/ 441277 w 4683456"/>
              <a:gd name="connsiteY18" fmla="*/ 1990299 h 4126174"/>
              <a:gd name="connsiteX19" fmla="*/ 209265 w 4683456"/>
              <a:gd name="connsiteY19" fmla="*/ 1649105 h 4126174"/>
              <a:gd name="connsiteX20" fmla="*/ 4549 w 4683456"/>
              <a:gd name="connsiteY20" fmla="*/ 1116842 h 4126174"/>
              <a:gd name="connsiteX21" fmla="*/ 236561 w 4683456"/>
              <a:gd name="connsiteY21" fmla="*/ 652818 h 4126174"/>
              <a:gd name="connsiteX22" fmla="*/ 741528 w 4683456"/>
              <a:gd name="connsiteY22" fmla="*/ 379863 h 412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83456" h="4126174">
                <a:moveTo>
                  <a:pt x="645994" y="407159"/>
                </a:moveTo>
                <a:cubicBezTo>
                  <a:pt x="602776" y="413982"/>
                  <a:pt x="559558" y="420806"/>
                  <a:pt x="686937" y="366215"/>
                </a:cubicBezTo>
                <a:cubicBezTo>
                  <a:pt x="814316" y="311624"/>
                  <a:pt x="1203277" y="0"/>
                  <a:pt x="1410268" y="79612"/>
                </a:cubicBezTo>
                <a:cubicBezTo>
                  <a:pt x="1617259" y="159224"/>
                  <a:pt x="1728716" y="736980"/>
                  <a:pt x="1928883" y="843887"/>
                </a:cubicBezTo>
                <a:cubicBezTo>
                  <a:pt x="2129050" y="950794"/>
                  <a:pt x="2445223" y="625523"/>
                  <a:pt x="2611271" y="721057"/>
                </a:cubicBezTo>
                <a:cubicBezTo>
                  <a:pt x="2777319" y="816591"/>
                  <a:pt x="2800066" y="1155511"/>
                  <a:pt x="2925170" y="1417093"/>
                </a:cubicBezTo>
                <a:cubicBezTo>
                  <a:pt x="3050274" y="1678675"/>
                  <a:pt x="3211773" y="2038067"/>
                  <a:pt x="3361898" y="2290550"/>
                </a:cubicBezTo>
                <a:cubicBezTo>
                  <a:pt x="3512023" y="2543033"/>
                  <a:pt x="3625755" y="2756848"/>
                  <a:pt x="3825922" y="2931994"/>
                </a:cubicBezTo>
                <a:cubicBezTo>
                  <a:pt x="4026089" y="3107140"/>
                  <a:pt x="4442346" y="3186752"/>
                  <a:pt x="4562901" y="3341427"/>
                </a:cubicBezTo>
                <a:cubicBezTo>
                  <a:pt x="4683456" y="3496102"/>
                  <a:pt x="4674358" y="3730388"/>
                  <a:pt x="4549253" y="3860042"/>
                </a:cubicBezTo>
                <a:cubicBezTo>
                  <a:pt x="4424149" y="3989696"/>
                  <a:pt x="4003342" y="4126174"/>
                  <a:pt x="3812274" y="4119350"/>
                </a:cubicBezTo>
                <a:cubicBezTo>
                  <a:pt x="3621206" y="4112526"/>
                  <a:pt x="3534769" y="3944204"/>
                  <a:pt x="3402841" y="3819099"/>
                </a:cubicBezTo>
                <a:cubicBezTo>
                  <a:pt x="3270913" y="3693995"/>
                  <a:pt x="3170829" y="3482454"/>
                  <a:pt x="3020704" y="3368723"/>
                </a:cubicBezTo>
                <a:cubicBezTo>
                  <a:pt x="2870579" y="3254992"/>
                  <a:pt x="2665862" y="3170831"/>
                  <a:pt x="2502089" y="3136711"/>
                </a:cubicBezTo>
                <a:cubicBezTo>
                  <a:pt x="2338316" y="3102591"/>
                  <a:pt x="2185916" y="3179929"/>
                  <a:pt x="2038065" y="3164006"/>
                </a:cubicBezTo>
                <a:cubicBezTo>
                  <a:pt x="1890214" y="3148084"/>
                  <a:pt x="1762836" y="3129886"/>
                  <a:pt x="1614985" y="3041176"/>
                </a:cubicBezTo>
                <a:cubicBezTo>
                  <a:pt x="1467134" y="2952466"/>
                  <a:pt x="1280615" y="2747750"/>
                  <a:pt x="1150961" y="2631744"/>
                </a:cubicBezTo>
                <a:cubicBezTo>
                  <a:pt x="1021307" y="2515738"/>
                  <a:pt x="837062" y="2345141"/>
                  <a:pt x="837062" y="2345141"/>
                </a:cubicBezTo>
                <a:cubicBezTo>
                  <a:pt x="718781" y="2238233"/>
                  <a:pt x="545910" y="2106305"/>
                  <a:pt x="441277" y="1990299"/>
                </a:cubicBezTo>
                <a:cubicBezTo>
                  <a:pt x="336644" y="1874293"/>
                  <a:pt x="282053" y="1794681"/>
                  <a:pt x="209265" y="1649105"/>
                </a:cubicBezTo>
                <a:cubicBezTo>
                  <a:pt x="136477" y="1503529"/>
                  <a:pt x="0" y="1282890"/>
                  <a:pt x="4549" y="1116842"/>
                </a:cubicBezTo>
                <a:cubicBezTo>
                  <a:pt x="9098" y="950794"/>
                  <a:pt x="113731" y="775648"/>
                  <a:pt x="236561" y="652818"/>
                </a:cubicBezTo>
                <a:cubicBezTo>
                  <a:pt x="359391" y="529988"/>
                  <a:pt x="502692" y="514066"/>
                  <a:pt x="741528" y="379863"/>
                </a:cubicBezTo>
              </a:path>
            </a:pathLst>
          </a:custGeom>
          <a:noFill/>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شكل حر 19"/>
          <p:cNvSpPr/>
          <p:nvPr/>
        </p:nvSpPr>
        <p:spPr>
          <a:xfrm>
            <a:off x="7168054" y="4038600"/>
            <a:ext cx="451945" cy="2078421"/>
          </a:xfrm>
          <a:custGeom>
            <a:avLst/>
            <a:gdLst>
              <a:gd name="connsiteX0" fmla="*/ 446690 w 446690"/>
              <a:gd name="connsiteY0" fmla="*/ 0 h 1844566"/>
              <a:gd name="connsiteX1" fmla="*/ 289035 w 446690"/>
              <a:gd name="connsiteY1" fmla="*/ 220717 h 1844566"/>
              <a:gd name="connsiteX2" fmla="*/ 289035 w 446690"/>
              <a:gd name="connsiteY2" fmla="*/ 504497 h 1844566"/>
              <a:gd name="connsiteX3" fmla="*/ 99848 w 446690"/>
              <a:gd name="connsiteY3" fmla="*/ 788276 h 1844566"/>
              <a:gd name="connsiteX4" fmla="*/ 5255 w 446690"/>
              <a:gd name="connsiteY4" fmla="*/ 930166 h 1844566"/>
              <a:gd name="connsiteX5" fmla="*/ 131379 w 446690"/>
              <a:gd name="connsiteY5" fmla="*/ 1481959 h 1844566"/>
              <a:gd name="connsiteX6" fmla="*/ 257504 w 446690"/>
              <a:gd name="connsiteY6" fmla="*/ 1844566 h 184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690" h="1844566">
                <a:moveTo>
                  <a:pt x="446690" y="0"/>
                </a:moveTo>
                <a:cubicBezTo>
                  <a:pt x="381000" y="68317"/>
                  <a:pt x="315311" y="136634"/>
                  <a:pt x="289035" y="220717"/>
                </a:cubicBezTo>
                <a:cubicBezTo>
                  <a:pt x="262759" y="304800"/>
                  <a:pt x="320566" y="409904"/>
                  <a:pt x="289035" y="504497"/>
                </a:cubicBezTo>
                <a:cubicBezTo>
                  <a:pt x="257504" y="599090"/>
                  <a:pt x="99848" y="788276"/>
                  <a:pt x="99848" y="788276"/>
                </a:cubicBezTo>
                <a:cubicBezTo>
                  <a:pt x="52551" y="859221"/>
                  <a:pt x="0" y="814552"/>
                  <a:pt x="5255" y="930166"/>
                </a:cubicBezTo>
                <a:cubicBezTo>
                  <a:pt x="10510" y="1045780"/>
                  <a:pt x="89338" y="1329559"/>
                  <a:pt x="131379" y="1481959"/>
                </a:cubicBezTo>
                <a:cubicBezTo>
                  <a:pt x="173420" y="1634359"/>
                  <a:pt x="215462" y="1739462"/>
                  <a:pt x="257504" y="1844566"/>
                </a:cubicBezTo>
              </a:path>
            </a:pathLst>
          </a:custGeom>
          <a:noFill/>
          <a:ln w="57150">
            <a:solidFill>
              <a:schemeClr val="tx1">
                <a:lumMod val="95000"/>
                <a:lumOff val="5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مربع نص 20"/>
          <p:cNvSpPr txBox="1"/>
          <p:nvPr/>
        </p:nvSpPr>
        <p:spPr>
          <a:xfrm>
            <a:off x="685800" y="1066800"/>
            <a:ext cx="1828800" cy="369332"/>
          </a:xfrm>
          <a:prstGeom prst="rect">
            <a:avLst/>
          </a:prstGeom>
          <a:noFill/>
        </p:spPr>
        <p:txBody>
          <a:bodyPr wrap="square" rtlCol="0">
            <a:spAutoFit/>
          </a:bodyPr>
          <a:lstStyle/>
          <a:p>
            <a:pPr algn="ctr"/>
            <a:r>
              <a:rPr lang="en-US" b="1" dirty="0" smtClean="0"/>
              <a:t>1960</a:t>
            </a:r>
            <a:endParaRPr lang="en-US" b="1" dirty="0"/>
          </a:p>
        </p:txBody>
      </p:sp>
      <p:sp>
        <p:nvSpPr>
          <p:cNvPr id="23" name="مربع نص 22"/>
          <p:cNvSpPr txBox="1"/>
          <p:nvPr/>
        </p:nvSpPr>
        <p:spPr>
          <a:xfrm>
            <a:off x="3581400" y="1143000"/>
            <a:ext cx="1828800" cy="369332"/>
          </a:xfrm>
          <a:prstGeom prst="rect">
            <a:avLst/>
          </a:prstGeom>
          <a:noFill/>
        </p:spPr>
        <p:txBody>
          <a:bodyPr wrap="square" rtlCol="0">
            <a:spAutoFit/>
          </a:bodyPr>
          <a:lstStyle/>
          <a:p>
            <a:pPr algn="ctr"/>
            <a:r>
              <a:rPr lang="en-US" b="1" dirty="0" smtClean="0"/>
              <a:t>1984</a:t>
            </a:r>
            <a:endParaRPr lang="en-US" b="1" dirty="0"/>
          </a:p>
        </p:txBody>
      </p:sp>
      <p:sp>
        <p:nvSpPr>
          <p:cNvPr id="24" name="مربع نص 23"/>
          <p:cNvSpPr txBox="1"/>
          <p:nvPr/>
        </p:nvSpPr>
        <p:spPr>
          <a:xfrm>
            <a:off x="6400800" y="1066800"/>
            <a:ext cx="1828800" cy="369332"/>
          </a:xfrm>
          <a:prstGeom prst="rect">
            <a:avLst/>
          </a:prstGeom>
          <a:noFill/>
        </p:spPr>
        <p:txBody>
          <a:bodyPr wrap="square" rtlCol="0">
            <a:spAutoFit/>
          </a:bodyPr>
          <a:lstStyle/>
          <a:p>
            <a:pPr algn="ctr"/>
            <a:r>
              <a:rPr lang="en-US" b="1" dirty="0" smtClean="0"/>
              <a:t>2000</a:t>
            </a:r>
            <a:endParaRPr lang="en-US" b="1" dirty="0"/>
          </a:p>
        </p:txBody>
      </p:sp>
      <p:sp>
        <p:nvSpPr>
          <p:cNvPr id="25" name="مربع نص 24"/>
          <p:cNvSpPr txBox="1"/>
          <p:nvPr/>
        </p:nvSpPr>
        <p:spPr>
          <a:xfrm>
            <a:off x="1371600" y="6248400"/>
            <a:ext cx="1828800" cy="369332"/>
          </a:xfrm>
          <a:prstGeom prst="rect">
            <a:avLst/>
          </a:prstGeom>
          <a:noFill/>
        </p:spPr>
        <p:txBody>
          <a:bodyPr wrap="square" rtlCol="0">
            <a:spAutoFit/>
          </a:bodyPr>
          <a:lstStyle/>
          <a:p>
            <a:pPr algn="ctr"/>
            <a:r>
              <a:rPr lang="en-US" dirty="0" smtClean="0"/>
              <a:t>2004</a:t>
            </a:r>
            <a:endParaRPr lang="en-US" dirty="0"/>
          </a:p>
        </p:txBody>
      </p:sp>
      <p:sp>
        <p:nvSpPr>
          <p:cNvPr id="26" name="مربع نص 25"/>
          <p:cNvSpPr txBox="1"/>
          <p:nvPr/>
        </p:nvSpPr>
        <p:spPr>
          <a:xfrm>
            <a:off x="5943600" y="6324600"/>
            <a:ext cx="1828800" cy="369332"/>
          </a:xfrm>
          <a:prstGeom prst="rect">
            <a:avLst/>
          </a:prstGeom>
          <a:noFill/>
        </p:spPr>
        <p:txBody>
          <a:bodyPr wrap="square" rtlCol="0">
            <a:spAutoFit/>
          </a:bodyPr>
          <a:lstStyle/>
          <a:p>
            <a:pPr algn="ctr"/>
            <a:r>
              <a:rPr lang="en-US" dirty="0" smtClean="0"/>
              <a:t>2019</a:t>
            </a:r>
            <a:endParaRPr lang="en-US" dirty="0"/>
          </a:p>
        </p:txBody>
      </p:sp>
      <p:sp>
        <p:nvSpPr>
          <p:cNvPr id="27" name="شكل حر 26"/>
          <p:cNvSpPr/>
          <p:nvPr/>
        </p:nvSpPr>
        <p:spPr>
          <a:xfrm>
            <a:off x="2743201" y="4343400"/>
            <a:ext cx="76200" cy="1828800"/>
          </a:xfrm>
          <a:custGeom>
            <a:avLst/>
            <a:gdLst>
              <a:gd name="connsiteX0" fmla="*/ 446690 w 446690"/>
              <a:gd name="connsiteY0" fmla="*/ 0 h 1844566"/>
              <a:gd name="connsiteX1" fmla="*/ 289035 w 446690"/>
              <a:gd name="connsiteY1" fmla="*/ 220717 h 1844566"/>
              <a:gd name="connsiteX2" fmla="*/ 289035 w 446690"/>
              <a:gd name="connsiteY2" fmla="*/ 504497 h 1844566"/>
              <a:gd name="connsiteX3" fmla="*/ 99848 w 446690"/>
              <a:gd name="connsiteY3" fmla="*/ 788276 h 1844566"/>
              <a:gd name="connsiteX4" fmla="*/ 5255 w 446690"/>
              <a:gd name="connsiteY4" fmla="*/ 930166 h 1844566"/>
              <a:gd name="connsiteX5" fmla="*/ 131379 w 446690"/>
              <a:gd name="connsiteY5" fmla="*/ 1481959 h 1844566"/>
              <a:gd name="connsiteX6" fmla="*/ 257504 w 446690"/>
              <a:gd name="connsiteY6" fmla="*/ 1844566 h 1844566"/>
              <a:gd name="connsiteX0" fmla="*/ 446690 w 446690"/>
              <a:gd name="connsiteY0" fmla="*/ 0 h 2151994"/>
              <a:gd name="connsiteX1" fmla="*/ 289035 w 446690"/>
              <a:gd name="connsiteY1" fmla="*/ 528145 h 2151994"/>
              <a:gd name="connsiteX2" fmla="*/ 289035 w 446690"/>
              <a:gd name="connsiteY2" fmla="*/ 811925 h 2151994"/>
              <a:gd name="connsiteX3" fmla="*/ 99848 w 446690"/>
              <a:gd name="connsiteY3" fmla="*/ 1095704 h 2151994"/>
              <a:gd name="connsiteX4" fmla="*/ 5255 w 446690"/>
              <a:gd name="connsiteY4" fmla="*/ 1237594 h 2151994"/>
              <a:gd name="connsiteX5" fmla="*/ 131379 w 446690"/>
              <a:gd name="connsiteY5" fmla="*/ 1789387 h 2151994"/>
              <a:gd name="connsiteX6" fmla="*/ 257504 w 446690"/>
              <a:gd name="connsiteY6" fmla="*/ 2151994 h 2151994"/>
              <a:gd name="connsiteX0" fmla="*/ 446690 w 446690"/>
              <a:gd name="connsiteY0" fmla="*/ 0 h 2459422"/>
              <a:gd name="connsiteX1" fmla="*/ 289035 w 446690"/>
              <a:gd name="connsiteY1" fmla="*/ 528145 h 2459422"/>
              <a:gd name="connsiteX2" fmla="*/ 289035 w 446690"/>
              <a:gd name="connsiteY2" fmla="*/ 811925 h 2459422"/>
              <a:gd name="connsiteX3" fmla="*/ 99848 w 446690"/>
              <a:gd name="connsiteY3" fmla="*/ 1095704 h 2459422"/>
              <a:gd name="connsiteX4" fmla="*/ 5255 w 446690"/>
              <a:gd name="connsiteY4" fmla="*/ 1237594 h 2459422"/>
              <a:gd name="connsiteX5" fmla="*/ 131379 w 446690"/>
              <a:gd name="connsiteY5" fmla="*/ 1789387 h 2459422"/>
              <a:gd name="connsiteX6" fmla="*/ 257503 w 446690"/>
              <a:gd name="connsiteY6" fmla="*/ 2459422 h 245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690" h="2459422">
                <a:moveTo>
                  <a:pt x="446690" y="0"/>
                </a:moveTo>
                <a:cubicBezTo>
                  <a:pt x="381000" y="68317"/>
                  <a:pt x="315311" y="392824"/>
                  <a:pt x="289035" y="528145"/>
                </a:cubicBezTo>
                <a:cubicBezTo>
                  <a:pt x="262759" y="663466"/>
                  <a:pt x="320566" y="717332"/>
                  <a:pt x="289035" y="811925"/>
                </a:cubicBezTo>
                <a:cubicBezTo>
                  <a:pt x="257504" y="906518"/>
                  <a:pt x="99848" y="1095704"/>
                  <a:pt x="99848" y="1095704"/>
                </a:cubicBezTo>
                <a:cubicBezTo>
                  <a:pt x="52551" y="1166649"/>
                  <a:pt x="0" y="1121980"/>
                  <a:pt x="5255" y="1237594"/>
                </a:cubicBezTo>
                <a:cubicBezTo>
                  <a:pt x="10510" y="1353208"/>
                  <a:pt x="89338" y="1585749"/>
                  <a:pt x="131379" y="1789387"/>
                </a:cubicBezTo>
                <a:cubicBezTo>
                  <a:pt x="173420" y="1993025"/>
                  <a:pt x="215461" y="2354318"/>
                  <a:pt x="257503" y="2459422"/>
                </a:cubicBezTo>
              </a:path>
            </a:pathLst>
          </a:custGeom>
          <a:noFill/>
          <a:ln w="57150">
            <a:solidFill>
              <a:schemeClr val="tx1">
                <a:lumMod val="95000"/>
                <a:lumOff val="5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مربع نص 38"/>
          <p:cNvSpPr txBox="1"/>
          <p:nvPr/>
        </p:nvSpPr>
        <p:spPr>
          <a:xfrm>
            <a:off x="1524000" y="381000"/>
            <a:ext cx="5334000" cy="461665"/>
          </a:xfrm>
          <a:prstGeom prst="rect">
            <a:avLst/>
          </a:prstGeom>
          <a:solidFill>
            <a:schemeClr val="bg2">
              <a:lumMod val="75000"/>
            </a:schemeClr>
          </a:solidFill>
          <a:ln>
            <a:solidFill>
              <a:schemeClr val="bg2">
                <a:lumMod val="25000"/>
              </a:schemeClr>
            </a:solidFill>
          </a:ln>
        </p:spPr>
        <p:txBody>
          <a:bodyPr wrap="square" rtlCol="0">
            <a:spAutoFit/>
          </a:bodyPr>
          <a:lstStyle/>
          <a:p>
            <a:r>
              <a:rPr lang="en-US" sz="2400" b="1" dirty="0" smtClean="0"/>
              <a:t>Historical timeline for the planning area</a:t>
            </a:r>
            <a:endParaRPr lang="en-US" sz="2400" b="1" dirty="0"/>
          </a:p>
        </p:txBody>
      </p:sp>
      <p:sp>
        <p:nvSpPr>
          <p:cNvPr id="28" name="شكل حر 27"/>
          <p:cNvSpPr/>
          <p:nvPr/>
        </p:nvSpPr>
        <p:spPr>
          <a:xfrm>
            <a:off x="539045" y="1562100"/>
            <a:ext cx="2403122" cy="2219678"/>
          </a:xfrm>
          <a:custGeom>
            <a:avLst/>
            <a:gdLst>
              <a:gd name="connsiteX0" fmla="*/ 129822 w 2403122"/>
              <a:gd name="connsiteY0" fmla="*/ 80433 h 2219678"/>
              <a:gd name="connsiteX1" fmla="*/ 324555 w 2403122"/>
              <a:gd name="connsiteY1" fmla="*/ 4233 h 2219678"/>
              <a:gd name="connsiteX2" fmla="*/ 510822 w 2403122"/>
              <a:gd name="connsiteY2" fmla="*/ 105833 h 2219678"/>
              <a:gd name="connsiteX3" fmla="*/ 832555 w 2403122"/>
              <a:gd name="connsiteY3" fmla="*/ 495300 h 2219678"/>
              <a:gd name="connsiteX4" fmla="*/ 951088 w 2403122"/>
              <a:gd name="connsiteY4" fmla="*/ 690033 h 2219678"/>
              <a:gd name="connsiteX5" fmla="*/ 1111955 w 2403122"/>
              <a:gd name="connsiteY5" fmla="*/ 495300 h 2219678"/>
              <a:gd name="connsiteX6" fmla="*/ 1128888 w 2403122"/>
              <a:gd name="connsiteY6" fmla="*/ 207433 h 2219678"/>
              <a:gd name="connsiteX7" fmla="*/ 1416755 w 2403122"/>
              <a:gd name="connsiteY7" fmla="*/ 529167 h 2219678"/>
              <a:gd name="connsiteX8" fmla="*/ 1594555 w 2403122"/>
              <a:gd name="connsiteY8" fmla="*/ 639233 h 2219678"/>
              <a:gd name="connsiteX9" fmla="*/ 1899355 w 2403122"/>
              <a:gd name="connsiteY9" fmla="*/ 444500 h 2219678"/>
              <a:gd name="connsiteX10" fmla="*/ 2178755 w 2403122"/>
              <a:gd name="connsiteY10" fmla="*/ 156633 h 2219678"/>
              <a:gd name="connsiteX11" fmla="*/ 2348088 w 2403122"/>
              <a:gd name="connsiteY11" fmla="*/ 232833 h 2219678"/>
              <a:gd name="connsiteX12" fmla="*/ 2331155 w 2403122"/>
              <a:gd name="connsiteY12" fmla="*/ 698500 h 2219678"/>
              <a:gd name="connsiteX13" fmla="*/ 2051755 w 2403122"/>
              <a:gd name="connsiteY13" fmla="*/ 884767 h 2219678"/>
              <a:gd name="connsiteX14" fmla="*/ 2212622 w 2403122"/>
              <a:gd name="connsiteY14" fmla="*/ 1172633 h 2219678"/>
              <a:gd name="connsiteX15" fmla="*/ 2331155 w 2403122"/>
              <a:gd name="connsiteY15" fmla="*/ 1333500 h 2219678"/>
              <a:gd name="connsiteX16" fmla="*/ 2356555 w 2403122"/>
              <a:gd name="connsiteY16" fmla="*/ 1579033 h 2219678"/>
              <a:gd name="connsiteX17" fmla="*/ 2051755 w 2403122"/>
              <a:gd name="connsiteY17" fmla="*/ 1621367 h 2219678"/>
              <a:gd name="connsiteX18" fmla="*/ 1645355 w 2403122"/>
              <a:gd name="connsiteY18" fmla="*/ 1689100 h 2219678"/>
              <a:gd name="connsiteX19" fmla="*/ 1848555 w 2403122"/>
              <a:gd name="connsiteY19" fmla="*/ 2078567 h 2219678"/>
              <a:gd name="connsiteX20" fmla="*/ 1780822 w 2403122"/>
              <a:gd name="connsiteY20" fmla="*/ 2188633 h 2219678"/>
              <a:gd name="connsiteX21" fmla="*/ 1365955 w 2403122"/>
              <a:gd name="connsiteY21" fmla="*/ 2205567 h 2219678"/>
              <a:gd name="connsiteX22" fmla="*/ 1001888 w 2403122"/>
              <a:gd name="connsiteY22" fmla="*/ 2103967 h 2219678"/>
              <a:gd name="connsiteX23" fmla="*/ 536222 w 2403122"/>
              <a:gd name="connsiteY23" fmla="*/ 1976967 h 2219678"/>
              <a:gd name="connsiteX24" fmla="*/ 104422 w 2403122"/>
              <a:gd name="connsiteY24" fmla="*/ 2078567 h 2219678"/>
              <a:gd name="connsiteX25" fmla="*/ 2822 w 2403122"/>
              <a:gd name="connsiteY25" fmla="*/ 1807633 h 2219678"/>
              <a:gd name="connsiteX26" fmla="*/ 121355 w 2403122"/>
              <a:gd name="connsiteY26" fmla="*/ 1511300 h 2219678"/>
              <a:gd name="connsiteX27" fmla="*/ 28222 w 2403122"/>
              <a:gd name="connsiteY27" fmla="*/ 969433 h 2219678"/>
              <a:gd name="connsiteX28" fmla="*/ 28222 w 2403122"/>
              <a:gd name="connsiteY28" fmla="*/ 427567 h 2219678"/>
              <a:gd name="connsiteX29" fmla="*/ 129822 w 2403122"/>
              <a:gd name="connsiteY29" fmla="*/ 80433 h 2219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03122" h="2219678">
                <a:moveTo>
                  <a:pt x="129822" y="80433"/>
                </a:moveTo>
                <a:cubicBezTo>
                  <a:pt x="179211" y="9877"/>
                  <a:pt x="261055" y="0"/>
                  <a:pt x="324555" y="4233"/>
                </a:cubicBezTo>
                <a:cubicBezTo>
                  <a:pt x="388055" y="8466"/>
                  <a:pt x="426155" y="23989"/>
                  <a:pt x="510822" y="105833"/>
                </a:cubicBezTo>
                <a:cubicBezTo>
                  <a:pt x="595489" y="187677"/>
                  <a:pt x="759177" y="397933"/>
                  <a:pt x="832555" y="495300"/>
                </a:cubicBezTo>
                <a:cubicBezTo>
                  <a:pt x="905933" y="592667"/>
                  <a:pt x="904521" y="690033"/>
                  <a:pt x="951088" y="690033"/>
                </a:cubicBezTo>
                <a:cubicBezTo>
                  <a:pt x="997655" y="690033"/>
                  <a:pt x="1082322" y="575733"/>
                  <a:pt x="1111955" y="495300"/>
                </a:cubicBezTo>
                <a:cubicBezTo>
                  <a:pt x="1141588" y="414867"/>
                  <a:pt x="1078088" y="201789"/>
                  <a:pt x="1128888" y="207433"/>
                </a:cubicBezTo>
                <a:cubicBezTo>
                  <a:pt x="1179688" y="213077"/>
                  <a:pt x="1339144" y="457200"/>
                  <a:pt x="1416755" y="529167"/>
                </a:cubicBezTo>
                <a:cubicBezTo>
                  <a:pt x="1494366" y="601134"/>
                  <a:pt x="1514122" y="653344"/>
                  <a:pt x="1594555" y="639233"/>
                </a:cubicBezTo>
                <a:cubicBezTo>
                  <a:pt x="1674988" y="625122"/>
                  <a:pt x="1801988" y="524933"/>
                  <a:pt x="1899355" y="444500"/>
                </a:cubicBezTo>
                <a:cubicBezTo>
                  <a:pt x="1996722" y="364067"/>
                  <a:pt x="2103966" y="191911"/>
                  <a:pt x="2178755" y="156633"/>
                </a:cubicBezTo>
                <a:cubicBezTo>
                  <a:pt x="2253544" y="121355"/>
                  <a:pt x="2322688" y="142522"/>
                  <a:pt x="2348088" y="232833"/>
                </a:cubicBezTo>
                <a:cubicBezTo>
                  <a:pt x="2373488" y="323144"/>
                  <a:pt x="2380544" y="589844"/>
                  <a:pt x="2331155" y="698500"/>
                </a:cubicBezTo>
                <a:cubicBezTo>
                  <a:pt x="2281766" y="807156"/>
                  <a:pt x="2071510" y="805745"/>
                  <a:pt x="2051755" y="884767"/>
                </a:cubicBezTo>
                <a:cubicBezTo>
                  <a:pt x="2032000" y="963789"/>
                  <a:pt x="2166055" y="1097844"/>
                  <a:pt x="2212622" y="1172633"/>
                </a:cubicBezTo>
                <a:cubicBezTo>
                  <a:pt x="2259189" y="1247422"/>
                  <a:pt x="2307166" y="1265767"/>
                  <a:pt x="2331155" y="1333500"/>
                </a:cubicBezTo>
                <a:cubicBezTo>
                  <a:pt x="2355144" y="1401233"/>
                  <a:pt x="2403122" y="1531055"/>
                  <a:pt x="2356555" y="1579033"/>
                </a:cubicBezTo>
                <a:cubicBezTo>
                  <a:pt x="2309988" y="1627011"/>
                  <a:pt x="2170288" y="1603023"/>
                  <a:pt x="2051755" y="1621367"/>
                </a:cubicBezTo>
                <a:cubicBezTo>
                  <a:pt x="1933222" y="1639711"/>
                  <a:pt x="1679222" y="1612900"/>
                  <a:pt x="1645355" y="1689100"/>
                </a:cubicBezTo>
                <a:cubicBezTo>
                  <a:pt x="1611488" y="1765300"/>
                  <a:pt x="1825977" y="1995312"/>
                  <a:pt x="1848555" y="2078567"/>
                </a:cubicBezTo>
                <a:cubicBezTo>
                  <a:pt x="1871133" y="2161822"/>
                  <a:pt x="1861255" y="2167466"/>
                  <a:pt x="1780822" y="2188633"/>
                </a:cubicBezTo>
                <a:cubicBezTo>
                  <a:pt x="1700389" y="2209800"/>
                  <a:pt x="1495777" y="2219678"/>
                  <a:pt x="1365955" y="2205567"/>
                </a:cubicBezTo>
                <a:cubicBezTo>
                  <a:pt x="1236133" y="2191456"/>
                  <a:pt x="1001888" y="2103967"/>
                  <a:pt x="1001888" y="2103967"/>
                </a:cubicBezTo>
                <a:cubicBezTo>
                  <a:pt x="863599" y="2065867"/>
                  <a:pt x="685800" y="1981200"/>
                  <a:pt x="536222" y="1976967"/>
                </a:cubicBezTo>
                <a:cubicBezTo>
                  <a:pt x="386644" y="1972734"/>
                  <a:pt x="193322" y="2106789"/>
                  <a:pt x="104422" y="2078567"/>
                </a:cubicBezTo>
                <a:cubicBezTo>
                  <a:pt x="15522" y="2050345"/>
                  <a:pt x="0" y="1902177"/>
                  <a:pt x="2822" y="1807633"/>
                </a:cubicBezTo>
                <a:cubicBezTo>
                  <a:pt x="5644" y="1713089"/>
                  <a:pt x="117122" y="1651000"/>
                  <a:pt x="121355" y="1511300"/>
                </a:cubicBezTo>
                <a:cubicBezTo>
                  <a:pt x="125588" y="1371600"/>
                  <a:pt x="43744" y="1150055"/>
                  <a:pt x="28222" y="969433"/>
                </a:cubicBezTo>
                <a:cubicBezTo>
                  <a:pt x="12700" y="788811"/>
                  <a:pt x="16933" y="577145"/>
                  <a:pt x="28222" y="427567"/>
                </a:cubicBezTo>
                <a:cubicBezTo>
                  <a:pt x="39511" y="277989"/>
                  <a:pt x="80433" y="150989"/>
                  <a:pt x="129822" y="80433"/>
                </a:cubicBezTo>
                <a:close/>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مربع نص 28"/>
          <p:cNvSpPr txBox="1"/>
          <p:nvPr/>
        </p:nvSpPr>
        <p:spPr>
          <a:xfrm>
            <a:off x="685800" y="2438400"/>
            <a:ext cx="1524000" cy="261610"/>
          </a:xfrm>
          <a:prstGeom prst="rect">
            <a:avLst/>
          </a:prstGeom>
          <a:noFill/>
        </p:spPr>
        <p:txBody>
          <a:bodyPr wrap="square" rtlCol="1">
            <a:spAutoFit/>
          </a:bodyPr>
          <a:lstStyle/>
          <a:p>
            <a:r>
              <a:rPr lang="en-US" sz="1100" b="1" dirty="0" smtClean="0"/>
              <a:t>Baqa Al-Gharbiyye</a:t>
            </a:r>
            <a:endParaRPr lang="ar-SA" sz="1100" b="1" dirty="0"/>
          </a:p>
        </p:txBody>
      </p:sp>
      <p:sp>
        <p:nvSpPr>
          <p:cNvPr id="30" name="مربع نص 29"/>
          <p:cNvSpPr txBox="1"/>
          <p:nvPr/>
        </p:nvSpPr>
        <p:spPr>
          <a:xfrm>
            <a:off x="2286000" y="1981200"/>
            <a:ext cx="1066800" cy="230832"/>
          </a:xfrm>
          <a:prstGeom prst="rect">
            <a:avLst/>
          </a:prstGeom>
          <a:noFill/>
        </p:spPr>
        <p:txBody>
          <a:bodyPr wrap="square" rtlCol="1">
            <a:spAutoFit/>
          </a:bodyPr>
          <a:lstStyle/>
          <a:p>
            <a:r>
              <a:rPr lang="en-US" sz="900" b="1" dirty="0" smtClean="0"/>
              <a:t>Nazlet Issa</a:t>
            </a:r>
            <a:endParaRPr lang="ar-SA" sz="900" b="1" dirty="0"/>
          </a:p>
        </p:txBody>
      </p:sp>
      <p:sp>
        <p:nvSpPr>
          <p:cNvPr id="31" name="مربع نص 30"/>
          <p:cNvSpPr txBox="1"/>
          <p:nvPr/>
        </p:nvSpPr>
        <p:spPr>
          <a:xfrm>
            <a:off x="3581400" y="2286000"/>
            <a:ext cx="1524000" cy="261610"/>
          </a:xfrm>
          <a:prstGeom prst="rect">
            <a:avLst/>
          </a:prstGeom>
          <a:noFill/>
        </p:spPr>
        <p:txBody>
          <a:bodyPr wrap="square" rtlCol="1">
            <a:spAutoFit/>
          </a:bodyPr>
          <a:lstStyle/>
          <a:p>
            <a:r>
              <a:rPr lang="en-US" sz="1100" b="1" dirty="0" smtClean="0"/>
              <a:t>Baqa Al-Gharbiyye</a:t>
            </a:r>
            <a:endParaRPr lang="ar-SA" sz="1100" b="1" dirty="0"/>
          </a:p>
        </p:txBody>
      </p:sp>
      <p:sp>
        <p:nvSpPr>
          <p:cNvPr id="32" name="مربع نص 31"/>
          <p:cNvSpPr txBox="1"/>
          <p:nvPr/>
        </p:nvSpPr>
        <p:spPr>
          <a:xfrm>
            <a:off x="4267200" y="3200400"/>
            <a:ext cx="1524000" cy="230832"/>
          </a:xfrm>
          <a:prstGeom prst="rect">
            <a:avLst/>
          </a:prstGeom>
          <a:noFill/>
        </p:spPr>
        <p:txBody>
          <a:bodyPr wrap="square" rtlCol="1">
            <a:spAutoFit/>
          </a:bodyPr>
          <a:lstStyle/>
          <a:p>
            <a:pPr algn="ctr"/>
            <a:r>
              <a:rPr lang="en-US" sz="900" b="1" dirty="0" smtClean="0"/>
              <a:t>Baqa Alsharqieh</a:t>
            </a:r>
            <a:endParaRPr lang="ar-SA" sz="900" b="1" dirty="0"/>
          </a:p>
        </p:txBody>
      </p:sp>
      <p:sp>
        <p:nvSpPr>
          <p:cNvPr id="33" name="مربع نص 32"/>
          <p:cNvSpPr txBox="1"/>
          <p:nvPr/>
        </p:nvSpPr>
        <p:spPr>
          <a:xfrm>
            <a:off x="6553200" y="1981200"/>
            <a:ext cx="1524000" cy="261610"/>
          </a:xfrm>
          <a:prstGeom prst="rect">
            <a:avLst/>
          </a:prstGeom>
          <a:noFill/>
        </p:spPr>
        <p:txBody>
          <a:bodyPr wrap="square" rtlCol="1">
            <a:spAutoFit/>
          </a:bodyPr>
          <a:lstStyle/>
          <a:p>
            <a:r>
              <a:rPr lang="en-US" sz="1100" b="1" dirty="0" smtClean="0"/>
              <a:t>Baqa Al-Gharbiyye</a:t>
            </a:r>
            <a:endParaRPr lang="ar-SA" sz="1100" b="1" dirty="0"/>
          </a:p>
        </p:txBody>
      </p:sp>
      <p:sp>
        <p:nvSpPr>
          <p:cNvPr id="34" name="مربع نص 33"/>
          <p:cNvSpPr txBox="1"/>
          <p:nvPr/>
        </p:nvSpPr>
        <p:spPr>
          <a:xfrm>
            <a:off x="1371600" y="4953000"/>
            <a:ext cx="1524000" cy="261610"/>
          </a:xfrm>
          <a:prstGeom prst="rect">
            <a:avLst/>
          </a:prstGeom>
          <a:noFill/>
        </p:spPr>
        <p:txBody>
          <a:bodyPr wrap="square" rtlCol="1">
            <a:spAutoFit/>
          </a:bodyPr>
          <a:lstStyle/>
          <a:p>
            <a:r>
              <a:rPr lang="en-US" sz="1100" b="1" dirty="0" smtClean="0"/>
              <a:t>Baqa Al-Gharbiyye</a:t>
            </a:r>
            <a:endParaRPr lang="ar-SA" sz="1100" b="1" dirty="0"/>
          </a:p>
        </p:txBody>
      </p:sp>
      <p:sp>
        <p:nvSpPr>
          <p:cNvPr id="35" name="مربع نص 34"/>
          <p:cNvSpPr txBox="1"/>
          <p:nvPr/>
        </p:nvSpPr>
        <p:spPr>
          <a:xfrm>
            <a:off x="5562600" y="4648200"/>
            <a:ext cx="1524000" cy="261610"/>
          </a:xfrm>
          <a:prstGeom prst="rect">
            <a:avLst/>
          </a:prstGeom>
          <a:noFill/>
        </p:spPr>
        <p:txBody>
          <a:bodyPr wrap="square" rtlCol="1">
            <a:spAutoFit/>
          </a:bodyPr>
          <a:lstStyle/>
          <a:p>
            <a:r>
              <a:rPr lang="en-US" sz="1100" b="1" dirty="0" smtClean="0"/>
              <a:t>Baqa Al-Gharbiyye</a:t>
            </a:r>
            <a:endParaRPr lang="ar-SA" sz="1100" b="1" dirty="0"/>
          </a:p>
        </p:txBody>
      </p:sp>
      <p:sp>
        <p:nvSpPr>
          <p:cNvPr id="36" name="مربع نص 35"/>
          <p:cNvSpPr txBox="1"/>
          <p:nvPr/>
        </p:nvSpPr>
        <p:spPr>
          <a:xfrm>
            <a:off x="7239000" y="2895600"/>
            <a:ext cx="1524000" cy="246221"/>
          </a:xfrm>
          <a:prstGeom prst="rect">
            <a:avLst/>
          </a:prstGeom>
          <a:noFill/>
        </p:spPr>
        <p:txBody>
          <a:bodyPr wrap="square" rtlCol="1">
            <a:spAutoFit/>
          </a:bodyPr>
          <a:lstStyle/>
          <a:p>
            <a:pPr algn="ctr"/>
            <a:r>
              <a:rPr lang="en-US" sz="1000" b="1" dirty="0" smtClean="0"/>
              <a:t>Baqa Alsharqieh</a:t>
            </a:r>
            <a:endParaRPr lang="ar-SA" sz="1000" b="1" dirty="0"/>
          </a:p>
        </p:txBody>
      </p:sp>
      <p:sp>
        <p:nvSpPr>
          <p:cNvPr id="37" name="مربع نص 36"/>
          <p:cNvSpPr txBox="1"/>
          <p:nvPr/>
        </p:nvSpPr>
        <p:spPr>
          <a:xfrm>
            <a:off x="2971800" y="5562600"/>
            <a:ext cx="1524000" cy="230832"/>
          </a:xfrm>
          <a:prstGeom prst="rect">
            <a:avLst/>
          </a:prstGeom>
          <a:noFill/>
        </p:spPr>
        <p:txBody>
          <a:bodyPr wrap="square" rtlCol="1">
            <a:spAutoFit/>
          </a:bodyPr>
          <a:lstStyle/>
          <a:p>
            <a:r>
              <a:rPr lang="en-US" sz="900" b="1" dirty="0" smtClean="0"/>
              <a:t>Baqa Alsharqieh</a:t>
            </a:r>
            <a:endParaRPr lang="ar-SA" sz="900" b="1" dirty="0"/>
          </a:p>
        </p:txBody>
      </p:sp>
      <p:sp>
        <p:nvSpPr>
          <p:cNvPr id="38" name="مربع نص 37"/>
          <p:cNvSpPr txBox="1"/>
          <p:nvPr/>
        </p:nvSpPr>
        <p:spPr>
          <a:xfrm>
            <a:off x="7620000" y="5638800"/>
            <a:ext cx="1524000" cy="246221"/>
          </a:xfrm>
          <a:prstGeom prst="rect">
            <a:avLst/>
          </a:prstGeom>
          <a:noFill/>
        </p:spPr>
        <p:txBody>
          <a:bodyPr wrap="square" rtlCol="1">
            <a:spAutoFit/>
          </a:bodyPr>
          <a:lstStyle/>
          <a:p>
            <a:r>
              <a:rPr lang="en-US" sz="1000" b="1" dirty="0" smtClean="0"/>
              <a:t>Baqa Alsharqieh</a:t>
            </a:r>
            <a:endParaRPr lang="ar-SA" sz="1000" b="1" dirty="0"/>
          </a:p>
        </p:txBody>
      </p:sp>
      <p:sp>
        <p:nvSpPr>
          <p:cNvPr id="40" name="مربع نص 39"/>
          <p:cNvSpPr txBox="1"/>
          <p:nvPr/>
        </p:nvSpPr>
        <p:spPr>
          <a:xfrm>
            <a:off x="2743200" y="5181600"/>
            <a:ext cx="1066800" cy="215444"/>
          </a:xfrm>
          <a:prstGeom prst="rect">
            <a:avLst/>
          </a:prstGeom>
          <a:noFill/>
        </p:spPr>
        <p:txBody>
          <a:bodyPr wrap="square" rtlCol="1">
            <a:spAutoFit/>
          </a:bodyPr>
          <a:lstStyle/>
          <a:p>
            <a:r>
              <a:rPr lang="en-US" sz="800" b="1" dirty="0" smtClean="0"/>
              <a:t>Nazlet Issa</a:t>
            </a:r>
            <a:endParaRPr lang="ar-SA" sz="800" b="1" dirty="0"/>
          </a:p>
        </p:txBody>
      </p:sp>
      <p:sp>
        <p:nvSpPr>
          <p:cNvPr id="41" name="مربع نص 40"/>
          <p:cNvSpPr txBox="1"/>
          <p:nvPr/>
        </p:nvSpPr>
        <p:spPr>
          <a:xfrm>
            <a:off x="7239000" y="5105400"/>
            <a:ext cx="1066800" cy="215444"/>
          </a:xfrm>
          <a:prstGeom prst="rect">
            <a:avLst/>
          </a:prstGeom>
          <a:noFill/>
        </p:spPr>
        <p:txBody>
          <a:bodyPr wrap="square" rtlCol="1">
            <a:spAutoFit/>
          </a:bodyPr>
          <a:lstStyle/>
          <a:p>
            <a:r>
              <a:rPr lang="en-US" sz="800" b="1" dirty="0" smtClean="0"/>
              <a:t>Nazlet Issa</a:t>
            </a:r>
            <a:endParaRPr lang="ar-SA" sz="8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juy.jpg"/>
          <p:cNvPicPr>
            <a:picLocks noChangeAspect="1"/>
          </p:cNvPicPr>
          <p:nvPr/>
        </p:nvPicPr>
        <p:blipFill>
          <a:blip r:embed="rId2" cstate="print"/>
          <a:srcRect l="2500" t="4710" r="20000" b="2264"/>
          <a:stretch>
            <a:fillRect/>
          </a:stretch>
        </p:blipFill>
        <p:spPr>
          <a:xfrm>
            <a:off x="381000" y="925870"/>
            <a:ext cx="6983393" cy="5932130"/>
          </a:xfrm>
          <a:prstGeom prst="rect">
            <a:avLst/>
          </a:prstGeom>
        </p:spPr>
      </p:pic>
      <p:sp>
        <p:nvSpPr>
          <p:cNvPr id="3" name="مستطيل 2"/>
          <p:cNvSpPr/>
          <p:nvPr/>
        </p:nvSpPr>
        <p:spPr>
          <a:xfrm>
            <a:off x="304800" y="152400"/>
            <a:ext cx="8686800" cy="461665"/>
          </a:xfrm>
          <a:prstGeom prst="rect">
            <a:avLst/>
          </a:prstGeom>
        </p:spPr>
        <p:txBody>
          <a:bodyPr wrap="square">
            <a:spAutoFit/>
          </a:bodyPr>
          <a:lstStyle/>
          <a:p>
            <a:r>
              <a:rPr lang="en-US" sz="2400" b="1" dirty="0" smtClean="0"/>
              <a:t>The pattern and structure of communities in the planning area</a:t>
            </a:r>
            <a:endParaRPr lang="en-US" sz="2400" b="1" dirty="0"/>
          </a:p>
        </p:txBody>
      </p:sp>
      <p:pic>
        <p:nvPicPr>
          <p:cNvPr id="4" name="صورة 3" descr="hjgfg.jpg"/>
          <p:cNvPicPr>
            <a:picLocks noChangeAspect="1"/>
          </p:cNvPicPr>
          <p:nvPr/>
        </p:nvPicPr>
        <p:blipFill>
          <a:blip r:embed="rId3" cstate="print"/>
          <a:srcRect l="80000" t="52898"/>
          <a:stretch>
            <a:fillRect/>
          </a:stretch>
        </p:blipFill>
        <p:spPr>
          <a:xfrm>
            <a:off x="7315200" y="3810000"/>
            <a:ext cx="1828800" cy="3048000"/>
          </a:xfrm>
          <a:prstGeom prst="rect">
            <a:avLst/>
          </a:prstGeom>
        </p:spPr>
      </p:pic>
      <p:sp>
        <p:nvSpPr>
          <p:cNvPr id="5" name="مربع نص 4"/>
          <p:cNvSpPr txBox="1"/>
          <p:nvPr/>
        </p:nvSpPr>
        <p:spPr>
          <a:xfrm>
            <a:off x="7391400" y="3505200"/>
            <a:ext cx="1295400" cy="307777"/>
          </a:xfrm>
          <a:prstGeom prst="rect">
            <a:avLst/>
          </a:prstGeom>
          <a:noFill/>
        </p:spPr>
        <p:txBody>
          <a:bodyPr wrap="square" rtlCol="0">
            <a:spAutoFit/>
          </a:bodyPr>
          <a:lstStyle/>
          <a:p>
            <a:r>
              <a:rPr lang="en-US" sz="1400" b="1" dirty="0" smtClean="0"/>
              <a:t>Legend</a:t>
            </a:r>
            <a:endParaRPr lang="en-US" sz="1400" b="1" dirty="0"/>
          </a:p>
        </p:txBody>
      </p:sp>
      <p:sp>
        <p:nvSpPr>
          <p:cNvPr id="6" name="مربع نص 5"/>
          <p:cNvSpPr txBox="1"/>
          <p:nvPr/>
        </p:nvSpPr>
        <p:spPr>
          <a:xfrm>
            <a:off x="7391400" y="4495800"/>
            <a:ext cx="1524000" cy="230832"/>
          </a:xfrm>
          <a:prstGeom prst="rect">
            <a:avLst/>
          </a:prstGeom>
          <a:noFill/>
        </p:spPr>
        <p:txBody>
          <a:bodyPr wrap="square" rtlCol="0">
            <a:spAutoFit/>
          </a:bodyPr>
          <a:lstStyle/>
          <a:p>
            <a:r>
              <a:rPr lang="en-US" sz="900" b="1" dirty="0" smtClean="0">
                <a:solidFill>
                  <a:schemeClr val="tx1">
                    <a:lumMod val="75000"/>
                    <a:lumOff val="25000"/>
                  </a:schemeClr>
                </a:solidFill>
              </a:rPr>
              <a:t>Urban expansion overtime</a:t>
            </a:r>
            <a:endParaRPr lang="en-US" sz="900" b="1" dirty="0">
              <a:solidFill>
                <a:schemeClr val="tx1">
                  <a:lumMod val="75000"/>
                  <a:lumOff val="25000"/>
                </a:schemeClr>
              </a:solidFill>
            </a:endParaRPr>
          </a:p>
        </p:txBody>
      </p:sp>
      <p:sp>
        <p:nvSpPr>
          <p:cNvPr id="7" name="مستطيل 6"/>
          <p:cNvSpPr/>
          <p:nvPr/>
        </p:nvSpPr>
        <p:spPr>
          <a:xfrm>
            <a:off x="8229600" y="4724400"/>
            <a:ext cx="762000" cy="2286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شكل حر 7"/>
          <p:cNvSpPr/>
          <p:nvPr/>
        </p:nvSpPr>
        <p:spPr>
          <a:xfrm>
            <a:off x="8156754" y="4768491"/>
            <a:ext cx="177321" cy="187863"/>
          </a:xfrm>
          <a:custGeom>
            <a:avLst/>
            <a:gdLst>
              <a:gd name="connsiteX0" fmla="*/ 26838 w 177321"/>
              <a:gd name="connsiteY0" fmla="*/ 10543 h 187863"/>
              <a:gd name="connsiteX1" fmla="*/ 170612 w 177321"/>
              <a:gd name="connsiteY1" fmla="*/ 114060 h 187863"/>
              <a:gd name="connsiteX2" fmla="*/ 67095 w 177321"/>
              <a:gd name="connsiteY2" fmla="*/ 102558 h 187863"/>
              <a:gd name="connsiteX3" fmla="*/ 9586 w 177321"/>
              <a:gd name="connsiteY3" fmla="*/ 177320 h 187863"/>
              <a:gd name="connsiteX4" fmla="*/ 26838 w 177321"/>
              <a:gd name="connsiteY4" fmla="*/ 10543 h 187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321" h="187863">
                <a:moveTo>
                  <a:pt x="26838" y="10543"/>
                </a:moveTo>
                <a:cubicBezTo>
                  <a:pt x="53676" y="0"/>
                  <a:pt x="163903" y="98724"/>
                  <a:pt x="170612" y="114060"/>
                </a:cubicBezTo>
                <a:cubicBezTo>
                  <a:pt x="177321" y="129396"/>
                  <a:pt x="93933" y="92015"/>
                  <a:pt x="67095" y="102558"/>
                </a:cubicBezTo>
                <a:cubicBezTo>
                  <a:pt x="40257" y="113101"/>
                  <a:pt x="15337" y="187863"/>
                  <a:pt x="9586" y="177320"/>
                </a:cubicBezTo>
                <a:cubicBezTo>
                  <a:pt x="3835" y="166777"/>
                  <a:pt x="0" y="21086"/>
                  <a:pt x="26838" y="1054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ربع نص 8"/>
          <p:cNvSpPr txBox="1"/>
          <p:nvPr/>
        </p:nvSpPr>
        <p:spPr>
          <a:xfrm>
            <a:off x="1371600" y="609600"/>
            <a:ext cx="4191000" cy="400110"/>
          </a:xfrm>
          <a:prstGeom prst="rect">
            <a:avLst/>
          </a:prstGeom>
          <a:noFill/>
        </p:spPr>
        <p:txBody>
          <a:bodyPr wrap="square" rtlCol="0">
            <a:spAutoFit/>
          </a:bodyPr>
          <a:lstStyle/>
          <a:p>
            <a:r>
              <a:rPr lang="en-US" sz="2000" b="1" dirty="0" smtClean="0"/>
              <a:t>(Before the separation wall)</a:t>
            </a:r>
            <a:endParaRPr lang="en-US" sz="2000" b="1" dirty="0"/>
          </a:p>
        </p:txBody>
      </p:sp>
      <p:sp>
        <p:nvSpPr>
          <p:cNvPr id="10" name="مربع نص 9"/>
          <p:cNvSpPr txBox="1"/>
          <p:nvPr/>
        </p:nvSpPr>
        <p:spPr>
          <a:xfrm>
            <a:off x="8077200" y="4724400"/>
            <a:ext cx="609600" cy="230832"/>
          </a:xfrm>
          <a:prstGeom prst="rect">
            <a:avLst/>
          </a:prstGeom>
          <a:noFill/>
        </p:spPr>
        <p:txBody>
          <a:bodyPr wrap="square" rtlCol="1">
            <a:spAutoFit/>
          </a:bodyPr>
          <a:lstStyle/>
          <a:p>
            <a:r>
              <a:rPr lang="ar-SA" sz="900" dirty="0" smtClean="0"/>
              <a:t>1945</a:t>
            </a:r>
            <a:endParaRPr lang="ar-SA" sz="900" dirty="0"/>
          </a:p>
        </p:txBody>
      </p:sp>
      <p:pic>
        <p:nvPicPr>
          <p:cNvPr id="11" name="Picture 2" descr="Collection of Scale Bars|FREE CAD Blocks|cad-blocks.co.uk"/>
          <p:cNvPicPr>
            <a:picLocks noChangeAspect="1" noChangeArrowheads="1"/>
          </p:cNvPicPr>
          <p:nvPr/>
        </p:nvPicPr>
        <p:blipFill>
          <a:blip r:embed="rId4">
            <a:clrChange>
              <a:clrFrom>
                <a:srgbClr val="FFFFFF"/>
              </a:clrFrom>
              <a:clrTo>
                <a:srgbClr val="FFFFFF">
                  <a:alpha val="0"/>
                </a:srgbClr>
              </a:clrTo>
            </a:clrChange>
          </a:blip>
          <a:srcRect t="41905" b="39047"/>
          <a:stretch>
            <a:fillRect/>
          </a:stretch>
        </p:blipFill>
        <p:spPr bwMode="auto">
          <a:xfrm>
            <a:off x="609600" y="6324600"/>
            <a:ext cx="2800350" cy="5334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ya rub12.jpg"/>
          <p:cNvPicPr>
            <a:picLocks noChangeAspect="1"/>
          </p:cNvPicPr>
          <p:nvPr/>
        </p:nvPicPr>
        <p:blipFill>
          <a:blip r:embed="rId2" cstate="print"/>
          <a:stretch>
            <a:fillRect/>
          </a:stretch>
        </p:blipFill>
        <p:spPr>
          <a:xfrm>
            <a:off x="381000" y="457200"/>
            <a:ext cx="8607597" cy="6091228"/>
          </a:xfrm>
          <a:prstGeom prst="rect">
            <a:avLst/>
          </a:prstGeom>
        </p:spPr>
      </p:pic>
      <p:graphicFrame>
        <p:nvGraphicFramePr>
          <p:cNvPr id="14" name="رسم تخطيطي 13"/>
          <p:cNvGraphicFramePr/>
          <p:nvPr/>
        </p:nvGraphicFramePr>
        <p:xfrm>
          <a:off x="-838200" y="990600"/>
          <a:ext cx="56388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828800" y="304800"/>
            <a:ext cx="6096000" cy="461665"/>
          </a:xfrm>
          <a:prstGeom prst="rect">
            <a:avLst/>
          </a:prstGeom>
          <a:noFill/>
        </p:spPr>
        <p:txBody>
          <a:bodyPr wrap="square" rtlCol="1">
            <a:spAutoFit/>
          </a:bodyPr>
          <a:lstStyle/>
          <a:p>
            <a:pPr algn="ctr"/>
            <a:r>
              <a:rPr lang="en-US" sz="2400" b="1" dirty="0" smtClean="0"/>
              <a:t>introduction</a:t>
            </a:r>
            <a:endParaRPr lang="ar-SA" sz="2400" b="1" dirty="0"/>
          </a:p>
        </p:txBody>
      </p:sp>
      <p:sp>
        <p:nvSpPr>
          <p:cNvPr id="3" name="مربع نص 2"/>
          <p:cNvSpPr txBox="1"/>
          <p:nvPr/>
        </p:nvSpPr>
        <p:spPr>
          <a:xfrm>
            <a:off x="2743200" y="2895600"/>
            <a:ext cx="4876800" cy="646331"/>
          </a:xfrm>
          <a:prstGeom prst="rect">
            <a:avLst/>
          </a:prstGeom>
          <a:noFill/>
        </p:spPr>
        <p:txBody>
          <a:bodyPr wrap="square" rtlCol="1">
            <a:spAutoFit/>
          </a:bodyPr>
          <a:lstStyle/>
          <a:p>
            <a:r>
              <a:rPr lang="ar-SA" dirty="0" err="1" smtClean="0"/>
              <a:t>دؤاسة</a:t>
            </a:r>
            <a:r>
              <a:rPr lang="ar-SA" dirty="0" smtClean="0"/>
              <a:t> مقارنة</a:t>
            </a:r>
          </a:p>
          <a:p>
            <a:endParaRPr lang="ar-S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p:cNvGrpSpPr/>
          <p:nvPr/>
        </p:nvGrpSpPr>
        <p:grpSpPr>
          <a:xfrm>
            <a:off x="0" y="533400"/>
            <a:ext cx="9144000" cy="6090093"/>
            <a:chOff x="0" y="767907"/>
            <a:chExt cx="9144000" cy="6090093"/>
          </a:xfrm>
        </p:grpSpPr>
        <p:pic>
          <p:nvPicPr>
            <p:cNvPr id="2" name="صورة 1" descr="hjgfg.jpg"/>
            <p:cNvPicPr>
              <a:picLocks noChangeAspect="1"/>
            </p:cNvPicPr>
            <p:nvPr/>
          </p:nvPicPr>
          <p:blipFill>
            <a:blip r:embed="rId2" cstate="print"/>
            <a:srcRect t="5888"/>
            <a:stretch>
              <a:fillRect/>
            </a:stretch>
          </p:blipFill>
          <p:spPr>
            <a:xfrm>
              <a:off x="0" y="767907"/>
              <a:ext cx="9144000" cy="6090093"/>
            </a:xfrm>
            <a:prstGeom prst="rect">
              <a:avLst/>
            </a:prstGeom>
          </p:spPr>
        </p:pic>
        <p:sp>
          <p:nvSpPr>
            <p:cNvPr id="3" name="مربع نص 2"/>
            <p:cNvSpPr txBox="1"/>
            <p:nvPr/>
          </p:nvSpPr>
          <p:spPr>
            <a:xfrm>
              <a:off x="7315200" y="3505200"/>
              <a:ext cx="1066800" cy="246221"/>
            </a:xfrm>
            <a:prstGeom prst="rect">
              <a:avLst/>
            </a:prstGeom>
            <a:noFill/>
          </p:spPr>
          <p:txBody>
            <a:bodyPr wrap="square" rtlCol="0">
              <a:spAutoFit/>
            </a:bodyPr>
            <a:lstStyle/>
            <a:p>
              <a:r>
                <a:rPr lang="en-US" sz="1000" b="1" dirty="0" smtClean="0">
                  <a:solidFill>
                    <a:schemeClr val="tx1">
                      <a:lumMod val="85000"/>
                      <a:lumOff val="15000"/>
                    </a:schemeClr>
                  </a:solidFill>
                </a:rPr>
                <a:t>Boundaries</a:t>
              </a:r>
              <a:endParaRPr lang="en-US" sz="1000" b="1" dirty="0">
                <a:solidFill>
                  <a:schemeClr val="tx1">
                    <a:lumMod val="85000"/>
                    <a:lumOff val="15000"/>
                  </a:schemeClr>
                </a:solidFill>
              </a:endParaRPr>
            </a:p>
          </p:txBody>
        </p:sp>
        <p:sp>
          <p:nvSpPr>
            <p:cNvPr id="4" name="مربع نص 3"/>
            <p:cNvSpPr txBox="1"/>
            <p:nvPr/>
          </p:nvSpPr>
          <p:spPr>
            <a:xfrm>
              <a:off x="7315200" y="4495800"/>
              <a:ext cx="1676400" cy="230832"/>
            </a:xfrm>
            <a:prstGeom prst="rect">
              <a:avLst/>
            </a:prstGeom>
            <a:noFill/>
          </p:spPr>
          <p:txBody>
            <a:bodyPr wrap="square" rtlCol="0">
              <a:spAutoFit/>
            </a:bodyPr>
            <a:lstStyle/>
            <a:p>
              <a:r>
                <a:rPr lang="en-US" sz="900" b="1" dirty="0" smtClean="0">
                  <a:solidFill>
                    <a:schemeClr val="tx1">
                      <a:lumMod val="85000"/>
                      <a:lumOff val="15000"/>
                    </a:schemeClr>
                  </a:solidFill>
                </a:rPr>
                <a:t>Boundaries of expansion </a:t>
              </a:r>
              <a:endParaRPr lang="en-US" sz="900" b="1" dirty="0">
                <a:solidFill>
                  <a:schemeClr val="tx1">
                    <a:lumMod val="85000"/>
                    <a:lumOff val="15000"/>
                  </a:schemeClr>
                </a:solidFill>
              </a:endParaRPr>
            </a:p>
          </p:txBody>
        </p:sp>
        <p:sp>
          <p:nvSpPr>
            <p:cNvPr id="5" name="مربع نص 4"/>
            <p:cNvSpPr txBox="1"/>
            <p:nvPr/>
          </p:nvSpPr>
          <p:spPr>
            <a:xfrm>
              <a:off x="7696200" y="3276600"/>
              <a:ext cx="609600" cy="228600"/>
            </a:xfrm>
            <a:prstGeom prst="rect">
              <a:avLst/>
            </a:prstGeom>
            <a:solidFill>
              <a:schemeClr val="bg1"/>
            </a:solidFill>
          </p:spPr>
          <p:txBody>
            <a:bodyPr wrap="square" rtlCol="0">
              <a:spAutoFit/>
            </a:bodyPr>
            <a:lstStyle/>
            <a:p>
              <a:r>
                <a:rPr lang="en-US" sz="900" dirty="0" smtClean="0">
                  <a:solidFill>
                    <a:schemeClr val="tx1">
                      <a:lumMod val="85000"/>
                      <a:lumOff val="15000"/>
                    </a:schemeClr>
                  </a:solidFill>
                </a:rPr>
                <a:t>roads</a:t>
              </a:r>
              <a:endParaRPr lang="en-US" sz="900" dirty="0">
                <a:solidFill>
                  <a:schemeClr val="tx1">
                    <a:lumMod val="85000"/>
                    <a:lumOff val="15000"/>
                  </a:schemeClr>
                </a:solidFill>
              </a:endParaRPr>
            </a:p>
          </p:txBody>
        </p:sp>
      </p:grpSp>
      <p:sp>
        <p:nvSpPr>
          <p:cNvPr id="6" name="مستطيل 5"/>
          <p:cNvSpPr/>
          <p:nvPr/>
        </p:nvSpPr>
        <p:spPr>
          <a:xfrm>
            <a:off x="457200" y="0"/>
            <a:ext cx="8686800" cy="461665"/>
          </a:xfrm>
          <a:prstGeom prst="rect">
            <a:avLst/>
          </a:prstGeom>
        </p:spPr>
        <p:txBody>
          <a:bodyPr wrap="square">
            <a:spAutoFit/>
          </a:bodyPr>
          <a:lstStyle/>
          <a:p>
            <a:r>
              <a:rPr lang="en-US" sz="2400" b="1" dirty="0" smtClean="0"/>
              <a:t>The pattern and structure of communities in the planning area</a:t>
            </a:r>
            <a:endParaRPr lang="en-US" sz="2400" b="1" dirty="0"/>
          </a:p>
        </p:txBody>
      </p:sp>
      <p:cxnSp>
        <p:nvCxnSpPr>
          <p:cNvPr id="9" name="رابط كسهم مستقيم 8"/>
          <p:cNvCxnSpPr/>
          <p:nvPr/>
        </p:nvCxnSpPr>
        <p:spPr>
          <a:xfrm rot="5400000" flipH="1" flipV="1">
            <a:off x="5219700" y="3156393"/>
            <a:ext cx="381000" cy="3048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رابط كسهم مستقيم 11"/>
          <p:cNvCxnSpPr/>
          <p:nvPr/>
        </p:nvCxnSpPr>
        <p:spPr>
          <a:xfrm rot="5400000" flipH="1" flipV="1">
            <a:off x="5448300" y="3384993"/>
            <a:ext cx="381000" cy="3048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3" name="رابط كسهم مستقيم 12"/>
          <p:cNvCxnSpPr/>
          <p:nvPr/>
        </p:nvCxnSpPr>
        <p:spPr>
          <a:xfrm rot="5400000">
            <a:off x="4800600" y="5334000"/>
            <a:ext cx="457200" cy="1524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7" name="رابط كسهم مستقيم 16"/>
          <p:cNvCxnSpPr/>
          <p:nvPr/>
        </p:nvCxnSpPr>
        <p:spPr>
          <a:xfrm rot="5400000" flipH="1" flipV="1">
            <a:off x="5676900" y="3537393"/>
            <a:ext cx="381000" cy="3048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p:nvPr/>
        </p:nvCxnSpPr>
        <p:spPr>
          <a:xfrm>
            <a:off x="6477000" y="4794693"/>
            <a:ext cx="533400" cy="1588"/>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0" name="رابط كسهم مستقيم 19"/>
          <p:cNvCxnSpPr/>
          <p:nvPr/>
        </p:nvCxnSpPr>
        <p:spPr>
          <a:xfrm>
            <a:off x="6400800" y="4947093"/>
            <a:ext cx="457200" cy="1524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2" name="رابط كسهم مستقيم 21"/>
          <p:cNvCxnSpPr/>
          <p:nvPr/>
        </p:nvCxnSpPr>
        <p:spPr>
          <a:xfrm rot="5400000">
            <a:off x="4953000" y="5486400"/>
            <a:ext cx="457200" cy="1524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3" name="رابط كسهم مستقيم 22"/>
          <p:cNvCxnSpPr/>
          <p:nvPr/>
        </p:nvCxnSpPr>
        <p:spPr>
          <a:xfrm rot="5400000" flipH="1" flipV="1">
            <a:off x="3848100" y="2165793"/>
            <a:ext cx="381000" cy="3048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4" name="رابط كسهم مستقيم 23"/>
          <p:cNvCxnSpPr/>
          <p:nvPr/>
        </p:nvCxnSpPr>
        <p:spPr>
          <a:xfrm rot="5400000" flipH="1" flipV="1">
            <a:off x="4152900" y="2318193"/>
            <a:ext cx="381000" cy="3048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5" name="رابط كسهم مستقيم 24"/>
          <p:cNvCxnSpPr/>
          <p:nvPr/>
        </p:nvCxnSpPr>
        <p:spPr>
          <a:xfrm rot="10800000" flipV="1">
            <a:off x="1295400" y="3499293"/>
            <a:ext cx="533400" cy="762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p:nvPr/>
        </p:nvCxnSpPr>
        <p:spPr>
          <a:xfrm rot="10800000" flipV="1">
            <a:off x="1524000" y="3804093"/>
            <a:ext cx="533400" cy="762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30" name="رابط كسهم مستقيم 29"/>
          <p:cNvCxnSpPr/>
          <p:nvPr/>
        </p:nvCxnSpPr>
        <p:spPr>
          <a:xfrm flipV="1">
            <a:off x="7467600" y="5791200"/>
            <a:ext cx="304800" cy="2286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32" name="مربع نص 31"/>
          <p:cNvSpPr txBox="1"/>
          <p:nvPr/>
        </p:nvSpPr>
        <p:spPr>
          <a:xfrm>
            <a:off x="7696200" y="5791200"/>
            <a:ext cx="1295400" cy="400110"/>
          </a:xfrm>
          <a:prstGeom prst="rect">
            <a:avLst/>
          </a:prstGeom>
          <a:noFill/>
        </p:spPr>
        <p:txBody>
          <a:bodyPr wrap="square" rtlCol="1">
            <a:spAutoFit/>
          </a:bodyPr>
          <a:lstStyle/>
          <a:p>
            <a:r>
              <a:rPr lang="en-US" sz="1000" b="1" dirty="0" smtClean="0"/>
              <a:t>Urban expansion trends</a:t>
            </a:r>
            <a:endParaRPr lang="ar-SA" sz="1000" b="1" dirty="0"/>
          </a:p>
        </p:txBody>
      </p:sp>
      <p:pic>
        <p:nvPicPr>
          <p:cNvPr id="21" name="Picture 2" descr="Collection of Scale Bars|FREE CAD Blocks|cad-blocks.co.uk"/>
          <p:cNvPicPr>
            <a:picLocks noChangeAspect="1" noChangeArrowheads="1"/>
          </p:cNvPicPr>
          <p:nvPr/>
        </p:nvPicPr>
        <p:blipFill>
          <a:blip r:embed="rId3">
            <a:clrChange>
              <a:clrFrom>
                <a:srgbClr val="FFFFFF"/>
              </a:clrFrom>
              <a:clrTo>
                <a:srgbClr val="FFFFFF">
                  <a:alpha val="0"/>
                </a:srgbClr>
              </a:clrTo>
            </a:clrChange>
          </a:blip>
          <a:srcRect t="41905" b="39047"/>
          <a:stretch>
            <a:fillRect/>
          </a:stretch>
        </p:blipFill>
        <p:spPr bwMode="auto">
          <a:xfrm>
            <a:off x="685800" y="5943600"/>
            <a:ext cx="2800350" cy="5334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609600"/>
            <a:ext cx="8839200" cy="584775"/>
          </a:xfrm>
          <a:prstGeom prst="rect">
            <a:avLst/>
          </a:prstGeom>
        </p:spPr>
        <p:txBody>
          <a:bodyPr wrap="square">
            <a:spAutoFit/>
          </a:bodyPr>
          <a:lstStyle/>
          <a:p>
            <a:r>
              <a:rPr lang="en-US" sz="1600" dirty="0" smtClean="0"/>
              <a:t>In June 2002, the Israeli authorities issued an order to establish a physical barrier that would act as a separator between Palestinians in the West Bank and Israelis inside the territories occupied in 1948. </a:t>
            </a:r>
            <a:endParaRPr lang="en-US" sz="1600" dirty="0"/>
          </a:p>
        </p:txBody>
      </p:sp>
      <p:sp>
        <p:nvSpPr>
          <p:cNvPr id="3" name="مستطيل 2"/>
          <p:cNvSpPr/>
          <p:nvPr/>
        </p:nvSpPr>
        <p:spPr>
          <a:xfrm>
            <a:off x="1981200" y="152400"/>
            <a:ext cx="5394554" cy="461665"/>
          </a:xfrm>
          <a:prstGeom prst="rect">
            <a:avLst/>
          </a:prstGeom>
        </p:spPr>
        <p:txBody>
          <a:bodyPr wrap="none">
            <a:spAutoFit/>
          </a:bodyPr>
          <a:lstStyle/>
          <a:p>
            <a:r>
              <a:rPr lang="en-US" sz="2400" b="1" dirty="0" smtClean="0"/>
              <a:t>The establishment of the separation wall</a:t>
            </a:r>
          </a:p>
        </p:txBody>
      </p:sp>
      <p:pic>
        <p:nvPicPr>
          <p:cNvPr id="4" name="صورة 3" descr="اتحاد مياه وادي عارة ينجز مشروع مجمع صحي يربط باقة الشرقية وباقة الغربية"/>
          <p:cNvPicPr/>
          <p:nvPr/>
        </p:nvPicPr>
        <p:blipFill>
          <a:blip r:embed="rId2"/>
          <a:srcRect/>
          <a:stretch>
            <a:fillRect/>
          </a:stretch>
        </p:blipFill>
        <p:spPr bwMode="auto">
          <a:xfrm>
            <a:off x="457200" y="1371600"/>
            <a:ext cx="3886200" cy="2133600"/>
          </a:xfrm>
          <a:prstGeom prst="rect">
            <a:avLst/>
          </a:prstGeom>
          <a:noFill/>
          <a:ln w="9525">
            <a:noFill/>
            <a:miter lim="800000"/>
            <a:headEnd/>
            <a:tailEnd/>
          </a:ln>
        </p:spPr>
      </p:pic>
      <p:pic>
        <p:nvPicPr>
          <p:cNvPr id="5" name="صورة 4" descr="http://bukja.net/wp-content/uploads/1386.jpg"/>
          <p:cNvPicPr/>
          <p:nvPr/>
        </p:nvPicPr>
        <p:blipFill>
          <a:blip r:embed="rId3"/>
          <a:srcRect b="8571"/>
          <a:stretch>
            <a:fillRect/>
          </a:stretch>
        </p:blipFill>
        <p:spPr bwMode="auto">
          <a:xfrm>
            <a:off x="4648200" y="3657600"/>
            <a:ext cx="3886200" cy="2286000"/>
          </a:xfrm>
          <a:prstGeom prst="rect">
            <a:avLst/>
          </a:prstGeom>
          <a:noFill/>
          <a:ln w="9525">
            <a:noFill/>
            <a:miter lim="800000"/>
            <a:headEnd/>
            <a:tailEnd/>
          </a:ln>
        </p:spPr>
      </p:pic>
      <p:pic>
        <p:nvPicPr>
          <p:cNvPr id="6" name="صورة 5" descr="http://bukja.net/wp-content/uploads/1387.jpg"/>
          <p:cNvPicPr/>
          <p:nvPr/>
        </p:nvPicPr>
        <p:blipFill>
          <a:blip r:embed="rId4"/>
          <a:srcRect b="8000"/>
          <a:stretch>
            <a:fillRect/>
          </a:stretch>
        </p:blipFill>
        <p:spPr bwMode="auto">
          <a:xfrm>
            <a:off x="457200" y="3581400"/>
            <a:ext cx="3886200" cy="2286000"/>
          </a:xfrm>
          <a:prstGeom prst="rect">
            <a:avLst/>
          </a:prstGeom>
          <a:noFill/>
          <a:ln w="9525">
            <a:noFill/>
            <a:miter lim="800000"/>
            <a:headEnd/>
            <a:tailEnd/>
          </a:ln>
        </p:spPr>
      </p:pic>
      <p:pic>
        <p:nvPicPr>
          <p:cNvPr id="7" name="صورة 6" descr="http://bukja.net/wp-content/uploads/1050.jpg"/>
          <p:cNvPicPr/>
          <p:nvPr/>
        </p:nvPicPr>
        <p:blipFill>
          <a:blip r:embed="rId5"/>
          <a:srcRect b="8000"/>
          <a:stretch>
            <a:fillRect/>
          </a:stretch>
        </p:blipFill>
        <p:spPr bwMode="auto">
          <a:xfrm>
            <a:off x="4724400" y="1371600"/>
            <a:ext cx="3810000" cy="2209800"/>
          </a:xfrm>
          <a:prstGeom prst="rect">
            <a:avLst/>
          </a:prstGeom>
          <a:noFill/>
          <a:ln w="9525">
            <a:noFill/>
            <a:miter lim="800000"/>
            <a:headEnd/>
            <a:tailEnd/>
          </a:ln>
        </p:spPr>
      </p:pic>
      <p:sp>
        <p:nvSpPr>
          <p:cNvPr id="34818" name="AutoShape 2" descr="Image result for الخارطة الهيكلية باقة الغربي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4820" name="AutoShape 4" descr="Image result for الخارطة الهيكلية باقة الغربي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4822" name="AutoShape 6" descr="https://upload.wikimedia.org/wikipedia/commons/thumb/a/a9/Baqa_el_Gharbiyya-separation_barrier.jpg/1024px-Baqa_el_Gharbiyya-separation_barrier.jpg?1582409837055"/>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 name="مستطيل 11"/>
          <p:cNvSpPr/>
          <p:nvPr/>
        </p:nvSpPr>
        <p:spPr>
          <a:xfrm>
            <a:off x="0" y="5943600"/>
            <a:ext cx="9296400" cy="769441"/>
          </a:xfrm>
          <a:prstGeom prst="rect">
            <a:avLst/>
          </a:prstGeom>
        </p:spPr>
        <p:txBody>
          <a:bodyPr wrap="square">
            <a:spAutoFit/>
          </a:bodyPr>
          <a:lstStyle/>
          <a:p>
            <a:r>
              <a:rPr lang="en-US" sz="1600" b="1" dirty="0" smtClean="0">
                <a:effectLst>
                  <a:outerShdw blurRad="38100" dist="38100" dir="2700000" algn="tl">
                    <a:srgbClr val="000000">
                      <a:alpha val="43137"/>
                    </a:srgbClr>
                  </a:outerShdw>
                </a:effectLst>
              </a:rPr>
              <a:t>International Court of Justice decision(7/9/2004)</a:t>
            </a:r>
          </a:p>
          <a:p>
            <a:r>
              <a:rPr lang="en-US" sz="1400" b="1" dirty="0" smtClean="0">
                <a:solidFill>
                  <a:srgbClr val="FF0000"/>
                </a:solidFill>
                <a:effectLst>
                  <a:outerShdw blurRad="38100" dist="38100" dir="2700000" algn="tl">
                    <a:srgbClr val="000000">
                      <a:alpha val="43137"/>
                    </a:srgbClr>
                  </a:outerShdw>
                </a:effectLst>
              </a:rPr>
              <a:t>The International Court of Justice decided that the apartheid wall was </a:t>
            </a:r>
            <a:r>
              <a:rPr lang="en-US" sz="1400" b="1" u="sng" dirty="0" smtClean="0">
                <a:solidFill>
                  <a:srgbClr val="FF0000"/>
                </a:solidFill>
                <a:effectLst>
                  <a:outerShdw blurRad="38100" dist="38100" dir="2700000" algn="tl">
                    <a:srgbClr val="000000">
                      <a:alpha val="43137"/>
                    </a:srgbClr>
                  </a:outerShdw>
                </a:effectLst>
              </a:rPr>
              <a:t>illegal land should be removed </a:t>
            </a:r>
            <a:r>
              <a:rPr lang="en-US" sz="1400" b="1" dirty="0" smtClean="0">
                <a:solidFill>
                  <a:srgbClr val="FF0000"/>
                </a:solidFill>
                <a:effectLst>
                  <a:outerShdw blurRad="38100" dist="38100" dir="2700000" algn="tl">
                    <a:srgbClr val="000000">
                      <a:alpha val="43137"/>
                    </a:srgbClr>
                  </a:outerShdw>
                </a:effectLst>
              </a:rPr>
              <a:t>and the Palestinians compensated for the consequences of the destruction of this wall for their lands.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2.jpg"/>
          <p:cNvPicPr>
            <a:picLocks noChangeAspect="1"/>
          </p:cNvPicPr>
          <p:nvPr/>
        </p:nvPicPr>
        <p:blipFill>
          <a:blip r:embed="rId2"/>
          <a:stretch>
            <a:fillRect/>
          </a:stretch>
        </p:blipFill>
        <p:spPr>
          <a:xfrm>
            <a:off x="3763108" y="1066800"/>
            <a:ext cx="5380892" cy="2590800"/>
          </a:xfrm>
          <a:prstGeom prst="rect">
            <a:avLst/>
          </a:prstGeom>
        </p:spPr>
      </p:pic>
      <p:pic>
        <p:nvPicPr>
          <p:cNvPr id="11" name="صورة 10" descr="a2.jpg"/>
          <p:cNvPicPr>
            <a:picLocks noChangeAspect="1"/>
          </p:cNvPicPr>
          <p:nvPr/>
        </p:nvPicPr>
        <p:blipFill>
          <a:blip r:embed="rId3" cstate="print"/>
          <a:stretch>
            <a:fillRect/>
          </a:stretch>
        </p:blipFill>
        <p:spPr>
          <a:xfrm>
            <a:off x="4724400" y="4022707"/>
            <a:ext cx="4038600" cy="2835293"/>
          </a:xfrm>
          <a:prstGeom prst="rect">
            <a:avLst/>
          </a:prstGeom>
        </p:spPr>
      </p:pic>
      <p:pic>
        <p:nvPicPr>
          <p:cNvPr id="12" name="صورة 11" descr="crushed market nazalt essa'a.JPG"/>
          <p:cNvPicPr>
            <a:picLocks noChangeAspect="1"/>
          </p:cNvPicPr>
          <p:nvPr/>
        </p:nvPicPr>
        <p:blipFill>
          <a:blip r:embed="rId4" cstate="print"/>
          <a:stretch>
            <a:fillRect/>
          </a:stretch>
        </p:blipFill>
        <p:spPr>
          <a:xfrm>
            <a:off x="0" y="1143000"/>
            <a:ext cx="3429000" cy="2480982"/>
          </a:xfrm>
          <a:prstGeom prst="rect">
            <a:avLst/>
          </a:prstGeom>
        </p:spPr>
      </p:pic>
      <p:sp>
        <p:nvSpPr>
          <p:cNvPr id="13" name="مربع نص 12"/>
          <p:cNvSpPr txBox="1"/>
          <p:nvPr/>
        </p:nvSpPr>
        <p:spPr>
          <a:xfrm>
            <a:off x="381000" y="152400"/>
            <a:ext cx="7239000" cy="830997"/>
          </a:xfrm>
          <a:prstGeom prst="rect">
            <a:avLst/>
          </a:prstGeom>
          <a:noFill/>
        </p:spPr>
        <p:txBody>
          <a:bodyPr wrap="square" rtlCol="0">
            <a:spAutoFit/>
          </a:bodyPr>
          <a:lstStyle/>
          <a:p>
            <a:r>
              <a:rPr lang="en-US" sz="2400" b="1" dirty="0" smtClean="0"/>
              <a:t>Damage caused by amalgamation of houses and shops to build the wall(21/8/2003)</a:t>
            </a:r>
            <a:endParaRPr lang="en-US" sz="2400" b="1" dirty="0"/>
          </a:p>
        </p:txBody>
      </p:sp>
      <p:pic>
        <p:nvPicPr>
          <p:cNvPr id="8" name="صورة 7" descr="b1.JPG"/>
          <p:cNvPicPr>
            <a:picLocks noChangeAspect="1"/>
          </p:cNvPicPr>
          <p:nvPr/>
        </p:nvPicPr>
        <p:blipFill>
          <a:blip r:embed="rId5" cstate="print"/>
          <a:stretch>
            <a:fillRect/>
          </a:stretch>
        </p:blipFill>
        <p:spPr>
          <a:xfrm>
            <a:off x="0" y="3962400"/>
            <a:ext cx="3810000" cy="268605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مربع نص 12"/>
          <p:cNvSpPr txBox="1"/>
          <p:nvPr/>
        </p:nvSpPr>
        <p:spPr>
          <a:xfrm>
            <a:off x="381000" y="152400"/>
            <a:ext cx="7239000" cy="830997"/>
          </a:xfrm>
          <a:prstGeom prst="rect">
            <a:avLst/>
          </a:prstGeom>
          <a:noFill/>
        </p:spPr>
        <p:txBody>
          <a:bodyPr wrap="square" rtlCol="0">
            <a:spAutoFit/>
          </a:bodyPr>
          <a:lstStyle/>
          <a:p>
            <a:r>
              <a:rPr lang="en-US" sz="2400" b="1" dirty="0" smtClean="0"/>
              <a:t>Damage caused by amalgamation of houses and shops to build the wall(21/8/2003)</a:t>
            </a:r>
            <a:endParaRPr lang="en-US" sz="2400" b="1" dirty="0"/>
          </a:p>
        </p:txBody>
      </p:sp>
      <p:pic>
        <p:nvPicPr>
          <p:cNvPr id="9" name="صورة 8" descr="b4.JPG"/>
          <p:cNvPicPr>
            <a:picLocks noChangeAspect="1"/>
          </p:cNvPicPr>
          <p:nvPr/>
        </p:nvPicPr>
        <p:blipFill>
          <a:blip r:embed="rId2" cstate="print"/>
          <a:stretch>
            <a:fillRect/>
          </a:stretch>
        </p:blipFill>
        <p:spPr>
          <a:xfrm>
            <a:off x="5181600" y="914400"/>
            <a:ext cx="3962400" cy="2971800"/>
          </a:xfrm>
          <a:prstGeom prst="rect">
            <a:avLst/>
          </a:prstGeom>
        </p:spPr>
      </p:pic>
      <p:pic>
        <p:nvPicPr>
          <p:cNvPr id="14" name="صورة 13" descr="14.JPG"/>
          <p:cNvPicPr>
            <a:picLocks noChangeAspect="1"/>
          </p:cNvPicPr>
          <p:nvPr/>
        </p:nvPicPr>
        <p:blipFill>
          <a:blip r:embed="rId3" cstate="print"/>
          <a:stretch>
            <a:fillRect/>
          </a:stretch>
        </p:blipFill>
        <p:spPr>
          <a:xfrm>
            <a:off x="2590800" y="4013200"/>
            <a:ext cx="2133600" cy="2844800"/>
          </a:xfrm>
          <a:prstGeom prst="rect">
            <a:avLst/>
          </a:prstGeom>
        </p:spPr>
      </p:pic>
      <p:pic>
        <p:nvPicPr>
          <p:cNvPr id="15" name="صورة 14" descr="a1.JPG"/>
          <p:cNvPicPr>
            <a:picLocks noChangeAspect="1"/>
          </p:cNvPicPr>
          <p:nvPr/>
        </p:nvPicPr>
        <p:blipFill>
          <a:blip r:embed="rId4"/>
          <a:stretch>
            <a:fillRect/>
          </a:stretch>
        </p:blipFill>
        <p:spPr>
          <a:xfrm>
            <a:off x="304800" y="1066800"/>
            <a:ext cx="3810000" cy="2857500"/>
          </a:xfrm>
          <a:prstGeom prst="rect">
            <a:avLst/>
          </a:prstGeom>
        </p:spPr>
      </p:pic>
      <p:pic>
        <p:nvPicPr>
          <p:cNvPr id="18" name="صورة 17" descr="3.jpg"/>
          <p:cNvPicPr>
            <a:picLocks noChangeAspect="1"/>
          </p:cNvPicPr>
          <p:nvPr/>
        </p:nvPicPr>
        <p:blipFill>
          <a:blip r:embed="rId5" cstate="print"/>
          <a:stretch>
            <a:fillRect/>
          </a:stretch>
        </p:blipFill>
        <p:spPr>
          <a:xfrm>
            <a:off x="5181600" y="3962400"/>
            <a:ext cx="3654400" cy="27408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جدول 6"/>
          <p:cNvGraphicFramePr>
            <a:graphicFrameLocks noGrp="1"/>
          </p:cNvGraphicFramePr>
          <p:nvPr/>
        </p:nvGraphicFramePr>
        <p:xfrm>
          <a:off x="304800" y="1447800"/>
          <a:ext cx="3505200" cy="2590800"/>
        </p:xfrm>
        <a:graphic>
          <a:graphicData uri="http://schemas.openxmlformats.org/drawingml/2006/table">
            <a:tbl>
              <a:tblPr firstRow="1" bandRow="1">
                <a:tableStyleId>{2D5ABB26-0587-4C30-8999-92F81FD0307C}</a:tableStyleId>
              </a:tblPr>
              <a:tblGrid>
                <a:gridCol w="2362200"/>
                <a:gridCol w="533400"/>
                <a:gridCol w="609600"/>
              </a:tblGrid>
              <a:tr h="275034">
                <a:tc gridSpan="3">
                  <a:txBody>
                    <a:bodyPr/>
                    <a:lstStyle/>
                    <a:p>
                      <a:pPr algn="ctr"/>
                      <a:r>
                        <a:rPr lang="en-US" sz="1600" b="1" dirty="0" smtClean="0"/>
                        <a:t>The number of</a:t>
                      </a:r>
                      <a:r>
                        <a:rPr lang="en-US" sz="1600" b="1" baseline="0" dirty="0" smtClean="0"/>
                        <a:t> damaged buildings or in demolition risk</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75034">
                <a:tc>
                  <a:txBody>
                    <a:bodyPr/>
                    <a:lstStyle/>
                    <a:p>
                      <a:r>
                        <a:rPr lang="en-US" sz="1600" dirty="0" smtClean="0"/>
                        <a:t>Building use</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400" dirty="0" smtClean="0"/>
                        <a:t>no.</a:t>
                      </a:r>
                      <a:r>
                        <a:rPr lang="en-US" sz="1400" baseline="0" dirty="0" smtClean="0"/>
                        <a:t>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400" dirty="0" smtClean="0"/>
                        <a:t>Total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412552">
                <a:tc>
                  <a:txBody>
                    <a:bodyPr/>
                    <a:lstStyle/>
                    <a:p>
                      <a:r>
                        <a:rPr lang="en-US" sz="1200" dirty="0" smtClean="0"/>
                        <a:t>Destroyed shops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224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en-US" sz="1200" dirty="0" smtClean="0"/>
                        <a:t>514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4680">
                <a:tc>
                  <a:txBody>
                    <a:bodyPr/>
                    <a:lstStyle/>
                    <a:p>
                      <a:r>
                        <a:rPr lang="en-US" sz="1200" dirty="0" smtClean="0"/>
                        <a:t>Closed shops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290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1968">
                <a:tc>
                  <a:txBody>
                    <a:bodyPr/>
                    <a:lstStyle/>
                    <a:p>
                      <a:r>
                        <a:rPr lang="en-US" sz="1200" dirty="0" smtClean="0"/>
                        <a:t>Residential demolished</a:t>
                      </a:r>
                      <a:r>
                        <a:rPr lang="en-US" sz="1200" baseline="0" dirty="0" smtClean="0"/>
                        <a:t> </a:t>
                      </a:r>
                      <a:r>
                        <a:rPr lang="en-US" sz="1200" dirty="0" smtClean="0"/>
                        <a:t>houses(2floors and</a:t>
                      </a:r>
                      <a:r>
                        <a:rPr lang="en-US" sz="1200" baseline="0" dirty="0" smtClean="0"/>
                        <a:t> a roof)</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en-US" sz="1200" dirty="0" smtClean="0">
                          <a:solidFill>
                            <a:schemeClr val="tx1"/>
                          </a:solidFill>
                        </a:rPr>
                        <a:t>67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7200">
                <a:tc>
                  <a:txBody>
                    <a:bodyPr/>
                    <a:lstStyle/>
                    <a:p>
                      <a:r>
                        <a:rPr lang="en-US" sz="1200" dirty="0" smtClean="0"/>
                        <a:t>Buildings in area c with demolition risk</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solidFill>
                            <a:schemeClr val="tx1"/>
                          </a:solidFill>
                        </a:rPr>
                        <a:t>65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2" name="جدول 1"/>
          <p:cNvGraphicFramePr>
            <a:graphicFrameLocks noGrp="1"/>
          </p:cNvGraphicFramePr>
          <p:nvPr/>
        </p:nvGraphicFramePr>
        <p:xfrm>
          <a:off x="4191000" y="762000"/>
          <a:ext cx="4572000" cy="4119880"/>
        </p:xfrm>
        <a:graphic>
          <a:graphicData uri="http://schemas.openxmlformats.org/drawingml/2006/table">
            <a:tbl>
              <a:tblPr firstRow="1" bandRow="1">
                <a:tableStyleId>{5940675A-B579-460E-94D1-54222C63F5DA}</a:tableStyleId>
              </a:tblPr>
              <a:tblGrid>
                <a:gridCol w="2721429"/>
                <a:gridCol w="1850571"/>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t>The amount of losses and damages </a:t>
                      </a:r>
                    </a:p>
                  </a:txBody>
                  <a:tcPr>
                    <a:solidFill>
                      <a:schemeClr val="bg2">
                        <a:lumMod val="90000"/>
                      </a:schemeClr>
                    </a:solidFill>
                  </a:tcPr>
                </a:tc>
                <a:tc hMerge="1">
                  <a:txBody>
                    <a:bodyPr/>
                    <a:lstStyle/>
                    <a:p>
                      <a:endParaRPr lang="en-US" sz="1600" dirty="0"/>
                    </a:p>
                  </a:txBody>
                  <a:tcPr>
                    <a:solidFill>
                      <a:schemeClr val="bg2">
                        <a:lumMod val="90000"/>
                      </a:schemeClr>
                    </a:solidFill>
                  </a:tcPr>
                </a:tc>
              </a:tr>
              <a:tr h="370840">
                <a:tc>
                  <a:txBody>
                    <a:bodyPr/>
                    <a:lstStyle/>
                    <a:p>
                      <a:r>
                        <a:rPr lang="en-US" sz="1600" dirty="0" smtClean="0"/>
                        <a:t>Property damage and material losses</a:t>
                      </a:r>
                      <a:endParaRPr lang="en-US" sz="1600" dirty="0"/>
                    </a:p>
                  </a:txBody>
                  <a:tcPr>
                    <a:solidFill>
                      <a:schemeClr val="bg2">
                        <a:lumMod val="90000"/>
                      </a:schemeClr>
                    </a:solidFill>
                  </a:tcPr>
                </a:tc>
                <a:tc>
                  <a:txBody>
                    <a:bodyPr/>
                    <a:lstStyle/>
                    <a:p>
                      <a:r>
                        <a:rPr lang="en-US" sz="1600" dirty="0" smtClean="0"/>
                        <a:t>The amount of loss</a:t>
                      </a:r>
                      <a:endParaRPr lang="en-US" sz="1600" dirty="0"/>
                    </a:p>
                  </a:txBody>
                  <a:tcPr>
                    <a:solidFill>
                      <a:schemeClr val="bg2">
                        <a:lumMod val="9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Electricity network in the commercial market area</a:t>
                      </a:r>
                    </a:p>
                  </a:txBody>
                  <a:tcPr/>
                </a:tc>
                <a:tc>
                  <a:txBody>
                    <a:bodyPr/>
                    <a:lstStyle/>
                    <a:p>
                      <a:r>
                        <a:rPr lang="en-US" sz="1600" dirty="0" smtClean="0"/>
                        <a:t>27000$</a:t>
                      </a:r>
                      <a:endParaRPr lang="en-US" sz="1600" dirty="0"/>
                    </a:p>
                  </a:txBody>
                  <a:tcPr/>
                </a:tc>
              </a:tr>
              <a:tr h="655320">
                <a:tc>
                  <a:txBody>
                    <a:bodyPr/>
                    <a:lstStyle/>
                    <a:p>
                      <a:r>
                        <a:rPr lang="en-US" sz="1200" dirty="0" smtClean="0"/>
                        <a:t>Paved and destroyed roads and agricultural methods.</a:t>
                      </a:r>
                      <a:endParaRPr lang="en-US" sz="1200" dirty="0"/>
                    </a:p>
                  </a:txBody>
                  <a:tcPr/>
                </a:tc>
                <a:tc>
                  <a:txBody>
                    <a:bodyPr/>
                    <a:lstStyle/>
                    <a:p>
                      <a:r>
                        <a:rPr lang="en-US" sz="1600" dirty="0" smtClean="0"/>
                        <a:t>55000$</a:t>
                      </a:r>
                      <a:endParaRPr lang="en-US" sz="1600" dirty="0"/>
                    </a:p>
                  </a:txBody>
                  <a:tcPr/>
                </a:tc>
              </a:tr>
              <a:tr h="685800">
                <a:tc>
                  <a:txBody>
                    <a:bodyPr/>
                    <a:lstStyle/>
                    <a:p>
                      <a:r>
                        <a:rPr lang="en-US" sz="1200" dirty="0" smtClean="0"/>
                        <a:t>Village Council losses</a:t>
                      </a:r>
                    </a:p>
                    <a:p>
                      <a:r>
                        <a:rPr lang="en-US" sz="1200" dirty="0" smtClean="0"/>
                        <a:t>  In revenue, revenue, and annual debt increases</a:t>
                      </a:r>
                    </a:p>
                  </a:txBody>
                  <a:tcPr/>
                </a:tc>
                <a:tc>
                  <a:txBody>
                    <a:bodyPr/>
                    <a:lstStyle/>
                    <a:p>
                      <a:r>
                        <a:rPr lang="en-US" sz="1600" dirty="0" smtClean="0"/>
                        <a:t>80000$</a:t>
                      </a:r>
                      <a:endParaRPr lang="en-US" sz="1600" dirty="0"/>
                    </a:p>
                  </a:txBody>
                  <a:tcPr/>
                </a:tc>
              </a:tr>
              <a:tr h="370840">
                <a:tc>
                  <a:txBody>
                    <a:bodyPr/>
                    <a:lstStyle/>
                    <a:p>
                      <a:r>
                        <a:rPr lang="en-US" sz="1200" dirty="0" smtClean="0"/>
                        <a:t>The water network in the commercial market area</a:t>
                      </a:r>
                      <a:endParaRPr lang="en-US" sz="1200" dirty="0"/>
                    </a:p>
                  </a:txBody>
                  <a:tcPr/>
                </a:tc>
                <a:tc>
                  <a:txBody>
                    <a:bodyPr/>
                    <a:lstStyle/>
                    <a:p>
                      <a:r>
                        <a:rPr lang="en-US" sz="1600" dirty="0" smtClean="0"/>
                        <a:t>15000$</a:t>
                      </a:r>
                      <a:endParaRPr lang="en-US" sz="1600" dirty="0"/>
                    </a:p>
                  </a:txBody>
                  <a:tcPr/>
                </a:tc>
              </a:tr>
              <a:tr h="370840">
                <a:tc>
                  <a:txBody>
                    <a:bodyPr/>
                    <a:lstStyle/>
                    <a:p>
                      <a:r>
                        <a:rPr lang="en-US" sz="1200" dirty="0" smtClean="0"/>
                        <a:t>Revenue from licenses and professions licenses</a:t>
                      </a:r>
                      <a:endParaRPr lang="en-US" sz="1200" dirty="0"/>
                    </a:p>
                  </a:txBody>
                  <a:tcPr/>
                </a:tc>
                <a:tc>
                  <a:txBody>
                    <a:bodyPr/>
                    <a:lstStyle/>
                    <a:p>
                      <a:r>
                        <a:rPr lang="en-US" sz="1600" dirty="0" smtClean="0"/>
                        <a:t>20000$/year</a:t>
                      </a:r>
                      <a:endParaRPr lang="en-US" sz="1600" dirty="0"/>
                    </a:p>
                  </a:txBody>
                  <a:tcPr/>
                </a:tc>
              </a:tr>
              <a:tr h="370840">
                <a:tc>
                  <a:txBody>
                    <a:bodyPr/>
                    <a:lstStyle/>
                    <a:p>
                      <a:r>
                        <a:rPr lang="en-US" sz="1200" dirty="0" smtClean="0"/>
                        <a:t>Accumulated debts and losses in revenues and returns</a:t>
                      </a:r>
                      <a:endParaRPr lang="en-US" sz="1200" dirty="0"/>
                    </a:p>
                  </a:txBody>
                  <a:tcPr/>
                </a:tc>
                <a:tc>
                  <a:txBody>
                    <a:bodyPr/>
                    <a:lstStyle/>
                    <a:p>
                      <a:r>
                        <a:rPr lang="en-US" sz="1600" dirty="0" smtClean="0"/>
                        <a:t>40000$</a:t>
                      </a:r>
                      <a:endParaRPr lang="en-US" sz="1600" dirty="0"/>
                    </a:p>
                  </a:txBody>
                  <a:tcPr/>
                </a:tc>
              </a:tr>
            </a:tbl>
          </a:graphicData>
        </a:graphic>
      </p:graphicFrame>
      <p:sp>
        <p:nvSpPr>
          <p:cNvPr id="3" name="مستطيل 2"/>
          <p:cNvSpPr/>
          <p:nvPr/>
        </p:nvSpPr>
        <p:spPr>
          <a:xfrm>
            <a:off x="609600" y="4038600"/>
            <a:ext cx="2297873" cy="276999"/>
          </a:xfrm>
          <a:prstGeom prst="rect">
            <a:avLst/>
          </a:prstGeom>
        </p:spPr>
        <p:txBody>
          <a:bodyPr wrap="none">
            <a:spAutoFit/>
          </a:bodyPr>
          <a:lstStyle/>
          <a:p>
            <a:r>
              <a:rPr lang="en-US" sz="1200" dirty="0" smtClean="0"/>
              <a:t>Source: Nazlet Issa Village Council</a:t>
            </a:r>
            <a:endParaRPr lang="en-US" sz="1200" dirty="0"/>
          </a:p>
        </p:txBody>
      </p:sp>
      <p:sp>
        <p:nvSpPr>
          <p:cNvPr id="4" name="مستطيل 3"/>
          <p:cNvSpPr/>
          <p:nvPr/>
        </p:nvSpPr>
        <p:spPr>
          <a:xfrm>
            <a:off x="533400" y="4953000"/>
            <a:ext cx="8610600" cy="1631216"/>
          </a:xfrm>
          <a:prstGeom prst="rect">
            <a:avLst/>
          </a:prstGeom>
        </p:spPr>
        <p:txBody>
          <a:bodyPr wrap="square">
            <a:spAutoFit/>
          </a:bodyPr>
          <a:lstStyle/>
          <a:p>
            <a:r>
              <a:rPr lang="en-US" sz="2000" b="1" dirty="0" smtClean="0"/>
              <a:t>General damages resulting from:</a:t>
            </a:r>
          </a:p>
          <a:p>
            <a:pPr marL="342900" indent="-342900">
              <a:buAutoNum type="arabicPeriod"/>
            </a:pPr>
            <a:r>
              <a:rPr lang="en-US" sz="1600" dirty="0" smtClean="0"/>
              <a:t>Internal migration.</a:t>
            </a:r>
          </a:p>
          <a:p>
            <a:pPr marL="342900" indent="-342900">
              <a:buAutoNum type="arabicPeriod"/>
            </a:pPr>
            <a:r>
              <a:rPr lang="en-US" sz="1600" dirty="0" smtClean="0"/>
              <a:t>The social, economic and causal effects.</a:t>
            </a:r>
          </a:p>
          <a:p>
            <a:pPr marL="342900" indent="-342900">
              <a:buAutoNum type="arabicPeriod"/>
            </a:pPr>
            <a:r>
              <a:rPr lang="en-US" sz="1600" dirty="0" smtClean="0"/>
              <a:t> Unemployment and weak development potential implementation of projects.</a:t>
            </a:r>
          </a:p>
          <a:p>
            <a:pPr marL="342900" indent="-342900">
              <a:buAutoNum type="arabicPeriod"/>
            </a:pPr>
            <a:r>
              <a:rPr lang="en-US" sz="1600" dirty="0" smtClean="0"/>
              <a:t> Preventing the implementation of some of projects during periods of closure.</a:t>
            </a:r>
          </a:p>
          <a:p>
            <a:pPr marL="342900" indent="-342900">
              <a:buAutoNum type="arabicPeriod"/>
            </a:pPr>
            <a:r>
              <a:rPr lang="en-US" sz="1600" dirty="0" smtClean="0"/>
              <a:t>Increasing burdens and negative impacts in various aspects of life.</a:t>
            </a:r>
            <a:endParaRPr lang="en-US" sz="1600" dirty="0"/>
          </a:p>
        </p:txBody>
      </p:sp>
      <p:sp>
        <p:nvSpPr>
          <p:cNvPr id="8" name="مستطيل 7"/>
          <p:cNvSpPr/>
          <p:nvPr/>
        </p:nvSpPr>
        <p:spPr>
          <a:xfrm>
            <a:off x="5715000" y="4876800"/>
            <a:ext cx="2297873" cy="276999"/>
          </a:xfrm>
          <a:prstGeom prst="rect">
            <a:avLst/>
          </a:prstGeom>
        </p:spPr>
        <p:txBody>
          <a:bodyPr wrap="none">
            <a:spAutoFit/>
          </a:bodyPr>
          <a:lstStyle/>
          <a:p>
            <a:r>
              <a:rPr lang="en-US" sz="1200" dirty="0" smtClean="0"/>
              <a:t>Source: Nazlet Issa Village Council</a:t>
            </a:r>
            <a:endParaRPr lang="en-US" sz="1200" dirty="0"/>
          </a:p>
        </p:txBody>
      </p:sp>
      <p:sp>
        <p:nvSpPr>
          <p:cNvPr id="9" name="مربع نص 8"/>
          <p:cNvSpPr txBox="1"/>
          <p:nvPr/>
        </p:nvSpPr>
        <p:spPr>
          <a:xfrm>
            <a:off x="381000" y="152400"/>
            <a:ext cx="7239000" cy="461665"/>
          </a:xfrm>
          <a:prstGeom prst="rect">
            <a:avLst/>
          </a:prstGeom>
          <a:noFill/>
        </p:spPr>
        <p:txBody>
          <a:bodyPr wrap="square" rtlCol="0">
            <a:spAutoFit/>
          </a:bodyPr>
          <a:lstStyle/>
          <a:p>
            <a:r>
              <a:rPr lang="en-US" sz="2400" b="1" dirty="0" smtClean="0"/>
              <a:t>Damage caused by amalgamation of houses and shops</a:t>
            </a:r>
            <a:endParaRPr lang="en-US" sz="24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81000" y="228600"/>
            <a:ext cx="8458200" cy="830997"/>
          </a:xfrm>
          <a:prstGeom prst="rect">
            <a:avLst/>
          </a:prstGeom>
        </p:spPr>
        <p:txBody>
          <a:bodyPr wrap="square">
            <a:spAutoFit/>
          </a:bodyPr>
          <a:lstStyle/>
          <a:p>
            <a:r>
              <a:rPr lang="en-US" sz="2400" b="1" dirty="0" smtClean="0"/>
              <a:t>A cross section describing the components of the separation wall generally on west bank </a:t>
            </a:r>
            <a:endParaRPr lang="ar-SA" sz="2400" b="1" dirty="0"/>
          </a:p>
        </p:txBody>
      </p:sp>
      <p:pic>
        <p:nvPicPr>
          <p:cNvPr id="2050" name="Picture 2"/>
          <p:cNvPicPr>
            <a:picLocks noChangeAspect="1" noChangeArrowheads="1"/>
          </p:cNvPicPr>
          <p:nvPr/>
        </p:nvPicPr>
        <p:blipFill>
          <a:blip r:embed="rId2"/>
          <a:srcRect/>
          <a:stretch>
            <a:fillRect/>
          </a:stretch>
        </p:blipFill>
        <p:spPr bwMode="auto">
          <a:xfrm>
            <a:off x="4191000" y="990600"/>
            <a:ext cx="4571999" cy="2658567"/>
          </a:xfrm>
          <a:prstGeom prst="rect">
            <a:avLst/>
          </a:prstGeom>
          <a:noFill/>
          <a:ln w="9525">
            <a:noFill/>
            <a:miter lim="800000"/>
            <a:headEnd/>
            <a:tailEnd/>
          </a:ln>
          <a:effectLst/>
        </p:spPr>
      </p:pic>
      <p:sp>
        <p:nvSpPr>
          <p:cNvPr id="4" name="مستطيل 3"/>
          <p:cNvSpPr/>
          <p:nvPr/>
        </p:nvSpPr>
        <p:spPr>
          <a:xfrm>
            <a:off x="5715000" y="3581400"/>
            <a:ext cx="2244076" cy="307777"/>
          </a:xfrm>
          <a:prstGeom prst="rect">
            <a:avLst/>
          </a:prstGeom>
        </p:spPr>
        <p:txBody>
          <a:bodyPr wrap="none">
            <a:spAutoFit/>
          </a:bodyPr>
          <a:lstStyle/>
          <a:p>
            <a:r>
              <a:rPr lang="en-US" sz="1400" dirty="0" smtClean="0"/>
              <a:t> source : (www.wafainfo.ps </a:t>
            </a:r>
            <a:r>
              <a:rPr lang="ar-SA" sz="1400" dirty="0" smtClean="0"/>
              <a:t>(</a:t>
            </a:r>
            <a:endParaRPr lang="ar-SA" sz="1400" dirty="0"/>
          </a:p>
        </p:txBody>
      </p:sp>
      <p:pic>
        <p:nvPicPr>
          <p:cNvPr id="5" name="Picture 2" descr="File:Baqa el Gharbiyya-separation barrier.jpg"/>
          <p:cNvPicPr>
            <a:picLocks noChangeAspect="1" noChangeArrowheads="1"/>
          </p:cNvPicPr>
          <p:nvPr/>
        </p:nvPicPr>
        <p:blipFill>
          <a:blip r:embed="rId3"/>
          <a:srcRect/>
          <a:stretch>
            <a:fillRect/>
          </a:stretch>
        </p:blipFill>
        <p:spPr bwMode="auto">
          <a:xfrm>
            <a:off x="4800600" y="4038600"/>
            <a:ext cx="4038600" cy="2628900"/>
          </a:xfrm>
          <a:prstGeom prst="rect">
            <a:avLst/>
          </a:prstGeom>
          <a:noFill/>
        </p:spPr>
      </p:pic>
      <p:pic>
        <p:nvPicPr>
          <p:cNvPr id="120834" name="Picture 2" descr="http://www.ynet.co.il/PicServer2/24012010/2632734/3_ynet_wa.jpg"/>
          <p:cNvPicPr>
            <a:picLocks noChangeAspect="1" noChangeArrowheads="1"/>
          </p:cNvPicPr>
          <p:nvPr/>
        </p:nvPicPr>
        <p:blipFill>
          <a:blip r:embed="rId4"/>
          <a:srcRect/>
          <a:stretch>
            <a:fillRect/>
          </a:stretch>
        </p:blipFill>
        <p:spPr bwMode="auto">
          <a:xfrm>
            <a:off x="228600" y="3886200"/>
            <a:ext cx="4191000" cy="2814545"/>
          </a:xfrm>
          <a:prstGeom prst="rect">
            <a:avLst/>
          </a:prstGeom>
          <a:noFill/>
        </p:spPr>
      </p:pic>
      <p:sp>
        <p:nvSpPr>
          <p:cNvPr id="10" name="مستطيل 9"/>
          <p:cNvSpPr/>
          <p:nvPr/>
        </p:nvSpPr>
        <p:spPr>
          <a:xfrm>
            <a:off x="381000" y="1143000"/>
            <a:ext cx="3505200" cy="2585323"/>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t>Despite its name, "the wall," only a section of it has the shape of a wall, and its pillars are eight meters long. As for the other sections, it comes in the form of barbed wire, anti-tank tunnels, an electrical wall, surveillance cameras and dirt roads intended for military boats.</a:t>
            </a:r>
            <a:endParaRPr lang="ar-S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مجموعة 49"/>
          <p:cNvGrpSpPr/>
          <p:nvPr/>
        </p:nvGrpSpPr>
        <p:grpSpPr>
          <a:xfrm>
            <a:off x="0" y="838200"/>
            <a:ext cx="9144000" cy="6167360"/>
            <a:chOff x="0" y="838200"/>
            <a:chExt cx="9144000" cy="6167360"/>
          </a:xfrm>
        </p:grpSpPr>
        <p:pic>
          <p:nvPicPr>
            <p:cNvPr id="10" name="صورة 9" descr="aef.png"/>
            <p:cNvPicPr>
              <a:picLocks noChangeAspect="1"/>
            </p:cNvPicPr>
            <p:nvPr/>
          </p:nvPicPr>
          <p:blipFill>
            <a:blip r:embed="rId2" cstate="print"/>
            <a:srcRect t="4709"/>
            <a:stretch>
              <a:fillRect/>
            </a:stretch>
          </p:blipFill>
          <p:spPr>
            <a:xfrm>
              <a:off x="0" y="838200"/>
              <a:ext cx="9144000" cy="6167360"/>
            </a:xfrm>
            <a:prstGeom prst="rect">
              <a:avLst/>
            </a:prstGeom>
          </p:spPr>
        </p:pic>
        <p:sp>
          <p:nvSpPr>
            <p:cNvPr id="11" name="مستطيل 10"/>
            <p:cNvSpPr/>
            <p:nvPr/>
          </p:nvSpPr>
          <p:spPr>
            <a:xfrm>
              <a:off x="7086600" y="4495800"/>
              <a:ext cx="2057400" cy="129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رابط كسهم مستقيم 12"/>
            <p:cNvCxnSpPr/>
            <p:nvPr/>
          </p:nvCxnSpPr>
          <p:spPr>
            <a:xfrm>
              <a:off x="7086600" y="4648200"/>
              <a:ext cx="762000" cy="1588"/>
            </a:xfrm>
            <a:prstGeom prst="straightConnector1">
              <a:avLst/>
            </a:prstGeom>
            <a:ln w="28575">
              <a:solidFill>
                <a:srgbClr val="7030A0"/>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مربع نص 13"/>
            <p:cNvSpPr txBox="1"/>
            <p:nvPr/>
          </p:nvSpPr>
          <p:spPr>
            <a:xfrm>
              <a:off x="7848600" y="4495800"/>
              <a:ext cx="1295400" cy="230832"/>
            </a:xfrm>
            <a:prstGeom prst="rect">
              <a:avLst/>
            </a:prstGeom>
            <a:noFill/>
          </p:spPr>
          <p:txBody>
            <a:bodyPr wrap="square" rtlCol="0">
              <a:spAutoFit/>
            </a:bodyPr>
            <a:lstStyle/>
            <a:p>
              <a:r>
                <a:rPr lang="en-US" sz="900" dirty="0" smtClean="0">
                  <a:solidFill>
                    <a:schemeClr val="tx1">
                      <a:lumMod val="85000"/>
                      <a:lumOff val="15000"/>
                    </a:schemeClr>
                  </a:solidFill>
                </a:rPr>
                <a:t>Commercial use</a:t>
              </a:r>
              <a:endParaRPr lang="en-US" sz="900" dirty="0">
                <a:solidFill>
                  <a:schemeClr val="tx1">
                    <a:lumMod val="85000"/>
                    <a:lumOff val="15000"/>
                  </a:schemeClr>
                </a:solidFill>
              </a:endParaRPr>
            </a:p>
          </p:txBody>
        </p:sp>
        <p:sp>
          <p:nvSpPr>
            <p:cNvPr id="15" name="مربع نص 14"/>
            <p:cNvSpPr txBox="1"/>
            <p:nvPr/>
          </p:nvSpPr>
          <p:spPr>
            <a:xfrm>
              <a:off x="7696200" y="4038600"/>
              <a:ext cx="914400" cy="228600"/>
            </a:xfrm>
            <a:prstGeom prst="rect">
              <a:avLst/>
            </a:prstGeom>
            <a:noFill/>
          </p:spPr>
          <p:txBody>
            <a:bodyPr wrap="square" rtlCol="0">
              <a:spAutoFit/>
            </a:bodyPr>
            <a:lstStyle/>
            <a:p>
              <a:r>
                <a:rPr lang="en-US" sz="900" b="1" dirty="0" smtClean="0">
                  <a:solidFill>
                    <a:schemeClr val="tx1">
                      <a:lumMod val="85000"/>
                      <a:lumOff val="15000"/>
                    </a:schemeClr>
                  </a:solidFill>
                </a:rPr>
                <a:t>-Built up area</a:t>
              </a:r>
              <a:endParaRPr lang="en-US" sz="900" b="1" dirty="0">
                <a:solidFill>
                  <a:schemeClr val="tx1">
                    <a:lumMod val="85000"/>
                    <a:lumOff val="15000"/>
                  </a:schemeClr>
                </a:solidFill>
              </a:endParaRPr>
            </a:p>
          </p:txBody>
        </p:sp>
        <p:sp>
          <p:nvSpPr>
            <p:cNvPr id="16" name="نجمة مكونة من 7 نقاط 15"/>
            <p:cNvSpPr/>
            <p:nvPr/>
          </p:nvSpPr>
          <p:spPr>
            <a:xfrm>
              <a:off x="7086600" y="4800600"/>
              <a:ext cx="304800" cy="304800"/>
            </a:xfrm>
            <a:prstGeom prst="star7">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نجمة مكونة من 7 نقاط 16"/>
            <p:cNvSpPr/>
            <p:nvPr/>
          </p:nvSpPr>
          <p:spPr>
            <a:xfrm rot="928332">
              <a:off x="4203046" y="3511226"/>
              <a:ext cx="2041771" cy="2081502"/>
            </a:xfrm>
            <a:prstGeom prst="star7">
              <a:avLst>
                <a:gd name="adj" fmla="val 31524"/>
                <a:gd name="hf" fmla="val 102572"/>
                <a:gd name="vf" fmla="val 105210"/>
              </a:avLst>
            </a:prstGeom>
            <a:solidFill>
              <a:srgbClr val="FFFF00">
                <a:alpha val="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مستطيل 17"/>
            <p:cNvSpPr/>
            <p:nvPr/>
          </p:nvSpPr>
          <p:spPr>
            <a:xfrm>
              <a:off x="7391400" y="4876800"/>
              <a:ext cx="1284326" cy="253916"/>
            </a:xfrm>
            <a:prstGeom prst="rect">
              <a:avLst/>
            </a:prstGeom>
          </p:spPr>
          <p:txBody>
            <a:bodyPr wrap="none">
              <a:spAutoFit/>
            </a:bodyPr>
            <a:lstStyle/>
            <a:p>
              <a:r>
                <a:rPr lang="en-US" sz="1050" dirty="0" smtClean="0">
                  <a:solidFill>
                    <a:schemeClr val="tx1">
                      <a:lumMod val="85000"/>
                      <a:lumOff val="15000"/>
                    </a:schemeClr>
                  </a:solidFill>
                </a:rPr>
                <a:t>Economic attraction</a:t>
              </a:r>
              <a:endParaRPr lang="en-US" sz="1050" dirty="0">
                <a:solidFill>
                  <a:schemeClr val="tx1">
                    <a:lumMod val="85000"/>
                    <a:lumOff val="15000"/>
                  </a:schemeClr>
                </a:solidFill>
              </a:endParaRPr>
            </a:p>
          </p:txBody>
        </p:sp>
        <p:cxnSp>
          <p:nvCxnSpPr>
            <p:cNvPr id="20" name="رابط منحني 19"/>
            <p:cNvCxnSpPr/>
            <p:nvPr/>
          </p:nvCxnSpPr>
          <p:spPr>
            <a:xfrm rot="5400000">
              <a:off x="5486400" y="3048000"/>
              <a:ext cx="1066800" cy="457200"/>
            </a:xfrm>
            <a:prstGeom prst="curvedConnector3">
              <a:avLst>
                <a:gd name="adj1" fmla="val 5000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2" name="رابط منحني 21"/>
            <p:cNvCxnSpPr/>
            <p:nvPr/>
          </p:nvCxnSpPr>
          <p:spPr>
            <a:xfrm rot="16200000" flipV="1">
              <a:off x="5600700" y="5524500"/>
              <a:ext cx="914400" cy="685800"/>
            </a:xfrm>
            <a:prstGeom prst="curvedConnector3">
              <a:avLst>
                <a:gd name="adj1" fmla="val 25325"/>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6" name="رابط منحني 25"/>
            <p:cNvCxnSpPr/>
            <p:nvPr/>
          </p:nvCxnSpPr>
          <p:spPr>
            <a:xfrm rot="10800000">
              <a:off x="6019800" y="4724400"/>
              <a:ext cx="762000" cy="685800"/>
            </a:xfrm>
            <a:prstGeom prst="curvedConnector3">
              <a:avLst>
                <a:gd name="adj1" fmla="val 12597"/>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2" name="رابط منحني 31"/>
            <p:cNvCxnSpPr/>
            <p:nvPr/>
          </p:nvCxnSpPr>
          <p:spPr>
            <a:xfrm rot="5400000" flipH="1" flipV="1">
              <a:off x="3657600" y="5486400"/>
              <a:ext cx="990600" cy="533400"/>
            </a:xfrm>
            <a:prstGeom prst="curvedConnector3">
              <a:avLst>
                <a:gd name="adj1" fmla="val 5000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0" name="رابط منحني 39"/>
            <p:cNvCxnSpPr/>
            <p:nvPr/>
          </p:nvCxnSpPr>
          <p:spPr>
            <a:xfrm>
              <a:off x="2209800" y="4114800"/>
              <a:ext cx="1828800" cy="762000"/>
            </a:xfrm>
            <a:prstGeom prst="curvedConnector3">
              <a:avLst>
                <a:gd name="adj1" fmla="val 50000"/>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47" name="مستطيل 46"/>
            <p:cNvSpPr/>
            <p:nvPr/>
          </p:nvSpPr>
          <p:spPr>
            <a:xfrm>
              <a:off x="4800600" y="4953000"/>
              <a:ext cx="854721" cy="215444"/>
            </a:xfrm>
            <a:prstGeom prst="rect">
              <a:avLst/>
            </a:prstGeom>
          </p:spPr>
          <p:txBody>
            <a:bodyPr wrap="none">
              <a:spAutoFit/>
            </a:bodyPr>
            <a:lstStyle/>
            <a:p>
              <a:r>
                <a:rPr lang="en-US" sz="800" dirty="0" smtClean="0"/>
                <a:t>Baqa alsharqieh</a:t>
              </a:r>
            </a:p>
          </p:txBody>
        </p:sp>
        <p:sp>
          <p:nvSpPr>
            <p:cNvPr id="48" name="مربع نص 47"/>
            <p:cNvSpPr txBox="1"/>
            <p:nvPr/>
          </p:nvSpPr>
          <p:spPr>
            <a:xfrm>
              <a:off x="3048000" y="3124200"/>
              <a:ext cx="914400" cy="369332"/>
            </a:xfrm>
            <a:prstGeom prst="rect">
              <a:avLst/>
            </a:prstGeom>
            <a:noFill/>
          </p:spPr>
          <p:txBody>
            <a:bodyPr wrap="square" rtlCol="0">
              <a:spAutoFit/>
            </a:bodyPr>
            <a:lstStyle/>
            <a:p>
              <a:r>
                <a:rPr lang="en-US" sz="900" dirty="0" smtClean="0"/>
                <a:t>Baqa Al-Gharbiyye</a:t>
              </a:r>
              <a:endParaRPr lang="en-US" sz="900" dirty="0"/>
            </a:p>
          </p:txBody>
        </p:sp>
        <p:sp>
          <p:nvSpPr>
            <p:cNvPr id="49" name="مربع نص 48"/>
            <p:cNvSpPr txBox="1"/>
            <p:nvPr/>
          </p:nvSpPr>
          <p:spPr>
            <a:xfrm>
              <a:off x="4572000" y="4038600"/>
              <a:ext cx="914400" cy="215444"/>
            </a:xfrm>
            <a:prstGeom prst="rect">
              <a:avLst/>
            </a:prstGeom>
            <a:noFill/>
          </p:spPr>
          <p:txBody>
            <a:bodyPr wrap="square" rtlCol="0">
              <a:spAutoFit/>
            </a:bodyPr>
            <a:lstStyle/>
            <a:p>
              <a:r>
                <a:rPr lang="en-US" sz="800" dirty="0" smtClean="0"/>
                <a:t>Nazlet Issa</a:t>
              </a:r>
              <a:endParaRPr lang="en-US" sz="800" dirty="0"/>
            </a:p>
          </p:txBody>
        </p:sp>
      </p:grpSp>
      <p:sp>
        <p:nvSpPr>
          <p:cNvPr id="51" name="مربع نص 50"/>
          <p:cNvSpPr txBox="1"/>
          <p:nvPr/>
        </p:nvSpPr>
        <p:spPr>
          <a:xfrm>
            <a:off x="457200" y="228600"/>
            <a:ext cx="8153400" cy="707886"/>
          </a:xfrm>
          <a:prstGeom prst="rect">
            <a:avLst/>
          </a:prstGeom>
          <a:noFill/>
        </p:spPr>
        <p:txBody>
          <a:bodyPr wrap="square" rtlCol="0">
            <a:spAutoFit/>
          </a:bodyPr>
          <a:lstStyle/>
          <a:p>
            <a:r>
              <a:rPr lang="en-US" sz="2000" b="1" dirty="0" smtClean="0"/>
              <a:t>Relationship between the communities of the planning area before the separation wall (before 2004)</a:t>
            </a:r>
            <a:endParaRPr lang="en-US" sz="2000" b="1" dirty="0"/>
          </a:p>
        </p:txBody>
      </p:sp>
      <p:pic>
        <p:nvPicPr>
          <p:cNvPr id="52" name="صورة 51" descr="b5.jpg"/>
          <p:cNvPicPr>
            <a:picLocks noChangeAspect="1"/>
          </p:cNvPicPr>
          <p:nvPr/>
        </p:nvPicPr>
        <p:blipFill>
          <a:blip r:embed="rId3" cstate="print"/>
          <a:stretch>
            <a:fillRect/>
          </a:stretch>
        </p:blipFill>
        <p:spPr>
          <a:xfrm>
            <a:off x="6477000" y="1752600"/>
            <a:ext cx="2438400" cy="1523999"/>
          </a:xfrm>
          <a:prstGeom prst="rect">
            <a:avLst/>
          </a:prstGeom>
        </p:spPr>
      </p:pic>
      <p:sp>
        <p:nvSpPr>
          <p:cNvPr id="53" name="مربع نص 52"/>
          <p:cNvSpPr txBox="1"/>
          <p:nvPr/>
        </p:nvSpPr>
        <p:spPr>
          <a:xfrm>
            <a:off x="2133600" y="5562600"/>
            <a:ext cx="914400" cy="230832"/>
          </a:xfrm>
          <a:prstGeom prst="rect">
            <a:avLst/>
          </a:prstGeom>
          <a:noFill/>
        </p:spPr>
        <p:txBody>
          <a:bodyPr wrap="square" rtlCol="0">
            <a:spAutoFit/>
          </a:bodyPr>
          <a:lstStyle/>
          <a:p>
            <a:r>
              <a:rPr lang="en-US" sz="900" dirty="0" err="1" smtClean="0"/>
              <a:t>Jat</a:t>
            </a:r>
            <a:endParaRPr lang="en-US" sz="900" dirty="0"/>
          </a:p>
        </p:txBody>
      </p:sp>
      <p:sp>
        <p:nvSpPr>
          <p:cNvPr id="23" name="مستطيل 22"/>
          <p:cNvSpPr/>
          <p:nvPr/>
        </p:nvSpPr>
        <p:spPr>
          <a:xfrm>
            <a:off x="7086600" y="5257800"/>
            <a:ext cx="2057400" cy="1384995"/>
          </a:xfrm>
          <a:prstGeom prst="rect">
            <a:avLst/>
          </a:prstGeom>
          <a:solidFill>
            <a:schemeClr val="bg2">
              <a:lumMod val="75000"/>
            </a:schemeClr>
          </a:solidFill>
          <a:ln>
            <a:solidFill>
              <a:schemeClr val="bg2">
                <a:lumMod val="25000"/>
              </a:schemeClr>
            </a:solidFill>
          </a:ln>
        </p:spPr>
        <p:txBody>
          <a:bodyPr wrap="square">
            <a:spAutoFit/>
          </a:bodyPr>
          <a:lstStyle/>
          <a:p>
            <a:r>
              <a:rPr lang="en-US" sz="1200" dirty="0" smtClean="0"/>
              <a:t>Baqa alsharqieh witnessed a golden period from the beginning of the nineties until the year 2005, when it was the second most important commercial market after the city of Tulkarm in the region</a:t>
            </a:r>
            <a:endParaRPr lang="en-US" sz="1200" dirty="0"/>
          </a:p>
        </p:txBody>
      </p:sp>
      <p:pic>
        <p:nvPicPr>
          <p:cNvPr id="24" name="Picture 2" descr="Collection of Scale Bars|FREE CAD Blocks|cad-blocks.co.uk"/>
          <p:cNvPicPr>
            <a:picLocks noChangeAspect="1" noChangeArrowheads="1"/>
          </p:cNvPicPr>
          <p:nvPr/>
        </p:nvPicPr>
        <p:blipFill>
          <a:blip r:embed="rId4">
            <a:clrChange>
              <a:clrFrom>
                <a:srgbClr val="FFFFFF"/>
              </a:clrFrom>
              <a:clrTo>
                <a:srgbClr val="FFFFFF">
                  <a:alpha val="0"/>
                </a:srgbClr>
              </a:clrTo>
            </a:clrChange>
          </a:blip>
          <a:srcRect t="41905" b="39047"/>
          <a:stretch>
            <a:fillRect/>
          </a:stretch>
        </p:blipFill>
        <p:spPr bwMode="auto">
          <a:xfrm>
            <a:off x="304800" y="6324600"/>
            <a:ext cx="2800350" cy="5334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295400"/>
            <a:ext cx="708660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1600" dirty="0" smtClean="0"/>
              <a:t>Closing most roads and crossings in Tulkarm Governorate, including the Tulkarm ,Shweika and Zeta crossing on the Green Line</a:t>
            </a:r>
            <a:endParaRPr lang="ar-SA" sz="1600" dirty="0"/>
          </a:p>
        </p:txBody>
      </p:sp>
      <p:sp>
        <p:nvSpPr>
          <p:cNvPr id="3" name="مستطيل 2"/>
          <p:cNvSpPr/>
          <p:nvPr/>
        </p:nvSpPr>
        <p:spPr>
          <a:xfrm>
            <a:off x="609600" y="2133600"/>
            <a:ext cx="6324600"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t>Tightening transit procedures at the Taybeh crossing</a:t>
            </a:r>
            <a:endParaRPr lang="ar-SA" dirty="0"/>
          </a:p>
        </p:txBody>
      </p:sp>
      <p:sp>
        <p:nvSpPr>
          <p:cNvPr id="4" name="مستطيل 3"/>
          <p:cNvSpPr/>
          <p:nvPr/>
        </p:nvSpPr>
        <p:spPr>
          <a:xfrm>
            <a:off x="609600" y="2743200"/>
            <a:ext cx="7620000"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t>Spatial proximity</a:t>
            </a:r>
            <a:r>
              <a:rPr lang="ar-SA" dirty="0" smtClean="0"/>
              <a:t> </a:t>
            </a:r>
            <a:r>
              <a:rPr lang="en-US" dirty="0" smtClean="0"/>
              <a:t>between Baqa Al-Gharbiyye city and Baqa alsharqieh village </a:t>
            </a:r>
            <a:r>
              <a:rPr lang="ar-SA" dirty="0" smtClean="0"/>
              <a:t>  </a:t>
            </a:r>
            <a:endParaRPr lang="ar-SA" dirty="0"/>
          </a:p>
        </p:txBody>
      </p:sp>
      <p:sp>
        <p:nvSpPr>
          <p:cNvPr id="5" name="مستطيل 4"/>
          <p:cNvSpPr/>
          <p:nvPr/>
        </p:nvSpPr>
        <p:spPr>
          <a:xfrm>
            <a:off x="228600" y="304800"/>
            <a:ext cx="7620000" cy="707886"/>
          </a:xfrm>
          <a:prstGeom prst="rect">
            <a:avLst/>
          </a:prstGeom>
        </p:spPr>
        <p:txBody>
          <a:bodyPr wrap="square">
            <a:spAutoFit/>
          </a:bodyPr>
          <a:lstStyle/>
          <a:p>
            <a:r>
              <a:rPr lang="en-US" sz="2000" b="1" dirty="0" smtClean="0"/>
              <a:t>Reasons for the occurrence of a major commercial and industrial renaissance at Baqa alsharqieh :</a:t>
            </a:r>
            <a:endParaRPr lang="ar-SA" sz="2000" b="1" dirty="0"/>
          </a:p>
        </p:txBody>
      </p:sp>
      <p:sp>
        <p:nvSpPr>
          <p:cNvPr id="9" name="مستطيل 8"/>
          <p:cNvSpPr/>
          <p:nvPr/>
        </p:nvSpPr>
        <p:spPr>
          <a:xfrm>
            <a:off x="609600" y="4114800"/>
            <a:ext cx="7924800" cy="175432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dirty="0" smtClean="0"/>
              <a:t>Jamal Mjadleh “The village attracted investors from all over the West Bank, as well as from Israel. It had</a:t>
            </a:r>
            <a:r>
              <a:rPr lang="en-US" b="1" u="sng" dirty="0" smtClean="0">
                <a:solidFill>
                  <a:srgbClr val="00B050"/>
                </a:solidFill>
              </a:rPr>
              <a:t> 500 centers Commercial, 40 marble factories, 18 carpenters, five weaving factories, two brick and one cement factories</a:t>
            </a:r>
            <a:r>
              <a:rPr lang="en-US" dirty="0" smtClean="0"/>
              <a:t>.”</a:t>
            </a:r>
          </a:p>
          <a:p>
            <a:endParaRPr lang="en-US" dirty="0" smtClean="0"/>
          </a:p>
          <a:p>
            <a:r>
              <a:rPr lang="en-US" dirty="0" smtClean="0"/>
              <a:t>After the construction of the separation fence, Israeli consumers, who</a:t>
            </a:r>
            <a:r>
              <a:rPr lang="en-US" b="1" dirty="0" smtClean="0"/>
              <a:t> made up 90% of all buyers, </a:t>
            </a:r>
            <a:r>
              <a:rPr lang="en-US" dirty="0" smtClean="0">
                <a:solidFill>
                  <a:srgbClr val="FF0000"/>
                </a:solidFill>
              </a:rPr>
              <a:t>disappeared.</a:t>
            </a:r>
            <a:endParaRPr lang="ar-SA" dirty="0">
              <a:solidFill>
                <a:srgbClr val="FF0000"/>
              </a:solidFill>
            </a:endParaRPr>
          </a:p>
        </p:txBody>
      </p:sp>
      <p:sp>
        <p:nvSpPr>
          <p:cNvPr id="10" name="مستطيل 9"/>
          <p:cNvSpPr/>
          <p:nvPr/>
        </p:nvSpPr>
        <p:spPr>
          <a:xfrm>
            <a:off x="533400" y="3581400"/>
            <a:ext cx="7620000" cy="400110"/>
          </a:xfrm>
          <a:prstGeom prst="rect">
            <a:avLst/>
          </a:prstGeom>
        </p:spPr>
        <p:txBody>
          <a:bodyPr wrap="square">
            <a:spAutoFit/>
          </a:bodyPr>
          <a:lstStyle/>
          <a:p>
            <a:r>
              <a:rPr lang="en-US" sz="2000" b="1" dirty="0" smtClean="0"/>
              <a:t>Description for the commercial market :</a:t>
            </a:r>
            <a:endParaRPr lang="ar-SA" sz="2000"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مستطيل 20"/>
          <p:cNvSpPr/>
          <p:nvPr/>
        </p:nvSpPr>
        <p:spPr>
          <a:xfrm>
            <a:off x="1143000" y="228600"/>
            <a:ext cx="7162800" cy="830997"/>
          </a:xfrm>
          <a:prstGeom prst="rect">
            <a:avLst/>
          </a:prstGeom>
        </p:spPr>
        <p:txBody>
          <a:bodyPr wrap="square">
            <a:spAutoFit/>
          </a:bodyPr>
          <a:lstStyle/>
          <a:p>
            <a:pPr algn="ctr"/>
            <a:r>
              <a:rPr lang="en-US" sz="2400" dirty="0" smtClean="0"/>
              <a:t>The development of the commercial market and the commercial movement in the region</a:t>
            </a:r>
            <a:endParaRPr lang="ar-SA" sz="2400" dirty="0"/>
          </a:p>
        </p:txBody>
      </p:sp>
      <p:pic>
        <p:nvPicPr>
          <p:cNvPr id="22" name="صورة 21" descr="199.PNG"/>
          <p:cNvPicPr>
            <a:picLocks noChangeAspect="1"/>
          </p:cNvPicPr>
          <p:nvPr/>
        </p:nvPicPr>
        <p:blipFill>
          <a:blip r:embed="rId2"/>
          <a:stretch>
            <a:fillRect/>
          </a:stretch>
        </p:blipFill>
        <p:spPr>
          <a:xfrm>
            <a:off x="4038600" y="3048000"/>
            <a:ext cx="5105400" cy="1773410"/>
          </a:xfrm>
          <a:prstGeom prst="rect">
            <a:avLst/>
          </a:prstGeom>
        </p:spPr>
      </p:pic>
      <p:pic>
        <p:nvPicPr>
          <p:cNvPr id="25" name="صورة 24" descr="119997.PNG"/>
          <p:cNvPicPr>
            <a:picLocks noChangeAspect="1"/>
          </p:cNvPicPr>
          <p:nvPr/>
        </p:nvPicPr>
        <p:blipFill>
          <a:blip r:embed="rId3"/>
          <a:srcRect b="24969"/>
          <a:stretch>
            <a:fillRect/>
          </a:stretch>
        </p:blipFill>
        <p:spPr>
          <a:xfrm>
            <a:off x="4038600" y="1219200"/>
            <a:ext cx="5105400" cy="1644112"/>
          </a:xfrm>
          <a:prstGeom prst="rect">
            <a:avLst/>
          </a:prstGeom>
        </p:spPr>
      </p:pic>
      <p:pic>
        <p:nvPicPr>
          <p:cNvPr id="26" name="صورة 25" descr="2000000.PNG"/>
          <p:cNvPicPr>
            <a:picLocks noChangeAspect="1"/>
          </p:cNvPicPr>
          <p:nvPr/>
        </p:nvPicPr>
        <p:blipFill>
          <a:blip r:embed="rId4"/>
          <a:srcRect r="5929"/>
          <a:stretch>
            <a:fillRect/>
          </a:stretch>
        </p:blipFill>
        <p:spPr>
          <a:xfrm>
            <a:off x="4111608" y="4953000"/>
            <a:ext cx="5032392" cy="1752600"/>
          </a:xfrm>
          <a:prstGeom prst="rect">
            <a:avLst/>
          </a:prstGeom>
        </p:spPr>
      </p:pic>
      <p:sp>
        <p:nvSpPr>
          <p:cNvPr id="27" name="مربع نص 26"/>
          <p:cNvSpPr txBox="1"/>
          <p:nvPr/>
        </p:nvSpPr>
        <p:spPr>
          <a:xfrm>
            <a:off x="7620000" y="12192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1997</a:t>
            </a:r>
            <a:endParaRPr lang="ar-SA" b="1" dirty="0">
              <a:solidFill>
                <a:schemeClr val="tx1">
                  <a:lumMod val="95000"/>
                  <a:lumOff val="5000"/>
                </a:schemeClr>
              </a:solidFill>
            </a:endParaRPr>
          </a:p>
        </p:txBody>
      </p:sp>
      <p:sp>
        <p:nvSpPr>
          <p:cNvPr id="31" name="مربع نص 30"/>
          <p:cNvSpPr txBox="1"/>
          <p:nvPr/>
        </p:nvSpPr>
        <p:spPr>
          <a:xfrm>
            <a:off x="7924800" y="30480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1999</a:t>
            </a:r>
            <a:endParaRPr lang="ar-SA" b="1" dirty="0">
              <a:solidFill>
                <a:schemeClr val="tx1">
                  <a:lumMod val="95000"/>
                  <a:lumOff val="5000"/>
                </a:schemeClr>
              </a:solidFill>
            </a:endParaRPr>
          </a:p>
        </p:txBody>
      </p:sp>
      <p:sp>
        <p:nvSpPr>
          <p:cNvPr id="32" name="مربع نص 31"/>
          <p:cNvSpPr txBox="1"/>
          <p:nvPr/>
        </p:nvSpPr>
        <p:spPr>
          <a:xfrm>
            <a:off x="7772400" y="49530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2000</a:t>
            </a:r>
            <a:endParaRPr lang="ar-SA" b="1" dirty="0">
              <a:solidFill>
                <a:schemeClr val="tx1">
                  <a:lumMod val="95000"/>
                  <a:lumOff val="5000"/>
                </a:schemeClr>
              </a:solidFill>
            </a:endParaRPr>
          </a:p>
        </p:txBody>
      </p:sp>
      <p:sp>
        <p:nvSpPr>
          <p:cNvPr id="33" name="مستطيل 32"/>
          <p:cNvSpPr/>
          <p:nvPr/>
        </p:nvSpPr>
        <p:spPr>
          <a:xfrm>
            <a:off x="533400" y="1143000"/>
            <a:ext cx="2514600" cy="6096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dirty="0" smtClean="0"/>
              <a:t>Beginning of 1988 (First intifada)</a:t>
            </a:r>
            <a:endParaRPr lang="ar-SA" dirty="0"/>
          </a:p>
        </p:txBody>
      </p:sp>
      <p:sp>
        <p:nvSpPr>
          <p:cNvPr id="34" name="مستطيل 33"/>
          <p:cNvSpPr/>
          <p:nvPr/>
        </p:nvSpPr>
        <p:spPr>
          <a:xfrm>
            <a:off x="533400" y="1905000"/>
            <a:ext cx="2133600" cy="6858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400" dirty="0" smtClean="0"/>
              <a:t>became a crossing point into the Green Line</a:t>
            </a:r>
            <a:endParaRPr lang="ar-SA" sz="1400" dirty="0"/>
          </a:p>
        </p:txBody>
      </p:sp>
      <p:sp>
        <p:nvSpPr>
          <p:cNvPr id="35" name="مستطيل 34"/>
          <p:cNvSpPr/>
          <p:nvPr/>
        </p:nvSpPr>
        <p:spPr>
          <a:xfrm>
            <a:off x="609600" y="3962400"/>
            <a:ext cx="2438400" cy="6096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200" dirty="0" smtClean="0"/>
              <a:t>became the second largest commercial center after the city of Tulkarm in the governorate</a:t>
            </a:r>
            <a:endParaRPr lang="ar-SA" sz="1200" dirty="0"/>
          </a:p>
        </p:txBody>
      </p:sp>
      <p:sp>
        <p:nvSpPr>
          <p:cNvPr id="36" name="مستطيل 35"/>
          <p:cNvSpPr/>
          <p:nvPr/>
        </p:nvSpPr>
        <p:spPr>
          <a:xfrm>
            <a:off x="609600" y="4724400"/>
            <a:ext cx="2438400" cy="6096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200" dirty="0" smtClean="0"/>
              <a:t>became the second largest commercial center after the city of Tulkarm in the governorate</a:t>
            </a:r>
            <a:endParaRPr lang="ar-SA" sz="1200" dirty="0"/>
          </a:p>
        </p:txBody>
      </p:sp>
      <p:sp>
        <p:nvSpPr>
          <p:cNvPr id="38" name="مستطيل 37"/>
          <p:cNvSpPr/>
          <p:nvPr/>
        </p:nvSpPr>
        <p:spPr>
          <a:xfrm>
            <a:off x="457200" y="5410200"/>
            <a:ext cx="2971800" cy="11430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200" dirty="0" smtClean="0"/>
              <a:t>became an investment zone for all merchants from different Palestinian cities and the commercial movement inside the town continued</a:t>
            </a:r>
            <a:endParaRPr lang="ar-SA" sz="1200" dirty="0"/>
          </a:p>
        </p:txBody>
      </p:sp>
      <p:sp>
        <p:nvSpPr>
          <p:cNvPr id="39" name="مستطيل 38"/>
          <p:cNvSpPr/>
          <p:nvPr/>
        </p:nvSpPr>
        <p:spPr>
          <a:xfrm>
            <a:off x="533400" y="2895600"/>
            <a:ext cx="2133600" cy="6858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400" dirty="0" smtClean="0"/>
              <a:t>Vehicles and pedestrians are permitted to cross and exchange goods</a:t>
            </a:r>
            <a:endParaRPr lang="ar-SA" sz="1400" dirty="0"/>
          </a:p>
        </p:txBody>
      </p:sp>
      <p:sp>
        <p:nvSpPr>
          <p:cNvPr id="15" name="سهم للأسفل 14"/>
          <p:cNvSpPr/>
          <p:nvPr/>
        </p:nvSpPr>
        <p:spPr>
          <a:xfrm>
            <a:off x="1066800" y="16764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سهم للأسفل 15"/>
          <p:cNvSpPr/>
          <p:nvPr/>
        </p:nvSpPr>
        <p:spPr>
          <a:xfrm>
            <a:off x="1219200" y="2590800"/>
            <a:ext cx="1524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سهم للأسفل 16"/>
          <p:cNvSpPr/>
          <p:nvPr/>
        </p:nvSpPr>
        <p:spPr>
          <a:xfrm>
            <a:off x="1447800" y="3581400"/>
            <a:ext cx="1524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سهم للأسفل 17"/>
          <p:cNvSpPr/>
          <p:nvPr/>
        </p:nvSpPr>
        <p:spPr>
          <a:xfrm>
            <a:off x="2819400" y="5181600"/>
            <a:ext cx="1524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سهم للأسفل 18"/>
          <p:cNvSpPr/>
          <p:nvPr/>
        </p:nvSpPr>
        <p:spPr>
          <a:xfrm>
            <a:off x="2743200" y="45720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مستطيل 20"/>
          <p:cNvSpPr/>
          <p:nvPr/>
        </p:nvSpPr>
        <p:spPr>
          <a:xfrm>
            <a:off x="0" y="228600"/>
            <a:ext cx="8305800" cy="338554"/>
          </a:xfrm>
          <a:prstGeom prst="rect">
            <a:avLst/>
          </a:prstGeom>
        </p:spPr>
        <p:txBody>
          <a:bodyPr wrap="square">
            <a:spAutoFit/>
          </a:bodyPr>
          <a:lstStyle/>
          <a:p>
            <a:pPr algn="ctr"/>
            <a:r>
              <a:rPr lang="en-US" sz="1600" b="1" dirty="0" smtClean="0"/>
              <a:t>The development of the commercial market and the economic movement in the region</a:t>
            </a:r>
            <a:endParaRPr lang="ar-SA" sz="1600" b="1" dirty="0"/>
          </a:p>
        </p:txBody>
      </p:sp>
      <p:pic>
        <p:nvPicPr>
          <p:cNvPr id="16" name="صورة 15" descr="1997.PNG"/>
          <p:cNvPicPr>
            <a:picLocks noChangeAspect="1"/>
          </p:cNvPicPr>
          <p:nvPr/>
        </p:nvPicPr>
        <p:blipFill>
          <a:blip r:embed="rId2"/>
          <a:stretch>
            <a:fillRect/>
          </a:stretch>
        </p:blipFill>
        <p:spPr>
          <a:xfrm>
            <a:off x="304800" y="685800"/>
            <a:ext cx="8839200" cy="5169231"/>
          </a:xfrm>
          <a:prstGeom prst="rect">
            <a:avLst/>
          </a:prstGeom>
          <a:noFill/>
          <a:ln>
            <a:noFill/>
          </a:ln>
        </p:spPr>
      </p:pic>
      <p:pic>
        <p:nvPicPr>
          <p:cNvPr id="1026" name="Picture 2" descr="Factory workers, labor force, labourers, workers, workforce icon"/>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5105400" y="4191000"/>
            <a:ext cx="762000" cy="762000"/>
          </a:xfrm>
          <a:prstGeom prst="rect">
            <a:avLst/>
          </a:prstGeom>
          <a:noFill/>
        </p:spPr>
      </p:pic>
      <p:grpSp>
        <p:nvGrpSpPr>
          <p:cNvPr id="44" name="مجموعة 43"/>
          <p:cNvGrpSpPr/>
          <p:nvPr/>
        </p:nvGrpSpPr>
        <p:grpSpPr>
          <a:xfrm>
            <a:off x="4114800" y="1981200"/>
            <a:ext cx="1981200" cy="874085"/>
            <a:chOff x="4572000" y="3276600"/>
            <a:chExt cx="1828800" cy="945553"/>
          </a:xfrm>
        </p:grpSpPr>
        <p:pic>
          <p:nvPicPr>
            <p:cNvPr id="1030" name="Picture 6" descr="Fast Shipping - Truck | Transparent PNG Download #833338 - Vippng"/>
            <p:cNvPicPr>
              <a:picLocks noChangeAspect="1" noChangeArrowheads="1"/>
            </p:cNvPicPr>
            <p:nvPr/>
          </p:nvPicPr>
          <p:blipFill>
            <a:blip r:embed="rId4" cstate="print">
              <a:clrChange>
                <a:clrFrom>
                  <a:srgbClr val="FEFEFE"/>
                </a:clrFrom>
                <a:clrTo>
                  <a:srgbClr val="FEFEFE">
                    <a:alpha val="0"/>
                  </a:srgbClr>
                </a:clrTo>
              </a:clrChange>
              <a:duotone>
                <a:schemeClr val="accent4">
                  <a:shade val="45000"/>
                  <a:satMod val="135000"/>
                </a:schemeClr>
                <a:prstClr val="white"/>
              </a:duotone>
            </a:blip>
            <a:stretch>
              <a:fillRect/>
            </a:stretch>
          </p:blipFill>
          <p:spPr bwMode="auto">
            <a:xfrm>
              <a:off x="4853354" y="3276600"/>
              <a:ext cx="1166446" cy="741873"/>
            </a:xfrm>
            <a:prstGeom prst="rect">
              <a:avLst/>
            </a:prstGeom>
            <a:noFill/>
            <a:ln>
              <a:noFill/>
            </a:ln>
          </p:spPr>
        </p:pic>
        <p:sp>
          <p:nvSpPr>
            <p:cNvPr id="43" name="سهم إلى اليسار واليمين 42"/>
            <p:cNvSpPr/>
            <p:nvPr/>
          </p:nvSpPr>
          <p:spPr>
            <a:xfrm>
              <a:off x="4572000" y="3688753"/>
              <a:ext cx="1828800" cy="533400"/>
            </a:xfrm>
            <a:prstGeom prst="leftRightArrow">
              <a:avLst>
                <a:gd name="adj1" fmla="val 23674"/>
                <a:gd name="adj2" fmla="val 5000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1032" name="Picture 8" descr="Background Pattern 800*800 transprent Png Free Download - Plant ..."/>
          <p:cNvPicPr>
            <a:picLocks noChangeAspect="1" noChangeArrowheads="1"/>
          </p:cNvPicPr>
          <p:nvPr/>
        </p:nvPicPr>
        <p:blipFill>
          <a:blip r:embed="rId5">
            <a:clrChange>
              <a:clrFrom>
                <a:srgbClr val="FFFFFF"/>
              </a:clrFrom>
              <a:clrTo>
                <a:srgbClr val="FFFFFF">
                  <a:alpha val="0"/>
                </a:srgbClr>
              </a:clrTo>
            </a:clrChange>
            <a:duotone>
              <a:prstClr val="black"/>
              <a:schemeClr val="accent3">
                <a:tint val="45000"/>
                <a:satMod val="400000"/>
              </a:schemeClr>
            </a:duotone>
          </a:blip>
          <a:srcRect/>
          <a:stretch>
            <a:fillRect/>
          </a:stretch>
        </p:blipFill>
        <p:spPr bwMode="auto">
          <a:xfrm flipH="1">
            <a:off x="4876800" y="2667000"/>
            <a:ext cx="1197525" cy="1295400"/>
          </a:xfrm>
          <a:prstGeom prst="rect">
            <a:avLst/>
          </a:prstGeom>
          <a:noFill/>
        </p:spPr>
      </p:pic>
      <p:sp>
        <p:nvSpPr>
          <p:cNvPr id="1036" name="AutoShape 12" descr="Png File Svg - Buyer Png Icon, Transparent Png , Transparent Png ..."/>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038" name="AutoShape 14" descr="Png File Svg - Buyer Png Icon, Transparent Png , Transparent Png ..."/>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pic>
        <p:nvPicPr>
          <p:cNvPr id="1040" name="Picture 16" descr="Png File Svg - Buyer Png Icon, Transparent Png , Transparent Png ..."/>
          <p:cNvPicPr>
            <a:picLocks noChangeAspect="1" noChangeArrowheads="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blip>
          <a:srcRect/>
          <a:stretch>
            <a:fillRect/>
          </a:stretch>
        </p:blipFill>
        <p:spPr bwMode="auto">
          <a:xfrm>
            <a:off x="2895600" y="2209800"/>
            <a:ext cx="912883" cy="1066799"/>
          </a:xfrm>
          <a:prstGeom prst="rect">
            <a:avLst/>
          </a:prstGeom>
          <a:noFill/>
        </p:spPr>
      </p:pic>
      <p:pic>
        <p:nvPicPr>
          <p:cNvPr id="1042" name="Picture 18" descr="EN&gt; I AM A: &gt; Buyer / Seller — Global Commodities Exchange"/>
          <p:cNvPicPr>
            <a:picLocks noChangeAspect="1" noChangeArrowheads="1"/>
          </p:cNvPicPr>
          <p:nvPr/>
        </p:nvPicPr>
        <p:blipFill>
          <a:blip r:embed="rId7" cstate="print">
            <a:clrChange>
              <a:clrFrom>
                <a:srgbClr val="FFFFFF"/>
              </a:clrFrom>
              <a:clrTo>
                <a:srgbClr val="FFFFFF">
                  <a:alpha val="0"/>
                </a:srgbClr>
              </a:clrTo>
            </a:clrChange>
          </a:blip>
          <a:srcRect b="22835"/>
          <a:stretch>
            <a:fillRect/>
          </a:stretch>
        </p:blipFill>
        <p:spPr bwMode="auto">
          <a:xfrm>
            <a:off x="3429000" y="3048000"/>
            <a:ext cx="1784091" cy="990600"/>
          </a:xfrm>
          <a:prstGeom prst="rect">
            <a:avLst/>
          </a:prstGeom>
          <a:noFill/>
        </p:spPr>
      </p:pic>
      <p:cxnSp>
        <p:nvCxnSpPr>
          <p:cNvPr id="49" name="رابط منحني 48"/>
          <p:cNvCxnSpPr/>
          <p:nvPr/>
        </p:nvCxnSpPr>
        <p:spPr>
          <a:xfrm rot="10800000">
            <a:off x="2895600" y="3657600"/>
            <a:ext cx="2209800" cy="838200"/>
          </a:xfrm>
          <a:prstGeom prst="curvedConnector3">
            <a:avLst>
              <a:gd name="adj1" fmla="val 58364"/>
            </a:avLst>
          </a:prstGeom>
          <a:ln w="762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044" name="Picture 20" descr="Seller icon png 1 » PNG Image"/>
          <p:cNvPicPr>
            <a:picLocks noChangeAspect="1" noChangeArrowheads="1"/>
          </p:cNvPicPr>
          <p:nvPr/>
        </p:nvPicPr>
        <p:blipFill>
          <a:blip r:embed="rId8" cstate="print">
            <a:duotone>
              <a:schemeClr val="accent2">
                <a:shade val="45000"/>
                <a:satMod val="135000"/>
              </a:schemeClr>
              <a:prstClr val="white"/>
            </a:duotone>
          </a:blip>
          <a:srcRect/>
          <a:stretch>
            <a:fillRect/>
          </a:stretch>
        </p:blipFill>
        <p:spPr bwMode="auto">
          <a:xfrm>
            <a:off x="6019800" y="3653504"/>
            <a:ext cx="381000" cy="401484"/>
          </a:xfrm>
          <a:prstGeom prst="rect">
            <a:avLst/>
          </a:prstGeom>
          <a:noFill/>
        </p:spPr>
      </p:pic>
      <p:sp>
        <p:nvSpPr>
          <p:cNvPr id="51" name="مستطيل 50"/>
          <p:cNvSpPr/>
          <p:nvPr/>
        </p:nvSpPr>
        <p:spPr>
          <a:xfrm>
            <a:off x="685799" y="6172200"/>
            <a:ext cx="1268296" cy="261610"/>
          </a:xfrm>
          <a:prstGeom prst="rect">
            <a:avLst/>
          </a:prstGeom>
        </p:spPr>
        <p:txBody>
          <a:bodyPr wrap="none">
            <a:spAutoFit/>
          </a:bodyPr>
          <a:lstStyle/>
          <a:p>
            <a:r>
              <a:rPr lang="en-US" sz="1100" b="1" dirty="0" smtClean="0"/>
              <a:t>Exchange of goods</a:t>
            </a:r>
            <a:endParaRPr lang="ar-SA" sz="1100" b="1" dirty="0"/>
          </a:p>
        </p:txBody>
      </p:sp>
      <p:pic>
        <p:nvPicPr>
          <p:cNvPr id="53" name="Picture 6" descr="Fast Shipping - Truck | Transparent PNG Download #833338 - Vippng"/>
          <p:cNvPicPr>
            <a:picLocks noChangeAspect="1" noChangeArrowheads="1"/>
          </p:cNvPicPr>
          <p:nvPr/>
        </p:nvPicPr>
        <p:blipFill>
          <a:blip r:embed="rId9" cstate="print">
            <a:clrChange>
              <a:clrFrom>
                <a:srgbClr val="FEFEFE"/>
              </a:clrFrom>
              <a:clrTo>
                <a:srgbClr val="FEFEFE">
                  <a:alpha val="0"/>
                </a:srgbClr>
              </a:clrTo>
            </a:clrChange>
            <a:duotone>
              <a:schemeClr val="accent4">
                <a:shade val="45000"/>
                <a:satMod val="135000"/>
              </a:schemeClr>
              <a:prstClr val="white"/>
            </a:duotone>
          </a:blip>
          <a:stretch>
            <a:fillRect/>
          </a:stretch>
        </p:blipFill>
        <p:spPr bwMode="auto">
          <a:xfrm>
            <a:off x="0" y="6096000"/>
            <a:ext cx="762000" cy="457200"/>
          </a:xfrm>
          <a:prstGeom prst="rect">
            <a:avLst/>
          </a:prstGeom>
          <a:noFill/>
          <a:ln>
            <a:noFill/>
          </a:ln>
        </p:spPr>
      </p:pic>
      <p:pic>
        <p:nvPicPr>
          <p:cNvPr id="55" name="Picture 18" descr="EN&gt; I AM A: &gt; Buyer / Seller — Global Commodities Exchange"/>
          <p:cNvPicPr>
            <a:picLocks noChangeAspect="1" noChangeArrowheads="1"/>
          </p:cNvPicPr>
          <p:nvPr/>
        </p:nvPicPr>
        <p:blipFill>
          <a:blip r:embed="rId10" cstate="print">
            <a:clrChange>
              <a:clrFrom>
                <a:srgbClr val="FFFFFF"/>
              </a:clrFrom>
              <a:clrTo>
                <a:srgbClr val="FFFFFF">
                  <a:alpha val="0"/>
                </a:srgbClr>
              </a:clrTo>
            </a:clrChange>
          </a:blip>
          <a:srcRect b="22835"/>
          <a:stretch>
            <a:fillRect/>
          </a:stretch>
        </p:blipFill>
        <p:spPr bwMode="auto">
          <a:xfrm>
            <a:off x="1981200" y="5943600"/>
            <a:ext cx="960665" cy="533400"/>
          </a:xfrm>
          <a:prstGeom prst="rect">
            <a:avLst/>
          </a:prstGeom>
          <a:noFill/>
        </p:spPr>
      </p:pic>
      <p:sp>
        <p:nvSpPr>
          <p:cNvPr id="56" name="مستطيل 55"/>
          <p:cNvSpPr/>
          <p:nvPr/>
        </p:nvSpPr>
        <p:spPr>
          <a:xfrm>
            <a:off x="2666999" y="6096000"/>
            <a:ext cx="950901" cy="276999"/>
          </a:xfrm>
          <a:prstGeom prst="rect">
            <a:avLst/>
          </a:prstGeom>
        </p:spPr>
        <p:txBody>
          <a:bodyPr wrap="none">
            <a:spAutoFit/>
          </a:bodyPr>
          <a:lstStyle/>
          <a:p>
            <a:r>
              <a:rPr lang="en-US" sz="1200" b="1" dirty="0" smtClean="0"/>
              <a:t>sell and buy</a:t>
            </a:r>
            <a:endParaRPr lang="ar-SA" sz="1200" b="1" dirty="0"/>
          </a:p>
        </p:txBody>
      </p:sp>
      <p:pic>
        <p:nvPicPr>
          <p:cNvPr id="57" name="Picture 2" descr="Factory workers, labor force, labourers, workers, workforce icon"/>
          <p:cNvPicPr>
            <a:picLocks noChangeAspect="1" noChangeArrowheads="1"/>
          </p:cNvPicPr>
          <p:nvPr/>
        </p:nvPicPr>
        <p:blipFill>
          <a:blip r:embed="rId11" cstate="print">
            <a:duotone>
              <a:prstClr val="black"/>
              <a:schemeClr val="accent3">
                <a:tint val="45000"/>
                <a:satMod val="400000"/>
              </a:schemeClr>
            </a:duotone>
          </a:blip>
          <a:srcRect/>
          <a:stretch>
            <a:fillRect/>
          </a:stretch>
        </p:blipFill>
        <p:spPr bwMode="auto">
          <a:xfrm>
            <a:off x="3962399" y="6019800"/>
            <a:ext cx="381001" cy="381001"/>
          </a:xfrm>
          <a:prstGeom prst="rect">
            <a:avLst/>
          </a:prstGeom>
          <a:noFill/>
        </p:spPr>
      </p:pic>
      <p:sp>
        <p:nvSpPr>
          <p:cNvPr id="58" name="مستطيل 57"/>
          <p:cNvSpPr/>
          <p:nvPr/>
        </p:nvSpPr>
        <p:spPr>
          <a:xfrm>
            <a:off x="4495799" y="6096000"/>
            <a:ext cx="1029449" cy="253916"/>
          </a:xfrm>
          <a:prstGeom prst="rect">
            <a:avLst/>
          </a:prstGeom>
        </p:spPr>
        <p:txBody>
          <a:bodyPr wrap="none">
            <a:spAutoFit/>
          </a:bodyPr>
          <a:lstStyle/>
          <a:p>
            <a:r>
              <a:rPr lang="en-US" sz="1000" b="1" dirty="0" smtClean="0"/>
              <a:t>Import workers</a:t>
            </a:r>
            <a:endParaRPr lang="ar-SA" sz="1000" b="1" dirty="0"/>
          </a:p>
        </p:txBody>
      </p:sp>
      <p:pic>
        <p:nvPicPr>
          <p:cNvPr id="59" name="Picture 8" descr="Background Pattern 800*800 transprent Png Free Download - Plant ..."/>
          <p:cNvPicPr>
            <a:picLocks noChangeAspect="1" noChangeArrowheads="1"/>
          </p:cNvPicPr>
          <p:nvPr/>
        </p:nvPicPr>
        <p:blipFill>
          <a:blip r:embed="rId5">
            <a:clrChange>
              <a:clrFrom>
                <a:srgbClr val="FFFFFF"/>
              </a:clrFrom>
              <a:clrTo>
                <a:srgbClr val="FFFFFF">
                  <a:alpha val="0"/>
                </a:srgbClr>
              </a:clrTo>
            </a:clrChange>
            <a:duotone>
              <a:prstClr val="black"/>
              <a:schemeClr val="accent3">
                <a:tint val="45000"/>
                <a:satMod val="400000"/>
              </a:schemeClr>
            </a:duotone>
          </a:blip>
          <a:srcRect/>
          <a:stretch>
            <a:fillRect/>
          </a:stretch>
        </p:blipFill>
        <p:spPr bwMode="auto">
          <a:xfrm flipH="1">
            <a:off x="5791200" y="5791200"/>
            <a:ext cx="633984" cy="685800"/>
          </a:xfrm>
          <a:prstGeom prst="rect">
            <a:avLst/>
          </a:prstGeom>
          <a:noFill/>
        </p:spPr>
      </p:pic>
      <p:sp>
        <p:nvSpPr>
          <p:cNvPr id="60" name="مربع نص 59"/>
          <p:cNvSpPr txBox="1"/>
          <p:nvPr/>
        </p:nvSpPr>
        <p:spPr>
          <a:xfrm>
            <a:off x="6400800" y="5943600"/>
            <a:ext cx="1676400" cy="369332"/>
          </a:xfrm>
          <a:prstGeom prst="rect">
            <a:avLst/>
          </a:prstGeom>
          <a:noFill/>
        </p:spPr>
        <p:txBody>
          <a:bodyPr wrap="square" rtlCol="1">
            <a:spAutoFit/>
          </a:bodyPr>
          <a:lstStyle/>
          <a:p>
            <a:r>
              <a:rPr lang="en-US" sz="900" b="1" dirty="0" smtClean="0"/>
              <a:t>Importing agricultural products</a:t>
            </a:r>
            <a:endParaRPr lang="ar-SA" sz="900" b="1" dirty="0"/>
          </a:p>
        </p:txBody>
      </p:sp>
      <p:pic>
        <p:nvPicPr>
          <p:cNvPr id="61" name="Picture 20" descr="Seller icon png 1 » PNG Image"/>
          <p:cNvPicPr>
            <a:picLocks noChangeAspect="1" noChangeArrowheads="1"/>
          </p:cNvPicPr>
          <p:nvPr/>
        </p:nvPicPr>
        <p:blipFill>
          <a:blip r:embed="rId12" cstate="print">
            <a:duotone>
              <a:schemeClr val="accent2">
                <a:shade val="45000"/>
                <a:satMod val="135000"/>
              </a:schemeClr>
              <a:prstClr val="white"/>
            </a:duotone>
          </a:blip>
          <a:srcRect/>
          <a:stretch>
            <a:fillRect/>
          </a:stretch>
        </p:blipFill>
        <p:spPr bwMode="auto">
          <a:xfrm>
            <a:off x="6019800" y="6400800"/>
            <a:ext cx="240263" cy="253181"/>
          </a:xfrm>
          <a:prstGeom prst="rect">
            <a:avLst/>
          </a:prstGeom>
          <a:noFill/>
        </p:spPr>
      </p:pic>
      <p:sp>
        <p:nvSpPr>
          <p:cNvPr id="62" name="مربع نص 61"/>
          <p:cNvSpPr txBox="1"/>
          <p:nvPr/>
        </p:nvSpPr>
        <p:spPr>
          <a:xfrm>
            <a:off x="6400800" y="6400800"/>
            <a:ext cx="1676400" cy="230832"/>
          </a:xfrm>
          <a:prstGeom prst="rect">
            <a:avLst/>
          </a:prstGeom>
          <a:noFill/>
        </p:spPr>
        <p:txBody>
          <a:bodyPr wrap="square" rtlCol="1">
            <a:spAutoFit/>
          </a:bodyPr>
          <a:lstStyle/>
          <a:p>
            <a:r>
              <a:rPr lang="en-US" sz="900" b="1" dirty="0" smtClean="0"/>
              <a:t>Commercial markets</a:t>
            </a:r>
            <a:endParaRPr lang="ar-SA" sz="900" b="1" dirty="0"/>
          </a:p>
        </p:txBody>
      </p:sp>
      <p:pic>
        <p:nvPicPr>
          <p:cNvPr id="63" name="Picture 16" descr="Png File Svg - Buyer Png Icon, Transparent Png , Transparent Png ..."/>
          <p:cNvPicPr>
            <a:picLocks noChangeAspect="1" noChangeArrowheads="1"/>
          </p:cNvPicPr>
          <p:nvPr/>
        </p:nvPicPr>
        <p:blipFill>
          <a:blip r:embed="rId13" cstate="print">
            <a:clrChange>
              <a:clrFrom>
                <a:srgbClr val="F7F7F7"/>
              </a:clrFrom>
              <a:clrTo>
                <a:srgbClr val="F7F7F7">
                  <a:alpha val="0"/>
                </a:srgbClr>
              </a:clrTo>
            </a:clrChange>
            <a:duotone>
              <a:schemeClr val="accent5">
                <a:shade val="45000"/>
                <a:satMod val="135000"/>
              </a:schemeClr>
              <a:prstClr val="white"/>
            </a:duotone>
          </a:blip>
          <a:srcRect/>
          <a:stretch>
            <a:fillRect/>
          </a:stretch>
        </p:blipFill>
        <p:spPr bwMode="auto">
          <a:xfrm>
            <a:off x="4038600" y="6400801"/>
            <a:ext cx="391235" cy="457199"/>
          </a:xfrm>
          <a:prstGeom prst="rect">
            <a:avLst/>
          </a:prstGeom>
          <a:noFill/>
        </p:spPr>
      </p:pic>
      <p:sp>
        <p:nvSpPr>
          <p:cNvPr id="64" name="مربع نص 63"/>
          <p:cNvSpPr txBox="1"/>
          <p:nvPr/>
        </p:nvSpPr>
        <p:spPr>
          <a:xfrm>
            <a:off x="4572000" y="6553200"/>
            <a:ext cx="1676400" cy="230832"/>
          </a:xfrm>
          <a:prstGeom prst="rect">
            <a:avLst/>
          </a:prstGeom>
          <a:noFill/>
        </p:spPr>
        <p:txBody>
          <a:bodyPr wrap="square" rtlCol="1">
            <a:spAutoFit/>
          </a:bodyPr>
          <a:lstStyle/>
          <a:p>
            <a:r>
              <a:rPr lang="en-US" sz="900" b="1" dirty="0" smtClean="0"/>
              <a:t>sellers</a:t>
            </a:r>
            <a:endParaRPr lang="ar-SA" sz="900" b="1" dirty="0"/>
          </a:p>
        </p:txBody>
      </p:sp>
      <p:sp>
        <p:nvSpPr>
          <p:cNvPr id="27" name="سهم منحني إلى الأسفل 26"/>
          <p:cNvSpPr/>
          <p:nvPr/>
        </p:nvSpPr>
        <p:spPr>
          <a:xfrm>
            <a:off x="3124200" y="1524000"/>
            <a:ext cx="3429000" cy="609600"/>
          </a:xfrm>
          <a:prstGeom prst="curvedDownArrow">
            <a:avLst/>
          </a:prstGeom>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nvGraphicFramePr>
        <p:xfrm>
          <a:off x="381000" y="-609600"/>
          <a:ext cx="80772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ستطيل 2"/>
          <p:cNvSpPr/>
          <p:nvPr/>
        </p:nvSpPr>
        <p:spPr>
          <a:xfrm>
            <a:off x="381000" y="990600"/>
            <a:ext cx="2133600" cy="5334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Data collection</a:t>
            </a:r>
            <a:endParaRPr lang="en-US" dirty="0">
              <a:solidFill>
                <a:schemeClr val="tx1">
                  <a:lumMod val="95000"/>
                  <a:lumOff val="5000"/>
                </a:schemeClr>
              </a:solidFill>
            </a:endParaRPr>
          </a:p>
        </p:txBody>
      </p:sp>
      <p:sp>
        <p:nvSpPr>
          <p:cNvPr id="4" name="مستطيل 3"/>
          <p:cNvSpPr/>
          <p:nvPr/>
        </p:nvSpPr>
        <p:spPr>
          <a:xfrm>
            <a:off x="2743200" y="990600"/>
            <a:ext cx="2209800" cy="5334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Data analysis</a:t>
            </a:r>
            <a:endParaRPr lang="en-US" dirty="0">
              <a:solidFill>
                <a:schemeClr val="tx1">
                  <a:lumMod val="95000"/>
                  <a:lumOff val="5000"/>
                </a:schemeClr>
              </a:solidFill>
            </a:endParaRPr>
          </a:p>
        </p:txBody>
      </p:sp>
      <p:sp>
        <p:nvSpPr>
          <p:cNvPr id="5" name="مستطيل 4"/>
          <p:cNvSpPr/>
          <p:nvPr/>
        </p:nvSpPr>
        <p:spPr>
          <a:xfrm>
            <a:off x="5105400" y="990600"/>
            <a:ext cx="2209800" cy="5334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Process</a:t>
            </a:r>
            <a:endParaRPr lang="en-US" dirty="0">
              <a:solidFill>
                <a:schemeClr val="tx1">
                  <a:lumMod val="95000"/>
                  <a:lumOff val="5000"/>
                </a:schemeClr>
              </a:solidFill>
            </a:endParaRPr>
          </a:p>
        </p:txBody>
      </p:sp>
      <p:sp>
        <p:nvSpPr>
          <p:cNvPr id="6" name="مستطيل 5"/>
          <p:cNvSpPr/>
          <p:nvPr/>
        </p:nvSpPr>
        <p:spPr>
          <a:xfrm>
            <a:off x="7467600" y="990600"/>
            <a:ext cx="990600" cy="5334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Results</a:t>
            </a:r>
            <a:endParaRPr lang="en-US" dirty="0">
              <a:solidFill>
                <a:schemeClr val="tx1">
                  <a:lumMod val="95000"/>
                  <a:lumOff val="5000"/>
                </a:schemeClr>
              </a:solidFill>
            </a:endParaRPr>
          </a:p>
        </p:txBody>
      </p:sp>
      <p:sp>
        <p:nvSpPr>
          <p:cNvPr id="7" name="مستطيل 6"/>
          <p:cNvSpPr/>
          <p:nvPr/>
        </p:nvSpPr>
        <p:spPr>
          <a:xfrm>
            <a:off x="1600200" y="2819400"/>
            <a:ext cx="990600" cy="3810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Historical review </a:t>
            </a:r>
            <a:endParaRPr lang="en-US" sz="1000" dirty="0">
              <a:solidFill>
                <a:schemeClr val="tx1">
                  <a:lumMod val="95000"/>
                  <a:lumOff val="5000"/>
                </a:schemeClr>
              </a:solidFill>
            </a:endParaRPr>
          </a:p>
        </p:txBody>
      </p:sp>
      <p:sp>
        <p:nvSpPr>
          <p:cNvPr id="8" name="مستطيل 7"/>
          <p:cNvSpPr/>
          <p:nvPr/>
        </p:nvSpPr>
        <p:spPr>
          <a:xfrm>
            <a:off x="1600200" y="3886200"/>
            <a:ext cx="990600" cy="3810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Social aspects </a:t>
            </a:r>
            <a:endParaRPr lang="en-US" sz="1000" dirty="0">
              <a:solidFill>
                <a:schemeClr val="tx1">
                  <a:lumMod val="95000"/>
                  <a:lumOff val="5000"/>
                </a:schemeClr>
              </a:solidFill>
            </a:endParaRPr>
          </a:p>
        </p:txBody>
      </p:sp>
      <p:sp>
        <p:nvSpPr>
          <p:cNvPr id="9" name="مستطيل 8"/>
          <p:cNvSpPr/>
          <p:nvPr/>
        </p:nvSpPr>
        <p:spPr>
          <a:xfrm>
            <a:off x="1600200" y="4419600"/>
            <a:ext cx="990600" cy="3014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chemeClr val="tx1">
                    <a:lumMod val="95000"/>
                    <a:lumOff val="5000"/>
                  </a:schemeClr>
                </a:solidFill>
              </a:rPr>
              <a:t>Demographic  aspect </a:t>
            </a:r>
            <a:endParaRPr lang="en-US" sz="900" dirty="0">
              <a:solidFill>
                <a:schemeClr val="tx1">
                  <a:lumMod val="95000"/>
                  <a:lumOff val="5000"/>
                </a:schemeClr>
              </a:solidFill>
            </a:endParaRPr>
          </a:p>
        </p:txBody>
      </p:sp>
      <p:sp>
        <p:nvSpPr>
          <p:cNvPr id="10" name="مستطيل 9"/>
          <p:cNvSpPr/>
          <p:nvPr/>
        </p:nvSpPr>
        <p:spPr>
          <a:xfrm>
            <a:off x="1600200" y="3352800"/>
            <a:ext cx="9906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Administrative aspects </a:t>
            </a:r>
            <a:endParaRPr lang="en-US" sz="1000" dirty="0">
              <a:solidFill>
                <a:schemeClr val="tx1">
                  <a:lumMod val="95000"/>
                  <a:lumOff val="5000"/>
                </a:schemeClr>
              </a:solidFill>
            </a:endParaRPr>
          </a:p>
        </p:txBody>
      </p:sp>
      <p:sp>
        <p:nvSpPr>
          <p:cNvPr id="11" name="مستطيل 10"/>
          <p:cNvSpPr/>
          <p:nvPr/>
        </p:nvSpPr>
        <p:spPr>
          <a:xfrm>
            <a:off x="1600200" y="4876800"/>
            <a:ext cx="990600" cy="3014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Political aspect </a:t>
            </a:r>
            <a:endParaRPr lang="en-US" sz="1000" dirty="0">
              <a:solidFill>
                <a:schemeClr val="tx1">
                  <a:lumMod val="95000"/>
                  <a:lumOff val="5000"/>
                </a:schemeClr>
              </a:solidFill>
            </a:endParaRPr>
          </a:p>
        </p:txBody>
      </p:sp>
      <p:sp>
        <p:nvSpPr>
          <p:cNvPr id="12" name="مستطيل 11"/>
          <p:cNvSpPr/>
          <p:nvPr/>
        </p:nvSpPr>
        <p:spPr>
          <a:xfrm>
            <a:off x="1600200" y="5334000"/>
            <a:ext cx="9906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Urban planning</a:t>
            </a:r>
            <a:endParaRPr lang="en-US" sz="1000" dirty="0">
              <a:solidFill>
                <a:schemeClr val="tx1">
                  <a:lumMod val="95000"/>
                  <a:lumOff val="5000"/>
                </a:schemeClr>
              </a:solidFill>
            </a:endParaRPr>
          </a:p>
        </p:txBody>
      </p:sp>
      <p:sp>
        <p:nvSpPr>
          <p:cNvPr id="13" name="مستطيل 12"/>
          <p:cNvSpPr/>
          <p:nvPr/>
        </p:nvSpPr>
        <p:spPr>
          <a:xfrm>
            <a:off x="1600200" y="5867400"/>
            <a:ext cx="990600" cy="3810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Economic   aspect </a:t>
            </a:r>
            <a:endParaRPr lang="en-US" sz="1000" dirty="0">
              <a:solidFill>
                <a:schemeClr val="tx1">
                  <a:lumMod val="95000"/>
                  <a:lumOff val="5000"/>
                </a:schemeClr>
              </a:solidFill>
            </a:endParaRPr>
          </a:p>
        </p:txBody>
      </p:sp>
      <p:sp>
        <p:nvSpPr>
          <p:cNvPr id="14" name="مستطيل 13"/>
          <p:cNvSpPr/>
          <p:nvPr/>
        </p:nvSpPr>
        <p:spPr>
          <a:xfrm>
            <a:off x="1600200" y="6324600"/>
            <a:ext cx="990600" cy="3810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Environmental aspects</a:t>
            </a:r>
            <a:endParaRPr lang="en-US" sz="1000" dirty="0">
              <a:solidFill>
                <a:schemeClr val="tx1">
                  <a:lumMod val="95000"/>
                  <a:lumOff val="5000"/>
                </a:schemeClr>
              </a:solidFill>
            </a:endParaRPr>
          </a:p>
        </p:txBody>
      </p:sp>
      <p:sp>
        <p:nvSpPr>
          <p:cNvPr id="15" name="مستطيل 14"/>
          <p:cNvSpPr/>
          <p:nvPr/>
        </p:nvSpPr>
        <p:spPr>
          <a:xfrm>
            <a:off x="2743200" y="2819400"/>
            <a:ext cx="9906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Administrative aspects </a:t>
            </a:r>
            <a:endParaRPr lang="en-US" sz="1000" dirty="0">
              <a:solidFill>
                <a:schemeClr val="tx1">
                  <a:lumMod val="95000"/>
                  <a:lumOff val="5000"/>
                </a:schemeClr>
              </a:solidFill>
            </a:endParaRPr>
          </a:p>
        </p:txBody>
      </p:sp>
      <p:sp>
        <p:nvSpPr>
          <p:cNvPr id="16" name="مستطيل 15"/>
          <p:cNvSpPr/>
          <p:nvPr/>
        </p:nvSpPr>
        <p:spPr>
          <a:xfrm>
            <a:off x="2743200" y="3276600"/>
            <a:ext cx="9906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transportation aspects </a:t>
            </a:r>
            <a:endParaRPr lang="en-US" sz="1000" dirty="0">
              <a:solidFill>
                <a:schemeClr val="tx1">
                  <a:lumMod val="95000"/>
                  <a:lumOff val="5000"/>
                </a:schemeClr>
              </a:solidFill>
            </a:endParaRPr>
          </a:p>
        </p:txBody>
      </p:sp>
      <p:sp>
        <p:nvSpPr>
          <p:cNvPr id="17" name="مستطيل 16"/>
          <p:cNvSpPr/>
          <p:nvPr/>
        </p:nvSpPr>
        <p:spPr>
          <a:xfrm>
            <a:off x="3962400" y="3733800"/>
            <a:ext cx="9906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SWOT analysis</a:t>
            </a:r>
            <a:endParaRPr lang="en-US" sz="1000" dirty="0">
              <a:solidFill>
                <a:schemeClr val="tx1">
                  <a:lumMod val="95000"/>
                  <a:lumOff val="5000"/>
                </a:schemeClr>
              </a:solidFill>
            </a:endParaRPr>
          </a:p>
        </p:txBody>
      </p:sp>
      <p:sp>
        <p:nvSpPr>
          <p:cNvPr id="18" name="مستطيل 17"/>
          <p:cNvSpPr/>
          <p:nvPr/>
        </p:nvSpPr>
        <p:spPr>
          <a:xfrm>
            <a:off x="3962400" y="3276600"/>
            <a:ext cx="9906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common aspects </a:t>
            </a:r>
            <a:endParaRPr lang="en-US" sz="1000" dirty="0">
              <a:solidFill>
                <a:schemeClr val="tx1">
                  <a:lumMod val="95000"/>
                  <a:lumOff val="5000"/>
                </a:schemeClr>
              </a:solidFill>
            </a:endParaRPr>
          </a:p>
        </p:txBody>
      </p:sp>
      <p:sp>
        <p:nvSpPr>
          <p:cNvPr id="19" name="مستطيل 18"/>
          <p:cNvSpPr/>
          <p:nvPr/>
        </p:nvSpPr>
        <p:spPr>
          <a:xfrm>
            <a:off x="3962400" y="2819400"/>
            <a:ext cx="9906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Confusing  aspects </a:t>
            </a:r>
            <a:endParaRPr lang="en-US" sz="1000" dirty="0">
              <a:solidFill>
                <a:schemeClr val="tx1">
                  <a:lumMod val="95000"/>
                  <a:lumOff val="5000"/>
                </a:schemeClr>
              </a:solidFill>
            </a:endParaRPr>
          </a:p>
        </p:txBody>
      </p:sp>
      <p:sp>
        <p:nvSpPr>
          <p:cNvPr id="20" name="مستطيل 19"/>
          <p:cNvSpPr/>
          <p:nvPr/>
        </p:nvSpPr>
        <p:spPr>
          <a:xfrm>
            <a:off x="2971800" y="4419600"/>
            <a:ext cx="1981200" cy="377687"/>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lumMod val="95000"/>
                    <a:lumOff val="5000"/>
                  </a:schemeClr>
                </a:solidFill>
              </a:rPr>
              <a:t>PEST analysis</a:t>
            </a:r>
            <a:endParaRPr lang="en-US" sz="1000" dirty="0">
              <a:solidFill>
                <a:schemeClr val="tx1">
                  <a:lumMod val="95000"/>
                  <a:lumOff val="5000"/>
                </a:schemeClr>
              </a:solidFill>
            </a:endParaRPr>
          </a:p>
        </p:txBody>
      </p:sp>
      <p:sp>
        <p:nvSpPr>
          <p:cNvPr id="23" name="مستطيل 22"/>
          <p:cNvSpPr/>
          <p:nvPr/>
        </p:nvSpPr>
        <p:spPr>
          <a:xfrm>
            <a:off x="2819400" y="5105400"/>
            <a:ext cx="4419600" cy="4572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GIs software </a:t>
            </a:r>
            <a:endParaRPr lang="en-US" dirty="0">
              <a:solidFill>
                <a:schemeClr val="tx1">
                  <a:lumMod val="95000"/>
                  <a:lumOff val="5000"/>
                </a:schemeClr>
              </a:solidFill>
            </a:endParaRPr>
          </a:p>
        </p:txBody>
      </p:sp>
      <p:sp>
        <p:nvSpPr>
          <p:cNvPr id="26" name="مربع نص 25"/>
          <p:cNvSpPr txBox="1"/>
          <p:nvPr/>
        </p:nvSpPr>
        <p:spPr>
          <a:xfrm>
            <a:off x="2362200" y="381000"/>
            <a:ext cx="4648200" cy="400110"/>
          </a:xfrm>
          <a:prstGeom prst="rect">
            <a:avLst/>
          </a:prstGeom>
          <a:solidFill>
            <a:schemeClr val="bg2">
              <a:lumMod val="50000"/>
            </a:schemeClr>
          </a:solidFill>
          <a:ln>
            <a:solidFill>
              <a:schemeClr val="bg2">
                <a:lumMod val="25000"/>
              </a:schemeClr>
            </a:solidFill>
          </a:ln>
        </p:spPr>
        <p:txBody>
          <a:bodyPr wrap="square" rtlCol="0">
            <a:spAutoFit/>
          </a:bodyPr>
          <a:lstStyle/>
          <a:p>
            <a:pPr algn="ctr"/>
            <a:r>
              <a:rPr lang="en-US" sz="2000" b="1" dirty="0" smtClean="0">
                <a:solidFill>
                  <a:schemeClr val="tx1">
                    <a:lumMod val="95000"/>
                    <a:lumOff val="5000"/>
                  </a:schemeClr>
                </a:solidFill>
              </a:rPr>
              <a:t>The methodology of the project</a:t>
            </a:r>
            <a:endParaRPr lang="en-US" sz="2000" b="1" dirty="0">
              <a:solidFill>
                <a:schemeClr val="tx1">
                  <a:lumMod val="95000"/>
                  <a:lumOff val="5000"/>
                </a:schemeClr>
              </a:solidFill>
            </a:endParaRPr>
          </a:p>
        </p:txBody>
      </p:sp>
      <p:sp>
        <p:nvSpPr>
          <p:cNvPr id="30" name="شارة رتبة 29"/>
          <p:cNvSpPr/>
          <p:nvPr/>
        </p:nvSpPr>
        <p:spPr>
          <a:xfrm>
            <a:off x="7315200" y="1143000"/>
            <a:ext cx="228600" cy="304800"/>
          </a:xfrm>
          <a:prstGeom prst="chevr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31" name="شارة رتبة 30"/>
          <p:cNvSpPr/>
          <p:nvPr/>
        </p:nvSpPr>
        <p:spPr>
          <a:xfrm>
            <a:off x="4953000" y="1143000"/>
            <a:ext cx="228600" cy="304800"/>
          </a:xfrm>
          <a:prstGeom prst="chevr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32" name="شارة رتبة 31"/>
          <p:cNvSpPr/>
          <p:nvPr/>
        </p:nvSpPr>
        <p:spPr>
          <a:xfrm>
            <a:off x="2819400" y="1143000"/>
            <a:ext cx="228600" cy="304800"/>
          </a:xfrm>
          <a:prstGeom prst="chevr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33" name="شارة رتبة 32"/>
          <p:cNvSpPr/>
          <p:nvPr/>
        </p:nvSpPr>
        <p:spPr>
          <a:xfrm flipH="1">
            <a:off x="2209800" y="1143000"/>
            <a:ext cx="228600" cy="304800"/>
          </a:xfrm>
          <a:prstGeom prst="chevr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cxnSp>
        <p:nvCxnSpPr>
          <p:cNvPr id="35" name="رابط مستقيم 34"/>
          <p:cNvCxnSpPr>
            <a:stCxn id="33" idx="1"/>
            <a:endCxn id="32" idx="1"/>
          </p:cNvCxnSpPr>
          <p:nvPr/>
        </p:nvCxnSpPr>
        <p:spPr>
          <a:xfrm>
            <a:off x="2324100" y="1295400"/>
            <a:ext cx="6096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مستطيل 37"/>
          <p:cNvSpPr/>
          <p:nvPr/>
        </p:nvSpPr>
        <p:spPr>
          <a:xfrm>
            <a:off x="2819400" y="5638800"/>
            <a:ext cx="4419600" cy="457200"/>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GIs software </a:t>
            </a:r>
            <a:endParaRPr lang="en-US"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صورة 16" descr="2007 - Copy.PNG"/>
          <p:cNvPicPr>
            <a:picLocks noChangeAspect="1"/>
          </p:cNvPicPr>
          <p:nvPr/>
        </p:nvPicPr>
        <p:blipFill>
          <a:blip r:embed="rId2"/>
          <a:stretch>
            <a:fillRect/>
          </a:stretch>
        </p:blipFill>
        <p:spPr>
          <a:xfrm>
            <a:off x="3541662" y="4953000"/>
            <a:ext cx="5602338" cy="1657316"/>
          </a:xfrm>
          <a:prstGeom prst="rect">
            <a:avLst/>
          </a:prstGeom>
        </p:spPr>
      </p:pic>
      <p:pic>
        <p:nvPicPr>
          <p:cNvPr id="16" name="صورة 15" descr="2005.PNG"/>
          <p:cNvPicPr>
            <a:picLocks noChangeAspect="1"/>
          </p:cNvPicPr>
          <p:nvPr/>
        </p:nvPicPr>
        <p:blipFill>
          <a:blip r:embed="rId3"/>
          <a:stretch>
            <a:fillRect/>
          </a:stretch>
        </p:blipFill>
        <p:spPr>
          <a:xfrm>
            <a:off x="3581401" y="2971800"/>
            <a:ext cx="5562599" cy="1795102"/>
          </a:xfrm>
          <a:prstGeom prst="rect">
            <a:avLst/>
          </a:prstGeom>
        </p:spPr>
      </p:pic>
      <p:pic>
        <p:nvPicPr>
          <p:cNvPr id="15" name="صورة 14" descr="20003.PNG"/>
          <p:cNvPicPr>
            <a:picLocks noChangeAspect="1"/>
          </p:cNvPicPr>
          <p:nvPr/>
        </p:nvPicPr>
        <p:blipFill>
          <a:blip r:embed="rId4"/>
          <a:stretch>
            <a:fillRect/>
          </a:stretch>
        </p:blipFill>
        <p:spPr>
          <a:xfrm>
            <a:off x="3538332" y="1219200"/>
            <a:ext cx="5605668" cy="1524000"/>
          </a:xfrm>
          <a:prstGeom prst="rect">
            <a:avLst/>
          </a:prstGeom>
        </p:spPr>
      </p:pic>
      <p:sp>
        <p:nvSpPr>
          <p:cNvPr id="21" name="مستطيل 20"/>
          <p:cNvSpPr/>
          <p:nvPr/>
        </p:nvSpPr>
        <p:spPr>
          <a:xfrm>
            <a:off x="1143000" y="228600"/>
            <a:ext cx="7162800" cy="830997"/>
          </a:xfrm>
          <a:prstGeom prst="rect">
            <a:avLst/>
          </a:prstGeom>
        </p:spPr>
        <p:txBody>
          <a:bodyPr wrap="square">
            <a:spAutoFit/>
          </a:bodyPr>
          <a:lstStyle/>
          <a:p>
            <a:pPr algn="ctr"/>
            <a:r>
              <a:rPr lang="en-US" sz="2400" dirty="0" smtClean="0"/>
              <a:t>The development of the commercial market and the commercial movement in the region</a:t>
            </a:r>
            <a:endParaRPr lang="ar-SA" sz="2400" dirty="0"/>
          </a:p>
        </p:txBody>
      </p:sp>
      <p:sp>
        <p:nvSpPr>
          <p:cNvPr id="27" name="مربع نص 26"/>
          <p:cNvSpPr txBox="1"/>
          <p:nvPr/>
        </p:nvSpPr>
        <p:spPr>
          <a:xfrm>
            <a:off x="7620000" y="12192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2003</a:t>
            </a:r>
            <a:endParaRPr lang="ar-SA" b="1" dirty="0">
              <a:solidFill>
                <a:schemeClr val="tx1">
                  <a:lumMod val="95000"/>
                  <a:lumOff val="5000"/>
                </a:schemeClr>
              </a:solidFill>
            </a:endParaRPr>
          </a:p>
        </p:txBody>
      </p:sp>
      <p:sp>
        <p:nvSpPr>
          <p:cNvPr id="31" name="مربع نص 30"/>
          <p:cNvSpPr txBox="1"/>
          <p:nvPr/>
        </p:nvSpPr>
        <p:spPr>
          <a:xfrm>
            <a:off x="7924800" y="30480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2005</a:t>
            </a:r>
            <a:endParaRPr lang="ar-SA" b="1" dirty="0">
              <a:solidFill>
                <a:schemeClr val="tx1">
                  <a:lumMod val="95000"/>
                  <a:lumOff val="5000"/>
                </a:schemeClr>
              </a:solidFill>
            </a:endParaRPr>
          </a:p>
        </p:txBody>
      </p:sp>
      <p:sp>
        <p:nvSpPr>
          <p:cNvPr id="32" name="مربع نص 31"/>
          <p:cNvSpPr txBox="1"/>
          <p:nvPr/>
        </p:nvSpPr>
        <p:spPr>
          <a:xfrm>
            <a:off x="8001000" y="49530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2007</a:t>
            </a:r>
            <a:endParaRPr lang="ar-SA" b="1" dirty="0">
              <a:solidFill>
                <a:schemeClr val="tx1">
                  <a:lumMod val="95000"/>
                  <a:lumOff val="5000"/>
                </a:schemeClr>
              </a:solidFill>
            </a:endParaRPr>
          </a:p>
        </p:txBody>
      </p:sp>
      <p:sp>
        <p:nvSpPr>
          <p:cNvPr id="33" name="مستطيل 32"/>
          <p:cNvSpPr/>
          <p:nvPr/>
        </p:nvSpPr>
        <p:spPr>
          <a:xfrm>
            <a:off x="533400" y="1143000"/>
            <a:ext cx="2514600" cy="6096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400" dirty="0" smtClean="0"/>
              <a:t>beginning of the Al-</a:t>
            </a:r>
            <a:r>
              <a:rPr lang="en-US" sz="1400" dirty="0" err="1" smtClean="0"/>
              <a:t>aqsa</a:t>
            </a:r>
            <a:r>
              <a:rPr lang="en-US" sz="1400" dirty="0" smtClean="0"/>
              <a:t> Intifada in the late 2000's</a:t>
            </a:r>
            <a:endParaRPr lang="ar-SA" sz="1400" dirty="0"/>
          </a:p>
        </p:txBody>
      </p:sp>
      <p:sp>
        <p:nvSpPr>
          <p:cNvPr id="34" name="مستطيل 33"/>
          <p:cNvSpPr/>
          <p:nvPr/>
        </p:nvSpPr>
        <p:spPr>
          <a:xfrm>
            <a:off x="533400" y="1905000"/>
            <a:ext cx="2590800" cy="9144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400" dirty="0" smtClean="0"/>
              <a:t>military closures and barriers until the crossing point to the western city of Baqa closed</a:t>
            </a:r>
            <a:endParaRPr lang="ar-SA" sz="1400" dirty="0"/>
          </a:p>
        </p:txBody>
      </p:sp>
      <p:sp>
        <p:nvSpPr>
          <p:cNvPr id="36" name="مستطيل 35"/>
          <p:cNvSpPr/>
          <p:nvPr/>
        </p:nvSpPr>
        <p:spPr>
          <a:xfrm>
            <a:off x="533400" y="3124200"/>
            <a:ext cx="2438400" cy="6096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200" dirty="0" smtClean="0"/>
              <a:t>The commercial movement began to decline</a:t>
            </a:r>
            <a:endParaRPr lang="ar-SA" sz="1200" dirty="0"/>
          </a:p>
        </p:txBody>
      </p:sp>
      <p:sp>
        <p:nvSpPr>
          <p:cNvPr id="38" name="مستطيل 37"/>
          <p:cNvSpPr/>
          <p:nvPr/>
        </p:nvSpPr>
        <p:spPr>
          <a:xfrm>
            <a:off x="533400" y="3886200"/>
            <a:ext cx="2590800" cy="6858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100" dirty="0" smtClean="0"/>
              <a:t>the western city of Baqa closed and the eastern separation wall around the town was closed in 2002</a:t>
            </a:r>
            <a:endParaRPr lang="ar-SA" sz="1100" dirty="0"/>
          </a:p>
        </p:txBody>
      </p:sp>
      <p:sp>
        <p:nvSpPr>
          <p:cNvPr id="18" name="مستطيل 17"/>
          <p:cNvSpPr/>
          <p:nvPr/>
        </p:nvSpPr>
        <p:spPr>
          <a:xfrm>
            <a:off x="457200" y="4876800"/>
            <a:ext cx="2743200" cy="10668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en-US" sz="1100" dirty="0" smtClean="0"/>
              <a:t>the western separation wall was built in 2005 which led to the closure of all shops and the departure of all merchants until they Town to other areas.</a:t>
            </a:r>
            <a:endParaRPr lang="ar-SA" sz="11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84976494_643628246392814_1481286709462171648_n.jpg"/>
          <p:cNvPicPr>
            <a:picLocks noChangeAspect="1"/>
          </p:cNvPicPr>
          <p:nvPr/>
        </p:nvPicPr>
        <p:blipFill>
          <a:blip r:embed="rId2"/>
          <a:stretch>
            <a:fillRect/>
          </a:stretch>
        </p:blipFill>
        <p:spPr>
          <a:xfrm>
            <a:off x="0" y="1447800"/>
            <a:ext cx="4876800" cy="2792413"/>
          </a:xfrm>
          <a:prstGeom prst="rect">
            <a:avLst/>
          </a:prstGeom>
        </p:spPr>
      </p:pic>
      <p:pic>
        <p:nvPicPr>
          <p:cNvPr id="3" name="صورة 2" descr="84881984_2766666210038111_6146325709288636416_n.jpg"/>
          <p:cNvPicPr>
            <a:picLocks noChangeAspect="1"/>
          </p:cNvPicPr>
          <p:nvPr/>
        </p:nvPicPr>
        <p:blipFill>
          <a:blip r:embed="rId3"/>
          <a:stretch>
            <a:fillRect/>
          </a:stretch>
        </p:blipFill>
        <p:spPr>
          <a:xfrm>
            <a:off x="0" y="4572001"/>
            <a:ext cx="4114800" cy="2286000"/>
          </a:xfrm>
          <a:prstGeom prst="rect">
            <a:avLst/>
          </a:prstGeom>
        </p:spPr>
      </p:pic>
      <p:pic>
        <p:nvPicPr>
          <p:cNvPr id="4" name="صورة 3" descr="84680080_186471256044409_58187684350263296_n.jpg"/>
          <p:cNvPicPr>
            <a:picLocks noChangeAspect="1"/>
          </p:cNvPicPr>
          <p:nvPr/>
        </p:nvPicPr>
        <p:blipFill>
          <a:blip r:embed="rId4"/>
          <a:stretch>
            <a:fillRect/>
          </a:stretch>
        </p:blipFill>
        <p:spPr>
          <a:xfrm>
            <a:off x="5105400" y="1447800"/>
            <a:ext cx="4038600" cy="2519521"/>
          </a:xfrm>
          <a:prstGeom prst="rect">
            <a:avLst/>
          </a:prstGeom>
        </p:spPr>
      </p:pic>
      <p:pic>
        <p:nvPicPr>
          <p:cNvPr id="5" name="صورة 4" descr="84644761_185417679476018_7043835863968514048_n.jpg"/>
          <p:cNvPicPr>
            <a:picLocks noChangeAspect="1"/>
          </p:cNvPicPr>
          <p:nvPr/>
        </p:nvPicPr>
        <p:blipFill>
          <a:blip r:embed="rId5"/>
          <a:stretch>
            <a:fillRect/>
          </a:stretch>
        </p:blipFill>
        <p:spPr>
          <a:xfrm>
            <a:off x="4419600" y="4419600"/>
            <a:ext cx="4724400" cy="2438400"/>
          </a:xfrm>
          <a:prstGeom prst="rect">
            <a:avLst/>
          </a:prstGeom>
        </p:spPr>
      </p:pic>
      <p:sp>
        <p:nvSpPr>
          <p:cNvPr id="6" name="مربع نص 5"/>
          <p:cNvSpPr txBox="1"/>
          <p:nvPr/>
        </p:nvSpPr>
        <p:spPr>
          <a:xfrm>
            <a:off x="1066800" y="228600"/>
            <a:ext cx="7391400" cy="461665"/>
          </a:xfrm>
          <a:prstGeom prst="rect">
            <a:avLst/>
          </a:prstGeom>
          <a:noFill/>
        </p:spPr>
        <p:txBody>
          <a:bodyPr wrap="square" rtlCol="0">
            <a:spAutoFit/>
          </a:bodyPr>
          <a:lstStyle/>
          <a:p>
            <a:r>
              <a:rPr lang="en-US" sz="2400" b="1" dirty="0" smtClean="0"/>
              <a:t>Palestinian side after building the separated  wall</a:t>
            </a:r>
            <a:endParaRPr lang="en-US" sz="2400" b="1" dirty="0"/>
          </a:p>
        </p:txBody>
      </p:sp>
      <p:sp>
        <p:nvSpPr>
          <p:cNvPr id="7" name="مربع نص 6"/>
          <p:cNvSpPr txBox="1"/>
          <p:nvPr/>
        </p:nvSpPr>
        <p:spPr>
          <a:xfrm>
            <a:off x="685800" y="914400"/>
            <a:ext cx="6019800" cy="369332"/>
          </a:xfrm>
          <a:prstGeom prst="rect">
            <a:avLst/>
          </a:prstGeom>
          <a:noFill/>
        </p:spPr>
        <p:txBody>
          <a:bodyPr wrap="square" rtlCol="0">
            <a:spAutoFit/>
          </a:bodyPr>
          <a:lstStyle/>
          <a:p>
            <a:pPr>
              <a:buFont typeface="Wingdings" pitchFamily="2" charset="2"/>
              <a:buChar char="q"/>
            </a:pPr>
            <a:r>
              <a:rPr lang="en-US" b="1" dirty="0" smtClean="0"/>
              <a:t>  Commercial  activities</a:t>
            </a:r>
            <a:endParaRPr lang="en-US" b="1" dirty="0"/>
          </a:p>
        </p:txBody>
      </p:sp>
      <p:pic>
        <p:nvPicPr>
          <p:cNvPr id="8" name="Picture 4" descr="افتتاح جدارية مميزة من الفسيفساء والكراميكا الملونة الجميلة تحت ..."/>
          <p:cNvPicPr>
            <a:picLocks noChangeAspect="1" noChangeArrowheads="1"/>
          </p:cNvPicPr>
          <p:nvPr/>
        </p:nvPicPr>
        <p:blipFill>
          <a:blip r:embed="rId6"/>
          <a:srcRect/>
          <a:stretch>
            <a:fillRect/>
          </a:stretch>
        </p:blipFill>
        <p:spPr bwMode="auto">
          <a:xfrm>
            <a:off x="9144000" y="2133600"/>
            <a:ext cx="2895600" cy="1934170"/>
          </a:xfrm>
          <a:prstGeom prst="rect">
            <a:avLst/>
          </a:prstGeom>
          <a:noFill/>
        </p:spPr>
      </p:pic>
      <p:sp>
        <p:nvSpPr>
          <p:cNvPr id="9" name="مستطيل 8"/>
          <p:cNvSpPr/>
          <p:nvPr/>
        </p:nvSpPr>
        <p:spPr>
          <a:xfrm>
            <a:off x="6705600" y="2133600"/>
            <a:ext cx="2133600" cy="990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Photos for the market before the </a:t>
            </a:r>
            <a:r>
              <a:rPr lang="en-US" dirty="0" err="1" smtClean="0"/>
              <a:t>wakll</a:t>
            </a:r>
            <a:endParaRPr lang="ar-SA"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صورة 18" descr="2019 - Copy.PNG"/>
          <p:cNvPicPr>
            <a:picLocks noChangeAspect="1"/>
          </p:cNvPicPr>
          <p:nvPr/>
        </p:nvPicPr>
        <p:blipFill>
          <a:blip r:embed="rId2"/>
          <a:stretch>
            <a:fillRect/>
          </a:stretch>
        </p:blipFill>
        <p:spPr>
          <a:xfrm>
            <a:off x="3581400" y="4876800"/>
            <a:ext cx="5562600" cy="1832369"/>
          </a:xfrm>
          <a:prstGeom prst="rect">
            <a:avLst/>
          </a:prstGeom>
        </p:spPr>
      </p:pic>
      <p:grpSp>
        <p:nvGrpSpPr>
          <p:cNvPr id="28" name="مجموعة 27"/>
          <p:cNvGrpSpPr/>
          <p:nvPr/>
        </p:nvGrpSpPr>
        <p:grpSpPr>
          <a:xfrm>
            <a:off x="5715000" y="5486400"/>
            <a:ext cx="533400" cy="533400"/>
            <a:chOff x="0" y="2590800"/>
            <a:chExt cx="3581400" cy="3597201"/>
          </a:xfrm>
        </p:grpSpPr>
        <p:sp>
          <p:nvSpPr>
            <p:cNvPr id="26" name="مستطيل 25"/>
            <p:cNvSpPr/>
            <p:nvPr/>
          </p:nvSpPr>
          <p:spPr>
            <a:xfrm>
              <a:off x="1219200" y="3200400"/>
              <a:ext cx="1295400" cy="2438400"/>
            </a:xfrm>
            <a:prstGeom prst="rect">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0114" name="Picture 2" descr="ملف:Israeli Stop Sign.png - ويكيبيديا"/>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0" y="2590800"/>
              <a:ext cx="3581400" cy="3597201"/>
            </a:xfrm>
            <a:prstGeom prst="rect">
              <a:avLst/>
            </a:prstGeom>
            <a:noFill/>
          </p:spPr>
        </p:pic>
      </p:grpSp>
      <p:pic>
        <p:nvPicPr>
          <p:cNvPr id="20" name="صورة 19" descr="2005 - Copy.PNG"/>
          <p:cNvPicPr>
            <a:picLocks noChangeAspect="1"/>
          </p:cNvPicPr>
          <p:nvPr/>
        </p:nvPicPr>
        <p:blipFill>
          <a:blip r:embed="rId4"/>
          <a:stretch>
            <a:fillRect/>
          </a:stretch>
        </p:blipFill>
        <p:spPr>
          <a:xfrm>
            <a:off x="3581400" y="1143000"/>
            <a:ext cx="5562600" cy="1795102"/>
          </a:xfrm>
          <a:prstGeom prst="rect">
            <a:avLst/>
          </a:prstGeom>
        </p:spPr>
      </p:pic>
      <p:pic>
        <p:nvPicPr>
          <p:cNvPr id="14" name="صورة 13" descr="2014 - Copy.PNG"/>
          <p:cNvPicPr>
            <a:picLocks noChangeAspect="1"/>
          </p:cNvPicPr>
          <p:nvPr/>
        </p:nvPicPr>
        <p:blipFill>
          <a:blip r:embed="rId5"/>
          <a:stretch>
            <a:fillRect/>
          </a:stretch>
        </p:blipFill>
        <p:spPr>
          <a:xfrm>
            <a:off x="3581400" y="3047999"/>
            <a:ext cx="5562600" cy="1783833"/>
          </a:xfrm>
          <a:prstGeom prst="rect">
            <a:avLst/>
          </a:prstGeom>
        </p:spPr>
      </p:pic>
      <p:sp>
        <p:nvSpPr>
          <p:cNvPr id="21" name="مستطيل 20"/>
          <p:cNvSpPr/>
          <p:nvPr/>
        </p:nvSpPr>
        <p:spPr>
          <a:xfrm>
            <a:off x="1143000" y="228600"/>
            <a:ext cx="7162800" cy="830997"/>
          </a:xfrm>
          <a:prstGeom prst="rect">
            <a:avLst/>
          </a:prstGeom>
        </p:spPr>
        <p:txBody>
          <a:bodyPr wrap="square">
            <a:spAutoFit/>
          </a:bodyPr>
          <a:lstStyle/>
          <a:p>
            <a:pPr algn="ctr"/>
            <a:r>
              <a:rPr lang="en-US" sz="2400" dirty="0" smtClean="0"/>
              <a:t>The development of the commercial market and the commercial movement in the region</a:t>
            </a:r>
            <a:endParaRPr lang="ar-SA" sz="2400" dirty="0"/>
          </a:p>
        </p:txBody>
      </p:sp>
      <p:sp>
        <p:nvSpPr>
          <p:cNvPr id="27" name="مربع نص 26"/>
          <p:cNvSpPr txBox="1"/>
          <p:nvPr/>
        </p:nvSpPr>
        <p:spPr>
          <a:xfrm>
            <a:off x="7924800" y="31242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2014</a:t>
            </a:r>
            <a:endParaRPr lang="ar-SA" b="1" dirty="0">
              <a:solidFill>
                <a:schemeClr val="tx1">
                  <a:lumMod val="95000"/>
                  <a:lumOff val="5000"/>
                </a:schemeClr>
              </a:solidFill>
            </a:endParaRPr>
          </a:p>
        </p:txBody>
      </p:sp>
      <p:sp>
        <p:nvSpPr>
          <p:cNvPr id="31" name="مربع نص 30"/>
          <p:cNvSpPr txBox="1"/>
          <p:nvPr/>
        </p:nvSpPr>
        <p:spPr>
          <a:xfrm>
            <a:off x="7924800" y="50292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2019</a:t>
            </a:r>
            <a:endParaRPr lang="ar-SA" b="1" dirty="0">
              <a:solidFill>
                <a:schemeClr val="tx1">
                  <a:lumMod val="95000"/>
                  <a:lumOff val="5000"/>
                </a:schemeClr>
              </a:solidFill>
            </a:endParaRPr>
          </a:p>
        </p:txBody>
      </p:sp>
      <p:sp>
        <p:nvSpPr>
          <p:cNvPr id="32" name="مربع نص 31"/>
          <p:cNvSpPr txBox="1"/>
          <p:nvPr/>
        </p:nvSpPr>
        <p:spPr>
          <a:xfrm>
            <a:off x="7543800" y="1371600"/>
            <a:ext cx="9144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solidFill>
                  <a:schemeClr val="tx1">
                    <a:lumMod val="95000"/>
                    <a:lumOff val="5000"/>
                  </a:schemeClr>
                </a:solidFill>
              </a:rPr>
              <a:t>2005</a:t>
            </a:r>
            <a:endParaRPr lang="ar-SA" b="1" dirty="0">
              <a:solidFill>
                <a:schemeClr val="tx1">
                  <a:lumMod val="95000"/>
                  <a:lumOff val="5000"/>
                </a:schemeClr>
              </a:solidFill>
            </a:endParaRPr>
          </a:p>
        </p:txBody>
      </p:sp>
      <p:sp>
        <p:nvSpPr>
          <p:cNvPr id="9" name="مستطيل 8"/>
          <p:cNvSpPr/>
          <p:nvPr/>
        </p:nvSpPr>
        <p:spPr>
          <a:xfrm>
            <a:off x="609600" y="3352800"/>
            <a:ext cx="2667000"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dirty="0" smtClean="0"/>
              <a:t>Baqa alsharqieh and Nazlet Issa became a marginal point</a:t>
            </a:r>
            <a:endParaRPr lang="ar-SA" sz="1600" dirty="0"/>
          </a:p>
        </p:txBody>
      </p:sp>
      <p:sp>
        <p:nvSpPr>
          <p:cNvPr id="12" name="شكل حر 11"/>
          <p:cNvSpPr/>
          <p:nvPr/>
        </p:nvSpPr>
        <p:spPr>
          <a:xfrm>
            <a:off x="5068330" y="4887097"/>
            <a:ext cx="416011" cy="1810265"/>
          </a:xfrm>
          <a:custGeom>
            <a:avLst/>
            <a:gdLst>
              <a:gd name="connsiteX0" fmla="*/ 275967 w 416011"/>
              <a:gd name="connsiteY0" fmla="*/ 1810265 h 1810265"/>
              <a:gd name="connsiteX1" fmla="*/ 275967 w 416011"/>
              <a:gd name="connsiteY1" fmla="*/ 1674341 h 1810265"/>
              <a:gd name="connsiteX2" fmla="*/ 306859 w 416011"/>
              <a:gd name="connsiteY2" fmla="*/ 1532238 h 1810265"/>
              <a:gd name="connsiteX3" fmla="*/ 393356 w 416011"/>
              <a:gd name="connsiteY3" fmla="*/ 1087395 h 1810265"/>
              <a:gd name="connsiteX4" fmla="*/ 411892 w 416011"/>
              <a:gd name="connsiteY4" fmla="*/ 914400 h 1810265"/>
              <a:gd name="connsiteX5" fmla="*/ 368643 w 416011"/>
              <a:gd name="connsiteY5" fmla="*/ 667265 h 1810265"/>
              <a:gd name="connsiteX6" fmla="*/ 313038 w 416011"/>
              <a:gd name="connsiteY6" fmla="*/ 494271 h 1810265"/>
              <a:gd name="connsiteX7" fmla="*/ 313038 w 416011"/>
              <a:gd name="connsiteY7" fmla="*/ 444844 h 1810265"/>
              <a:gd name="connsiteX8" fmla="*/ 177113 w 416011"/>
              <a:gd name="connsiteY8" fmla="*/ 265671 h 1810265"/>
              <a:gd name="connsiteX9" fmla="*/ 84438 w 416011"/>
              <a:gd name="connsiteY9" fmla="*/ 105033 h 1810265"/>
              <a:gd name="connsiteX10" fmla="*/ 72081 w 416011"/>
              <a:gd name="connsiteY10" fmla="*/ 0 h 1810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011" h="1810265">
                <a:moveTo>
                  <a:pt x="275967" y="1810265"/>
                </a:moveTo>
                <a:cubicBezTo>
                  <a:pt x="273392" y="1765472"/>
                  <a:pt x="270818" y="1720679"/>
                  <a:pt x="275967" y="1674341"/>
                </a:cubicBezTo>
                <a:cubicBezTo>
                  <a:pt x="281116" y="1628003"/>
                  <a:pt x="287294" y="1630062"/>
                  <a:pt x="306859" y="1532238"/>
                </a:cubicBezTo>
                <a:cubicBezTo>
                  <a:pt x="326424" y="1434414"/>
                  <a:pt x="375851" y="1190368"/>
                  <a:pt x="393356" y="1087395"/>
                </a:cubicBezTo>
                <a:cubicBezTo>
                  <a:pt x="410861" y="984422"/>
                  <a:pt x="416011" y="984422"/>
                  <a:pt x="411892" y="914400"/>
                </a:cubicBezTo>
                <a:cubicBezTo>
                  <a:pt x="407773" y="844378"/>
                  <a:pt x="385119" y="737286"/>
                  <a:pt x="368643" y="667265"/>
                </a:cubicBezTo>
                <a:cubicBezTo>
                  <a:pt x="352167" y="597244"/>
                  <a:pt x="322306" y="531341"/>
                  <a:pt x="313038" y="494271"/>
                </a:cubicBezTo>
                <a:cubicBezTo>
                  <a:pt x="303771" y="457201"/>
                  <a:pt x="335692" y="482944"/>
                  <a:pt x="313038" y="444844"/>
                </a:cubicBezTo>
                <a:cubicBezTo>
                  <a:pt x="290384" y="406744"/>
                  <a:pt x="215213" y="322306"/>
                  <a:pt x="177113" y="265671"/>
                </a:cubicBezTo>
                <a:cubicBezTo>
                  <a:pt x="139013" y="209036"/>
                  <a:pt x="101943" y="149311"/>
                  <a:pt x="84438" y="105033"/>
                </a:cubicBezTo>
                <a:cubicBezTo>
                  <a:pt x="66933" y="60755"/>
                  <a:pt x="0" y="141073"/>
                  <a:pt x="72081" y="0"/>
                </a:cubicBezTo>
              </a:path>
            </a:pathLst>
          </a:custGeom>
          <a:noFill/>
          <a:ln w="76200">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pic>
        <p:nvPicPr>
          <p:cNvPr id="13" name="Picture 5" descr="Scissors vector png, Picture #830492 scissors vector png"/>
          <p:cNvPicPr>
            <a:picLocks noChangeAspect="1" noChangeArrowheads="1"/>
          </p:cNvPicPr>
          <p:nvPr/>
        </p:nvPicPr>
        <p:blipFill>
          <a:blip r:embed="rId6" cstate="print"/>
          <a:srcRect/>
          <a:stretch>
            <a:fillRect/>
          </a:stretch>
        </p:blipFill>
        <p:spPr bwMode="auto">
          <a:xfrm rot="16200000">
            <a:off x="5154442" y="5796593"/>
            <a:ext cx="578676" cy="346980"/>
          </a:xfrm>
          <a:prstGeom prst="rect">
            <a:avLst/>
          </a:prstGeom>
          <a:noFill/>
        </p:spPr>
      </p:pic>
      <p:cxnSp>
        <p:nvCxnSpPr>
          <p:cNvPr id="23" name="رابط كسهم مستقيم 22"/>
          <p:cNvCxnSpPr>
            <a:stCxn id="19" idx="3"/>
          </p:cNvCxnSpPr>
          <p:nvPr/>
        </p:nvCxnSpPr>
        <p:spPr>
          <a:xfrm flipH="1" flipV="1">
            <a:off x="6172200" y="5753100"/>
            <a:ext cx="2971800" cy="39885"/>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29" name="مجموعة 28"/>
          <p:cNvGrpSpPr/>
          <p:nvPr/>
        </p:nvGrpSpPr>
        <p:grpSpPr>
          <a:xfrm>
            <a:off x="457200" y="2286000"/>
            <a:ext cx="533400" cy="533400"/>
            <a:chOff x="0" y="2590800"/>
            <a:chExt cx="3581400" cy="3597201"/>
          </a:xfrm>
        </p:grpSpPr>
        <p:sp>
          <p:nvSpPr>
            <p:cNvPr id="30" name="مستطيل 29"/>
            <p:cNvSpPr/>
            <p:nvPr/>
          </p:nvSpPr>
          <p:spPr>
            <a:xfrm>
              <a:off x="1219200" y="3200400"/>
              <a:ext cx="1295400" cy="2438400"/>
            </a:xfrm>
            <a:prstGeom prst="rect">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3" name="Picture 2" descr="ملف:Israeli Stop Sign.png - ويكيبيديا"/>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0" y="2590800"/>
              <a:ext cx="3581400" cy="3597201"/>
            </a:xfrm>
            <a:prstGeom prst="rect">
              <a:avLst/>
            </a:prstGeom>
            <a:noFill/>
          </p:spPr>
        </p:pic>
      </p:grpSp>
      <p:sp>
        <p:nvSpPr>
          <p:cNvPr id="34" name="مربع نص 33"/>
          <p:cNvSpPr txBox="1"/>
          <p:nvPr/>
        </p:nvSpPr>
        <p:spPr>
          <a:xfrm>
            <a:off x="1066800" y="2362200"/>
            <a:ext cx="2057400" cy="523220"/>
          </a:xfrm>
          <a:prstGeom prst="rect">
            <a:avLst/>
          </a:prstGeom>
          <a:noFill/>
        </p:spPr>
        <p:txBody>
          <a:bodyPr wrap="square" rtlCol="1">
            <a:spAutoFit/>
          </a:bodyPr>
          <a:lstStyle/>
          <a:p>
            <a:r>
              <a:rPr lang="en-US" sz="1400" b="1" dirty="0" smtClean="0"/>
              <a:t>End of the road You cannot continue</a:t>
            </a:r>
            <a:endParaRPr lang="ar-SA" sz="1400"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demolation.jpg"/>
          <p:cNvPicPr>
            <a:picLocks noChangeAspect="1"/>
          </p:cNvPicPr>
          <p:nvPr/>
        </p:nvPicPr>
        <p:blipFill>
          <a:blip r:embed="rId2" cstate="print"/>
          <a:srcRect t="4619"/>
          <a:stretch>
            <a:fillRect/>
          </a:stretch>
        </p:blipFill>
        <p:spPr>
          <a:xfrm>
            <a:off x="0" y="685800"/>
            <a:ext cx="7467600" cy="5040630"/>
          </a:xfrm>
          <a:prstGeom prst="rect">
            <a:avLst/>
          </a:prstGeom>
        </p:spPr>
      </p:pic>
      <p:sp>
        <p:nvSpPr>
          <p:cNvPr id="4" name="مربع نص 3"/>
          <p:cNvSpPr txBox="1"/>
          <p:nvPr/>
        </p:nvSpPr>
        <p:spPr>
          <a:xfrm>
            <a:off x="990600" y="228600"/>
            <a:ext cx="7391400" cy="461665"/>
          </a:xfrm>
          <a:prstGeom prst="rect">
            <a:avLst/>
          </a:prstGeom>
          <a:noFill/>
        </p:spPr>
        <p:txBody>
          <a:bodyPr wrap="square" rtlCol="0">
            <a:spAutoFit/>
          </a:bodyPr>
          <a:lstStyle/>
          <a:p>
            <a:r>
              <a:rPr lang="en-US" sz="2400" b="1" dirty="0" smtClean="0"/>
              <a:t>Palestinian side after building the separating wall</a:t>
            </a:r>
            <a:endParaRPr lang="en-US" sz="2400" b="1" dirty="0"/>
          </a:p>
        </p:txBody>
      </p:sp>
      <p:graphicFrame>
        <p:nvGraphicFramePr>
          <p:cNvPr id="5" name="جدول 4"/>
          <p:cNvGraphicFramePr>
            <a:graphicFrameLocks noGrp="1"/>
          </p:cNvGraphicFramePr>
          <p:nvPr/>
        </p:nvGraphicFramePr>
        <p:xfrm>
          <a:off x="152400" y="5791200"/>
          <a:ext cx="4953000" cy="975360"/>
        </p:xfrm>
        <a:graphic>
          <a:graphicData uri="http://schemas.openxmlformats.org/drawingml/2006/table">
            <a:tbl>
              <a:tblPr firstRow="1" bandRow="1">
                <a:tableStyleId>{5940675A-B579-460E-94D1-54222C63F5DA}</a:tableStyleId>
              </a:tblPr>
              <a:tblGrid>
                <a:gridCol w="990600"/>
                <a:gridCol w="990600"/>
                <a:gridCol w="990600"/>
                <a:gridCol w="990600"/>
                <a:gridCol w="990600"/>
              </a:tblGrid>
              <a:tr h="372336">
                <a:tc>
                  <a:txBody>
                    <a:bodyPr/>
                    <a:lstStyle/>
                    <a:p>
                      <a:r>
                        <a:rPr lang="en-US" sz="1050" b="1" dirty="0" smtClean="0"/>
                        <a:t>Community </a:t>
                      </a:r>
                      <a:endParaRPr lang="en-US" sz="1050" b="1" dirty="0"/>
                    </a:p>
                  </a:txBody>
                  <a:tcPr>
                    <a:solidFill>
                      <a:schemeClr val="bg2">
                        <a:lumMod val="75000"/>
                      </a:schemeClr>
                    </a:solidFill>
                  </a:tcPr>
                </a:tc>
                <a:tc>
                  <a:txBody>
                    <a:bodyPr/>
                    <a:lstStyle/>
                    <a:p>
                      <a:r>
                        <a:rPr lang="en-US" sz="1050" b="1" dirty="0" smtClean="0"/>
                        <a:t>Total</a:t>
                      </a:r>
                      <a:r>
                        <a:rPr lang="en-US" sz="1050" b="1" baseline="0" dirty="0" smtClean="0"/>
                        <a:t> area (donum)</a:t>
                      </a:r>
                      <a:endParaRPr lang="en-US" sz="1050" b="1" dirty="0"/>
                    </a:p>
                  </a:txBody>
                  <a:tcPr>
                    <a:solidFill>
                      <a:schemeClr val="bg2">
                        <a:lumMod val="75000"/>
                      </a:schemeClr>
                    </a:solidFill>
                  </a:tcPr>
                </a:tc>
                <a:tc>
                  <a:txBody>
                    <a:bodyPr/>
                    <a:lstStyle/>
                    <a:p>
                      <a:r>
                        <a:rPr lang="en-US" sz="1050" b="1" dirty="0" smtClean="0"/>
                        <a:t>Political classification</a:t>
                      </a:r>
                      <a:endParaRPr lang="en-US" sz="1050" b="1" dirty="0"/>
                    </a:p>
                  </a:txBody>
                  <a:tcPr>
                    <a:solidFill>
                      <a:schemeClr val="bg2">
                        <a:lumMod val="75000"/>
                      </a:schemeClr>
                    </a:solidFill>
                  </a:tcPr>
                </a:tc>
                <a:tc>
                  <a:txBody>
                    <a:bodyPr/>
                    <a:lstStyle/>
                    <a:p>
                      <a:r>
                        <a:rPr lang="en-US" sz="1050" b="1" dirty="0" smtClean="0"/>
                        <a:t>Area (donum)</a:t>
                      </a:r>
                      <a:endParaRPr lang="en-US" sz="1050" b="1" dirty="0"/>
                    </a:p>
                  </a:txBody>
                  <a:tcPr>
                    <a:solidFill>
                      <a:schemeClr val="bg2">
                        <a:lumMod val="75000"/>
                      </a:schemeClr>
                    </a:solidFill>
                  </a:tcPr>
                </a:tc>
                <a:tc>
                  <a:txBody>
                    <a:bodyPr/>
                    <a:lstStyle/>
                    <a:p>
                      <a:r>
                        <a:rPr lang="en-US" sz="1050" b="1" dirty="0" smtClean="0"/>
                        <a:t>Percentage(%)</a:t>
                      </a:r>
                      <a:endParaRPr lang="en-US" sz="1050" b="1" dirty="0"/>
                    </a:p>
                  </a:txBody>
                  <a:tcPr>
                    <a:solidFill>
                      <a:schemeClr val="bg2">
                        <a:lumMod val="75000"/>
                      </a:schemeClr>
                    </a:solidFill>
                  </a:tcPr>
                </a:tc>
              </a:tr>
              <a:tr h="192469">
                <a:tc>
                  <a:txBody>
                    <a:bodyPr/>
                    <a:lstStyle/>
                    <a:p>
                      <a:r>
                        <a:rPr lang="en-US" sz="800" b="0" dirty="0" smtClean="0"/>
                        <a:t>Nazlet Issa</a:t>
                      </a:r>
                      <a:endParaRPr lang="en-US" sz="800" b="0" dirty="0"/>
                    </a:p>
                  </a:txBody>
                  <a:tcPr>
                    <a:solidFill>
                      <a:schemeClr val="bg1"/>
                    </a:solidFill>
                  </a:tcPr>
                </a:tc>
                <a:tc>
                  <a:txBody>
                    <a:bodyPr/>
                    <a:lstStyle/>
                    <a:p>
                      <a:r>
                        <a:rPr lang="ar-SA" sz="800" b="0" dirty="0" smtClean="0"/>
                        <a:t>2</a:t>
                      </a:r>
                      <a:r>
                        <a:rPr lang="en-US" sz="800" b="0" dirty="0" smtClean="0"/>
                        <a:t>,</a:t>
                      </a:r>
                      <a:r>
                        <a:rPr lang="ar-SA" sz="800" b="0" dirty="0" smtClean="0"/>
                        <a:t>030</a:t>
                      </a:r>
                      <a:endParaRPr lang="en-US" sz="800" b="0" dirty="0"/>
                    </a:p>
                  </a:txBody>
                  <a:tcPr>
                    <a:solidFill>
                      <a:schemeClr val="bg1"/>
                    </a:solidFill>
                  </a:tcPr>
                </a:tc>
                <a:tc>
                  <a:txBody>
                    <a:bodyPr/>
                    <a:lstStyle/>
                    <a:p>
                      <a:r>
                        <a:rPr lang="en-US" sz="900" b="1" dirty="0" smtClean="0"/>
                        <a:t>Area B</a:t>
                      </a:r>
                      <a:endParaRPr lang="en-US" sz="900" b="1" dirty="0"/>
                    </a:p>
                  </a:txBody>
                  <a:tcPr>
                    <a:solidFill>
                      <a:schemeClr val="bg2">
                        <a:lumMod val="75000"/>
                      </a:schemeClr>
                    </a:solidFill>
                  </a:tcPr>
                </a:tc>
                <a:tc>
                  <a:txBody>
                    <a:bodyPr/>
                    <a:lstStyle/>
                    <a:p>
                      <a:r>
                        <a:rPr lang="en-US" sz="900" b="1" dirty="0" smtClean="0"/>
                        <a:t>1,737</a:t>
                      </a:r>
                      <a:endParaRPr lang="en-US" sz="900" b="1" dirty="0"/>
                    </a:p>
                  </a:txBody>
                  <a:tcPr>
                    <a:solidFill>
                      <a:schemeClr val="bg1"/>
                    </a:solidFill>
                  </a:tcPr>
                </a:tc>
                <a:tc>
                  <a:txBody>
                    <a:bodyPr/>
                    <a:lstStyle/>
                    <a:p>
                      <a:r>
                        <a:rPr lang="en-US" sz="800" dirty="0" smtClean="0"/>
                        <a:t>27.9%</a:t>
                      </a:r>
                      <a:endParaRPr lang="en-US" sz="800" dirty="0"/>
                    </a:p>
                  </a:txBody>
                  <a:tcPr>
                    <a:solidFill>
                      <a:schemeClr val="bg1"/>
                    </a:solidFill>
                  </a:tcPr>
                </a:tc>
              </a:tr>
              <a:tr h="1924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dirty="0" smtClean="0"/>
                        <a:t>Baqa alsharqieh </a:t>
                      </a:r>
                    </a:p>
                    <a:p>
                      <a:endParaRPr lang="en-US" sz="800" b="0" dirty="0"/>
                    </a:p>
                  </a:txBody>
                  <a:tcPr>
                    <a:solidFill>
                      <a:schemeClr val="bg1"/>
                    </a:solidFill>
                  </a:tcPr>
                </a:tc>
                <a:tc>
                  <a:txBody>
                    <a:bodyPr/>
                    <a:lstStyle/>
                    <a:p>
                      <a:r>
                        <a:rPr lang="en-US" sz="800" b="0" dirty="0" smtClean="0"/>
                        <a:t>42,00</a:t>
                      </a:r>
                      <a:endParaRPr lang="en-US" sz="800" b="0" dirty="0"/>
                    </a:p>
                  </a:txBody>
                  <a:tcPr>
                    <a:solidFill>
                      <a:schemeClr val="bg1"/>
                    </a:solidFill>
                  </a:tcPr>
                </a:tc>
                <a:tc>
                  <a:txBody>
                    <a:bodyPr/>
                    <a:lstStyle/>
                    <a:p>
                      <a:r>
                        <a:rPr lang="en-US" sz="900" b="1" dirty="0" smtClean="0"/>
                        <a:t>Area c</a:t>
                      </a:r>
                      <a:endParaRPr lang="en-US" sz="900" b="1" dirty="0"/>
                    </a:p>
                  </a:txBody>
                  <a:tcPr>
                    <a:solidFill>
                      <a:schemeClr val="bg2">
                        <a:lumMod val="75000"/>
                      </a:schemeClr>
                    </a:solidFill>
                  </a:tcPr>
                </a:tc>
                <a:tc>
                  <a:txBody>
                    <a:bodyPr/>
                    <a:lstStyle/>
                    <a:p>
                      <a:r>
                        <a:rPr lang="en-US" sz="900" b="1" dirty="0" smtClean="0"/>
                        <a:t>4,493</a:t>
                      </a:r>
                      <a:endParaRPr lang="en-US" sz="900" b="1" dirty="0"/>
                    </a:p>
                  </a:txBody>
                  <a:tcPr>
                    <a:solidFill>
                      <a:schemeClr val="bg1"/>
                    </a:solidFill>
                  </a:tcPr>
                </a:tc>
                <a:tc>
                  <a:txBody>
                    <a:bodyPr/>
                    <a:lstStyle/>
                    <a:p>
                      <a:r>
                        <a:rPr lang="en-US" sz="800" dirty="0" smtClean="0"/>
                        <a:t>72.1%</a:t>
                      </a:r>
                      <a:endParaRPr lang="en-US" sz="800" dirty="0"/>
                    </a:p>
                  </a:txBody>
                  <a:tcPr>
                    <a:solidFill>
                      <a:schemeClr val="bg1"/>
                    </a:solidFill>
                  </a:tcPr>
                </a:tc>
              </a:tr>
            </a:tbl>
          </a:graphicData>
        </a:graphic>
      </p:graphicFrame>
      <p:sp>
        <p:nvSpPr>
          <p:cNvPr id="8" name="مستطيل 7"/>
          <p:cNvSpPr/>
          <p:nvPr/>
        </p:nvSpPr>
        <p:spPr>
          <a:xfrm>
            <a:off x="2133600" y="6400800"/>
            <a:ext cx="31242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0" name="رابط بشكل مرفق 9"/>
          <p:cNvCxnSpPr>
            <a:stCxn id="8" idx="3"/>
          </p:cNvCxnSpPr>
          <p:nvPr/>
        </p:nvCxnSpPr>
        <p:spPr>
          <a:xfrm flipV="1">
            <a:off x="5257800" y="6248400"/>
            <a:ext cx="1066800" cy="304800"/>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مستطيل 12"/>
          <p:cNvSpPr/>
          <p:nvPr/>
        </p:nvSpPr>
        <p:spPr>
          <a:xfrm>
            <a:off x="6324600" y="5867400"/>
            <a:ext cx="1981200" cy="646331"/>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sz="1200" dirty="0" smtClean="0"/>
              <a:t>The area of the land of C is twice and half the area of the land of B.</a:t>
            </a:r>
            <a:endParaRPr lang="ar-SA" sz="12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8.JPG"/>
          <p:cNvPicPr>
            <a:picLocks noChangeAspect="1"/>
          </p:cNvPicPr>
          <p:nvPr/>
        </p:nvPicPr>
        <p:blipFill>
          <a:blip r:embed="rId2" cstate="print"/>
          <a:stretch>
            <a:fillRect/>
          </a:stretch>
        </p:blipFill>
        <p:spPr>
          <a:xfrm>
            <a:off x="3810000" y="3962400"/>
            <a:ext cx="4495800" cy="2895600"/>
          </a:xfrm>
          <a:prstGeom prst="rect">
            <a:avLst/>
          </a:prstGeom>
        </p:spPr>
      </p:pic>
      <p:pic>
        <p:nvPicPr>
          <p:cNvPr id="3" name="صورة 2" descr="17.JPG"/>
          <p:cNvPicPr>
            <a:picLocks noChangeAspect="1"/>
          </p:cNvPicPr>
          <p:nvPr/>
        </p:nvPicPr>
        <p:blipFill>
          <a:blip r:embed="rId3" cstate="print"/>
          <a:stretch>
            <a:fillRect/>
          </a:stretch>
        </p:blipFill>
        <p:spPr>
          <a:xfrm>
            <a:off x="1066800" y="3797878"/>
            <a:ext cx="2362200" cy="3060122"/>
          </a:xfrm>
          <a:prstGeom prst="rect">
            <a:avLst/>
          </a:prstGeom>
        </p:spPr>
      </p:pic>
      <p:pic>
        <p:nvPicPr>
          <p:cNvPr id="4" name="صورة 3" descr="22752597_1626360567427298_289729297_n.jpg"/>
          <p:cNvPicPr>
            <a:picLocks noChangeAspect="1"/>
          </p:cNvPicPr>
          <p:nvPr/>
        </p:nvPicPr>
        <p:blipFill>
          <a:blip r:embed="rId4"/>
          <a:stretch>
            <a:fillRect/>
          </a:stretch>
        </p:blipFill>
        <p:spPr>
          <a:xfrm>
            <a:off x="7086600" y="990600"/>
            <a:ext cx="2057400" cy="2743200"/>
          </a:xfrm>
          <a:prstGeom prst="rect">
            <a:avLst/>
          </a:prstGeom>
        </p:spPr>
      </p:pic>
      <p:sp>
        <p:nvSpPr>
          <p:cNvPr id="6" name="مربع نص 5"/>
          <p:cNvSpPr txBox="1"/>
          <p:nvPr/>
        </p:nvSpPr>
        <p:spPr>
          <a:xfrm>
            <a:off x="1066800" y="228600"/>
            <a:ext cx="7391400" cy="461665"/>
          </a:xfrm>
          <a:prstGeom prst="rect">
            <a:avLst/>
          </a:prstGeom>
          <a:noFill/>
        </p:spPr>
        <p:txBody>
          <a:bodyPr wrap="square" rtlCol="0">
            <a:spAutoFit/>
          </a:bodyPr>
          <a:lstStyle/>
          <a:p>
            <a:r>
              <a:rPr lang="en-US" sz="2400" b="1" dirty="0" smtClean="0"/>
              <a:t>Palestinian side after building the separated  wall</a:t>
            </a:r>
            <a:endParaRPr lang="en-US" sz="2400" b="1" dirty="0"/>
          </a:p>
        </p:txBody>
      </p:sp>
      <p:sp>
        <p:nvSpPr>
          <p:cNvPr id="7" name="مربع نص 6"/>
          <p:cNvSpPr txBox="1"/>
          <p:nvPr/>
        </p:nvSpPr>
        <p:spPr>
          <a:xfrm>
            <a:off x="685800" y="914400"/>
            <a:ext cx="6019800" cy="369332"/>
          </a:xfrm>
          <a:prstGeom prst="rect">
            <a:avLst/>
          </a:prstGeom>
          <a:noFill/>
        </p:spPr>
        <p:txBody>
          <a:bodyPr wrap="square" rtlCol="0">
            <a:spAutoFit/>
          </a:bodyPr>
          <a:lstStyle/>
          <a:p>
            <a:pPr>
              <a:buFont typeface="Wingdings" pitchFamily="2" charset="2"/>
              <a:buChar char="q"/>
            </a:pPr>
            <a:r>
              <a:rPr lang="en-US" b="1" dirty="0" smtClean="0"/>
              <a:t>  daily life and urban composition </a:t>
            </a:r>
            <a:endParaRPr lang="en-US" b="1" dirty="0"/>
          </a:p>
        </p:txBody>
      </p:sp>
      <p:pic>
        <p:nvPicPr>
          <p:cNvPr id="8" name="Picture 6" descr="الصورة"/>
          <p:cNvPicPr>
            <a:picLocks noChangeAspect="1" noChangeArrowheads="1"/>
          </p:cNvPicPr>
          <p:nvPr/>
        </p:nvPicPr>
        <p:blipFill>
          <a:blip r:embed="rId5"/>
          <a:srcRect/>
          <a:stretch>
            <a:fillRect/>
          </a:stretch>
        </p:blipFill>
        <p:spPr bwMode="auto">
          <a:xfrm>
            <a:off x="0" y="1600199"/>
            <a:ext cx="3048000" cy="2032001"/>
          </a:xfrm>
          <a:prstGeom prst="rect">
            <a:avLst/>
          </a:prstGeom>
          <a:noFill/>
        </p:spPr>
      </p:pic>
      <p:pic>
        <p:nvPicPr>
          <p:cNvPr id="10" name="Picture 4" descr="الجدار الإسرائيلي بـ&quot;نزلة عيسى&quot;.. حكاية تشتت ترويها الضفة الغربية"/>
          <p:cNvPicPr>
            <a:picLocks noChangeAspect="1" noChangeArrowheads="1"/>
          </p:cNvPicPr>
          <p:nvPr/>
        </p:nvPicPr>
        <p:blipFill>
          <a:blip r:embed="rId6"/>
          <a:srcRect l="14286" r="13095"/>
          <a:stretch>
            <a:fillRect/>
          </a:stretch>
        </p:blipFill>
        <p:spPr bwMode="auto">
          <a:xfrm>
            <a:off x="3352800" y="1371600"/>
            <a:ext cx="3352800" cy="2288754"/>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relations.jpg"/>
          <p:cNvPicPr>
            <a:picLocks noChangeAspect="1"/>
          </p:cNvPicPr>
          <p:nvPr/>
        </p:nvPicPr>
        <p:blipFill>
          <a:blip r:embed="rId2" cstate="print"/>
          <a:stretch>
            <a:fillRect/>
          </a:stretch>
        </p:blipFill>
        <p:spPr>
          <a:xfrm>
            <a:off x="0" y="549397"/>
            <a:ext cx="8915400" cy="6308603"/>
          </a:xfrm>
          <a:prstGeom prst="rect">
            <a:avLst/>
          </a:prstGeom>
        </p:spPr>
      </p:pic>
      <p:sp>
        <p:nvSpPr>
          <p:cNvPr id="3" name="مستطيل 2"/>
          <p:cNvSpPr/>
          <p:nvPr/>
        </p:nvSpPr>
        <p:spPr>
          <a:xfrm>
            <a:off x="304800" y="228600"/>
            <a:ext cx="5868401" cy="400110"/>
          </a:xfrm>
          <a:prstGeom prst="rect">
            <a:avLst/>
          </a:prstGeom>
        </p:spPr>
        <p:txBody>
          <a:bodyPr wrap="none">
            <a:spAutoFit/>
          </a:bodyPr>
          <a:lstStyle/>
          <a:p>
            <a:pPr>
              <a:buFont typeface="Courier New" pitchFamily="49" charset="0"/>
              <a:buChar char="o"/>
            </a:pPr>
            <a:r>
              <a:rPr lang="en-US" sz="2000" b="1" dirty="0" smtClean="0"/>
              <a:t>Relationship with surrounding  after separation wall</a:t>
            </a:r>
            <a:endParaRPr lang="en-US" sz="2000" b="1" dirty="0"/>
          </a:p>
        </p:txBody>
      </p:sp>
      <p:sp>
        <p:nvSpPr>
          <p:cNvPr id="4" name="مربع نص 3"/>
          <p:cNvSpPr txBox="1"/>
          <p:nvPr/>
        </p:nvSpPr>
        <p:spPr>
          <a:xfrm>
            <a:off x="2362200" y="3048000"/>
            <a:ext cx="1676400" cy="215444"/>
          </a:xfrm>
          <a:prstGeom prst="rect">
            <a:avLst/>
          </a:prstGeom>
          <a:noFill/>
        </p:spPr>
        <p:txBody>
          <a:bodyPr wrap="square" rtlCol="0">
            <a:spAutoFit/>
          </a:bodyPr>
          <a:lstStyle/>
          <a:p>
            <a:r>
              <a:rPr lang="en-US" sz="800" b="1" dirty="0" smtClean="0"/>
              <a:t>Baqa elGharbiyye</a:t>
            </a:r>
            <a:endParaRPr lang="en-US" sz="800" b="1" dirty="0"/>
          </a:p>
        </p:txBody>
      </p:sp>
      <p:sp>
        <p:nvSpPr>
          <p:cNvPr id="5" name="مربع نص 4"/>
          <p:cNvSpPr txBox="1"/>
          <p:nvPr/>
        </p:nvSpPr>
        <p:spPr>
          <a:xfrm>
            <a:off x="2209800" y="4648200"/>
            <a:ext cx="1676400" cy="215444"/>
          </a:xfrm>
          <a:prstGeom prst="rect">
            <a:avLst/>
          </a:prstGeom>
          <a:noFill/>
        </p:spPr>
        <p:txBody>
          <a:bodyPr wrap="square" rtlCol="0">
            <a:spAutoFit/>
          </a:bodyPr>
          <a:lstStyle/>
          <a:p>
            <a:r>
              <a:rPr lang="en-US" sz="800" b="1" dirty="0" err="1" smtClean="0"/>
              <a:t>jatt</a:t>
            </a:r>
            <a:endParaRPr lang="en-US" sz="800" b="1" dirty="0"/>
          </a:p>
        </p:txBody>
      </p:sp>
      <p:graphicFrame>
        <p:nvGraphicFramePr>
          <p:cNvPr id="6" name="جدول 5"/>
          <p:cNvGraphicFramePr>
            <a:graphicFrameLocks noGrp="1"/>
          </p:cNvGraphicFramePr>
          <p:nvPr/>
        </p:nvGraphicFramePr>
        <p:xfrm>
          <a:off x="5715000" y="2514600"/>
          <a:ext cx="3276600" cy="3324360"/>
        </p:xfrm>
        <a:graphic>
          <a:graphicData uri="http://schemas.openxmlformats.org/drawingml/2006/table">
            <a:tbl>
              <a:tblPr firstRow="1" bandRow="1">
                <a:tableStyleId>{2D5ABB26-0587-4C30-8999-92F81FD0307C}</a:tableStyleId>
              </a:tblPr>
              <a:tblGrid>
                <a:gridCol w="2209800"/>
                <a:gridCol w="1066800"/>
              </a:tblGrid>
              <a:tr h="266400">
                <a:tc>
                  <a:txBody>
                    <a:bodyPr/>
                    <a:lstStyle/>
                    <a:p>
                      <a:pPr algn="l"/>
                      <a:r>
                        <a:rPr lang="en-US" sz="1100" b="1" dirty="0" smtClean="0"/>
                        <a:t>Relationship</a:t>
                      </a:r>
                      <a:r>
                        <a:rPr lang="en-US" sz="1100" b="1" baseline="0" dirty="0" smtClean="0"/>
                        <a:t> with surrounding</a:t>
                      </a:r>
                      <a:endParaRPr lang="en-US" sz="11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200" b="1" dirty="0" smtClean="0"/>
                        <a:t>period</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555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t>Joint Baqa alsharqieh with Nazlet </a:t>
                      </a:r>
                      <a:r>
                        <a:rPr lang="en-US" sz="1050" b="1" dirty="0" err="1" smtClean="0"/>
                        <a:t>abu</a:t>
                      </a:r>
                      <a:r>
                        <a:rPr lang="en-US" sz="1050" b="1" dirty="0" smtClean="0"/>
                        <a:t> alnnar) </a:t>
                      </a:r>
                    </a:p>
                    <a:p>
                      <a:pPr algn="l"/>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200" b="1" dirty="0" smtClean="0"/>
                        <a:t>2005</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10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t>Joint Baqa alsharqieh with </a:t>
                      </a:r>
                      <a:r>
                        <a:rPr lang="en-US" sz="1050" b="1" dirty="0" err="1" smtClean="0"/>
                        <a:t>alnazlat</a:t>
                      </a:r>
                      <a:r>
                        <a:rPr lang="en-US" sz="1050" b="1" dirty="0" smtClean="0"/>
                        <a:t>(,</a:t>
                      </a:r>
                      <a:r>
                        <a:rPr lang="en-US" sz="1050" b="1" dirty="0" err="1" smtClean="0"/>
                        <a:t>elgharbeieh</a:t>
                      </a:r>
                      <a:r>
                        <a:rPr lang="en-US" sz="1050" b="1" dirty="0" smtClean="0"/>
                        <a:t> ,abo </a:t>
                      </a:r>
                      <a:r>
                        <a:rPr lang="en-US" sz="1050" b="1" dirty="0" err="1" smtClean="0"/>
                        <a:t>alnar</a:t>
                      </a:r>
                      <a:r>
                        <a:rPr lang="en-US" sz="1050" b="1" dirty="0" smtClean="0"/>
                        <a:t>, </a:t>
                      </a:r>
                      <a:r>
                        <a:rPr lang="en-US" sz="1050" b="1" dirty="0" err="1" smtClean="0"/>
                        <a:t>elwosta</a:t>
                      </a:r>
                      <a:r>
                        <a:rPr lang="en-US" sz="1050" b="1" dirty="0" smtClean="0"/>
                        <a:t>) </a:t>
                      </a:r>
                    </a:p>
                    <a:p>
                      <a:pPr algn="l"/>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200" b="1" dirty="0" smtClean="0"/>
                        <a:t>2011-2016</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4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t>Joint Baqa alsharqieh with </a:t>
                      </a:r>
                      <a:r>
                        <a:rPr lang="en-US" sz="1050" b="1" dirty="0" err="1" smtClean="0"/>
                        <a:t>alnazlat</a:t>
                      </a:r>
                      <a:endParaRPr lang="en-US" sz="105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t>(,</a:t>
                      </a:r>
                      <a:r>
                        <a:rPr lang="en-US" sz="1050" b="1" dirty="0" err="1" smtClean="0"/>
                        <a:t>elgharbeieh</a:t>
                      </a:r>
                      <a:r>
                        <a:rPr lang="en-US" sz="1050" b="1" dirty="0" smtClean="0"/>
                        <a:t> ,abo </a:t>
                      </a:r>
                      <a:r>
                        <a:rPr lang="en-US" sz="1050" b="1" dirty="0" err="1" smtClean="0"/>
                        <a:t>alnar</a:t>
                      </a:r>
                      <a:r>
                        <a:rPr lang="en-US" sz="1050" b="1" dirty="0" smtClean="0"/>
                        <a:t>, </a:t>
                      </a:r>
                      <a:r>
                        <a:rPr lang="en-US" sz="1050" b="1" dirty="0" err="1" smtClean="0"/>
                        <a:t>elwosta,issa</a:t>
                      </a:r>
                      <a:r>
                        <a:rPr lang="en-US" sz="1050" b="1" dirty="0" smtClean="0"/>
                        <a:t>) </a:t>
                      </a:r>
                    </a:p>
                    <a:p>
                      <a:pPr algn="l"/>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200" b="1" dirty="0" smtClean="0"/>
                        <a:t>2012-2016</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4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t>Joint Baqa elGharbiyye with Jatt</a:t>
                      </a:r>
                    </a:p>
                    <a:p>
                      <a:pPr algn="l"/>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200" b="1" dirty="0" smtClean="0"/>
                        <a:t>2003-2011</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9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dirty="0" smtClean="0"/>
                        <a:t>Joint Baqa alsharqieh with Nazlet Issa </a:t>
                      </a:r>
                    </a:p>
                    <a:p>
                      <a:pPr algn="l"/>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l"/>
                      <a:r>
                        <a:rPr lang="en-US" sz="1200" b="1" dirty="0" smtClean="0">
                          <a:solidFill>
                            <a:srgbClr val="FF0000"/>
                          </a:solidFill>
                        </a:rPr>
                        <a:t>2012-2017</a:t>
                      </a:r>
                      <a:endParaRPr lang="en-US" sz="12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7" name="Picture 2" descr="Collection of Scale Bars|FREE CAD Blocks|cad-blocks.co.uk"/>
          <p:cNvPicPr>
            <a:picLocks noChangeAspect="1" noChangeArrowheads="1"/>
          </p:cNvPicPr>
          <p:nvPr/>
        </p:nvPicPr>
        <p:blipFill>
          <a:blip r:embed="rId3">
            <a:clrChange>
              <a:clrFrom>
                <a:srgbClr val="FFFFFF"/>
              </a:clrFrom>
              <a:clrTo>
                <a:srgbClr val="FFFFFF">
                  <a:alpha val="0"/>
                </a:srgbClr>
              </a:clrTo>
            </a:clrChange>
          </a:blip>
          <a:srcRect t="41905" b="39047"/>
          <a:stretch>
            <a:fillRect/>
          </a:stretch>
        </p:blipFill>
        <p:spPr bwMode="auto">
          <a:xfrm>
            <a:off x="304800" y="6096000"/>
            <a:ext cx="2800350" cy="5334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3400" y="1447800"/>
            <a:ext cx="7620000" cy="400110"/>
          </a:xfrm>
          <a:prstGeom prst="rect">
            <a:avLst/>
          </a:prstGeom>
          <a:noFill/>
        </p:spPr>
        <p:txBody>
          <a:bodyPr wrap="square" rtlCol="0">
            <a:spAutoFit/>
          </a:bodyPr>
          <a:lstStyle/>
          <a:p>
            <a:r>
              <a:rPr lang="en-US" sz="2000" b="1" dirty="0" smtClean="0">
                <a:solidFill>
                  <a:schemeClr val="accent2">
                    <a:lumMod val="75000"/>
                  </a:schemeClr>
                </a:solidFill>
                <a:effectLst>
                  <a:outerShdw blurRad="38100" dist="38100" dir="2700000" algn="tl">
                    <a:srgbClr val="000000">
                      <a:alpha val="43137"/>
                    </a:srgbClr>
                  </a:outerShdw>
                </a:effectLst>
              </a:rPr>
              <a:t>Relationship of Baqa alsharqieh with Nazlet Abo </a:t>
            </a:r>
            <a:r>
              <a:rPr lang="en-US" sz="2000" b="1" dirty="0" err="1" smtClean="0">
                <a:solidFill>
                  <a:schemeClr val="accent2">
                    <a:lumMod val="75000"/>
                  </a:schemeClr>
                </a:solidFill>
                <a:effectLst>
                  <a:outerShdw blurRad="38100" dist="38100" dir="2700000" algn="tl">
                    <a:srgbClr val="000000">
                      <a:alpha val="43137"/>
                    </a:srgbClr>
                  </a:outerShdw>
                </a:effectLst>
              </a:rPr>
              <a:t>Ennar</a:t>
            </a:r>
            <a:r>
              <a:rPr lang="en-US" sz="2000" b="1" dirty="0" smtClean="0">
                <a:solidFill>
                  <a:schemeClr val="accent2">
                    <a:lumMod val="75000"/>
                  </a:schemeClr>
                </a:solidFill>
                <a:effectLst>
                  <a:outerShdw blurRad="38100" dist="38100" dir="2700000" algn="tl">
                    <a:srgbClr val="000000">
                      <a:alpha val="43137"/>
                    </a:srgbClr>
                  </a:outerShdw>
                </a:effectLst>
              </a:rPr>
              <a:t> (2005) </a:t>
            </a:r>
            <a:endParaRPr lang="en-US" sz="2000" b="1" dirty="0">
              <a:solidFill>
                <a:schemeClr val="accent2">
                  <a:lumMod val="75000"/>
                </a:schemeClr>
              </a:solidFill>
              <a:effectLst>
                <a:outerShdw blurRad="38100" dist="38100" dir="2700000" algn="tl">
                  <a:srgbClr val="000000">
                    <a:alpha val="43137"/>
                  </a:srgbClr>
                </a:outerShdw>
              </a:effectLst>
            </a:endParaRPr>
          </a:p>
        </p:txBody>
      </p:sp>
      <p:sp>
        <p:nvSpPr>
          <p:cNvPr id="3" name="مستطيل 2"/>
          <p:cNvSpPr/>
          <p:nvPr/>
        </p:nvSpPr>
        <p:spPr>
          <a:xfrm>
            <a:off x="457200" y="1981200"/>
            <a:ext cx="7620000" cy="3416320"/>
          </a:xfrm>
          <a:prstGeom prst="rect">
            <a:avLst/>
          </a:prstGeom>
        </p:spPr>
        <p:txBody>
          <a:bodyPr wrap="square">
            <a:spAutoFit/>
          </a:bodyPr>
          <a:lstStyle/>
          <a:p>
            <a:r>
              <a:rPr lang="en-US" dirty="0" smtClean="0"/>
              <a:t>In 1991, the buildings of the village of Abu Nar and part of its lands were included in the structural plan of Baqa alsharqieh , and later in 2005 the village council was dissolved and the village of Abu Nar was completely merged with Baqa alsharqieh , as all services received by the eastern municipality of Baqa, knowing that the village of Abu Nar Historic villages that bear the name Wadi Abu Nar, which extends from the area of West Jenin to the Mediterranean, and among its largest families, Kita. </a:t>
            </a:r>
          </a:p>
          <a:p>
            <a:endParaRPr lang="en-US" dirty="0" smtClean="0"/>
          </a:p>
          <a:p>
            <a:r>
              <a:rPr lang="en-US" dirty="0" smtClean="0"/>
              <a:t>In the middle of Abu Nar there is an archaeological religious shrine known as the shrine of Sheikh </a:t>
            </a:r>
            <a:r>
              <a:rPr lang="en-US" dirty="0" err="1" smtClean="0"/>
              <a:t>Hamdan</a:t>
            </a:r>
            <a:r>
              <a:rPr lang="en-US" dirty="0" smtClean="0"/>
              <a:t>, and it was in the sixties and seventies of the last century that is a place visited by many families that She thinks she takes blessing from him.</a:t>
            </a:r>
            <a:endParaRPr lang="en-US" dirty="0"/>
          </a:p>
        </p:txBody>
      </p:sp>
      <p:sp>
        <p:nvSpPr>
          <p:cNvPr id="4" name="مربع نص 3"/>
          <p:cNvSpPr txBox="1"/>
          <p:nvPr/>
        </p:nvSpPr>
        <p:spPr>
          <a:xfrm>
            <a:off x="533400" y="304800"/>
            <a:ext cx="7620000" cy="830997"/>
          </a:xfrm>
          <a:prstGeom prst="rect">
            <a:avLst/>
          </a:prstGeom>
          <a:noFill/>
        </p:spPr>
        <p:txBody>
          <a:bodyPr wrap="square" rtlCol="0">
            <a:spAutoFit/>
          </a:bodyPr>
          <a:lstStyle/>
          <a:p>
            <a:r>
              <a:rPr lang="en-US" sz="2400" b="1" dirty="0" smtClean="0"/>
              <a:t>Relationship of the study area with surrounding after building the wall</a:t>
            </a:r>
            <a:endParaRPr lang="en-US" sz="2400" b="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7200" y="1371600"/>
            <a:ext cx="8001000" cy="400110"/>
          </a:xfrm>
          <a:prstGeom prst="rect">
            <a:avLst/>
          </a:prstGeom>
          <a:noFill/>
        </p:spPr>
        <p:txBody>
          <a:bodyPr wrap="square" rtlCol="0">
            <a:spAutoFit/>
          </a:bodyPr>
          <a:lstStyle/>
          <a:p>
            <a:r>
              <a:rPr lang="en-US" sz="2000" b="1" dirty="0" smtClean="0">
                <a:solidFill>
                  <a:schemeClr val="accent2">
                    <a:lumMod val="75000"/>
                  </a:schemeClr>
                </a:solidFill>
                <a:effectLst>
                  <a:outerShdw blurRad="38100" dist="38100" dir="2700000" algn="tl">
                    <a:srgbClr val="000000">
                      <a:alpha val="43137"/>
                    </a:srgbClr>
                  </a:outerShdw>
                </a:effectLst>
              </a:rPr>
              <a:t> Baqa alsharqieh and </a:t>
            </a:r>
            <a:r>
              <a:rPr lang="en-US" sz="2000" b="1" dirty="0" err="1" smtClean="0">
                <a:solidFill>
                  <a:schemeClr val="accent2">
                    <a:lumMod val="75000"/>
                  </a:schemeClr>
                </a:solidFill>
                <a:effectLst>
                  <a:outerShdw blurRad="38100" dist="38100" dir="2700000" algn="tl">
                    <a:srgbClr val="000000">
                      <a:alpha val="43137"/>
                    </a:srgbClr>
                  </a:outerShdw>
                </a:effectLst>
              </a:rPr>
              <a:t>Alnzlat</a:t>
            </a:r>
            <a:r>
              <a:rPr lang="en-US" sz="2000" b="1" dirty="0" smtClean="0">
                <a:solidFill>
                  <a:schemeClr val="accent2">
                    <a:lumMod val="75000"/>
                  </a:schemeClr>
                </a:solidFill>
                <a:effectLst>
                  <a:outerShdw blurRad="38100" dist="38100" dir="2700000" algn="tl">
                    <a:srgbClr val="000000">
                      <a:alpha val="43137"/>
                    </a:srgbClr>
                  </a:outerShdw>
                </a:effectLst>
              </a:rPr>
              <a:t> (2012-2016)</a:t>
            </a:r>
            <a:endParaRPr lang="en-US" sz="2000" b="1" dirty="0">
              <a:solidFill>
                <a:schemeClr val="accent2">
                  <a:lumMod val="75000"/>
                </a:schemeClr>
              </a:solidFill>
              <a:effectLst>
                <a:outerShdw blurRad="38100" dist="38100" dir="2700000" algn="tl">
                  <a:srgbClr val="000000">
                    <a:alpha val="43137"/>
                  </a:srgbClr>
                </a:outerShdw>
              </a:effectLst>
            </a:endParaRPr>
          </a:p>
        </p:txBody>
      </p:sp>
      <p:sp>
        <p:nvSpPr>
          <p:cNvPr id="3" name="مستطيل 2"/>
          <p:cNvSpPr/>
          <p:nvPr/>
        </p:nvSpPr>
        <p:spPr>
          <a:xfrm>
            <a:off x="457200" y="3429000"/>
            <a:ext cx="6858000" cy="1200329"/>
          </a:xfrm>
          <a:prstGeom prst="rect">
            <a:avLst/>
          </a:prstGeom>
        </p:spPr>
        <p:txBody>
          <a:bodyPr wrap="square">
            <a:spAutoFit/>
          </a:bodyPr>
          <a:lstStyle/>
          <a:p>
            <a:r>
              <a:rPr lang="en-US" dirty="0" smtClean="0"/>
              <a:t>When the elections were held in 2012, the process of merging the villages of Al-</a:t>
            </a:r>
            <a:r>
              <a:rPr lang="en-US" dirty="0" err="1" smtClean="0"/>
              <a:t>Nazlat</a:t>
            </a:r>
            <a:r>
              <a:rPr lang="en-US" dirty="0" smtClean="0"/>
              <a:t> (Al-</a:t>
            </a:r>
            <a:r>
              <a:rPr lang="en-US" dirty="0" err="1" smtClean="0"/>
              <a:t>Nazla</a:t>
            </a:r>
            <a:r>
              <a:rPr lang="en-US" dirty="0" smtClean="0"/>
              <a:t> Al-</a:t>
            </a:r>
            <a:r>
              <a:rPr lang="en-US" dirty="0" err="1" smtClean="0"/>
              <a:t>Gharbiya</a:t>
            </a:r>
            <a:r>
              <a:rPr lang="en-US" dirty="0" smtClean="0"/>
              <a:t>, Al-Nazlet Al-</a:t>
            </a:r>
            <a:r>
              <a:rPr lang="en-US" dirty="0" err="1" smtClean="0"/>
              <a:t>Wusta</a:t>
            </a:r>
            <a:r>
              <a:rPr lang="en-US" dirty="0" smtClean="0"/>
              <a:t>, Nazlet Abu Al-Nar and Nazlet Issa) was carried out with the municipality of Baqa  alsharqieh to form a municipal council consisting of a 11 member.</a:t>
            </a:r>
            <a:endParaRPr lang="en-US" dirty="0"/>
          </a:p>
        </p:txBody>
      </p:sp>
      <p:sp>
        <p:nvSpPr>
          <p:cNvPr id="4" name="مستطيل 3"/>
          <p:cNvSpPr/>
          <p:nvPr/>
        </p:nvSpPr>
        <p:spPr>
          <a:xfrm>
            <a:off x="457200" y="1981200"/>
            <a:ext cx="6477000" cy="1200329"/>
          </a:xfrm>
          <a:prstGeom prst="rect">
            <a:avLst/>
          </a:prstGeom>
        </p:spPr>
        <p:txBody>
          <a:bodyPr wrap="square">
            <a:spAutoFit/>
          </a:bodyPr>
          <a:lstStyle/>
          <a:p>
            <a:r>
              <a:rPr lang="en-US" dirty="0" smtClean="0"/>
              <a:t>In the year 2005, the village of Nazlet Abu El Nar was joined to the municipal council of Baqa al-</a:t>
            </a:r>
            <a:r>
              <a:rPr lang="en-US" dirty="0" err="1" smtClean="0"/>
              <a:t>Sharqiya</a:t>
            </a:r>
            <a:r>
              <a:rPr lang="en-US" dirty="0" smtClean="0"/>
              <a:t>, and in 2011 it was enabled to merge project committees in both the village of </a:t>
            </a:r>
            <a:r>
              <a:rPr lang="en-US" dirty="0" err="1" smtClean="0"/>
              <a:t>Enezla</a:t>
            </a:r>
            <a:r>
              <a:rPr lang="en-US" dirty="0" smtClean="0"/>
              <a:t> </a:t>
            </a:r>
            <a:r>
              <a:rPr lang="en-US" dirty="0" err="1" smtClean="0"/>
              <a:t>Gharbiya</a:t>
            </a:r>
            <a:r>
              <a:rPr lang="en-US" dirty="0" smtClean="0"/>
              <a:t>, and </a:t>
            </a:r>
            <a:r>
              <a:rPr lang="en-US" dirty="0" err="1" smtClean="0"/>
              <a:t>Enezla</a:t>
            </a:r>
            <a:r>
              <a:rPr lang="en-US" dirty="0" smtClean="0"/>
              <a:t> al-</a:t>
            </a:r>
            <a:r>
              <a:rPr lang="en-US" dirty="0" err="1" smtClean="0"/>
              <a:t>Wusta</a:t>
            </a:r>
            <a:r>
              <a:rPr lang="en-US" dirty="0" smtClean="0"/>
              <a:t>.</a:t>
            </a:r>
            <a:endParaRPr lang="en-US" dirty="0"/>
          </a:p>
        </p:txBody>
      </p:sp>
      <p:sp>
        <p:nvSpPr>
          <p:cNvPr id="6" name="مربع نص 5"/>
          <p:cNvSpPr txBox="1"/>
          <p:nvPr/>
        </p:nvSpPr>
        <p:spPr>
          <a:xfrm>
            <a:off x="533400" y="304800"/>
            <a:ext cx="7620000" cy="830997"/>
          </a:xfrm>
          <a:prstGeom prst="rect">
            <a:avLst/>
          </a:prstGeom>
          <a:noFill/>
        </p:spPr>
        <p:txBody>
          <a:bodyPr wrap="square" rtlCol="0">
            <a:spAutoFit/>
          </a:bodyPr>
          <a:lstStyle/>
          <a:p>
            <a:r>
              <a:rPr lang="en-US" sz="2400" b="1" dirty="0" smtClean="0"/>
              <a:t>Relationship of the study area with surrounding after building the wall</a:t>
            </a:r>
            <a:endParaRPr lang="en-US" sz="2400" b="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3400" y="304800"/>
            <a:ext cx="7620000" cy="830997"/>
          </a:xfrm>
          <a:prstGeom prst="rect">
            <a:avLst/>
          </a:prstGeom>
          <a:noFill/>
        </p:spPr>
        <p:txBody>
          <a:bodyPr wrap="square" rtlCol="0">
            <a:spAutoFit/>
          </a:bodyPr>
          <a:lstStyle/>
          <a:p>
            <a:r>
              <a:rPr lang="en-US" sz="2400" b="1" dirty="0" smtClean="0"/>
              <a:t>Relationship of the study area with surrounding after building the wall</a:t>
            </a:r>
            <a:endParaRPr lang="en-US" sz="2400" b="1" dirty="0"/>
          </a:p>
        </p:txBody>
      </p:sp>
      <p:sp>
        <p:nvSpPr>
          <p:cNvPr id="3" name="مربع نص 2"/>
          <p:cNvSpPr txBox="1"/>
          <p:nvPr/>
        </p:nvSpPr>
        <p:spPr>
          <a:xfrm>
            <a:off x="609600" y="1447800"/>
            <a:ext cx="7620000" cy="400110"/>
          </a:xfrm>
          <a:prstGeom prst="rect">
            <a:avLst/>
          </a:prstGeom>
          <a:noFill/>
        </p:spPr>
        <p:txBody>
          <a:bodyPr wrap="square" rtlCol="0">
            <a:spAutoFit/>
          </a:bodyPr>
          <a:lstStyle/>
          <a:p>
            <a:r>
              <a:rPr lang="en-US" sz="2000" b="1" dirty="0" smtClean="0">
                <a:solidFill>
                  <a:schemeClr val="accent2">
                    <a:lumMod val="75000"/>
                  </a:schemeClr>
                </a:solidFill>
                <a:effectLst>
                  <a:outerShdw blurRad="38100" dist="38100" dir="2700000" algn="tl">
                    <a:srgbClr val="000000">
                      <a:alpha val="43137"/>
                    </a:srgbClr>
                  </a:outerShdw>
                </a:effectLst>
              </a:rPr>
              <a:t>Relationship of baqa el Gharbyyie with Jatt(2003-2010)</a:t>
            </a:r>
            <a:endParaRPr lang="en-US" sz="2000" b="1" dirty="0">
              <a:solidFill>
                <a:schemeClr val="accent2">
                  <a:lumMod val="75000"/>
                </a:schemeClr>
              </a:solidFill>
              <a:effectLst>
                <a:outerShdw blurRad="38100" dist="38100" dir="2700000" algn="tl">
                  <a:srgbClr val="000000">
                    <a:alpha val="43137"/>
                  </a:srgbClr>
                </a:outerShdw>
              </a:effectLst>
            </a:endParaRPr>
          </a:p>
        </p:txBody>
      </p:sp>
      <p:sp>
        <p:nvSpPr>
          <p:cNvPr id="6" name="مستطيل 5"/>
          <p:cNvSpPr/>
          <p:nvPr/>
        </p:nvSpPr>
        <p:spPr>
          <a:xfrm>
            <a:off x="457200" y="1981200"/>
            <a:ext cx="8153400" cy="3416320"/>
          </a:xfrm>
          <a:prstGeom prst="rect">
            <a:avLst/>
          </a:prstGeom>
        </p:spPr>
        <p:txBody>
          <a:bodyPr wrap="square">
            <a:spAutoFit/>
          </a:bodyPr>
          <a:lstStyle/>
          <a:p>
            <a:r>
              <a:rPr lang="en-US" dirty="0" smtClean="0"/>
              <a:t>In the year 2003 AD, both the West Baqa Municipality and the Local Council of Jet were merged into one municipality called “Baqa-Jet”, despite the opposition of the residents of both countries to the merger plan, and this was following a government decision to merge some villages and cities in Israel, with the aim of The savings in the amount of government expenditures. By the end of 2010, the total population of the Bug-Jet reached about 36,000 people.</a:t>
            </a:r>
          </a:p>
          <a:p>
            <a:endParaRPr lang="en-US" dirty="0" smtClean="0"/>
          </a:p>
          <a:p>
            <a:r>
              <a:rPr lang="en-US" dirty="0" smtClean="0"/>
              <a:t>In 2010, the forced merger imposed on the two towns was dismantled after a wide struggle that included popular committees and political cadres at the local level, following which elections were held on 11 October 2011 and a municipal council with fifteen members was elected. Lawyer </a:t>
            </a:r>
            <a:r>
              <a:rPr lang="en-US" dirty="0" err="1" smtClean="0"/>
              <a:t>Morsi</a:t>
            </a:r>
            <a:r>
              <a:rPr lang="en-US" dirty="0" smtClean="0"/>
              <a:t> Abu </a:t>
            </a:r>
            <a:r>
              <a:rPr lang="en-US" dirty="0" err="1" smtClean="0"/>
              <a:t>Mukh</a:t>
            </a:r>
            <a:r>
              <a:rPr lang="en-US" dirty="0" smtClean="0"/>
              <a:t> was elected as mayor .</a:t>
            </a:r>
            <a:endParaRPr lang="ar-SA"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RE.png"/>
          <p:cNvPicPr>
            <a:picLocks noChangeAspect="1"/>
          </p:cNvPicPr>
          <p:nvPr/>
        </p:nvPicPr>
        <p:blipFill>
          <a:blip r:embed="rId2" cstate="print"/>
          <a:srcRect l="2564" t="2966" r="2564" b="5234"/>
          <a:stretch>
            <a:fillRect/>
          </a:stretch>
        </p:blipFill>
        <p:spPr>
          <a:xfrm>
            <a:off x="533400" y="457200"/>
            <a:ext cx="8001000" cy="5478162"/>
          </a:xfrm>
          <a:prstGeom prst="rect">
            <a:avLst/>
          </a:prstGeom>
        </p:spPr>
      </p:pic>
      <p:sp>
        <p:nvSpPr>
          <p:cNvPr id="3" name="مربع نص 2"/>
          <p:cNvSpPr txBox="1"/>
          <p:nvPr/>
        </p:nvSpPr>
        <p:spPr>
          <a:xfrm>
            <a:off x="3429000" y="6324600"/>
            <a:ext cx="2590800" cy="215444"/>
          </a:xfrm>
          <a:prstGeom prst="rect">
            <a:avLst/>
          </a:prstGeom>
          <a:noFill/>
        </p:spPr>
        <p:txBody>
          <a:bodyPr wrap="square" rtlCol="0">
            <a:spAutoFit/>
          </a:bodyPr>
          <a:lstStyle/>
          <a:p>
            <a:r>
              <a:rPr lang="en-US" sz="800" b="1" dirty="0" smtClean="0"/>
              <a:t>Joint Baqa alsharqieh with Nazlet </a:t>
            </a:r>
            <a:r>
              <a:rPr lang="en-US" sz="800" b="1" dirty="0" err="1" smtClean="0"/>
              <a:t>abu</a:t>
            </a:r>
            <a:r>
              <a:rPr lang="en-US" sz="800" b="1" dirty="0" smtClean="0"/>
              <a:t> alnnar) </a:t>
            </a:r>
            <a:endParaRPr lang="en-US" sz="800" b="1" dirty="0"/>
          </a:p>
        </p:txBody>
      </p:sp>
      <p:sp>
        <p:nvSpPr>
          <p:cNvPr id="4" name="مستطيل 3"/>
          <p:cNvSpPr/>
          <p:nvPr/>
        </p:nvSpPr>
        <p:spPr>
          <a:xfrm>
            <a:off x="533400" y="6553200"/>
            <a:ext cx="381000" cy="152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533400" y="6324600"/>
            <a:ext cx="381000"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5"/>
          <p:cNvSpPr/>
          <p:nvPr/>
        </p:nvSpPr>
        <p:spPr>
          <a:xfrm>
            <a:off x="3048000" y="6553200"/>
            <a:ext cx="381000" cy="15240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p:cNvSpPr/>
          <p:nvPr/>
        </p:nvSpPr>
        <p:spPr>
          <a:xfrm>
            <a:off x="3048000" y="6096000"/>
            <a:ext cx="381000" cy="15240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p:cNvSpPr/>
          <p:nvPr/>
        </p:nvSpPr>
        <p:spPr>
          <a:xfrm>
            <a:off x="6172200" y="6096000"/>
            <a:ext cx="381000" cy="1524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8"/>
          <p:cNvSpPr/>
          <p:nvPr/>
        </p:nvSpPr>
        <p:spPr>
          <a:xfrm>
            <a:off x="3048000" y="6324600"/>
            <a:ext cx="381000" cy="152400"/>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ربع نص 9"/>
          <p:cNvSpPr txBox="1"/>
          <p:nvPr/>
        </p:nvSpPr>
        <p:spPr>
          <a:xfrm>
            <a:off x="914400" y="6553200"/>
            <a:ext cx="2819400" cy="215444"/>
          </a:xfrm>
          <a:prstGeom prst="rect">
            <a:avLst/>
          </a:prstGeom>
          <a:noFill/>
        </p:spPr>
        <p:txBody>
          <a:bodyPr wrap="square" rtlCol="0">
            <a:spAutoFit/>
          </a:bodyPr>
          <a:lstStyle/>
          <a:p>
            <a:r>
              <a:rPr lang="en-US" sz="800" b="1" dirty="0" smtClean="0"/>
              <a:t>Administrative boundaries with the study area</a:t>
            </a:r>
            <a:endParaRPr lang="en-US" sz="800" b="1" dirty="0"/>
          </a:p>
        </p:txBody>
      </p:sp>
      <p:sp>
        <p:nvSpPr>
          <p:cNvPr id="11" name="مربع نص 10"/>
          <p:cNvSpPr txBox="1"/>
          <p:nvPr/>
        </p:nvSpPr>
        <p:spPr>
          <a:xfrm>
            <a:off x="914400" y="6261556"/>
            <a:ext cx="1447800" cy="215444"/>
          </a:xfrm>
          <a:prstGeom prst="rect">
            <a:avLst/>
          </a:prstGeom>
          <a:noFill/>
        </p:spPr>
        <p:txBody>
          <a:bodyPr wrap="square" rtlCol="0">
            <a:spAutoFit/>
          </a:bodyPr>
          <a:lstStyle/>
          <a:p>
            <a:r>
              <a:rPr lang="en-US" sz="800" b="1" dirty="0" smtClean="0"/>
              <a:t>Separation wall</a:t>
            </a:r>
            <a:endParaRPr lang="en-US" sz="800" b="1" dirty="0"/>
          </a:p>
        </p:txBody>
      </p:sp>
      <p:sp>
        <p:nvSpPr>
          <p:cNvPr id="12" name="مربع نص 11"/>
          <p:cNvSpPr txBox="1"/>
          <p:nvPr/>
        </p:nvSpPr>
        <p:spPr>
          <a:xfrm>
            <a:off x="3429000" y="6553200"/>
            <a:ext cx="3505200" cy="215444"/>
          </a:xfrm>
          <a:prstGeom prst="rect">
            <a:avLst/>
          </a:prstGeom>
          <a:noFill/>
        </p:spPr>
        <p:txBody>
          <a:bodyPr wrap="square" rtlCol="0">
            <a:spAutoFit/>
          </a:bodyPr>
          <a:lstStyle/>
          <a:p>
            <a:r>
              <a:rPr lang="en-US" sz="800" b="1" dirty="0" smtClean="0"/>
              <a:t>Joint Baqa alsharqieh with </a:t>
            </a:r>
            <a:r>
              <a:rPr lang="en-US" sz="800" b="1" dirty="0" err="1" smtClean="0"/>
              <a:t>alnazlat</a:t>
            </a:r>
            <a:r>
              <a:rPr lang="en-US" sz="800" b="1" dirty="0" smtClean="0"/>
              <a:t>(</a:t>
            </a:r>
            <a:r>
              <a:rPr lang="en-US" sz="800" b="1" dirty="0" err="1" smtClean="0"/>
              <a:t>sharqieh,elgharbeieh</a:t>
            </a:r>
            <a:r>
              <a:rPr lang="en-US" sz="800" b="1" dirty="0" smtClean="0"/>
              <a:t> ,abo </a:t>
            </a:r>
            <a:r>
              <a:rPr lang="en-US" sz="800" b="1" dirty="0" err="1" smtClean="0"/>
              <a:t>alnar</a:t>
            </a:r>
            <a:r>
              <a:rPr lang="en-US" sz="800" b="1" dirty="0" smtClean="0"/>
              <a:t>, </a:t>
            </a:r>
            <a:r>
              <a:rPr lang="en-US" sz="800" b="1" dirty="0" err="1" smtClean="0"/>
              <a:t>elwosta</a:t>
            </a:r>
            <a:r>
              <a:rPr lang="en-US" sz="800" b="1" dirty="0" smtClean="0"/>
              <a:t>) </a:t>
            </a:r>
            <a:endParaRPr lang="en-US" sz="800" b="1" dirty="0"/>
          </a:p>
        </p:txBody>
      </p:sp>
      <p:sp>
        <p:nvSpPr>
          <p:cNvPr id="13" name="مستطيل 12"/>
          <p:cNvSpPr/>
          <p:nvPr/>
        </p:nvSpPr>
        <p:spPr>
          <a:xfrm>
            <a:off x="685800" y="0"/>
            <a:ext cx="5810693" cy="400110"/>
          </a:xfrm>
          <a:prstGeom prst="rect">
            <a:avLst/>
          </a:prstGeom>
        </p:spPr>
        <p:txBody>
          <a:bodyPr wrap="none">
            <a:spAutoFit/>
          </a:bodyPr>
          <a:lstStyle/>
          <a:p>
            <a:pPr>
              <a:buFont typeface="Courier New" pitchFamily="49" charset="0"/>
              <a:buChar char="o"/>
            </a:pPr>
            <a:r>
              <a:rPr lang="en-US" sz="2000" b="1" dirty="0" smtClean="0"/>
              <a:t>Relationship with surrounding after separation wall</a:t>
            </a:r>
            <a:endParaRPr lang="en-US" sz="2000" b="1" dirty="0"/>
          </a:p>
        </p:txBody>
      </p:sp>
      <p:sp>
        <p:nvSpPr>
          <p:cNvPr id="14" name="مستطيل 13"/>
          <p:cNvSpPr/>
          <p:nvPr/>
        </p:nvSpPr>
        <p:spPr>
          <a:xfrm>
            <a:off x="6172200" y="6324600"/>
            <a:ext cx="381000" cy="152400"/>
          </a:xfrm>
          <a:prstGeom prst="rect">
            <a:avLst/>
          </a:prstGeom>
          <a:noFill/>
          <a:ln>
            <a:solidFill>
              <a:srgbClr val="45BD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مربع نص 14"/>
          <p:cNvSpPr txBox="1"/>
          <p:nvPr/>
        </p:nvSpPr>
        <p:spPr>
          <a:xfrm>
            <a:off x="3429000" y="6096000"/>
            <a:ext cx="2590800" cy="215444"/>
          </a:xfrm>
          <a:prstGeom prst="rect">
            <a:avLst/>
          </a:prstGeom>
          <a:noFill/>
        </p:spPr>
        <p:txBody>
          <a:bodyPr wrap="square" rtlCol="0">
            <a:spAutoFit/>
          </a:bodyPr>
          <a:lstStyle/>
          <a:p>
            <a:r>
              <a:rPr lang="en-US" sz="800" b="1" dirty="0" smtClean="0"/>
              <a:t>Joint Baqa alsharqieh with Nazlet Issa </a:t>
            </a:r>
            <a:endParaRPr lang="en-US" sz="800" b="1" dirty="0"/>
          </a:p>
        </p:txBody>
      </p:sp>
      <p:sp>
        <p:nvSpPr>
          <p:cNvPr id="16" name="مربع نص 15"/>
          <p:cNvSpPr txBox="1"/>
          <p:nvPr/>
        </p:nvSpPr>
        <p:spPr>
          <a:xfrm>
            <a:off x="6629400" y="6096000"/>
            <a:ext cx="1981200" cy="215444"/>
          </a:xfrm>
          <a:prstGeom prst="rect">
            <a:avLst/>
          </a:prstGeom>
          <a:noFill/>
        </p:spPr>
        <p:txBody>
          <a:bodyPr wrap="square" rtlCol="0">
            <a:spAutoFit/>
          </a:bodyPr>
          <a:lstStyle/>
          <a:p>
            <a:r>
              <a:rPr lang="en-US" sz="800" b="1" dirty="0" smtClean="0"/>
              <a:t>Joint Baqa alsharqieh with </a:t>
            </a:r>
            <a:r>
              <a:rPr lang="en-US" sz="800" b="1" dirty="0" err="1" smtClean="0"/>
              <a:t>alnazlat</a:t>
            </a:r>
            <a:endParaRPr lang="en-US" sz="800" b="1" dirty="0"/>
          </a:p>
        </p:txBody>
      </p:sp>
      <p:sp>
        <p:nvSpPr>
          <p:cNvPr id="17" name="مربع نص 16"/>
          <p:cNvSpPr txBox="1"/>
          <p:nvPr/>
        </p:nvSpPr>
        <p:spPr>
          <a:xfrm>
            <a:off x="6629400" y="6324600"/>
            <a:ext cx="1981200" cy="215444"/>
          </a:xfrm>
          <a:prstGeom prst="rect">
            <a:avLst/>
          </a:prstGeom>
          <a:noFill/>
        </p:spPr>
        <p:txBody>
          <a:bodyPr wrap="square" rtlCol="0">
            <a:spAutoFit/>
          </a:bodyPr>
          <a:lstStyle/>
          <a:p>
            <a:r>
              <a:rPr lang="en-US" sz="800" b="1" dirty="0" smtClean="0"/>
              <a:t>Joint Baqa elGharbiyye with </a:t>
            </a:r>
            <a:r>
              <a:rPr lang="en-US" sz="800" b="1" dirty="0" err="1" smtClean="0"/>
              <a:t>Jat</a:t>
            </a:r>
            <a:endParaRPr lang="en-US" sz="800" b="1" dirty="0"/>
          </a:p>
        </p:txBody>
      </p:sp>
      <p:sp>
        <p:nvSpPr>
          <p:cNvPr id="19" name="مربع نص 18"/>
          <p:cNvSpPr txBox="1"/>
          <p:nvPr/>
        </p:nvSpPr>
        <p:spPr>
          <a:xfrm>
            <a:off x="533400" y="6019800"/>
            <a:ext cx="1447800" cy="276999"/>
          </a:xfrm>
          <a:prstGeom prst="rect">
            <a:avLst/>
          </a:prstGeom>
          <a:noFill/>
        </p:spPr>
        <p:txBody>
          <a:bodyPr wrap="square" rtlCol="0">
            <a:spAutoFit/>
          </a:bodyPr>
          <a:lstStyle/>
          <a:p>
            <a:r>
              <a:rPr lang="en-US" sz="1200" b="1" dirty="0" smtClean="0"/>
              <a:t>Legend</a:t>
            </a:r>
            <a:endParaRPr lang="en-US" sz="1200" b="1" dirty="0"/>
          </a:p>
        </p:txBody>
      </p:sp>
      <p:sp>
        <p:nvSpPr>
          <p:cNvPr id="24" name="مربع نص 23"/>
          <p:cNvSpPr txBox="1"/>
          <p:nvPr/>
        </p:nvSpPr>
        <p:spPr>
          <a:xfrm>
            <a:off x="6934200" y="5486400"/>
            <a:ext cx="990600" cy="338554"/>
          </a:xfrm>
          <a:prstGeom prst="rect">
            <a:avLst/>
          </a:prstGeom>
          <a:noFill/>
        </p:spPr>
        <p:txBody>
          <a:bodyPr wrap="square" rtlCol="1">
            <a:spAutoFit/>
          </a:bodyPr>
          <a:lstStyle/>
          <a:p>
            <a:r>
              <a:rPr lang="en-US" sz="1600" b="1" dirty="0" smtClean="0"/>
              <a:t>Scale: </a:t>
            </a:r>
            <a:endParaRPr lang="ar-SA" sz="1600" b="1" dirty="0"/>
          </a:p>
        </p:txBody>
      </p:sp>
      <p:sp>
        <p:nvSpPr>
          <p:cNvPr id="20" name="مربع نص 19"/>
          <p:cNvSpPr txBox="1"/>
          <p:nvPr/>
        </p:nvSpPr>
        <p:spPr>
          <a:xfrm>
            <a:off x="7086600" y="228600"/>
            <a:ext cx="1676400" cy="369332"/>
          </a:xfrm>
          <a:prstGeom prst="rect">
            <a:avLst/>
          </a:prstGeom>
          <a:noFill/>
        </p:spPr>
        <p:txBody>
          <a:bodyPr wrap="square" rtlCol="1">
            <a:spAutoFit/>
          </a:bodyPr>
          <a:lstStyle/>
          <a:p>
            <a:r>
              <a:rPr lang="ar-SA" dirty="0" err="1" smtClean="0">
                <a:solidFill>
                  <a:srgbClr val="FF0000"/>
                </a:solidFill>
              </a:rPr>
              <a:t>اللأوان</a:t>
            </a:r>
            <a:r>
              <a:rPr lang="ar-SA" dirty="0" smtClean="0">
                <a:solidFill>
                  <a:srgbClr val="FF0000"/>
                </a:solidFill>
              </a:rPr>
              <a:t> مع السنوات </a:t>
            </a:r>
            <a:endParaRPr lang="ar-SA" dirty="0">
              <a:solidFill>
                <a:srgbClr val="FF0000"/>
              </a:solidFill>
            </a:endParaRPr>
          </a:p>
        </p:txBody>
      </p:sp>
      <p:sp>
        <p:nvSpPr>
          <p:cNvPr id="21" name="مستطيل 20"/>
          <p:cNvSpPr/>
          <p:nvPr/>
        </p:nvSpPr>
        <p:spPr>
          <a:xfrm>
            <a:off x="7086600" y="2133600"/>
            <a:ext cx="1066800" cy="762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2740" y="0"/>
            <a:ext cx="8875059" cy="6858000"/>
          </a:xfrm>
          <a:prstGeom prst="rect">
            <a:avLst/>
          </a:prstGeom>
          <a:noFill/>
          <a:ln w="9525">
            <a:solidFill>
              <a:schemeClr val="tx1"/>
            </a:solidFill>
            <a:miter lim="800000"/>
            <a:headEnd/>
            <a:tailEnd/>
          </a:ln>
          <a:effectLst/>
        </p:spPr>
      </p:pic>
      <p:sp>
        <p:nvSpPr>
          <p:cNvPr id="3" name="مربع نص 2"/>
          <p:cNvSpPr txBox="1"/>
          <p:nvPr/>
        </p:nvSpPr>
        <p:spPr>
          <a:xfrm>
            <a:off x="4267200" y="0"/>
            <a:ext cx="4648200" cy="461665"/>
          </a:xfrm>
          <a:prstGeom prst="rect">
            <a:avLst/>
          </a:prstGeom>
          <a:noFill/>
        </p:spPr>
        <p:txBody>
          <a:bodyPr wrap="square" rtlCol="0">
            <a:spAutoFit/>
          </a:bodyPr>
          <a:lstStyle/>
          <a:p>
            <a:pPr algn="ctr"/>
            <a:r>
              <a:rPr lang="en-US" sz="2400" b="1" dirty="0" smtClean="0"/>
              <a:t>The location of the study area</a:t>
            </a:r>
            <a:endParaRPr lang="en-US" sz="2400" b="1" dirty="0"/>
          </a:p>
        </p:txBody>
      </p:sp>
      <p:sp>
        <p:nvSpPr>
          <p:cNvPr id="4" name="مستطيل 3"/>
          <p:cNvSpPr/>
          <p:nvPr/>
        </p:nvSpPr>
        <p:spPr>
          <a:xfrm>
            <a:off x="6400800" y="2743200"/>
            <a:ext cx="639919" cy="215444"/>
          </a:xfrm>
          <a:prstGeom prst="rect">
            <a:avLst/>
          </a:prstGeom>
        </p:spPr>
        <p:txBody>
          <a:bodyPr wrap="none">
            <a:spAutoFit/>
          </a:bodyPr>
          <a:lstStyle/>
          <a:p>
            <a:r>
              <a:rPr lang="en-US" sz="800" dirty="0" smtClean="0"/>
              <a:t>Nazlet Issa</a:t>
            </a:r>
          </a:p>
        </p:txBody>
      </p:sp>
      <p:sp>
        <p:nvSpPr>
          <p:cNvPr id="5" name="مستطيل 4"/>
          <p:cNvSpPr/>
          <p:nvPr/>
        </p:nvSpPr>
        <p:spPr>
          <a:xfrm>
            <a:off x="6324600" y="3048000"/>
            <a:ext cx="914400" cy="215444"/>
          </a:xfrm>
          <a:prstGeom prst="rect">
            <a:avLst/>
          </a:prstGeom>
        </p:spPr>
        <p:txBody>
          <a:bodyPr wrap="square">
            <a:spAutoFit/>
          </a:bodyPr>
          <a:lstStyle/>
          <a:p>
            <a:r>
              <a:rPr lang="en-US" sz="800" dirty="0" smtClean="0"/>
              <a:t>Baqa alsharqieh</a:t>
            </a:r>
          </a:p>
        </p:txBody>
      </p:sp>
      <p:sp>
        <p:nvSpPr>
          <p:cNvPr id="6" name="مستطيل 5"/>
          <p:cNvSpPr/>
          <p:nvPr/>
        </p:nvSpPr>
        <p:spPr>
          <a:xfrm>
            <a:off x="5486400" y="2667000"/>
            <a:ext cx="856325" cy="200055"/>
          </a:xfrm>
          <a:prstGeom prst="rect">
            <a:avLst/>
          </a:prstGeom>
        </p:spPr>
        <p:txBody>
          <a:bodyPr wrap="none">
            <a:spAutoFit/>
          </a:bodyPr>
          <a:lstStyle/>
          <a:p>
            <a:r>
              <a:rPr lang="en-US" sz="700" dirty="0" smtClean="0"/>
              <a:t>Baqa Al-Gharbiyye</a:t>
            </a:r>
            <a:endParaRPr lang="en-US" sz="700" dirty="0"/>
          </a:p>
        </p:txBody>
      </p:sp>
      <p:sp>
        <p:nvSpPr>
          <p:cNvPr id="7" name="مستطيل 6"/>
          <p:cNvSpPr/>
          <p:nvPr/>
        </p:nvSpPr>
        <p:spPr>
          <a:xfrm>
            <a:off x="5638800" y="3048000"/>
            <a:ext cx="352982" cy="230832"/>
          </a:xfrm>
          <a:prstGeom prst="rect">
            <a:avLst/>
          </a:prstGeom>
        </p:spPr>
        <p:txBody>
          <a:bodyPr wrap="none">
            <a:spAutoFit/>
          </a:bodyPr>
          <a:lstStyle/>
          <a:p>
            <a:r>
              <a:rPr lang="en-US" sz="900" dirty="0" smtClean="0"/>
              <a:t>Jatt</a:t>
            </a:r>
            <a:endParaRPr lang="en-US" sz="900" dirty="0"/>
          </a:p>
        </p:txBody>
      </p:sp>
      <p:sp>
        <p:nvSpPr>
          <p:cNvPr id="9" name="مستطيل 8"/>
          <p:cNvSpPr/>
          <p:nvPr/>
        </p:nvSpPr>
        <p:spPr>
          <a:xfrm>
            <a:off x="8382000" y="6324600"/>
            <a:ext cx="3810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ربع نص 9"/>
          <p:cNvSpPr txBox="1"/>
          <p:nvPr/>
        </p:nvSpPr>
        <p:spPr>
          <a:xfrm>
            <a:off x="8305800" y="6324600"/>
            <a:ext cx="838200" cy="253916"/>
          </a:xfrm>
          <a:prstGeom prst="rect">
            <a:avLst/>
          </a:prstGeom>
          <a:noFill/>
        </p:spPr>
        <p:txBody>
          <a:bodyPr wrap="square" rtlCol="1">
            <a:spAutoFit/>
          </a:bodyPr>
          <a:lstStyle/>
          <a:p>
            <a:r>
              <a:rPr lang="en-US" sz="1000" b="1" dirty="0" smtClean="0">
                <a:solidFill>
                  <a:schemeClr val="tx1">
                    <a:lumMod val="95000"/>
                    <a:lumOff val="5000"/>
                  </a:schemeClr>
                </a:solidFill>
              </a:rPr>
              <a:t>governorate</a:t>
            </a:r>
            <a:endParaRPr lang="ar-SA" sz="1000" b="1"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971800" y="0"/>
            <a:ext cx="3886200"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400" b="1" dirty="0" smtClean="0"/>
              <a:t>Social aspect</a:t>
            </a:r>
            <a:endParaRPr lang="en-US" sz="2400" b="1" dirty="0"/>
          </a:p>
        </p:txBody>
      </p:sp>
      <p:sp>
        <p:nvSpPr>
          <p:cNvPr id="3" name="مربع نص 2"/>
          <p:cNvSpPr txBox="1"/>
          <p:nvPr/>
        </p:nvSpPr>
        <p:spPr>
          <a:xfrm>
            <a:off x="381000" y="533400"/>
            <a:ext cx="4495800" cy="584775"/>
          </a:xfrm>
          <a:prstGeom prst="rect">
            <a:avLst/>
          </a:prstGeom>
          <a:noFill/>
        </p:spPr>
        <p:txBody>
          <a:bodyPr wrap="square" rtlCol="1">
            <a:spAutoFit/>
          </a:bodyPr>
          <a:lstStyle/>
          <a:p>
            <a:r>
              <a:rPr lang="en-US" sz="1600" dirty="0" smtClean="0"/>
              <a:t>Neighborhoods of Baqa AlGharbiyye:</a:t>
            </a:r>
          </a:p>
          <a:p>
            <a:endParaRPr lang="ar-SA" sz="1600" dirty="0"/>
          </a:p>
        </p:txBody>
      </p:sp>
      <p:pic>
        <p:nvPicPr>
          <p:cNvPr id="4" name="صورة 3" descr="Capture.PNG"/>
          <p:cNvPicPr>
            <a:picLocks noChangeAspect="1"/>
          </p:cNvPicPr>
          <p:nvPr/>
        </p:nvPicPr>
        <p:blipFill>
          <a:blip r:embed="rId2"/>
          <a:srcRect b="661"/>
          <a:stretch>
            <a:fillRect/>
          </a:stretch>
        </p:blipFill>
        <p:spPr>
          <a:xfrm>
            <a:off x="152400" y="914400"/>
            <a:ext cx="6477000" cy="4638933"/>
          </a:xfrm>
          <a:prstGeom prst="rect">
            <a:avLst/>
          </a:prstGeom>
        </p:spPr>
      </p:pic>
      <p:sp>
        <p:nvSpPr>
          <p:cNvPr id="5" name="مستطيل 4"/>
          <p:cNvSpPr/>
          <p:nvPr/>
        </p:nvSpPr>
        <p:spPr>
          <a:xfrm>
            <a:off x="381000" y="5638800"/>
            <a:ext cx="8001000" cy="98488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Neighborhoods of Baqa AlGharbiyye</a:t>
            </a:r>
            <a:r>
              <a:rPr lang="en-US" sz="1400" dirty="0" smtClean="0"/>
              <a:t>:</a:t>
            </a:r>
          </a:p>
          <a:p>
            <a:r>
              <a:rPr lang="en-US" sz="1400" dirty="0" err="1" smtClean="0"/>
              <a:t>Marjet</a:t>
            </a:r>
            <a:r>
              <a:rPr lang="en-US" sz="1400" dirty="0" smtClean="0"/>
              <a:t> El-</a:t>
            </a:r>
            <a:r>
              <a:rPr lang="en-US" sz="1400" dirty="0" err="1" smtClean="0"/>
              <a:t>Ghuzlan</a:t>
            </a:r>
            <a:r>
              <a:rPr lang="en-US" sz="1400" dirty="0" smtClean="0"/>
              <a:t> ,Um Al-</a:t>
            </a:r>
            <a:r>
              <a:rPr lang="en-US" sz="1400" dirty="0" err="1" smtClean="0"/>
              <a:t>Wawiyat</a:t>
            </a:r>
            <a:r>
              <a:rPr lang="en-US" sz="1400" dirty="0" smtClean="0"/>
              <a:t>, Aunt Al-</a:t>
            </a:r>
            <a:r>
              <a:rPr lang="en-US" sz="1400" dirty="0" err="1" smtClean="0"/>
              <a:t>Mardawi</a:t>
            </a:r>
            <a:r>
              <a:rPr lang="en-US" sz="1400" dirty="0" smtClean="0"/>
              <a:t> ,Abu Al-</a:t>
            </a:r>
            <a:r>
              <a:rPr lang="en-US" sz="1400" dirty="0" err="1" smtClean="0"/>
              <a:t>Hawa</a:t>
            </a:r>
            <a:r>
              <a:rPr lang="en-US" sz="1400" dirty="0" smtClean="0"/>
              <a:t>, Al-</a:t>
            </a:r>
            <a:r>
              <a:rPr lang="en-US" sz="1400" dirty="0" err="1" smtClean="0"/>
              <a:t>Bassa</a:t>
            </a:r>
            <a:r>
              <a:rPr lang="en-US" sz="1400" dirty="0" smtClean="0"/>
              <a:t> ,El-</a:t>
            </a:r>
            <a:r>
              <a:rPr lang="en-US" sz="1400" dirty="0" err="1" smtClean="0"/>
              <a:t>jibal</a:t>
            </a:r>
            <a:r>
              <a:rPr lang="en-US" sz="1400" dirty="0" smtClean="0"/>
              <a:t> </a:t>
            </a:r>
            <a:r>
              <a:rPr lang="en-US" sz="1400" dirty="0" err="1" smtClean="0"/>
              <a:t>neighborhood,El-Dardas</a:t>
            </a:r>
            <a:r>
              <a:rPr lang="en-US" sz="1400" dirty="0" smtClean="0"/>
              <a:t> ,El-</a:t>
            </a:r>
            <a:r>
              <a:rPr lang="en-US" sz="1400" dirty="0" err="1" smtClean="0"/>
              <a:t>khirbe</a:t>
            </a:r>
            <a:r>
              <a:rPr lang="en-US" sz="1400" dirty="0" smtClean="0"/>
              <a:t> n,  </a:t>
            </a:r>
            <a:r>
              <a:rPr lang="en-US" sz="1400" dirty="0" err="1" smtClean="0"/>
              <a:t>Khalet</a:t>
            </a:r>
            <a:r>
              <a:rPr lang="en-US" sz="1400" dirty="0" smtClean="0"/>
              <a:t> </a:t>
            </a:r>
            <a:r>
              <a:rPr lang="en-US" sz="1400" dirty="0" err="1" smtClean="0"/>
              <a:t>zeita</a:t>
            </a:r>
            <a:r>
              <a:rPr lang="en-US" sz="1400" dirty="0" smtClean="0"/>
              <a:t> , </a:t>
            </a:r>
            <a:r>
              <a:rPr lang="en-US" sz="1400" dirty="0" err="1" smtClean="0"/>
              <a:t>elbareeh</a:t>
            </a:r>
            <a:r>
              <a:rPr lang="en-US" sz="1400" dirty="0" smtClean="0"/>
              <a:t>  ,Southern District (the tribal neighborhood), Al-</a:t>
            </a:r>
            <a:r>
              <a:rPr lang="en-US" sz="1400" dirty="0" err="1" smtClean="0"/>
              <a:t>Mawares</a:t>
            </a:r>
            <a:r>
              <a:rPr lang="en-US" sz="1400" dirty="0" smtClean="0"/>
              <a:t>, Abu </a:t>
            </a:r>
            <a:r>
              <a:rPr lang="en-US" sz="1400" dirty="0" err="1" smtClean="0"/>
              <a:t>Kabir</a:t>
            </a:r>
            <a:r>
              <a:rPr lang="en-US" sz="1400" dirty="0" smtClean="0"/>
              <a:t> area , Um </a:t>
            </a:r>
            <a:r>
              <a:rPr lang="en-US" sz="1400" dirty="0" err="1" smtClean="0"/>
              <a:t>erkake</a:t>
            </a:r>
            <a:r>
              <a:rPr lang="en-US" sz="1400" dirty="0" smtClean="0"/>
              <a:t>, </a:t>
            </a:r>
            <a:r>
              <a:rPr lang="en-US" sz="1400" dirty="0" err="1" smtClean="0"/>
              <a:t>Elnamle</a:t>
            </a:r>
            <a:r>
              <a:rPr lang="en-US" sz="1400" dirty="0" smtClean="0"/>
              <a:t> area  , Wadi El-</a:t>
            </a:r>
            <a:r>
              <a:rPr lang="en-US" sz="1400" dirty="0" err="1" smtClean="0"/>
              <a:t>Kharubi</a:t>
            </a:r>
            <a:r>
              <a:rPr lang="en-US" sz="1400" dirty="0" smtClean="0"/>
              <a:t> Forest (</a:t>
            </a:r>
            <a:r>
              <a:rPr lang="en-US" sz="1400" dirty="0" err="1" smtClean="0"/>
              <a:t>Horsh</a:t>
            </a:r>
            <a:r>
              <a:rPr lang="en-US" sz="1400" dirty="0" smtClean="0"/>
              <a:t> </a:t>
            </a:r>
            <a:r>
              <a:rPr lang="en-US" sz="1400" dirty="0" err="1" smtClean="0"/>
              <a:t>Maysar</a:t>
            </a:r>
            <a:r>
              <a:rPr lang="en-US" sz="1400" dirty="0" smtClean="0"/>
              <a:t>) ,Industrial Zone</a:t>
            </a:r>
            <a:endParaRPr lang="ar-SA" sz="1400" dirty="0"/>
          </a:p>
        </p:txBody>
      </p:sp>
      <p:sp>
        <p:nvSpPr>
          <p:cNvPr id="6" name="مستطيل 5"/>
          <p:cNvSpPr/>
          <p:nvPr/>
        </p:nvSpPr>
        <p:spPr>
          <a:xfrm>
            <a:off x="5867400" y="1600200"/>
            <a:ext cx="3048000" cy="116955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b="1" dirty="0" smtClean="0"/>
              <a:t>Baqa Al-Gharbiyye  called the city of peace , thanks to the fact that its residents are peaceful and brotherly, maintaining good relations with neighboring countries.</a:t>
            </a:r>
            <a:endParaRPr lang="ar-SA" sz="1400" b="1" dirty="0"/>
          </a:p>
        </p:txBody>
      </p:sp>
      <p:pic>
        <p:nvPicPr>
          <p:cNvPr id="7" name="Picture 4" descr="افتتاح جدارية مميزة من الفسيفساء والكراميكا الملونة الجميلة تحت ..."/>
          <p:cNvPicPr>
            <a:picLocks noChangeAspect="1" noChangeArrowheads="1"/>
          </p:cNvPicPr>
          <p:nvPr/>
        </p:nvPicPr>
        <p:blipFill>
          <a:blip r:embed="rId3"/>
          <a:srcRect/>
          <a:stretch>
            <a:fillRect/>
          </a:stretch>
        </p:blipFill>
        <p:spPr bwMode="auto">
          <a:xfrm>
            <a:off x="5791200" y="2819400"/>
            <a:ext cx="3422316" cy="2286000"/>
          </a:xfrm>
          <a:prstGeom prst="rect">
            <a:avLst/>
          </a:prstGeom>
          <a:noFill/>
          <a:ln w="57150">
            <a:noFill/>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457200" y="762000"/>
            <a:ext cx="8001000"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t>Origin of Baqa Al-Gharbiyye residents:</a:t>
            </a:r>
          </a:p>
          <a:p>
            <a:r>
              <a:rPr lang="en-US" dirty="0" smtClean="0"/>
              <a:t>The modern Baqa first started a farmer entrusted by the inhabitants of </a:t>
            </a:r>
            <a:r>
              <a:rPr lang="en-US" dirty="0" err="1" smtClean="0"/>
              <a:t>Allar</a:t>
            </a:r>
            <a:r>
              <a:rPr lang="en-US" dirty="0" smtClean="0"/>
              <a:t> from the son of Ali, and a man from </a:t>
            </a:r>
            <a:r>
              <a:rPr lang="en-US" dirty="0" err="1" smtClean="0"/>
              <a:t>batekh</a:t>
            </a:r>
            <a:r>
              <a:rPr lang="en-US" dirty="0" smtClean="0"/>
              <a:t> family - (called today in Baqa </a:t>
            </a:r>
            <a:r>
              <a:rPr lang="en-US" dirty="0" err="1" smtClean="0"/>
              <a:t>Adeek</a:t>
            </a:r>
            <a:r>
              <a:rPr lang="en-US" dirty="0" smtClean="0"/>
              <a:t> family) was based on guarding lands and crops, and that was about three hundred years ago.</a:t>
            </a:r>
            <a:endParaRPr lang="en-US" b="1" dirty="0" smtClean="0"/>
          </a:p>
          <a:p>
            <a:endParaRPr lang="en-US" b="1" dirty="0" smtClean="0"/>
          </a:p>
          <a:p>
            <a:r>
              <a:rPr lang="en-US" b="1" dirty="0" smtClean="0"/>
              <a:t>Families  of Baqa AlGharbiyye:</a:t>
            </a:r>
            <a:endParaRPr lang="en-US" dirty="0" smtClean="0"/>
          </a:p>
          <a:p>
            <a:r>
              <a:rPr lang="en-US" dirty="0" smtClean="0"/>
              <a:t>Their families were Abu </a:t>
            </a:r>
            <a:r>
              <a:rPr lang="en-US" dirty="0" err="1" smtClean="0"/>
              <a:t>Mukh</a:t>
            </a:r>
            <a:r>
              <a:rPr lang="en-US" dirty="0" smtClean="0"/>
              <a:t> and </a:t>
            </a:r>
            <a:r>
              <a:rPr lang="en-US" dirty="0" err="1" smtClean="0"/>
              <a:t>Qadan</a:t>
            </a:r>
            <a:r>
              <a:rPr lang="en-US" dirty="0" smtClean="0"/>
              <a:t> (including </a:t>
            </a:r>
            <a:r>
              <a:rPr lang="en-US" dirty="0" err="1" smtClean="0"/>
              <a:t>Ghanayem</a:t>
            </a:r>
            <a:r>
              <a:rPr lang="en-US" dirty="0" smtClean="0"/>
              <a:t>), Mawasi (including </a:t>
            </a:r>
            <a:r>
              <a:rPr lang="en-US" dirty="0" err="1" smtClean="0"/>
              <a:t>Athamna</a:t>
            </a:r>
            <a:r>
              <a:rPr lang="en-US" dirty="0" smtClean="0"/>
              <a:t>) and </a:t>
            </a:r>
            <a:r>
              <a:rPr lang="en-US" dirty="0" err="1" smtClean="0"/>
              <a:t>Khudair</a:t>
            </a:r>
            <a:r>
              <a:rPr lang="en-US" dirty="0" smtClean="0"/>
              <a:t>. Then, other families from the north and south of the country - from </a:t>
            </a:r>
            <a:r>
              <a:rPr lang="en-US" dirty="0" err="1" smtClean="0"/>
              <a:t>Majdal</a:t>
            </a:r>
            <a:r>
              <a:rPr lang="en-US" dirty="0" smtClean="0"/>
              <a:t> Gaza and </a:t>
            </a:r>
            <a:r>
              <a:rPr lang="en-US" dirty="0" err="1" smtClean="0"/>
              <a:t>Laban</a:t>
            </a:r>
            <a:r>
              <a:rPr lang="en-US" dirty="0" smtClean="0"/>
              <a:t> from Egypt joined the Ibrahim Pasha campaign.</a:t>
            </a:r>
            <a:endParaRPr lang="ar-SA" dirty="0"/>
          </a:p>
        </p:txBody>
      </p:sp>
      <p:sp>
        <p:nvSpPr>
          <p:cNvPr id="9" name="مستطيل 8"/>
          <p:cNvSpPr/>
          <p:nvPr/>
        </p:nvSpPr>
        <p:spPr>
          <a:xfrm>
            <a:off x="457200" y="4267200"/>
            <a:ext cx="8077200"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Families of Baqa alsharqieh: </a:t>
            </a:r>
            <a:endParaRPr lang="en-US" sz="1600" dirty="0" smtClean="0"/>
          </a:p>
          <a:p>
            <a:r>
              <a:rPr lang="en-US" sz="1600" dirty="0" smtClean="0"/>
              <a:t>It was inhabited by the families of </a:t>
            </a:r>
            <a:r>
              <a:rPr lang="en-US" sz="1600" dirty="0" err="1" smtClean="0"/>
              <a:t>Awda</a:t>
            </a:r>
            <a:r>
              <a:rPr lang="en-US" sz="1600" dirty="0" smtClean="0"/>
              <a:t> (</a:t>
            </a:r>
            <a:r>
              <a:rPr lang="en-US" sz="1600" dirty="0" err="1" smtClean="0"/>
              <a:t>Jaber</a:t>
            </a:r>
            <a:r>
              <a:rPr lang="en-US" sz="1600" dirty="0" smtClean="0"/>
              <a:t>, Hussein, Hassan, Ali </a:t>
            </a:r>
            <a:r>
              <a:rPr lang="en-US" sz="1600" dirty="0" err="1" smtClean="0"/>
              <a:t>Jaber</a:t>
            </a:r>
            <a:r>
              <a:rPr lang="en-US" sz="1600" dirty="0" smtClean="0"/>
              <a:t>, </a:t>
            </a:r>
            <a:r>
              <a:rPr lang="en-US" sz="1600" dirty="0" err="1" smtClean="0"/>
              <a:t>Awda</a:t>
            </a:r>
            <a:r>
              <a:rPr lang="en-US" sz="1600" dirty="0" smtClean="0"/>
              <a:t>), </a:t>
            </a:r>
            <a:r>
              <a:rPr lang="en-US" sz="1600" dirty="0" err="1" smtClean="0"/>
              <a:t>Nasrallah</a:t>
            </a:r>
            <a:r>
              <a:rPr lang="en-US" sz="1600" dirty="0" smtClean="0"/>
              <a:t>, Al-</a:t>
            </a:r>
            <a:r>
              <a:rPr lang="en-US" sz="1600" dirty="0" err="1" smtClean="0"/>
              <a:t>Ashqar</a:t>
            </a:r>
            <a:r>
              <a:rPr lang="en-US" sz="1600" dirty="0" smtClean="0"/>
              <a:t> (</a:t>
            </a:r>
            <a:r>
              <a:rPr lang="en-US" sz="1600" dirty="0" err="1" smtClean="0"/>
              <a:t>Ashkar</a:t>
            </a:r>
            <a:r>
              <a:rPr lang="en-US" sz="1600" dirty="0" smtClean="0"/>
              <a:t>, </a:t>
            </a:r>
            <a:r>
              <a:rPr lang="en-US" sz="1600" dirty="0" err="1" smtClean="0"/>
              <a:t>Deeb</a:t>
            </a:r>
            <a:r>
              <a:rPr lang="en-US" sz="1600" dirty="0" smtClean="0"/>
              <a:t>, </a:t>
            </a:r>
            <a:r>
              <a:rPr lang="en-US" sz="1600" dirty="0" err="1" smtClean="0"/>
              <a:t>Khalaf</a:t>
            </a:r>
            <a:r>
              <a:rPr lang="en-US" sz="1600" dirty="0" smtClean="0"/>
              <a:t>), Omar, </a:t>
            </a:r>
            <a:r>
              <a:rPr lang="en-US" sz="1600" dirty="0" err="1" smtClean="0"/>
              <a:t>Sa`id</a:t>
            </a:r>
            <a:r>
              <a:rPr lang="en-US" sz="1600" dirty="0" smtClean="0"/>
              <a:t>, </a:t>
            </a:r>
            <a:r>
              <a:rPr lang="en-US" sz="1600" dirty="0" err="1" smtClean="0"/>
              <a:t>Hourani</a:t>
            </a:r>
            <a:r>
              <a:rPr lang="en-US" sz="1600" dirty="0" smtClean="0"/>
              <a:t>, </a:t>
            </a:r>
            <a:r>
              <a:rPr lang="en-US" sz="1600" dirty="0" err="1" smtClean="0"/>
              <a:t>Kattana</a:t>
            </a:r>
            <a:r>
              <a:rPr lang="en-US" sz="1600" dirty="0" smtClean="0"/>
              <a:t>, and the population increased significantly after the </a:t>
            </a:r>
            <a:r>
              <a:rPr lang="en-US" sz="1600" dirty="0" err="1" smtClean="0"/>
              <a:t>Nakba</a:t>
            </a:r>
            <a:r>
              <a:rPr lang="en-US" sz="1600" dirty="0" smtClean="0"/>
              <a:t> in 1948, where a number of refugees took refuge. From the families to the eastern village of Baqa, like the rest of the villages and cities in the West Bank and Gaza, who currently make up about 35% of the town's population and hold the UNRWA card, and from these families </a:t>
            </a:r>
            <a:r>
              <a:rPr lang="en-US" sz="1600" dirty="0" err="1" smtClean="0"/>
              <a:t>Janem</a:t>
            </a:r>
            <a:r>
              <a:rPr lang="en-US" sz="1600" dirty="0" smtClean="0"/>
              <a:t>, </a:t>
            </a:r>
            <a:r>
              <a:rPr lang="en-US" sz="1600" dirty="0" err="1" smtClean="0"/>
              <a:t>Bawakina</a:t>
            </a:r>
            <a:r>
              <a:rPr lang="en-US" sz="1600" dirty="0" smtClean="0"/>
              <a:t>, </a:t>
            </a:r>
            <a:r>
              <a:rPr lang="en-US" sz="1600" dirty="0" err="1" smtClean="0"/>
              <a:t>Sulait</a:t>
            </a:r>
            <a:r>
              <a:rPr lang="en-US" sz="1600" dirty="0" smtClean="0"/>
              <a:t>, </a:t>
            </a:r>
            <a:r>
              <a:rPr lang="en-US" sz="1600" dirty="0" err="1" smtClean="0"/>
              <a:t>Majadala</a:t>
            </a:r>
            <a:r>
              <a:rPr lang="en-US" sz="1600" dirty="0" smtClean="0"/>
              <a:t>, Shana, Abu </a:t>
            </a:r>
            <a:r>
              <a:rPr lang="en-US" sz="1600" dirty="0" err="1" smtClean="0"/>
              <a:t>Ghalyoun</a:t>
            </a:r>
            <a:r>
              <a:rPr lang="en-US" sz="1600" dirty="0" smtClean="0"/>
              <a:t>, Al-</a:t>
            </a:r>
            <a:r>
              <a:rPr lang="en-US" sz="1600" dirty="0" err="1" smtClean="0"/>
              <a:t>Kharouf</a:t>
            </a:r>
            <a:r>
              <a:rPr lang="en-US" sz="1600" dirty="0" smtClean="0"/>
              <a:t>, </a:t>
            </a:r>
            <a:r>
              <a:rPr lang="en-US" sz="1600" dirty="0" err="1" smtClean="0"/>
              <a:t>Badran</a:t>
            </a:r>
            <a:r>
              <a:rPr lang="en-US" sz="1600" dirty="0" smtClean="0"/>
              <a:t>, </a:t>
            </a:r>
            <a:r>
              <a:rPr lang="en-US" sz="1600" dirty="0" err="1" smtClean="0"/>
              <a:t>Assaf</a:t>
            </a:r>
            <a:r>
              <a:rPr lang="en-US" sz="1600" dirty="0" smtClean="0"/>
              <a:t>, </a:t>
            </a:r>
            <a:r>
              <a:rPr lang="en-US" sz="1600" dirty="0" err="1" smtClean="0"/>
              <a:t>Khashan</a:t>
            </a:r>
            <a:r>
              <a:rPr lang="en-US" sz="1600" dirty="0" smtClean="0"/>
              <a:t>, </a:t>
            </a:r>
            <a:r>
              <a:rPr lang="en-US" sz="1600" dirty="0" err="1" smtClean="0"/>
              <a:t>Tohme</a:t>
            </a:r>
            <a:r>
              <a:rPr lang="en-US" sz="1600" dirty="0" smtClean="0"/>
              <a:t>, </a:t>
            </a:r>
            <a:r>
              <a:rPr lang="en-US" sz="1600" dirty="0" err="1" smtClean="0"/>
              <a:t>Aweys</a:t>
            </a:r>
            <a:r>
              <a:rPr lang="en-US" sz="1600" dirty="0" smtClean="0"/>
              <a:t>, </a:t>
            </a:r>
            <a:r>
              <a:rPr lang="en-US" sz="1600" dirty="0" err="1" smtClean="0"/>
              <a:t>Dawayimah</a:t>
            </a:r>
            <a:r>
              <a:rPr lang="en-US" sz="1600" dirty="0" smtClean="0"/>
              <a:t>, Abu </a:t>
            </a:r>
            <a:r>
              <a:rPr lang="en-US" sz="1600" dirty="0" err="1" smtClean="0"/>
              <a:t>Mukh</a:t>
            </a:r>
            <a:r>
              <a:rPr lang="en-US" sz="1600" dirty="0" smtClean="0"/>
              <a:t>, Al-</a:t>
            </a:r>
            <a:r>
              <a:rPr lang="en-US" sz="1600" dirty="0" err="1" smtClean="0"/>
              <a:t>Khandaqji</a:t>
            </a:r>
            <a:r>
              <a:rPr lang="en-US" sz="1600" dirty="0" smtClean="0"/>
              <a:t>,</a:t>
            </a:r>
            <a:endParaRPr lang="ar-SA" sz="1600" dirty="0"/>
          </a:p>
        </p:txBody>
      </p:sp>
      <p:sp>
        <p:nvSpPr>
          <p:cNvPr id="7" name="مربع نص 6"/>
          <p:cNvSpPr txBox="1"/>
          <p:nvPr/>
        </p:nvSpPr>
        <p:spPr>
          <a:xfrm>
            <a:off x="2667000" y="0"/>
            <a:ext cx="38862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3200" b="1" dirty="0" smtClean="0"/>
              <a:t>Social aspect</a:t>
            </a:r>
            <a:endParaRPr lang="en-US" sz="3200" b="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 name="مربع نص 11"/>
          <p:cNvSpPr txBox="1"/>
          <p:nvPr/>
        </p:nvSpPr>
        <p:spPr>
          <a:xfrm>
            <a:off x="1524000" y="152400"/>
            <a:ext cx="6248400" cy="584775"/>
          </a:xfrm>
          <a:prstGeom prst="rect">
            <a:avLst/>
          </a:prstGeom>
          <a:noFill/>
        </p:spPr>
        <p:txBody>
          <a:bodyPr wrap="square" rtlCol="0">
            <a:spAutoFit/>
          </a:bodyPr>
          <a:lstStyle/>
          <a:p>
            <a:pPr algn="ctr"/>
            <a:r>
              <a:rPr lang="en-US" sz="3200" b="1" dirty="0" smtClean="0"/>
              <a:t>Social &amp; cultural aspects</a:t>
            </a:r>
            <a:endParaRPr lang="en-US" sz="3200" b="1" dirty="0"/>
          </a:p>
        </p:txBody>
      </p:sp>
      <p:sp>
        <p:nvSpPr>
          <p:cNvPr id="15" name="مربع نص 14"/>
          <p:cNvSpPr txBox="1"/>
          <p:nvPr/>
        </p:nvSpPr>
        <p:spPr>
          <a:xfrm>
            <a:off x="609600" y="762000"/>
            <a:ext cx="8534400" cy="6093976"/>
          </a:xfrm>
          <a:prstGeom prst="rect">
            <a:avLst/>
          </a:prstGeom>
          <a:noFill/>
        </p:spPr>
        <p:txBody>
          <a:bodyPr wrap="square" rtlCol="1">
            <a:spAutoFit/>
          </a:bodyPr>
          <a:lstStyle/>
          <a:p>
            <a:pPr>
              <a:lnSpc>
                <a:spcPct val="150000"/>
              </a:lnSpc>
            </a:pPr>
            <a:r>
              <a:rPr lang="en-US" sz="2000" b="1" dirty="0" smtClean="0"/>
              <a:t>Religion : </a:t>
            </a:r>
            <a:r>
              <a:rPr lang="en-US" sz="2000" dirty="0" smtClean="0"/>
              <a:t>They are all Muslims in study area.</a:t>
            </a:r>
          </a:p>
          <a:p>
            <a:pPr>
              <a:lnSpc>
                <a:spcPct val="150000"/>
              </a:lnSpc>
            </a:pPr>
            <a:r>
              <a:rPr lang="en-US" sz="2000" b="1" dirty="0" smtClean="0"/>
              <a:t>Residents of the study area origins </a:t>
            </a:r>
            <a:r>
              <a:rPr lang="en-US" sz="2000" dirty="0" smtClean="0"/>
              <a:t>': both  Arab</a:t>
            </a:r>
          </a:p>
          <a:p>
            <a:pPr>
              <a:lnSpc>
                <a:spcPct val="150000"/>
              </a:lnSpc>
            </a:pPr>
            <a:r>
              <a:rPr lang="en-US" sz="2000" b="1" dirty="0" smtClean="0"/>
              <a:t>Minimum wages:</a:t>
            </a:r>
          </a:p>
          <a:p>
            <a:pPr>
              <a:buFont typeface="Wingdings" pitchFamily="2" charset="2"/>
              <a:buChar char="ü"/>
            </a:pPr>
            <a:r>
              <a:rPr lang="en-US" sz="2000" dirty="0" smtClean="0"/>
              <a:t>The minimum wage is </a:t>
            </a:r>
            <a:r>
              <a:rPr lang="en-US" sz="2000" b="1" dirty="0" smtClean="0"/>
              <a:t>NIS 5,300 </a:t>
            </a:r>
            <a:r>
              <a:rPr lang="en-US" sz="2000" dirty="0" smtClean="0"/>
              <a:t>for the full job (monthly salary), and NIS 29.12 an hour in Israel.</a:t>
            </a:r>
          </a:p>
          <a:p>
            <a:pPr>
              <a:buFont typeface="Wingdings" pitchFamily="2" charset="2"/>
              <a:buChar char="ü"/>
            </a:pPr>
            <a:r>
              <a:rPr lang="en-US" sz="2000" dirty="0" smtClean="0"/>
              <a:t>The minimum wage is </a:t>
            </a:r>
            <a:r>
              <a:rPr lang="en-US" sz="2000" b="1" dirty="0" smtClean="0"/>
              <a:t>NIS 1,450 </a:t>
            </a:r>
            <a:r>
              <a:rPr lang="en-US" sz="2000" dirty="0" smtClean="0"/>
              <a:t>for the full job (monthly salary) in Palestine.</a:t>
            </a:r>
          </a:p>
          <a:p>
            <a:pPr>
              <a:buFont typeface="Wingdings" pitchFamily="2" charset="2"/>
              <a:buChar char="ü"/>
            </a:pPr>
            <a:endParaRPr lang="en-US" sz="2000" dirty="0" smtClean="0"/>
          </a:p>
          <a:p>
            <a:r>
              <a:rPr lang="en-US" sz="2000" b="1" dirty="0" smtClean="0"/>
              <a:t>Socioeconomic ranking for Baqa AlGharbiyye =3</a:t>
            </a:r>
          </a:p>
          <a:p>
            <a:r>
              <a:rPr lang="en-US" sz="2000" dirty="0" smtClean="0"/>
              <a:t>note that the highest scale is 10</a:t>
            </a:r>
          </a:p>
          <a:p>
            <a:endParaRPr lang="en-US" sz="2000" dirty="0" smtClean="0"/>
          </a:p>
          <a:p>
            <a:r>
              <a:rPr lang="en-US" sz="2000" dirty="0" smtClean="0"/>
              <a:t>Social with surrounding: before 2000CE the social relations were stronger.</a:t>
            </a:r>
            <a:endParaRPr lang="ar-SA" sz="2000" dirty="0" smtClean="0"/>
          </a:p>
          <a:p>
            <a:endParaRPr lang="en-US" sz="2000" dirty="0" smtClean="0"/>
          </a:p>
          <a:p>
            <a:endParaRPr lang="ar-SA" sz="2000" dirty="0" smtClean="0"/>
          </a:p>
          <a:p>
            <a:endParaRPr lang="en-US" sz="2000" dirty="0" smtClean="0"/>
          </a:p>
          <a:p>
            <a:endParaRPr lang="en-US" sz="2000" dirty="0" smtClean="0"/>
          </a:p>
          <a:p>
            <a:r>
              <a:rPr lang="en-US" sz="2000" dirty="0" smtClean="0"/>
              <a:t> </a:t>
            </a:r>
          </a:p>
          <a:p>
            <a:r>
              <a:rPr lang="en-US" sz="2000" b="1" dirty="0" smtClean="0"/>
              <a:t> </a:t>
            </a:r>
            <a:endParaRPr lang="ar-SA" sz="2000" b="1" dirty="0" smtClean="0"/>
          </a:p>
          <a:p>
            <a:endParaRPr lang="ar-SA" sz="2000" b="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57200" y="990600"/>
            <a:ext cx="5139164" cy="40011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sz="2000" b="1" dirty="0" smtClean="0"/>
              <a:t>The impact of political division on Arab culture</a:t>
            </a:r>
            <a:endParaRPr lang="ar-SA" sz="2000" b="1" dirty="0"/>
          </a:p>
        </p:txBody>
      </p:sp>
      <p:sp>
        <p:nvSpPr>
          <p:cNvPr id="3" name="مربع نص 2"/>
          <p:cNvSpPr txBox="1"/>
          <p:nvPr/>
        </p:nvSpPr>
        <p:spPr>
          <a:xfrm>
            <a:off x="381000" y="1447800"/>
            <a:ext cx="8382000" cy="646331"/>
          </a:xfrm>
          <a:prstGeom prst="rect">
            <a:avLst/>
          </a:prstGeom>
          <a:noFill/>
        </p:spPr>
        <p:txBody>
          <a:bodyPr wrap="square" rtlCol="1">
            <a:spAutoFit/>
          </a:bodyPr>
          <a:lstStyle/>
          <a:p>
            <a:r>
              <a:rPr lang="en-US" dirty="0" smtClean="0"/>
              <a:t>The influence of the Hebrew language and the Israeli culture in general in dialect, dress, impression, and lifestyle to the best of my knowledge</a:t>
            </a:r>
            <a:endParaRPr lang="ar-SA" dirty="0"/>
          </a:p>
        </p:txBody>
      </p:sp>
      <p:sp>
        <p:nvSpPr>
          <p:cNvPr id="4" name="مستطيل 3"/>
          <p:cNvSpPr/>
          <p:nvPr/>
        </p:nvSpPr>
        <p:spPr>
          <a:xfrm>
            <a:off x="457200" y="4648200"/>
            <a:ext cx="8153400" cy="923330"/>
          </a:xfrm>
          <a:prstGeom prst="rect">
            <a:avLst/>
          </a:prstGeom>
          <a:solidFill>
            <a:schemeClr val="bg2">
              <a:lumMod val="75000"/>
            </a:schemeClr>
          </a:solidFill>
          <a:ln>
            <a:solidFill>
              <a:schemeClr val="bg2">
                <a:lumMod val="25000"/>
              </a:schemeClr>
            </a:solidFill>
          </a:ln>
        </p:spPr>
        <p:txBody>
          <a:bodyPr wrap="square">
            <a:spAutoFit/>
          </a:bodyPr>
          <a:lstStyle/>
          <a:p>
            <a:r>
              <a:rPr lang="en-US" dirty="0" smtClean="0"/>
              <a:t>There are 45 girls from Nazlet Issa married in Baqa Al-</a:t>
            </a:r>
            <a:r>
              <a:rPr lang="en-US" dirty="0" err="1" smtClean="0"/>
              <a:t>Gharbiya</a:t>
            </a:r>
            <a:r>
              <a:rPr lang="en-US" dirty="0" smtClean="0"/>
              <a:t>, and 30 girls from the married Baqa in al-</a:t>
            </a:r>
            <a:r>
              <a:rPr lang="en-US" dirty="0" err="1" smtClean="0"/>
              <a:t>Nazla</a:t>
            </a:r>
            <a:r>
              <a:rPr lang="en-US" dirty="0" smtClean="0"/>
              <a:t> who are deprived of seeing their relatives and relatives, as they are denied access to Military Gate No. 526 and are forced to cross through </a:t>
            </a:r>
            <a:r>
              <a:rPr lang="en-US" dirty="0" err="1" smtClean="0"/>
              <a:t>Jbara</a:t>
            </a:r>
            <a:r>
              <a:rPr lang="en-US" dirty="0" smtClean="0"/>
              <a:t>.</a:t>
            </a:r>
            <a:endParaRPr lang="en-US" dirty="0"/>
          </a:p>
        </p:txBody>
      </p:sp>
      <p:sp>
        <p:nvSpPr>
          <p:cNvPr id="5" name="مربع نص 4"/>
          <p:cNvSpPr txBox="1"/>
          <p:nvPr/>
        </p:nvSpPr>
        <p:spPr>
          <a:xfrm>
            <a:off x="533400" y="2438400"/>
            <a:ext cx="7391400" cy="400110"/>
          </a:xfrm>
          <a:prstGeom prst="rect">
            <a:avLst/>
          </a:prstGeom>
          <a:noFill/>
        </p:spPr>
        <p:txBody>
          <a:bodyPr wrap="square" rtlCol="0">
            <a:spAutoFit/>
          </a:bodyPr>
          <a:lstStyle/>
          <a:p>
            <a:r>
              <a:rPr lang="en-US" sz="2000" b="1" dirty="0" smtClean="0"/>
              <a:t>Palestinian side after building the separated  wall</a:t>
            </a:r>
            <a:endParaRPr lang="en-US" sz="2000" b="1" dirty="0"/>
          </a:p>
        </p:txBody>
      </p:sp>
      <p:sp>
        <p:nvSpPr>
          <p:cNvPr id="6" name="مربع نص 5"/>
          <p:cNvSpPr txBox="1"/>
          <p:nvPr/>
        </p:nvSpPr>
        <p:spPr>
          <a:xfrm>
            <a:off x="533400" y="2895600"/>
            <a:ext cx="6019800" cy="369332"/>
          </a:xfrm>
          <a:prstGeom prst="rect">
            <a:avLst/>
          </a:prstGeom>
          <a:noFill/>
        </p:spPr>
        <p:txBody>
          <a:bodyPr wrap="square" rtlCol="0">
            <a:spAutoFit/>
          </a:bodyPr>
          <a:lstStyle/>
          <a:p>
            <a:pPr>
              <a:buFont typeface="Wingdings" pitchFamily="2" charset="2"/>
              <a:buChar char="q"/>
            </a:pPr>
            <a:r>
              <a:rPr lang="en-US" b="1" dirty="0" smtClean="0"/>
              <a:t>  social effect</a:t>
            </a:r>
            <a:endParaRPr lang="en-US" b="1" dirty="0"/>
          </a:p>
        </p:txBody>
      </p:sp>
      <p:sp>
        <p:nvSpPr>
          <p:cNvPr id="7" name="مستطيل 6"/>
          <p:cNvSpPr/>
          <p:nvPr/>
        </p:nvSpPr>
        <p:spPr>
          <a:xfrm>
            <a:off x="533400" y="3352800"/>
            <a:ext cx="7467600" cy="1200329"/>
          </a:xfrm>
          <a:prstGeom prst="rect">
            <a:avLst/>
          </a:prstGeom>
        </p:spPr>
        <p:txBody>
          <a:bodyPr wrap="square">
            <a:spAutoFit/>
          </a:bodyPr>
          <a:lstStyle/>
          <a:p>
            <a:r>
              <a:rPr lang="en-US" dirty="0" smtClean="0"/>
              <a:t>The wall and the gate were reflected in the social life of the people who became living in isolation as a result of being cut off from their surroundings and cutting family and family ties.</a:t>
            </a:r>
            <a:br>
              <a:rPr lang="en-US" dirty="0" smtClean="0"/>
            </a:br>
            <a:endParaRPr lang="en-US" dirty="0"/>
          </a:p>
        </p:txBody>
      </p:sp>
      <p:sp>
        <p:nvSpPr>
          <p:cNvPr id="8" name="مربع نص 7"/>
          <p:cNvSpPr txBox="1"/>
          <p:nvPr/>
        </p:nvSpPr>
        <p:spPr>
          <a:xfrm>
            <a:off x="1524000" y="152400"/>
            <a:ext cx="6248400" cy="584775"/>
          </a:xfrm>
          <a:prstGeom prst="rect">
            <a:avLst/>
          </a:prstGeom>
          <a:noFill/>
        </p:spPr>
        <p:txBody>
          <a:bodyPr wrap="square" rtlCol="0">
            <a:spAutoFit/>
          </a:bodyPr>
          <a:lstStyle/>
          <a:p>
            <a:pPr algn="ctr"/>
            <a:r>
              <a:rPr lang="en-US" sz="3200" b="1" dirty="0" smtClean="0"/>
              <a:t>Social &amp; cultural aspects</a:t>
            </a:r>
            <a:endParaRPr lang="en-US" sz="3200"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228600" y="1219200"/>
            <a:ext cx="6524185" cy="4572000"/>
          </a:xfrm>
          <a:prstGeom prst="rect">
            <a:avLst/>
          </a:prstGeom>
          <a:noFill/>
          <a:ln w="9525">
            <a:noFill/>
            <a:miter lim="800000"/>
            <a:headEnd/>
            <a:tailEnd/>
          </a:ln>
          <a:effectLst/>
        </p:spPr>
      </p:pic>
      <p:sp>
        <p:nvSpPr>
          <p:cNvPr id="3" name="مستطيل 2"/>
          <p:cNvSpPr/>
          <p:nvPr/>
        </p:nvSpPr>
        <p:spPr>
          <a:xfrm>
            <a:off x="381000" y="762000"/>
            <a:ext cx="4663071" cy="369332"/>
          </a:xfrm>
          <a:prstGeom prst="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t>Socioeconomic ranking for Baqa AlGharbiyye =3</a:t>
            </a:r>
            <a:endParaRPr lang="ar-SA" dirty="0"/>
          </a:p>
        </p:txBody>
      </p:sp>
      <p:sp>
        <p:nvSpPr>
          <p:cNvPr id="5" name="مستطيل 4"/>
          <p:cNvSpPr/>
          <p:nvPr/>
        </p:nvSpPr>
        <p:spPr>
          <a:xfrm>
            <a:off x="3581400" y="4953000"/>
            <a:ext cx="990600" cy="68580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7" name="رابط كسهم مستقيم 6"/>
          <p:cNvCxnSpPr>
            <a:stCxn id="3" idx="2"/>
            <a:endCxn id="5" idx="0"/>
          </p:cNvCxnSpPr>
          <p:nvPr/>
        </p:nvCxnSpPr>
        <p:spPr>
          <a:xfrm rot="16200000" flipH="1">
            <a:off x="1483784" y="2360084"/>
            <a:ext cx="3821668" cy="1364164"/>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 name="مربع نص 5"/>
          <p:cNvSpPr txBox="1"/>
          <p:nvPr/>
        </p:nvSpPr>
        <p:spPr>
          <a:xfrm>
            <a:off x="1524000" y="152400"/>
            <a:ext cx="6248400" cy="584775"/>
          </a:xfrm>
          <a:prstGeom prst="rect">
            <a:avLst/>
          </a:prstGeom>
          <a:noFill/>
        </p:spPr>
        <p:txBody>
          <a:bodyPr wrap="square" rtlCol="0">
            <a:spAutoFit/>
          </a:bodyPr>
          <a:lstStyle/>
          <a:p>
            <a:pPr algn="ctr"/>
            <a:r>
              <a:rPr lang="en-US" sz="3200" b="1" dirty="0" smtClean="0"/>
              <a:t>Social &amp; cultural aspects</a:t>
            </a:r>
            <a:endParaRPr lang="en-US" sz="3200" b="1" dirty="0"/>
          </a:p>
        </p:txBody>
      </p:sp>
      <p:sp>
        <p:nvSpPr>
          <p:cNvPr id="8" name="مستطيل 7"/>
          <p:cNvSpPr/>
          <p:nvPr/>
        </p:nvSpPr>
        <p:spPr>
          <a:xfrm>
            <a:off x="304800" y="6019800"/>
            <a:ext cx="8153400" cy="523220"/>
          </a:xfrm>
          <a:prstGeom prst="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dirty="0" smtClean="0"/>
              <a:t>In terms of social rankings, Baqa Al-Gharbiyye is ranked in the third group of 10. Where most of the population of the community works in the neighboring cities, because there are almost no jobs in the city</a:t>
            </a:r>
            <a:endParaRPr lang="ar-SA" sz="1400" dirty="0"/>
          </a:p>
        </p:txBody>
      </p:sp>
      <p:sp>
        <p:nvSpPr>
          <p:cNvPr id="9" name="مستطيل مستدير الزوايا 8"/>
          <p:cNvSpPr/>
          <p:nvPr/>
        </p:nvSpPr>
        <p:spPr>
          <a:xfrm>
            <a:off x="6858000" y="2819400"/>
            <a:ext cx="2286000" cy="2362200"/>
          </a:xfrm>
          <a:prstGeom prst="round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1" anchor="ctr"/>
          <a:lstStyle/>
          <a:p>
            <a:r>
              <a:rPr lang="en-US" sz="1600" b="1" dirty="0" smtClean="0"/>
              <a:t>  At what level will Baqa alsharqieh and Nazlet Issa be ranked  if the same theory of social ranking is applied at the localities of the study area at West Bank </a:t>
            </a:r>
            <a:r>
              <a:rPr lang="en-US" sz="3200" dirty="0" smtClean="0"/>
              <a:t>?</a:t>
            </a:r>
            <a:endParaRPr lang="ar-SA" sz="1400" dirty="0"/>
          </a:p>
        </p:txBody>
      </p:sp>
      <p:pic>
        <p:nvPicPr>
          <p:cNvPr id="122882" name="Picture 2" descr="Transparent Question Mark Face Png - People Icon Question Mark ..."/>
          <p:cNvPicPr>
            <a:picLocks noChangeAspect="1" noChangeArrowheads="1"/>
          </p:cNvPicPr>
          <p:nvPr/>
        </p:nvPicPr>
        <p:blipFill>
          <a:blip r:embed="rId3" cstate="print">
            <a:clrChange>
              <a:clrFrom>
                <a:srgbClr val="F7F7F7"/>
              </a:clrFrom>
              <a:clrTo>
                <a:srgbClr val="F7F7F7">
                  <a:alpha val="0"/>
                </a:srgbClr>
              </a:clrTo>
            </a:clrChange>
          </a:blip>
          <a:srcRect/>
          <a:stretch>
            <a:fillRect/>
          </a:stretch>
        </p:blipFill>
        <p:spPr bwMode="auto">
          <a:xfrm>
            <a:off x="6324600" y="2209800"/>
            <a:ext cx="1133892" cy="8382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2" name="Picture 6" descr="طريق وادي عارة : مناظر وصور : جديدة - المكر : بئر باقة الغربية"/>
          <p:cNvPicPr>
            <a:picLocks noChangeAspect="1" noChangeArrowheads="1"/>
          </p:cNvPicPr>
          <p:nvPr/>
        </p:nvPicPr>
        <p:blipFill>
          <a:blip r:embed="rId2"/>
          <a:srcRect/>
          <a:stretch>
            <a:fillRect/>
          </a:stretch>
        </p:blipFill>
        <p:spPr bwMode="auto">
          <a:xfrm>
            <a:off x="381000" y="3276600"/>
            <a:ext cx="4350444" cy="2714626"/>
          </a:xfrm>
          <a:prstGeom prst="rect">
            <a:avLst/>
          </a:prstGeom>
          <a:noFill/>
        </p:spPr>
      </p:pic>
      <p:pic>
        <p:nvPicPr>
          <p:cNvPr id="111618" name="Picture 2" descr="بئر بورين | Mapio.net"/>
          <p:cNvPicPr>
            <a:picLocks noChangeAspect="1" noChangeArrowheads="1"/>
          </p:cNvPicPr>
          <p:nvPr/>
        </p:nvPicPr>
        <p:blipFill>
          <a:blip r:embed="rId3"/>
          <a:srcRect/>
          <a:stretch>
            <a:fillRect/>
          </a:stretch>
        </p:blipFill>
        <p:spPr bwMode="auto">
          <a:xfrm>
            <a:off x="5283200" y="2209800"/>
            <a:ext cx="3860800" cy="2895600"/>
          </a:xfrm>
          <a:prstGeom prst="rect">
            <a:avLst/>
          </a:prstGeom>
          <a:noFill/>
        </p:spPr>
      </p:pic>
      <p:sp>
        <p:nvSpPr>
          <p:cNvPr id="2" name="مستطيل 1"/>
          <p:cNvSpPr/>
          <p:nvPr/>
        </p:nvSpPr>
        <p:spPr>
          <a:xfrm>
            <a:off x="228600" y="1371600"/>
            <a:ext cx="4876800"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Baqa well</a:t>
            </a:r>
            <a:r>
              <a:rPr lang="en-US" sz="1400" b="1" dirty="0" smtClean="0"/>
              <a:t>: </a:t>
            </a:r>
            <a:r>
              <a:rPr lang="en-US" sz="1400" dirty="0" smtClean="0"/>
              <a:t>One of the population centers in the city was previously Baqa well, which has a depth of about 24 meters, where the main source of water was pumped most of the water from it and they also used its water for drinking and watering the crops. It is an ancient well apparently dug in the Canaanite period on the main road linking the country north to its south and was used to supply convoys with water. Over time, the well became one of the symbols in the village, as they chanted chants for the well as they went to and from it.</a:t>
            </a:r>
            <a:endParaRPr lang="ar-SA" sz="1400" dirty="0"/>
          </a:p>
        </p:txBody>
      </p:sp>
      <p:sp>
        <p:nvSpPr>
          <p:cNvPr id="3" name="مستطيل 2"/>
          <p:cNvSpPr/>
          <p:nvPr/>
        </p:nvSpPr>
        <p:spPr>
          <a:xfrm>
            <a:off x="228600" y="838200"/>
            <a:ext cx="7010400" cy="400110"/>
          </a:xfrm>
          <a:prstGeom prst="rect">
            <a:avLst/>
          </a:prstGeom>
        </p:spPr>
        <p:txBody>
          <a:bodyPr wrap="square">
            <a:spAutoFit/>
          </a:bodyPr>
          <a:lstStyle/>
          <a:p>
            <a:r>
              <a:rPr lang="en-US" sz="2000" b="1" dirty="0" smtClean="0"/>
              <a:t>Central points of cultural and historical significance in the city:</a:t>
            </a:r>
          </a:p>
        </p:txBody>
      </p:sp>
      <p:sp>
        <p:nvSpPr>
          <p:cNvPr id="4" name="مستطيل 3"/>
          <p:cNvSpPr/>
          <p:nvPr/>
        </p:nvSpPr>
        <p:spPr>
          <a:xfrm>
            <a:off x="5334000" y="1447800"/>
            <a:ext cx="3657600"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Boren well: </a:t>
            </a:r>
            <a:r>
              <a:rPr lang="en-US" sz="1600" dirty="0" smtClean="0"/>
              <a:t>It dates back to the Roman era and its activities were along the Byzantine and Ottoman periods.</a:t>
            </a:r>
            <a:endParaRPr lang="ar-SA" sz="1600" dirty="0"/>
          </a:p>
        </p:txBody>
      </p:sp>
      <p:sp>
        <p:nvSpPr>
          <p:cNvPr id="9" name="مربع نص 8"/>
          <p:cNvSpPr txBox="1"/>
          <p:nvPr/>
        </p:nvSpPr>
        <p:spPr>
          <a:xfrm>
            <a:off x="1600200" y="228600"/>
            <a:ext cx="6248400" cy="523220"/>
          </a:xfrm>
          <a:prstGeom prst="rect">
            <a:avLst/>
          </a:prstGeom>
          <a:noFill/>
        </p:spPr>
        <p:txBody>
          <a:bodyPr wrap="square" rtlCol="0">
            <a:spAutoFit/>
          </a:bodyPr>
          <a:lstStyle/>
          <a:p>
            <a:pPr algn="ctr"/>
            <a:r>
              <a:rPr lang="en-US" sz="2800" b="1" dirty="0" smtClean="0"/>
              <a:t>Heritage &amp; cultural aspects</a:t>
            </a:r>
            <a:endParaRPr lang="en-US" sz="2800" b="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ibdaa-art.com/newsibdaa/adminsys/my_documents/001pic0002/512_DSC_5972.jpg"/>
          <p:cNvPicPr>
            <a:picLocks noChangeAspect="1" noChangeArrowheads="1"/>
          </p:cNvPicPr>
          <p:nvPr/>
        </p:nvPicPr>
        <p:blipFill>
          <a:blip r:embed="rId2"/>
          <a:srcRect/>
          <a:stretch>
            <a:fillRect/>
          </a:stretch>
        </p:blipFill>
        <p:spPr bwMode="auto">
          <a:xfrm>
            <a:off x="228600" y="3480436"/>
            <a:ext cx="4038600" cy="2675572"/>
          </a:xfrm>
          <a:prstGeom prst="rect">
            <a:avLst/>
          </a:prstGeom>
          <a:noFill/>
        </p:spPr>
      </p:pic>
      <p:pic>
        <p:nvPicPr>
          <p:cNvPr id="10" name="Picture 2" descr="افتتاح جدارية مميزة من الفسيفساء والكراميكا الملونة الجميلة تحت ..."/>
          <p:cNvPicPr>
            <a:picLocks noChangeAspect="1" noChangeArrowheads="1"/>
          </p:cNvPicPr>
          <p:nvPr/>
        </p:nvPicPr>
        <p:blipFill>
          <a:blip r:embed="rId3"/>
          <a:srcRect/>
          <a:stretch>
            <a:fillRect/>
          </a:stretch>
        </p:blipFill>
        <p:spPr bwMode="auto">
          <a:xfrm>
            <a:off x="4572000" y="2739482"/>
            <a:ext cx="4572000" cy="2899317"/>
          </a:xfrm>
          <a:prstGeom prst="rect">
            <a:avLst/>
          </a:prstGeom>
          <a:noFill/>
        </p:spPr>
      </p:pic>
      <p:sp>
        <p:nvSpPr>
          <p:cNvPr id="3" name="مستطيل 2"/>
          <p:cNvSpPr/>
          <p:nvPr/>
        </p:nvSpPr>
        <p:spPr>
          <a:xfrm>
            <a:off x="228600" y="838200"/>
            <a:ext cx="7010400" cy="400110"/>
          </a:xfrm>
          <a:prstGeom prst="rect">
            <a:avLst/>
          </a:prstGeom>
        </p:spPr>
        <p:txBody>
          <a:bodyPr wrap="square">
            <a:spAutoFit/>
          </a:bodyPr>
          <a:lstStyle/>
          <a:p>
            <a:r>
              <a:rPr lang="en-US" sz="2000" b="1" dirty="0" smtClean="0"/>
              <a:t>Central points of cultural and historical significance in the city:</a:t>
            </a:r>
          </a:p>
        </p:txBody>
      </p:sp>
      <p:sp>
        <p:nvSpPr>
          <p:cNvPr id="7" name="مستطيل 6"/>
          <p:cNvSpPr/>
          <p:nvPr/>
        </p:nvSpPr>
        <p:spPr>
          <a:xfrm>
            <a:off x="381000" y="1600200"/>
            <a:ext cx="3733800"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dirty="0" smtClean="0"/>
              <a:t>Wall painting in Baqa Al-Gharbiyye: Baqa Al-Gharbiyye Municipality launched a drawing on a huge wall with an area of 300 m on the water pool at the highest point in the city.</a:t>
            </a:r>
          </a:p>
          <a:p>
            <a:r>
              <a:rPr lang="en-US" sz="1600" dirty="0" smtClean="0"/>
              <a:t>The drawing embodies the character of the Arab village civilization at the beginning of the previous century.</a:t>
            </a:r>
            <a:endParaRPr lang="ar-SA" sz="1600" dirty="0"/>
          </a:p>
        </p:txBody>
      </p:sp>
      <p:sp>
        <p:nvSpPr>
          <p:cNvPr id="8" name="مستطيل 7"/>
          <p:cNvSpPr/>
          <p:nvPr/>
        </p:nvSpPr>
        <p:spPr>
          <a:xfrm>
            <a:off x="4724400" y="5657671"/>
            <a:ext cx="4038600"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t>The content of the mosaic expresses the spirit of the great Palestinian revolution against the British mandate (1936-1939)</a:t>
            </a:r>
            <a:endParaRPr lang="ar-SA" dirty="0"/>
          </a:p>
        </p:txBody>
      </p:sp>
      <p:sp>
        <p:nvSpPr>
          <p:cNvPr id="9" name="مربع نص 8"/>
          <p:cNvSpPr txBox="1"/>
          <p:nvPr/>
        </p:nvSpPr>
        <p:spPr>
          <a:xfrm>
            <a:off x="1600200" y="228600"/>
            <a:ext cx="6248400" cy="523220"/>
          </a:xfrm>
          <a:prstGeom prst="rect">
            <a:avLst/>
          </a:prstGeom>
          <a:noFill/>
        </p:spPr>
        <p:txBody>
          <a:bodyPr wrap="square" rtlCol="0">
            <a:spAutoFit/>
          </a:bodyPr>
          <a:lstStyle/>
          <a:p>
            <a:pPr algn="ctr"/>
            <a:r>
              <a:rPr lang="en-US" sz="2800" b="1" dirty="0" smtClean="0"/>
              <a:t>Heritage &amp; cultural aspects</a:t>
            </a:r>
            <a:endParaRPr lang="en-US" sz="2800" b="1" dirty="0"/>
          </a:p>
        </p:txBody>
      </p:sp>
      <p:sp>
        <p:nvSpPr>
          <p:cNvPr id="11" name="مستطيل 10"/>
          <p:cNvSpPr/>
          <p:nvPr/>
        </p:nvSpPr>
        <p:spPr>
          <a:xfrm>
            <a:off x="4724400" y="1524000"/>
            <a:ext cx="3200400" cy="707886"/>
          </a:xfrm>
          <a:prstGeom prst="rect">
            <a:avLst/>
          </a:prstGeom>
          <a:solidFill>
            <a:schemeClr val="bg2">
              <a:lumMod val="50000"/>
            </a:schemeClr>
          </a:solidFill>
        </p:spPr>
        <p:txBody>
          <a:bodyPr wrap="square">
            <a:spAutoFit/>
          </a:bodyPr>
          <a:lstStyle/>
          <a:p>
            <a:r>
              <a:rPr lang="en-US" sz="2000" b="1" dirty="0" smtClean="0"/>
              <a:t>Village character and pride in abundance of water</a:t>
            </a:r>
            <a:endParaRPr lang="ar-SA" sz="2000" b="1" dirty="0"/>
          </a:p>
        </p:txBody>
      </p:sp>
      <p:sp>
        <p:nvSpPr>
          <p:cNvPr id="112642" name="AutoShape 2" descr="באקה אל-גרבייה: טיול בעיר הערבית שסמוכה לכביש 6 - וואלה! תיירות"/>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12644" name="AutoShape 4" descr="באקה אל-גרבייה: טיול בעיר הערבית שסמוכה לכביש 6 - וואלה! תיירות"/>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12646" name="AutoShape 6" descr="באקה אל-גרבייה: טיול בעיר הערבית שסמוכה לכביש 6 - וואלה! תיירות"/>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28600" y="838200"/>
            <a:ext cx="7010400" cy="400110"/>
          </a:xfrm>
          <a:prstGeom prst="rect">
            <a:avLst/>
          </a:prstGeom>
        </p:spPr>
        <p:txBody>
          <a:bodyPr wrap="square">
            <a:spAutoFit/>
          </a:bodyPr>
          <a:lstStyle/>
          <a:p>
            <a:r>
              <a:rPr lang="en-US" sz="2000" b="1" dirty="0" smtClean="0"/>
              <a:t>Central points of cultural and historical significance in the city:</a:t>
            </a:r>
          </a:p>
        </p:txBody>
      </p:sp>
      <p:sp>
        <p:nvSpPr>
          <p:cNvPr id="7" name="مستطيل 6"/>
          <p:cNvSpPr/>
          <p:nvPr/>
        </p:nvSpPr>
        <p:spPr>
          <a:xfrm>
            <a:off x="5353050" y="5562600"/>
            <a:ext cx="3581400"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The Village Farm for Peace</a:t>
            </a:r>
            <a:r>
              <a:rPr lang="en-US" sz="1600" dirty="0" smtClean="0"/>
              <a:t>: forms a bridge for religions and peoples, preserves inheritance, and preserves the quality of the environment</a:t>
            </a:r>
            <a:endParaRPr lang="ar-SA" sz="1600" dirty="0"/>
          </a:p>
        </p:txBody>
      </p:sp>
      <p:sp>
        <p:nvSpPr>
          <p:cNvPr id="9" name="مربع نص 8"/>
          <p:cNvSpPr txBox="1"/>
          <p:nvPr/>
        </p:nvSpPr>
        <p:spPr>
          <a:xfrm>
            <a:off x="1600200" y="228600"/>
            <a:ext cx="6248400" cy="523220"/>
          </a:xfrm>
          <a:prstGeom prst="rect">
            <a:avLst/>
          </a:prstGeom>
          <a:noFill/>
        </p:spPr>
        <p:txBody>
          <a:bodyPr wrap="square" rtlCol="0">
            <a:spAutoFit/>
          </a:bodyPr>
          <a:lstStyle/>
          <a:p>
            <a:pPr algn="ctr"/>
            <a:r>
              <a:rPr lang="en-US" sz="2800" b="1" dirty="0" smtClean="0"/>
              <a:t>Heritage &amp; cultural aspects</a:t>
            </a:r>
            <a:endParaRPr lang="en-US" sz="2800" b="1" dirty="0"/>
          </a:p>
        </p:txBody>
      </p:sp>
      <p:pic>
        <p:nvPicPr>
          <p:cNvPr id="160770" name="Picture 2" descr="طريقة القاسمي الخلوتية الجامعة - أكاديمية القاسمي"/>
          <p:cNvPicPr>
            <a:picLocks noChangeAspect="1" noChangeArrowheads="1"/>
          </p:cNvPicPr>
          <p:nvPr/>
        </p:nvPicPr>
        <p:blipFill>
          <a:blip r:embed="rId2"/>
          <a:srcRect/>
          <a:stretch>
            <a:fillRect/>
          </a:stretch>
        </p:blipFill>
        <p:spPr bwMode="auto">
          <a:xfrm>
            <a:off x="152400" y="3048000"/>
            <a:ext cx="4876800" cy="3238501"/>
          </a:xfrm>
          <a:prstGeom prst="rect">
            <a:avLst/>
          </a:prstGeom>
          <a:noFill/>
        </p:spPr>
      </p:pic>
      <p:sp>
        <p:nvSpPr>
          <p:cNvPr id="10" name="مستطيل 9"/>
          <p:cNvSpPr/>
          <p:nvPr/>
        </p:nvSpPr>
        <p:spPr>
          <a:xfrm>
            <a:off x="152400" y="5715000"/>
            <a:ext cx="4876800"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t>Al Qasimi Academy: </a:t>
            </a:r>
            <a:r>
              <a:rPr lang="en-US" b="1" dirty="0" smtClean="0">
                <a:solidFill>
                  <a:srgbClr val="FF0000"/>
                </a:solidFill>
              </a:rPr>
              <a:t>The first Arab academic institution in Israel</a:t>
            </a:r>
            <a:r>
              <a:rPr lang="en-US" dirty="0" smtClean="0"/>
              <a:t>, in which about 3,000 students from all over the Arab countries study.</a:t>
            </a:r>
            <a:endParaRPr lang="ar-SA" dirty="0"/>
          </a:p>
        </p:txBody>
      </p:sp>
      <p:pic>
        <p:nvPicPr>
          <p:cNvPr id="160772" name="Picture 4" descr="القرية العربية التراثية مزرعة ابو جميل في باقة الغربية"/>
          <p:cNvPicPr>
            <a:picLocks noChangeAspect="1" noChangeArrowheads="1"/>
          </p:cNvPicPr>
          <p:nvPr/>
        </p:nvPicPr>
        <p:blipFill>
          <a:blip r:embed="rId3"/>
          <a:srcRect/>
          <a:stretch>
            <a:fillRect/>
          </a:stretch>
        </p:blipFill>
        <p:spPr bwMode="auto">
          <a:xfrm>
            <a:off x="5410200" y="3657600"/>
            <a:ext cx="3524250" cy="1879601"/>
          </a:xfrm>
          <a:prstGeom prst="rect">
            <a:avLst/>
          </a:prstGeom>
          <a:noFill/>
        </p:spPr>
      </p:pic>
      <p:pic>
        <p:nvPicPr>
          <p:cNvPr id="11" name="Picture 10" descr="المقامات في باقة الغربية، شواهد حية تتحدى - موقع شوف"/>
          <p:cNvPicPr>
            <a:picLocks noChangeAspect="1" noChangeArrowheads="1"/>
          </p:cNvPicPr>
          <p:nvPr/>
        </p:nvPicPr>
        <p:blipFill>
          <a:blip r:embed="rId4"/>
          <a:srcRect/>
          <a:stretch>
            <a:fillRect/>
          </a:stretch>
        </p:blipFill>
        <p:spPr bwMode="auto">
          <a:xfrm>
            <a:off x="5486400" y="1295400"/>
            <a:ext cx="3048000" cy="2030016"/>
          </a:xfrm>
          <a:prstGeom prst="rect">
            <a:avLst/>
          </a:prstGeom>
          <a:noFill/>
        </p:spPr>
      </p:pic>
      <p:sp>
        <p:nvSpPr>
          <p:cNvPr id="2" name="مستطيل 1"/>
          <p:cNvSpPr/>
          <p:nvPr/>
        </p:nvSpPr>
        <p:spPr>
          <a:xfrm>
            <a:off x="1981200" y="1676400"/>
            <a:ext cx="3886200"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b="1" dirty="0" smtClean="0"/>
              <a:t>Al-</a:t>
            </a:r>
            <a:r>
              <a:rPr lang="en-US" sz="1600" b="1" dirty="0" err="1" smtClean="0"/>
              <a:t>Ajami</a:t>
            </a:r>
            <a:r>
              <a:rPr lang="en-US" sz="1600" b="1" dirty="0" smtClean="0"/>
              <a:t> shrine: </a:t>
            </a:r>
            <a:r>
              <a:rPr lang="en-US" sz="1600" dirty="0" smtClean="0"/>
              <a:t>dating back to the sixteenth century, was erected as a memorial to a warrior who protected the village from the Crusader occupier</a:t>
            </a:r>
            <a:endParaRPr lang="ar-SA" sz="16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04800" y="2133600"/>
            <a:ext cx="4495800" cy="150810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000" b="1" dirty="0" smtClean="0"/>
              <a:t>The village of Abu Nar </a:t>
            </a:r>
            <a:r>
              <a:rPr lang="en-US" dirty="0" smtClean="0"/>
              <a:t>is one of the historical villages that bear the name of Wadi Abu Nar that extends from the area of West Jenin to the Mediterranean, and among its largest families is Kita. </a:t>
            </a:r>
          </a:p>
        </p:txBody>
      </p:sp>
      <p:pic>
        <p:nvPicPr>
          <p:cNvPr id="115714" name="Picture 2" descr="ربما تحتوي الصورة على: ‏‏‏‏سماء‏، ‏نشاطات في أماكن مفتوحة‏‏ و‏طبيعة‏‏‏"/>
          <p:cNvPicPr>
            <a:picLocks noChangeAspect="1" noChangeArrowheads="1"/>
          </p:cNvPicPr>
          <p:nvPr/>
        </p:nvPicPr>
        <p:blipFill>
          <a:blip r:embed="rId2"/>
          <a:srcRect/>
          <a:stretch>
            <a:fillRect/>
          </a:stretch>
        </p:blipFill>
        <p:spPr bwMode="auto">
          <a:xfrm>
            <a:off x="5257800" y="1447800"/>
            <a:ext cx="3886200" cy="2914651"/>
          </a:xfrm>
          <a:prstGeom prst="rect">
            <a:avLst/>
          </a:prstGeom>
          <a:noFill/>
        </p:spPr>
      </p:pic>
      <p:sp>
        <p:nvSpPr>
          <p:cNvPr id="5" name="مربع نص 4"/>
          <p:cNvSpPr txBox="1"/>
          <p:nvPr/>
        </p:nvSpPr>
        <p:spPr>
          <a:xfrm>
            <a:off x="228600" y="4800600"/>
            <a:ext cx="739140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dirty="0" smtClean="0"/>
              <a:t>In the middle of Abu Nar there is an archaeological religious shrine known as the shrine of Sheikh </a:t>
            </a:r>
            <a:r>
              <a:rPr lang="en-US" dirty="0" err="1" smtClean="0"/>
              <a:t>Hamdan</a:t>
            </a:r>
            <a:r>
              <a:rPr lang="en-US" dirty="0" smtClean="0"/>
              <a:t> and was in the sixties and seventies of the last century is a shrine Many families are believed to take blessing from him.</a:t>
            </a:r>
            <a:endParaRPr lang="ar-SA" dirty="0" smtClean="0"/>
          </a:p>
          <a:p>
            <a:endParaRPr lang="ar-SA" dirty="0"/>
          </a:p>
        </p:txBody>
      </p:sp>
      <p:sp>
        <p:nvSpPr>
          <p:cNvPr id="6" name="مستطيل 5"/>
          <p:cNvSpPr/>
          <p:nvPr/>
        </p:nvSpPr>
        <p:spPr>
          <a:xfrm>
            <a:off x="6019800" y="4419600"/>
            <a:ext cx="2401619" cy="307777"/>
          </a:xfrm>
          <a:prstGeom prst="rect">
            <a:avLst/>
          </a:prstGeom>
        </p:spPr>
        <p:txBody>
          <a:bodyPr wrap="none">
            <a:spAutoFit/>
          </a:bodyPr>
          <a:lstStyle/>
          <a:p>
            <a:r>
              <a:rPr lang="en-US" sz="1400" b="1" dirty="0" smtClean="0"/>
              <a:t>The shrine of Sheikh </a:t>
            </a:r>
            <a:r>
              <a:rPr lang="en-US" sz="1400" b="1" dirty="0" err="1" smtClean="0"/>
              <a:t>Hamdan</a:t>
            </a:r>
            <a:r>
              <a:rPr lang="en-US" sz="1400" b="1" dirty="0" smtClean="0"/>
              <a:t> </a:t>
            </a:r>
            <a:endParaRPr lang="ar-SA" sz="1400" b="1" dirty="0"/>
          </a:p>
        </p:txBody>
      </p:sp>
      <p:sp>
        <p:nvSpPr>
          <p:cNvPr id="7" name="مستطيل 6"/>
          <p:cNvSpPr/>
          <p:nvPr/>
        </p:nvSpPr>
        <p:spPr>
          <a:xfrm>
            <a:off x="228600" y="990600"/>
            <a:ext cx="7010400" cy="707886"/>
          </a:xfrm>
          <a:prstGeom prst="rect">
            <a:avLst/>
          </a:prstGeom>
        </p:spPr>
        <p:txBody>
          <a:bodyPr wrap="square">
            <a:spAutoFit/>
          </a:bodyPr>
          <a:lstStyle/>
          <a:p>
            <a:r>
              <a:rPr lang="en-US" sz="2000" b="1" dirty="0" smtClean="0"/>
              <a:t>Central points of cultural and historical significance at the study area :</a:t>
            </a:r>
          </a:p>
        </p:txBody>
      </p:sp>
      <p:sp>
        <p:nvSpPr>
          <p:cNvPr id="8" name="مربع نص 7"/>
          <p:cNvSpPr txBox="1"/>
          <p:nvPr/>
        </p:nvSpPr>
        <p:spPr>
          <a:xfrm>
            <a:off x="1600200" y="228600"/>
            <a:ext cx="6248400" cy="523220"/>
          </a:xfrm>
          <a:prstGeom prst="rect">
            <a:avLst/>
          </a:prstGeom>
          <a:noFill/>
        </p:spPr>
        <p:txBody>
          <a:bodyPr wrap="square" rtlCol="0">
            <a:spAutoFit/>
          </a:bodyPr>
          <a:lstStyle/>
          <a:p>
            <a:pPr algn="ctr"/>
            <a:r>
              <a:rPr lang="en-US" sz="2800" b="1" dirty="0" smtClean="0"/>
              <a:t>Heritage &amp; cultural aspects</a:t>
            </a:r>
            <a:endParaRPr lang="en-US" sz="2800" b="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جدول 11"/>
          <p:cNvGraphicFramePr>
            <a:graphicFrameLocks noGrp="1"/>
          </p:cNvGraphicFramePr>
          <p:nvPr/>
        </p:nvGraphicFramePr>
        <p:xfrm>
          <a:off x="1447800" y="1066800"/>
          <a:ext cx="6096000" cy="531876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algn="l" rtl="0"/>
                      <a:r>
                        <a:rPr lang="en-US" dirty="0" smtClean="0"/>
                        <a:t>Diverse aspects </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l" rtl="0"/>
                      <a:r>
                        <a:rPr lang="en-US" dirty="0" smtClean="0"/>
                        <a:t>Common aspects</a:t>
                      </a:r>
                      <a:r>
                        <a:rPr lang="en-US" baseline="0" dirty="0" smtClean="0"/>
                        <a:t> on social sector</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0840">
                <a:tc>
                  <a:txBody>
                    <a:bodyPr/>
                    <a:lstStyle/>
                    <a:p>
                      <a:pPr algn="l" rtl="0"/>
                      <a:r>
                        <a:rPr lang="en-US" dirty="0" smtClean="0"/>
                        <a:t>Difference in dialect</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Village character</a:t>
                      </a:r>
                      <a:endParaRPr lang="ar-SA"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rtl="0"/>
                      <a:r>
                        <a:rPr lang="en-US" dirty="0" smtClean="0"/>
                        <a:t>New acquired customs and traditions</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They are all Muslims</a:t>
                      </a:r>
                      <a:endParaRPr lang="ar-SA"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rtl="0"/>
                      <a:r>
                        <a:rPr lang="en-US" dirty="0" smtClean="0"/>
                        <a:t>Acquired culture(dialect ,wear , lifestyle)</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en-US" dirty="0" smtClean="0"/>
                        <a:t>Same culture (wells , historic background)</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rtl="0"/>
                      <a:r>
                        <a:rPr lang="en-US" dirty="0" smtClean="0"/>
                        <a:t>Difference</a:t>
                      </a:r>
                      <a:r>
                        <a:rPr lang="en-US" baseline="0" dirty="0" smtClean="0"/>
                        <a:t> in q</a:t>
                      </a:r>
                      <a:r>
                        <a:rPr lang="en-US" dirty="0" smtClean="0"/>
                        <a:t>uality of living</a:t>
                      </a:r>
                      <a:r>
                        <a:rPr lang="en-US" baseline="0" dirty="0" smtClean="0"/>
                        <a:t> (services level, infrastructure, work, minimum wages )</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en-US" dirty="0" smtClean="0"/>
                        <a:t>Availability of water and agricultural lands</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09320">
                <a:tc>
                  <a:txBody>
                    <a:bodyPr/>
                    <a:lstStyle/>
                    <a:p>
                      <a:pPr algn="l" rtl="0"/>
                      <a:r>
                        <a:rPr lang="en-US" dirty="0" smtClean="0"/>
                        <a:t>The difference in relations with surrounding, as the city of Baqa Al-Gharbiyye</a:t>
                      </a:r>
                      <a:r>
                        <a:rPr lang="en-US" baseline="0" dirty="0" smtClean="0"/>
                        <a:t> </a:t>
                      </a:r>
                      <a:r>
                        <a:rPr lang="en-US" dirty="0" smtClean="0"/>
                        <a:t> has relations with neighboring Jewish countries</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en-US" dirty="0" smtClean="0"/>
                        <a:t>Commercial activity in historical periods and agricultural activity</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50240">
                <a:tc>
                  <a:txBody>
                    <a:bodyPr/>
                    <a:lstStyle/>
                    <a:p>
                      <a:pPr algn="l" rtl="0"/>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en-US" dirty="0" smtClean="0"/>
                        <a:t>Previous customs and traditions</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8" name="مربع نص 7"/>
          <p:cNvSpPr txBox="1"/>
          <p:nvPr/>
        </p:nvSpPr>
        <p:spPr>
          <a:xfrm>
            <a:off x="1066800" y="304800"/>
            <a:ext cx="6781800" cy="461665"/>
          </a:xfrm>
          <a:prstGeom prst="rect">
            <a:avLst/>
          </a:prstGeom>
          <a:noFill/>
        </p:spPr>
        <p:txBody>
          <a:bodyPr wrap="square" rtlCol="1">
            <a:spAutoFit/>
          </a:bodyPr>
          <a:lstStyle/>
          <a:p>
            <a:r>
              <a:rPr lang="en-US" sz="2400" b="1" dirty="0" smtClean="0"/>
              <a:t>Common and diverse aspects at the social sector </a:t>
            </a:r>
            <a:endParaRPr lang="ar-SA" sz="2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21.jpg"/>
          <p:cNvPicPr>
            <a:picLocks noChangeAspect="1"/>
          </p:cNvPicPr>
          <p:nvPr/>
        </p:nvPicPr>
        <p:blipFill>
          <a:blip r:embed="rId2" cstate="print"/>
          <a:srcRect b="8140"/>
          <a:stretch>
            <a:fillRect/>
          </a:stretch>
        </p:blipFill>
        <p:spPr>
          <a:xfrm>
            <a:off x="0" y="304800"/>
            <a:ext cx="9144000" cy="6019800"/>
          </a:xfrm>
          <a:prstGeom prst="rect">
            <a:avLst/>
          </a:prstGeom>
        </p:spPr>
      </p:pic>
      <p:sp>
        <p:nvSpPr>
          <p:cNvPr id="4" name="مربع نص 3"/>
          <p:cNvSpPr txBox="1"/>
          <p:nvPr/>
        </p:nvSpPr>
        <p:spPr>
          <a:xfrm>
            <a:off x="2895600" y="2895600"/>
            <a:ext cx="1752600" cy="307777"/>
          </a:xfrm>
          <a:prstGeom prst="rect">
            <a:avLst/>
          </a:prstGeom>
          <a:noFill/>
        </p:spPr>
        <p:txBody>
          <a:bodyPr wrap="square" rtlCol="1">
            <a:spAutoFit/>
          </a:bodyPr>
          <a:lstStyle/>
          <a:p>
            <a:r>
              <a:rPr lang="en-US" sz="1400" b="1" dirty="0" smtClean="0"/>
              <a:t>Baqa Al-Gharbiyye</a:t>
            </a:r>
            <a:endParaRPr lang="ar-SA" sz="1400" b="1" dirty="0"/>
          </a:p>
        </p:txBody>
      </p:sp>
      <p:sp>
        <p:nvSpPr>
          <p:cNvPr id="5" name="مربع نص 4"/>
          <p:cNvSpPr txBox="1"/>
          <p:nvPr/>
        </p:nvSpPr>
        <p:spPr>
          <a:xfrm>
            <a:off x="5867400" y="4038600"/>
            <a:ext cx="1752600" cy="276999"/>
          </a:xfrm>
          <a:prstGeom prst="rect">
            <a:avLst/>
          </a:prstGeom>
          <a:noFill/>
        </p:spPr>
        <p:txBody>
          <a:bodyPr wrap="square" rtlCol="1">
            <a:spAutoFit/>
          </a:bodyPr>
          <a:lstStyle/>
          <a:p>
            <a:r>
              <a:rPr lang="en-US" sz="1200" b="1" dirty="0" smtClean="0"/>
              <a:t>Baqa Alsharqieh</a:t>
            </a:r>
            <a:endParaRPr lang="ar-SA" sz="1200" b="1" dirty="0"/>
          </a:p>
        </p:txBody>
      </p:sp>
      <p:sp>
        <p:nvSpPr>
          <p:cNvPr id="6" name="مربع نص 5"/>
          <p:cNvSpPr txBox="1"/>
          <p:nvPr/>
        </p:nvSpPr>
        <p:spPr>
          <a:xfrm>
            <a:off x="5486400" y="3048000"/>
            <a:ext cx="1752600" cy="307777"/>
          </a:xfrm>
          <a:prstGeom prst="rect">
            <a:avLst/>
          </a:prstGeom>
          <a:noFill/>
        </p:spPr>
        <p:txBody>
          <a:bodyPr wrap="square" rtlCol="1">
            <a:spAutoFit/>
          </a:bodyPr>
          <a:lstStyle/>
          <a:p>
            <a:r>
              <a:rPr lang="en-US" sz="1400" b="1" dirty="0" smtClean="0"/>
              <a:t>Nazlet Issa</a:t>
            </a:r>
            <a:endParaRPr lang="ar-SA" sz="1400" b="1" dirty="0"/>
          </a:p>
        </p:txBody>
      </p:sp>
      <p:sp>
        <p:nvSpPr>
          <p:cNvPr id="7" name="مربع نص 6"/>
          <p:cNvSpPr txBox="1"/>
          <p:nvPr/>
        </p:nvSpPr>
        <p:spPr>
          <a:xfrm>
            <a:off x="2819400" y="5334000"/>
            <a:ext cx="1752600" cy="307777"/>
          </a:xfrm>
          <a:prstGeom prst="rect">
            <a:avLst/>
          </a:prstGeom>
          <a:noFill/>
        </p:spPr>
        <p:txBody>
          <a:bodyPr wrap="square" rtlCol="1">
            <a:spAutoFit/>
          </a:bodyPr>
          <a:lstStyle/>
          <a:p>
            <a:r>
              <a:rPr lang="en-US" sz="1400" b="1" dirty="0" smtClean="0"/>
              <a:t>Jatt</a:t>
            </a:r>
            <a:endParaRPr lang="ar-SA" sz="1400" b="1" dirty="0"/>
          </a:p>
        </p:txBody>
      </p:sp>
      <p:sp>
        <p:nvSpPr>
          <p:cNvPr id="8" name="مربع نص 7"/>
          <p:cNvSpPr txBox="1"/>
          <p:nvPr/>
        </p:nvSpPr>
        <p:spPr>
          <a:xfrm>
            <a:off x="7162800" y="1447800"/>
            <a:ext cx="1752600" cy="276999"/>
          </a:xfrm>
          <a:prstGeom prst="rect">
            <a:avLst/>
          </a:prstGeom>
          <a:noFill/>
        </p:spPr>
        <p:txBody>
          <a:bodyPr wrap="square" rtlCol="1">
            <a:spAutoFit/>
          </a:bodyPr>
          <a:lstStyle/>
          <a:p>
            <a:r>
              <a:rPr lang="en-US" sz="1200" b="1" dirty="0" smtClean="0"/>
              <a:t>Qaffin</a:t>
            </a:r>
            <a:endParaRPr lang="ar-SA" sz="1200" b="1" dirty="0"/>
          </a:p>
        </p:txBody>
      </p:sp>
      <p:sp>
        <p:nvSpPr>
          <p:cNvPr id="9" name="مربع نص 8"/>
          <p:cNvSpPr txBox="1"/>
          <p:nvPr/>
        </p:nvSpPr>
        <p:spPr>
          <a:xfrm>
            <a:off x="5181600" y="4724400"/>
            <a:ext cx="1752600" cy="276999"/>
          </a:xfrm>
          <a:prstGeom prst="rect">
            <a:avLst/>
          </a:prstGeom>
          <a:noFill/>
        </p:spPr>
        <p:txBody>
          <a:bodyPr wrap="square" rtlCol="1">
            <a:spAutoFit/>
          </a:bodyPr>
          <a:lstStyle/>
          <a:p>
            <a:r>
              <a:rPr lang="en-US" sz="1200" b="1" dirty="0" smtClean="0"/>
              <a:t>Nazlet Abu Enar </a:t>
            </a:r>
            <a:endParaRPr lang="ar-SA" sz="1200" b="1" dirty="0"/>
          </a:p>
        </p:txBody>
      </p:sp>
      <p:sp>
        <p:nvSpPr>
          <p:cNvPr id="2" name="مربع نص 1"/>
          <p:cNvSpPr txBox="1"/>
          <p:nvPr/>
        </p:nvSpPr>
        <p:spPr>
          <a:xfrm>
            <a:off x="2286000" y="0"/>
            <a:ext cx="4648200" cy="461665"/>
          </a:xfrm>
          <a:prstGeom prst="rect">
            <a:avLst/>
          </a:prstGeom>
          <a:noFill/>
        </p:spPr>
        <p:txBody>
          <a:bodyPr wrap="square" rtlCol="0">
            <a:spAutoFit/>
          </a:bodyPr>
          <a:lstStyle/>
          <a:p>
            <a:pPr algn="ctr"/>
            <a:r>
              <a:rPr lang="en-US" sz="2400" b="1" dirty="0" smtClean="0"/>
              <a:t>The location of the study area</a:t>
            </a:r>
            <a:endParaRPr lang="en-US" sz="2400" b="1" dirty="0"/>
          </a:p>
        </p:txBody>
      </p:sp>
      <p:pic>
        <p:nvPicPr>
          <p:cNvPr id="11" name="صورة 10" descr="21.jpg"/>
          <p:cNvPicPr>
            <a:picLocks noChangeAspect="1"/>
          </p:cNvPicPr>
          <p:nvPr/>
        </p:nvPicPr>
        <p:blipFill>
          <a:blip r:embed="rId2" cstate="print"/>
          <a:srcRect t="91861" b="2325"/>
          <a:stretch>
            <a:fillRect/>
          </a:stretch>
        </p:blipFill>
        <p:spPr>
          <a:xfrm>
            <a:off x="0" y="6248400"/>
            <a:ext cx="9144000" cy="381000"/>
          </a:xfrm>
          <a:prstGeom prst="rect">
            <a:avLst/>
          </a:prstGeom>
        </p:spPr>
      </p:pic>
      <p:sp>
        <p:nvSpPr>
          <p:cNvPr id="12" name="مربع نص 11"/>
          <p:cNvSpPr txBox="1"/>
          <p:nvPr/>
        </p:nvSpPr>
        <p:spPr>
          <a:xfrm rot="17229821">
            <a:off x="4585822" y="941568"/>
            <a:ext cx="1828800" cy="246221"/>
          </a:xfrm>
          <a:prstGeom prst="rect">
            <a:avLst/>
          </a:prstGeom>
          <a:noFill/>
        </p:spPr>
        <p:txBody>
          <a:bodyPr wrap="square" rtlCol="1">
            <a:spAutoFit/>
          </a:bodyPr>
          <a:lstStyle/>
          <a:p>
            <a:pPr algn="ctr"/>
            <a:r>
              <a:rPr lang="en-US" sz="1000" b="1" dirty="0" smtClean="0">
                <a:solidFill>
                  <a:schemeClr val="bg1"/>
                </a:solidFill>
              </a:rPr>
              <a:t>(Armistice line-1948</a:t>
            </a:r>
            <a:r>
              <a:rPr lang="ar-SA" sz="1000" b="1" dirty="0" smtClean="0">
                <a:solidFill>
                  <a:schemeClr val="bg1"/>
                </a:solidFill>
              </a:rPr>
              <a:t>(</a:t>
            </a:r>
            <a:endParaRPr lang="ar-SA" sz="1000" b="1" dirty="0">
              <a:solidFill>
                <a:schemeClr val="bg1"/>
              </a:solidFill>
            </a:endParaRPr>
          </a:p>
        </p:txBody>
      </p:sp>
      <p:sp>
        <p:nvSpPr>
          <p:cNvPr id="10" name="مربع نص 9"/>
          <p:cNvSpPr txBox="1"/>
          <p:nvPr/>
        </p:nvSpPr>
        <p:spPr>
          <a:xfrm>
            <a:off x="1447800" y="6553200"/>
            <a:ext cx="1828800" cy="261610"/>
          </a:xfrm>
          <a:prstGeom prst="rect">
            <a:avLst/>
          </a:prstGeom>
          <a:noFill/>
        </p:spPr>
        <p:txBody>
          <a:bodyPr wrap="square" rtlCol="1">
            <a:spAutoFit/>
          </a:bodyPr>
          <a:lstStyle/>
          <a:p>
            <a:r>
              <a:rPr lang="en-US" sz="1100" b="1" dirty="0" smtClean="0">
                <a:solidFill>
                  <a:schemeClr val="tx1">
                    <a:lumMod val="95000"/>
                    <a:lumOff val="5000"/>
                  </a:schemeClr>
                </a:solidFill>
              </a:rPr>
              <a:t>(Armistice line-1948 </a:t>
            </a:r>
            <a:r>
              <a:rPr lang="ar-SA" sz="1100" b="1" dirty="0" smtClean="0">
                <a:solidFill>
                  <a:schemeClr val="tx1">
                    <a:lumMod val="95000"/>
                    <a:lumOff val="5000"/>
                  </a:schemeClr>
                </a:solidFill>
              </a:rPr>
              <a:t>(</a:t>
            </a:r>
            <a:endParaRPr lang="ar-SA" sz="1100" b="1" dirty="0">
              <a:solidFill>
                <a:schemeClr val="tx1">
                  <a:lumMod val="95000"/>
                  <a:lumOff val="5000"/>
                </a:schemeClr>
              </a:solidFill>
            </a:endParaRPr>
          </a:p>
        </p:txBody>
      </p:sp>
      <p:sp>
        <p:nvSpPr>
          <p:cNvPr id="13" name="مربع نص 12"/>
          <p:cNvSpPr txBox="1"/>
          <p:nvPr/>
        </p:nvSpPr>
        <p:spPr>
          <a:xfrm>
            <a:off x="6705600" y="6324600"/>
            <a:ext cx="2133600" cy="292388"/>
          </a:xfrm>
          <a:prstGeom prst="rect">
            <a:avLst/>
          </a:prstGeom>
          <a:noFill/>
        </p:spPr>
        <p:txBody>
          <a:bodyPr wrap="square" rtlCol="1">
            <a:spAutoFit/>
          </a:bodyPr>
          <a:lstStyle/>
          <a:p>
            <a:r>
              <a:rPr lang="en-US" sz="1300" b="1" dirty="0" smtClean="0">
                <a:solidFill>
                  <a:schemeClr val="tx1">
                    <a:lumMod val="95000"/>
                    <a:lumOff val="5000"/>
                  </a:schemeClr>
                </a:solidFill>
              </a:rPr>
              <a:t> (administrative boundaries) </a:t>
            </a:r>
            <a:endParaRPr lang="ar-SA" sz="1300" b="1"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457200" y="1066800"/>
            <a:ext cx="8153400" cy="4924425"/>
          </a:xfrm>
          <a:prstGeom prst="rect">
            <a:avLst/>
          </a:prstGeom>
        </p:spPr>
        <p:txBody>
          <a:bodyPr wrap="square">
            <a:spAutoFit/>
          </a:bodyPr>
          <a:lstStyle/>
          <a:p>
            <a:r>
              <a:rPr lang="en-US" sz="2400" b="1" dirty="0" smtClean="0"/>
              <a:t>The most socially affected groups due to the construction of the wall:</a:t>
            </a:r>
          </a:p>
          <a:p>
            <a:endParaRPr lang="en-US" sz="2400" b="1" dirty="0" smtClean="0"/>
          </a:p>
          <a:p>
            <a:pPr algn="l">
              <a:buFont typeface="Courier New" pitchFamily="49" charset="0"/>
              <a:buChar char="o"/>
            </a:pPr>
            <a:r>
              <a:rPr lang="en-US" sz="2000" b="1" dirty="0" smtClean="0"/>
              <a:t>The residents of Baqa al-Gharbiyye, who are socially connected with West Bank</a:t>
            </a:r>
            <a:r>
              <a:rPr lang="en-US" sz="2000" dirty="0" smtClean="0"/>
              <a:t>, </a:t>
            </a:r>
            <a:r>
              <a:rPr lang="en-US" dirty="0" smtClean="0"/>
              <a:t>are married to the west Bank, or have relatives and friends at Palestinian side.</a:t>
            </a:r>
          </a:p>
          <a:p>
            <a:pPr algn="l"/>
            <a:r>
              <a:rPr lang="en-US" dirty="0" smtClean="0"/>
              <a:t>They </a:t>
            </a:r>
            <a:r>
              <a:rPr lang="en-US" b="1" dirty="0" smtClean="0">
                <a:solidFill>
                  <a:srgbClr val="00B050"/>
                </a:solidFill>
              </a:rPr>
              <a:t>acquired Israeli citizenship in 1949, They receive services from the Israeli side, such as national insurance, health care, and an Israeli passport, a good  level of services.</a:t>
            </a:r>
          </a:p>
          <a:p>
            <a:pPr algn="l"/>
            <a:r>
              <a:rPr lang="en-US" dirty="0" smtClean="0"/>
              <a:t>But with all these advantages they enjoy, they face the</a:t>
            </a:r>
            <a:r>
              <a:rPr lang="en-US" b="1" dirty="0" smtClean="0">
                <a:solidFill>
                  <a:srgbClr val="FF0000"/>
                </a:solidFill>
              </a:rPr>
              <a:t> suffering of communicating with their relatives on the Palestinian side. They are forced to ride the road for hours to reach their loved ones on the other side. After that the distance does not exceed 5 minutes to half an hour.</a:t>
            </a:r>
          </a:p>
          <a:p>
            <a:pPr algn="l"/>
            <a:endParaRPr lang="en-US" dirty="0" smtClean="0"/>
          </a:p>
          <a:p>
            <a:pPr algn="l">
              <a:buFont typeface="Courier New" pitchFamily="49" charset="0"/>
              <a:buChar char="o"/>
            </a:pPr>
            <a:r>
              <a:rPr lang="en-US" sz="2000" b="1" dirty="0" smtClean="0"/>
              <a:t>The residents of Nazlet Issa, who are behind the wall at Israeli side, but are affiliated with the West Bank.</a:t>
            </a:r>
          </a:p>
          <a:p>
            <a:endParaRPr lang="ar-SA" dirty="0"/>
          </a:p>
        </p:txBody>
      </p:sp>
      <p:sp>
        <p:nvSpPr>
          <p:cNvPr id="8" name="مربع نص 7"/>
          <p:cNvSpPr txBox="1"/>
          <p:nvPr/>
        </p:nvSpPr>
        <p:spPr>
          <a:xfrm>
            <a:off x="1600200" y="228600"/>
            <a:ext cx="6248400" cy="523220"/>
          </a:xfrm>
          <a:prstGeom prst="rect">
            <a:avLst/>
          </a:prstGeom>
          <a:noFill/>
        </p:spPr>
        <p:txBody>
          <a:bodyPr wrap="square" rtlCol="0">
            <a:spAutoFit/>
          </a:bodyPr>
          <a:lstStyle/>
          <a:p>
            <a:pPr algn="ctr"/>
            <a:r>
              <a:rPr lang="en-US" sz="2800" b="1" dirty="0" smtClean="0"/>
              <a:t>Heritage &amp; cultural aspects</a:t>
            </a:r>
            <a:endParaRPr lang="en-US" sz="2800" b="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descr="222.jpg"/>
          <p:cNvPicPr>
            <a:picLocks noChangeAspect="1"/>
          </p:cNvPicPr>
          <p:nvPr/>
        </p:nvPicPr>
        <p:blipFill>
          <a:blip r:embed="rId2" cstate="print"/>
          <a:stretch>
            <a:fillRect/>
          </a:stretch>
        </p:blipFill>
        <p:spPr>
          <a:xfrm>
            <a:off x="0" y="533400"/>
            <a:ext cx="6705600" cy="4744715"/>
          </a:xfrm>
          <a:prstGeom prst="rect">
            <a:avLst/>
          </a:prstGeom>
        </p:spPr>
      </p:pic>
      <p:sp>
        <p:nvSpPr>
          <p:cNvPr id="2" name="مستطيل 1"/>
          <p:cNvSpPr/>
          <p:nvPr/>
        </p:nvSpPr>
        <p:spPr>
          <a:xfrm>
            <a:off x="1371600" y="228600"/>
            <a:ext cx="6477000" cy="400110"/>
          </a:xfrm>
          <a:prstGeom prst="rect">
            <a:avLst/>
          </a:prstGeom>
        </p:spPr>
        <p:txBody>
          <a:bodyPr wrap="square">
            <a:spAutoFit/>
          </a:bodyPr>
          <a:lstStyle/>
          <a:p>
            <a:r>
              <a:rPr lang="en-US" sz="2000" b="1" dirty="0" smtClean="0"/>
              <a:t>Seventy "forgotten" citizens behind the separation fence</a:t>
            </a:r>
            <a:endParaRPr lang="en-US" sz="2000" b="1" dirty="0"/>
          </a:p>
        </p:txBody>
      </p:sp>
      <p:sp>
        <p:nvSpPr>
          <p:cNvPr id="4" name="مستطيل 3"/>
          <p:cNvSpPr/>
          <p:nvPr/>
        </p:nvSpPr>
        <p:spPr>
          <a:xfrm>
            <a:off x="228600" y="5562600"/>
            <a:ext cx="8686800" cy="954107"/>
          </a:xfrm>
          <a:prstGeom prst="rect">
            <a:avLst/>
          </a:prstGeom>
          <a:solidFill>
            <a:schemeClr val="bg2">
              <a:lumMod val="75000"/>
            </a:schemeClr>
          </a:solidFill>
          <a:ln>
            <a:solidFill>
              <a:schemeClr val="bg2">
                <a:lumMod val="25000"/>
              </a:schemeClr>
            </a:solidFill>
          </a:ln>
        </p:spPr>
        <p:txBody>
          <a:bodyPr wrap="square">
            <a:spAutoFit/>
          </a:bodyPr>
          <a:lstStyle/>
          <a:p>
            <a:r>
              <a:rPr lang="en-US" sz="1400" dirty="0" smtClean="0"/>
              <a:t>Citizens of the eight homes in Nazlet Issa, who were forced to live in total isolation behind the Apartheid Wall since its establishment in 2002.</a:t>
            </a:r>
          </a:p>
          <a:p>
            <a:r>
              <a:rPr lang="en-US" sz="1400" dirty="0" smtClean="0"/>
              <a:t>To remain to this day hostage and their freedom of movement and movement has been restricted, and they are denied contact with their family and social environment, and access to essential and essential services.</a:t>
            </a:r>
            <a:endParaRPr lang="en-US" sz="1400" dirty="0"/>
          </a:p>
        </p:txBody>
      </p:sp>
      <p:sp>
        <p:nvSpPr>
          <p:cNvPr id="5" name="مستطيل 4"/>
          <p:cNvSpPr/>
          <p:nvPr/>
        </p:nvSpPr>
        <p:spPr>
          <a:xfrm>
            <a:off x="6858000" y="838200"/>
            <a:ext cx="2057400" cy="1754326"/>
          </a:xfrm>
          <a:prstGeom prst="rect">
            <a:avLst/>
          </a:prstGeom>
          <a:solidFill>
            <a:schemeClr val="bg2">
              <a:lumMod val="75000"/>
            </a:schemeClr>
          </a:solidFill>
          <a:ln>
            <a:solidFill>
              <a:schemeClr val="bg2">
                <a:lumMod val="25000"/>
              </a:schemeClr>
            </a:solidFill>
          </a:ln>
        </p:spPr>
        <p:txBody>
          <a:bodyPr wrap="square">
            <a:spAutoFit/>
          </a:bodyPr>
          <a:lstStyle/>
          <a:p>
            <a:pPr algn="ctr"/>
            <a:r>
              <a:rPr lang="en-US" sz="1200" dirty="0" smtClean="0"/>
              <a:t>Where the separating wall and the iron gate constitute real suffering for us in light of the suffocating gate dates that open from six thirty in the morning until ten in the evening, in addition to the provocative inspection procedures daily.</a:t>
            </a:r>
            <a:endParaRPr lang="en-US" sz="1200" dirty="0"/>
          </a:p>
        </p:txBody>
      </p:sp>
      <p:sp>
        <p:nvSpPr>
          <p:cNvPr id="12" name="مخطط انسيابي: وصلة جمع 11"/>
          <p:cNvSpPr/>
          <p:nvPr/>
        </p:nvSpPr>
        <p:spPr>
          <a:xfrm>
            <a:off x="3505200" y="4038600"/>
            <a:ext cx="228600" cy="228600"/>
          </a:xfrm>
          <a:prstGeom prst="flowChartSummingJunction">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ستطيل 13"/>
          <p:cNvSpPr/>
          <p:nvPr/>
        </p:nvSpPr>
        <p:spPr>
          <a:xfrm>
            <a:off x="5867400" y="2895600"/>
            <a:ext cx="3048000" cy="127727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100" b="1" dirty="0" smtClean="0"/>
              <a:t>A checkpoint is located at the separation fence, at the point adjacent to this section of the Green Line. The barrier is occupied by the army and operates between five in the morning and ten at night. Palestinians are not permitted to cross, except for the children of seven Western-inhabited families.</a:t>
            </a:r>
            <a:endParaRPr lang="ar-SA" sz="1100" b="1" dirty="0"/>
          </a:p>
        </p:txBody>
      </p:sp>
      <p:sp>
        <p:nvSpPr>
          <p:cNvPr id="15" name="مخطط انسيابي: وصلة جمع 14"/>
          <p:cNvSpPr/>
          <p:nvPr/>
        </p:nvSpPr>
        <p:spPr>
          <a:xfrm>
            <a:off x="381000" y="5257800"/>
            <a:ext cx="152400" cy="152400"/>
          </a:xfrm>
          <a:prstGeom prst="flowChartSummingJunction">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p:cNvSpPr txBox="1"/>
          <p:nvPr/>
        </p:nvSpPr>
        <p:spPr>
          <a:xfrm>
            <a:off x="533400" y="5181600"/>
            <a:ext cx="990600" cy="261610"/>
          </a:xfrm>
          <a:prstGeom prst="rect">
            <a:avLst/>
          </a:prstGeom>
          <a:noFill/>
        </p:spPr>
        <p:txBody>
          <a:bodyPr wrap="square" rtlCol="1">
            <a:spAutoFit/>
          </a:bodyPr>
          <a:lstStyle/>
          <a:p>
            <a:r>
              <a:rPr lang="en-US" sz="1100" dirty="0" smtClean="0">
                <a:solidFill>
                  <a:schemeClr val="tx1">
                    <a:lumMod val="75000"/>
                    <a:lumOff val="25000"/>
                  </a:schemeClr>
                </a:solidFill>
              </a:rPr>
              <a:t>Barrier </a:t>
            </a:r>
            <a:endParaRPr lang="ar-SA" sz="1100" dirty="0">
              <a:solidFill>
                <a:schemeClr val="tx1">
                  <a:lumMod val="75000"/>
                  <a:lumOff val="25000"/>
                </a:schemeClr>
              </a:solidFill>
            </a:endParaRPr>
          </a:p>
        </p:txBody>
      </p:sp>
      <p:sp>
        <p:nvSpPr>
          <p:cNvPr id="17" name="شكل بيضاوي 16"/>
          <p:cNvSpPr/>
          <p:nvPr/>
        </p:nvSpPr>
        <p:spPr>
          <a:xfrm rot="20809404">
            <a:off x="2178404" y="1407422"/>
            <a:ext cx="1445409" cy="2846008"/>
          </a:xfrm>
          <a:prstGeom prst="ellipse">
            <a:avLst/>
          </a:prstGeom>
          <a:noFill/>
          <a:ln>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مربع نص 18"/>
          <p:cNvSpPr txBox="1"/>
          <p:nvPr/>
        </p:nvSpPr>
        <p:spPr>
          <a:xfrm>
            <a:off x="304800" y="838200"/>
            <a:ext cx="1828800" cy="646331"/>
          </a:xfrm>
          <a:prstGeom prst="rect">
            <a:avLst/>
          </a:prstGeom>
          <a:solidFill>
            <a:schemeClr val="lt1">
              <a:alpha val="51000"/>
            </a:schemeClr>
          </a:solidFill>
          <a:ln>
            <a:solidFill>
              <a:srgbClr val="FFFF00"/>
            </a:solid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en-US" sz="1200" b="1" dirty="0" smtClean="0"/>
              <a:t>The name of the region in Baqa Al-Gharbiyye: Al-</a:t>
            </a:r>
            <a:r>
              <a:rPr lang="en-US" sz="1200" b="1" dirty="0" err="1" smtClean="0"/>
              <a:t>Nazleh</a:t>
            </a:r>
            <a:r>
              <a:rPr lang="en-US" sz="1200" b="1" dirty="0" smtClean="0"/>
              <a:t> Street</a:t>
            </a:r>
            <a:endParaRPr lang="ar-SA" sz="1200" b="1" dirty="0"/>
          </a:p>
        </p:txBody>
      </p:sp>
      <p:cxnSp>
        <p:nvCxnSpPr>
          <p:cNvPr id="21" name="رابط كسهم مستقيم 20"/>
          <p:cNvCxnSpPr>
            <a:endCxn id="19" idx="2"/>
          </p:cNvCxnSpPr>
          <p:nvPr/>
        </p:nvCxnSpPr>
        <p:spPr>
          <a:xfrm rot="10800000">
            <a:off x="1219200" y="1484532"/>
            <a:ext cx="914400" cy="801469"/>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4" name="مربع نص 23"/>
          <p:cNvSpPr txBox="1"/>
          <p:nvPr/>
        </p:nvSpPr>
        <p:spPr>
          <a:xfrm>
            <a:off x="228600" y="2057400"/>
            <a:ext cx="2209800" cy="276999"/>
          </a:xfrm>
          <a:prstGeom prst="rect">
            <a:avLst/>
          </a:prstGeom>
          <a:noFill/>
        </p:spPr>
        <p:txBody>
          <a:bodyPr wrap="square" rtlCol="1">
            <a:spAutoFit/>
          </a:bodyPr>
          <a:lstStyle/>
          <a:p>
            <a:r>
              <a:rPr lang="en-US" sz="1200" b="1" dirty="0" smtClean="0"/>
              <a:t>Baqa  Al-Gharbiyye </a:t>
            </a:r>
            <a:endParaRPr lang="ar-SA" sz="1200" b="1" dirty="0"/>
          </a:p>
        </p:txBody>
      </p:sp>
      <p:sp>
        <p:nvSpPr>
          <p:cNvPr id="25" name="مربع نص 24"/>
          <p:cNvSpPr txBox="1"/>
          <p:nvPr/>
        </p:nvSpPr>
        <p:spPr>
          <a:xfrm>
            <a:off x="3886200" y="1524000"/>
            <a:ext cx="2209800" cy="276999"/>
          </a:xfrm>
          <a:prstGeom prst="rect">
            <a:avLst/>
          </a:prstGeom>
          <a:noFill/>
        </p:spPr>
        <p:txBody>
          <a:bodyPr wrap="square" rtlCol="1">
            <a:spAutoFit/>
          </a:bodyPr>
          <a:lstStyle/>
          <a:p>
            <a:r>
              <a:rPr lang="en-US" sz="1200" b="1" dirty="0" smtClean="0"/>
              <a:t>Nazlet Issa</a:t>
            </a:r>
            <a:endParaRPr lang="ar-SA" sz="1200" b="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a:xfrm>
            <a:off x="381000" y="0"/>
            <a:ext cx="8229600" cy="808038"/>
          </a:xfrm>
        </p:spPr>
        <p:txBody>
          <a:bodyPr>
            <a:normAutofit/>
          </a:bodyPr>
          <a:lstStyle/>
          <a:p>
            <a:r>
              <a:rPr lang="en-US" sz="3200" dirty="0" smtClean="0"/>
              <a:t>Demographic sector</a:t>
            </a:r>
            <a:endParaRPr lang="ar-SA" sz="3200" dirty="0"/>
          </a:p>
        </p:txBody>
      </p:sp>
      <p:graphicFrame>
        <p:nvGraphicFramePr>
          <p:cNvPr id="13" name="جدول 12"/>
          <p:cNvGraphicFramePr>
            <a:graphicFrameLocks noGrp="1"/>
          </p:cNvGraphicFramePr>
          <p:nvPr/>
        </p:nvGraphicFramePr>
        <p:xfrm>
          <a:off x="304800" y="1447800"/>
          <a:ext cx="2819400" cy="3708400"/>
        </p:xfrm>
        <a:graphic>
          <a:graphicData uri="http://schemas.openxmlformats.org/drawingml/2006/table">
            <a:tbl>
              <a:tblPr rtl="1" firstRow="1" bandRow="1">
                <a:tableStyleId>{5C22544A-7EE6-4342-B048-85BDC9FD1C3A}</a:tableStyleId>
              </a:tblPr>
              <a:tblGrid>
                <a:gridCol w="1409700"/>
                <a:gridCol w="1409700"/>
              </a:tblGrid>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rPr>
                        <a:t>Population of Baqa Al-Gharbiyye </a:t>
                      </a:r>
                      <a:endParaRPr lang="ar-SA" sz="140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hMerge="1">
                  <a:txBody>
                    <a:bodyPr/>
                    <a:lstStyle/>
                    <a:p>
                      <a:pPr rtl="1"/>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en-US" sz="1400" dirty="0" smtClean="0"/>
                        <a:t>Population </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l" rtl="0"/>
                      <a:r>
                        <a:rPr lang="en-US" sz="1400" dirty="0" smtClean="0"/>
                        <a:t>Year</a:t>
                      </a:r>
                      <a:r>
                        <a:rPr lang="en-US" sz="1400" baseline="0" dirty="0" smtClean="0"/>
                        <a:t> </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ar-SA" sz="1400" dirty="0" smtClean="0"/>
                        <a:t>1</a:t>
                      </a:r>
                      <a:r>
                        <a:rPr lang="en-US" sz="1400" dirty="0" smtClean="0"/>
                        <a:t>,</a:t>
                      </a:r>
                      <a:r>
                        <a:rPr lang="ar-SA" sz="1400" dirty="0" smtClean="0"/>
                        <a:t>443</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en-US" sz="1400" dirty="0" smtClean="0"/>
                        <a:t>1922</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ar-SA" sz="1400" dirty="0" smtClean="0"/>
                        <a:t>1</a:t>
                      </a:r>
                      <a:r>
                        <a:rPr lang="en-US" sz="1400" dirty="0" smtClean="0"/>
                        <a:t>,</a:t>
                      </a:r>
                      <a:r>
                        <a:rPr lang="ar-SA" sz="1400" dirty="0" smtClean="0"/>
                        <a:t>640</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ar-SA" sz="1400" dirty="0" smtClean="0"/>
                        <a:t>1931</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ar-SA" sz="1400" dirty="0" smtClean="0"/>
                        <a:t>2</a:t>
                      </a:r>
                      <a:r>
                        <a:rPr lang="en-US" sz="1400" dirty="0" smtClean="0"/>
                        <a:t>,</a:t>
                      </a:r>
                      <a:r>
                        <a:rPr lang="ar-SA" sz="1400" dirty="0" smtClean="0"/>
                        <a:t>240</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ar-SA" sz="1400" dirty="0" smtClean="0"/>
                        <a:t>1945</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ar-SA" sz="1400" dirty="0" smtClean="0"/>
                        <a:t>9</a:t>
                      </a:r>
                      <a:r>
                        <a:rPr lang="en-US" sz="1400" dirty="0" smtClean="0"/>
                        <a:t>,</a:t>
                      </a:r>
                      <a:r>
                        <a:rPr lang="ar-SA" sz="1400" dirty="0" smtClean="0"/>
                        <a:t>500</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ar-SA" sz="1400" dirty="0" smtClean="0"/>
                        <a:t>1961</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ar-SA" sz="1400" dirty="0" smtClean="0"/>
                        <a:t>10</a:t>
                      </a:r>
                      <a:r>
                        <a:rPr lang="en-US" sz="1400" dirty="0" smtClean="0"/>
                        <a:t>,</a:t>
                      </a:r>
                      <a:r>
                        <a:rPr lang="ar-SA" sz="1400" dirty="0" smtClean="0"/>
                        <a:t>866</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ar-SA" sz="1400" dirty="0" smtClean="0"/>
                        <a:t>1987</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ar-SA" sz="1400" dirty="0" smtClean="0"/>
                        <a:t>15</a:t>
                      </a:r>
                      <a:r>
                        <a:rPr lang="en-US" sz="1400" dirty="0" smtClean="0"/>
                        <a:t>,</a:t>
                      </a:r>
                      <a:r>
                        <a:rPr lang="ar-SA" sz="1400" dirty="0" smtClean="0"/>
                        <a:t>190</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ar-SA" sz="1400" dirty="0" smtClean="0"/>
                        <a:t>1995</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ar-SA" sz="1400" dirty="0" smtClean="0"/>
                        <a:t>21</a:t>
                      </a:r>
                      <a:r>
                        <a:rPr lang="en-US" sz="1400" dirty="0" smtClean="0"/>
                        <a:t>,</a:t>
                      </a:r>
                      <a:r>
                        <a:rPr lang="ar-SA" sz="1400" dirty="0" smtClean="0"/>
                        <a:t>770</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en-US" sz="1400" dirty="0" smtClean="0"/>
                        <a:t>2007</a:t>
                      </a:r>
                      <a:endParaRPr lang="ar-SA"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70840">
                <a:tc>
                  <a:txBody>
                    <a:bodyPr/>
                    <a:lstStyle/>
                    <a:p>
                      <a:pPr algn="l" rtl="0"/>
                      <a:r>
                        <a:rPr lang="en-US" sz="1400" dirty="0" smtClean="0"/>
                        <a:t>28,526</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r>
                        <a:rPr lang="en-US" sz="1400" dirty="0" smtClean="0"/>
                        <a:t>2016</a:t>
                      </a:r>
                      <a:endParaRPr lang="ar-SA"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bl>
          </a:graphicData>
        </a:graphic>
      </p:graphicFrame>
      <p:sp>
        <p:nvSpPr>
          <p:cNvPr id="10444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Arial" pitchFamily="34" charset="0"/>
                <a:cs typeface="Arial" pitchFamily="34" charset="0"/>
              </a:rPr>
              <a:t/>
            </a:r>
            <a:br>
              <a:rPr kumimoji="0" lang="ar-SA" sz="1800" b="0" i="0" u="none" strike="noStrike" cap="none" normalizeH="0" baseline="0" smtClean="0">
                <a:ln>
                  <a:noFill/>
                </a:ln>
                <a:solidFill>
                  <a:schemeClr val="tx1"/>
                </a:solidFill>
                <a:effectLst/>
                <a:latin typeface="Arial" pitchFamily="34" charset="0"/>
                <a:cs typeface="Arial" pitchFamily="34" charset="0"/>
              </a:rPr>
            </a:b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7" name="جدول 6"/>
          <p:cNvGraphicFramePr>
            <a:graphicFrameLocks noGrp="1"/>
          </p:cNvGraphicFramePr>
          <p:nvPr/>
        </p:nvGraphicFramePr>
        <p:xfrm>
          <a:off x="6096000" y="1447800"/>
          <a:ext cx="2362200" cy="2926080"/>
        </p:xfrm>
        <a:graphic>
          <a:graphicData uri="http://schemas.openxmlformats.org/drawingml/2006/table">
            <a:tbl>
              <a:tblPr rtl="1" firstRow="1" bandRow="1">
                <a:tableStyleId>{5C22544A-7EE6-4342-B048-85BDC9FD1C3A}</a:tableStyleId>
              </a:tblPr>
              <a:tblGrid>
                <a:gridCol w="1364726"/>
                <a:gridCol w="997474"/>
              </a:tblGrid>
              <a:tr h="285750">
                <a:tc gridSpan="2">
                  <a:txBody>
                    <a:bodyPr/>
                    <a:lstStyle/>
                    <a:p>
                      <a:pPr algn="ctr" rtl="1"/>
                      <a:r>
                        <a:rPr lang="en-US" sz="1600" dirty="0" smtClean="0">
                          <a:solidFill>
                            <a:schemeClr val="tx1"/>
                          </a:solidFill>
                        </a:rPr>
                        <a:t>Population of Baqa alsharqieh </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hMerge="1">
                  <a:txBody>
                    <a:bodyPr/>
                    <a:lstStyle/>
                    <a:p>
                      <a:pPr rtl="1"/>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5750">
                <a:tc>
                  <a:txBody>
                    <a:bodyPr/>
                    <a:lstStyle/>
                    <a:p>
                      <a:pPr algn="ctr" rtl="1"/>
                      <a:r>
                        <a:rPr lang="en-US" sz="1600" dirty="0" smtClean="0">
                          <a:solidFill>
                            <a:schemeClr val="tx1"/>
                          </a:solidFill>
                        </a:rPr>
                        <a:t>Population</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rtl="1"/>
                      <a:r>
                        <a:rPr lang="en-US" sz="1600" dirty="0" smtClean="0">
                          <a:solidFill>
                            <a:schemeClr val="tx1"/>
                          </a:solidFill>
                        </a:rPr>
                        <a:t>year</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5750">
                <a:tc>
                  <a:txBody>
                    <a:bodyPr/>
                    <a:lstStyle/>
                    <a:p>
                      <a:pPr algn="ctr" rtl="1"/>
                      <a:r>
                        <a:rPr lang="en-US" sz="1600" dirty="0" smtClean="0">
                          <a:solidFill>
                            <a:schemeClr val="tx1"/>
                          </a:solidFill>
                        </a:rPr>
                        <a:t>269</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600" dirty="0" smtClean="0">
                          <a:solidFill>
                            <a:schemeClr val="tx1"/>
                          </a:solidFill>
                        </a:rPr>
                        <a:t>1922</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5750">
                <a:tc>
                  <a:txBody>
                    <a:bodyPr/>
                    <a:lstStyle/>
                    <a:p>
                      <a:pPr algn="ctr" rtl="1"/>
                      <a:r>
                        <a:rPr lang="en-US" sz="1600" dirty="0" smtClean="0">
                          <a:solidFill>
                            <a:schemeClr val="tx1"/>
                          </a:solidFill>
                        </a:rPr>
                        <a:t>680</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600" dirty="0" smtClean="0">
                          <a:solidFill>
                            <a:schemeClr val="tx1"/>
                          </a:solidFill>
                        </a:rPr>
                        <a:t>1945</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5750">
                <a:tc>
                  <a:txBody>
                    <a:bodyPr/>
                    <a:lstStyle/>
                    <a:p>
                      <a:pPr algn="ctr" rtl="1"/>
                      <a:r>
                        <a:rPr lang="en-US" sz="1600" dirty="0" smtClean="0">
                          <a:solidFill>
                            <a:schemeClr val="tx1"/>
                          </a:solidFill>
                        </a:rPr>
                        <a:t>1,200</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600" dirty="0" smtClean="0">
                          <a:solidFill>
                            <a:schemeClr val="tx1"/>
                          </a:solidFill>
                        </a:rPr>
                        <a:t>1967</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5750">
                <a:tc>
                  <a:txBody>
                    <a:bodyPr/>
                    <a:lstStyle/>
                    <a:p>
                      <a:pPr algn="ctr" rtl="1"/>
                      <a:r>
                        <a:rPr lang="en-US" sz="1600" dirty="0" smtClean="0">
                          <a:solidFill>
                            <a:schemeClr val="tx1"/>
                          </a:solidFill>
                        </a:rPr>
                        <a:t>2,100</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600" dirty="0" smtClean="0">
                          <a:solidFill>
                            <a:schemeClr val="tx1"/>
                          </a:solidFill>
                        </a:rPr>
                        <a:t>1987</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5750">
                <a:tc>
                  <a:txBody>
                    <a:bodyPr/>
                    <a:lstStyle/>
                    <a:p>
                      <a:pPr algn="ctr" rtl="1"/>
                      <a:r>
                        <a:rPr lang="en-US" sz="1600" dirty="0" smtClean="0">
                          <a:solidFill>
                            <a:schemeClr val="tx1"/>
                          </a:solidFill>
                        </a:rPr>
                        <a:t>4,200</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600" dirty="0" smtClean="0">
                          <a:solidFill>
                            <a:schemeClr val="tx1"/>
                          </a:solidFill>
                        </a:rPr>
                        <a:t>2008</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5750">
                <a:tc>
                  <a:txBody>
                    <a:bodyPr/>
                    <a:lstStyle/>
                    <a:p>
                      <a:pPr algn="ctr" rtl="1"/>
                      <a:r>
                        <a:rPr lang="en-US" sz="1600" dirty="0" smtClean="0">
                          <a:solidFill>
                            <a:schemeClr val="tx1"/>
                          </a:solidFill>
                        </a:rPr>
                        <a:t>4,892</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600" dirty="0" smtClean="0">
                          <a:solidFill>
                            <a:schemeClr val="tx1"/>
                          </a:solidFill>
                        </a:rPr>
                        <a:t>2017</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bl>
          </a:graphicData>
        </a:graphic>
      </p:graphicFrame>
      <p:graphicFrame>
        <p:nvGraphicFramePr>
          <p:cNvPr id="9" name="جدول 8"/>
          <p:cNvGraphicFramePr>
            <a:graphicFrameLocks noGrp="1"/>
          </p:cNvGraphicFramePr>
          <p:nvPr/>
        </p:nvGraphicFramePr>
        <p:xfrm>
          <a:off x="3429000" y="1447800"/>
          <a:ext cx="2514600" cy="3182881"/>
        </p:xfrm>
        <a:graphic>
          <a:graphicData uri="http://schemas.openxmlformats.org/drawingml/2006/table">
            <a:tbl>
              <a:tblPr rtl="1" firstRow="1" bandRow="1">
                <a:tableStyleId>{5C22544A-7EE6-4342-B048-85BDC9FD1C3A}</a:tableStyleId>
              </a:tblPr>
              <a:tblGrid>
                <a:gridCol w="1257300"/>
                <a:gridCol w="1257300"/>
              </a:tblGrid>
              <a:tr h="500641">
                <a:tc gridSpan="2">
                  <a:txBody>
                    <a:bodyPr/>
                    <a:lstStyle/>
                    <a:p>
                      <a:pPr algn="ctr" rtl="1"/>
                      <a:r>
                        <a:rPr lang="en-US" sz="1600" dirty="0" smtClean="0">
                          <a:solidFill>
                            <a:schemeClr val="tx1"/>
                          </a:solidFill>
                        </a:rPr>
                        <a:t>Population of Nazlet</a:t>
                      </a:r>
                      <a:r>
                        <a:rPr lang="en-US" sz="1600" baseline="0" dirty="0" smtClean="0">
                          <a:solidFill>
                            <a:schemeClr val="tx1"/>
                          </a:solidFill>
                        </a:rPr>
                        <a:t> Issa</a:t>
                      </a:r>
                      <a:endParaRPr lang="ar-S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hMerge="1">
                  <a:txBody>
                    <a:bodyPr/>
                    <a:lstStyle/>
                    <a:p>
                      <a:pPr algn="l" rtl="0"/>
                      <a:endParaRPr lang="ar-SA" sz="1800" dirty="0"/>
                    </a:p>
                  </a:txBody>
                  <a:tcPr/>
                </a:tc>
              </a:tr>
              <a:tr h="289845">
                <a:tc>
                  <a:txBody>
                    <a:bodyPr/>
                    <a:lstStyle/>
                    <a:p>
                      <a:pPr algn="l" rtl="0"/>
                      <a:r>
                        <a:rPr lang="en-US" sz="1600" dirty="0" smtClean="0"/>
                        <a:t>population</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l" rtl="0"/>
                      <a:r>
                        <a:rPr lang="en-US" sz="1600" dirty="0" smtClean="0"/>
                        <a:t>year</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9845">
                <a:tc>
                  <a:txBody>
                    <a:bodyPr/>
                    <a:lstStyle/>
                    <a:p>
                      <a:pPr algn="l" rtl="0"/>
                      <a:r>
                        <a:rPr lang="ar-SA" sz="1600" dirty="0" smtClean="0"/>
                        <a:t>203</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ar-SA" sz="1600" dirty="0" smtClean="0"/>
                        <a:t>1922</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9845">
                <a:tc>
                  <a:txBody>
                    <a:bodyPr/>
                    <a:lstStyle/>
                    <a:p>
                      <a:pPr algn="l" rtl="0"/>
                      <a:r>
                        <a:rPr lang="ar-SA" sz="1600" dirty="0" smtClean="0"/>
                        <a:t>261</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ar-SA" sz="1600" dirty="0" smtClean="0"/>
                        <a:t>1931</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9845">
                <a:tc>
                  <a:txBody>
                    <a:bodyPr/>
                    <a:lstStyle/>
                    <a:p>
                      <a:pPr algn="l" rtl="0"/>
                      <a:r>
                        <a:rPr lang="ar-SA" sz="1600" dirty="0" smtClean="0"/>
                        <a:t>380</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ar-SA" sz="1600" dirty="0" smtClean="0"/>
                        <a:t>1945</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9845">
                <a:tc>
                  <a:txBody>
                    <a:bodyPr/>
                    <a:lstStyle/>
                    <a:p>
                      <a:pPr algn="l" rtl="0"/>
                      <a:r>
                        <a:rPr lang="ar-SA" sz="1600" dirty="0" smtClean="0"/>
                        <a:t>627</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ar-SA" sz="1600" dirty="0" smtClean="0"/>
                        <a:t>1961</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9845">
                <a:tc>
                  <a:txBody>
                    <a:bodyPr/>
                    <a:lstStyle/>
                    <a:p>
                      <a:pPr algn="l" rtl="0"/>
                      <a:r>
                        <a:rPr lang="ar-SA" sz="1600" dirty="0" smtClean="0"/>
                        <a:t>1</a:t>
                      </a:r>
                      <a:r>
                        <a:rPr lang="en-US" sz="1600" dirty="0" smtClean="0"/>
                        <a:t>,</a:t>
                      </a:r>
                      <a:r>
                        <a:rPr lang="ar-SA" sz="1600" dirty="0" smtClean="0"/>
                        <a:t>868</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ar-SA" sz="1600" dirty="0" smtClean="0"/>
                        <a:t>1997</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9845">
                <a:tc>
                  <a:txBody>
                    <a:bodyPr/>
                    <a:lstStyle/>
                    <a:p>
                      <a:pPr algn="l" rtl="0"/>
                      <a:r>
                        <a:rPr lang="ar-SA" sz="1600" dirty="0" smtClean="0"/>
                        <a:t>2</a:t>
                      </a:r>
                      <a:r>
                        <a:rPr lang="en-US" sz="1600" dirty="0" smtClean="0"/>
                        <a:t>,</a:t>
                      </a:r>
                      <a:r>
                        <a:rPr lang="ar-SA" sz="1600" dirty="0" smtClean="0"/>
                        <a:t>430</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ar-SA" sz="1600" dirty="0" smtClean="0"/>
                        <a:t>2005</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89845">
                <a:tc>
                  <a:txBody>
                    <a:bodyPr/>
                    <a:lstStyle/>
                    <a:p>
                      <a:pPr algn="l" rtl="0"/>
                      <a:r>
                        <a:rPr lang="ar-SA" sz="1600" dirty="0" smtClean="0"/>
                        <a:t>2</a:t>
                      </a:r>
                      <a:r>
                        <a:rPr lang="en-US" sz="1600" dirty="0" smtClean="0"/>
                        <a:t>,</a:t>
                      </a:r>
                      <a:r>
                        <a:rPr lang="ar-SA" sz="1600" dirty="0" smtClean="0"/>
                        <a:t>571</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ar-SA" sz="1600" dirty="0" smtClean="0"/>
                        <a:t>2007</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bl>
          </a:graphicData>
        </a:graphic>
      </p:graphicFrame>
      <p:sp>
        <p:nvSpPr>
          <p:cNvPr id="11" name="مستطيل 10"/>
          <p:cNvSpPr/>
          <p:nvPr/>
        </p:nvSpPr>
        <p:spPr>
          <a:xfrm>
            <a:off x="228600" y="914400"/>
            <a:ext cx="4310860" cy="369332"/>
          </a:xfrm>
          <a:prstGeom prst="rect">
            <a:avLst/>
          </a:prstGeom>
        </p:spPr>
        <p:txBody>
          <a:bodyPr wrap="none">
            <a:spAutoFit/>
          </a:bodyPr>
          <a:lstStyle/>
          <a:p>
            <a:r>
              <a:rPr lang="en-US" b="1" dirty="0" smtClean="0"/>
              <a:t>Population of the study area over the years</a:t>
            </a:r>
            <a:endParaRPr lang="ar-SA" b="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a:xfrm>
            <a:off x="381000" y="0"/>
            <a:ext cx="8229600" cy="808038"/>
          </a:xfrm>
        </p:spPr>
        <p:txBody>
          <a:bodyPr>
            <a:normAutofit/>
          </a:bodyPr>
          <a:lstStyle/>
          <a:p>
            <a:r>
              <a:rPr lang="en-US" sz="3200" dirty="0" smtClean="0"/>
              <a:t>Demographic sector</a:t>
            </a:r>
            <a:endParaRPr lang="ar-SA" sz="3200" dirty="0"/>
          </a:p>
        </p:txBody>
      </p:sp>
      <p:graphicFrame>
        <p:nvGraphicFramePr>
          <p:cNvPr id="7" name="جدول 6"/>
          <p:cNvGraphicFramePr>
            <a:graphicFrameLocks noGrp="1"/>
          </p:cNvGraphicFramePr>
          <p:nvPr/>
        </p:nvGraphicFramePr>
        <p:xfrm>
          <a:off x="228600" y="2514600"/>
          <a:ext cx="4343400" cy="3598922"/>
        </p:xfrm>
        <a:graphic>
          <a:graphicData uri="http://schemas.openxmlformats.org/drawingml/2006/table">
            <a:tbl>
              <a:tblPr rtl="1" firstRow="1" bandRow="1">
                <a:tableStyleId>{5C22544A-7EE6-4342-B048-85BDC9FD1C3A}</a:tableStyleId>
              </a:tblPr>
              <a:tblGrid>
                <a:gridCol w="1085850"/>
                <a:gridCol w="1085850"/>
                <a:gridCol w="1085850"/>
                <a:gridCol w="1085850"/>
              </a:tblGrid>
              <a:tr h="279325">
                <a:tc>
                  <a:txBody>
                    <a:bodyPr/>
                    <a:lstStyle/>
                    <a:p>
                      <a:pPr algn="ctr" rtl="1"/>
                      <a:r>
                        <a:rPr lang="en-US" sz="1000" dirty="0" smtClean="0"/>
                        <a:t>2018</a:t>
                      </a:r>
                      <a:endParaRPr lang="ar-S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rtl="1"/>
                      <a:r>
                        <a:rPr lang="en-US" sz="1000" dirty="0" smtClean="0"/>
                        <a:t>2016</a:t>
                      </a:r>
                      <a:endParaRPr lang="ar-S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rtl="1"/>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rtl="1"/>
                      <a:r>
                        <a:rPr lang="en-US" sz="1000" dirty="0" smtClean="0"/>
                        <a:t>Locality/year</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45390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29,394</a:t>
                      </a:r>
                      <a:endParaRPr lang="en-US" sz="1000" dirty="0" smtClean="0"/>
                    </a:p>
                    <a:p>
                      <a:pPr algn="ctr" rtl="0"/>
                      <a:endParaRPr lang="ar-S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28,526</a:t>
                      </a:r>
                    </a:p>
                    <a:p>
                      <a:pPr algn="ctr" rtl="0"/>
                      <a:endParaRPr lang="ar-S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n-US" sz="1000" dirty="0" smtClean="0"/>
                        <a:t>population</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rowSpan="2">
                  <a:txBody>
                    <a:bodyPr/>
                    <a:lstStyle/>
                    <a:p>
                      <a:pPr algn="ctr" rtl="0"/>
                      <a:r>
                        <a:rPr lang="en-US" sz="1000" dirty="0" smtClean="0"/>
                        <a:t>Baqa AlGharbiyye</a:t>
                      </a:r>
                      <a:r>
                        <a:rPr lang="en-US" sz="1000" baseline="0" dirty="0" smtClean="0"/>
                        <a:t> </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628481">
                <a:tc gridSpan="2">
                  <a:txBody>
                    <a:bodyPr/>
                    <a:lstStyle/>
                    <a:p>
                      <a:pPr algn="ctr" rtl="0"/>
                      <a:r>
                        <a:rPr lang="ar-SA" sz="1600" dirty="0" smtClean="0"/>
                        <a:t>3.04</a:t>
                      </a:r>
                      <a:endParaRPr lang="ar-SA"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1"/>
                      <a:endParaRPr lang="ar-S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n-US" sz="1000" dirty="0" smtClean="0"/>
                        <a:t>Annual Growth rate</a:t>
                      </a:r>
                      <a:r>
                        <a:rPr lang="en-US" sz="1000" baseline="0" dirty="0" smtClean="0"/>
                        <a:t> (%)</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vMerge="1">
                  <a:txBody>
                    <a:bodyPr/>
                    <a:lstStyle/>
                    <a:p>
                      <a:pPr rtl="1"/>
                      <a:endParaRPr lang="ar-SA" sz="1400" dirty="0"/>
                    </a:p>
                  </a:txBody>
                  <a:tcPr/>
                </a:tc>
              </a:tr>
              <a:tr h="377956">
                <a:tc>
                  <a:txBody>
                    <a:bodyPr/>
                    <a:lstStyle/>
                    <a:p>
                      <a:pPr algn="ctr" rtl="0"/>
                      <a:r>
                        <a:rPr lang="ar-SA" sz="900" b="1" dirty="0" smtClean="0">
                          <a:solidFill>
                            <a:schemeClr val="bg1"/>
                          </a:solidFill>
                        </a:rPr>
                        <a:t>2017</a:t>
                      </a:r>
                      <a:endParaRPr lang="ar-SA" sz="9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rtl="0"/>
                      <a:r>
                        <a:rPr lang="ar-SA" sz="900" b="1" dirty="0" smtClean="0">
                          <a:solidFill>
                            <a:schemeClr val="bg1"/>
                          </a:solidFill>
                        </a:rPr>
                        <a:t>2007</a:t>
                      </a:r>
                      <a:endParaRPr lang="ar-SA" sz="9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rtl="0"/>
                      <a:endParaRPr lang="ar-SA" sz="9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dirty="0" smtClean="0">
                          <a:solidFill>
                            <a:schemeClr val="bg1"/>
                          </a:solidFill>
                        </a:rPr>
                        <a:t>Locality/year</a:t>
                      </a:r>
                      <a:endParaRPr lang="ar-SA" sz="900"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314241">
                <a:tc>
                  <a:txBody>
                    <a:bodyPr/>
                    <a:lstStyle/>
                    <a:p>
                      <a:pPr algn="ctr" rtl="0"/>
                      <a:r>
                        <a:rPr lang="en-US" sz="1200" dirty="0" smtClean="0"/>
                        <a:t>4,892</a:t>
                      </a:r>
                      <a:endParaRPr lang="ar-SA"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a:r>
                        <a:rPr lang="en-US" sz="1200" dirty="0" smtClean="0"/>
                        <a:t>4,101</a:t>
                      </a:r>
                      <a:endParaRPr lang="ar-SA"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n-US" sz="1000" dirty="0" smtClean="0"/>
                        <a:t>population</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rowSpan="2">
                  <a:txBody>
                    <a:bodyPr/>
                    <a:lstStyle/>
                    <a:p>
                      <a:pPr algn="ctr" rtl="0"/>
                      <a:r>
                        <a:rPr lang="en-US" sz="1000" dirty="0" smtClean="0"/>
                        <a:t>Baqa alsharqieh</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628481">
                <a:tc gridSpan="2">
                  <a:txBody>
                    <a:bodyPr/>
                    <a:lstStyle/>
                    <a:p>
                      <a:pPr algn="ctr" rtl="0"/>
                      <a:r>
                        <a:rPr lang="en-US" sz="1600" dirty="0" smtClean="0"/>
                        <a:t>1.928</a:t>
                      </a:r>
                      <a:endParaRPr lang="ar-SA"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1"/>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n-US" sz="1000" dirty="0" smtClean="0"/>
                        <a:t>Annual Growth rate</a:t>
                      </a:r>
                      <a:r>
                        <a:rPr lang="en-US" sz="1000" baseline="0" dirty="0" smtClean="0"/>
                        <a:t> (%)</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vMerge="1">
                  <a:txBody>
                    <a:bodyPr/>
                    <a:lstStyle/>
                    <a:p>
                      <a:pPr rtl="1"/>
                      <a:endParaRPr lang="ar-SA" sz="1400" dirty="0"/>
                    </a:p>
                  </a:txBody>
                  <a:tcPr/>
                </a:tc>
              </a:tr>
              <a:tr h="288054">
                <a:tc>
                  <a:txBody>
                    <a:bodyPr/>
                    <a:lstStyle/>
                    <a:p>
                      <a:pPr algn="ctr" rtl="0"/>
                      <a:r>
                        <a:rPr lang="ar-SA" sz="1000" dirty="0" smtClean="0"/>
                        <a:t>2</a:t>
                      </a:r>
                      <a:r>
                        <a:rPr lang="en-US" sz="1000" dirty="0" smtClean="0"/>
                        <a:t>,</a:t>
                      </a:r>
                      <a:r>
                        <a:rPr lang="ar-SA" sz="1000" dirty="0" smtClean="0"/>
                        <a:t>302</a:t>
                      </a:r>
                      <a:endParaRPr lang="ar-SA"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a:r>
                        <a:rPr lang="ar-SA" sz="1050" dirty="0" smtClean="0"/>
                        <a:t>2</a:t>
                      </a:r>
                      <a:r>
                        <a:rPr lang="en-US" sz="1050" dirty="0" smtClean="0"/>
                        <a:t>,</a:t>
                      </a:r>
                      <a:r>
                        <a:rPr lang="ar-SA" sz="1050" dirty="0" smtClean="0"/>
                        <a:t>316</a:t>
                      </a:r>
                      <a:endParaRPr lang="ar-SA"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n-US" sz="1000" dirty="0" smtClean="0"/>
                        <a:t>population</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rowSpan="2">
                  <a:txBody>
                    <a:bodyPr/>
                    <a:lstStyle/>
                    <a:p>
                      <a:pPr algn="ctr" rtl="0"/>
                      <a:r>
                        <a:rPr lang="en-US" sz="1000" dirty="0" smtClean="0"/>
                        <a:t>Nazlet Issa</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r>
              <a:tr h="628481">
                <a:tc gridSpan="2">
                  <a:txBody>
                    <a:bodyPr/>
                    <a:lstStyle/>
                    <a:p>
                      <a:pPr algn="ctr" rtl="0"/>
                      <a:r>
                        <a:rPr lang="ar-SA" sz="1600" dirty="0" smtClean="0"/>
                        <a:t>0.06-</a:t>
                      </a:r>
                      <a:endParaRPr lang="ar-SA"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1"/>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n-US" sz="1000" dirty="0" smtClean="0"/>
                        <a:t>Annual Growth rate</a:t>
                      </a:r>
                      <a:r>
                        <a:rPr lang="en-US" sz="1000" baseline="0" dirty="0" smtClean="0"/>
                        <a:t> (%)</a:t>
                      </a:r>
                      <a:endParaRPr lang="ar-SA"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vMerge="1">
                  <a:txBody>
                    <a:bodyPr/>
                    <a:lstStyle/>
                    <a:p>
                      <a:pPr rtl="1"/>
                      <a:endParaRPr lang="ar-SA" sz="1400" dirty="0"/>
                    </a:p>
                  </a:txBody>
                  <a:tcPr/>
                </a:tc>
              </a:tr>
            </a:tbl>
          </a:graphicData>
        </a:graphic>
      </p:graphicFrame>
      <p:graphicFrame>
        <p:nvGraphicFramePr>
          <p:cNvPr id="8" name="جدول 7"/>
          <p:cNvGraphicFramePr>
            <a:graphicFrameLocks noGrp="1"/>
          </p:cNvGraphicFramePr>
          <p:nvPr/>
        </p:nvGraphicFramePr>
        <p:xfrm>
          <a:off x="5181600" y="2057400"/>
          <a:ext cx="3581400" cy="1341120"/>
        </p:xfrm>
        <a:graphic>
          <a:graphicData uri="http://schemas.openxmlformats.org/drawingml/2006/table">
            <a:tbl>
              <a:tblPr rtl="1" firstRow="1" bandRow="1">
                <a:tableStyleId>{5C22544A-7EE6-4342-B048-85BDC9FD1C3A}</a:tableStyleId>
              </a:tblPr>
              <a:tblGrid>
                <a:gridCol w="1790700"/>
                <a:gridCol w="1790700"/>
              </a:tblGrid>
              <a:tr h="171450">
                <a:tc>
                  <a:txBody>
                    <a:bodyPr/>
                    <a:lstStyle/>
                    <a:p>
                      <a:pPr algn="l" rtl="0"/>
                      <a:r>
                        <a:rPr lang="en-US" sz="1600" dirty="0" smtClean="0"/>
                        <a:t>2020</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l" rtl="0"/>
                      <a:r>
                        <a:rPr lang="en-US" sz="1600" dirty="0" smtClean="0"/>
                        <a:t>Locality</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71450">
                <a:tc>
                  <a:txBody>
                    <a:bodyPr/>
                    <a:lstStyle/>
                    <a:p>
                      <a:pPr algn="l" rtl="0"/>
                      <a:r>
                        <a:rPr lang="ar-SA" sz="1600" dirty="0" smtClean="0"/>
                        <a:t>31</a:t>
                      </a:r>
                      <a:r>
                        <a:rPr lang="en-US" sz="1600" dirty="0" smtClean="0"/>
                        <a:t>,</a:t>
                      </a:r>
                      <a:r>
                        <a:rPr lang="ar-SA" sz="1600" dirty="0" smtClean="0"/>
                        <a:t>148</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r>
                        <a:rPr lang="en-US" sz="1600" dirty="0" smtClean="0"/>
                        <a:t>Baqa AlGharbiyye</a:t>
                      </a:r>
                      <a:r>
                        <a:rPr lang="en-US" sz="1600" baseline="0" dirty="0" smtClean="0"/>
                        <a:t> </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71450">
                <a:tc>
                  <a:txBody>
                    <a:bodyPr/>
                    <a:lstStyle/>
                    <a:p>
                      <a:pPr algn="l" rtl="0"/>
                      <a:r>
                        <a:rPr lang="en-US" sz="1600" dirty="0" smtClean="0"/>
                        <a:t>4,898</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Baqa alsharqieh</a:t>
                      </a:r>
                      <a:endParaRPr lang="ar-SA" sz="16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71450">
                <a:tc>
                  <a:txBody>
                    <a:bodyPr/>
                    <a:lstStyle/>
                    <a:p>
                      <a:pPr algn="l" rtl="0"/>
                      <a:r>
                        <a:rPr lang="ar-SA" sz="1600" dirty="0" smtClean="0"/>
                        <a:t>2</a:t>
                      </a:r>
                      <a:r>
                        <a:rPr lang="en-US" sz="1600" dirty="0" smtClean="0"/>
                        <a:t>,</a:t>
                      </a:r>
                      <a:r>
                        <a:rPr lang="ar-SA" sz="1600" dirty="0" smtClean="0"/>
                        <a:t>301</a:t>
                      </a:r>
                      <a:endParaRPr lang="ar-S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Nazlet Issa</a:t>
                      </a:r>
                      <a:endParaRPr lang="ar-SA" sz="16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bl>
          </a:graphicData>
        </a:graphic>
      </p:graphicFrame>
      <p:sp>
        <p:nvSpPr>
          <p:cNvPr id="9" name="مستطيل 8"/>
          <p:cNvSpPr/>
          <p:nvPr/>
        </p:nvSpPr>
        <p:spPr>
          <a:xfrm>
            <a:off x="2362200" y="5105400"/>
            <a:ext cx="2362200" cy="1219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9"/>
          <p:cNvSpPr/>
          <p:nvPr/>
        </p:nvSpPr>
        <p:spPr>
          <a:xfrm>
            <a:off x="228600" y="762000"/>
            <a:ext cx="8686800" cy="1354217"/>
          </a:xfrm>
          <a:prstGeom prst="rect">
            <a:avLst/>
          </a:prstGeom>
        </p:spPr>
        <p:txBody>
          <a:bodyPr wrap="square">
            <a:spAutoFit/>
          </a:bodyPr>
          <a:lstStyle/>
          <a:p>
            <a:r>
              <a:rPr lang="en-US" sz="1600" dirty="0" smtClean="0"/>
              <a:t>The aim of studying the demographic aspect is to assess population expectations</a:t>
            </a:r>
          </a:p>
          <a:p>
            <a:r>
              <a:rPr lang="en-US" sz="1600" dirty="0" smtClean="0"/>
              <a:t>  For the various bodies required in the study:</a:t>
            </a:r>
          </a:p>
          <a:p>
            <a:r>
              <a:rPr lang="en-US" sz="1600" dirty="0" smtClean="0"/>
              <a:t>Estimates of the population and future needs of the expansion areas</a:t>
            </a:r>
          </a:p>
          <a:p>
            <a:r>
              <a:rPr lang="en-US" sz="1600" dirty="0" smtClean="0"/>
              <a:t>Necessary to provide a base and input for additional sectoral estimates, specifically</a:t>
            </a:r>
          </a:p>
          <a:p>
            <a:r>
              <a:rPr lang="en-US" sz="1600" dirty="0" smtClean="0"/>
              <a:t>Related to identifying the needs of technical infrastructure and social services.</a:t>
            </a:r>
            <a:endParaRPr lang="ar-SA" sz="1600" dirty="0"/>
          </a:p>
        </p:txBody>
      </p:sp>
      <p:sp>
        <p:nvSpPr>
          <p:cNvPr id="12" name="مربع نص 11"/>
          <p:cNvSpPr txBox="1"/>
          <p:nvPr/>
        </p:nvSpPr>
        <p:spPr>
          <a:xfrm>
            <a:off x="5181600" y="3505200"/>
            <a:ext cx="3581400" cy="1200329"/>
          </a:xfrm>
          <a:prstGeom prst="rect">
            <a:avLst/>
          </a:prstGeom>
          <a:solidFill>
            <a:schemeClr val="bg2">
              <a:lumMod val="75000"/>
            </a:schemeClr>
          </a:solidFill>
          <a:ln w="28575">
            <a:solidFill>
              <a:srgbClr val="FF0000"/>
            </a:solidFill>
          </a:ln>
        </p:spPr>
        <p:txBody>
          <a:bodyPr wrap="square" rtlCol="1">
            <a:spAutoFit/>
          </a:bodyPr>
          <a:lstStyle/>
          <a:p>
            <a:r>
              <a:rPr lang="en-US" b="1" u="sng" dirty="0" smtClean="0"/>
              <a:t>Notice that :</a:t>
            </a:r>
            <a:r>
              <a:rPr lang="en-US" b="1" dirty="0" smtClean="0"/>
              <a:t>The population of Baqa Al-Gharbiyye is 4 times the population of Baqa alsharqieh and Nazlet Issa together.</a:t>
            </a:r>
            <a:endParaRPr lang="ar-SA" b="1" dirty="0"/>
          </a:p>
        </p:txBody>
      </p:sp>
      <p:sp>
        <p:nvSpPr>
          <p:cNvPr id="13" name="مستطيل 12"/>
          <p:cNvSpPr/>
          <p:nvPr/>
        </p:nvSpPr>
        <p:spPr>
          <a:xfrm>
            <a:off x="5181600" y="4953000"/>
            <a:ext cx="3581400" cy="1477328"/>
          </a:xfrm>
          <a:prstGeom prst="rect">
            <a:avLst/>
          </a:prstGeom>
          <a:solidFill>
            <a:schemeClr val="bg2">
              <a:lumMod val="90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t>It is necessary to provide a strong attraction for the region and solve all problems and threats that contribute to the migration of the population</a:t>
            </a:r>
            <a:endParaRPr lang="ar-SA" b="1" dirty="0"/>
          </a:p>
        </p:txBody>
      </p:sp>
      <p:sp>
        <p:nvSpPr>
          <p:cNvPr id="14" name="سهم مسنن إلى اليمين 13"/>
          <p:cNvSpPr/>
          <p:nvPr/>
        </p:nvSpPr>
        <p:spPr>
          <a:xfrm>
            <a:off x="4648200" y="5562600"/>
            <a:ext cx="533400" cy="228600"/>
          </a:xfrm>
          <a:prstGeom prst="notch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71600" y="381000"/>
            <a:ext cx="5562600" cy="461665"/>
          </a:xfrm>
          <a:prstGeom prst="rect">
            <a:avLst/>
          </a:prstGeom>
          <a:noFill/>
        </p:spPr>
        <p:txBody>
          <a:bodyPr wrap="square" rtlCol="0">
            <a:spAutoFit/>
          </a:bodyPr>
          <a:lstStyle/>
          <a:p>
            <a:pPr algn="ctr"/>
            <a:r>
              <a:rPr lang="en-US" sz="2400" b="1" dirty="0" smtClean="0"/>
              <a:t>Demographic  sector at the planning area</a:t>
            </a:r>
            <a:endParaRPr lang="en-US" sz="2400" b="1" dirty="0"/>
          </a:p>
        </p:txBody>
      </p:sp>
      <p:graphicFrame>
        <p:nvGraphicFramePr>
          <p:cNvPr id="3" name="جدول 2"/>
          <p:cNvGraphicFramePr>
            <a:graphicFrameLocks noGrp="1"/>
          </p:cNvGraphicFramePr>
          <p:nvPr/>
        </p:nvGraphicFramePr>
        <p:xfrm>
          <a:off x="457200" y="1066800"/>
          <a:ext cx="7962906" cy="3073100"/>
        </p:xfrm>
        <a:graphic>
          <a:graphicData uri="http://schemas.openxmlformats.org/drawingml/2006/table">
            <a:tbl>
              <a:tblPr firstRow="1" bandRow="1">
                <a:tableStyleId>{2D5ABB26-0587-4C30-8999-92F81FD0307C}</a:tableStyleId>
              </a:tblPr>
              <a:tblGrid>
                <a:gridCol w="876300"/>
                <a:gridCol w="438150"/>
                <a:gridCol w="438150"/>
                <a:gridCol w="438150"/>
                <a:gridCol w="438150"/>
                <a:gridCol w="438150"/>
                <a:gridCol w="438150"/>
                <a:gridCol w="438150"/>
                <a:gridCol w="438150"/>
                <a:gridCol w="438150"/>
                <a:gridCol w="438150"/>
                <a:gridCol w="438150"/>
                <a:gridCol w="438150"/>
                <a:gridCol w="438150"/>
                <a:gridCol w="438150"/>
                <a:gridCol w="438150"/>
                <a:gridCol w="514356"/>
              </a:tblGrid>
              <a:tr h="268941">
                <a:tc gridSpan="17">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Population in study area by Locality, Gender, and Age Group, 2017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448235">
                <a:tc>
                  <a:txBody>
                    <a:bodyPr/>
                    <a:lstStyle/>
                    <a:p>
                      <a:r>
                        <a:rPr lang="en-US" sz="1200" dirty="0" smtClean="0"/>
                        <a:t>Locality</a:t>
                      </a:r>
                      <a:r>
                        <a:rPr lang="en-US" sz="1200" baseline="0" dirty="0" smtClean="0"/>
                        <a:t> </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age</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0-4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5-9</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10-14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15-19</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20-24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25-29</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30-34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36-39</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40-44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45-49</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50-54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55-59</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60-64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+65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total</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448235">
                <a:tc rowSpan="3">
                  <a:txBody>
                    <a:bodyPr/>
                    <a:lstStyle/>
                    <a:p>
                      <a:r>
                        <a:rPr lang="en-US" sz="1200" dirty="0" smtClean="0"/>
                        <a:t>Nazlet Issa</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T</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262</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249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228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240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219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199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149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144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104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83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79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77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99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2302</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8941">
                <a:tc v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M</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127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136</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126</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111</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112</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80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75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68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35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43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37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49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1166</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8941">
                <a:tc v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F</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135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200" dirty="0" smtClean="0"/>
                        <a:t>102</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126</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108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87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69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69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45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51</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48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36</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40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1079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8235">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Baqa alsharqieh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T</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535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534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531</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561</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561</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380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198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269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244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235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194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164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96</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168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4892</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8235">
                <a:tc v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M</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282</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288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288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293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308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210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158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130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124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109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77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59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70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2514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8235">
                <a:tc vMerge="1">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F</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sz="1200" dirty="0" smtClean="0"/>
                        <a:t>254</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246</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243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268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253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170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140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139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120</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117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85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87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37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98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2257</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nvGraphicFramePr>
        <p:xfrm>
          <a:off x="228600" y="5105400"/>
          <a:ext cx="8686801" cy="1143000"/>
        </p:xfrm>
        <a:graphic>
          <a:graphicData uri="http://schemas.openxmlformats.org/drawingml/2006/table">
            <a:tbl>
              <a:tblPr firstRow="1" bandRow="1">
                <a:tableStyleId>{5C22544A-7EE6-4342-B048-85BDC9FD1C3A}</a:tableStyleId>
              </a:tblPr>
              <a:tblGrid>
                <a:gridCol w="547426"/>
                <a:gridCol w="417775"/>
                <a:gridCol w="482600"/>
                <a:gridCol w="482600"/>
                <a:gridCol w="482600"/>
                <a:gridCol w="482600"/>
                <a:gridCol w="482600"/>
                <a:gridCol w="482600"/>
                <a:gridCol w="482600"/>
                <a:gridCol w="482600"/>
                <a:gridCol w="482600"/>
                <a:gridCol w="482600"/>
                <a:gridCol w="482600"/>
                <a:gridCol w="482600"/>
                <a:gridCol w="482600"/>
                <a:gridCol w="482600"/>
                <a:gridCol w="482600"/>
                <a:gridCol w="482600"/>
              </a:tblGrid>
              <a:tr h="463826">
                <a:tc>
                  <a:txBody>
                    <a:bodyPr/>
                    <a:lstStyle/>
                    <a:p>
                      <a:r>
                        <a:rPr lang="ar-SA" sz="1100" dirty="0" smtClean="0"/>
                        <a:t>2014</a:t>
                      </a:r>
                      <a:endParaRPr lang="en-US" sz="1100" dirty="0"/>
                    </a:p>
                  </a:txBody>
                  <a:tcPr/>
                </a:tc>
                <a:tc>
                  <a:txBody>
                    <a:bodyPr/>
                    <a:lstStyle/>
                    <a:p>
                      <a:r>
                        <a:rPr lang="ar-SA" sz="1100" dirty="0" smtClean="0"/>
                        <a:t>75+</a:t>
                      </a:r>
                      <a:endParaRPr lang="en-US" sz="1100" dirty="0"/>
                    </a:p>
                  </a:txBody>
                  <a:tcPr/>
                </a:tc>
                <a:tc>
                  <a:txBody>
                    <a:bodyPr/>
                    <a:lstStyle/>
                    <a:p>
                      <a:r>
                        <a:rPr lang="ar-SA" sz="1100" dirty="0" smtClean="0"/>
                        <a:t>70-74</a:t>
                      </a:r>
                      <a:endParaRPr lang="en-US" sz="1100" dirty="0"/>
                    </a:p>
                  </a:txBody>
                  <a:tcPr/>
                </a:tc>
                <a:tc>
                  <a:txBody>
                    <a:bodyPr/>
                    <a:lstStyle/>
                    <a:p>
                      <a:r>
                        <a:rPr lang="ar-SA" sz="1100" dirty="0" smtClean="0"/>
                        <a:t>65-69</a:t>
                      </a:r>
                      <a:endParaRPr lang="en-US" sz="1100" dirty="0"/>
                    </a:p>
                  </a:txBody>
                  <a:tcPr/>
                </a:tc>
                <a:tc>
                  <a:txBody>
                    <a:bodyPr/>
                    <a:lstStyle/>
                    <a:p>
                      <a:r>
                        <a:rPr lang="ar-SA" sz="1100" dirty="0" smtClean="0"/>
                        <a:t>60-64</a:t>
                      </a:r>
                      <a:endParaRPr lang="en-US" sz="1100" dirty="0"/>
                    </a:p>
                  </a:txBody>
                  <a:tcPr/>
                </a:tc>
                <a:tc>
                  <a:txBody>
                    <a:bodyPr/>
                    <a:lstStyle/>
                    <a:p>
                      <a:r>
                        <a:rPr lang="ar-SA" sz="1100" dirty="0" smtClean="0"/>
                        <a:t>55-59</a:t>
                      </a:r>
                      <a:endParaRPr lang="en-US" sz="1100" dirty="0"/>
                    </a:p>
                  </a:txBody>
                  <a:tcPr/>
                </a:tc>
                <a:tc>
                  <a:txBody>
                    <a:bodyPr/>
                    <a:lstStyle/>
                    <a:p>
                      <a:r>
                        <a:rPr lang="ar-SA" sz="1100" dirty="0" smtClean="0"/>
                        <a:t>50-54</a:t>
                      </a:r>
                      <a:endParaRPr lang="en-US" sz="1100" dirty="0"/>
                    </a:p>
                  </a:txBody>
                  <a:tcPr/>
                </a:tc>
                <a:tc>
                  <a:txBody>
                    <a:bodyPr/>
                    <a:lstStyle/>
                    <a:p>
                      <a:r>
                        <a:rPr lang="ar-SA" sz="1100" dirty="0" smtClean="0"/>
                        <a:t>45-49</a:t>
                      </a:r>
                      <a:endParaRPr lang="en-US" sz="1100" dirty="0"/>
                    </a:p>
                  </a:txBody>
                  <a:tcPr/>
                </a:tc>
                <a:tc>
                  <a:txBody>
                    <a:bodyPr/>
                    <a:lstStyle/>
                    <a:p>
                      <a:r>
                        <a:rPr lang="ar-SA" sz="1100" dirty="0" smtClean="0"/>
                        <a:t>40-44</a:t>
                      </a:r>
                      <a:endParaRPr lang="en-US" sz="1100" dirty="0"/>
                    </a:p>
                  </a:txBody>
                  <a:tcPr/>
                </a:tc>
                <a:tc>
                  <a:txBody>
                    <a:bodyPr/>
                    <a:lstStyle/>
                    <a:p>
                      <a:r>
                        <a:rPr lang="ar-SA" sz="1100" dirty="0" smtClean="0"/>
                        <a:t>35-39</a:t>
                      </a:r>
                      <a:endParaRPr lang="en-US" sz="1100" dirty="0"/>
                    </a:p>
                  </a:txBody>
                  <a:tcPr/>
                </a:tc>
                <a:tc>
                  <a:txBody>
                    <a:bodyPr/>
                    <a:lstStyle/>
                    <a:p>
                      <a:r>
                        <a:rPr lang="ar-SA" sz="1100" dirty="0" smtClean="0"/>
                        <a:t>30-34</a:t>
                      </a:r>
                      <a:endParaRPr lang="en-US" sz="1100" dirty="0"/>
                    </a:p>
                  </a:txBody>
                  <a:tcPr/>
                </a:tc>
                <a:tc>
                  <a:txBody>
                    <a:bodyPr/>
                    <a:lstStyle/>
                    <a:p>
                      <a:r>
                        <a:rPr lang="ar-SA" sz="1100" dirty="0" smtClean="0"/>
                        <a:t>25-29</a:t>
                      </a:r>
                      <a:endParaRPr lang="en-US" sz="1100" dirty="0"/>
                    </a:p>
                  </a:txBody>
                  <a:tcPr/>
                </a:tc>
                <a:tc>
                  <a:txBody>
                    <a:bodyPr/>
                    <a:lstStyle/>
                    <a:p>
                      <a:r>
                        <a:rPr lang="ar-SA" sz="1100" dirty="0" smtClean="0"/>
                        <a:t>20-24</a:t>
                      </a:r>
                      <a:endParaRPr lang="en-US" sz="1100" dirty="0"/>
                    </a:p>
                  </a:txBody>
                  <a:tcPr/>
                </a:tc>
                <a:tc>
                  <a:txBody>
                    <a:bodyPr/>
                    <a:lstStyle/>
                    <a:p>
                      <a:r>
                        <a:rPr lang="ar-SA" sz="1100" dirty="0" smtClean="0"/>
                        <a:t>15-19</a:t>
                      </a:r>
                      <a:endParaRPr lang="en-US" sz="1100" dirty="0"/>
                    </a:p>
                  </a:txBody>
                  <a:tcPr/>
                </a:tc>
                <a:tc>
                  <a:txBody>
                    <a:bodyPr/>
                    <a:lstStyle/>
                    <a:p>
                      <a:r>
                        <a:rPr lang="ar-SA" sz="1100" dirty="0" smtClean="0"/>
                        <a:t>10-14</a:t>
                      </a:r>
                      <a:endParaRPr lang="en-US" sz="1100" dirty="0"/>
                    </a:p>
                  </a:txBody>
                  <a:tcPr/>
                </a:tc>
                <a:tc>
                  <a:txBody>
                    <a:bodyPr/>
                    <a:lstStyle/>
                    <a:p>
                      <a:r>
                        <a:rPr lang="ar-SA" sz="1100" dirty="0" smtClean="0"/>
                        <a:t>5-9</a:t>
                      </a:r>
                      <a:endParaRPr lang="en-US" sz="1100" dirty="0"/>
                    </a:p>
                  </a:txBody>
                  <a:tcPr/>
                </a:tc>
                <a:tc>
                  <a:txBody>
                    <a:bodyPr/>
                    <a:lstStyle/>
                    <a:p>
                      <a:r>
                        <a:rPr lang="ar-SA" sz="1100" dirty="0" smtClean="0"/>
                        <a:t>0-4</a:t>
                      </a:r>
                      <a:endParaRPr lang="en-US" sz="1100" dirty="0"/>
                    </a:p>
                  </a:txBody>
                  <a:tcPr/>
                </a:tc>
                <a:tc>
                  <a:txBody>
                    <a:bodyPr/>
                    <a:lstStyle/>
                    <a:p>
                      <a:endParaRPr lang="en-US" sz="1100" dirty="0"/>
                    </a:p>
                  </a:txBody>
                  <a:tcPr/>
                </a:tc>
              </a:tr>
              <a:tr h="6791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27520</a:t>
                      </a:r>
                    </a:p>
                    <a:p>
                      <a:endParaRPr lang="en-US" sz="1100" dirty="0"/>
                    </a:p>
                  </a:txBody>
                  <a:tcPr/>
                </a:tc>
                <a:tc>
                  <a:txBody>
                    <a:bodyPr/>
                    <a:lstStyle/>
                    <a:p>
                      <a:r>
                        <a:rPr lang="ar-SA" sz="1100" dirty="0" smtClean="0"/>
                        <a:t>390</a:t>
                      </a:r>
                      <a:endParaRPr lang="en-US" sz="1100" dirty="0"/>
                    </a:p>
                  </a:txBody>
                  <a:tcPr/>
                </a:tc>
                <a:tc>
                  <a:txBody>
                    <a:bodyPr/>
                    <a:lstStyle/>
                    <a:p>
                      <a:r>
                        <a:rPr lang="ar-SA" sz="1100" dirty="0" smtClean="0"/>
                        <a:t>390</a:t>
                      </a:r>
                      <a:endParaRPr lang="en-US" sz="1100" dirty="0"/>
                    </a:p>
                  </a:txBody>
                  <a:tcPr/>
                </a:tc>
                <a:tc>
                  <a:txBody>
                    <a:bodyPr/>
                    <a:lstStyle/>
                    <a:p>
                      <a:r>
                        <a:rPr lang="ar-SA" sz="1100" dirty="0" smtClean="0"/>
                        <a:t>470</a:t>
                      </a:r>
                      <a:endParaRPr lang="en-US" sz="1100" dirty="0"/>
                    </a:p>
                  </a:txBody>
                  <a:tcPr/>
                </a:tc>
                <a:tc>
                  <a:txBody>
                    <a:bodyPr/>
                    <a:lstStyle/>
                    <a:p>
                      <a:r>
                        <a:rPr lang="ar-SA" sz="1100" dirty="0" smtClean="0"/>
                        <a:t>680</a:t>
                      </a:r>
                      <a:endParaRPr lang="en-US" sz="1100" dirty="0"/>
                    </a:p>
                  </a:txBody>
                  <a:tcPr/>
                </a:tc>
                <a:tc>
                  <a:txBody>
                    <a:bodyPr/>
                    <a:lstStyle/>
                    <a:p>
                      <a:r>
                        <a:rPr lang="ar-SA" sz="1100" dirty="0" smtClean="0"/>
                        <a:t>900</a:t>
                      </a:r>
                      <a:endParaRPr lang="en-US" sz="1100" dirty="0"/>
                    </a:p>
                  </a:txBody>
                  <a:tcPr/>
                </a:tc>
                <a:tc>
                  <a:txBody>
                    <a:bodyPr/>
                    <a:lstStyle/>
                    <a:p>
                      <a:r>
                        <a:rPr lang="ar-SA" sz="1100" dirty="0" smtClean="0"/>
                        <a:t>1240</a:t>
                      </a:r>
                      <a:endParaRPr lang="en-US" sz="1100" dirty="0"/>
                    </a:p>
                  </a:txBody>
                  <a:tcPr/>
                </a:tc>
                <a:tc>
                  <a:txBody>
                    <a:bodyPr/>
                    <a:lstStyle/>
                    <a:p>
                      <a:r>
                        <a:rPr lang="ar-SA" sz="1100" dirty="0" smtClean="0"/>
                        <a:t>1460</a:t>
                      </a:r>
                      <a:endParaRPr lang="en-US" sz="1100" dirty="0"/>
                    </a:p>
                  </a:txBody>
                  <a:tcPr/>
                </a:tc>
                <a:tc>
                  <a:txBody>
                    <a:bodyPr/>
                    <a:lstStyle/>
                    <a:p>
                      <a:r>
                        <a:rPr lang="ar-SA" sz="1100" dirty="0" smtClean="0"/>
                        <a:t>1700</a:t>
                      </a:r>
                      <a:endParaRPr lang="en-US" sz="1100" dirty="0"/>
                    </a:p>
                  </a:txBody>
                  <a:tcPr/>
                </a:tc>
                <a:tc>
                  <a:txBody>
                    <a:bodyPr/>
                    <a:lstStyle/>
                    <a:p>
                      <a:r>
                        <a:rPr lang="ar-SA" sz="1100" dirty="0" smtClean="0"/>
                        <a:t>1890</a:t>
                      </a:r>
                      <a:endParaRPr lang="en-US" sz="1100" dirty="0"/>
                    </a:p>
                  </a:txBody>
                  <a:tcPr/>
                </a:tc>
                <a:tc>
                  <a:txBody>
                    <a:bodyPr/>
                    <a:lstStyle/>
                    <a:p>
                      <a:r>
                        <a:rPr lang="ar-SA" sz="1100" dirty="0" smtClean="0"/>
                        <a:t>1810</a:t>
                      </a:r>
                      <a:endParaRPr lang="en-US" sz="1100" dirty="0"/>
                    </a:p>
                  </a:txBody>
                  <a:tcPr/>
                </a:tc>
                <a:tc>
                  <a:txBody>
                    <a:bodyPr/>
                    <a:lstStyle/>
                    <a:p>
                      <a:r>
                        <a:rPr lang="ar-SA" sz="1100" dirty="0" smtClean="0"/>
                        <a:t>1990</a:t>
                      </a:r>
                      <a:endParaRPr lang="en-US" sz="1100" dirty="0"/>
                    </a:p>
                  </a:txBody>
                  <a:tcPr/>
                </a:tc>
                <a:tc>
                  <a:txBody>
                    <a:bodyPr/>
                    <a:lstStyle/>
                    <a:p>
                      <a:r>
                        <a:rPr lang="ar-SA" sz="1100" dirty="0" smtClean="0"/>
                        <a:t>2260</a:t>
                      </a:r>
                      <a:endParaRPr lang="en-US" sz="1100" dirty="0"/>
                    </a:p>
                  </a:txBody>
                  <a:tcPr/>
                </a:tc>
                <a:tc>
                  <a:txBody>
                    <a:bodyPr/>
                    <a:lstStyle/>
                    <a:p>
                      <a:r>
                        <a:rPr lang="ar-SA" sz="1100" dirty="0" smtClean="0"/>
                        <a:t>2970</a:t>
                      </a:r>
                      <a:endParaRPr lang="en-US" sz="1100" dirty="0"/>
                    </a:p>
                  </a:txBody>
                  <a:tcPr/>
                </a:tc>
                <a:tc>
                  <a:txBody>
                    <a:bodyPr/>
                    <a:lstStyle/>
                    <a:p>
                      <a:r>
                        <a:rPr lang="ar-SA" sz="1100" dirty="0" smtClean="0"/>
                        <a:t>3360</a:t>
                      </a:r>
                      <a:endParaRPr lang="en-US" sz="1100" dirty="0"/>
                    </a:p>
                  </a:txBody>
                  <a:tcPr/>
                </a:tc>
                <a:tc>
                  <a:txBody>
                    <a:bodyPr/>
                    <a:lstStyle/>
                    <a:p>
                      <a:r>
                        <a:rPr lang="ar-SA" sz="1100" dirty="0" smtClean="0"/>
                        <a:t>3050</a:t>
                      </a:r>
                      <a:endParaRPr lang="en-US" sz="1100" dirty="0"/>
                    </a:p>
                  </a:txBody>
                  <a:tcPr/>
                </a:tc>
                <a:tc>
                  <a:txBody>
                    <a:bodyPr/>
                    <a:lstStyle/>
                    <a:p>
                      <a:r>
                        <a:rPr lang="en-US" sz="1100" dirty="0" smtClean="0"/>
                        <a:t>2970</a:t>
                      </a:r>
                      <a:endParaRPr lang="en-U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e-IL" sz="800" b="1" i="0" u="none" strike="noStrike" dirty="0" smtClean="0">
                          <a:solidFill>
                            <a:srgbClr val="000000"/>
                          </a:solidFill>
                          <a:latin typeface="Arial"/>
                        </a:rPr>
                        <a:t>באקה אל-גרביה</a:t>
                      </a:r>
                    </a:p>
                    <a:p>
                      <a:endParaRPr lang="en-US" sz="1100" dirty="0"/>
                    </a:p>
                  </a:txBody>
                  <a:tcPr/>
                </a:tc>
              </a:tr>
            </a:tbl>
          </a:graphicData>
        </a:graphic>
      </p:graphicFrame>
      <p:sp>
        <p:nvSpPr>
          <p:cNvPr id="5" name="مستطيل 4"/>
          <p:cNvSpPr/>
          <p:nvPr/>
        </p:nvSpPr>
        <p:spPr>
          <a:xfrm>
            <a:off x="1143000" y="4648200"/>
            <a:ext cx="6377067" cy="369332"/>
          </a:xfrm>
          <a:prstGeom prst="rect">
            <a:avLst/>
          </a:prstGeom>
        </p:spPr>
        <p:txBody>
          <a:bodyPr wrap="none">
            <a:spAutoFit/>
          </a:bodyPr>
          <a:lstStyle/>
          <a:p>
            <a:r>
              <a:rPr lang="en-US" dirty="0" smtClean="0"/>
              <a:t>The amount of the increase in one year=468 on Baqa  AlGharbiyye</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مخطط 1">
            <a:extLst>
              <a:ext uri="{FF2B5EF4-FFF2-40B4-BE49-F238E27FC236}">
                <a16:creationId xmlns:lc="http://schemas.openxmlformats.org/drawingml/2006/lockedCanvas" xmlns:a16="http://schemas.microsoft.com/office/drawing/2014/main" xmlns:xdr="http://schemas.openxmlformats.org/drawingml/2006/spreadsheetDrawing" xmlns="" id="{00000000-0008-0000-0000-000002000000}"/>
              </a:ext>
            </a:extLst>
          </p:cNvPr>
          <p:cNvGraphicFramePr/>
          <p:nvPr/>
        </p:nvGraphicFramePr>
        <p:xfrm>
          <a:off x="0" y="1524000"/>
          <a:ext cx="5791200" cy="3505200"/>
        </p:xfrm>
        <a:graphic>
          <a:graphicData uri="http://schemas.openxmlformats.org/drawingml/2006/chart">
            <c:chart xmlns:c="http://schemas.openxmlformats.org/drawingml/2006/chart" xmlns:r="http://schemas.openxmlformats.org/officeDocument/2006/relationships" r:id="rId2"/>
          </a:graphicData>
        </a:graphic>
      </p:graphicFrame>
      <p:sp>
        <p:nvSpPr>
          <p:cNvPr id="3" name="مربع نص 2"/>
          <p:cNvSpPr txBox="1"/>
          <p:nvPr/>
        </p:nvSpPr>
        <p:spPr>
          <a:xfrm>
            <a:off x="304800" y="1066800"/>
            <a:ext cx="5410200" cy="369332"/>
          </a:xfrm>
          <a:prstGeom prst="rect">
            <a:avLst/>
          </a:prstGeom>
          <a:noFill/>
        </p:spPr>
        <p:txBody>
          <a:bodyPr wrap="square" rtlCol="1">
            <a:spAutoFit/>
          </a:bodyPr>
          <a:lstStyle/>
          <a:p>
            <a:r>
              <a:rPr lang="en-US" b="1" dirty="0" smtClean="0"/>
              <a:t>Population pyramid of the study area 2018</a:t>
            </a:r>
            <a:endParaRPr lang="ar-SA" b="1" dirty="0"/>
          </a:p>
        </p:txBody>
      </p:sp>
      <p:graphicFrame>
        <p:nvGraphicFramePr>
          <p:cNvPr id="4" name="جدول 3"/>
          <p:cNvGraphicFramePr>
            <a:graphicFrameLocks noGrp="1"/>
          </p:cNvGraphicFramePr>
          <p:nvPr/>
        </p:nvGraphicFramePr>
        <p:xfrm>
          <a:off x="381000" y="5029200"/>
          <a:ext cx="7627529" cy="1013177"/>
        </p:xfrm>
        <a:graphic>
          <a:graphicData uri="http://schemas.openxmlformats.org/drawingml/2006/table">
            <a:tbl>
              <a:tblPr rtl="1"/>
              <a:tblGrid>
                <a:gridCol w="467337"/>
                <a:gridCol w="467337"/>
                <a:gridCol w="467337"/>
                <a:gridCol w="467337"/>
                <a:gridCol w="467337"/>
                <a:gridCol w="467337"/>
                <a:gridCol w="467337"/>
                <a:gridCol w="467337"/>
                <a:gridCol w="467337"/>
                <a:gridCol w="467337"/>
                <a:gridCol w="467337"/>
                <a:gridCol w="467337"/>
                <a:gridCol w="467337"/>
                <a:gridCol w="467337"/>
                <a:gridCol w="400156"/>
                <a:gridCol w="684655"/>
              </a:tblGrid>
              <a:tr h="349373">
                <a:tc>
                  <a:txBody>
                    <a:bodyPr/>
                    <a:lstStyle/>
                    <a:p>
                      <a:pPr algn="ctr" rtl="0" fontAlgn="b"/>
                      <a:r>
                        <a:rPr lang="en-US" sz="800" b="1" i="0" u="none" strike="noStrike" dirty="0" smtClean="0">
                          <a:solidFill>
                            <a:srgbClr val="000000"/>
                          </a:solidFill>
                          <a:latin typeface="Arial"/>
                        </a:rPr>
                        <a:t>Total </a:t>
                      </a:r>
                      <a:endParaRPr lang="ar-SA" sz="800" b="1" i="0" u="none" strike="noStrike" dirty="0">
                        <a:solidFill>
                          <a:srgbClr val="000000"/>
                        </a:solidFill>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dirty="0">
                          <a:solidFill>
                            <a:srgbClr val="000000"/>
                          </a:solidFill>
                          <a:latin typeface="Aria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9-5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14-10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19-15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24-20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dirty="0">
                          <a:solidFill>
                            <a:srgbClr val="000000"/>
                          </a:solidFill>
                          <a:latin typeface="Arial"/>
                        </a:rPr>
                        <a:t>29-25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34-30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39-35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44-40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49-45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54-50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59-55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a:solidFill>
                            <a:srgbClr val="000000"/>
                          </a:solidFill>
                          <a:latin typeface="Arial"/>
                        </a:rPr>
                        <a:t>64-60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ar-SA" sz="800" b="1" i="0" u="none" strike="noStrike" dirty="0">
                          <a:solidFill>
                            <a:srgbClr val="000000"/>
                          </a:solidFill>
                          <a:latin typeface="Arial"/>
                        </a:rPr>
                        <a:t>65+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b"/>
                      <a:r>
                        <a:rPr lang="en-US" sz="800" b="0" i="0" u="none" strike="noStrike" dirty="0" smtClean="0">
                          <a:solidFill>
                            <a:srgbClr val="000000"/>
                          </a:solidFill>
                          <a:latin typeface="Arial"/>
                        </a:rPr>
                        <a:t>Gender/Age</a:t>
                      </a:r>
                      <a:r>
                        <a:rPr lang="en-US" sz="800" b="0" i="0" u="none" strike="noStrike" baseline="0" dirty="0" smtClean="0">
                          <a:solidFill>
                            <a:srgbClr val="000000"/>
                          </a:solidFill>
                          <a:latin typeface="Arial"/>
                        </a:rPr>
                        <a:t> group</a:t>
                      </a:r>
                      <a:endParaRPr lang="ar-SA" sz="800" b="0" i="0" u="none" strike="noStrike" dirty="0">
                        <a:solidFill>
                          <a:srgbClr val="000000"/>
                        </a:solidFill>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1902">
                <a:tc>
                  <a:txBody>
                    <a:bodyPr/>
                    <a:lstStyle/>
                    <a:p>
                      <a:pPr algn="ctr" rtl="0" fontAlgn="b"/>
                      <a:r>
                        <a:rPr lang="en-US" sz="800" b="0" i="0" u="none" strike="noStrike" dirty="0" smtClean="0">
                          <a:solidFill>
                            <a:srgbClr val="000000"/>
                          </a:solidFill>
                          <a:latin typeface="Arial"/>
                        </a:rPr>
                        <a:t>18535</a:t>
                      </a:r>
                      <a:endParaRPr lang="ar-SA" sz="800" b="0" i="0" u="none" strike="noStrike" dirty="0">
                        <a:solidFill>
                          <a:srgbClr val="000000"/>
                        </a:solidFill>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1850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1965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1967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2074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1767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1454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1203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1142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1185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1046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893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681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529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779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800" b="0" i="0" u="none" strike="noStrike" dirty="0">
                          <a:solidFill>
                            <a:srgbClr val="000000"/>
                          </a:solidFill>
                          <a:latin typeface="Arial"/>
                        </a:rPr>
                        <a:t>males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1902">
                <a:tc>
                  <a:txBody>
                    <a:bodyPr/>
                    <a:lstStyle/>
                    <a:p>
                      <a:pPr algn="ctr" rtl="0" fontAlgn="b"/>
                      <a:r>
                        <a:rPr lang="en-US" sz="800" b="0" i="0" u="none" strike="noStrike" dirty="0" smtClean="0">
                          <a:solidFill>
                            <a:srgbClr val="000000"/>
                          </a:solidFill>
                          <a:latin typeface="Arial"/>
                        </a:rPr>
                        <a:t>17874</a:t>
                      </a:r>
                      <a:endParaRPr lang="ar-SA" sz="800" b="0" i="0" u="none" strike="noStrike" dirty="0">
                        <a:solidFill>
                          <a:srgbClr val="000000"/>
                        </a:solidFill>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1771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1830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a:solidFill>
                            <a:srgbClr val="000000"/>
                          </a:solidFill>
                          <a:latin typeface="Arial"/>
                        </a:rPr>
                        <a:t>1912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2028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1657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1419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1193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1094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1051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925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793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703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494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ar-SA" sz="800" b="0" i="0" u="none" strike="noStrike" dirty="0">
                          <a:solidFill>
                            <a:srgbClr val="000000"/>
                          </a:solidFill>
                          <a:latin typeface="Arial"/>
                        </a:rPr>
                        <a:t>1004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800" b="0" i="0" u="none" strike="noStrike" dirty="0">
                          <a:solidFill>
                            <a:srgbClr val="000000"/>
                          </a:solidFill>
                          <a:latin typeface="Arial"/>
                        </a:rPr>
                        <a:t>females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مستطيل 5"/>
          <p:cNvSpPr/>
          <p:nvPr/>
        </p:nvSpPr>
        <p:spPr>
          <a:xfrm>
            <a:off x="6019800" y="3429000"/>
            <a:ext cx="3124200"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b="1" dirty="0" smtClean="0"/>
              <a:t>The percentage of the population in the age groups(15-64)= 64.08%</a:t>
            </a:r>
            <a:endParaRPr lang="ar-SA" sz="1200" b="1" dirty="0"/>
          </a:p>
        </p:txBody>
      </p:sp>
      <p:sp>
        <p:nvSpPr>
          <p:cNvPr id="7" name="مستطيل 6"/>
          <p:cNvSpPr/>
          <p:nvPr/>
        </p:nvSpPr>
        <p:spPr>
          <a:xfrm>
            <a:off x="6019800" y="2743200"/>
            <a:ext cx="3124200"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b="1" dirty="0" smtClean="0"/>
              <a:t>The percentage of the population in the age groups(0-15)= 31.02%</a:t>
            </a:r>
            <a:endParaRPr lang="ar-SA" sz="1200" b="1" dirty="0"/>
          </a:p>
        </p:txBody>
      </p:sp>
      <p:sp>
        <p:nvSpPr>
          <p:cNvPr id="8" name="مستطيل 7"/>
          <p:cNvSpPr/>
          <p:nvPr/>
        </p:nvSpPr>
        <p:spPr>
          <a:xfrm>
            <a:off x="6019800" y="4114800"/>
            <a:ext cx="3124200"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b="1" dirty="0" smtClean="0"/>
              <a:t>The percentage of the population in the age groups(65+)=4.9%</a:t>
            </a:r>
            <a:endParaRPr lang="ar-SA" sz="1200" b="1" dirty="0"/>
          </a:p>
        </p:txBody>
      </p:sp>
      <p:graphicFrame>
        <p:nvGraphicFramePr>
          <p:cNvPr id="10" name="جدول 9"/>
          <p:cNvGraphicFramePr>
            <a:graphicFrameLocks noGrp="1"/>
          </p:cNvGraphicFramePr>
          <p:nvPr/>
        </p:nvGraphicFramePr>
        <p:xfrm>
          <a:off x="5105400" y="685800"/>
          <a:ext cx="3505200" cy="1752600"/>
        </p:xfrm>
        <a:graphic>
          <a:graphicData uri="http://schemas.openxmlformats.org/drawingml/2006/table">
            <a:tbl>
              <a:tblPr rtl="1" firstRow="1" bandRow="1">
                <a:tableStyleId>{5C22544A-7EE6-4342-B048-85BDC9FD1C3A}</a:tableStyleId>
              </a:tblPr>
              <a:tblGrid>
                <a:gridCol w="826599"/>
                <a:gridCol w="2678601"/>
              </a:tblGrid>
              <a:tr h="321457">
                <a:tc gridSpan="2">
                  <a:txBody>
                    <a:bodyPr/>
                    <a:lstStyle/>
                    <a:p>
                      <a:pPr algn="l" rtl="0"/>
                      <a:r>
                        <a:rPr lang="ar-SA" sz="1400" dirty="0" smtClean="0"/>
                        <a:t>   </a:t>
                      </a:r>
                      <a:r>
                        <a:rPr lang="en-US" sz="1400" dirty="0" smtClean="0"/>
                        <a:t>percentage</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hMerge="1">
                  <a:txBody>
                    <a:bodyPr/>
                    <a:lstStyle/>
                    <a:p>
                      <a:pPr rtl="1"/>
                      <a:endParaRPr lang="ar-SA" dirty="0"/>
                    </a:p>
                  </a:txBody>
                  <a:tcPr/>
                </a:tc>
              </a:tr>
              <a:tr h="554843">
                <a:tc>
                  <a:txBody>
                    <a:bodyPr/>
                    <a:lstStyle/>
                    <a:p>
                      <a:pPr algn="l" rtl="0"/>
                      <a:r>
                        <a:rPr lang="en-US" sz="1400" dirty="0" smtClean="0"/>
                        <a:t>31.02%</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The proportion of young people(0-15)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321457">
                <a:tc>
                  <a:txBody>
                    <a:bodyPr/>
                    <a:lstStyle/>
                    <a:p>
                      <a:pPr algn="l" rtl="0"/>
                      <a:r>
                        <a:rPr lang="en-US" sz="1400" dirty="0" smtClean="0"/>
                        <a:t>64.08%</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Youth ratio(15-64)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554843">
                <a:tc>
                  <a:txBody>
                    <a:bodyPr/>
                    <a:lstStyle/>
                    <a:p>
                      <a:pPr algn="l" rtl="0"/>
                      <a:r>
                        <a:rPr lang="en-US" sz="1400" dirty="0" smtClean="0"/>
                        <a:t>4.9%</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Senior year percentage(65+)</a:t>
                      </a:r>
                      <a:endParaRPr lang="ar-SA"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bl>
          </a:graphicData>
        </a:graphic>
      </p:graphicFrame>
      <p:sp>
        <p:nvSpPr>
          <p:cNvPr id="9" name="مربع نص 8"/>
          <p:cNvSpPr txBox="1"/>
          <p:nvPr/>
        </p:nvSpPr>
        <p:spPr>
          <a:xfrm>
            <a:off x="2667000" y="152400"/>
            <a:ext cx="6019800" cy="461665"/>
          </a:xfrm>
          <a:prstGeom prst="rect">
            <a:avLst/>
          </a:prstGeom>
          <a:noFill/>
        </p:spPr>
        <p:txBody>
          <a:bodyPr wrap="square" rtlCol="1">
            <a:spAutoFit/>
          </a:bodyPr>
          <a:lstStyle/>
          <a:p>
            <a:r>
              <a:rPr lang="en-US" sz="2400" b="1" dirty="0" smtClean="0"/>
              <a:t>Demographic indicators</a:t>
            </a:r>
            <a:endParaRPr lang="ar-SA" sz="2400" b="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nvGraphicFramePr>
        <p:xfrm>
          <a:off x="228600" y="2209800"/>
          <a:ext cx="5105400" cy="4023360"/>
        </p:xfrm>
        <a:graphic>
          <a:graphicData uri="http://schemas.openxmlformats.org/drawingml/2006/table">
            <a:tbl>
              <a:tblPr rtl="1" firstRow="1" bandRow="1">
                <a:tableStyleId>{5C22544A-7EE6-4342-B048-85BDC9FD1C3A}</a:tableStyleId>
              </a:tblPr>
              <a:tblGrid>
                <a:gridCol w="1276350"/>
                <a:gridCol w="1276350"/>
                <a:gridCol w="982687"/>
                <a:gridCol w="1570013"/>
              </a:tblGrid>
              <a:tr h="36614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Nazlet Issa</a:t>
                      </a:r>
                      <a:endParaRPr lang="ar-SA"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Baqa alsharqieh</a:t>
                      </a:r>
                      <a:endParaRPr lang="ar-SA"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Baqa AlGharbiyye</a:t>
                      </a:r>
                      <a:r>
                        <a:rPr lang="en-US" sz="1200" baseline="0" dirty="0" smtClean="0"/>
                        <a:t> </a:t>
                      </a:r>
                      <a:endParaRPr lang="ar-SA" sz="1200" dirty="0" smtClean="0"/>
                    </a:p>
                    <a:p>
                      <a:pPr algn="ctr" rtl="0"/>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rtl="0"/>
                      <a:r>
                        <a:rPr lang="en-US" sz="1200" dirty="0" smtClean="0"/>
                        <a:t>Locality/indicator</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856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200" dirty="0" smtClean="0"/>
                        <a:t>2</a:t>
                      </a:r>
                      <a:r>
                        <a:rPr lang="en-US" sz="1200" dirty="0" smtClean="0"/>
                        <a:t>,</a:t>
                      </a:r>
                      <a:r>
                        <a:rPr lang="ar-SA" sz="1200" dirty="0" smtClean="0"/>
                        <a:t>301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4,898</a:t>
                      </a:r>
                      <a:endParaRPr lang="ar-SA"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200" dirty="0" smtClean="0"/>
                        <a:t>31</a:t>
                      </a:r>
                      <a:r>
                        <a:rPr lang="en-US" sz="1200" dirty="0" smtClean="0"/>
                        <a:t>,</a:t>
                      </a:r>
                      <a:r>
                        <a:rPr lang="ar-SA" sz="1200" dirty="0" smtClean="0"/>
                        <a:t>148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Population</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85613">
                <a:tc>
                  <a:txBody>
                    <a:bodyPr/>
                    <a:lstStyle/>
                    <a:p>
                      <a:pPr algn="ctr" rtl="0"/>
                      <a:endParaRPr lang="ar-SA"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Residential units</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85613">
                <a:tc>
                  <a:txBody>
                    <a:bodyPr/>
                    <a:lstStyle/>
                    <a:p>
                      <a:pPr algn="ctr" rtl="0"/>
                      <a:r>
                        <a:rPr lang="en-US" sz="1200" dirty="0" smtClean="0"/>
                        <a:t>2030</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4200</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11,064,469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Area( Dunum)</a:t>
                      </a:r>
                      <a:endParaRPr lang="ar-SA"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85613">
                <a:tc>
                  <a:txBody>
                    <a:bodyPr/>
                    <a:lstStyle/>
                    <a:p>
                      <a:pPr algn="ctr" rtl="0"/>
                      <a:r>
                        <a:rPr lang="ar-SA" sz="1200" dirty="0" smtClean="0"/>
                        <a:t>2.03</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4.2</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11.064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Area( sqr Km)</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185613">
                <a:tc gridSpan="2">
                  <a:txBody>
                    <a:bodyPr/>
                    <a:lstStyle/>
                    <a:p>
                      <a:pPr algn="ctr" rtl="0"/>
                      <a:r>
                        <a:rPr lang="ar-SA" sz="1200" dirty="0" smtClean="0"/>
                        <a:t>1.3</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rtl="0"/>
                      <a:endParaRPr lang="ar-SA"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9.23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Built up area(sqr Km)</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59350">
                <a:tc>
                  <a:txBody>
                    <a:bodyPr/>
                    <a:lstStyle/>
                    <a:p>
                      <a:pPr algn="ctr" rtl="0"/>
                      <a:r>
                        <a:rPr lang="en-US" sz="1200" dirty="0" smtClean="0"/>
                        <a:t>1133.5</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1166.2</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2815.25</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population density(/Km^2)</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59350">
                <a:tc>
                  <a:txBody>
                    <a:bodyPr/>
                    <a:lstStyle/>
                    <a:p>
                      <a:pPr algn="ctr" rtl="0"/>
                      <a:endParaRPr lang="ar-SA"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Residential units/ Dunum</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66141">
                <a:tc gridSpan="2">
                  <a:txBody>
                    <a:bodyPr/>
                    <a:lstStyle/>
                    <a:p>
                      <a:pPr algn="ctr" rtl="0"/>
                      <a:r>
                        <a:rPr lang="ar-SA" sz="1200" dirty="0" smtClean="0"/>
                        <a:t>5538</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rtl="0"/>
                      <a:endParaRPr lang="ar-SA"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3,375</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Population density inhabited area(/km^2)</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59350">
                <a:tc gridSpan="2">
                  <a:txBody>
                    <a:bodyPr/>
                    <a:lstStyle/>
                    <a:p>
                      <a:pPr algn="ctr" rtl="0"/>
                      <a:r>
                        <a:rPr lang="ar-SA" sz="1200" dirty="0" smtClean="0"/>
                        <a:t>20.86%</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rtl="0"/>
                      <a:endParaRPr lang="ar-SA"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83.423</a:t>
                      </a:r>
                      <a:r>
                        <a:rPr lang="ar-SA" sz="1200" dirty="0" smtClean="0"/>
                        <a:t>%</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The proportion of inhabited</a:t>
                      </a:r>
                      <a:r>
                        <a:rPr lang="en-US" sz="1200" baseline="0" dirty="0" smtClean="0"/>
                        <a:t> area</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bl>
          </a:graphicData>
        </a:graphic>
      </p:graphicFrame>
      <p:graphicFrame>
        <p:nvGraphicFramePr>
          <p:cNvPr id="7" name="جدول 6"/>
          <p:cNvGraphicFramePr>
            <a:graphicFrameLocks noGrp="1"/>
          </p:cNvGraphicFramePr>
          <p:nvPr/>
        </p:nvGraphicFramePr>
        <p:xfrm>
          <a:off x="228600" y="914400"/>
          <a:ext cx="3124200" cy="1097280"/>
        </p:xfrm>
        <a:graphic>
          <a:graphicData uri="http://schemas.openxmlformats.org/drawingml/2006/table">
            <a:tbl>
              <a:tblPr rtl="1" firstRow="1" bandRow="1">
                <a:tableStyleId>{5C22544A-7EE6-4342-B048-85BDC9FD1C3A}</a:tableStyleId>
              </a:tblPr>
              <a:tblGrid>
                <a:gridCol w="1562100"/>
                <a:gridCol w="1562100"/>
              </a:tblGrid>
              <a:tr h="355600">
                <a:tc gridSpan="2">
                  <a:txBody>
                    <a:bodyPr/>
                    <a:lstStyle/>
                    <a:p>
                      <a:pPr rtl="1"/>
                      <a:r>
                        <a:rPr lang="en-US" dirty="0" smtClean="0"/>
                        <a:t>Sex ratio</a:t>
                      </a:r>
                      <a:r>
                        <a:rPr lang="ar-SA" dirty="0" smtClean="0"/>
                        <a:t> </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hMerge="1">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55600">
                <a:tc>
                  <a:txBody>
                    <a:bodyPr/>
                    <a:lstStyle/>
                    <a:p>
                      <a:pPr rtl="1"/>
                      <a:r>
                        <a:rPr lang="en-US" dirty="0" smtClean="0"/>
                        <a:t>50.9%</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dirty="0" smtClean="0"/>
                        <a:t>Male ratio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55600">
                <a:tc>
                  <a:txBody>
                    <a:bodyPr/>
                    <a:lstStyle/>
                    <a:p>
                      <a:pPr rtl="1"/>
                      <a:r>
                        <a:rPr lang="en-US" dirty="0" smtClean="0"/>
                        <a:t>49.09%</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1"/>
                      <a:r>
                        <a:rPr lang="en-US" dirty="0" smtClean="0"/>
                        <a:t>Female ratio</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bl>
          </a:graphicData>
        </a:graphic>
      </p:graphicFrame>
      <p:graphicFrame>
        <p:nvGraphicFramePr>
          <p:cNvPr id="8" name="جدول 7"/>
          <p:cNvGraphicFramePr>
            <a:graphicFrameLocks noGrp="1"/>
          </p:cNvGraphicFramePr>
          <p:nvPr/>
        </p:nvGraphicFramePr>
        <p:xfrm>
          <a:off x="5562600" y="533400"/>
          <a:ext cx="3276600" cy="1610232"/>
        </p:xfrm>
        <a:graphic>
          <a:graphicData uri="http://schemas.openxmlformats.org/drawingml/2006/table">
            <a:tbl>
              <a:tblPr rtl="1" firstRow="1" bandRow="1">
                <a:tableStyleId>{5C22544A-7EE6-4342-B048-85BDC9FD1C3A}</a:tableStyleId>
              </a:tblPr>
              <a:tblGrid>
                <a:gridCol w="772690"/>
                <a:gridCol w="2503910"/>
              </a:tblGrid>
              <a:tr h="279528">
                <a:tc gridSpan="2">
                  <a:txBody>
                    <a:bodyPr/>
                    <a:lstStyle/>
                    <a:p>
                      <a:pPr algn="l" rtl="0"/>
                      <a:r>
                        <a:rPr lang="ar-SA" sz="1400" dirty="0" smtClean="0"/>
                        <a:t>   </a:t>
                      </a:r>
                      <a:r>
                        <a:rPr lang="en-US" sz="1400" dirty="0" smtClean="0"/>
                        <a:t>percentage</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hMerge="1">
                  <a:txBody>
                    <a:bodyPr/>
                    <a:lstStyle/>
                    <a:p>
                      <a:pPr rtl="1"/>
                      <a:endParaRPr lang="ar-SA" dirty="0"/>
                    </a:p>
                  </a:txBody>
                  <a:tcPr/>
                </a:tc>
              </a:tr>
              <a:tr h="482472">
                <a:tc>
                  <a:txBody>
                    <a:bodyPr/>
                    <a:lstStyle/>
                    <a:p>
                      <a:pPr algn="l" rtl="0"/>
                      <a:r>
                        <a:rPr lang="en-US" sz="1400" dirty="0" smtClean="0"/>
                        <a:t>31.02%</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The proportion of young people(0-15)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279528">
                <a:tc>
                  <a:txBody>
                    <a:bodyPr/>
                    <a:lstStyle/>
                    <a:p>
                      <a:pPr algn="l" rtl="0"/>
                      <a:r>
                        <a:rPr lang="en-US" sz="1400" dirty="0" smtClean="0"/>
                        <a:t>64.08%</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Youth ratio(15-64)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482472">
                <a:tc>
                  <a:txBody>
                    <a:bodyPr/>
                    <a:lstStyle/>
                    <a:p>
                      <a:pPr algn="l" rtl="0"/>
                      <a:r>
                        <a:rPr lang="en-US" sz="1400" dirty="0" smtClean="0"/>
                        <a:t>4.9%</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Senior year percentage(65+)</a:t>
                      </a:r>
                      <a:endParaRPr lang="ar-SA"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bl>
          </a:graphicData>
        </a:graphic>
      </p:graphicFrame>
      <p:sp>
        <p:nvSpPr>
          <p:cNvPr id="9" name="مربع نص 8"/>
          <p:cNvSpPr txBox="1"/>
          <p:nvPr/>
        </p:nvSpPr>
        <p:spPr>
          <a:xfrm>
            <a:off x="381000" y="304800"/>
            <a:ext cx="6019800" cy="461665"/>
          </a:xfrm>
          <a:prstGeom prst="rect">
            <a:avLst/>
          </a:prstGeom>
          <a:noFill/>
        </p:spPr>
        <p:txBody>
          <a:bodyPr wrap="square" rtlCol="1">
            <a:spAutoFit/>
          </a:bodyPr>
          <a:lstStyle/>
          <a:p>
            <a:r>
              <a:rPr lang="en-US" sz="2400" b="1" dirty="0" smtClean="0"/>
              <a:t>Demographic indicators</a:t>
            </a:r>
            <a:endParaRPr lang="ar-SA" sz="2400" b="1" dirty="0"/>
          </a:p>
        </p:txBody>
      </p:sp>
      <p:sp>
        <p:nvSpPr>
          <p:cNvPr id="10" name="مستطيل مستدير الزوايا 9"/>
          <p:cNvSpPr/>
          <p:nvPr/>
        </p:nvSpPr>
        <p:spPr>
          <a:xfrm>
            <a:off x="1828800" y="5257800"/>
            <a:ext cx="2743200" cy="1143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2" name="رابط بشكل مرفق 11"/>
          <p:cNvCxnSpPr/>
          <p:nvPr/>
        </p:nvCxnSpPr>
        <p:spPr>
          <a:xfrm flipV="1">
            <a:off x="4572000" y="4800600"/>
            <a:ext cx="1905000" cy="1219200"/>
          </a:xfrm>
          <a:prstGeom prst="bentConnector3">
            <a:avLst>
              <a:gd name="adj1" fmla="val 60030"/>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مربع نص 13"/>
          <p:cNvSpPr txBox="1"/>
          <p:nvPr/>
        </p:nvSpPr>
        <p:spPr>
          <a:xfrm>
            <a:off x="5867400" y="3581400"/>
            <a:ext cx="2743200" cy="923330"/>
          </a:xfrm>
          <a:prstGeom prst="rect">
            <a:avLst/>
          </a:prstGeom>
          <a:noFill/>
          <a:ln>
            <a:solidFill>
              <a:srgbClr val="FF0000"/>
            </a:solidFill>
          </a:ln>
        </p:spPr>
        <p:txBody>
          <a:bodyPr wrap="square" rtlCol="1">
            <a:spAutoFit/>
          </a:bodyPr>
          <a:lstStyle/>
          <a:p>
            <a:r>
              <a:rPr lang="en-US" dirty="0" smtClean="0"/>
              <a:t>Notice from the figure :  </a:t>
            </a:r>
          </a:p>
          <a:p>
            <a:r>
              <a:rPr lang="en-US" dirty="0" smtClean="0"/>
              <a:t> </a:t>
            </a:r>
          </a:p>
          <a:p>
            <a:endParaRPr lang="ar-SA"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1000" y="914400"/>
            <a:ext cx="3124200" cy="646331"/>
          </a:xfrm>
          <a:prstGeom prst="rect">
            <a:avLst/>
          </a:prstGeom>
          <a:solidFill>
            <a:schemeClr val="bg2">
              <a:lumMod val="50000"/>
            </a:schemeClr>
          </a:solidFill>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t>Population pyramid of the study area 2027</a:t>
            </a:r>
            <a:endParaRPr lang="ar-SA" b="1" dirty="0"/>
          </a:p>
        </p:txBody>
      </p:sp>
      <p:sp>
        <p:nvSpPr>
          <p:cNvPr id="3" name="مربع نص 2"/>
          <p:cNvSpPr txBox="1"/>
          <p:nvPr/>
        </p:nvSpPr>
        <p:spPr>
          <a:xfrm>
            <a:off x="5410200" y="914400"/>
            <a:ext cx="2895600" cy="646331"/>
          </a:xfrm>
          <a:prstGeom prst="rect">
            <a:avLst/>
          </a:prstGeom>
          <a:solidFill>
            <a:schemeClr val="bg2">
              <a:lumMod val="50000"/>
            </a:schemeClr>
          </a:solidFill>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b="1" dirty="0" smtClean="0"/>
              <a:t>Population pyramid of the study area 2036</a:t>
            </a:r>
            <a:endParaRPr lang="ar-SA" b="1" dirty="0"/>
          </a:p>
        </p:txBody>
      </p:sp>
      <p:sp>
        <p:nvSpPr>
          <p:cNvPr id="4" name="مستطيل 3"/>
          <p:cNvSpPr/>
          <p:nvPr/>
        </p:nvSpPr>
        <p:spPr>
          <a:xfrm>
            <a:off x="1981200" y="228600"/>
            <a:ext cx="5388206" cy="461665"/>
          </a:xfrm>
          <a:prstGeom prst="rect">
            <a:avLst/>
          </a:prstGeom>
        </p:spPr>
        <p:txBody>
          <a:bodyPr wrap="none">
            <a:spAutoFit/>
          </a:bodyPr>
          <a:lstStyle/>
          <a:p>
            <a:r>
              <a:rPr lang="en-US" sz="2400" b="1" dirty="0" smtClean="0"/>
              <a:t>Population expectation of the study area</a:t>
            </a:r>
            <a:endParaRPr lang="ar-SA" sz="2400" b="1" dirty="0"/>
          </a:p>
        </p:txBody>
      </p:sp>
      <p:sp>
        <p:nvSpPr>
          <p:cNvPr id="5" name="مستطيل 4"/>
          <p:cNvSpPr/>
          <p:nvPr/>
        </p:nvSpPr>
        <p:spPr>
          <a:xfrm>
            <a:off x="457200" y="5715000"/>
            <a:ext cx="632460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t>According to what appears in the calculations of the population expectation index, they need the following future services:</a:t>
            </a:r>
            <a:endParaRPr lang="ar-SA" dirty="0"/>
          </a:p>
        </p:txBody>
      </p:sp>
      <p:pic>
        <p:nvPicPr>
          <p:cNvPr id="2050" name="Picture 2"/>
          <p:cNvPicPr>
            <a:picLocks noChangeAspect="1" noChangeArrowheads="1"/>
          </p:cNvPicPr>
          <p:nvPr/>
        </p:nvPicPr>
        <p:blipFill>
          <a:blip r:embed="rId3"/>
          <a:srcRect l="51537" t="48958" r="2782" b="36459"/>
          <a:stretch>
            <a:fillRect/>
          </a:stretch>
        </p:blipFill>
        <p:spPr bwMode="auto">
          <a:xfrm>
            <a:off x="8382000" y="152400"/>
            <a:ext cx="3744686" cy="672123"/>
          </a:xfrm>
          <a:prstGeom prst="rect">
            <a:avLst/>
          </a:prstGeom>
          <a:noFill/>
          <a:ln w="9525">
            <a:noFill/>
            <a:miter lim="800000"/>
            <a:headEnd/>
            <a:tailEnd/>
          </a:ln>
          <a:effectLst/>
        </p:spPr>
      </p:pic>
      <p:graphicFrame>
        <p:nvGraphicFramePr>
          <p:cNvPr id="8" name="جدول 7"/>
          <p:cNvGraphicFramePr>
            <a:graphicFrameLocks noGrp="1"/>
          </p:cNvGraphicFramePr>
          <p:nvPr/>
        </p:nvGraphicFramePr>
        <p:xfrm>
          <a:off x="457200" y="4038600"/>
          <a:ext cx="4495800" cy="1564222"/>
        </p:xfrm>
        <a:graphic>
          <a:graphicData uri="http://schemas.openxmlformats.org/drawingml/2006/table">
            <a:tbl>
              <a:tblPr rtl="1" firstRow="1" bandRow="1">
                <a:tableStyleId>{5C22544A-7EE6-4342-B048-85BDC9FD1C3A}</a:tableStyleId>
              </a:tblPr>
              <a:tblGrid>
                <a:gridCol w="1123950"/>
                <a:gridCol w="1123950"/>
                <a:gridCol w="1123950"/>
                <a:gridCol w="1123950"/>
              </a:tblGrid>
              <a:tr h="181899">
                <a:tc>
                  <a:txBody>
                    <a:bodyPr/>
                    <a:lstStyle/>
                    <a:p>
                      <a:pPr algn="ctr" rtl="0"/>
                      <a:r>
                        <a:rPr lang="ar-SA" sz="1200" dirty="0" smtClean="0">
                          <a:cs typeface="+mn-cs"/>
                        </a:rPr>
                        <a:t>20</a:t>
                      </a:r>
                      <a:r>
                        <a:rPr lang="ar-SA" sz="1200" b="1" kern="1200" dirty="0" smtClean="0">
                          <a:solidFill>
                            <a:schemeClr val="lt1"/>
                          </a:solidFill>
                          <a:latin typeface="+mn-lt"/>
                          <a:ea typeface="+mn-ea"/>
                          <a:cs typeface="+mn-cs"/>
                        </a:rPr>
                        <a:t>3</a:t>
                      </a:r>
                      <a:r>
                        <a:rPr lang="en-US" sz="1200" b="1" kern="1200" dirty="0" smtClean="0">
                          <a:solidFill>
                            <a:schemeClr val="lt1"/>
                          </a:solidFill>
                          <a:latin typeface="+mn-lt"/>
                          <a:ea typeface="+mn-ea"/>
                          <a:cs typeface="+mn-cs"/>
                        </a:rPr>
                        <a:t>5</a:t>
                      </a:r>
                      <a:endParaRPr lang="ar-SA" sz="1200" b="1" kern="1200" dirty="0">
                        <a:solidFill>
                          <a:schemeClr val="l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rtl="0"/>
                      <a:r>
                        <a:rPr lang="ar-SA" sz="1200" dirty="0" smtClean="0"/>
                        <a:t>2028</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rtl="0"/>
                      <a:r>
                        <a:rPr lang="ar-SA" sz="1200" dirty="0" smtClean="0"/>
                        <a:t>2020</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rtl="0"/>
                      <a:r>
                        <a:rPr lang="en-US" sz="1200" dirty="0" smtClean="0"/>
                        <a:t>Locality/year</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448519">
                <a:tc>
                  <a:txBody>
                    <a:bodyPr/>
                    <a:lstStyle/>
                    <a:p>
                      <a:pPr algn="ctr" rtl="0"/>
                      <a:r>
                        <a:rPr lang="en-US" sz="1200" dirty="0" smtClean="0"/>
                        <a:t>37,658</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34,620</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200" dirty="0" smtClean="0"/>
                        <a:t>31</a:t>
                      </a:r>
                      <a:r>
                        <a:rPr lang="en-US" sz="1200" dirty="0" smtClean="0"/>
                        <a:t>,</a:t>
                      </a:r>
                      <a:r>
                        <a:rPr lang="ar-SA" sz="1200" dirty="0" smtClean="0"/>
                        <a:t>148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Baqa AlGharbiyye</a:t>
                      </a:r>
                      <a:r>
                        <a:rPr lang="en-US" sz="1200" baseline="0" dirty="0" smtClean="0"/>
                        <a:t> </a:t>
                      </a:r>
                      <a:endParaRPr lang="ar-SA"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448519">
                <a:tc>
                  <a:txBody>
                    <a:bodyPr/>
                    <a:lstStyle/>
                    <a:p>
                      <a:pPr algn="ctr" rtl="0"/>
                      <a:r>
                        <a:rPr lang="en-US" sz="1200" dirty="0" smtClean="0"/>
                        <a:t>6,549.6</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5914.4</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4,898</a:t>
                      </a:r>
                      <a:endParaRPr lang="ar-SA" sz="1200" dirty="0" smtClean="0"/>
                    </a:p>
                    <a:p>
                      <a:pPr algn="ctr" rtl="0"/>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Baqa alsharqieh</a:t>
                      </a:r>
                      <a:endParaRPr lang="ar-SA"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r h="375502">
                <a:tc>
                  <a:txBody>
                    <a:bodyPr/>
                    <a:lstStyle/>
                    <a:p>
                      <a:pPr algn="ctr" rtl="0"/>
                      <a:r>
                        <a:rPr lang="en-US" sz="1200" dirty="0" smtClean="0"/>
                        <a:t>2328</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200" dirty="0" smtClean="0"/>
                        <a:t>2317.2</a:t>
                      </a:r>
                      <a:endParaRPr lang="ar-SA"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1200" dirty="0" smtClean="0"/>
                        <a:t>2</a:t>
                      </a:r>
                      <a:r>
                        <a:rPr lang="en-US" sz="1200" dirty="0" smtClean="0"/>
                        <a:t>,</a:t>
                      </a:r>
                      <a:r>
                        <a:rPr lang="ar-SA" sz="1200" dirty="0" smtClean="0"/>
                        <a:t>301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Nazlet Issa</a:t>
                      </a:r>
                      <a:endParaRPr lang="ar-SA"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r>
            </a:tbl>
          </a:graphicData>
        </a:graphic>
      </p:graphicFrame>
      <p:pic>
        <p:nvPicPr>
          <p:cNvPr id="9" name="Picture 3"/>
          <p:cNvPicPr>
            <a:picLocks noChangeAspect="1" noChangeArrowheads="1"/>
          </p:cNvPicPr>
          <p:nvPr/>
        </p:nvPicPr>
        <p:blipFill>
          <a:blip r:embed="rId4"/>
          <a:srcRect l="3514" t="44792" r="49634" b="36458"/>
          <a:stretch>
            <a:fillRect/>
          </a:stretch>
        </p:blipFill>
        <p:spPr bwMode="auto">
          <a:xfrm>
            <a:off x="8763000" y="838200"/>
            <a:ext cx="3302000" cy="742950"/>
          </a:xfrm>
          <a:prstGeom prst="rect">
            <a:avLst/>
          </a:prstGeom>
          <a:noFill/>
          <a:ln w="9525">
            <a:noFill/>
            <a:miter lim="800000"/>
            <a:headEnd/>
            <a:tailEnd/>
          </a:ln>
          <a:effectLst/>
        </p:spPr>
      </p:pic>
      <p:sp>
        <p:nvSpPr>
          <p:cNvPr id="11" name="مستطيل 10"/>
          <p:cNvSpPr/>
          <p:nvPr/>
        </p:nvSpPr>
        <p:spPr>
          <a:xfrm>
            <a:off x="5257800" y="4191000"/>
            <a:ext cx="3429000" cy="861774"/>
          </a:xfrm>
          <a:prstGeom prst="rect">
            <a:avLst/>
          </a:prstGeom>
        </p:spPr>
        <p:txBody>
          <a:bodyPr wrap="square">
            <a:spAutoFit/>
          </a:bodyPr>
          <a:lstStyle/>
          <a:p>
            <a:pPr algn="r" rtl="1"/>
            <a:r>
              <a:rPr lang="ar-SA" sz="1600" dirty="0" smtClean="0"/>
              <a:t>كم سيكون سكان باقة الغربية من سكان </a:t>
            </a:r>
            <a:r>
              <a:rPr lang="ar-SA" sz="1600" b="1" dirty="0" smtClean="0"/>
              <a:t>المدينة المدموجة؟</a:t>
            </a:r>
          </a:p>
          <a:p>
            <a:pPr algn="r" rtl="1"/>
            <a:r>
              <a:rPr lang="ar-SA" sz="1600" b="1" dirty="0" smtClean="0"/>
              <a:t>و كم الوقت اللازم لتضاعف عدد السكان؟</a:t>
            </a:r>
            <a:endParaRPr lang="ar-SA" sz="1600" dirty="0"/>
          </a:p>
        </p:txBody>
      </p:sp>
      <p:sp>
        <p:nvSpPr>
          <p:cNvPr id="12" name="مستطيل 11"/>
          <p:cNvSpPr/>
          <p:nvPr/>
        </p:nvSpPr>
        <p:spPr>
          <a:xfrm>
            <a:off x="6705600" y="5105400"/>
            <a:ext cx="1912703" cy="369332"/>
          </a:xfrm>
          <a:prstGeom prst="rect">
            <a:avLst/>
          </a:prstGeom>
        </p:spPr>
        <p:txBody>
          <a:bodyPr wrap="none">
            <a:spAutoFit/>
          </a:bodyPr>
          <a:lstStyle/>
          <a:p>
            <a:r>
              <a:rPr lang="ar-SA" dirty="0" smtClean="0"/>
              <a:t>نسبة هجرة إيجابية 1%</a:t>
            </a:r>
            <a:endParaRPr lang="ar-SA" dirty="0"/>
          </a:p>
        </p:txBody>
      </p:sp>
      <p:sp>
        <p:nvSpPr>
          <p:cNvPr id="13" name="مربع نص 12"/>
          <p:cNvSpPr txBox="1"/>
          <p:nvPr/>
        </p:nvSpPr>
        <p:spPr>
          <a:xfrm>
            <a:off x="2819400" y="1600200"/>
            <a:ext cx="3429000" cy="646331"/>
          </a:xfrm>
          <a:prstGeom prst="rect">
            <a:avLst/>
          </a:prstGeom>
          <a:noFill/>
        </p:spPr>
        <p:txBody>
          <a:bodyPr wrap="square" rtlCol="1">
            <a:spAutoFit/>
          </a:bodyPr>
          <a:lstStyle/>
          <a:p>
            <a:r>
              <a:rPr lang="ar-SA" dirty="0" smtClean="0"/>
              <a:t>الهجرة من النزلة </a:t>
            </a:r>
          </a:p>
          <a:p>
            <a:r>
              <a:rPr lang="ar-SA" dirty="0" smtClean="0"/>
              <a:t>و الهجرة </a:t>
            </a:r>
            <a:r>
              <a:rPr lang="ar-SA" dirty="0" err="1" smtClean="0"/>
              <a:t>الى</a:t>
            </a:r>
            <a:r>
              <a:rPr lang="ar-SA" dirty="0" smtClean="0"/>
              <a:t> </a:t>
            </a:r>
            <a:r>
              <a:rPr lang="ar-SA" dirty="0" err="1" smtClean="0"/>
              <a:t>حريش</a:t>
            </a:r>
            <a:endParaRPr lang="ar-SA"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23315" y="3244334"/>
            <a:ext cx="2097369" cy="369332"/>
          </a:xfrm>
          <a:prstGeom prst="rect">
            <a:avLst/>
          </a:prstGeom>
          <a:solidFill>
            <a:srgbClr val="FF0000"/>
          </a:solidFill>
        </p:spPr>
        <p:txBody>
          <a:bodyPr wrap="none">
            <a:spAutoFit/>
          </a:bodyPr>
          <a:lstStyle/>
          <a:p>
            <a:r>
              <a:rPr lang="en-US" dirty="0" smtClean="0"/>
              <a:t>Community facilities</a:t>
            </a:r>
            <a:endParaRPr lang="ar-SA" dirty="0"/>
          </a:p>
        </p:txBody>
      </p:sp>
      <p:sp>
        <p:nvSpPr>
          <p:cNvPr id="3" name="مربع نص 2"/>
          <p:cNvSpPr txBox="1"/>
          <p:nvPr/>
        </p:nvSpPr>
        <p:spPr>
          <a:xfrm>
            <a:off x="2971800" y="838200"/>
            <a:ext cx="4419600" cy="646331"/>
          </a:xfrm>
          <a:prstGeom prst="rect">
            <a:avLst/>
          </a:prstGeom>
          <a:noFill/>
        </p:spPr>
        <p:txBody>
          <a:bodyPr wrap="square" rtlCol="1">
            <a:spAutoFit/>
          </a:bodyPr>
          <a:lstStyle/>
          <a:p>
            <a:r>
              <a:rPr lang="ar-SA" dirty="0" smtClean="0"/>
              <a:t>ركزي على </a:t>
            </a:r>
            <a:r>
              <a:rPr lang="ar-SA" dirty="0" err="1" smtClean="0"/>
              <a:t>الفرقبين</a:t>
            </a:r>
            <a:r>
              <a:rPr lang="ar-SA" dirty="0" smtClean="0"/>
              <a:t> كمستوى الخدمات وكيف لازم </a:t>
            </a:r>
            <a:r>
              <a:rPr lang="ar-SA" dirty="0" err="1" smtClean="0"/>
              <a:t>ترفيعها</a:t>
            </a:r>
            <a:r>
              <a:rPr lang="ar-SA" dirty="0" smtClean="0"/>
              <a:t>   </a:t>
            </a:r>
            <a:endParaRPr lang="ar-SA"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905000" y="304800"/>
            <a:ext cx="4953000" cy="584775"/>
          </a:xfrm>
          <a:prstGeom prst="rect">
            <a:avLst/>
          </a:prstGeom>
          <a:noFill/>
        </p:spPr>
        <p:txBody>
          <a:bodyPr wrap="square" rtlCol="1">
            <a:spAutoFit/>
          </a:bodyPr>
          <a:lstStyle/>
          <a:p>
            <a:pPr algn="ctr"/>
            <a:r>
              <a:rPr lang="en-US" sz="3200" b="1" dirty="0" smtClean="0"/>
              <a:t>Urban planning sector</a:t>
            </a:r>
            <a:endParaRPr lang="ar-SA" sz="3200" b="1" dirty="0"/>
          </a:p>
        </p:txBody>
      </p:sp>
      <p:sp>
        <p:nvSpPr>
          <p:cNvPr id="3" name="مربع نص 2"/>
          <p:cNvSpPr txBox="1"/>
          <p:nvPr/>
        </p:nvSpPr>
        <p:spPr>
          <a:xfrm>
            <a:off x="609600" y="1143000"/>
            <a:ext cx="7696200" cy="4401205"/>
          </a:xfrm>
          <a:prstGeom prst="rect">
            <a:avLst/>
          </a:prstGeom>
          <a:noFill/>
        </p:spPr>
        <p:txBody>
          <a:bodyPr wrap="square" rtlCol="1">
            <a:spAutoFit/>
          </a:bodyPr>
          <a:lstStyle/>
          <a:p>
            <a:r>
              <a:rPr lang="en-US" sz="2000" dirty="0" smtClean="0"/>
              <a:t>For all the localities of the study area, there is a master plan and a strategic plan during this period  (until 2020):</a:t>
            </a:r>
          </a:p>
          <a:p>
            <a:endParaRPr lang="en-US" sz="2000" dirty="0" smtClean="0"/>
          </a:p>
          <a:p>
            <a:r>
              <a:rPr lang="en-US" sz="2000" b="1" dirty="0" smtClean="0"/>
              <a:t>1.Nazlet Issa </a:t>
            </a:r>
            <a:r>
              <a:rPr lang="en-US" sz="2000" dirty="0" smtClean="0"/>
              <a:t>: has a master plan from 2010 which is connected with the master plan Baqa alsharqieh and the village</a:t>
            </a:r>
            <a:r>
              <a:rPr lang="en-US" sz="2000" dirty="0" smtClean="0">
                <a:solidFill>
                  <a:schemeClr val="accent6">
                    <a:lumMod val="75000"/>
                  </a:schemeClr>
                </a:solidFill>
              </a:rPr>
              <a:t> </a:t>
            </a:r>
            <a:r>
              <a:rPr lang="en-US" sz="2000" b="1" dirty="0" smtClean="0">
                <a:solidFill>
                  <a:schemeClr val="accent6">
                    <a:lumMod val="75000"/>
                  </a:schemeClr>
                </a:solidFill>
              </a:rPr>
              <a:t>has a strategic plan </a:t>
            </a:r>
            <a:br>
              <a:rPr lang="en-US" sz="2000" b="1" dirty="0" smtClean="0">
                <a:solidFill>
                  <a:schemeClr val="accent6">
                    <a:lumMod val="75000"/>
                  </a:schemeClr>
                </a:solidFill>
              </a:rPr>
            </a:br>
            <a:r>
              <a:rPr lang="en-US" sz="2000" b="1" dirty="0" smtClean="0">
                <a:solidFill>
                  <a:schemeClr val="accent6">
                    <a:lumMod val="75000"/>
                  </a:schemeClr>
                </a:solidFill>
              </a:rPr>
              <a:t>(2018-2022).</a:t>
            </a:r>
          </a:p>
          <a:p>
            <a:endParaRPr lang="en-US" sz="2000" b="1" dirty="0" smtClean="0">
              <a:solidFill>
                <a:schemeClr val="accent6">
                  <a:lumMod val="75000"/>
                </a:schemeClr>
              </a:solidFill>
            </a:endParaRPr>
          </a:p>
          <a:p>
            <a:r>
              <a:rPr lang="en-US" sz="2000" b="1" dirty="0" smtClean="0"/>
              <a:t>2. Baqa Alsharqieh :</a:t>
            </a:r>
            <a:r>
              <a:rPr lang="en-US" sz="2000" dirty="0" smtClean="0"/>
              <a:t>has a master plan connect with Nazlet Issa master plan from 2010 ,and has a strategic plan (2018-2022).</a:t>
            </a:r>
          </a:p>
          <a:p>
            <a:endParaRPr lang="en-US" sz="2000" dirty="0" smtClean="0"/>
          </a:p>
          <a:p>
            <a:r>
              <a:rPr lang="en-US" sz="2000" b="1" dirty="0" smtClean="0"/>
              <a:t>3.Baqa Al-Gharbiyye</a:t>
            </a:r>
            <a:r>
              <a:rPr lang="en-US" sz="2000" dirty="0" smtClean="0"/>
              <a:t>: has a comprehensive local master plan overall the city deposited on 2018  , six city building plans of Baqa Al-Gharbiyye(Detailed plans) and Master plan approved since 1991 Baqa-Jatt.</a:t>
            </a:r>
          </a:p>
        </p:txBody>
      </p:sp>
      <p:sp>
        <p:nvSpPr>
          <p:cNvPr id="4" name="مستطيل 3"/>
          <p:cNvSpPr/>
          <p:nvPr/>
        </p:nvSpPr>
        <p:spPr>
          <a:xfrm>
            <a:off x="6324600" y="1219200"/>
            <a:ext cx="4572000" cy="64633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en-US" dirty="0" smtClean="0"/>
              <a:t>The regulation of land use in Israel is anchored in a centralized top-down planning system </a:t>
            </a:r>
            <a:endParaRPr lang="ar-SA" dirty="0"/>
          </a:p>
        </p:txBody>
      </p:sp>
      <p:sp>
        <p:nvSpPr>
          <p:cNvPr id="5" name="مستطيل 4"/>
          <p:cNvSpPr/>
          <p:nvPr/>
        </p:nvSpPr>
        <p:spPr>
          <a:xfrm>
            <a:off x="6629400" y="3048000"/>
            <a:ext cx="4572000" cy="147732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dirty="0" smtClean="0"/>
              <a:t>The planning system in Israel is based on the Planning and Building Law of 1965 that defines planning institutions and authorities, planning procedures, the types of plans and the hierarchy between them. </a:t>
            </a:r>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lj;.jpg"/>
          <p:cNvPicPr>
            <a:picLocks noChangeAspect="1"/>
          </p:cNvPicPr>
          <p:nvPr/>
        </p:nvPicPr>
        <p:blipFill>
          <a:blip r:embed="rId2" cstate="print"/>
          <a:srcRect l="11671" t="9209" r="34900" b="3961"/>
          <a:stretch>
            <a:fillRect/>
          </a:stretch>
        </p:blipFill>
        <p:spPr>
          <a:xfrm>
            <a:off x="304800" y="533400"/>
            <a:ext cx="5306568" cy="6030191"/>
          </a:xfrm>
          <a:prstGeom prst="rect">
            <a:avLst/>
          </a:prstGeom>
        </p:spPr>
      </p:pic>
      <p:sp>
        <p:nvSpPr>
          <p:cNvPr id="3" name="مربع نص 2"/>
          <p:cNvSpPr txBox="1"/>
          <p:nvPr/>
        </p:nvSpPr>
        <p:spPr>
          <a:xfrm>
            <a:off x="2286000" y="0"/>
            <a:ext cx="4648200" cy="461665"/>
          </a:xfrm>
          <a:prstGeom prst="rect">
            <a:avLst/>
          </a:prstGeom>
          <a:noFill/>
        </p:spPr>
        <p:txBody>
          <a:bodyPr wrap="square" rtlCol="0">
            <a:spAutoFit/>
          </a:bodyPr>
          <a:lstStyle/>
          <a:p>
            <a:pPr algn="ctr"/>
            <a:r>
              <a:rPr lang="en-US" sz="2400" b="1" dirty="0" smtClean="0"/>
              <a:t>About the location </a:t>
            </a:r>
            <a:endParaRPr lang="en-US" sz="2400" b="1" dirty="0"/>
          </a:p>
        </p:txBody>
      </p:sp>
      <p:cxnSp>
        <p:nvCxnSpPr>
          <p:cNvPr id="5" name="رابط كسهم مستقيم 4"/>
          <p:cNvCxnSpPr/>
          <p:nvPr/>
        </p:nvCxnSpPr>
        <p:spPr>
          <a:xfrm rot="5400000">
            <a:off x="1943100" y="4610101"/>
            <a:ext cx="2057400" cy="609600"/>
          </a:xfrm>
          <a:prstGeom prst="straightConnector1">
            <a:avLst/>
          </a:prstGeom>
          <a:ln w="38100">
            <a:solidFill>
              <a:schemeClr val="accent1">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 name="مستطيل 6"/>
          <p:cNvSpPr/>
          <p:nvPr/>
        </p:nvSpPr>
        <p:spPr>
          <a:xfrm>
            <a:off x="2743200" y="4495801"/>
            <a:ext cx="762000" cy="707886"/>
          </a:xfrm>
          <a:prstGeom prst="rect">
            <a:avLst/>
          </a:prstGeom>
          <a:ln>
            <a:solidFill>
              <a:schemeClr val="accent1">
                <a:lumMod val="7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000" b="1" dirty="0" smtClean="0"/>
              <a:t>15 km North-East of Tulkarm city</a:t>
            </a:r>
            <a:endParaRPr lang="ar-SA" sz="1000" b="1" dirty="0"/>
          </a:p>
        </p:txBody>
      </p:sp>
      <p:cxnSp>
        <p:nvCxnSpPr>
          <p:cNvPr id="9" name="رابط كسهم مستقيم 8"/>
          <p:cNvCxnSpPr/>
          <p:nvPr/>
        </p:nvCxnSpPr>
        <p:spPr>
          <a:xfrm rot="16200000" flipH="1">
            <a:off x="1447800" y="4724401"/>
            <a:ext cx="2133600" cy="304800"/>
          </a:xfrm>
          <a:prstGeom prst="straightConnector1">
            <a:avLst/>
          </a:prstGeom>
          <a:ln w="38100">
            <a:solidFill>
              <a:schemeClr val="accent1">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مستطيل 11"/>
          <p:cNvSpPr/>
          <p:nvPr/>
        </p:nvSpPr>
        <p:spPr>
          <a:xfrm>
            <a:off x="1905000" y="4267201"/>
            <a:ext cx="762000" cy="707886"/>
          </a:xfrm>
          <a:prstGeom prst="rect">
            <a:avLst/>
          </a:prstGeom>
          <a:ln>
            <a:solidFill>
              <a:schemeClr val="accent1">
                <a:lumMod val="7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000" b="1" dirty="0" smtClean="0"/>
              <a:t>17km North-East of Tulkarm city</a:t>
            </a:r>
            <a:endParaRPr lang="ar-SA" sz="1000" b="1" dirty="0"/>
          </a:p>
        </p:txBody>
      </p:sp>
      <p:sp>
        <p:nvSpPr>
          <p:cNvPr id="13" name="مستطيل 12"/>
          <p:cNvSpPr/>
          <p:nvPr/>
        </p:nvSpPr>
        <p:spPr>
          <a:xfrm>
            <a:off x="6477000" y="914400"/>
            <a:ext cx="2362200" cy="3077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b="1" dirty="0" smtClean="0">
                <a:effectLst>
                  <a:outerShdw blurRad="38100" dist="38100" dir="2700000" algn="tl">
                    <a:srgbClr val="000000">
                      <a:alpha val="43137"/>
                    </a:srgbClr>
                  </a:outerShdw>
                </a:effectLst>
              </a:rPr>
              <a:t>Height above sea level=75m</a:t>
            </a:r>
            <a:endParaRPr lang="ar-SA" sz="1400" b="1" dirty="0">
              <a:effectLst>
                <a:outerShdw blurRad="38100" dist="38100" dir="2700000" algn="tl">
                  <a:srgbClr val="000000">
                    <a:alpha val="43137"/>
                  </a:srgbClr>
                </a:outerShdw>
              </a:effectLst>
            </a:endParaRPr>
          </a:p>
        </p:txBody>
      </p:sp>
      <p:pic>
        <p:nvPicPr>
          <p:cNvPr id="177154" name="Picture 2" descr="Logo Blue Wind Wave Sea Level - Wave Symbol Png - Free Transparent ..."/>
          <p:cNvPicPr>
            <a:picLocks noChangeAspect="1" noChangeArrowheads="1"/>
          </p:cNvPicPr>
          <p:nvPr/>
        </p:nvPicPr>
        <p:blipFill>
          <a:blip r:embed="rId3" cstate="print">
            <a:clrChange>
              <a:clrFrom>
                <a:srgbClr val="F6F6F6"/>
              </a:clrFrom>
              <a:clrTo>
                <a:srgbClr val="F6F6F6">
                  <a:alpha val="0"/>
                </a:srgbClr>
              </a:clrTo>
            </a:clrChange>
          </a:blip>
          <a:srcRect/>
          <a:stretch>
            <a:fillRect/>
          </a:stretch>
        </p:blipFill>
        <p:spPr bwMode="auto">
          <a:xfrm>
            <a:off x="5715001" y="762000"/>
            <a:ext cx="638896" cy="381000"/>
          </a:xfrm>
          <a:prstGeom prst="rect">
            <a:avLst/>
          </a:prstGeom>
          <a:noFill/>
        </p:spPr>
      </p:pic>
      <p:pic>
        <p:nvPicPr>
          <p:cNvPr id="195586" name="Picture 2" descr="Climate Change Clipart"/>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638800" y="1447800"/>
            <a:ext cx="838200" cy="847822"/>
          </a:xfrm>
          <a:prstGeom prst="rect">
            <a:avLst/>
          </a:prstGeom>
          <a:noFill/>
        </p:spPr>
      </p:pic>
      <p:sp>
        <p:nvSpPr>
          <p:cNvPr id="14" name="مستطيل 13"/>
          <p:cNvSpPr/>
          <p:nvPr/>
        </p:nvSpPr>
        <p:spPr>
          <a:xfrm>
            <a:off x="6324600" y="2362200"/>
            <a:ext cx="259080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b="1" dirty="0" smtClean="0">
                <a:effectLst>
                  <a:outerShdw blurRad="38100" dist="38100" dir="2700000" algn="tl">
                    <a:srgbClr val="000000">
                      <a:alpha val="43137"/>
                    </a:srgbClr>
                  </a:outerShdw>
                </a:effectLst>
              </a:rPr>
              <a:t>The average annual rainfall is (500-600) mm per year.</a:t>
            </a:r>
            <a:endParaRPr lang="ar-SA" sz="1400" b="1" dirty="0">
              <a:effectLst>
                <a:outerShdw blurRad="38100" dist="38100" dir="2700000" algn="tl">
                  <a:srgbClr val="000000">
                    <a:alpha val="43137"/>
                  </a:srgbClr>
                </a:outerShdw>
              </a:effectLst>
            </a:endParaRPr>
          </a:p>
        </p:txBody>
      </p:sp>
      <p:sp>
        <p:nvSpPr>
          <p:cNvPr id="15" name="مستطيل 14"/>
          <p:cNvSpPr/>
          <p:nvPr/>
        </p:nvSpPr>
        <p:spPr>
          <a:xfrm>
            <a:off x="6477000" y="1600200"/>
            <a:ext cx="243840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b="1" dirty="0" smtClean="0">
                <a:effectLst>
                  <a:outerShdw blurRad="38100" dist="38100" dir="2700000" algn="tl">
                    <a:srgbClr val="000000">
                      <a:alpha val="43137"/>
                    </a:srgbClr>
                  </a:outerShdw>
                </a:effectLst>
              </a:rPr>
              <a:t>Mediterranean climate, hot in summer and cold in winter. </a:t>
            </a:r>
            <a:endParaRPr lang="ar-SA" sz="1400" b="1" dirty="0">
              <a:effectLst>
                <a:outerShdw blurRad="38100" dist="38100" dir="2700000" algn="tl">
                  <a:srgbClr val="000000">
                    <a:alpha val="43137"/>
                  </a:srgbClr>
                </a:outerShdw>
              </a:effectLst>
            </a:endParaRPr>
          </a:p>
        </p:txBody>
      </p:sp>
      <p:pic>
        <p:nvPicPr>
          <p:cNvPr id="195588" name="Picture 4" descr="thermometer icon | Myiconfinder"/>
          <p:cNvPicPr>
            <a:picLocks noChangeAspect="1" noChangeArrowheads="1"/>
          </p:cNvPicPr>
          <p:nvPr/>
        </p:nvPicPr>
        <p:blipFill>
          <a:blip r:embed="rId5" cstate="print"/>
          <a:srcRect/>
          <a:stretch>
            <a:fillRect/>
          </a:stretch>
        </p:blipFill>
        <p:spPr bwMode="auto">
          <a:xfrm>
            <a:off x="5562600" y="2362200"/>
            <a:ext cx="685800" cy="685800"/>
          </a:xfrm>
          <a:prstGeom prst="rect">
            <a:avLst/>
          </a:prstGeom>
          <a:noFill/>
        </p:spPr>
      </p:pic>
      <p:sp>
        <p:nvSpPr>
          <p:cNvPr id="16" name="شكل حر 15"/>
          <p:cNvSpPr/>
          <p:nvPr/>
        </p:nvSpPr>
        <p:spPr>
          <a:xfrm>
            <a:off x="7162800" y="4800600"/>
            <a:ext cx="914400" cy="792480"/>
          </a:xfrm>
          <a:custGeom>
            <a:avLst/>
            <a:gdLst>
              <a:gd name="connsiteX0" fmla="*/ 1710520 w 3273189"/>
              <a:gd name="connsiteY0" fmla="*/ 425355 h 2058537"/>
              <a:gd name="connsiteX1" fmla="*/ 1164609 w 3273189"/>
              <a:gd name="connsiteY1" fmla="*/ 179696 h 2058537"/>
              <a:gd name="connsiteX2" fmla="*/ 618699 w 3273189"/>
              <a:gd name="connsiteY2" fmla="*/ 56866 h 2058537"/>
              <a:gd name="connsiteX3" fmla="*/ 222914 w 3273189"/>
              <a:gd name="connsiteY3" fmla="*/ 520890 h 2058537"/>
              <a:gd name="connsiteX4" fmla="*/ 127380 w 3273189"/>
              <a:gd name="connsiteY4" fmla="*/ 971266 h 2058537"/>
              <a:gd name="connsiteX5" fmla="*/ 18197 w 3273189"/>
              <a:gd name="connsiteY5" fmla="*/ 1407994 h 2058537"/>
              <a:gd name="connsiteX6" fmla="*/ 236562 w 3273189"/>
              <a:gd name="connsiteY6" fmla="*/ 1626358 h 2058537"/>
              <a:gd name="connsiteX7" fmla="*/ 823415 w 3273189"/>
              <a:gd name="connsiteY7" fmla="*/ 1667302 h 2058537"/>
              <a:gd name="connsiteX8" fmla="*/ 1150962 w 3273189"/>
              <a:gd name="connsiteY8" fmla="*/ 1967552 h 2058537"/>
              <a:gd name="connsiteX9" fmla="*/ 1437565 w 3273189"/>
              <a:gd name="connsiteY9" fmla="*/ 1994848 h 2058537"/>
              <a:gd name="connsiteX10" fmla="*/ 1587690 w 3273189"/>
              <a:gd name="connsiteY10" fmla="*/ 1585415 h 2058537"/>
              <a:gd name="connsiteX11" fmla="*/ 1969827 w 3273189"/>
              <a:gd name="connsiteY11" fmla="*/ 1667302 h 2058537"/>
              <a:gd name="connsiteX12" fmla="*/ 2447499 w 3273189"/>
              <a:gd name="connsiteY12" fmla="*/ 1667302 h 2058537"/>
              <a:gd name="connsiteX13" fmla="*/ 2993409 w 3273189"/>
              <a:gd name="connsiteY13" fmla="*/ 1721893 h 2058537"/>
              <a:gd name="connsiteX14" fmla="*/ 3198126 w 3273189"/>
              <a:gd name="connsiteY14" fmla="*/ 1489881 h 2058537"/>
              <a:gd name="connsiteX15" fmla="*/ 3252717 w 3273189"/>
              <a:gd name="connsiteY15" fmla="*/ 1162334 h 2058537"/>
              <a:gd name="connsiteX16" fmla="*/ 3075296 w 3273189"/>
              <a:gd name="connsiteY16" fmla="*/ 971266 h 2058537"/>
              <a:gd name="connsiteX17" fmla="*/ 2856932 w 3273189"/>
              <a:gd name="connsiteY17" fmla="*/ 1053152 h 2058537"/>
              <a:gd name="connsiteX18" fmla="*/ 2679511 w 3273189"/>
              <a:gd name="connsiteY18" fmla="*/ 916675 h 2058537"/>
              <a:gd name="connsiteX19" fmla="*/ 2351965 w 3273189"/>
              <a:gd name="connsiteY19" fmla="*/ 1039505 h 2058537"/>
              <a:gd name="connsiteX20" fmla="*/ 2147248 w 3273189"/>
              <a:gd name="connsiteY20" fmla="*/ 875731 h 2058537"/>
              <a:gd name="connsiteX21" fmla="*/ 1710520 w 3273189"/>
              <a:gd name="connsiteY21" fmla="*/ 425355 h 2058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273189" h="2058537">
                <a:moveTo>
                  <a:pt x="1710520" y="425355"/>
                </a:moveTo>
                <a:cubicBezTo>
                  <a:pt x="1546747" y="309349"/>
                  <a:pt x="1346579" y="241111"/>
                  <a:pt x="1164609" y="179696"/>
                </a:cubicBezTo>
                <a:cubicBezTo>
                  <a:pt x="982639" y="118281"/>
                  <a:pt x="775648" y="0"/>
                  <a:pt x="618699" y="56866"/>
                </a:cubicBezTo>
                <a:cubicBezTo>
                  <a:pt x="461750" y="113732"/>
                  <a:pt x="304800" y="368490"/>
                  <a:pt x="222914" y="520890"/>
                </a:cubicBezTo>
                <a:cubicBezTo>
                  <a:pt x="141028" y="673290"/>
                  <a:pt x="161499" y="823415"/>
                  <a:pt x="127380" y="971266"/>
                </a:cubicBezTo>
                <a:cubicBezTo>
                  <a:pt x="93261" y="1119117"/>
                  <a:pt x="0" y="1298812"/>
                  <a:pt x="18197" y="1407994"/>
                </a:cubicBezTo>
                <a:cubicBezTo>
                  <a:pt x="36394" y="1517176"/>
                  <a:pt x="102359" y="1583140"/>
                  <a:pt x="236562" y="1626358"/>
                </a:cubicBezTo>
                <a:cubicBezTo>
                  <a:pt x="370765" y="1669576"/>
                  <a:pt x="671015" y="1610436"/>
                  <a:pt x="823415" y="1667302"/>
                </a:cubicBezTo>
                <a:cubicBezTo>
                  <a:pt x="975815" y="1724168"/>
                  <a:pt x="1048604" y="1912961"/>
                  <a:pt x="1150962" y="1967552"/>
                </a:cubicBezTo>
                <a:cubicBezTo>
                  <a:pt x="1253320" y="2022143"/>
                  <a:pt x="1364777" y="2058537"/>
                  <a:pt x="1437565" y="1994848"/>
                </a:cubicBezTo>
                <a:cubicBezTo>
                  <a:pt x="1510353" y="1931159"/>
                  <a:pt x="1498980" y="1640006"/>
                  <a:pt x="1587690" y="1585415"/>
                </a:cubicBezTo>
                <a:cubicBezTo>
                  <a:pt x="1676400" y="1530824"/>
                  <a:pt x="1826526" y="1653654"/>
                  <a:pt x="1969827" y="1667302"/>
                </a:cubicBezTo>
                <a:cubicBezTo>
                  <a:pt x="2113129" y="1680950"/>
                  <a:pt x="2276902" y="1658204"/>
                  <a:pt x="2447499" y="1667302"/>
                </a:cubicBezTo>
                <a:cubicBezTo>
                  <a:pt x="2618096" y="1676401"/>
                  <a:pt x="2868305" y="1751463"/>
                  <a:pt x="2993409" y="1721893"/>
                </a:cubicBezTo>
                <a:cubicBezTo>
                  <a:pt x="3118514" y="1692323"/>
                  <a:pt x="3154908" y="1583141"/>
                  <a:pt x="3198126" y="1489881"/>
                </a:cubicBezTo>
                <a:cubicBezTo>
                  <a:pt x="3241344" y="1396621"/>
                  <a:pt x="3273189" y="1248770"/>
                  <a:pt x="3252717" y="1162334"/>
                </a:cubicBezTo>
                <a:cubicBezTo>
                  <a:pt x="3232245" y="1075898"/>
                  <a:pt x="3141260" y="989463"/>
                  <a:pt x="3075296" y="971266"/>
                </a:cubicBezTo>
                <a:cubicBezTo>
                  <a:pt x="3009332" y="953069"/>
                  <a:pt x="2922896" y="1062250"/>
                  <a:pt x="2856932" y="1053152"/>
                </a:cubicBezTo>
                <a:cubicBezTo>
                  <a:pt x="2790968" y="1044054"/>
                  <a:pt x="2763672" y="918949"/>
                  <a:pt x="2679511" y="916675"/>
                </a:cubicBezTo>
                <a:cubicBezTo>
                  <a:pt x="2595350" y="914401"/>
                  <a:pt x="2440676" y="1046329"/>
                  <a:pt x="2351965" y="1039505"/>
                </a:cubicBezTo>
                <a:cubicBezTo>
                  <a:pt x="2263255" y="1032681"/>
                  <a:pt x="2256430" y="975815"/>
                  <a:pt x="2147248" y="875731"/>
                </a:cubicBezTo>
                <a:cubicBezTo>
                  <a:pt x="2038066" y="775647"/>
                  <a:pt x="1874293" y="541361"/>
                  <a:pt x="1710520" y="425355"/>
                </a:cubicBezTo>
                <a:close/>
              </a:path>
            </a:pathLst>
          </a:custGeom>
          <a:solidFill>
            <a:schemeClr val="bg1"/>
          </a:solidFill>
          <a:ln>
            <a:solidFill>
              <a:schemeClr val="tx1"/>
            </a:solidFill>
          </a:ln>
        </p:spPr>
        <p:style>
          <a:lnRef idx="3">
            <a:schemeClr val="lt1"/>
          </a:lnRef>
          <a:fillRef idx="1">
            <a:schemeClr val="accent6"/>
          </a:fillRef>
          <a:effectRef idx="1">
            <a:schemeClr val="accent6"/>
          </a:effectRef>
          <a:fontRef idx="minor">
            <a:schemeClr val="lt1"/>
          </a:fontRef>
        </p:style>
        <p:txBody>
          <a:bodyPr rtlCol="1" anchor="ctr"/>
          <a:lstStyle/>
          <a:p>
            <a:pPr algn="ctr"/>
            <a:endParaRPr lang="ar-SA"/>
          </a:p>
        </p:txBody>
      </p:sp>
      <p:cxnSp>
        <p:nvCxnSpPr>
          <p:cNvPr id="18" name="رابط كسهم مستقيم 17"/>
          <p:cNvCxnSpPr/>
          <p:nvPr/>
        </p:nvCxnSpPr>
        <p:spPr>
          <a:xfrm rot="16200000" flipV="1">
            <a:off x="6324600" y="4038600"/>
            <a:ext cx="1143000" cy="990600"/>
          </a:xfrm>
          <a:prstGeom prst="straightConnector1">
            <a:avLst/>
          </a:prstGeom>
          <a:ln w="28575">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1" name="رابط كسهم مستقيم 20"/>
          <p:cNvCxnSpPr/>
          <p:nvPr/>
        </p:nvCxnSpPr>
        <p:spPr>
          <a:xfrm rot="16200000" flipH="1">
            <a:off x="7353300" y="5524500"/>
            <a:ext cx="838200" cy="457200"/>
          </a:xfrm>
          <a:prstGeom prst="straightConnector1">
            <a:avLst/>
          </a:prstGeom>
          <a:ln w="28575">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28" name="مربع نص 27"/>
          <p:cNvSpPr txBox="1"/>
          <p:nvPr/>
        </p:nvSpPr>
        <p:spPr>
          <a:xfrm>
            <a:off x="5867400" y="3657600"/>
            <a:ext cx="1219200" cy="276999"/>
          </a:xfrm>
          <a:prstGeom prst="rect">
            <a:avLst/>
          </a:prstGeom>
          <a:noFill/>
        </p:spPr>
        <p:txBody>
          <a:bodyPr wrap="square" rtlCol="1">
            <a:spAutoFit/>
          </a:bodyPr>
          <a:lstStyle/>
          <a:p>
            <a:r>
              <a:rPr lang="en-US" sz="1200" b="1" dirty="0" smtClean="0"/>
              <a:t>Haifa city </a:t>
            </a:r>
            <a:endParaRPr lang="ar-SA" sz="1200" b="1" dirty="0"/>
          </a:p>
        </p:txBody>
      </p:sp>
      <p:sp>
        <p:nvSpPr>
          <p:cNvPr id="29" name="مربع نص 28"/>
          <p:cNvSpPr txBox="1"/>
          <p:nvPr/>
        </p:nvSpPr>
        <p:spPr>
          <a:xfrm>
            <a:off x="7696200" y="6172200"/>
            <a:ext cx="1219200" cy="276999"/>
          </a:xfrm>
          <a:prstGeom prst="rect">
            <a:avLst/>
          </a:prstGeom>
          <a:noFill/>
        </p:spPr>
        <p:txBody>
          <a:bodyPr wrap="square" rtlCol="1">
            <a:spAutoFit/>
          </a:bodyPr>
          <a:lstStyle/>
          <a:p>
            <a:r>
              <a:rPr lang="en-US" sz="1200" b="1" dirty="0" smtClean="0"/>
              <a:t>Tulkarm city </a:t>
            </a:r>
            <a:endParaRPr lang="ar-SA" sz="1200" b="1" dirty="0"/>
          </a:p>
        </p:txBody>
      </p:sp>
      <p:sp>
        <p:nvSpPr>
          <p:cNvPr id="30" name="مربع نص 29"/>
          <p:cNvSpPr txBox="1"/>
          <p:nvPr/>
        </p:nvSpPr>
        <p:spPr>
          <a:xfrm>
            <a:off x="7848600" y="5562600"/>
            <a:ext cx="609600" cy="261610"/>
          </a:xfrm>
          <a:prstGeom prst="rect">
            <a:avLst/>
          </a:prstGeom>
          <a:noFill/>
        </p:spPr>
        <p:txBody>
          <a:bodyPr wrap="square" rtlCol="1">
            <a:spAutoFit/>
          </a:bodyPr>
          <a:lstStyle/>
          <a:p>
            <a:r>
              <a:rPr lang="en-US" sz="1100" b="1" dirty="0" smtClean="0">
                <a:effectLst>
                  <a:outerShdw blurRad="38100" dist="38100" dir="2700000" algn="tl">
                    <a:srgbClr val="000000">
                      <a:alpha val="43137"/>
                    </a:srgbClr>
                  </a:outerShdw>
                </a:effectLst>
              </a:rPr>
              <a:t>17 km </a:t>
            </a:r>
            <a:endParaRPr lang="ar-SA" sz="1100" b="1" dirty="0">
              <a:effectLst>
                <a:outerShdw blurRad="38100" dist="38100" dir="2700000" algn="tl">
                  <a:srgbClr val="000000">
                    <a:alpha val="43137"/>
                  </a:srgbClr>
                </a:outerShdw>
              </a:effectLst>
            </a:endParaRPr>
          </a:p>
        </p:txBody>
      </p:sp>
      <p:sp>
        <p:nvSpPr>
          <p:cNvPr id="31" name="مربع نص 30"/>
          <p:cNvSpPr txBox="1"/>
          <p:nvPr/>
        </p:nvSpPr>
        <p:spPr>
          <a:xfrm>
            <a:off x="6934200" y="4343400"/>
            <a:ext cx="609600" cy="261610"/>
          </a:xfrm>
          <a:prstGeom prst="rect">
            <a:avLst/>
          </a:prstGeom>
          <a:noFill/>
        </p:spPr>
        <p:txBody>
          <a:bodyPr wrap="square" rtlCol="1">
            <a:spAutoFit/>
          </a:bodyPr>
          <a:lstStyle/>
          <a:p>
            <a:r>
              <a:rPr lang="en-US" sz="1100" b="1" dirty="0" smtClean="0">
                <a:effectLst>
                  <a:outerShdw blurRad="38100" dist="38100" dir="2700000" algn="tl">
                    <a:srgbClr val="000000">
                      <a:alpha val="43137"/>
                    </a:srgbClr>
                  </a:outerShdw>
                </a:effectLst>
              </a:rPr>
              <a:t>28 km </a:t>
            </a:r>
            <a:endParaRPr lang="ar-SA" sz="1100" b="1" dirty="0">
              <a:effectLst>
                <a:outerShdw blurRad="38100" dist="38100" dir="2700000" algn="tl">
                  <a:srgbClr val="000000">
                    <a:alpha val="43137"/>
                  </a:srgbClr>
                </a:outerShdw>
              </a:effectLst>
            </a:endParaRPr>
          </a:p>
        </p:txBody>
      </p:sp>
      <p:cxnSp>
        <p:nvCxnSpPr>
          <p:cNvPr id="32" name="رابط كسهم مستقيم 31"/>
          <p:cNvCxnSpPr/>
          <p:nvPr/>
        </p:nvCxnSpPr>
        <p:spPr>
          <a:xfrm rot="16200000" flipV="1">
            <a:off x="-38097" y="1104900"/>
            <a:ext cx="2971799" cy="2133601"/>
          </a:xfrm>
          <a:prstGeom prst="straightConnector1">
            <a:avLst/>
          </a:prstGeom>
          <a:ln w="38100">
            <a:solidFill>
              <a:schemeClr val="accent1">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5" name="مستطيل 34"/>
          <p:cNvSpPr/>
          <p:nvPr/>
        </p:nvSpPr>
        <p:spPr>
          <a:xfrm>
            <a:off x="838200" y="1524000"/>
            <a:ext cx="762000" cy="707886"/>
          </a:xfrm>
          <a:prstGeom prst="rect">
            <a:avLst/>
          </a:prstGeom>
          <a:ln>
            <a:solidFill>
              <a:schemeClr val="accent1">
                <a:lumMod val="7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000" b="1" dirty="0" smtClean="0"/>
              <a:t>28 km south-East of Haifa city</a:t>
            </a:r>
            <a:endParaRPr lang="ar-SA" sz="1000" b="1" dirty="0"/>
          </a:p>
        </p:txBody>
      </p:sp>
      <p:sp>
        <p:nvSpPr>
          <p:cNvPr id="41" name="مستطيل 40"/>
          <p:cNvSpPr/>
          <p:nvPr/>
        </p:nvSpPr>
        <p:spPr>
          <a:xfrm>
            <a:off x="7543800" y="3657600"/>
            <a:ext cx="1600200" cy="533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المخطط الهيكلي.jpg"/>
          <p:cNvPicPr>
            <a:picLocks noChangeAspect="1"/>
          </p:cNvPicPr>
          <p:nvPr/>
        </p:nvPicPr>
        <p:blipFill>
          <a:blip r:embed="rId2" cstate="print"/>
          <a:srcRect l="717" t="17500" r="4025" b="11667"/>
          <a:stretch>
            <a:fillRect/>
          </a:stretch>
        </p:blipFill>
        <p:spPr>
          <a:xfrm rot="5400000">
            <a:off x="728339" y="186061"/>
            <a:ext cx="4944122" cy="6400800"/>
          </a:xfrm>
          <a:prstGeom prst="rect">
            <a:avLst/>
          </a:prstGeom>
        </p:spPr>
      </p:pic>
      <p:pic>
        <p:nvPicPr>
          <p:cNvPr id="3" name="صورة 2" descr="u6.png"/>
          <p:cNvPicPr>
            <a:picLocks noChangeAspect="1"/>
          </p:cNvPicPr>
          <p:nvPr/>
        </p:nvPicPr>
        <p:blipFill>
          <a:blip r:embed="rId3"/>
          <a:stretch>
            <a:fillRect/>
          </a:stretch>
        </p:blipFill>
        <p:spPr>
          <a:xfrm>
            <a:off x="6199518" y="914400"/>
            <a:ext cx="2944482" cy="2133600"/>
          </a:xfrm>
          <a:prstGeom prst="rect">
            <a:avLst/>
          </a:prstGeom>
        </p:spPr>
      </p:pic>
      <p:sp>
        <p:nvSpPr>
          <p:cNvPr id="5" name="مربع نص 4"/>
          <p:cNvSpPr txBox="1"/>
          <p:nvPr/>
        </p:nvSpPr>
        <p:spPr>
          <a:xfrm>
            <a:off x="228600" y="381000"/>
            <a:ext cx="9677400" cy="400110"/>
          </a:xfrm>
          <a:prstGeom prst="rect">
            <a:avLst/>
          </a:prstGeom>
          <a:noFill/>
        </p:spPr>
        <p:txBody>
          <a:bodyPr wrap="square" rtlCol="0">
            <a:spAutoFit/>
          </a:bodyPr>
          <a:lstStyle/>
          <a:p>
            <a:r>
              <a:rPr lang="en-US" sz="2000" b="1" dirty="0" smtClean="0"/>
              <a:t>The mater plan of Baqa alsharqieh and Nazlet Issa localities (2010-)</a:t>
            </a:r>
            <a:endParaRPr lang="en-US" sz="2000" b="1" dirty="0"/>
          </a:p>
        </p:txBody>
      </p:sp>
      <p:sp>
        <p:nvSpPr>
          <p:cNvPr id="6" name="مربع نص 5"/>
          <p:cNvSpPr txBox="1"/>
          <p:nvPr/>
        </p:nvSpPr>
        <p:spPr>
          <a:xfrm>
            <a:off x="304800" y="5486400"/>
            <a:ext cx="1600200" cy="381000"/>
          </a:xfrm>
          <a:prstGeom prst="rect">
            <a:avLst/>
          </a:prstGeom>
          <a:noFill/>
        </p:spPr>
        <p:txBody>
          <a:bodyPr wrap="square" rtlCol="0">
            <a:spAutoFit/>
          </a:bodyPr>
          <a:lstStyle/>
          <a:p>
            <a:r>
              <a:rPr lang="en-US" dirty="0" smtClean="0"/>
              <a:t>Scale 1:2500</a:t>
            </a:r>
            <a:endParaRPr lang="en-US" dirty="0"/>
          </a:p>
        </p:txBody>
      </p:sp>
      <p:graphicFrame>
        <p:nvGraphicFramePr>
          <p:cNvPr id="8" name="جدول 7"/>
          <p:cNvGraphicFramePr>
            <a:graphicFrameLocks noGrp="1"/>
          </p:cNvGraphicFramePr>
          <p:nvPr/>
        </p:nvGraphicFramePr>
        <p:xfrm>
          <a:off x="5029200" y="5029200"/>
          <a:ext cx="3962400" cy="1632697"/>
        </p:xfrm>
        <a:graphic>
          <a:graphicData uri="http://schemas.openxmlformats.org/drawingml/2006/table">
            <a:tbl>
              <a:tblPr firstRow="1" bandRow="1">
                <a:tableStyleId>{2D5ABB26-0587-4C30-8999-92F81FD0307C}</a:tableStyleId>
              </a:tblPr>
              <a:tblGrid>
                <a:gridCol w="3384550"/>
                <a:gridCol w="577850"/>
              </a:tblGrid>
              <a:tr h="240979">
                <a:tc>
                  <a:txBody>
                    <a:bodyPr/>
                    <a:lstStyle/>
                    <a:p>
                      <a:r>
                        <a:rPr lang="en-US" sz="1200" dirty="0" smtClean="0"/>
                        <a:t>The area of</a:t>
                      </a:r>
                      <a:r>
                        <a:rPr lang="en-US" sz="1200" baseline="0" dirty="0" smtClean="0"/>
                        <a:t> the master plan(</a:t>
                      </a:r>
                      <a:r>
                        <a:rPr lang="en-US" sz="1200" dirty="0" smtClean="0"/>
                        <a:t>Dunum</a:t>
                      </a:r>
                      <a:r>
                        <a:rPr lang="en-US" sz="1200" baseline="0" dirty="0" smtClean="0"/>
                        <a:t> )</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US" sz="1100" dirty="0" smtClean="0"/>
                        <a:t>1078</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979">
                <a:tc>
                  <a:txBody>
                    <a:bodyPr/>
                    <a:lstStyle/>
                    <a:p>
                      <a:r>
                        <a:rPr lang="en-US" sz="1200" dirty="0" smtClean="0"/>
                        <a:t>The area of</a:t>
                      </a:r>
                      <a:r>
                        <a:rPr lang="en-US" sz="1200" baseline="0" dirty="0" smtClean="0"/>
                        <a:t> built up area(</a:t>
                      </a:r>
                      <a:r>
                        <a:rPr lang="en-US" sz="1200" dirty="0" smtClean="0"/>
                        <a:t>Dunum</a:t>
                      </a:r>
                      <a:r>
                        <a:rPr lang="en-US" sz="1200" baseline="0" dirty="0" smtClean="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ar-SA" sz="1100" dirty="0" smtClean="0"/>
                        <a:t>1300</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979">
                <a:tc>
                  <a:txBody>
                    <a:bodyPr/>
                    <a:lstStyle/>
                    <a:p>
                      <a:r>
                        <a:rPr lang="en-US" sz="1200" dirty="0" smtClean="0"/>
                        <a:t>The area of</a:t>
                      </a:r>
                      <a:r>
                        <a:rPr lang="en-US" sz="1200" baseline="0" dirty="0" smtClean="0"/>
                        <a:t> administrative boundaries(</a:t>
                      </a:r>
                      <a:r>
                        <a:rPr lang="en-US" sz="1200" dirty="0" smtClean="0"/>
                        <a:t>Dunum</a:t>
                      </a:r>
                      <a:r>
                        <a:rPr lang="en-US" sz="1200" baseline="0" dirty="0" smtClean="0"/>
                        <a:t> )</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ar-SA" sz="1100" dirty="0" smtClean="0"/>
                        <a:t>6230</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979">
                <a:tc>
                  <a:txBody>
                    <a:bodyPr/>
                    <a:lstStyle/>
                    <a:p>
                      <a:r>
                        <a:rPr lang="en-US" sz="1100" dirty="0" smtClean="0"/>
                        <a:t>No. of buildings within master plan </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US" sz="1050" b="1" dirty="0" smtClean="0">
                          <a:solidFill>
                            <a:srgbClr val="FF0000"/>
                          </a:solidFill>
                        </a:rPr>
                        <a:t>144</a:t>
                      </a:r>
                      <a:endParaRPr lang="en-US" sz="105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979">
                <a:tc>
                  <a:txBody>
                    <a:bodyPr/>
                    <a:lstStyle/>
                    <a:p>
                      <a:r>
                        <a:rPr lang="en-US" sz="1100" dirty="0" smtClean="0"/>
                        <a:t>No. of buildings in area</a:t>
                      </a:r>
                      <a:r>
                        <a:rPr lang="en-US" sz="1100" baseline="0" dirty="0" smtClean="0"/>
                        <a:t> with political classification C</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US" sz="1050" b="1" dirty="0" smtClean="0">
                          <a:solidFill>
                            <a:srgbClr val="FF0000"/>
                          </a:solidFill>
                        </a:rPr>
                        <a:t>65</a:t>
                      </a:r>
                      <a:endParaRPr lang="en-US" sz="105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15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No. of buildings out of</a:t>
                      </a:r>
                      <a:r>
                        <a:rPr lang="en-US" sz="1100" baseline="0" dirty="0" smtClean="0"/>
                        <a:t> </a:t>
                      </a:r>
                      <a:r>
                        <a:rPr lang="en-US" sz="1100" dirty="0" smtClean="0"/>
                        <a:t>master plan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US" sz="1050" b="1" dirty="0" smtClean="0">
                          <a:solidFill>
                            <a:srgbClr val="FF0000"/>
                          </a:solidFill>
                        </a:rPr>
                        <a:t>84</a:t>
                      </a:r>
                      <a:endParaRPr lang="en-US" sz="105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7" name="مربع نص 6"/>
          <p:cNvSpPr txBox="1"/>
          <p:nvPr/>
        </p:nvSpPr>
        <p:spPr>
          <a:xfrm>
            <a:off x="6477000" y="3124200"/>
            <a:ext cx="2438400" cy="181588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1600" dirty="0" smtClean="0"/>
              <a:t>Notice that :</a:t>
            </a:r>
          </a:p>
          <a:p>
            <a:r>
              <a:rPr lang="en-US" sz="1600" dirty="0" smtClean="0"/>
              <a:t>1. The area of master plan is small to accommodate population growth .</a:t>
            </a:r>
          </a:p>
          <a:p>
            <a:r>
              <a:rPr lang="en-US" sz="1600" dirty="0" smtClean="0"/>
              <a:t>2. The built up area is bigger than the master plan boundaries . </a:t>
            </a:r>
            <a:endParaRPr lang="ar-SA" sz="1600" dirty="0"/>
          </a:p>
        </p:txBody>
      </p:sp>
      <p:sp>
        <p:nvSpPr>
          <p:cNvPr id="9" name="مربع نص 8"/>
          <p:cNvSpPr txBox="1"/>
          <p:nvPr/>
        </p:nvSpPr>
        <p:spPr>
          <a:xfrm>
            <a:off x="3429000" y="3352800"/>
            <a:ext cx="1219200" cy="276999"/>
          </a:xfrm>
          <a:prstGeom prst="rect">
            <a:avLst/>
          </a:prstGeom>
          <a:noFill/>
        </p:spPr>
        <p:txBody>
          <a:bodyPr wrap="square" rtlCol="1">
            <a:spAutoFit/>
          </a:bodyPr>
          <a:lstStyle/>
          <a:p>
            <a:r>
              <a:rPr lang="en-US" sz="1200" dirty="0" smtClean="0"/>
              <a:t>Baqa alsharqieh </a:t>
            </a:r>
            <a:endParaRPr lang="ar-SA" sz="1200" dirty="0"/>
          </a:p>
        </p:txBody>
      </p:sp>
      <p:sp>
        <p:nvSpPr>
          <p:cNvPr id="10" name="مربع نص 9"/>
          <p:cNvSpPr txBox="1"/>
          <p:nvPr/>
        </p:nvSpPr>
        <p:spPr>
          <a:xfrm>
            <a:off x="685800" y="1828800"/>
            <a:ext cx="1219200" cy="276999"/>
          </a:xfrm>
          <a:prstGeom prst="rect">
            <a:avLst/>
          </a:prstGeom>
          <a:noFill/>
        </p:spPr>
        <p:txBody>
          <a:bodyPr wrap="square" rtlCol="1">
            <a:spAutoFit/>
          </a:bodyPr>
          <a:lstStyle/>
          <a:p>
            <a:r>
              <a:rPr lang="en-US" sz="1200" dirty="0" smtClean="0"/>
              <a:t>Nazlet Issa</a:t>
            </a:r>
            <a:endParaRPr lang="ar-SA" sz="1200" dirty="0"/>
          </a:p>
        </p:txBody>
      </p:sp>
      <p:grpSp>
        <p:nvGrpSpPr>
          <p:cNvPr id="13" name="مجموعة 12"/>
          <p:cNvGrpSpPr/>
          <p:nvPr/>
        </p:nvGrpSpPr>
        <p:grpSpPr>
          <a:xfrm>
            <a:off x="5410200" y="1066800"/>
            <a:ext cx="762000" cy="461665"/>
            <a:chOff x="5410200" y="1066800"/>
            <a:chExt cx="762000" cy="461665"/>
          </a:xfrm>
        </p:grpSpPr>
        <p:sp>
          <p:nvSpPr>
            <p:cNvPr id="11" name="سهم لأعلى 10"/>
            <p:cNvSpPr/>
            <p:nvPr/>
          </p:nvSpPr>
          <p:spPr>
            <a:xfrm>
              <a:off x="5410200" y="1143000"/>
              <a:ext cx="152400" cy="304800"/>
            </a:xfrm>
            <a:prstGeom prst="upArrow">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12" name="مربع نص 11"/>
            <p:cNvSpPr txBox="1"/>
            <p:nvPr/>
          </p:nvSpPr>
          <p:spPr>
            <a:xfrm>
              <a:off x="5486400" y="1066800"/>
              <a:ext cx="685800" cy="461665"/>
            </a:xfrm>
            <a:prstGeom prst="rect">
              <a:avLst/>
            </a:prstGeom>
            <a:noFill/>
          </p:spPr>
          <p:txBody>
            <a:bodyPr wrap="square" rtlCol="1">
              <a:spAutoFit/>
            </a:bodyPr>
            <a:lstStyle/>
            <a:p>
              <a:r>
                <a:rPr lang="en-US" sz="2400" b="1" dirty="0" smtClean="0">
                  <a:effectLst>
                    <a:outerShdw blurRad="38100" dist="38100" dir="2700000" algn="tl">
                      <a:srgbClr val="000000">
                        <a:alpha val="43137"/>
                      </a:srgbClr>
                    </a:outerShdw>
                  </a:effectLst>
                  <a:latin typeface="Algerian" pitchFamily="82" charset="0"/>
                </a:rPr>
                <a:t>N</a:t>
              </a:r>
              <a:endParaRPr lang="ar-SA" sz="2400" b="1" dirty="0">
                <a:effectLst>
                  <a:outerShdw blurRad="38100" dist="38100" dir="2700000" algn="tl">
                    <a:srgbClr val="000000">
                      <a:alpha val="43137"/>
                    </a:srgbClr>
                  </a:outerShdw>
                </a:effectLst>
                <a:latin typeface="Algerian" pitchFamily="82" charset="0"/>
              </a:endParaRPr>
            </a:p>
          </p:txBody>
        </p:sp>
      </p:gr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master.emf"/>
          <p:cNvPicPr>
            <a:picLocks noChangeAspect="1"/>
          </p:cNvPicPr>
          <p:nvPr/>
        </p:nvPicPr>
        <p:blipFill>
          <a:blip r:embed="rId2"/>
          <a:srcRect l="70874"/>
          <a:stretch>
            <a:fillRect/>
          </a:stretch>
        </p:blipFill>
        <p:spPr>
          <a:xfrm>
            <a:off x="4495800" y="609600"/>
            <a:ext cx="2286000" cy="5554168"/>
          </a:xfrm>
          <a:prstGeom prst="rect">
            <a:avLst/>
          </a:prstGeom>
        </p:spPr>
      </p:pic>
      <p:sp>
        <p:nvSpPr>
          <p:cNvPr id="3" name="مستطيل 2"/>
          <p:cNvSpPr/>
          <p:nvPr/>
        </p:nvSpPr>
        <p:spPr>
          <a:xfrm>
            <a:off x="7162800" y="1981200"/>
            <a:ext cx="1752600" cy="1600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52400" y="838200"/>
          <a:ext cx="5791200" cy="5179079"/>
        </p:xfrm>
        <a:graphic>
          <a:graphicData uri="http://schemas.openxmlformats.org/drawingml/2006/table">
            <a:tbl>
              <a:tblPr firstRow="1" bandRow="1">
                <a:tableStyleId>{2D5ABB26-0587-4C30-8999-92F81FD0307C}</a:tableStyleId>
              </a:tblPr>
              <a:tblGrid>
                <a:gridCol w="723900"/>
                <a:gridCol w="723900"/>
                <a:gridCol w="723900"/>
                <a:gridCol w="723900"/>
                <a:gridCol w="723900"/>
                <a:gridCol w="723900"/>
                <a:gridCol w="723900"/>
                <a:gridCol w="723900"/>
              </a:tblGrid>
              <a:tr h="330009">
                <a:tc gridSpan="8">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tx1"/>
                          </a:solidFill>
                        </a:rPr>
                        <a:t>The provisions of organization and construction in the west bank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rtl="1"/>
                      <a:endParaRPr lang="ar-SA"/>
                    </a:p>
                  </a:txBody>
                  <a:tcPr/>
                </a:tc>
                <a:tc hMerge="1">
                  <a:txBody>
                    <a:bodyPr/>
                    <a:lstStyle/>
                    <a:p>
                      <a:pPr rtl="1"/>
                      <a:endParaRPr lang="ar-SA"/>
                    </a:p>
                  </a:txBody>
                  <a:tcPr/>
                </a:tc>
              </a:tr>
              <a:tr h="275007">
                <a:tc>
                  <a:txBody>
                    <a:bodyPr/>
                    <a:lstStyle/>
                    <a:p>
                      <a:pPr algn="ct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The highest</a:t>
                      </a:r>
                      <a:r>
                        <a:rPr lang="en-US" sz="1400" baseline="0" dirty="0" smtClean="0"/>
                        <a:t> </a:t>
                      </a:r>
                      <a:r>
                        <a:rPr lang="en-US" sz="1400" dirty="0" smtClean="0"/>
                        <a: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The minimum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5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1" dirty="0" smtClean="0"/>
                        <a:t>Category of use</a:t>
                      </a:r>
                    </a:p>
                    <a:p>
                      <a:pPr algn="ct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t>Building percentage</a:t>
                      </a:r>
                    </a:p>
                    <a:p>
                      <a:pPr algn="ct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050" dirty="0" smtClean="0"/>
                        <a:t>Floor ratio</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050" dirty="0" smtClean="0"/>
                        <a:t>No of floors</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050" dirty="0" smtClean="0"/>
                        <a:t>Building height (m)</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050" dirty="0" smtClean="0"/>
                        <a:t>Front set back(m)</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050" dirty="0" smtClean="0"/>
                        <a:t>Back</a:t>
                      </a:r>
                      <a:r>
                        <a:rPr lang="en-US" sz="1050" baseline="0" dirty="0" smtClean="0"/>
                        <a:t> setback(m)</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050" dirty="0" smtClean="0"/>
                        <a:t>Side setback(m)</a:t>
                      </a:r>
                      <a:endParaRPr lang="en-US"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71260">
                <a:tc>
                  <a:txBody>
                    <a:bodyPr/>
                    <a:lstStyle/>
                    <a:p>
                      <a:pPr algn="ctr"/>
                      <a:r>
                        <a:rPr lang="en-US" sz="1050" b="1" dirty="0" smtClean="0"/>
                        <a:t>Residential A</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200" dirty="0" smtClean="0"/>
                        <a:t>36%</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180%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18</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5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1" dirty="0" smtClean="0"/>
                        <a:t>Residential B</a:t>
                      </a:r>
                    </a:p>
                    <a:p>
                      <a:pPr algn="ct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200" dirty="0" smtClean="0"/>
                        <a:t>42%</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210%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18</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3</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5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1" dirty="0" smtClean="0"/>
                        <a:t>Residential C</a:t>
                      </a:r>
                    </a:p>
                    <a:p>
                      <a:pPr algn="ct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200" dirty="0" smtClean="0"/>
                        <a:t>48%</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240%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18</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3</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7507">
                <a:tc>
                  <a:txBody>
                    <a:bodyPr/>
                    <a:lstStyle/>
                    <a:p>
                      <a:pPr algn="ctr"/>
                      <a:r>
                        <a:rPr lang="en-US" sz="1050" b="1" dirty="0" smtClean="0"/>
                        <a:t>Old town </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7">
                  <a:txBody>
                    <a:bodyPr/>
                    <a:lstStyle/>
                    <a:p>
                      <a:pPr algn="ctr"/>
                      <a:r>
                        <a:rPr lang="en-US" sz="1200" dirty="0" smtClean="0"/>
                        <a:t>It has special provisions</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1260">
                <a:tc>
                  <a:txBody>
                    <a:bodyPr/>
                    <a:lstStyle/>
                    <a:p>
                      <a:pPr algn="ctr"/>
                      <a:r>
                        <a:rPr lang="en-US" sz="1050" b="1" dirty="0" smtClean="0"/>
                        <a:t>Public buildings </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200" dirty="0" smtClean="0"/>
                        <a:t>36%</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216%</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6</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22</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8</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5639">
                <a:tc>
                  <a:txBody>
                    <a:bodyPr/>
                    <a:lstStyle/>
                    <a:p>
                      <a:pPr algn="ctr"/>
                      <a:r>
                        <a:rPr lang="en-US" sz="1050" b="1" dirty="0" smtClean="0"/>
                        <a:t>Industries</a:t>
                      </a: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200" dirty="0" smtClean="0"/>
                        <a:t>50%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300%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6</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23</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3</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5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1" dirty="0" smtClean="0"/>
                        <a:t>Light and hand craft industries</a:t>
                      </a:r>
                    </a:p>
                    <a:p>
                      <a:pPr algn="ctr"/>
                      <a:endParaRPr lang="en-US" sz="105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ar-SA" sz="1200" dirty="0" smtClean="0"/>
                        <a:t>50%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200%</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16</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6</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4</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smtClean="0"/>
                        <a:t>3</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مربع نص 3"/>
          <p:cNvSpPr txBox="1"/>
          <p:nvPr/>
        </p:nvSpPr>
        <p:spPr>
          <a:xfrm>
            <a:off x="228600" y="304800"/>
            <a:ext cx="9677400" cy="400110"/>
          </a:xfrm>
          <a:prstGeom prst="rect">
            <a:avLst/>
          </a:prstGeom>
          <a:noFill/>
        </p:spPr>
        <p:txBody>
          <a:bodyPr wrap="square" rtlCol="0">
            <a:spAutoFit/>
          </a:bodyPr>
          <a:lstStyle/>
          <a:p>
            <a:r>
              <a:rPr lang="en-US" sz="2000" b="1" dirty="0" smtClean="0"/>
              <a:t>The joint structural plan between Baqa alsharqieh and Nazlet Issa localities (2010-)</a:t>
            </a:r>
            <a:endParaRPr lang="en-US" sz="2000" b="1" dirty="0"/>
          </a:p>
        </p:txBody>
      </p:sp>
      <p:graphicFrame>
        <p:nvGraphicFramePr>
          <p:cNvPr id="5" name="جدول 4"/>
          <p:cNvGraphicFramePr>
            <a:graphicFrameLocks noGrp="1"/>
          </p:cNvGraphicFramePr>
          <p:nvPr/>
        </p:nvGraphicFramePr>
        <p:xfrm>
          <a:off x="6019800" y="914400"/>
          <a:ext cx="2895600" cy="2011680"/>
        </p:xfrm>
        <a:graphic>
          <a:graphicData uri="http://schemas.openxmlformats.org/drawingml/2006/table">
            <a:tbl>
              <a:tblPr rtl="1" firstRow="1" bandRow="1">
                <a:tableStyleId>{5C22544A-7EE6-4342-B048-85BDC9FD1C3A}</a:tableStyleId>
              </a:tblPr>
              <a:tblGrid>
                <a:gridCol w="965200"/>
                <a:gridCol w="965200"/>
                <a:gridCol w="965200"/>
              </a:tblGrid>
              <a:tr h="4119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solidFill>
                            <a:schemeClr val="tx1"/>
                          </a:solidFill>
                        </a:rPr>
                        <a:t>The min limit of the parcel (sqr</a:t>
                      </a:r>
                      <a:r>
                        <a:rPr lang="en-US" sz="1100" baseline="0" dirty="0" smtClean="0">
                          <a:solidFill>
                            <a:schemeClr val="tx1"/>
                          </a:solidFill>
                        </a:rPr>
                        <a:t> m)</a:t>
                      </a:r>
                      <a:endParaRPr lang="ar-SA" sz="110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rtl="0"/>
                      <a:r>
                        <a:rPr lang="en-US" sz="1100" dirty="0" smtClean="0">
                          <a:solidFill>
                            <a:schemeClr val="tx1"/>
                          </a:solidFill>
                        </a:rPr>
                        <a:t>The minimum area (sqr m)</a:t>
                      </a:r>
                      <a:endParaRPr lang="ar-SA"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Category of use</a:t>
                      </a:r>
                    </a:p>
                    <a:p>
                      <a:pPr algn="ctr" rtl="0"/>
                      <a:endParaRPr lang="ar-SA"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400458">
                <a:tc>
                  <a:txBody>
                    <a:bodyPr/>
                    <a:lstStyle/>
                    <a:p>
                      <a:pPr algn="ctr" rtl="0"/>
                      <a:r>
                        <a:rPr lang="en-US" sz="1400" dirty="0" smtClean="0">
                          <a:solidFill>
                            <a:schemeClr val="tx1"/>
                          </a:solidFill>
                        </a:rPr>
                        <a:t>25</a:t>
                      </a:r>
                      <a:endParaRPr lang="ar-S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400" dirty="0" smtClean="0">
                          <a:solidFill>
                            <a:schemeClr val="tx1"/>
                          </a:solidFill>
                        </a:rPr>
                        <a:t>1000</a:t>
                      </a:r>
                      <a:endParaRPr lang="ar-S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rPr>
                        <a:t>Residential A</a:t>
                      </a:r>
                    </a:p>
                    <a:p>
                      <a:pPr algn="ctr" rtl="0"/>
                      <a:endParaRPr lang="ar-SA"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4004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rPr>
                        <a:t>18</a:t>
                      </a:r>
                      <a:endParaRPr lang="ar-SA" sz="1400" dirty="0" smtClean="0">
                        <a:solidFill>
                          <a:schemeClr val="tx1"/>
                        </a:solidFill>
                      </a:endParaRPr>
                    </a:p>
                    <a:p>
                      <a:pPr algn="ctr" rtl="0"/>
                      <a:endParaRPr lang="ar-S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400" dirty="0" smtClean="0">
                          <a:solidFill>
                            <a:schemeClr val="tx1"/>
                          </a:solidFill>
                        </a:rPr>
                        <a:t>750</a:t>
                      </a:r>
                      <a:endParaRPr lang="ar-S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rPr>
                        <a:t>Residential B</a:t>
                      </a:r>
                    </a:p>
                    <a:p>
                      <a:pPr algn="ctr" rtl="0"/>
                      <a:endParaRPr lang="ar-SA"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400458">
                <a:tc>
                  <a:txBody>
                    <a:bodyPr/>
                    <a:lstStyle/>
                    <a:p>
                      <a:pPr algn="ctr" rtl="0"/>
                      <a:r>
                        <a:rPr lang="en-US" sz="1400" dirty="0" smtClean="0">
                          <a:solidFill>
                            <a:schemeClr val="tx1"/>
                          </a:solidFill>
                        </a:rPr>
                        <a:t>15</a:t>
                      </a:r>
                      <a:endParaRPr lang="ar-S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1400" dirty="0" smtClean="0">
                          <a:solidFill>
                            <a:schemeClr val="tx1"/>
                          </a:solidFill>
                        </a:rPr>
                        <a:t>500</a:t>
                      </a:r>
                      <a:endParaRPr lang="ar-S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rPr>
                        <a:t>Residential C</a:t>
                      </a:r>
                    </a:p>
                    <a:p>
                      <a:pPr algn="ctr" rtl="0"/>
                      <a:endParaRPr lang="ar-SA"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bl>
          </a:graphicData>
        </a:graphic>
      </p:graphicFrame>
      <p:sp>
        <p:nvSpPr>
          <p:cNvPr id="7" name="مربع نص 6"/>
          <p:cNvSpPr txBox="1"/>
          <p:nvPr/>
        </p:nvSpPr>
        <p:spPr>
          <a:xfrm>
            <a:off x="6172200" y="3352800"/>
            <a:ext cx="2057400"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b="1" dirty="0" smtClean="0">
                <a:solidFill>
                  <a:srgbClr val="FFC000"/>
                </a:solidFill>
              </a:rPr>
              <a:t>The number of floors in the area ranges from (1-3)</a:t>
            </a:r>
            <a:endParaRPr lang="ar-SA" b="1" dirty="0">
              <a:solidFill>
                <a:srgbClr val="FFC00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صورة1rtjyfkj.png"/>
          <p:cNvPicPr>
            <a:picLocks noChangeAspect="1"/>
          </p:cNvPicPr>
          <p:nvPr/>
        </p:nvPicPr>
        <p:blipFill>
          <a:blip r:embed="rId2"/>
          <a:stretch>
            <a:fillRect/>
          </a:stretch>
        </p:blipFill>
        <p:spPr>
          <a:xfrm>
            <a:off x="228600" y="5344716"/>
            <a:ext cx="4724400" cy="1513284"/>
          </a:xfrm>
          <a:prstGeom prst="rect">
            <a:avLst/>
          </a:prstGeom>
        </p:spPr>
      </p:pic>
      <p:pic>
        <p:nvPicPr>
          <p:cNvPr id="18" name="صورة 17" descr="7iktr.png"/>
          <p:cNvPicPr>
            <a:picLocks noChangeAspect="1"/>
          </p:cNvPicPr>
          <p:nvPr/>
        </p:nvPicPr>
        <p:blipFill>
          <a:blip r:embed="rId3"/>
          <a:stretch>
            <a:fillRect/>
          </a:stretch>
        </p:blipFill>
        <p:spPr>
          <a:xfrm>
            <a:off x="5257800" y="990600"/>
            <a:ext cx="1689099" cy="1371600"/>
          </a:xfrm>
          <a:prstGeom prst="rect">
            <a:avLst/>
          </a:prstGeom>
        </p:spPr>
      </p:pic>
      <p:pic>
        <p:nvPicPr>
          <p:cNvPr id="19" name="صورة 18" descr="المخطط الهيكلي.jpg"/>
          <p:cNvPicPr>
            <a:picLocks noChangeAspect="1"/>
          </p:cNvPicPr>
          <p:nvPr/>
        </p:nvPicPr>
        <p:blipFill>
          <a:blip r:embed="rId4" cstate="print"/>
          <a:srcRect l="717" t="68210" r="68452" b="11667"/>
          <a:stretch>
            <a:fillRect/>
          </a:stretch>
        </p:blipFill>
        <p:spPr>
          <a:xfrm rot="5400000">
            <a:off x="595747" y="699653"/>
            <a:ext cx="4267200" cy="4849095"/>
          </a:xfrm>
          <a:prstGeom prst="rect">
            <a:avLst/>
          </a:prstGeom>
        </p:spPr>
      </p:pic>
      <p:sp>
        <p:nvSpPr>
          <p:cNvPr id="6" name="مربع نص 5"/>
          <p:cNvSpPr txBox="1"/>
          <p:nvPr/>
        </p:nvSpPr>
        <p:spPr>
          <a:xfrm>
            <a:off x="381000" y="152400"/>
            <a:ext cx="8763000" cy="707886"/>
          </a:xfrm>
          <a:prstGeom prst="rect">
            <a:avLst/>
          </a:prstGeom>
          <a:noFill/>
        </p:spPr>
        <p:txBody>
          <a:bodyPr wrap="square" rtlCol="0">
            <a:spAutoFit/>
          </a:bodyPr>
          <a:lstStyle/>
          <a:p>
            <a:r>
              <a:rPr lang="en-US" sz="2000" b="1" dirty="0" smtClean="0"/>
              <a:t>Organizing area within the partial structural plan in area with political classification C</a:t>
            </a:r>
            <a:endParaRPr lang="en-US" sz="2000" b="1" dirty="0"/>
          </a:p>
        </p:txBody>
      </p:sp>
      <p:sp>
        <p:nvSpPr>
          <p:cNvPr id="7" name="مربع نص 6"/>
          <p:cNvSpPr txBox="1"/>
          <p:nvPr/>
        </p:nvSpPr>
        <p:spPr>
          <a:xfrm>
            <a:off x="1524000" y="3200400"/>
            <a:ext cx="1219200" cy="276999"/>
          </a:xfrm>
          <a:prstGeom prst="rect">
            <a:avLst/>
          </a:prstGeom>
          <a:noFill/>
        </p:spPr>
        <p:txBody>
          <a:bodyPr wrap="square" rtlCol="1">
            <a:spAutoFit/>
          </a:bodyPr>
          <a:lstStyle/>
          <a:p>
            <a:r>
              <a:rPr lang="en-US" sz="1200" dirty="0" smtClean="0"/>
              <a:t>Nazlet Issa</a:t>
            </a:r>
            <a:endParaRPr lang="ar-SA" sz="1200" dirty="0"/>
          </a:p>
        </p:txBody>
      </p:sp>
      <p:grpSp>
        <p:nvGrpSpPr>
          <p:cNvPr id="8" name="مجموعة 7"/>
          <p:cNvGrpSpPr/>
          <p:nvPr/>
        </p:nvGrpSpPr>
        <p:grpSpPr>
          <a:xfrm>
            <a:off x="4572000" y="1219200"/>
            <a:ext cx="762000" cy="461665"/>
            <a:chOff x="5410200" y="1066800"/>
            <a:chExt cx="762000" cy="461665"/>
          </a:xfrm>
        </p:grpSpPr>
        <p:sp>
          <p:nvSpPr>
            <p:cNvPr id="9" name="سهم لأعلى 8"/>
            <p:cNvSpPr/>
            <p:nvPr/>
          </p:nvSpPr>
          <p:spPr>
            <a:xfrm>
              <a:off x="5410200" y="1143000"/>
              <a:ext cx="152400" cy="304800"/>
            </a:xfrm>
            <a:prstGeom prst="upArrow">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10" name="مربع نص 9"/>
            <p:cNvSpPr txBox="1"/>
            <p:nvPr/>
          </p:nvSpPr>
          <p:spPr>
            <a:xfrm>
              <a:off x="5486400" y="1066800"/>
              <a:ext cx="685800" cy="461665"/>
            </a:xfrm>
            <a:prstGeom prst="rect">
              <a:avLst/>
            </a:prstGeom>
            <a:noFill/>
          </p:spPr>
          <p:txBody>
            <a:bodyPr wrap="square" rtlCol="1">
              <a:spAutoFit/>
            </a:bodyPr>
            <a:lstStyle/>
            <a:p>
              <a:r>
                <a:rPr lang="en-US" sz="2400" b="1" dirty="0" smtClean="0">
                  <a:effectLst>
                    <a:outerShdw blurRad="38100" dist="38100" dir="2700000" algn="tl">
                      <a:srgbClr val="000000">
                        <a:alpha val="43137"/>
                      </a:srgbClr>
                    </a:outerShdw>
                  </a:effectLst>
                  <a:latin typeface="Algerian" pitchFamily="82" charset="0"/>
                </a:rPr>
                <a:t>N</a:t>
              </a:r>
              <a:endParaRPr lang="ar-SA" sz="2400" b="1" dirty="0">
                <a:effectLst>
                  <a:outerShdw blurRad="38100" dist="38100" dir="2700000" algn="tl">
                    <a:srgbClr val="000000">
                      <a:alpha val="43137"/>
                    </a:srgbClr>
                  </a:outerShdw>
                </a:effectLst>
                <a:latin typeface="Algerian" pitchFamily="82" charset="0"/>
              </a:endParaRPr>
            </a:p>
          </p:txBody>
        </p:sp>
      </p:grpSp>
      <p:sp>
        <p:nvSpPr>
          <p:cNvPr id="11" name="مربع نص 10"/>
          <p:cNvSpPr txBox="1"/>
          <p:nvPr/>
        </p:nvSpPr>
        <p:spPr>
          <a:xfrm>
            <a:off x="381000" y="4800600"/>
            <a:ext cx="1600200" cy="381000"/>
          </a:xfrm>
          <a:prstGeom prst="rect">
            <a:avLst/>
          </a:prstGeom>
          <a:noFill/>
        </p:spPr>
        <p:txBody>
          <a:bodyPr wrap="square" rtlCol="0">
            <a:spAutoFit/>
          </a:bodyPr>
          <a:lstStyle/>
          <a:p>
            <a:r>
              <a:rPr lang="en-US" b="1" dirty="0" smtClean="0"/>
              <a:t>Scale 1:2500</a:t>
            </a:r>
            <a:endParaRPr lang="en-US" b="1" dirty="0"/>
          </a:p>
        </p:txBody>
      </p:sp>
      <p:sp>
        <p:nvSpPr>
          <p:cNvPr id="12" name="مربع نص 11"/>
          <p:cNvSpPr txBox="1"/>
          <p:nvPr/>
        </p:nvSpPr>
        <p:spPr>
          <a:xfrm>
            <a:off x="6109648" y="2626057"/>
            <a:ext cx="1981200" cy="923330"/>
          </a:xfrm>
          <a:prstGeom prst="rect">
            <a:avLst/>
          </a:prstGeom>
          <a:solidFill>
            <a:srgbClr val="FF0000"/>
          </a:solidFill>
        </p:spPr>
        <p:txBody>
          <a:bodyPr wrap="square" rtlCol="1">
            <a:spAutoFit/>
          </a:bodyPr>
          <a:lstStyle/>
          <a:p>
            <a:r>
              <a:rPr lang="en-US" dirty="0" smtClean="0"/>
              <a:t>Talk about provisions ,no of floors , polices </a:t>
            </a:r>
            <a:endParaRPr lang="ar-SA"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ihykhh.png"/>
          <p:cNvPicPr>
            <a:picLocks noChangeAspect="1"/>
          </p:cNvPicPr>
          <p:nvPr/>
        </p:nvPicPr>
        <p:blipFill>
          <a:blip r:embed="rId3" cstate="print">
            <a:clrChange>
              <a:clrFrom>
                <a:srgbClr val="FFFFFF"/>
              </a:clrFrom>
              <a:clrTo>
                <a:srgbClr val="FFFFFF">
                  <a:alpha val="0"/>
                </a:srgbClr>
              </a:clrTo>
            </a:clrChange>
          </a:blip>
          <a:srcRect l="52822"/>
          <a:stretch>
            <a:fillRect/>
          </a:stretch>
        </p:blipFill>
        <p:spPr>
          <a:xfrm>
            <a:off x="7162800" y="4267200"/>
            <a:ext cx="1752600" cy="2384267"/>
          </a:xfrm>
          <a:prstGeom prst="rect">
            <a:avLst/>
          </a:prstGeom>
        </p:spPr>
      </p:pic>
      <p:pic>
        <p:nvPicPr>
          <p:cNvPr id="4" name="صورة 3" descr="Capture.PNG"/>
          <p:cNvPicPr>
            <a:picLocks noChangeAspect="1"/>
          </p:cNvPicPr>
          <p:nvPr/>
        </p:nvPicPr>
        <p:blipFill>
          <a:blip r:embed="rId4"/>
          <a:stretch>
            <a:fillRect/>
          </a:stretch>
        </p:blipFill>
        <p:spPr>
          <a:xfrm>
            <a:off x="0" y="660159"/>
            <a:ext cx="7239000" cy="6197841"/>
          </a:xfrm>
          <a:prstGeom prst="rect">
            <a:avLst/>
          </a:prstGeom>
        </p:spPr>
      </p:pic>
      <p:pic>
        <p:nvPicPr>
          <p:cNvPr id="5" name="صورة 4" descr="ihykhh.png"/>
          <p:cNvPicPr>
            <a:picLocks noChangeAspect="1"/>
          </p:cNvPicPr>
          <p:nvPr/>
        </p:nvPicPr>
        <p:blipFill>
          <a:blip r:embed="rId5" cstate="print">
            <a:clrChange>
              <a:clrFrom>
                <a:srgbClr val="FFFFFF"/>
              </a:clrFrom>
              <a:clrTo>
                <a:srgbClr val="FFFFFF">
                  <a:alpha val="0"/>
                </a:srgbClr>
              </a:clrTo>
            </a:clrChange>
          </a:blip>
          <a:srcRect r="45750"/>
          <a:stretch>
            <a:fillRect/>
          </a:stretch>
        </p:blipFill>
        <p:spPr>
          <a:xfrm>
            <a:off x="7239000" y="2133600"/>
            <a:ext cx="1975010" cy="2149642"/>
          </a:xfrm>
          <a:prstGeom prst="rect">
            <a:avLst/>
          </a:prstGeom>
        </p:spPr>
      </p:pic>
      <p:sp>
        <p:nvSpPr>
          <p:cNvPr id="6" name="مربع نص 5"/>
          <p:cNvSpPr txBox="1"/>
          <p:nvPr/>
        </p:nvSpPr>
        <p:spPr>
          <a:xfrm>
            <a:off x="7315200" y="6400800"/>
            <a:ext cx="1600200" cy="307777"/>
          </a:xfrm>
          <a:prstGeom prst="rect">
            <a:avLst/>
          </a:prstGeom>
          <a:noFill/>
        </p:spPr>
        <p:txBody>
          <a:bodyPr wrap="square" rtlCol="0">
            <a:spAutoFit/>
          </a:bodyPr>
          <a:lstStyle/>
          <a:p>
            <a:r>
              <a:rPr lang="en-US" sz="1400" dirty="0" smtClean="0"/>
              <a:t>Scale 1:5000</a:t>
            </a:r>
            <a:endParaRPr lang="en-US" sz="1400" dirty="0"/>
          </a:p>
        </p:txBody>
      </p:sp>
      <p:sp>
        <p:nvSpPr>
          <p:cNvPr id="7" name="مربع نص 6"/>
          <p:cNvSpPr txBox="1"/>
          <p:nvPr/>
        </p:nvSpPr>
        <p:spPr>
          <a:xfrm>
            <a:off x="381000" y="152400"/>
            <a:ext cx="7848600" cy="461665"/>
          </a:xfrm>
          <a:prstGeom prst="rect">
            <a:avLst/>
          </a:prstGeom>
          <a:noFill/>
        </p:spPr>
        <p:txBody>
          <a:bodyPr wrap="square" rtlCol="0">
            <a:spAutoFit/>
          </a:bodyPr>
          <a:lstStyle/>
          <a:p>
            <a:r>
              <a:rPr lang="en-US" sz="2400" b="1" dirty="0" smtClean="0"/>
              <a:t>Comprehensive local master plan for Baqa Al-Gharbiyye </a:t>
            </a:r>
            <a:endParaRPr lang="en-US" sz="2400" b="1" dirty="0"/>
          </a:p>
        </p:txBody>
      </p:sp>
      <p:pic>
        <p:nvPicPr>
          <p:cNvPr id="1026" name="Picture 2" descr="C:\Users\reham\Desktop\مشروع التخرج\באקה אלגרבייה-פרופיל.png"/>
          <p:cNvPicPr>
            <a:picLocks noChangeAspect="1" noChangeArrowheads="1"/>
          </p:cNvPicPr>
          <p:nvPr/>
        </p:nvPicPr>
        <p:blipFill>
          <a:blip r:embed="rId6"/>
          <a:srcRect/>
          <a:stretch>
            <a:fillRect/>
          </a:stretch>
        </p:blipFill>
        <p:spPr bwMode="auto">
          <a:xfrm>
            <a:off x="6109864" y="609600"/>
            <a:ext cx="3034136" cy="1014554"/>
          </a:xfrm>
          <a:prstGeom prst="rect">
            <a:avLst/>
          </a:prstGeom>
          <a:noFill/>
        </p:spPr>
      </p:pic>
      <p:sp>
        <p:nvSpPr>
          <p:cNvPr id="8" name="مربع نص 7"/>
          <p:cNvSpPr txBox="1"/>
          <p:nvPr/>
        </p:nvSpPr>
        <p:spPr>
          <a:xfrm>
            <a:off x="7467600" y="1752600"/>
            <a:ext cx="1143000" cy="276999"/>
          </a:xfrm>
          <a:prstGeom prst="rect">
            <a:avLst/>
          </a:prstGeom>
          <a:noFill/>
        </p:spPr>
        <p:txBody>
          <a:bodyPr wrap="square" rtlCol="0">
            <a:spAutoFit/>
          </a:bodyPr>
          <a:lstStyle/>
          <a:p>
            <a:r>
              <a:rPr lang="en-US" sz="1200" b="1" dirty="0" smtClean="0"/>
              <a:t>Legend</a:t>
            </a:r>
            <a:endParaRPr lang="en-US" sz="1200" b="1"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 y="1219200"/>
            <a:ext cx="8686800" cy="5170646"/>
          </a:xfrm>
          <a:prstGeom prst="rect">
            <a:avLst/>
          </a:prstGeom>
        </p:spPr>
        <p:txBody>
          <a:bodyPr wrap="square">
            <a:spAutoFit/>
          </a:bodyPr>
          <a:lstStyle/>
          <a:p>
            <a:pPr marL="342900" indent="-342900">
              <a:lnSpc>
                <a:spcPct val="150000"/>
              </a:lnSpc>
            </a:pPr>
            <a:r>
              <a:rPr lang="en-US" sz="2000" b="1" dirty="0" smtClean="0"/>
              <a:t>Objectives of the plan:</a:t>
            </a:r>
          </a:p>
          <a:p>
            <a:pPr marL="342900" indent="-342900">
              <a:lnSpc>
                <a:spcPct val="150000"/>
              </a:lnSpc>
              <a:buFont typeface="+mj-lt"/>
              <a:buAutoNum type="arabicPeriod"/>
            </a:pPr>
            <a:r>
              <a:rPr lang="en-US" sz="2000" dirty="0" smtClean="0"/>
              <a:t>planning of Baqa Al-Gharbiyye  city to a population target of </a:t>
            </a:r>
            <a:r>
              <a:rPr lang="en-US" sz="2000" b="1" dirty="0" smtClean="0"/>
              <a:t>47,500 in 2035.</a:t>
            </a:r>
          </a:p>
          <a:p>
            <a:pPr marL="342900" indent="-342900">
              <a:lnSpc>
                <a:spcPct val="150000"/>
              </a:lnSpc>
              <a:buFont typeface="+mj-lt"/>
              <a:buAutoNum type="arabicPeriod"/>
            </a:pPr>
            <a:r>
              <a:rPr lang="en-US" sz="2000" dirty="0" smtClean="0"/>
              <a:t>Providing a comprehensive planning response to the development of commerce, employment and industry as a basis for growth and economic well-being. </a:t>
            </a:r>
          </a:p>
          <a:p>
            <a:pPr marL="342900" indent="-342900">
              <a:lnSpc>
                <a:spcPct val="150000"/>
              </a:lnSpc>
              <a:buFont typeface="+mj-lt"/>
              <a:buAutoNum type="arabicPeriod"/>
            </a:pPr>
            <a:r>
              <a:rPr lang="en-US" sz="2000" dirty="0" smtClean="0"/>
              <a:t>Strengthening the city center on </a:t>
            </a:r>
            <a:r>
              <a:rPr lang="en-US" sz="2000" dirty="0" err="1" smtClean="0"/>
              <a:t>AlQuds</a:t>
            </a:r>
            <a:r>
              <a:rPr lang="en-US" sz="2000" dirty="0" smtClean="0"/>
              <a:t> Street. Reinforcement of urban centers developing near the northern and western entrances of the city.</a:t>
            </a:r>
          </a:p>
          <a:p>
            <a:pPr marL="342900" indent="-342900">
              <a:lnSpc>
                <a:spcPct val="150000"/>
              </a:lnSpc>
              <a:buFont typeface="+mj-lt"/>
              <a:buAutoNum type="arabicPeriod"/>
            </a:pPr>
            <a:r>
              <a:rPr lang="en-US" sz="2000" dirty="0" smtClean="0"/>
              <a:t>Preserving the local identity, including the city's historical nucleus and its historical religious and cultural sites.</a:t>
            </a:r>
          </a:p>
          <a:p>
            <a:pPr marL="342900" indent="-342900">
              <a:lnSpc>
                <a:spcPct val="150000"/>
              </a:lnSpc>
              <a:buFont typeface="+mj-lt"/>
              <a:buAutoNum type="arabicPeriod"/>
            </a:pPr>
            <a:r>
              <a:rPr lang="en-US" sz="2000" dirty="0" smtClean="0"/>
              <a:t>Promote the unique nature of the built fabric and encourage the revitalization and development.</a:t>
            </a:r>
            <a:endParaRPr lang="en-US" sz="2000" dirty="0"/>
          </a:p>
        </p:txBody>
      </p:sp>
      <p:graphicFrame>
        <p:nvGraphicFramePr>
          <p:cNvPr id="4" name="جدول 3"/>
          <p:cNvGraphicFramePr>
            <a:graphicFrameLocks noGrp="1"/>
          </p:cNvGraphicFramePr>
          <p:nvPr/>
        </p:nvGraphicFramePr>
        <p:xfrm>
          <a:off x="9372600" y="2057400"/>
          <a:ext cx="1447800" cy="615315"/>
        </p:xfrm>
        <a:graphic>
          <a:graphicData uri="http://schemas.openxmlformats.org/drawingml/2006/table">
            <a:tbl>
              <a:tblPr/>
              <a:tblGrid>
                <a:gridCol w="1447800"/>
              </a:tblGrid>
              <a:tr h="0">
                <a:tc>
                  <a:txBody>
                    <a:bodyPr/>
                    <a:lstStyle/>
                    <a:p>
                      <a:r>
                        <a:rPr lang="en-US" dirty="0"/>
                        <a:t/>
                      </a:r>
                      <a:br>
                        <a:rPr lang="en-US" dirty="0"/>
                      </a:br>
                      <a:r>
                        <a:rPr lang="en-US" dirty="0"/>
                        <a:t>9,930.00</a:t>
                      </a:r>
                    </a:p>
                  </a:txBody>
                  <a:tcPr marL="19050" marR="19050" marT="19050" marB="47625">
                    <a:lnL>
                      <a:noFill/>
                    </a:lnL>
                    <a:lnR>
                      <a:noFill/>
                    </a:lnR>
                    <a:lnT>
                      <a:noFill/>
                    </a:lnT>
                    <a:lnB>
                      <a:noFill/>
                    </a:lnB>
                    <a:solidFill>
                      <a:srgbClr val="FFFFFF"/>
                    </a:solidFill>
                  </a:tcPr>
                </a:tc>
              </a:tr>
            </a:tbl>
          </a:graphicData>
        </a:graphic>
      </p:graphicFrame>
      <p:sp>
        <p:nvSpPr>
          <p:cNvPr id="7" name="مربع نص 6"/>
          <p:cNvSpPr txBox="1"/>
          <p:nvPr/>
        </p:nvSpPr>
        <p:spPr>
          <a:xfrm>
            <a:off x="457200" y="457200"/>
            <a:ext cx="7848600" cy="461665"/>
          </a:xfrm>
          <a:prstGeom prst="rect">
            <a:avLst/>
          </a:prstGeom>
          <a:noFill/>
        </p:spPr>
        <p:txBody>
          <a:bodyPr wrap="square" rtlCol="0">
            <a:spAutoFit/>
          </a:bodyPr>
          <a:lstStyle/>
          <a:p>
            <a:r>
              <a:rPr lang="en-US" sz="2400" b="1" dirty="0" smtClean="0"/>
              <a:t>Comprehensive local master plan for Baqa Al-Gharbiyye </a:t>
            </a:r>
            <a:endParaRPr lang="en-US" sz="2400" b="1"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914400"/>
            <a:ext cx="8610600" cy="4247317"/>
          </a:xfrm>
          <a:prstGeom prst="rect">
            <a:avLst/>
          </a:prstGeom>
        </p:spPr>
        <p:txBody>
          <a:bodyPr wrap="square">
            <a:spAutoFit/>
          </a:bodyPr>
          <a:lstStyle/>
          <a:p>
            <a:pPr marL="342900" indent="-342900">
              <a:lnSpc>
                <a:spcPct val="150000"/>
              </a:lnSpc>
            </a:pPr>
            <a:r>
              <a:rPr lang="en-US" sz="2000" b="1" dirty="0" smtClean="0"/>
              <a:t>Objectives of the plan:</a:t>
            </a:r>
            <a:endParaRPr lang="en-US" sz="2000" dirty="0" smtClean="0"/>
          </a:p>
          <a:p>
            <a:pPr marL="342900" indent="-342900">
              <a:lnSpc>
                <a:spcPct val="150000"/>
              </a:lnSpc>
            </a:pPr>
            <a:r>
              <a:rPr lang="en-US" sz="2000" dirty="0" smtClean="0"/>
              <a:t>6. create the infrastructure to develop local trade and employment and develop the tourism industry.</a:t>
            </a:r>
          </a:p>
          <a:p>
            <a:pPr marL="342900" indent="-342900">
              <a:lnSpc>
                <a:spcPct val="150000"/>
              </a:lnSpc>
            </a:pPr>
            <a:r>
              <a:rPr lang="en-US" sz="2000" dirty="0" smtClean="0"/>
              <a:t>7. Establishing an infrastructure to strengthen the education, education and culture system.</a:t>
            </a:r>
          </a:p>
          <a:p>
            <a:pPr marL="342900" indent="-342900">
              <a:lnSpc>
                <a:spcPct val="150000"/>
              </a:lnSpc>
            </a:pPr>
            <a:r>
              <a:rPr lang="en-US" sz="2000" dirty="0" smtClean="0"/>
              <a:t>8. Strengthening the local transport network that links all parts of the region.</a:t>
            </a:r>
          </a:p>
          <a:p>
            <a:pPr marL="342900" indent="-342900">
              <a:lnSpc>
                <a:spcPct val="150000"/>
              </a:lnSpc>
            </a:pPr>
            <a:r>
              <a:rPr lang="en-US" sz="2000" dirty="0" smtClean="0"/>
              <a:t>9. Create a green structure for the urban public space, centered around the </a:t>
            </a:r>
            <a:r>
              <a:rPr lang="en-US" sz="2000" dirty="0" err="1" smtClean="0"/>
              <a:t>Nihal</a:t>
            </a:r>
            <a:r>
              <a:rPr lang="en-US" sz="2000" dirty="0" smtClean="0"/>
              <a:t> Hadera Park as an interactive, entertaining, sports and social actor and its connection to the open and agricultural areas surrounding the city.</a:t>
            </a:r>
            <a:endParaRPr lang="en-US" sz="2000" dirty="0"/>
          </a:p>
        </p:txBody>
      </p:sp>
      <p:graphicFrame>
        <p:nvGraphicFramePr>
          <p:cNvPr id="4" name="جدول 3"/>
          <p:cNvGraphicFramePr>
            <a:graphicFrameLocks noGrp="1"/>
          </p:cNvGraphicFramePr>
          <p:nvPr/>
        </p:nvGraphicFramePr>
        <p:xfrm>
          <a:off x="9372600" y="2057400"/>
          <a:ext cx="1447800" cy="615315"/>
        </p:xfrm>
        <a:graphic>
          <a:graphicData uri="http://schemas.openxmlformats.org/drawingml/2006/table">
            <a:tbl>
              <a:tblPr/>
              <a:tblGrid>
                <a:gridCol w="1447800"/>
              </a:tblGrid>
              <a:tr h="0">
                <a:tc>
                  <a:txBody>
                    <a:bodyPr/>
                    <a:lstStyle/>
                    <a:p>
                      <a:r>
                        <a:rPr lang="en-US" dirty="0"/>
                        <a:t/>
                      </a:r>
                      <a:br>
                        <a:rPr lang="en-US" dirty="0"/>
                      </a:br>
                      <a:r>
                        <a:rPr lang="en-US" dirty="0"/>
                        <a:t>9,930.00</a:t>
                      </a:r>
                    </a:p>
                  </a:txBody>
                  <a:tcPr marL="19050" marR="19050" marT="19050" marB="47625">
                    <a:lnL>
                      <a:noFill/>
                    </a:lnL>
                    <a:lnR>
                      <a:noFill/>
                    </a:lnR>
                    <a:lnT>
                      <a:noFill/>
                    </a:lnT>
                    <a:lnB>
                      <a:noFill/>
                    </a:lnB>
                    <a:solidFill>
                      <a:srgbClr val="FFFFFF"/>
                    </a:solidFill>
                  </a:tcPr>
                </a:tc>
              </a:tr>
            </a:tbl>
          </a:graphicData>
        </a:graphic>
      </p:graphicFrame>
      <p:sp>
        <p:nvSpPr>
          <p:cNvPr id="7" name="مربع نص 6"/>
          <p:cNvSpPr txBox="1"/>
          <p:nvPr/>
        </p:nvSpPr>
        <p:spPr>
          <a:xfrm>
            <a:off x="533400" y="304800"/>
            <a:ext cx="7848600" cy="461665"/>
          </a:xfrm>
          <a:prstGeom prst="rect">
            <a:avLst/>
          </a:prstGeom>
          <a:noFill/>
        </p:spPr>
        <p:txBody>
          <a:bodyPr wrap="square" rtlCol="0">
            <a:spAutoFit/>
          </a:bodyPr>
          <a:lstStyle/>
          <a:p>
            <a:r>
              <a:rPr lang="en-US" sz="2400" b="1" dirty="0" smtClean="0"/>
              <a:t>Comprehensive local master plan for Baqa Al-Gharbiyye </a:t>
            </a:r>
            <a:endParaRPr lang="en-US" sz="2400" b="1"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p:cNvGraphicFramePr>
            <a:graphicFrameLocks noGrp="1"/>
          </p:cNvGraphicFramePr>
          <p:nvPr/>
        </p:nvGraphicFramePr>
        <p:xfrm>
          <a:off x="228600" y="822960"/>
          <a:ext cx="7848600" cy="5181600"/>
        </p:xfrm>
        <a:graphic>
          <a:graphicData uri="http://schemas.openxmlformats.org/drawingml/2006/table">
            <a:tbl>
              <a:tblPr firstRow="1" bandRow="1">
                <a:tableStyleId>{5C22544A-7EE6-4342-B048-85BDC9FD1C3A}</a:tableStyleId>
              </a:tblPr>
              <a:tblGrid>
                <a:gridCol w="2616200"/>
                <a:gridCol w="1962150"/>
                <a:gridCol w="1962150"/>
                <a:gridCol w="1308100"/>
              </a:tblGrid>
              <a:tr h="284282">
                <a:tc gridSpan="4">
                  <a:txBody>
                    <a:bodyPr/>
                    <a:lstStyle/>
                    <a:p>
                      <a:pPr algn="ctr"/>
                      <a:r>
                        <a:rPr lang="en-US" sz="1400" dirty="0" smtClean="0">
                          <a:solidFill>
                            <a:schemeClr val="tx1"/>
                          </a:solidFill>
                        </a:rPr>
                        <a:t>The provisions and instructions of the plan</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ct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rtl="1"/>
                      <a:endParaRPr lang="ar-SA"/>
                    </a:p>
                  </a:txBody>
                  <a:tcPr/>
                </a:tc>
                <a:tc hMerge="1">
                  <a:txBody>
                    <a:bodyPr/>
                    <a:lstStyle/>
                    <a:p>
                      <a:pPr algn="ct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284282">
                <a:tc>
                  <a:txBody>
                    <a:bodyPr/>
                    <a:lstStyle/>
                    <a:p>
                      <a:r>
                        <a:rPr lang="en-US" sz="1400" dirty="0" smtClean="0">
                          <a:solidFill>
                            <a:schemeClr val="tx1"/>
                          </a:solidFill>
                        </a:rPr>
                        <a:t>Category of use</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dirty="0" smtClean="0">
                          <a:solidFill>
                            <a:schemeClr val="tx1"/>
                          </a:solidFill>
                        </a:rPr>
                        <a:t>Area</a:t>
                      </a:r>
                      <a:r>
                        <a:rPr lang="en-US" sz="1400" baseline="0" dirty="0" smtClean="0">
                          <a:solidFill>
                            <a:schemeClr val="tx1"/>
                          </a:solidFill>
                        </a:rPr>
                        <a:t> (sqr m)</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dirty="0" smtClean="0">
                          <a:solidFill>
                            <a:schemeClr val="tx1"/>
                          </a:solidFill>
                        </a:rPr>
                        <a:t>Dunum </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dirty="0" smtClean="0">
                          <a:solidFill>
                            <a:schemeClr val="tx1"/>
                          </a:solidFill>
                        </a:rPr>
                        <a:t>Percentage</a:t>
                      </a:r>
                      <a:r>
                        <a:rPr lang="en-US" sz="1400" baseline="0" dirty="0" smtClean="0">
                          <a:solidFill>
                            <a:schemeClr val="tx1"/>
                          </a:solidFill>
                        </a:rPr>
                        <a:t> (%)</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284282">
                <a:tc>
                  <a:txBody>
                    <a:bodyPr/>
                    <a:lstStyle/>
                    <a:p>
                      <a:r>
                        <a:rPr lang="en-US" sz="1400" dirty="0" smtClean="0"/>
                        <a:t>cemetery</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28,507.78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28.50778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0.26</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Approved roads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733,530.28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i="0" dirty="0" smtClean="0"/>
                        <a:t>733,530.28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6.63</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r>
                        <a:rPr lang="en-US" sz="1400" dirty="0" smtClean="0"/>
                        <a:t>Proposed</a:t>
                      </a:r>
                      <a:r>
                        <a:rPr lang="en-US" sz="1400" baseline="0" dirty="0" smtClean="0"/>
                        <a:t> roads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370,131.01</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370.13101‬</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3.35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Forest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6,455.67</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6.45567</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0.06</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Public buildings and institutions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242,478.45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242.478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2.19</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residential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4,781,307.32</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4,781.307</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43.21</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Residential and commercial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1,687,598.58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1,687.598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15.25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Residential and business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92,150.95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92.150</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0.83</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Commercial sport</a:t>
                      </a:r>
                      <a:r>
                        <a:rPr lang="en-US" sz="1400" baseline="0" dirty="0" smtClean="0"/>
                        <a:t> and recreation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3,971.83</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3.971</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0.04</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Urban mixed</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1,391,686.74</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1,391.686</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12.58</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Park/public garden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76,753.89</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76.753</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0.69</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farm/agricultural</a:t>
                      </a:r>
                      <a:r>
                        <a:rPr lang="en-US" sz="1400" baseline="0" dirty="0" smtClean="0"/>
                        <a:t> land</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38,260.74</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38.260</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0.35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Open area</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322,152.14</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322.152</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2.91</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r>
                        <a:rPr lang="en-US" sz="1400" dirty="0" smtClean="0"/>
                        <a:t>Industrial and offices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0" i="0" dirty="0" smtClean="0"/>
                        <a:t>1,289,483.64</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1289.384</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0" i="0" dirty="0" smtClean="0"/>
                        <a:t>11.65</a:t>
                      </a:r>
                      <a:endParaRPr lang="en-US" sz="14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4282">
                <a:tc>
                  <a:txBody>
                    <a:bodyPr/>
                    <a:lstStyle/>
                    <a:p>
                      <a:pPr algn="ctr"/>
                      <a:r>
                        <a:rPr lang="en-US" sz="1400" b="1" dirty="0" smtClean="0"/>
                        <a:t>Total</a:t>
                      </a:r>
                      <a:endParaRPr lang="en-U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b="1" i="0" dirty="0" smtClean="0"/>
                        <a:t>11,064,469.04</a:t>
                      </a:r>
                      <a:endParaRPr lang="en-US" sz="1400" b="1"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i="0" dirty="0" smtClean="0"/>
                        <a:t>11,064.469</a:t>
                      </a:r>
                      <a:endParaRPr lang="en-US" sz="1400" b="1"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i="0" dirty="0" smtClean="0"/>
                        <a:t>100%</a:t>
                      </a:r>
                      <a:endParaRPr lang="en-US" sz="1400" b="1"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مربع نص 3"/>
          <p:cNvSpPr txBox="1"/>
          <p:nvPr/>
        </p:nvSpPr>
        <p:spPr>
          <a:xfrm>
            <a:off x="533400" y="228600"/>
            <a:ext cx="7848600" cy="461665"/>
          </a:xfrm>
          <a:prstGeom prst="rect">
            <a:avLst/>
          </a:prstGeom>
          <a:noFill/>
        </p:spPr>
        <p:txBody>
          <a:bodyPr wrap="square" rtlCol="0">
            <a:spAutoFit/>
          </a:bodyPr>
          <a:lstStyle/>
          <a:p>
            <a:r>
              <a:rPr lang="en-US" sz="2400" b="1" dirty="0" smtClean="0"/>
              <a:t>Comprehensive local master plan for Baqa Al-Gharbiyye </a:t>
            </a:r>
            <a:endParaRPr lang="en-US" sz="2400" b="1"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28600" y="1371600"/>
            <a:ext cx="8610600" cy="4524315"/>
          </a:xfrm>
          <a:prstGeom prst="rect">
            <a:avLst/>
          </a:prstGeom>
        </p:spPr>
        <p:txBody>
          <a:bodyPr wrap="square">
            <a:spAutoFit/>
          </a:bodyPr>
          <a:lstStyle/>
          <a:p>
            <a:r>
              <a:rPr lang="en-US" sz="1600" dirty="0" smtClean="0"/>
              <a:t>The city is expected to grow from 28, 125 people in 2015 to 47, 500 - 38, 500 people in 2035, and as a result the population goal in the plan has been set at 47, 500 people, so that the city remains classified according to the region model. </a:t>
            </a:r>
          </a:p>
          <a:p>
            <a:r>
              <a:rPr lang="en-US" sz="1600" dirty="0" smtClean="0"/>
              <a:t>According to TSA definitions 35. On the one hand, these experiences take into account a slight decrease in average productivity and household size, and on the other hand, a continuation of the growth trends that have characterized the city's development over the years. These population goals, which enable the addition of new residents to the city and demographic expansion, can produce urban and social renewal processes, prevent population aging and achieve economic development at the local and regional level. The effects of the Nile population goals on demand are reflected in 6, 40 new housing units. 100 existing by the target year, and about 17,000 housing units for a long-term planning horizon, can respond to this request as part of implementing approved plans and in developing new plans in areas that have not yet been approved. Given the actual realization rate of expected development reserves in </a:t>
            </a:r>
            <a:r>
              <a:rPr lang="en-US" sz="1600" dirty="0" err="1" smtClean="0"/>
              <a:t>Chirkas</a:t>
            </a:r>
            <a:r>
              <a:rPr lang="en-US" sz="1600" dirty="0" smtClean="0"/>
              <a:t>, almost largely privately owned, and in order to overcome current and projected demand pressures, the plan offers a significant increase in the supply of housing rights, whether by adding development areas or increasing building densities as directed. “A35, according to the nominal capacity presented as a ghost for approximately 45, 500 housing units, produces a space of necessary operational flexibility and detailed planning and development processes. The minimum population requires 33% of the nominal capacity.</a:t>
            </a:r>
            <a:endParaRPr lang="ar-SA" sz="1600" dirty="0"/>
          </a:p>
        </p:txBody>
      </p:sp>
      <p:sp>
        <p:nvSpPr>
          <p:cNvPr id="4" name="مربع نص 3"/>
          <p:cNvSpPr txBox="1"/>
          <p:nvPr/>
        </p:nvSpPr>
        <p:spPr>
          <a:xfrm>
            <a:off x="533400" y="228600"/>
            <a:ext cx="7848600" cy="461665"/>
          </a:xfrm>
          <a:prstGeom prst="rect">
            <a:avLst/>
          </a:prstGeom>
          <a:noFill/>
        </p:spPr>
        <p:txBody>
          <a:bodyPr wrap="square" rtlCol="0">
            <a:spAutoFit/>
          </a:bodyPr>
          <a:lstStyle/>
          <a:p>
            <a:r>
              <a:rPr lang="en-US" sz="2400" b="1" dirty="0" smtClean="0"/>
              <a:t>Comprehensive local master plan for Baqa Al-Gharbiyye </a:t>
            </a:r>
            <a:endParaRPr lang="en-US" sz="2400" b="1" dirty="0"/>
          </a:p>
        </p:txBody>
      </p:sp>
      <p:sp>
        <p:nvSpPr>
          <p:cNvPr id="5" name="مربع نص 4"/>
          <p:cNvSpPr txBox="1"/>
          <p:nvPr/>
        </p:nvSpPr>
        <p:spPr>
          <a:xfrm>
            <a:off x="381000" y="914400"/>
            <a:ext cx="3352800" cy="400110"/>
          </a:xfrm>
          <a:prstGeom prst="rect">
            <a:avLst/>
          </a:prstGeom>
          <a:noFill/>
        </p:spPr>
        <p:txBody>
          <a:bodyPr wrap="square" rtlCol="1">
            <a:spAutoFit/>
          </a:bodyPr>
          <a:lstStyle/>
          <a:p>
            <a:r>
              <a:rPr lang="en-US" sz="2000" b="1" dirty="0" smtClean="0"/>
              <a:t>Description of the plan:</a:t>
            </a:r>
            <a:endParaRPr lang="ar-SA" sz="2000" b="1"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905000" y="228600"/>
            <a:ext cx="6324600" cy="523220"/>
          </a:xfrm>
          <a:prstGeom prst="rect">
            <a:avLst/>
          </a:prstGeom>
          <a:noFill/>
        </p:spPr>
        <p:txBody>
          <a:bodyPr wrap="square" rtlCol="1">
            <a:spAutoFit/>
          </a:bodyPr>
          <a:lstStyle/>
          <a:p>
            <a:r>
              <a:rPr lang="en-US" sz="2800" b="1" dirty="0" smtClean="0"/>
              <a:t>Industry and crafts-Economic sector </a:t>
            </a:r>
            <a:endParaRPr lang="ar-SA" sz="2800" b="1" dirty="0"/>
          </a:p>
        </p:txBody>
      </p:sp>
      <p:sp>
        <p:nvSpPr>
          <p:cNvPr id="6" name="مستطيل 5"/>
          <p:cNvSpPr/>
          <p:nvPr/>
        </p:nvSpPr>
        <p:spPr>
          <a:xfrm>
            <a:off x="533400" y="838200"/>
            <a:ext cx="7848600" cy="2031325"/>
          </a:xfrm>
          <a:prstGeom prst="rect">
            <a:avLst/>
          </a:prstGeom>
        </p:spPr>
        <p:txBody>
          <a:bodyPr wrap="square">
            <a:spAutoFit/>
          </a:bodyPr>
          <a:lstStyle/>
          <a:p>
            <a:r>
              <a:rPr lang="en-US" dirty="0" smtClean="0"/>
              <a:t>It includes the establishment of </a:t>
            </a:r>
            <a:r>
              <a:rPr lang="en-US" b="1" dirty="0" smtClean="0"/>
              <a:t>an industrial zone west of the "Israel Street", </a:t>
            </a:r>
            <a:r>
              <a:rPr lang="en-US" dirty="0" smtClean="0"/>
              <a:t>spanning an </a:t>
            </a:r>
            <a:r>
              <a:rPr lang="en-US" b="1" dirty="0" smtClean="0"/>
              <a:t>area of 1,000 acres, </a:t>
            </a:r>
            <a:r>
              <a:rPr lang="en-US" dirty="0" smtClean="0"/>
              <a:t>with private ownership of citizens of both countries.</a:t>
            </a:r>
          </a:p>
          <a:p>
            <a:r>
              <a:rPr lang="en-US" dirty="0" smtClean="0"/>
              <a:t>The share of the residents of </a:t>
            </a:r>
            <a:r>
              <a:rPr lang="en-US" b="1" dirty="0" smtClean="0"/>
              <a:t>Baqa AlGharbiyye is 320-dunum </a:t>
            </a:r>
            <a:r>
              <a:rPr lang="en-US" dirty="0" smtClean="0"/>
              <a:t>will be in the joint industrial zone, while the people of </a:t>
            </a:r>
            <a:r>
              <a:rPr lang="en-US" u="sng" dirty="0" smtClean="0"/>
              <a:t>Jatt are 687 Dunums</a:t>
            </a:r>
            <a:r>
              <a:rPr lang="en-US" dirty="0" smtClean="0"/>
              <a:t>.</a:t>
            </a:r>
          </a:p>
          <a:p>
            <a:endParaRPr lang="en-US" dirty="0" smtClean="0"/>
          </a:p>
          <a:p>
            <a:r>
              <a:rPr lang="en-US" dirty="0" smtClean="0"/>
              <a:t> </a:t>
            </a:r>
            <a:endParaRPr lang="ar-SA" dirty="0"/>
          </a:p>
        </p:txBody>
      </p:sp>
      <p:sp>
        <p:nvSpPr>
          <p:cNvPr id="7" name="مستطيل 6"/>
          <p:cNvSpPr/>
          <p:nvPr/>
        </p:nvSpPr>
        <p:spPr>
          <a:xfrm>
            <a:off x="609600" y="2438400"/>
            <a:ext cx="7772400" cy="2031325"/>
          </a:xfrm>
          <a:prstGeom prst="rect">
            <a:avLst/>
          </a:prstGeom>
        </p:spPr>
        <p:txBody>
          <a:bodyPr wrap="square">
            <a:spAutoFit/>
          </a:bodyPr>
          <a:lstStyle/>
          <a:p>
            <a:r>
              <a:rPr lang="en-US" b="1" dirty="0" smtClean="0"/>
              <a:t>The Ministerial Committee recommended” </a:t>
            </a:r>
            <a:r>
              <a:rPr lang="en-US" dirty="0" smtClean="0"/>
              <a:t>the necessity of establishing a joint industrial zone for the municipality in the region </a:t>
            </a:r>
            <a:r>
              <a:rPr lang="en-US" b="1" dirty="0" smtClean="0">
                <a:solidFill>
                  <a:schemeClr val="accent3">
                    <a:lumMod val="50000"/>
                  </a:schemeClr>
                </a:solidFill>
              </a:rPr>
              <a:t>as compensation to the two countries for the confiscation of </a:t>
            </a:r>
            <a:r>
              <a:rPr lang="en-US" b="1" u="sng" dirty="0" smtClean="0">
                <a:solidFill>
                  <a:schemeClr val="accent3">
                    <a:lumMod val="50000"/>
                  </a:schemeClr>
                </a:solidFill>
              </a:rPr>
              <a:t>about 1,000 Dunums </a:t>
            </a:r>
            <a:r>
              <a:rPr lang="en-US" b="1" dirty="0" smtClean="0">
                <a:solidFill>
                  <a:schemeClr val="accent3">
                    <a:lumMod val="50000"/>
                  </a:schemeClr>
                </a:solidFill>
              </a:rPr>
              <a:t>of private ownership of land for the people of the two countries to construct a "trans-Israel" street, knowing that about 4 thousand Dunums of a Baqa and Jatt were confiscated to set up country projects including roads and the Qatari water project</a:t>
            </a:r>
            <a:r>
              <a:rPr lang="en-US" dirty="0" smtClean="0"/>
              <a:t> , Gas line, railway and power line.”</a:t>
            </a:r>
            <a:endParaRPr lang="ar-SA" dirty="0"/>
          </a:p>
        </p:txBody>
      </p:sp>
      <p:sp>
        <p:nvSpPr>
          <p:cNvPr id="8" name="مستطيل 7"/>
          <p:cNvSpPr/>
          <p:nvPr/>
        </p:nvSpPr>
        <p:spPr>
          <a:xfrm>
            <a:off x="533400" y="4724400"/>
            <a:ext cx="8001000" cy="1600438"/>
          </a:xfrm>
          <a:prstGeom prst="rect">
            <a:avLst/>
          </a:prstGeom>
        </p:spPr>
        <p:txBody>
          <a:bodyPr wrap="square">
            <a:spAutoFit/>
          </a:bodyPr>
          <a:lstStyle/>
          <a:p>
            <a:r>
              <a:rPr lang="en-US" b="1" dirty="0" smtClean="0">
                <a:solidFill>
                  <a:srgbClr val="FF0000"/>
                </a:solidFill>
              </a:rPr>
              <a:t>Coexistence and objection</a:t>
            </a:r>
          </a:p>
          <a:p>
            <a:r>
              <a:rPr lang="en-US" sz="1600" dirty="0" smtClean="0"/>
              <a:t>The regional council “</a:t>
            </a:r>
            <a:r>
              <a:rPr lang="en-US" sz="1600" dirty="0" err="1" smtClean="0"/>
              <a:t>Menashe</a:t>
            </a:r>
            <a:r>
              <a:rPr lang="en-US" sz="1600" dirty="0" smtClean="0"/>
              <a:t>” and its president, </a:t>
            </a:r>
            <a:r>
              <a:rPr lang="en-US" sz="1600" dirty="0" err="1" smtClean="0"/>
              <a:t>Ilan</a:t>
            </a:r>
            <a:r>
              <a:rPr lang="en-US" sz="1600" dirty="0" smtClean="0"/>
              <a:t> </a:t>
            </a:r>
            <a:r>
              <a:rPr lang="en-US" sz="1600" dirty="0" err="1" smtClean="0"/>
              <a:t>Sadeh</a:t>
            </a:r>
            <a:r>
              <a:rPr lang="en-US" sz="1600" dirty="0" smtClean="0"/>
              <a:t>, and kibbutzim in the region, “</a:t>
            </a:r>
            <a:r>
              <a:rPr lang="en-US" sz="1600" dirty="0" err="1" smtClean="0"/>
              <a:t>Lahfot</a:t>
            </a:r>
            <a:r>
              <a:rPr lang="en-US" sz="1600" dirty="0" smtClean="0"/>
              <a:t> </a:t>
            </a:r>
            <a:r>
              <a:rPr lang="en-US" sz="1600" dirty="0" err="1" smtClean="0"/>
              <a:t>Hefifa</a:t>
            </a:r>
            <a:r>
              <a:rPr lang="en-US" sz="1600" dirty="0" smtClean="0"/>
              <a:t>”, “</a:t>
            </a:r>
            <a:r>
              <a:rPr lang="en-US" sz="1600" dirty="0" err="1" smtClean="0"/>
              <a:t>Mughal</a:t>
            </a:r>
            <a:r>
              <a:rPr lang="en-US" sz="1600" dirty="0" smtClean="0"/>
              <a:t>”, “Maor” and “</a:t>
            </a:r>
            <a:r>
              <a:rPr lang="en-US" sz="1600" dirty="0" err="1" smtClean="0"/>
              <a:t>Sadeh</a:t>
            </a:r>
            <a:r>
              <a:rPr lang="en-US" sz="1600" dirty="0" smtClean="0"/>
              <a:t> Yitzhak”, which are built on the lands of </a:t>
            </a:r>
            <a:r>
              <a:rPr lang="en-US" sz="1600" dirty="0" err="1" smtClean="0"/>
              <a:t>Baqaat</a:t>
            </a:r>
            <a:r>
              <a:rPr lang="en-US" sz="1600" dirty="0" smtClean="0"/>
              <a:t> </a:t>
            </a:r>
            <a:r>
              <a:rPr lang="en-US" sz="1600" dirty="0" err="1" smtClean="0"/>
              <a:t>Waget</a:t>
            </a:r>
            <a:r>
              <a:rPr lang="en-US" sz="1600" dirty="0" smtClean="0"/>
              <a:t>, the abandoned villages, </a:t>
            </a:r>
            <a:r>
              <a:rPr lang="en-US" sz="1600" dirty="0" err="1" smtClean="0"/>
              <a:t>Qaqoun</a:t>
            </a:r>
            <a:r>
              <a:rPr lang="en-US" sz="1600" dirty="0" smtClean="0"/>
              <a:t> and </a:t>
            </a:r>
            <a:r>
              <a:rPr lang="en-US" sz="1600" dirty="0" err="1" smtClean="0"/>
              <a:t>Mansheya</a:t>
            </a:r>
            <a:r>
              <a:rPr lang="en-US" sz="1600" dirty="0" smtClean="0"/>
              <a:t>, Wadi </a:t>
            </a:r>
            <a:r>
              <a:rPr lang="en-US" sz="1600" dirty="0" err="1" smtClean="0"/>
              <a:t>Qabbani</a:t>
            </a:r>
            <a:r>
              <a:rPr lang="en-US" sz="1600" dirty="0" smtClean="0"/>
              <a:t> and Wadi Al-</a:t>
            </a:r>
            <a:r>
              <a:rPr lang="en-US" sz="1600" dirty="0" err="1" smtClean="0"/>
              <a:t>Harith</a:t>
            </a:r>
            <a:r>
              <a:rPr lang="en-US" sz="1600" dirty="0" smtClean="0"/>
              <a:t>, and Zeta Sand, under the pretext of preserving the rural and agricultural nature of the kibbutzim, preserving the environmental quality and preventing pollution.</a:t>
            </a:r>
            <a:endParaRPr lang="ar-SA"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762000"/>
            <a:ext cx="8610600" cy="3139321"/>
          </a:xfrm>
          <a:prstGeom prst="rect">
            <a:avLst/>
          </a:prstGeom>
          <a:ln>
            <a:solidFill>
              <a:schemeClr val="bg2">
                <a:lumMod val="25000"/>
              </a:schemeClr>
            </a:solidFill>
          </a:ln>
        </p:spPr>
        <p:txBody>
          <a:bodyPr wrap="square">
            <a:spAutoFit/>
          </a:bodyPr>
          <a:lstStyle/>
          <a:p>
            <a:r>
              <a:rPr lang="en-US" dirty="0" smtClean="0"/>
              <a:t>The site was chosen for several reasons, that can be summarized as the following:</a:t>
            </a:r>
          </a:p>
          <a:p>
            <a:pPr marL="457200" indent="-457200">
              <a:buFont typeface="+mj-lt"/>
              <a:buAutoNum type="arabicPeriod"/>
            </a:pPr>
            <a:r>
              <a:rPr lang="en-US" dirty="0" smtClean="0"/>
              <a:t>The proximity to the Green Line </a:t>
            </a:r>
            <a:r>
              <a:rPr lang="en-US" dirty="0" smtClean="0">
                <a:solidFill>
                  <a:schemeClr val="tx1">
                    <a:lumMod val="95000"/>
                    <a:lumOff val="5000"/>
                  </a:schemeClr>
                </a:solidFill>
              </a:rPr>
              <a:t>(Armistice line-1948)</a:t>
            </a:r>
            <a:r>
              <a:rPr lang="en-US" dirty="0" smtClean="0"/>
              <a:t>, where Tulkarm Governorate is a border region.</a:t>
            </a:r>
          </a:p>
          <a:p>
            <a:pPr marL="457200" indent="-457200">
              <a:buFont typeface="+mj-lt"/>
              <a:buAutoNum type="arabicPeriod"/>
            </a:pPr>
            <a:r>
              <a:rPr lang="en-US" dirty="0" smtClean="0"/>
              <a:t>The study area has gone through historic stages included changing borders, land properties and Political sovereignty , as it previously extended to the coast.</a:t>
            </a:r>
          </a:p>
          <a:p>
            <a:pPr marL="457200" indent="-457200">
              <a:buFont typeface="+mj-lt"/>
              <a:buAutoNum type="arabicPeriod"/>
            </a:pPr>
            <a:r>
              <a:rPr lang="en-US" dirty="0" smtClean="0"/>
              <a:t>The political challenges affected the study area from C-lands to demolition and sever relations.</a:t>
            </a:r>
          </a:p>
          <a:p>
            <a:pPr marL="457200" indent="-457200">
              <a:buFont typeface="+mj-lt"/>
              <a:buAutoNum type="arabicPeriod"/>
            </a:pPr>
            <a:r>
              <a:rPr lang="en-US" dirty="0" smtClean="0"/>
              <a:t>Cultural, historical and social connection between these localities.</a:t>
            </a:r>
          </a:p>
          <a:p>
            <a:pPr marL="457200" indent="-457200">
              <a:buFont typeface="+mj-lt"/>
              <a:buAutoNum type="arabicPeriod"/>
            </a:pPr>
            <a:r>
              <a:rPr lang="en-US" dirty="0" smtClean="0"/>
              <a:t>The study area had a strong economic, social and administrative relations before the separating wall.</a:t>
            </a:r>
          </a:p>
          <a:p>
            <a:pPr marL="457200" indent="-457200">
              <a:buFont typeface="+mj-lt"/>
              <a:buAutoNum type="arabicPeriod"/>
            </a:pPr>
            <a:r>
              <a:rPr lang="en-US" dirty="0" smtClean="0"/>
              <a:t>The negative effects of the wall on the region</a:t>
            </a:r>
            <a:endParaRPr lang="en-US" dirty="0"/>
          </a:p>
        </p:txBody>
      </p:sp>
      <p:sp>
        <p:nvSpPr>
          <p:cNvPr id="3" name="مربع نص 2"/>
          <p:cNvSpPr txBox="1"/>
          <p:nvPr/>
        </p:nvSpPr>
        <p:spPr>
          <a:xfrm>
            <a:off x="1981200" y="152400"/>
            <a:ext cx="5638800" cy="800219"/>
          </a:xfrm>
          <a:prstGeom prst="rect">
            <a:avLst/>
          </a:prstGeom>
          <a:noFill/>
        </p:spPr>
        <p:txBody>
          <a:bodyPr wrap="square" rtlCol="0">
            <a:spAutoFit/>
          </a:bodyPr>
          <a:lstStyle/>
          <a:p>
            <a:r>
              <a:rPr lang="en-US" sz="2800" b="1" dirty="0" smtClean="0"/>
              <a:t>Justifications for choosing the site</a:t>
            </a:r>
          </a:p>
          <a:p>
            <a:endParaRPr lang="en-US" dirty="0"/>
          </a:p>
        </p:txBody>
      </p:sp>
      <p:pic>
        <p:nvPicPr>
          <p:cNvPr id="73730" name="Picture 2" descr="Image result for باقة مدينة السلام"/>
          <p:cNvPicPr>
            <a:picLocks noChangeAspect="1" noChangeArrowheads="1"/>
          </p:cNvPicPr>
          <p:nvPr/>
        </p:nvPicPr>
        <p:blipFill>
          <a:blip r:embed="rId2"/>
          <a:srcRect l="32000" b="44444"/>
          <a:stretch>
            <a:fillRect/>
          </a:stretch>
        </p:blipFill>
        <p:spPr bwMode="auto">
          <a:xfrm>
            <a:off x="0" y="4267200"/>
            <a:ext cx="9144000" cy="2590800"/>
          </a:xfrm>
          <a:prstGeom prst="rect">
            <a:avLst/>
          </a:prstGeom>
          <a:noFill/>
        </p:spPr>
      </p:pic>
      <p:sp>
        <p:nvSpPr>
          <p:cNvPr id="5" name="مستطيل 4"/>
          <p:cNvSpPr/>
          <p:nvPr/>
        </p:nvSpPr>
        <p:spPr>
          <a:xfrm>
            <a:off x="7543800" y="3657600"/>
            <a:ext cx="1600200" cy="533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مربع نص 25"/>
          <p:cNvSpPr txBox="1"/>
          <p:nvPr/>
        </p:nvSpPr>
        <p:spPr>
          <a:xfrm>
            <a:off x="762000" y="152400"/>
            <a:ext cx="7086600" cy="461665"/>
          </a:xfrm>
          <a:prstGeom prst="rect">
            <a:avLst/>
          </a:prstGeom>
          <a:noFill/>
        </p:spPr>
        <p:txBody>
          <a:bodyPr wrap="square" rtlCol="1">
            <a:spAutoFit/>
          </a:bodyPr>
          <a:lstStyle/>
          <a:p>
            <a:r>
              <a:rPr lang="en-US" sz="2400" b="1" dirty="0" smtClean="0"/>
              <a:t>Master plan of Baqa Al-Gharbiyye  (Baka-Jat) EN/125 </a:t>
            </a:r>
            <a:endParaRPr lang="ar-SA" sz="2400" b="1" dirty="0"/>
          </a:p>
        </p:txBody>
      </p:sp>
      <p:sp>
        <p:nvSpPr>
          <p:cNvPr id="27" name="مستطيل 26"/>
          <p:cNvSpPr/>
          <p:nvPr/>
        </p:nvSpPr>
        <p:spPr>
          <a:xfrm>
            <a:off x="7315200" y="1219200"/>
            <a:ext cx="1524000"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600" dirty="0" smtClean="0"/>
              <a:t>approved in 1991.</a:t>
            </a:r>
            <a:endParaRPr lang="ar-SA" sz="1600" dirty="0"/>
          </a:p>
        </p:txBody>
      </p:sp>
      <p:pic>
        <p:nvPicPr>
          <p:cNvPr id="5" name="صورة 4" descr="master.emf"/>
          <p:cNvPicPr>
            <a:picLocks noChangeAspect="1"/>
          </p:cNvPicPr>
          <p:nvPr/>
        </p:nvPicPr>
        <p:blipFill>
          <a:blip r:embed="rId2"/>
          <a:stretch>
            <a:fillRect/>
          </a:stretch>
        </p:blipFill>
        <p:spPr>
          <a:xfrm>
            <a:off x="-5562600" y="533400"/>
            <a:ext cx="7848600" cy="5554168"/>
          </a:xfrm>
          <a:prstGeom prst="rect">
            <a:avLst/>
          </a:prstGeom>
        </p:spPr>
      </p:pic>
      <p:pic>
        <p:nvPicPr>
          <p:cNvPr id="6" name="صورة 5" descr="master.emf"/>
          <p:cNvPicPr>
            <a:picLocks noChangeAspect="1"/>
          </p:cNvPicPr>
          <p:nvPr/>
        </p:nvPicPr>
        <p:blipFill>
          <a:blip r:embed="rId2"/>
          <a:srcRect l="70874"/>
          <a:stretch>
            <a:fillRect/>
          </a:stretch>
        </p:blipFill>
        <p:spPr>
          <a:xfrm>
            <a:off x="4495800" y="609600"/>
            <a:ext cx="2286000" cy="5554168"/>
          </a:xfrm>
          <a:prstGeom prst="rect">
            <a:avLst/>
          </a:prstGeom>
        </p:spPr>
      </p:pic>
      <p:pic>
        <p:nvPicPr>
          <p:cNvPr id="7" name="صورة 6" descr="seREYtidfu.jpg"/>
          <p:cNvPicPr>
            <a:picLocks noChangeAspect="1"/>
          </p:cNvPicPr>
          <p:nvPr/>
        </p:nvPicPr>
        <p:blipFill>
          <a:blip r:embed="rId3" cstate="print"/>
          <a:srcRect l="77500" t="30620" b="48182"/>
          <a:stretch>
            <a:fillRect/>
          </a:stretch>
        </p:blipFill>
        <p:spPr>
          <a:xfrm>
            <a:off x="7086600" y="1676400"/>
            <a:ext cx="2057400" cy="1371600"/>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صورة 21" descr="jamal.jpg"/>
          <p:cNvPicPr>
            <a:picLocks noChangeAspect="1"/>
          </p:cNvPicPr>
          <p:nvPr/>
        </p:nvPicPr>
        <p:blipFill>
          <a:blip r:embed="rId2" cstate="print"/>
          <a:stretch>
            <a:fillRect/>
          </a:stretch>
        </p:blipFill>
        <p:spPr>
          <a:xfrm>
            <a:off x="152400" y="533400"/>
            <a:ext cx="5821211" cy="4114800"/>
          </a:xfrm>
          <a:prstGeom prst="rect">
            <a:avLst/>
          </a:prstGeom>
        </p:spPr>
      </p:pic>
      <p:sp>
        <p:nvSpPr>
          <p:cNvPr id="26" name="مربع نص 25"/>
          <p:cNvSpPr txBox="1"/>
          <p:nvPr/>
        </p:nvSpPr>
        <p:spPr>
          <a:xfrm>
            <a:off x="762000" y="152400"/>
            <a:ext cx="7086600" cy="461665"/>
          </a:xfrm>
          <a:prstGeom prst="rect">
            <a:avLst/>
          </a:prstGeom>
          <a:noFill/>
        </p:spPr>
        <p:txBody>
          <a:bodyPr wrap="square" rtlCol="1">
            <a:spAutoFit/>
          </a:bodyPr>
          <a:lstStyle/>
          <a:p>
            <a:r>
              <a:rPr lang="en-US" sz="2400" b="1" dirty="0" smtClean="0"/>
              <a:t>Master plan of Baqa Al-Gharbiyye  (Baka-Jat) EN/125 </a:t>
            </a:r>
            <a:endParaRPr lang="ar-SA" sz="2400" b="1" dirty="0"/>
          </a:p>
        </p:txBody>
      </p:sp>
      <p:sp>
        <p:nvSpPr>
          <p:cNvPr id="29" name="مستطيل 28"/>
          <p:cNvSpPr/>
          <p:nvPr/>
        </p:nvSpPr>
        <p:spPr>
          <a:xfrm>
            <a:off x="304800" y="4724400"/>
            <a:ext cx="8153400" cy="184665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fontAlgn="ctr"/>
            <a:r>
              <a:rPr lang="en-US" sz="1200" b="1" dirty="0" smtClean="0">
                <a:latin typeface="Arial"/>
              </a:rPr>
              <a:t/>
            </a:r>
            <a:br>
              <a:rPr lang="en-US" sz="1200" b="1" dirty="0" smtClean="0">
                <a:latin typeface="Arial"/>
              </a:rPr>
            </a:br>
            <a:r>
              <a:rPr lang="en-US" sz="1200" b="1" dirty="0" smtClean="0">
                <a:latin typeface="Arial"/>
              </a:rPr>
              <a:t> </a:t>
            </a:r>
            <a:r>
              <a:rPr lang="en-US" b="1" dirty="0" smtClean="0">
                <a:latin typeface="Arial"/>
              </a:rPr>
              <a:t> The purpose of the program and its main provisions</a:t>
            </a:r>
            <a:r>
              <a:rPr lang="en-US" sz="1200" b="1" dirty="0" smtClean="0">
                <a:latin typeface="Arial"/>
              </a:rPr>
              <a:t>:</a:t>
            </a:r>
            <a:endParaRPr lang="en-US" sz="1400" b="1" dirty="0" smtClean="0">
              <a:latin typeface="Arial"/>
            </a:endParaRPr>
          </a:p>
          <a:p>
            <a:pPr fontAlgn="ctr">
              <a:lnSpc>
                <a:spcPct val="150000"/>
              </a:lnSpc>
              <a:buFont typeface="Wingdings" pitchFamily="2" charset="2"/>
              <a:buChar char="Ø"/>
            </a:pPr>
            <a:r>
              <a:rPr lang="en-US" sz="1400" b="1" dirty="0" smtClean="0">
                <a:latin typeface="Arial"/>
              </a:rPr>
              <a:t>Zoning of the village area for the various uses of residential, commercial, craft public institutions and public areas.</a:t>
            </a:r>
          </a:p>
          <a:p>
            <a:pPr fontAlgn="ctr">
              <a:lnSpc>
                <a:spcPct val="150000"/>
              </a:lnSpc>
              <a:buFont typeface="Wingdings" pitchFamily="2" charset="2"/>
              <a:buChar char="Ø"/>
            </a:pPr>
            <a:r>
              <a:rPr lang="en-US" sz="1400" b="1" dirty="0" smtClean="0">
                <a:latin typeface="Arial"/>
              </a:rPr>
              <a:t>Determine the construction instructions and use of the various areas.</a:t>
            </a:r>
            <a:br>
              <a:rPr lang="en-US" sz="1400" b="1" dirty="0" smtClean="0">
                <a:latin typeface="Arial"/>
              </a:rPr>
            </a:br>
            <a:r>
              <a:rPr lang="en-US" sz="1400" b="1" dirty="0" smtClean="0">
                <a:latin typeface="Arial"/>
              </a:rPr>
              <a:t>- Label the road network in the village.</a:t>
            </a:r>
          </a:p>
        </p:txBody>
      </p:sp>
      <p:sp>
        <p:nvSpPr>
          <p:cNvPr id="30" name="مستطيل 29"/>
          <p:cNvSpPr/>
          <p:nvPr/>
        </p:nvSpPr>
        <p:spPr>
          <a:xfrm>
            <a:off x="6096000" y="1143000"/>
            <a:ext cx="2667000"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t>The plan was approved by the Minister of Finance - Program 1995</a:t>
            </a:r>
            <a:endParaRPr lang="ar-SA" dirty="0"/>
          </a:p>
        </p:txBody>
      </p:sp>
      <p:graphicFrame>
        <p:nvGraphicFramePr>
          <p:cNvPr id="6" name="جدول 5"/>
          <p:cNvGraphicFramePr>
            <a:graphicFrameLocks noGrp="1"/>
          </p:cNvGraphicFramePr>
          <p:nvPr/>
        </p:nvGraphicFramePr>
        <p:xfrm>
          <a:off x="6172200" y="2971800"/>
          <a:ext cx="3733800" cy="1112520"/>
        </p:xfrm>
        <a:graphic>
          <a:graphicData uri="http://schemas.openxmlformats.org/drawingml/2006/table">
            <a:tbl>
              <a:tblPr rtl="1" firstRow="1" bandRow="1">
                <a:tableStyleId>{5C22544A-7EE6-4342-B048-85BDC9FD1C3A}</a:tableStyleId>
              </a:tblPr>
              <a:tblGrid>
                <a:gridCol w="1866900"/>
                <a:gridCol w="1866900"/>
              </a:tblGrid>
              <a:tr h="370840">
                <a:tc>
                  <a:txBody>
                    <a:bodyPr/>
                    <a:lstStyle/>
                    <a:p>
                      <a:pPr rtl="1"/>
                      <a:r>
                        <a:rPr lang="en-US" dirty="0" smtClean="0"/>
                        <a:t>3,653</a:t>
                      </a:r>
                      <a:r>
                        <a:rPr lang="en-US" baseline="0" dirty="0" smtClean="0"/>
                        <a:t> (Dunum)</a:t>
                      </a:r>
                      <a:endParaRPr lang="ar-SA" dirty="0"/>
                    </a:p>
                  </a:txBody>
                  <a:tcPr/>
                </a:tc>
                <a:tc>
                  <a:txBody>
                    <a:bodyPr/>
                    <a:lstStyle/>
                    <a:p>
                      <a:pPr rtl="1"/>
                      <a:r>
                        <a:rPr lang="en-US" dirty="0" smtClean="0"/>
                        <a:t>Plan area  </a:t>
                      </a:r>
                      <a:endParaRPr lang="ar-SA" dirty="0"/>
                    </a:p>
                  </a:txBody>
                  <a:tcPr/>
                </a:tc>
              </a:tr>
              <a:tr h="370840">
                <a:tc>
                  <a:txBody>
                    <a:bodyPr/>
                    <a:lstStyle/>
                    <a:p>
                      <a:pPr rtl="1"/>
                      <a:endParaRPr lang="ar-SA"/>
                    </a:p>
                  </a:txBody>
                  <a:tcPr/>
                </a:tc>
                <a:tc>
                  <a:txBody>
                    <a:bodyPr/>
                    <a:lstStyle/>
                    <a:p>
                      <a:pPr rtl="1"/>
                      <a:endParaRPr lang="ar-SA" dirty="0"/>
                    </a:p>
                  </a:txBody>
                  <a:tcPr/>
                </a:tc>
              </a:tr>
              <a:tr h="370840">
                <a:tc>
                  <a:txBody>
                    <a:bodyPr/>
                    <a:lstStyle/>
                    <a:p>
                      <a:pPr rtl="1"/>
                      <a:endParaRPr lang="ar-SA" dirty="0"/>
                    </a:p>
                  </a:txBody>
                  <a:tcPr/>
                </a:tc>
                <a:tc>
                  <a:txBody>
                    <a:bodyPr/>
                    <a:lstStyle/>
                    <a:p>
                      <a:pPr rtl="1"/>
                      <a:endParaRPr lang="ar-SA" dirty="0"/>
                    </a:p>
                  </a:txBody>
                  <a:tcPr/>
                </a:tc>
              </a:tr>
            </a:tbl>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8111" t="16667" r="23865" b="9375"/>
          <a:stretch>
            <a:fillRect/>
          </a:stretch>
        </p:blipFill>
        <p:spPr bwMode="auto">
          <a:xfrm>
            <a:off x="228600" y="838200"/>
            <a:ext cx="6096000" cy="5506844"/>
          </a:xfrm>
          <a:prstGeom prst="rect">
            <a:avLst/>
          </a:prstGeom>
          <a:noFill/>
          <a:ln w="9525">
            <a:noFill/>
            <a:miter lim="800000"/>
            <a:headEnd/>
            <a:tailEnd/>
          </a:ln>
          <a:effectLst/>
        </p:spPr>
      </p:pic>
      <p:sp>
        <p:nvSpPr>
          <p:cNvPr id="4" name="مربع نص 3"/>
          <p:cNvSpPr txBox="1"/>
          <p:nvPr/>
        </p:nvSpPr>
        <p:spPr>
          <a:xfrm>
            <a:off x="304800" y="304800"/>
            <a:ext cx="7010400" cy="461665"/>
          </a:xfrm>
          <a:prstGeom prst="rect">
            <a:avLst/>
          </a:prstGeom>
          <a:noFill/>
        </p:spPr>
        <p:txBody>
          <a:bodyPr wrap="square" rtlCol="0">
            <a:spAutoFit/>
          </a:bodyPr>
          <a:lstStyle/>
          <a:p>
            <a:pPr algn="ctr"/>
            <a:r>
              <a:rPr lang="en-US" sz="2400" b="1" dirty="0" smtClean="0"/>
              <a:t>Master plan of Baqa el Gharbyyie</a:t>
            </a:r>
            <a:endParaRPr lang="en-US" sz="2400" b="1" dirty="0"/>
          </a:p>
        </p:txBody>
      </p:sp>
      <p:grpSp>
        <p:nvGrpSpPr>
          <p:cNvPr id="7" name="مجموعة 6"/>
          <p:cNvGrpSpPr/>
          <p:nvPr/>
        </p:nvGrpSpPr>
        <p:grpSpPr>
          <a:xfrm>
            <a:off x="6477000" y="1524000"/>
            <a:ext cx="2895600" cy="4953000"/>
            <a:chOff x="3886200" y="380999"/>
            <a:chExt cx="3124200" cy="5791201"/>
          </a:xfrm>
        </p:grpSpPr>
        <p:pic>
          <p:nvPicPr>
            <p:cNvPr id="8" name="Picture 3"/>
            <p:cNvPicPr>
              <a:picLocks noChangeAspect="1" noChangeArrowheads="1"/>
            </p:cNvPicPr>
            <p:nvPr/>
          </p:nvPicPr>
          <p:blipFill>
            <a:blip r:embed="rId3"/>
            <a:srcRect r="67010" b="11403"/>
            <a:stretch>
              <a:fillRect/>
            </a:stretch>
          </p:blipFill>
          <p:spPr bwMode="auto">
            <a:xfrm>
              <a:off x="3886200" y="380999"/>
              <a:ext cx="685800" cy="5791201"/>
            </a:xfrm>
            <a:prstGeom prst="rect">
              <a:avLst/>
            </a:prstGeom>
            <a:noFill/>
            <a:ln w="9525">
              <a:noFill/>
              <a:miter lim="800000"/>
              <a:headEnd/>
              <a:tailEnd/>
            </a:ln>
            <a:effectLst/>
          </p:spPr>
        </p:pic>
        <p:sp>
          <p:nvSpPr>
            <p:cNvPr id="9" name="مربع نص 8"/>
            <p:cNvSpPr txBox="1"/>
            <p:nvPr/>
          </p:nvSpPr>
          <p:spPr>
            <a:xfrm>
              <a:off x="4495800" y="381000"/>
              <a:ext cx="2438400" cy="261610"/>
            </a:xfrm>
            <a:prstGeom prst="rect">
              <a:avLst/>
            </a:prstGeom>
            <a:noFill/>
          </p:spPr>
          <p:txBody>
            <a:bodyPr wrap="square" rtlCol="0">
              <a:spAutoFit/>
            </a:bodyPr>
            <a:lstStyle/>
            <a:p>
              <a:r>
                <a:rPr lang="en-US" sz="1050" b="1" dirty="0" smtClean="0"/>
                <a:t>Residential </a:t>
              </a:r>
              <a:endParaRPr lang="en-US" sz="1050" b="1" dirty="0"/>
            </a:p>
          </p:txBody>
        </p:sp>
        <p:sp>
          <p:nvSpPr>
            <p:cNvPr id="10" name="مربع نص 9"/>
            <p:cNvSpPr txBox="1"/>
            <p:nvPr/>
          </p:nvSpPr>
          <p:spPr>
            <a:xfrm>
              <a:off x="4495800" y="685800"/>
              <a:ext cx="2438400" cy="261610"/>
            </a:xfrm>
            <a:prstGeom prst="rect">
              <a:avLst/>
            </a:prstGeom>
            <a:noFill/>
          </p:spPr>
          <p:txBody>
            <a:bodyPr wrap="square" rtlCol="0">
              <a:spAutoFit/>
            </a:bodyPr>
            <a:lstStyle/>
            <a:p>
              <a:r>
                <a:rPr lang="en-US" sz="1050" b="1" dirty="0" smtClean="0"/>
                <a:t>Public buildings and institutions </a:t>
              </a:r>
              <a:endParaRPr lang="en-US" sz="1050" b="1" dirty="0"/>
            </a:p>
          </p:txBody>
        </p:sp>
        <p:sp>
          <p:nvSpPr>
            <p:cNvPr id="11" name="مربع نص 10"/>
            <p:cNvSpPr txBox="1"/>
            <p:nvPr/>
          </p:nvSpPr>
          <p:spPr>
            <a:xfrm>
              <a:off x="4495800" y="990600"/>
              <a:ext cx="2438400" cy="261610"/>
            </a:xfrm>
            <a:prstGeom prst="rect">
              <a:avLst/>
            </a:prstGeom>
            <a:noFill/>
          </p:spPr>
          <p:txBody>
            <a:bodyPr wrap="square" rtlCol="0">
              <a:spAutoFit/>
            </a:bodyPr>
            <a:lstStyle/>
            <a:p>
              <a:r>
                <a:rPr lang="en-US" sz="1050" b="1" dirty="0" smtClean="0"/>
                <a:t>Industrial area</a:t>
              </a:r>
              <a:endParaRPr lang="en-US" sz="1050" b="1" dirty="0"/>
            </a:p>
          </p:txBody>
        </p:sp>
        <p:sp>
          <p:nvSpPr>
            <p:cNvPr id="12" name="مربع نص 11"/>
            <p:cNvSpPr txBox="1"/>
            <p:nvPr/>
          </p:nvSpPr>
          <p:spPr>
            <a:xfrm>
              <a:off x="4495800" y="1295400"/>
              <a:ext cx="2438400" cy="261610"/>
            </a:xfrm>
            <a:prstGeom prst="rect">
              <a:avLst/>
            </a:prstGeom>
            <a:noFill/>
          </p:spPr>
          <p:txBody>
            <a:bodyPr wrap="square" rtlCol="0">
              <a:spAutoFit/>
            </a:bodyPr>
            <a:lstStyle/>
            <a:p>
              <a:r>
                <a:rPr lang="en-US" sz="1050" b="1" dirty="0" smtClean="0"/>
                <a:t>commercial</a:t>
              </a:r>
              <a:endParaRPr lang="en-US" sz="1050" b="1" dirty="0"/>
            </a:p>
          </p:txBody>
        </p:sp>
        <p:sp>
          <p:nvSpPr>
            <p:cNvPr id="13" name="مربع نص 12"/>
            <p:cNvSpPr txBox="1"/>
            <p:nvPr/>
          </p:nvSpPr>
          <p:spPr>
            <a:xfrm>
              <a:off x="4495800" y="1524000"/>
              <a:ext cx="2438400" cy="261610"/>
            </a:xfrm>
            <a:prstGeom prst="rect">
              <a:avLst/>
            </a:prstGeom>
            <a:noFill/>
          </p:spPr>
          <p:txBody>
            <a:bodyPr wrap="square" rtlCol="0">
              <a:spAutoFit/>
            </a:bodyPr>
            <a:lstStyle/>
            <a:p>
              <a:r>
                <a:rPr lang="en-US" sz="1050" b="1" dirty="0" smtClean="0"/>
                <a:t>Tourism area</a:t>
              </a:r>
              <a:endParaRPr lang="en-US" sz="1050" b="1" dirty="0"/>
            </a:p>
          </p:txBody>
        </p:sp>
        <p:sp>
          <p:nvSpPr>
            <p:cNvPr id="14" name="مربع نص 13"/>
            <p:cNvSpPr txBox="1"/>
            <p:nvPr/>
          </p:nvSpPr>
          <p:spPr>
            <a:xfrm>
              <a:off x="4495800" y="2667000"/>
              <a:ext cx="2438400" cy="261610"/>
            </a:xfrm>
            <a:prstGeom prst="rect">
              <a:avLst/>
            </a:prstGeom>
            <a:noFill/>
          </p:spPr>
          <p:txBody>
            <a:bodyPr wrap="square" rtlCol="0">
              <a:spAutoFit/>
            </a:bodyPr>
            <a:lstStyle/>
            <a:p>
              <a:r>
                <a:rPr lang="en-US" sz="1050" b="1" dirty="0" smtClean="0"/>
                <a:t>cemetery</a:t>
              </a:r>
              <a:endParaRPr lang="en-US" sz="1050" b="1" dirty="0"/>
            </a:p>
          </p:txBody>
        </p:sp>
        <p:sp>
          <p:nvSpPr>
            <p:cNvPr id="15" name="مربع نص 14"/>
            <p:cNvSpPr txBox="1"/>
            <p:nvPr/>
          </p:nvSpPr>
          <p:spPr>
            <a:xfrm>
              <a:off x="4419600" y="2971800"/>
              <a:ext cx="2438400" cy="261610"/>
            </a:xfrm>
            <a:prstGeom prst="rect">
              <a:avLst/>
            </a:prstGeom>
            <a:noFill/>
          </p:spPr>
          <p:txBody>
            <a:bodyPr wrap="square" rtlCol="0">
              <a:spAutoFit/>
            </a:bodyPr>
            <a:lstStyle/>
            <a:p>
              <a:r>
                <a:rPr lang="en-US" sz="1050" b="1" dirty="0" smtClean="0"/>
                <a:t>commercial</a:t>
              </a:r>
              <a:endParaRPr lang="en-US" sz="1050" b="1" dirty="0"/>
            </a:p>
          </p:txBody>
        </p:sp>
        <p:sp>
          <p:nvSpPr>
            <p:cNvPr id="16" name="مربع نص 15"/>
            <p:cNvSpPr txBox="1"/>
            <p:nvPr/>
          </p:nvSpPr>
          <p:spPr>
            <a:xfrm>
              <a:off x="4495800" y="2133600"/>
              <a:ext cx="2438400" cy="261610"/>
            </a:xfrm>
            <a:prstGeom prst="rect">
              <a:avLst/>
            </a:prstGeom>
            <a:noFill/>
          </p:spPr>
          <p:txBody>
            <a:bodyPr wrap="square" rtlCol="0">
              <a:spAutoFit/>
            </a:bodyPr>
            <a:lstStyle/>
            <a:p>
              <a:r>
                <a:rPr lang="en-US" sz="1050" b="1" dirty="0" smtClean="0"/>
                <a:t>Agricultural lands</a:t>
              </a:r>
              <a:endParaRPr lang="en-US" sz="1050" b="1" dirty="0"/>
            </a:p>
          </p:txBody>
        </p:sp>
        <p:sp>
          <p:nvSpPr>
            <p:cNvPr id="17" name="مربع نص 16"/>
            <p:cNvSpPr txBox="1"/>
            <p:nvPr/>
          </p:nvSpPr>
          <p:spPr>
            <a:xfrm>
              <a:off x="4572000" y="1828800"/>
              <a:ext cx="2438400" cy="261610"/>
            </a:xfrm>
            <a:prstGeom prst="rect">
              <a:avLst/>
            </a:prstGeom>
            <a:noFill/>
          </p:spPr>
          <p:txBody>
            <a:bodyPr wrap="square" rtlCol="0">
              <a:spAutoFit/>
            </a:bodyPr>
            <a:lstStyle/>
            <a:p>
              <a:r>
                <a:rPr lang="en-US" sz="1050" b="1" dirty="0" smtClean="0"/>
                <a:t>Fuel station</a:t>
              </a:r>
              <a:endParaRPr lang="en-US" sz="1050" b="1" dirty="0"/>
            </a:p>
          </p:txBody>
        </p:sp>
        <p:sp>
          <p:nvSpPr>
            <p:cNvPr id="18" name="مربع نص 17"/>
            <p:cNvSpPr txBox="1"/>
            <p:nvPr/>
          </p:nvSpPr>
          <p:spPr>
            <a:xfrm>
              <a:off x="4572000" y="3810000"/>
              <a:ext cx="2438400" cy="261610"/>
            </a:xfrm>
            <a:prstGeom prst="rect">
              <a:avLst/>
            </a:prstGeom>
            <a:noFill/>
          </p:spPr>
          <p:txBody>
            <a:bodyPr wrap="square" rtlCol="0">
              <a:spAutoFit/>
            </a:bodyPr>
            <a:lstStyle/>
            <a:p>
              <a:r>
                <a:rPr lang="en-US" sz="1050" b="1" dirty="0" smtClean="0"/>
                <a:t>boundary</a:t>
              </a:r>
              <a:endParaRPr lang="en-US" sz="1050" b="1" dirty="0"/>
            </a:p>
          </p:txBody>
        </p:sp>
        <p:sp>
          <p:nvSpPr>
            <p:cNvPr id="19" name="مربع نص 18"/>
            <p:cNvSpPr txBox="1"/>
            <p:nvPr/>
          </p:nvSpPr>
          <p:spPr>
            <a:xfrm>
              <a:off x="4572000" y="4953000"/>
              <a:ext cx="2438400" cy="261610"/>
            </a:xfrm>
            <a:prstGeom prst="rect">
              <a:avLst/>
            </a:prstGeom>
            <a:noFill/>
          </p:spPr>
          <p:txBody>
            <a:bodyPr wrap="square" rtlCol="0">
              <a:spAutoFit/>
            </a:bodyPr>
            <a:lstStyle/>
            <a:p>
              <a:r>
                <a:rPr lang="en-US" sz="1050" b="1" dirty="0" smtClean="0"/>
                <a:t>Limit of jurisdiction </a:t>
              </a:r>
              <a:endParaRPr lang="en-US" sz="1050" b="1" dirty="0"/>
            </a:p>
          </p:txBody>
        </p:sp>
        <p:sp>
          <p:nvSpPr>
            <p:cNvPr id="20" name="مربع نص 19"/>
            <p:cNvSpPr txBox="1"/>
            <p:nvPr/>
          </p:nvSpPr>
          <p:spPr>
            <a:xfrm>
              <a:off x="4495800" y="5486400"/>
              <a:ext cx="2438400" cy="261610"/>
            </a:xfrm>
            <a:prstGeom prst="rect">
              <a:avLst/>
            </a:prstGeom>
            <a:noFill/>
          </p:spPr>
          <p:txBody>
            <a:bodyPr wrap="square" rtlCol="0">
              <a:spAutoFit/>
            </a:bodyPr>
            <a:lstStyle/>
            <a:p>
              <a:r>
                <a:rPr lang="en-US" sz="1050" b="1" dirty="0" smtClean="0"/>
                <a:t>Number and borders of parcels</a:t>
              </a:r>
              <a:endParaRPr lang="en-US" sz="1050" b="1" dirty="0"/>
            </a:p>
          </p:txBody>
        </p:sp>
        <p:sp>
          <p:nvSpPr>
            <p:cNvPr id="21" name="مربع نص 20"/>
            <p:cNvSpPr txBox="1"/>
            <p:nvPr/>
          </p:nvSpPr>
          <p:spPr>
            <a:xfrm>
              <a:off x="4572000" y="5791200"/>
              <a:ext cx="2438400" cy="261610"/>
            </a:xfrm>
            <a:prstGeom prst="rect">
              <a:avLst/>
            </a:prstGeom>
            <a:noFill/>
          </p:spPr>
          <p:txBody>
            <a:bodyPr wrap="square" rtlCol="0">
              <a:spAutoFit/>
            </a:bodyPr>
            <a:lstStyle/>
            <a:p>
              <a:r>
                <a:rPr lang="en-US" sz="1050" b="1" dirty="0" smtClean="0"/>
                <a:t>parking</a:t>
              </a:r>
              <a:endParaRPr lang="en-US" sz="1050" b="1" dirty="0"/>
            </a:p>
          </p:txBody>
        </p:sp>
        <p:sp>
          <p:nvSpPr>
            <p:cNvPr id="22" name="مربع نص 21"/>
            <p:cNvSpPr txBox="1"/>
            <p:nvPr/>
          </p:nvSpPr>
          <p:spPr>
            <a:xfrm>
              <a:off x="4495800" y="4114800"/>
              <a:ext cx="2438400" cy="261610"/>
            </a:xfrm>
            <a:prstGeom prst="rect">
              <a:avLst/>
            </a:prstGeom>
            <a:noFill/>
          </p:spPr>
          <p:txBody>
            <a:bodyPr wrap="square" rtlCol="0">
              <a:spAutoFit/>
            </a:bodyPr>
            <a:lstStyle/>
            <a:p>
              <a:r>
                <a:rPr lang="en-US" sz="1050" b="1" dirty="0" smtClean="0"/>
                <a:t>Public open spaces</a:t>
              </a:r>
              <a:endParaRPr lang="en-US" sz="1050" b="1" dirty="0"/>
            </a:p>
          </p:txBody>
        </p:sp>
        <p:sp>
          <p:nvSpPr>
            <p:cNvPr id="23" name="مربع نص 22"/>
            <p:cNvSpPr txBox="1"/>
            <p:nvPr/>
          </p:nvSpPr>
          <p:spPr>
            <a:xfrm>
              <a:off x="4543926" y="3232052"/>
              <a:ext cx="2438399" cy="261610"/>
            </a:xfrm>
            <a:prstGeom prst="rect">
              <a:avLst/>
            </a:prstGeom>
            <a:noFill/>
          </p:spPr>
          <p:txBody>
            <a:bodyPr wrap="square" rtlCol="0">
              <a:spAutoFit/>
            </a:bodyPr>
            <a:lstStyle/>
            <a:p>
              <a:r>
                <a:rPr lang="en-US" sz="1050" b="1" dirty="0" smtClean="0"/>
                <a:t>Approved street</a:t>
              </a:r>
              <a:endParaRPr lang="en-US" sz="1050" b="1" dirty="0"/>
            </a:p>
          </p:txBody>
        </p:sp>
        <p:sp>
          <p:nvSpPr>
            <p:cNvPr id="24" name="مربع نص 23"/>
            <p:cNvSpPr txBox="1"/>
            <p:nvPr/>
          </p:nvSpPr>
          <p:spPr>
            <a:xfrm>
              <a:off x="4543926" y="3499338"/>
              <a:ext cx="2438399" cy="261610"/>
            </a:xfrm>
            <a:prstGeom prst="rect">
              <a:avLst/>
            </a:prstGeom>
            <a:noFill/>
          </p:spPr>
          <p:txBody>
            <a:bodyPr wrap="square" rtlCol="0">
              <a:spAutoFit/>
            </a:bodyPr>
            <a:lstStyle/>
            <a:p>
              <a:r>
                <a:rPr lang="en-US" sz="1050" b="1" dirty="0" smtClean="0"/>
                <a:t>Proposed street</a:t>
              </a:r>
              <a:endParaRPr lang="en-US" sz="1050" b="1" dirty="0"/>
            </a:p>
          </p:txBody>
        </p:sp>
        <p:sp>
          <p:nvSpPr>
            <p:cNvPr id="25" name="مربع نص 24"/>
            <p:cNvSpPr txBox="1"/>
            <p:nvPr/>
          </p:nvSpPr>
          <p:spPr>
            <a:xfrm>
              <a:off x="4495800" y="5181600"/>
              <a:ext cx="2438400" cy="261610"/>
            </a:xfrm>
            <a:prstGeom prst="rect">
              <a:avLst/>
            </a:prstGeom>
            <a:noFill/>
          </p:spPr>
          <p:txBody>
            <a:bodyPr wrap="square" rtlCol="0">
              <a:spAutoFit/>
            </a:bodyPr>
            <a:lstStyle/>
            <a:p>
              <a:r>
                <a:rPr lang="en-US" sz="1050" b="1" dirty="0" smtClean="0"/>
                <a:t>Number and boundaries of basins </a:t>
              </a:r>
              <a:endParaRPr lang="en-US" sz="1050" b="1" dirty="0"/>
            </a:p>
          </p:txBody>
        </p:sp>
        <p:sp>
          <p:nvSpPr>
            <p:cNvPr id="26" name="مربع نص 25"/>
            <p:cNvSpPr txBox="1"/>
            <p:nvPr/>
          </p:nvSpPr>
          <p:spPr>
            <a:xfrm>
              <a:off x="4495800" y="2438400"/>
              <a:ext cx="2438400" cy="261610"/>
            </a:xfrm>
            <a:prstGeom prst="rect">
              <a:avLst/>
            </a:prstGeom>
            <a:noFill/>
          </p:spPr>
          <p:txBody>
            <a:bodyPr wrap="square" rtlCol="0">
              <a:spAutoFit/>
            </a:bodyPr>
            <a:lstStyle/>
            <a:p>
              <a:r>
                <a:rPr lang="en-US" sz="1050" b="1" dirty="0" smtClean="0"/>
                <a:t>Engineering care facilities </a:t>
              </a:r>
              <a:endParaRPr lang="en-US" sz="1050" b="1" dirty="0"/>
            </a:p>
          </p:txBody>
        </p:sp>
        <p:sp>
          <p:nvSpPr>
            <p:cNvPr id="27" name="مربع نص 26"/>
            <p:cNvSpPr txBox="1"/>
            <p:nvPr/>
          </p:nvSpPr>
          <p:spPr>
            <a:xfrm>
              <a:off x="4419600" y="4419600"/>
              <a:ext cx="2438400" cy="261610"/>
            </a:xfrm>
            <a:prstGeom prst="rect">
              <a:avLst/>
            </a:prstGeom>
            <a:noFill/>
          </p:spPr>
          <p:txBody>
            <a:bodyPr wrap="square" rtlCol="0">
              <a:spAutoFit/>
            </a:bodyPr>
            <a:lstStyle/>
            <a:p>
              <a:r>
                <a:rPr lang="en-US" sz="1050" b="1" dirty="0" smtClean="0"/>
                <a:t>Buildings for demolition </a:t>
              </a:r>
              <a:endParaRPr lang="en-US" sz="1050" b="1" dirty="0"/>
            </a:p>
          </p:txBody>
        </p:sp>
        <p:sp>
          <p:nvSpPr>
            <p:cNvPr id="28" name="مربع نص 27"/>
            <p:cNvSpPr txBox="1"/>
            <p:nvPr/>
          </p:nvSpPr>
          <p:spPr>
            <a:xfrm>
              <a:off x="4495800" y="4648200"/>
              <a:ext cx="2438400" cy="261610"/>
            </a:xfrm>
            <a:prstGeom prst="rect">
              <a:avLst/>
            </a:prstGeom>
            <a:noFill/>
          </p:spPr>
          <p:txBody>
            <a:bodyPr wrap="square" rtlCol="0">
              <a:spAutoFit/>
            </a:bodyPr>
            <a:lstStyle/>
            <a:p>
              <a:r>
                <a:rPr lang="en-US" sz="1050" b="1" dirty="0" smtClean="0"/>
                <a:t>Planning boundary</a:t>
              </a:r>
              <a:endParaRPr lang="en-US" sz="1050" b="1" dirty="0"/>
            </a:p>
          </p:txBody>
        </p:sp>
      </p:grpSp>
      <p:sp>
        <p:nvSpPr>
          <p:cNvPr id="29" name="مربع نص 28"/>
          <p:cNvSpPr txBox="1"/>
          <p:nvPr/>
        </p:nvSpPr>
        <p:spPr>
          <a:xfrm>
            <a:off x="6400800" y="1066800"/>
            <a:ext cx="1066800" cy="381000"/>
          </a:xfrm>
          <a:prstGeom prst="rect">
            <a:avLst/>
          </a:prstGeom>
          <a:noFill/>
        </p:spPr>
        <p:txBody>
          <a:bodyPr wrap="square" rtlCol="1">
            <a:spAutoFit/>
          </a:bodyPr>
          <a:lstStyle/>
          <a:p>
            <a:r>
              <a:rPr lang="en-US" b="1" dirty="0" smtClean="0"/>
              <a:t>Legend </a:t>
            </a:r>
            <a:endParaRPr lang="ar-SA" b="1"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990600" y="381000"/>
            <a:ext cx="7010400" cy="400110"/>
          </a:xfrm>
          <a:prstGeom prst="rect">
            <a:avLst/>
          </a:prstGeom>
          <a:noFill/>
        </p:spPr>
        <p:txBody>
          <a:bodyPr wrap="square" rtlCol="0">
            <a:spAutoFit/>
          </a:bodyPr>
          <a:lstStyle/>
          <a:p>
            <a:pPr algn="ctr"/>
            <a:r>
              <a:rPr lang="en-US" sz="2000" b="1" dirty="0" smtClean="0"/>
              <a:t>Land use and master plan regulations' of Baqa el Gharbyyie</a:t>
            </a:r>
            <a:endParaRPr lang="en-US" sz="2000" b="1" dirty="0"/>
          </a:p>
        </p:txBody>
      </p:sp>
      <p:graphicFrame>
        <p:nvGraphicFramePr>
          <p:cNvPr id="4" name="جدول 3"/>
          <p:cNvGraphicFramePr>
            <a:graphicFrameLocks noGrp="1"/>
          </p:cNvGraphicFramePr>
          <p:nvPr/>
        </p:nvGraphicFramePr>
        <p:xfrm>
          <a:off x="228600" y="1295400"/>
          <a:ext cx="8762996" cy="4997477"/>
        </p:xfrm>
        <a:graphic>
          <a:graphicData uri="http://schemas.openxmlformats.org/drawingml/2006/table">
            <a:tbl>
              <a:tblPr firstRow="1" bandRow="1">
                <a:tableStyleId>{2D5ABB26-0587-4C30-8999-92F81FD0307C}</a:tableStyleId>
              </a:tblPr>
              <a:tblGrid>
                <a:gridCol w="762000"/>
                <a:gridCol w="587909"/>
                <a:gridCol w="673917"/>
                <a:gridCol w="673917"/>
                <a:gridCol w="673917"/>
                <a:gridCol w="673917"/>
                <a:gridCol w="673917"/>
                <a:gridCol w="673917"/>
                <a:gridCol w="673917"/>
                <a:gridCol w="673917"/>
                <a:gridCol w="673917"/>
                <a:gridCol w="673917"/>
                <a:gridCol w="673917"/>
              </a:tblGrid>
              <a:tr h="320995">
                <a:tc>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The built up  area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Coverage</a:t>
                      </a:r>
                      <a:r>
                        <a:rPr lang="en-US" sz="1100" baseline="0" dirty="0" smtClean="0"/>
                        <a:t> percentage</a:t>
                      </a:r>
                      <a:endParaRPr lang="en-U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Standard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Total density per donum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Building height above the ground entrance(m)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No of floor-above the entrance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The minimum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5497">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Category of use</a:t>
                      </a:r>
                    </a:p>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Above the entrance </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lang="en-US" sz="1100" dirty="0" smtClean="0"/>
                        <a:t>Below the entrance</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vMerge="1">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100" dirty="0" smtClean="0"/>
                        <a:t>Front set back(m)</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100" dirty="0" smtClean="0"/>
                        <a:t>Back</a:t>
                      </a:r>
                      <a:r>
                        <a:rPr lang="en-US" sz="1100" baseline="0" dirty="0" smtClean="0"/>
                        <a:t> setback(m)</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100" dirty="0" smtClean="0"/>
                        <a:t>Side setback(m)</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725586">
                <a:tc vMerge="1">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100" dirty="0" smtClean="0"/>
                        <a:t>basic</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100" dirty="0" smtClean="0"/>
                        <a:t>services</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100" dirty="0" smtClean="0"/>
                        <a:t>basic</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100" dirty="0" smtClean="0"/>
                        <a:t>services</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vMerge="1">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737481">
                <a:tc>
                  <a:txBody>
                    <a:bodyPr/>
                    <a:lstStyle/>
                    <a:p>
                      <a:pPr algn="ctr"/>
                      <a:r>
                        <a:rPr lang="en-US" sz="1100" dirty="0" smtClean="0"/>
                        <a:t>Public buildings and institutions</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100%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18</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5</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9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Residential A</a:t>
                      </a:r>
                    </a:p>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70%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403(1)</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11.5</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3(2)</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705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Residential and commercial</a:t>
                      </a:r>
                    </a:p>
                    <a:p>
                      <a:pPr algn="ct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100(3)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27(4)</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5</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11.5</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4(5)</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0953">
                <a:tc>
                  <a:txBody>
                    <a:bodyPr/>
                    <a:lstStyle/>
                    <a:p>
                      <a:pPr algn="ctr"/>
                      <a:r>
                        <a:rPr lang="en-US" sz="1100" dirty="0" smtClean="0"/>
                        <a:t>Public buildings and open areas </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1400" dirty="0" smtClean="0"/>
                        <a:t>100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216%</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22</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9</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2</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4</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مستطيل 4"/>
          <p:cNvSpPr/>
          <p:nvPr/>
        </p:nvSpPr>
        <p:spPr>
          <a:xfrm>
            <a:off x="8153400" y="533400"/>
            <a:ext cx="1981200" cy="5334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increase.jpg"/>
          <p:cNvPicPr>
            <a:picLocks noChangeAspect="1"/>
          </p:cNvPicPr>
          <p:nvPr/>
        </p:nvPicPr>
        <p:blipFill>
          <a:blip r:embed="rId2" cstate="print"/>
          <a:stretch>
            <a:fillRect/>
          </a:stretch>
        </p:blipFill>
        <p:spPr>
          <a:xfrm>
            <a:off x="0" y="386907"/>
            <a:ext cx="9144000" cy="6471093"/>
          </a:xfrm>
          <a:prstGeom prst="rect">
            <a:avLst/>
          </a:prstGeom>
        </p:spPr>
      </p:pic>
      <p:sp>
        <p:nvSpPr>
          <p:cNvPr id="5" name="مستطيل 4"/>
          <p:cNvSpPr/>
          <p:nvPr/>
        </p:nvSpPr>
        <p:spPr>
          <a:xfrm>
            <a:off x="6629400" y="1143000"/>
            <a:ext cx="2286000"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dirty="0" smtClean="0"/>
              <a:t>Increase the building proportions within the existing structural map that extends over an area of 4,500 Dunum, which will enable an increase of 6,000 housing units within the building area in the city.</a:t>
            </a:r>
            <a:endParaRPr lang="ar-SA" sz="1200" dirty="0"/>
          </a:p>
        </p:txBody>
      </p:sp>
      <p:sp>
        <p:nvSpPr>
          <p:cNvPr id="6" name="مستطيل 5"/>
          <p:cNvSpPr/>
          <p:nvPr/>
        </p:nvSpPr>
        <p:spPr>
          <a:xfrm>
            <a:off x="0" y="0"/>
            <a:ext cx="8763000" cy="707886"/>
          </a:xfrm>
          <a:prstGeom prst="rect">
            <a:avLst/>
          </a:prstGeom>
        </p:spPr>
        <p:txBody>
          <a:bodyPr wrap="square">
            <a:spAutoFit/>
          </a:bodyPr>
          <a:lstStyle/>
          <a:p>
            <a:r>
              <a:rPr lang="en-US" sz="2000" b="1" dirty="0" smtClean="0"/>
              <a:t>Increase the percentage of construction plan of the RESIDENTIAL ZONES in baqa elGharbiyye city 2020</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خطة زيادة النسبة الطابقيةhh.jpg"/>
          <p:cNvPicPr>
            <a:picLocks noChangeAspect="1"/>
          </p:cNvPicPr>
          <p:nvPr/>
        </p:nvPicPr>
        <p:blipFill>
          <a:blip r:embed="rId2" cstate="print"/>
          <a:stretch>
            <a:fillRect/>
          </a:stretch>
        </p:blipFill>
        <p:spPr>
          <a:xfrm>
            <a:off x="0" y="574453"/>
            <a:ext cx="8878987" cy="6283547"/>
          </a:xfrm>
          <a:prstGeom prst="rect">
            <a:avLst/>
          </a:prstGeom>
        </p:spPr>
      </p:pic>
      <p:sp>
        <p:nvSpPr>
          <p:cNvPr id="3" name="مستطيل 2"/>
          <p:cNvSpPr/>
          <p:nvPr/>
        </p:nvSpPr>
        <p:spPr>
          <a:xfrm>
            <a:off x="0" y="0"/>
            <a:ext cx="8763000" cy="830997"/>
          </a:xfrm>
          <a:prstGeom prst="rect">
            <a:avLst/>
          </a:prstGeom>
        </p:spPr>
        <p:txBody>
          <a:bodyPr wrap="square">
            <a:spAutoFit/>
          </a:bodyPr>
          <a:lstStyle/>
          <a:p>
            <a:r>
              <a:rPr lang="en-US" sz="2400" b="1" dirty="0" smtClean="0"/>
              <a:t>Increase the percentage of construction plan of the RESIDENTIAL ZONES in baqa elGharbiyye city 2020</a:t>
            </a:r>
          </a:p>
        </p:txBody>
      </p:sp>
      <p:sp>
        <p:nvSpPr>
          <p:cNvPr id="4" name="وسيلة شرح خطية 1 3"/>
          <p:cNvSpPr/>
          <p:nvPr/>
        </p:nvSpPr>
        <p:spPr>
          <a:xfrm flipH="1">
            <a:off x="685800" y="2667000"/>
            <a:ext cx="1066800" cy="381000"/>
          </a:xfrm>
          <a:prstGeom prst="borderCallout1">
            <a:avLst>
              <a:gd name="adj1" fmla="val 52690"/>
              <a:gd name="adj2" fmla="val -2878"/>
              <a:gd name="adj3" fmla="val 111560"/>
              <a:gd name="adj4" fmla="val -54105"/>
            </a:avLst>
          </a:prstGeom>
          <a:solidFill>
            <a:schemeClr val="bg1"/>
          </a:solidFill>
          <a:ln>
            <a:solidFill>
              <a:srgbClr val="F44E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4516.489</a:t>
            </a:r>
          </a:p>
          <a:p>
            <a:pPr algn="ctr"/>
            <a:r>
              <a:rPr lang="en-US" sz="1000" dirty="0" smtClean="0">
                <a:solidFill>
                  <a:schemeClr val="tx1"/>
                </a:solidFill>
              </a:rPr>
              <a:t> acres </a:t>
            </a:r>
            <a:endParaRPr lang="en-US" sz="1000" dirty="0">
              <a:solidFill>
                <a:schemeClr val="tx1"/>
              </a:solidFill>
            </a:endParaRPr>
          </a:p>
        </p:txBody>
      </p:sp>
      <p:sp>
        <p:nvSpPr>
          <p:cNvPr id="7" name="مربع نص 6"/>
          <p:cNvSpPr txBox="1"/>
          <p:nvPr/>
        </p:nvSpPr>
        <p:spPr>
          <a:xfrm>
            <a:off x="4343400" y="2362200"/>
            <a:ext cx="990600" cy="677108"/>
          </a:xfrm>
          <a:prstGeom prst="rect">
            <a:avLst/>
          </a:prstGeom>
          <a:noFill/>
        </p:spPr>
        <p:txBody>
          <a:bodyPr wrap="square" rtlCol="0">
            <a:spAutoFit/>
          </a:bodyPr>
          <a:lstStyle/>
          <a:p>
            <a:r>
              <a:rPr lang="en-US" sz="1000" dirty="0" smtClean="0"/>
              <a:t>Baqa Al-Gharbiyye</a:t>
            </a:r>
          </a:p>
          <a:p>
            <a:endParaRPr lang="en-US" dirty="0"/>
          </a:p>
        </p:txBody>
      </p:sp>
      <p:sp>
        <p:nvSpPr>
          <p:cNvPr id="8" name="مستطيل 7"/>
          <p:cNvSpPr/>
          <p:nvPr/>
        </p:nvSpPr>
        <p:spPr>
          <a:xfrm>
            <a:off x="5257800" y="4343400"/>
            <a:ext cx="737702" cy="246221"/>
          </a:xfrm>
          <a:prstGeom prst="rect">
            <a:avLst/>
          </a:prstGeom>
        </p:spPr>
        <p:txBody>
          <a:bodyPr wrap="none">
            <a:spAutoFit/>
          </a:bodyPr>
          <a:lstStyle/>
          <a:p>
            <a:r>
              <a:rPr lang="en-US" sz="1000" dirty="0" smtClean="0"/>
              <a:t>Nazlet Issa</a:t>
            </a:r>
          </a:p>
        </p:txBody>
      </p:sp>
      <p:sp>
        <p:nvSpPr>
          <p:cNvPr id="9" name="مربع نص 8"/>
          <p:cNvSpPr txBox="1"/>
          <p:nvPr/>
        </p:nvSpPr>
        <p:spPr>
          <a:xfrm>
            <a:off x="2895600" y="5867400"/>
            <a:ext cx="990600" cy="523220"/>
          </a:xfrm>
          <a:prstGeom prst="rect">
            <a:avLst/>
          </a:prstGeom>
          <a:noFill/>
        </p:spPr>
        <p:txBody>
          <a:bodyPr wrap="square" rtlCol="0">
            <a:spAutoFit/>
          </a:bodyPr>
          <a:lstStyle/>
          <a:p>
            <a:r>
              <a:rPr lang="en-US" sz="1000" dirty="0" smtClean="0"/>
              <a:t>Jatt</a:t>
            </a:r>
            <a:endParaRPr lang="en-US" sz="1000" dirty="0" smtClean="0"/>
          </a:p>
          <a:p>
            <a:endParaRPr lang="en-US" dirty="0"/>
          </a:p>
        </p:txBody>
      </p:sp>
      <p:sp>
        <p:nvSpPr>
          <p:cNvPr id="10" name="مستطيل 9"/>
          <p:cNvSpPr/>
          <p:nvPr/>
        </p:nvSpPr>
        <p:spPr>
          <a:xfrm>
            <a:off x="5105400" y="5715000"/>
            <a:ext cx="1128835" cy="230832"/>
          </a:xfrm>
          <a:prstGeom prst="rect">
            <a:avLst/>
          </a:prstGeom>
        </p:spPr>
        <p:txBody>
          <a:bodyPr wrap="none">
            <a:spAutoFit/>
          </a:bodyPr>
          <a:lstStyle/>
          <a:p>
            <a:r>
              <a:rPr lang="en-US" sz="900" b="1" dirty="0" smtClean="0"/>
              <a:t>Baqa </a:t>
            </a:r>
            <a:r>
              <a:rPr lang="en-US" sz="900" b="1" dirty="0" smtClean="0"/>
              <a:t>ash-Sharqiyeh</a:t>
            </a:r>
            <a:endParaRPr lang="en-US" sz="900" b="1" dirty="0" smtClean="0"/>
          </a:p>
        </p:txBody>
      </p:sp>
      <p:sp>
        <p:nvSpPr>
          <p:cNvPr id="13" name="مربع نص 12"/>
          <p:cNvSpPr txBox="1"/>
          <p:nvPr/>
        </p:nvSpPr>
        <p:spPr>
          <a:xfrm>
            <a:off x="6400800" y="1981200"/>
            <a:ext cx="2590800"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dirty="0" smtClean="0"/>
              <a:t>Increase the building percentage from 65% to 160%, to be: 30% for the ground floor</a:t>
            </a:r>
          </a:p>
          <a:p>
            <a:r>
              <a:rPr lang="en-US" sz="1400" dirty="0" smtClean="0"/>
              <a:t>100% for floors (increasing the number of floors from 3 to 5 except for the wall areas.</a:t>
            </a:r>
            <a:endParaRPr lang="en-US" sz="1400" dirty="0"/>
          </a:p>
        </p:txBody>
      </p:sp>
      <p:sp>
        <p:nvSpPr>
          <p:cNvPr id="14" name="مربع نص 13"/>
          <p:cNvSpPr txBox="1"/>
          <p:nvPr/>
        </p:nvSpPr>
        <p:spPr>
          <a:xfrm>
            <a:off x="6553200" y="1143000"/>
            <a:ext cx="2286000"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dirty="0" smtClean="0"/>
              <a:t>Date of discussion of the decision: 6/1/2020</a:t>
            </a:r>
            <a:endParaRPr lang="en-US" sz="14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1000" y="914400"/>
            <a:ext cx="8763000" cy="3108543"/>
          </a:xfrm>
          <a:prstGeom prst="rect">
            <a:avLst/>
          </a:prstGeom>
          <a:noFill/>
        </p:spPr>
        <p:txBody>
          <a:bodyPr wrap="square" rtlCol="0">
            <a:spAutoFit/>
          </a:bodyPr>
          <a:lstStyle/>
          <a:p>
            <a:r>
              <a:rPr lang="en-US" sz="1600" dirty="0" smtClean="0"/>
              <a:t>Increase the construction percentages for the welfare of housing in the division of residential areas and the division of areas in secondary schools and the division of sports areas in all parts of the Western Baqa region in addition to adding housing units.</a:t>
            </a:r>
          </a:p>
          <a:p>
            <a:r>
              <a:rPr lang="en-US" sz="1600" dirty="0" smtClean="0"/>
              <a:t>The plan does not change intended uses and uses for approved plans.</a:t>
            </a:r>
          </a:p>
          <a:p>
            <a:endParaRPr lang="en-US" b="1" dirty="0" smtClean="0"/>
          </a:p>
          <a:p>
            <a:r>
              <a:rPr lang="en-US" b="1" dirty="0" smtClean="0"/>
              <a:t>Plan instructions:</a:t>
            </a:r>
          </a:p>
          <a:p>
            <a:pPr marL="342900" indent="-342900">
              <a:buFont typeface="+mj-lt"/>
              <a:buAutoNum type="arabicPeriod"/>
            </a:pPr>
            <a:r>
              <a:rPr lang="en-US" sz="1600" dirty="0" smtClean="0"/>
              <a:t>Increase the building proportions in the residential division A</a:t>
            </a:r>
          </a:p>
          <a:p>
            <a:pPr marL="342900" indent="-342900">
              <a:buFont typeface="+mj-lt"/>
              <a:buAutoNum type="arabicPeriod"/>
            </a:pPr>
            <a:r>
              <a:rPr lang="en-US" sz="1600" dirty="0" smtClean="0"/>
              <a:t>Increase the building proportions in the residential division B(EN-125).</a:t>
            </a:r>
            <a:endParaRPr lang="en-US" sz="1600" b="1" dirty="0" smtClean="0"/>
          </a:p>
          <a:p>
            <a:pPr marL="342900" indent="-342900">
              <a:buFont typeface="+mj-lt"/>
              <a:buAutoNum type="arabicPeriod"/>
            </a:pPr>
            <a:r>
              <a:rPr lang="en-US" sz="1600" dirty="0" smtClean="0"/>
              <a:t>Increase the percentage of construction on the ground for public buildings</a:t>
            </a:r>
          </a:p>
          <a:p>
            <a:pPr marL="342900" indent="-342900">
              <a:buFont typeface="+mj-lt"/>
              <a:buAutoNum type="arabicPeriod"/>
            </a:pPr>
            <a:r>
              <a:rPr lang="en-US" sz="1600" dirty="0" smtClean="0"/>
              <a:t>Adding building ratios to designating sports areas</a:t>
            </a:r>
          </a:p>
          <a:p>
            <a:pPr marL="342900" indent="-342900">
              <a:buFont typeface="+mj-lt"/>
              <a:buAutoNum type="arabicPeriod"/>
            </a:pPr>
            <a:r>
              <a:rPr lang="en-US" sz="1600" dirty="0" smtClean="0"/>
              <a:t>Increased building proportions with a private residential designation</a:t>
            </a:r>
          </a:p>
          <a:p>
            <a:pPr marL="342900" indent="-342900">
              <a:buFont typeface="+mj-lt"/>
              <a:buAutoNum type="arabicPeriod"/>
            </a:pPr>
            <a:r>
              <a:rPr lang="en-US" sz="1600" dirty="0" smtClean="0"/>
              <a:t>  Increase the density </a:t>
            </a:r>
            <a:r>
              <a:rPr lang="en-US" sz="1600" b="1" u="sng" dirty="0" smtClean="0"/>
              <a:t>from 6 housing units per hectare to 8 housing units per hectare</a:t>
            </a:r>
            <a:endParaRPr lang="en-US" sz="1600" b="1" u="sng" dirty="0"/>
          </a:p>
        </p:txBody>
      </p:sp>
      <p:graphicFrame>
        <p:nvGraphicFramePr>
          <p:cNvPr id="5" name="جدول 4"/>
          <p:cNvGraphicFramePr>
            <a:graphicFrameLocks noGrp="1"/>
          </p:cNvGraphicFramePr>
          <p:nvPr/>
        </p:nvGraphicFramePr>
        <p:xfrm>
          <a:off x="228600" y="4175676"/>
          <a:ext cx="8686800" cy="1838546"/>
        </p:xfrm>
        <a:graphic>
          <a:graphicData uri="http://schemas.openxmlformats.org/drawingml/2006/table">
            <a:tbl>
              <a:tblPr firstRow="1" bandRow="1">
                <a:tableStyleId>{5940675A-B579-460E-94D1-54222C63F5DA}</a:tableStyleId>
              </a:tblPr>
              <a:tblGrid>
                <a:gridCol w="1905000"/>
                <a:gridCol w="1066800"/>
                <a:gridCol w="1371600"/>
                <a:gridCol w="1447800"/>
                <a:gridCol w="1206500"/>
                <a:gridCol w="1689100"/>
              </a:tblGrid>
              <a:tr h="5971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Quantitative data type</a:t>
                      </a:r>
                    </a:p>
                  </a:txBody>
                  <a:tcPr>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Approved status</a:t>
                      </a:r>
                    </a:p>
                    <a:p>
                      <a:pPr algn="ctr"/>
                      <a:endParaRPr lang="en-US" sz="1400" b="1" dirty="0"/>
                    </a:p>
                  </a:txBody>
                  <a:tcPr>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Change (+/-) to good state</a:t>
                      </a:r>
                    </a:p>
                    <a:p>
                      <a:pPr algn="ctr"/>
                      <a:endParaRPr lang="en-US" sz="1400" b="1" dirty="0"/>
                    </a:p>
                  </a:txBody>
                  <a:tcPr>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Total in a detailed plan</a:t>
                      </a:r>
                    </a:p>
                    <a:p>
                      <a:pPr algn="ctr"/>
                      <a:endParaRPr lang="en-US" sz="1400" b="1" dirty="0"/>
                    </a:p>
                  </a:txBody>
                  <a:tcPr>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Total in master plan</a:t>
                      </a:r>
                    </a:p>
                    <a:p>
                      <a:pPr algn="ctr"/>
                      <a:endParaRPr lang="en-US" sz="1400" b="1" dirty="0"/>
                    </a:p>
                  </a:txBody>
                  <a:tcPr>
                    <a:solidFill>
                      <a:schemeClr val="bg2">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Notes</a:t>
                      </a:r>
                    </a:p>
                    <a:p>
                      <a:pPr algn="ctr"/>
                      <a:endParaRPr lang="en-US" sz="1400" b="1" dirty="0"/>
                    </a:p>
                  </a:txBody>
                  <a:tcPr>
                    <a:solidFill>
                      <a:schemeClr val="bg2">
                        <a:lumMod val="90000"/>
                      </a:schemeClr>
                    </a:solidFill>
                  </a:tcPr>
                </a:tc>
              </a:tr>
              <a:tr h="426804">
                <a:tc>
                  <a:txBody>
                    <a:bodyPr/>
                    <a:lstStyle/>
                    <a:p>
                      <a:pPr algn="ctr"/>
                      <a:r>
                        <a:rPr lang="en-US" sz="1400" b="1" dirty="0" smtClean="0"/>
                        <a:t>Public buildings (sq m)</a:t>
                      </a:r>
                    </a:p>
                  </a:txBody>
                  <a:tcPr>
                    <a:solidFill>
                      <a:schemeClr val="bg2">
                        <a:lumMod val="90000"/>
                      </a:schemeClr>
                    </a:solidFill>
                  </a:tcPr>
                </a:tc>
                <a:tc>
                  <a:txBody>
                    <a:bodyPr/>
                    <a:lstStyle/>
                    <a:p>
                      <a:pPr algn="ctr"/>
                      <a:r>
                        <a:rPr lang="en-US" sz="1400" b="1" dirty="0" smtClean="0"/>
                        <a:t>337060</a:t>
                      </a:r>
                      <a:endParaRPr lang="en-US" sz="1400" b="1" dirty="0"/>
                    </a:p>
                  </a:txBody>
                  <a:tcPr/>
                </a:tc>
                <a:tc>
                  <a:txBody>
                    <a:bodyPr/>
                    <a:lstStyle/>
                    <a:p>
                      <a:pPr algn="ctr"/>
                      <a:r>
                        <a:rPr lang="en-US" sz="1400" b="1" dirty="0" smtClean="0"/>
                        <a:t>319076</a:t>
                      </a:r>
                      <a:endParaRPr lang="en-US" sz="1400" b="1" dirty="0"/>
                    </a:p>
                  </a:txBody>
                  <a:tcPr/>
                </a:tc>
                <a:tc>
                  <a:txBody>
                    <a:bodyPr/>
                    <a:lstStyle/>
                    <a:p>
                      <a:pPr algn="ctr"/>
                      <a:r>
                        <a:rPr lang="en-US" sz="1400" b="1" dirty="0" smtClean="0"/>
                        <a:t>656136</a:t>
                      </a:r>
                      <a:endParaRPr lang="en-US" sz="1400" b="1" dirty="0"/>
                    </a:p>
                  </a:txBody>
                  <a:tcPr/>
                </a:tc>
                <a:tc>
                  <a:txBody>
                    <a:bodyPr/>
                    <a:lstStyle/>
                    <a:p>
                      <a:pPr algn="ctr"/>
                      <a:endParaRPr lang="en-US" sz="1400" b="1" dirty="0"/>
                    </a:p>
                  </a:txBody>
                  <a:tcPr/>
                </a:tc>
                <a:tc>
                  <a:txBody>
                    <a:bodyPr/>
                    <a:lstStyle/>
                    <a:p>
                      <a:pPr algn="ctr"/>
                      <a:r>
                        <a:rPr lang="en-US" sz="1200" b="1" dirty="0" smtClean="0"/>
                        <a:t>Includes use for sports and recreation</a:t>
                      </a:r>
                      <a:endParaRPr lang="en-US" sz="1200" b="1" dirty="0"/>
                    </a:p>
                  </a:txBody>
                  <a:tcPr/>
                </a:tc>
              </a:tr>
              <a:tr h="324913">
                <a:tc>
                  <a:txBody>
                    <a:bodyPr/>
                    <a:lstStyle/>
                    <a:p>
                      <a:pPr algn="ctr"/>
                      <a:r>
                        <a:rPr lang="en-US" sz="1400" b="1" dirty="0" smtClean="0"/>
                        <a:t>Residence (housing)</a:t>
                      </a:r>
                    </a:p>
                  </a:txBody>
                  <a:tcPr>
                    <a:solidFill>
                      <a:schemeClr val="bg2">
                        <a:lumMod val="90000"/>
                      </a:schemeClr>
                    </a:solidFill>
                  </a:tcPr>
                </a:tc>
                <a:tc>
                  <a:txBody>
                    <a:bodyPr/>
                    <a:lstStyle/>
                    <a:p>
                      <a:pPr algn="ctr"/>
                      <a:r>
                        <a:rPr lang="en-US" sz="1400" b="1" dirty="0" smtClean="0"/>
                        <a:t>19424</a:t>
                      </a:r>
                      <a:endParaRPr lang="en-US" sz="1400" b="1" dirty="0"/>
                    </a:p>
                  </a:txBody>
                  <a:tcPr/>
                </a:tc>
                <a:tc>
                  <a:txBody>
                    <a:bodyPr/>
                    <a:lstStyle/>
                    <a:p>
                      <a:pPr algn="ctr"/>
                      <a:r>
                        <a:rPr lang="en-US" sz="1400" b="1" dirty="0" smtClean="0"/>
                        <a:t>6075</a:t>
                      </a:r>
                      <a:endParaRPr lang="en-US" sz="1400" b="1" dirty="0"/>
                    </a:p>
                  </a:txBody>
                  <a:tcPr/>
                </a:tc>
                <a:tc>
                  <a:txBody>
                    <a:bodyPr/>
                    <a:lstStyle/>
                    <a:p>
                      <a:pPr algn="ctr"/>
                      <a:r>
                        <a:rPr lang="en-US" sz="1400" b="1" dirty="0" smtClean="0"/>
                        <a:t>25499</a:t>
                      </a:r>
                      <a:endParaRPr lang="en-US" sz="1400" b="1" dirty="0"/>
                    </a:p>
                  </a:txBody>
                  <a:tcPr/>
                </a:tc>
                <a:tc>
                  <a:txBody>
                    <a:bodyPr/>
                    <a:lstStyle/>
                    <a:p>
                      <a:pPr algn="ctr"/>
                      <a:endParaRPr lang="en-US" sz="1400" b="1" dirty="0"/>
                    </a:p>
                  </a:txBody>
                  <a:tcPr/>
                </a:tc>
                <a:tc>
                  <a:txBody>
                    <a:bodyPr/>
                    <a:lstStyle/>
                    <a:p>
                      <a:pPr algn="ctr"/>
                      <a:endParaRPr lang="en-US" sz="1400" b="1" dirty="0"/>
                    </a:p>
                  </a:txBody>
                  <a:tcPr/>
                </a:tc>
              </a:tr>
              <a:tr h="324913">
                <a:tc>
                  <a:txBody>
                    <a:bodyPr/>
                    <a:lstStyle/>
                    <a:p>
                      <a:pPr algn="ctr"/>
                      <a:r>
                        <a:rPr lang="en-US" sz="1400" b="1" dirty="0" smtClean="0"/>
                        <a:t>Residence (sq m)</a:t>
                      </a:r>
                      <a:endParaRPr lang="en-US" sz="1400" b="1" dirty="0"/>
                    </a:p>
                  </a:txBody>
                  <a:tcPr>
                    <a:solidFill>
                      <a:schemeClr val="bg2">
                        <a:lumMod val="90000"/>
                      </a:schemeClr>
                    </a:solidFill>
                  </a:tcPr>
                </a:tc>
                <a:tc>
                  <a:txBody>
                    <a:bodyPr/>
                    <a:lstStyle/>
                    <a:p>
                      <a:pPr algn="ctr"/>
                      <a:r>
                        <a:rPr lang="en-US" sz="1400" b="1" dirty="0" smtClean="0"/>
                        <a:t>1950037</a:t>
                      </a:r>
                      <a:endParaRPr lang="en-US" sz="1400" b="1" dirty="0"/>
                    </a:p>
                  </a:txBody>
                  <a:tcPr/>
                </a:tc>
                <a:tc>
                  <a:txBody>
                    <a:bodyPr/>
                    <a:lstStyle/>
                    <a:p>
                      <a:pPr algn="ctr"/>
                      <a:r>
                        <a:rPr lang="en-US" sz="1400" b="1" dirty="0" smtClean="0"/>
                        <a:t>1237286</a:t>
                      </a:r>
                      <a:endParaRPr lang="en-US" sz="1400" b="1" dirty="0"/>
                    </a:p>
                  </a:txBody>
                  <a:tcPr/>
                </a:tc>
                <a:tc>
                  <a:txBody>
                    <a:bodyPr/>
                    <a:lstStyle/>
                    <a:p>
                      <a:pPr algn="ctr"/>
                      <a:r>
                        <a:rPr lang="en-US" sz="1400" b="1" dirty="0" smtClean="0"/>
                        <a:t>3187323</a:t>
                      </a:r>
                      <a:endParaRPr lang="en-US" sz="1400" b="1" dirty="0"/>
                    </a:p>
                  </a:txBody>
                  <a:tcPr/>
                </a:tc>
                <a:tc>
                  <a:txBody>
                    <a:bodyPr/>
                    <a:lstStyle/>
                    <a:p>
                      <a:pPr algn="ctr"/>
                      <a:endParaRPr lang="en-US" sz="1400" b="1" dirty="0"/>
                    </a:p>
                  </a:txBody>
                  <a:tcPr/>
                </a:tc>
                <a:tc>
                  <a:txBody>
                    <a:bodyPr/>
                    <a:lstStyle/>
                    <a:p>
                      <a:pPr algn="ctr"/>
                      <a:endParaRPr lang="en-US" sz="1400" b="1" dirty="0"/>
                    </a:p>
                  </a:txBody>
                  <a:tcPr/>
                </a:tc>
              </a:tr>
            </a:tbl>
          </a:graphicData>
        </a:graphic>
      </p:graphicFrame>
      <p:sp>
        <p:nvSpPr>
          <p:cNvPr id="8" name="مربع نص 7"/>
          <p:cNvSpPr txBox="1"/>
          <p:nvPr/>
        </p:nvSpPr>
        <p:spPr>
          <a:xfrm>
            <a:off x="457200" y="6565612"/>
            <a:ext cx="3505200" cy="584775"/>
          </a:xfrm>
          <a:prstGeom prst="rect">
            <a:avLst/>
          </a:prstGeom>
          <a:noFill/>
        </p:spPr>
        <p:txBody>
          <a:bodyPr wrap="square" rtlCol="0">
            <a:spAutoFit/>
          </a:bodyPr>
          <a:lstStyle/>
          <a:p>
            <a:r>
              <a:rPr lang="en-US" sz="1600" dirty="0" smtClean="0"/>
              <a:t>Source : planning administration</a:t>
            </a:r>
          </a:p>
          <a:p>
            <a:endParaRPr lang="en-US" sz="1600" dirty="0"/>
          </a:p>
        </p:txBody>
      </p:sp>
      <p:sp>
        <p:nvSpPr>
          <p:cNvPr id="9" name="مستطيل 8"/>
          <p:cNvSpPr/>
          <p:nvPr/>
        </p:nvSpPr>
        <p:spPr>
          <a:xfrm>
            <a:off x="381000" y="0"/>
            <a:ext cx="8763000" cy="830997"/>
          </a:xfrm>
          <a:prstGeom prst="rect">
            <a:avLst/>
          </a:prstGeom>
        </p:spPr>
        <p:txBody>
          <a:bodyPr wrap="square">
            <a:spAutoFit/>
          </a:bodyPr>
          <a:lstStyle/>
          <a:p>
            <a:r>
              <a:rPr lang="en-US" sz="2400" b="1" dirty="0" smtClean="0"/>
              <a:t>Increase the percentage of construction plan of the RESIDENTIAL ZONES in baqa elGharbiyye city 2020c</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81000" y="0"/>
            <a:ext cx="8763000" cy="830997"/>
          </a:xfrm>
          <a:prstGeom prst="rect">
            <a:avLst/>
          </a:prstGeom>
        </p:spPr>
        <p:txBody>
          <a:bodyPr wrap="square">
            <a:spAutoFit/>
          </a:bodyPr>
          <a:lstStyle/>
          <a:p>
            <a:r>
              <a:rPr lang="en-US" sz="2400" b="1" dirty="0" smtClean="0"/>
              <a:t>Increase the percentage of construction plan of the RESIDENTIAL ZONES in baqa elGharbiyye city 2020c</a:t>
            </a:r>
          </a:p>
        </p:txBody>
      </p:sp>
      <p:sp>
        <p:nvSpPr>
          <p:cNvPr id="7" name="مربع نص 6"/>
          <p:cNvSpPr txBox="1"/>
          <p:nvPr/>
        </p:nvSpPr>
        <p:spPr>
          <a:xfrm>
            <a:off x="381000" y="1066800"/>
            <a:ext cx="7391400" cy="5386090"/>
          </a:xfrm>
          <a:prstGeom prst="rect">
            <a:avLst/>
          </a:prstGeom>
          <a:noFill/>
        </p:spPr>
        <p:txBody>
          <a:bodyPr wrap="square" rtlCol="1">
            <a:spAutoFit/>
          </a:bodyPr>
          <a:lstStyle/>
          <a:p>
            <a:r>
              <a:rPr lang="en-US" sz="2000" b="1" dirty="0" smtClean="0">
                <a:solidFill>
                  <a:srgbClr val="FF0000"/>
                </a:solidFill>
              </a:rPr>
              <a:t>Arguments about the plan :</a:t>
            </a:r>
          </a:p>
          <a:p>
            <a:endParaRPr lang="en-US" dirty="0" smtClean="0"/>
          </a:p>
          <a:p>
            <a:r>
              <a:rPr lang="en-US" b="1" dirty="0" smtClean="0">
                <a:solidFill>
                  <a:schemeClr val="accent2">
                    <a:lumMod val="50000"/>
                  </a:schemeClr>
                </a:solidFill>
              </a:rPr>
              <a:t>The activist in the People's Committee for the Defense of Land and Housing, </a:t>
            </a:r>
            <a:r>
              <a:rPr lang="en-US" b="1" u="sng" dirty="0" smtClean="0">
                <a:solidFill>
                  <a:schemeClr val="accent2">
                    <a:lumMod val="50000"/>
                  </a:schemeClr>
                </a:solidFill>
              </a:rPr>
              <a:t>the farmer Ibrahim Mawasi, </a:t>
            </a:r>
            <a:r>
              <a:rPr lang="en-US" dirty="0" smtClean="0"/>
              <a:t>is more critical of the scheme to expand the building proportions in a bouquet, stressing that </a:t>
            </a:r>
            <a:r>
              <a:rPr lang="en-US" b="1" dirty="0" smtClean="0">
                <a:effectLst>
                  <a:outerShdw blurRad="38100" dist="38100" dir="2700000" algn="tl">
                    <a:srgbClr val="000000">
                      <a:alpha val="43137"/>
                    </a:srgbClr>
                  </a:outerShdw>
                </a:effectLst>
              </a:rPr>
              <a:t>"this is not a solution to the housing crisis, but would exacerbate the crisis and cause overpopulation on the lowest area of land.“</a:t>
            </a:r>
          </a:p>
          <a:p>
            <a:endParaRPr lang="en-US" b="1" dirty="0" smtClean="0">
              <a:effectLst>
                <a:outerShdw blurRad="38100" dist="38100" dir="2700000" algn="tl">
                  <a:srgbClr val="000000">
                    <a:alpha val="43137"/>
                  </a:srgbClr>
                </a:outerShdw>
              </a:effectLst>
            </a:endParaRPr>
          </a:p>
          <a:p>
            <a:r>
              <a:rPr lang="en-US" b="1" u="sng" dirty="0" smtClean="0">
                <a:solidFill>
                  <a:schemeClr val="accent2">
                    <a:lumMod val="50000"/>
                  </a:schemeClr>
                </a:solidFill>
              </a:rPr>
              <a:t>The mayor, </a:t>
            </a:r>
            <a:r>
              <a:rPr lang="en-US" b="1" dirty="0" smtClean="0">
                <a:effectLst>
                  <a:outerShdw blurRad="38100" dist="38100" dir="2700000" algn="tl">
                    <a:srgbClr val="000000">
                      <a:alpha val="43137"/>
                    </a:srgbClr>
                  </a:outerShdw>
                </a:effectLst>
              </a:rPr>
              <a:t>"Raising building proportions is not enough to meet the needs in the issues of land and housing," noting that "there are many young couples without a piece of land and without housing," </a:t>
            </a:r>
            <a:r>
              <a:rPr lang="en-US" dirty="0" smtClean="0">
                <a:effectLst>
                  <a:outerShdw blurRad="38100" dist="38100" dir="2700000" algn="tl">
                    <a:srgbClr val="000000">
                      <a:alpha val="43137"/>
                    </a:srgbClr>
                  </a:outerShdw>
                </a:effectLst>
              </a:rPr>
              <a:t>stressing</a:t>
            </a:r>
            <a:r>
              <a:rPr lang="en-US" b="1" dirty="0" smtClean="0">
                <a:effectLst>
                  <a:outerShdw blurRad="38100" dist="38100" dir="2700000" algn="tl">
                    <a:srgbClr val="000000">
                      <a:alpha val="43137"/>
                    </a:srgbClr>
                  </a:outerShdw>
                </a:effectLst>
              </a:rPr>
              <a:t> "the need to include more land surfaces to the building area and expand the structural map according to professional and practical plans." Whether in housing, trade, industry, and public space flats. "</a:t>
            </a:r>
          </a:p>
          <a:p>
            <a:endParaRPr lang="en-US" b="1" dirty="0" smtClean="0">
              <a:effectLst>
                <a:outerShdw blurRad="38100" dist="38100" dir="2700000" algn="tl">
                  <a:srgbClr val="000000">
                    <a:alpha val="43137"/>
                  </a:srgbClr>
                </a:outerShdw>
              </a:effectLst>
            </a:endParaRPr>
          </a:p>
          <a:p>
            <a:endParaRPr lang="en-US" b="1" dirty="0" smtClean="0">
              <a:effectLst>
                <a:outerShdw blurRad="38100" dist="38100" dir="2700000" algn="tl">
                  <a:srgbClr val="000000">
                    <a:alpha val="43137"/>
                  </a:srgbClr>
                </a:outerShdw>
              </a:effectLst>
            </a:endParaRPr>
          </a:p>
          <a:p>
            <a:endParaRPr lang="en-US" b="1" dirty="0" smtClean="0">
              <a:effectLst>
                <a:outerShdw blurRad="38100" dist="38100" dir="2700000" algn="tl">
                  <a:srgbClr val="000000">
                    <a:alpha val="43137"/>
                  </a:srgbClr>
                </a:outerShdw>
              </a:effectLst>
            </a:endParaRPr>
          </a:p>
          <a:p>
            <a:endParaRPr lang="en-US" dirty="0" smtClean="0"/>
          </a:p>
          <a:p>
            <a:endParaRPr lang="ar-SA"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33600" y="228600"/>
            <a:ext cx="5257800" cy="461665"/>
          </a:xfrm>
          <a:prstGeom prst="rect">
            <a:avLst/>
          </a:prstGeom>
          <a:noFill/>
        </p:spPr>
        <p:txBody>
          <a:bodyPr wrap="square" rtlCol="0">
            <a:spAutoFit/>
          </a:bodyPr>
          <a:lstStyle/>
          <a:p>
            <a:r>
              <a:rPr lang="en-US" sz="2400" b="1" dirty="0" smtClean="0"/>
              <a:t>Detailed plans of Baqa Al-Gharbiyye</a:t>
            </a:r>
            <a:endParaRPr lang="en-US" sz="2400" b="1" dirty="0"/>
          </a:p>
        </p:txBody>
      </p:sp>
      <p:pic>
        <p:nvPicPr>
          <p:cNvPr id="7" name="Picture 2"/>
          <p:cNvPicPr>
            <a:picLocks noChangeAspect="1" noChangeArrowheads="1"/>
          </p:cNvPicPr>
          <p:nvPr/>
        </p:nvPicPr>
        <p:blipFill>
          <a:blip r:embed="rId2"/>
          <a:srcRect l="34897" t="21018" r="22452" b="36947"/>
          <a:stretch>
            <a:fillRect/>
          </a:stretch>
        </p:blipFill>
        <p:spPr bwMode="auto">
          <a:xfrm>
            <a:off x="228600" y="1752600"/>
            <a:ext cx="3733800" cy="3846945"/>
          </a:xfrm>
          <a:prstGeom prst="rect">
            <a:avLst/>
          </a:prstGeom>
          <a:noFill/>
          <a:ln w="9525">
            <a:noFill/>
            <a:miter lim="800000"/>
            <a:headEnd/>
            <a:tailEnd/>
          </a:ln>
          <a:effectLst/>
        </p:spPr>
      </p:pic>
      <p:pic>
        <p:nvPicPr>
          <p:cNvPr id="8" name="Picture 2"/>
          <p:cNvPicPr>
            <a:picLocks noChangeAspect="1" noChangeArrowheads="1"/>
          </p:cNvPicPr>
          <p:nvPr/>
        </p:nvPicPr>
        <p:blipFill>
          <a:blip r:embed="rId3" cstate="print"/>
          <a:srcRect/>
          <a:stretch>
            <a:fillRect/>
          </a:stretch>
        </p:blipFill>
        <p:spPr bwMode="auto">
          <a:xfrm>
            <a:off x="5105400" y="1009995"/>
            <a:ext cx="3732253" cy="5848005"/>
          </a:xfrm>
          <a:prstGeom prst="rect">
            <a:avLst/>
          </a:prstGeom>
          <a:noFill/>
          <a:ln w="9525">
            <a:noFill/>
            <a:miter lim="800000"/>
            <a:headEnd/>
            <a:tailEnd/>
          </a:ln>
          <a:effectLst/>
        </p:spPr>
      </p:pic>
      <p:sp>
        <p:nvSpPr>
          <p:cNvPr id="5" name="مستطيل 4"/>
          <p:cNvSpPr/>
          <p:nvPr/>
        </p:nvSpPr>
        <p:spPr>
          <a:xfrm>
            <a:off x="228600" y="1143000"/>
            <a:ext cx="5334000" cy="338554"/>
          </a:xfrm>
          <a:prstGeom prst="rect">
            <a:avLst/>
          </a:prstGeom>
        </p:spPr>
        <p:txBody>
          <a:bodyPr wrap="square">
            <a:spAutoFit/>
          </a:bodyPr>
          <a:lstStyle/>
          <a:p>
            <a:r>
              <a:rPr lang="en-US" sz="1600" b="1" dirty="0" smtClean="0"/>
              <a:t>there are six city building plans of Baqa Al-Gharbiyye:</a:t>
            </a:r>
            <a:endParaRPr lang="ar-SA" sz="1600" b="1"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57200" y="990600"/>
            <a:ext cx="8458200" cy="5447645"/>
          </a:xfrm>
          <a:prstGeom prst="rect">
            <a:avLst/>
          </a:prstGeom>
          <a:solidFill>
            <a:schemeClr val="bg2">
              <a:lumMod val="75000"/>
            </a:schemeClr>
          </a:solidFill>
          <a:ln>
            <a:solidFill>
              <a:schemeClr val="bg2">
                <a:lumMod val="25000"/>
              </a:schemeClr>
            </a:solidFill>
          </a:ln>
        </p:spPr>
        <p:txBody>
          <a:bodyPr wrap="square">
            <a:spAutoFit/>
          </a:bodyPr>
          <a:lstStyle/>
          <a:p>
            <a:r>
              <a:rPr lang="en-US" sz="1600" dirty="0" smtClean="0"/>
              <a:t> </a:t>
            </a:r>
            <a:r>
              <a:rPr lang="en-US" dirty="0" smtClean="0"/>
              <a:t>there are six city building plans of Baqa Al-Gharbiyye:</a:t>
            </a:r>
            <a:endParaRPr lang="en-US" sz="1600" dirty="0" smtClean="0"/>
          </a:p>
          <a:p>
            <a:endParaRPr lang="en-US" sz="1600" dirty="0" smtClean="0"/>
          </a:p>
          <a:p>
            <a:endParaRPr lang="en-US" sz="1600" dirty="0" smtClean="0"/>
          </a:p>
          <a:p>
            <a:r>
              <a:rPr lang="en-US" sz="1600" b="1" dirty="0" smtClean="0"/>
              <a:t>• En / 239 / m / 174 / </a:t>
            </a:r>
            <a:r>
              <a:rPr lang="en-US" sz="1600" b="1" dirty="0" err="1" smtClean="0"/>
              <a:t>Bm</a:t>
            </a:r>
            <a:r>
              <a:rPr lang="en-US" sz="1600" b="1" dirty="0" smtClean="0"/>
              <a:t> Baqa to </a:t>
            </a:r>
            <a:r>
              <a:rPr lang="en-US" sz="1600" b="1" dirty="0" err="1" smtClean="0"/>
              <a:t>Jarbia</a:t>
            </a:r>
            <a:r>
              <a:rPr lang="en-US" sz="1600" dirty="0" smtClean="0"/>
              <a:t>. Effective 20.8.07. The objectives of this program are:</a:t>
            </a:r>
          </a:p>
          <a:p>
            <a:r>
              <a:rPr lang="en-US" sz="1600" dirty="0" smtClean="0"/>
              <a:t>A. Change of agricultural land zoning for expansion of residential building areas in the village while allocating land for sites</a:t>
            </a:r>
          </a:p>
          <a:p>
            <a:r>
              <a:rPr lang="en-US" sz="1600" dirty="0" smtClean="0"/>
              <a:t>For public buildings.</a:t>
            </a:r>
          </a:p>
          <a:p>
            <a:r>
              <a:rPr lang="en-US" sz="1600" dirty="0" smtClean="0"/>
              <a:t>B. Label a road network in the village that includes expanding existing roads and setting new roads.</a:t>
            </a:r>
          </a:p>
          <a:p>
            <a:r>
              <a:rPr lang="en-US" sz="1600" dirty="0" smtClean="0"/>
              <a:t>third. Determine building instructions in the various areas of the plan.</a:t>
            </a:r>
          </a:p>
          <a:p>
            <a:r>
              <a:rPr lang="en-US" sz="1600" dirty="0" smtClean="0"/>
              <a:t>D. Creating a valid option for licensing existing buildings within the plan</a:t>
            </a:r>
          </a:p>
          <a:p>
            <a:endParaRPr lang="en-US" sz="1600" dirty="0" smtClean="0"/>
          </a:p>
          <a:p>
            <a:endParaRPr lang="en-US" sz="1600" dirty="0" smtClean="0"/>
          </a:p>
          <a:p>
            <a:pPr>
              <a:buFont typeface="Arial" pitchFamily="34" charset="0"/>
              <a:buChar char="•"/>
            </a:pPr>
            <a:r>
              <a:rPr lang="en-US" sz="1600" dirty="0" smtClean="0"/>
              <a:t> Al / </a:t>
            </a:r>
            <a:r>
              <a:rPr lang="en-US" sz="1600" dirty="0" err="1" smtClean="0"/>
              <a:t>Bm</a:t>
            </a:r>
            <a:r>
              <a:rPr lang="en-US" sz="1600" dirty="0" smtClean="0"/>
              <a:t> / 358 </a:t>
            </a:r>
            <a:r>
              <a:rPr lang="en-US" sz="1600" dirty="0" err="1" smtClean="0"/>
              <a:t>Albasa</a:t>
            </a:r>
            <a:r>
              <a:rPr lang="en-US" sz="1600" dirty="0" smtClean="0"/>
              <a:t> neighborhood, Baqa al </a:t>
            </a:r>
            <a:r>
              <a:rPr lang="en-US" sz="1600" dirty="0" err="1" smtClean="0"/>
              <a:t>Garbiya</a:t>
            </a:r>
            <a:r>
              <a:rPr lang="en-US" sz="1600" dirty="0" smtClean="0"/>
              <a:t>, effective - 25.5.00. The purpose of this plan is to change land use</a:t>
            </a:r>
          </a:p>
          <a:p>
            <a:r>
              <a:rPr lang="en-US" sz="1600" dirty="0" smtClean="0"/>
              <a:t>Agricultural for expanding residential building, public building, public transport and roads.</a:t>
            </a:r>
          </a:p>
          <a:p>
            <a:r>
              <a:rPr lang="en-US" sz="1600" dirty="0" smtClean="0"/>
              <a:t>Existing and determining new ways. Determine construction instructions. Creating a valid building licensing option</a:t>
            </a:r>
          </a:p>
          <a:p>
            <a:r>
              <a:rPr lang="en-US" sz="1600" dirty="0" smtClean="0"/>
              <a:t>Existing . The unit number is offered as 2,300 units</a:t>
            </a:r>
          </a:p>
          <a:p>
            <a:endParaRPr lang="en-US" sz="1600" dirty="0" smtClean="0"/>
          </a:p>
          <a:p>
            <a:endParaRPr lang="en-US" sz="1600" dirty="0" smtClean="0"/>
          </a:p>
          <a:p>
            <a:endParaRPr lang="en-US" sz="1600" dirty="0"/>
          </a:p>
        </p:txBody>
      </p:sp>
      <p:sp>
        <p:nvSpPr>
          <p:cNvPr id="5" name="مستطيل 4"/>
          <p:cNvSpPr/>
          <p:nvPr/>
        </p:nvSpPr>
        <p:spPr>
          <a:xfrm>
            <a:off x="685800" y="1371600"/>
            <a:ext cx="2106667" cy="369332"/>
          </a:xfrm>
          <a:prstGeom prst="rect">
            <a:avLst/>
          </a:prstGeom>
        </p:spPr>
        <p:txBody>
          <a:bodyPr wrap="none">
            <a:spAutoFit/>
          </a:bodyPr>
          <a:lstStyle/>
          <a:p>
            <a:r>
              <a:rPr lang="he-IL" b="1" dirty="0" smtClean="0"/>
              <a:t>ענ/ 239 /מ/ 174 /במ</a:t>
            </a:r>
            <a:endParaRPr lang="en-US" dirty="0"/>
          </a:p>
        </p:txBody>
      </p:sp>
      <p:sp>
        <p:nvSpPr>
          <p:cNvPr id="6" name="مستطيل 5"/>
          <p:cNvSpPr/>
          <p:nvPr/>
        </p:nvSpPr>
        <p:spPr>
          <a:xfrm>
            <a:off x="533400" y="3581400"/>
            <a:ext cx="2634054" cy="369332"/>
          </a:xfrm>
          <a:prstGeom prst="rect">
            <a:avLst/>
          </a:prstGeom>
        </p:spPr>
        <p:txBody>
          <a:bodyPr wrap="none">
            <a:spAutoFit/>
          </a:bodyPr>
          <a:lstStyle/>
          <a:p>
            <a:r>
              <a:rPr lang="he-IL" b="1" dirty="0" smtClean="0"/>
              <a:t>ענ/במ/ 358 שכונת אלבסה</a:t>
            </a:r>
            <a:endParaRPr lang="en-US" b="1" dirty="0"/>
          </a:p>
        </p:txBody>
      </p:sp>
      <p:sp>
        <p:nvSpPr>
          <p:cNvPr id="7" name="مربع نص 6"/>
          <p:cNvSpPr txBox="1"/>
          <p:nvPr/>
        </p:nvSpPr>
        <p:spPr>
          <a:xfrm>
            <a:off x="2133600" y="228600"/>
            <a:ext cx="5257800" cy="461665"/>
          </a:xfrm>
          <a:prstGeom prst="rect">
            <a:avLst/>
          </a:prstGeom>
          <a:noFill/>
        </p:spPr>
        <p:txBody>
          <a:bodyPr wrap="square" rtlCol="0">
            <a:spAutoFit/>
          </a:bodyPr>
          <a:lstStyle/>
          <a:p>
            <a:r>
              <a:rPr lang="en-US" sz="2400" b="1" dirty="0" smtClean="0"/>
              <a:t>Detailed plans of Baqa Al-Gharbiyye</a:t>
            </a:r>
            <a:endParaRPr lang="en-US" sz="2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 y="4495800"/>
            <a:ext cx="8229600" cy="2031325"/>
          </a:xfrm>
          <a:prstGeom prst="rect">
            <a:avLst/>
          </a:prstGeom>
          <a:ln>
            <a:solidFill>
              <a:schemeClr val="bg2">
                <a:lumMod val="25000"/>
              </a:schemeClr>
            </a:solidFill>
          </a:ln>
        </p:spPr>
        <p:txBody>
          <a:bodyPr wrap="square">
            <a:spAutoFit/>
          </a:bodyPr>
          <a:lstStyle/>
          <a:p>
            <a:r>
              <a:rPr lang="en-US" dirty="0" smtClean="0"/>
              <a:t>In the decree issued by Al-</a:t>
            </a:r>
            <a:r>
              <a:rPr lang="en-US" dirty="0" err="1" smtClean="0"/>
              <a:t>Zahir</a:t>
            </a:r>
            <a:r>
              <a:rPr lang="en-US" dirty="0" smtClean="0"/>
              <a:t> </a:t>
            </a:r>
            <a:r>
              <a:rPr lang="en-US" dirty="0" err="1" smtClean="0"/>
              <a:t>Baybars</a:t>
            </a:r>
            <a:r>
              <a:rPr lang="en-US" dirty="0" smtClean="0"/>
              <a:t>, the Western and Eastern bouquets were divided into two parts: I cut a section to Prince </a:t>
            </a:r>
            <a:r>
              <a:rPr lang="en-US" dirty="0" err="1" smtClean="0"/>
              <a:t>Alamuddin</a:t>
            </a:r>
            <a:r>
              <a:rPr lang="en-US" dirty="0" smtClean="0"/>
              <a:t> </a:t>
            </a:r>
            <a:r>
              <a:rPr lang="en-US" dirty="0" err="1" smtClean="0"/>
              <a:t>Baybars</a:t>
            </a:r>
            <a:r>
              <a:rPr lang="en-US" dirty="0" smtClean="0"/>
              <a:t> Al-</a:t>
            </a:r>
            <a:r>
              <a:rPr lang="en-US" dirty="0" err="1" smtClean="0"/>
              <a:t>Dhahri</a:t>
            </a:r>
            <a:r>
              <a:rPr lang="en-US" dirty="0" smtClean="0"/>
              <a:t> and the second part to Prince Aladdin Al-</a:t>
            </a:r>
            <a:r>
              <a:rPr lang="en-US" dirty="0" err="1" smtClean="0"/>
              <a:t>Tannari</a:t>
            </a:r>
            <a:r>
              <a:rPr lang="en-US" dirty="0" smtClean="0"/>
              <a:t>, and this confirms the size of the lands that this village owned, because each Emir was spending a hundred soldiers. Its share was a percentage of the yield produced by the peasants. This indicates that a bouquet was built. Agricultural crops were raised in (636 AH -1265 AD) confirming that they had not been affected by the Crusader occupation.</a:t>
            </a:r>
            <a:endParaRPr lang="en-US" dirty="0"/>
          </a:p>
        </p:txBody>
      </p:sp>
      <p:sp>
        <p:nvSpPr>
          <p:cNvPr id="3" name="مستطيل 2"/>
          <p:cNvSpPr/>
          <p:nvPr/>
        </p:nvSpPr>
        <p:spPr>
          <a:xfrm>
            <a:off x="228600" y="3962400"/>
            <a:ext cx="2939394" cy="400110"/>
          </a:xfrm>
          <a:prstGeom prst="rect">
            <a:avLst/>
          </a:prstGeom>
          <a:solidFill>
            <a:schemeClr val="bg2">
              <a:lumMod val="50000"/>
            </a:schemeClr>
          </a:solidFill>
          <a:ln>
            <a:solidFill>
              <a:schemeClr val="bg2">
                <a:lumMod val="25000"/>
              </a:schemeClr>
            </a:solidFill>
          </a:ln>
        </p:spPr>
        <p:txBody>
          <a:bodyPr wrap="none">
            <a:spAutoFit/>
          </a:bodyPr>
          <a:lstStyle/>
          <a:p>
            <a:r>
              <a:rPr lang="en-US" sz="2000" b="1" dirty="0" err="1" smtClean="0"/>
              <a:t>Mamluk</a:t>
            </a:r>
            <a:r>
              <a:rPr lang="en-US" sz="2000" b="1" dirty="0" smtClean="0"/>
              <a:t> and Crusader era</a:t>
            </a:r>
            <a:endParaRPr lang="en-US" sz="2000" b="1" dirty="0"/>
          </a:p>
        </p:txBody>
      </p:sp>
      <p:sp>
        <p:nvSpPr>
          <p:cNvPr id="4" name="مربع نص 3"/>
          <p:cNvSpPr txBox="1"/>
          <p:nvPr/>
        </p:nvSpPr>
        <p:spPr>
          <a:xfrm>
            <a:off x="1219200" y="533400"/>
            <a:ext cx="6553200"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800" b="1" dirty="0" smtClean="0"/>
              <a:t>Historical and administrative  background</a:t>
            </a:r>
            <a:endParaRPr lang="en-US" sz="2800" b="1" dirty="0"/>
          </a:p>
        </p:txBody>
      </p:sp>
      <p:graphicFrame>
        <p:nvGraphicFramePr>
          <p:cNvPr id="6" name="رسم تخطيطي 5"/>
          <p:cNvGraphicFramePr/>
          <p:nvPr/>
        </p:nvGraphicFramePr>
        <p:xfrm>
          <a:off x="152400" y="1295400"/>
          <a:ext cx="89916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مستطيل 6"/>
          <p:cNvSpPr/>
          <p:nvPr/>
        </p:nvSpPr>
        <p:spPr>
          <a:xfrm>
            <a:off x="7543800" y="1143000"/>
            <a:ext cx="1600200" cy="533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5800" y="1295400"/>
            <a:ext cx="6858000" cy="4308872"/>
          </a:xfrm>
          <a:prstGeom prst="rect">
            <a:avLst/>
          </a:prstGeom>
          <a:solidFill>
            <a:schemeClr val="bg2">
              <a:lumMod val="75000"/>
            </a:schemeClr>
          </a:solidFill>
          <a:ln>
            <a:solidFill>
              <a:schemeClr val="bg2">
                <a:lumMod val="25000"/>
              </a:schemeClr>
            </a:solidFill>
          </a:ln>
        </p:spPr>
        <p:txBody>
          <a:bodyPr wrap="square">
            <a:spAutoFit/>
          </a:bodyPr>
          <a:lstStyle/>
          <a:p>
            <a:pPr>
              <a:buFont typeface="Arial" pitchFamily="34" charset="0"/>
              <a:buChar char="•"/>
            </a:pPr>
            <a:r>
              <a:rPr lang="en-US" sz="1600" dirty="0" smtClean="0"/>
              <a:t>P / B / 360 Neighborhood of </a:t>
            </a:r>
            <a:r>
              <a:rPr lang="en-US" sz="1600" dirty="0" err="1" smtClean="0"/>
              <a:t>Eldreds</a:t>
            </a:r>
            <a:r>
              <a:rPr lang="en-US" sz="1600" dirty="0" smtClean="0"/>
              <a:t> and Umm </a:t>
            </a:r>
            <a:r>
              <a:rPr lang="en-US" sz="1600" dirty="0" err="1" smtClean="0"/>
              <a:t>Alarakaki</a:t>
            </a:r>
            <a:r>
              <a:rPr lang="en-US" sz="1600" dirty="0" smtClean="0"/>
              <a:t>, Baqa al </a:t>
            </a:r>
            <a:r>
              <a:rPr lang="en-US" sz="1600" dirty="0" err="1" smtClean="0"/>
              <a:t>Garbiya</a:t>
            </a:r>
            <a:r>
              <a:rPr lang="en-US" sz="1600" dirty="0" smtClean="0"/>
              <a:t>. Valid from 25.5.00. Program Purpose</a:t>
            </a:r>
          </a:p>
          <a:p>
            <a:r>
              <a:rPr lang="en-US" sz="1600" dirty="0" smtClean="0"/>
              <a:t>This is a change of agricultural land to expand residential land, public buildings, landfill and roads.</a:t>
            </a:r>
          </a:p>
          <a:p>
            <a:r>
              <a:rPr lang="en-US" sz="1600" dirty="0" smtClean="0"/>
              <a:t>A road network. Determine building instructions in the different areas of the plan. Creating a valid licensing option</a:t>
            </a:r>
          </a:p>
          <a:p>
            <a:r>
              <a:rPr lang="en-US" sz="1600" dirty="0" smtClean="0"/>
              <a:t>Existing buildings.</a:t>
            </a:r>
          </a:p>
          <a:p>
            <a:endParaRPr lang="en-US" sz="1600" dirty="0" smtClean="0"/>
          </a:p>
          <a:p>
            <a:endParaRPr lang="en-US" sz="1600" dirty="0" smtClean="0"/>
          </a:p>
          <a:p>
            <a:r>
              <a:rPr lang="en-US" sz="1600" dirty="0" smtClean="0"/>
              <a:t> An / B / 361 Al </a:t>
            </a:r>
            <a:r>
              <a:rPr lang="en-US" sz="1600" dirty="0" err="1" smtClean="0"/>
              <a:t>Shukpan</a:t>
            </a:r>
            <a:r>
              <a:rPr lang="en-US" sz="1600" dirty="0" smtClean="0"/>
              <a:t> </a:t>
            </a:r>
            <a:r>
              <a:rPr lang="en-US" sz="1600" dirty="0" err="1" smtClean="0"/>
              <a:t>Baka</a:t>
            </a:r>
            <a:r>
              <a:rPr lang="en-US" sz="1600" dirty="0" smtClean="0"/>
              <a:t> Al </a:t>
            </a:r>
            <a:r>
              <a:rPr lang="en-US" sz="1600" dirty="0" err="1" smtClean="0"/>
              <a:t>Al</a:t>
            </a:r>
            <a:r>
              <a:rPr lang="en-US" sz="1600" dirty="0" smtClean="0"/>
              <a:t> </a:t>
            </a:r>
            <a:r>
              <a:rPr lang="en-US" sz="1600" dirty="0" err="1" smtClean="0"/>
              <a:t>Gharbiya</a:t>
            </a:r>
            <a:r>
              <a:rPr lang="en-US" sz="1600" dirty="0" smtClean="0"/>
              <a:t> neighborhood, effective from 14 May. The purpose of this program is zoning change</a:t>
            </a:r>
          </a:p>
          <a:p>
            <a:r>
              <a:rPr lang="en-US" sz="1600" dirty="0" smtClean="0"/>
              <a:t>Agricultural land for residential building areas, public buildings, open public areas and roads. The label</a:t>
            </a:r>
          </a:p>
          <a:p>
            <a:r>
              <a:rPr lang="en-US" sz="1600" dirty="0" smtClean="0"/>
              <a:t>A road network. Determine building instructions in the various areas. Creating a valid building licensing option</a:t>
            </a:r>
          </a:p>
          <a:p>
            <a:r>
              <a:rPr lang="en-US" sz="1600" dirty="0" smtClean="0"/>
              <a:t>Existing .</a:t>
            </a:r>
          </a:p>
          <a:p>
            <a:endParaRPr lang="en-US" sz="1600" dirty="0"/>
          </a:p>
        </p:txBody>
      </p:sp>
      <p:sp>
        <p:nvSpPr>
          <p:cNvPr id="4" name="مستطيل 3"/>
          <p:cNvSpPr/>
          <p:nvPr/>
        </p:nvSpPr>
        <p:spPr>
          <a:xfrm>
            <a:off x="762000" y="914400"/>
            <a:ext cx="1138453" cy="338554"/>
          </a:xfrm>
          <a:prstGeom prst="rect">
            <a:avLst/>
          </a:prstGeom>
        </p:spPr>
        <p:txBody>
          <a:bodyPr wrap="none">
            <a:spAutoFit/>
          </a:bodyPr>
          <a:lstStyle/>
          <a:p>
            <a:r>
              <a:rPr lang="he-IL" sz="1600" b="1" dirty="0" smtClean="0"/>
              <a:t>ענ/במ/ 360</a:t>
            </a:r>
            <a:endParaRPr lang="en-US" sz="1600" b="1" dirty="0"/>
          </a:p>
        </p:txBody>
      </p:sp>
      <p:sp>
        <p:nvSpPr>
          <p:cNvPr id="5" name="مستطيل 4"/>
          <p:cNvSpPr/>
          <p:nvPr/>
        </p:nvSpPr>
        <p:spPr>
          <a:xfrm>
            <a:off x="762000" y="3200400"/>
            <a:ext cx="1138453" cy="338554"/>
          </a:xfrm>
          <a:prstGeom prst="rect">
            <a:avLst/>
          </a:prstGeom>
        </p:spPr>
        <p:txBody>
          <a:bodyPr wrap="none">
            <a:spAutoFit/>
          </a:bodyPr>
          <a:lstStyle/>
          <a:p>
            <a:r>
              <a:rPr lang="he-IL" sz="1600" b="1" dirty="0" smtClean="0"/>
              <a:t>ענ/במ/ 361</a:t>
            </a:r>
            <a:endParaRPr lang="en-US" sz="1600" b="1" dirty="0"/>
          </a:p>
        </p:txBody>
      </p:sp>
      <p:sp>
        <p:nvSpPr>
          <p:cNvPr id="7" name="مربع نص 6"/>
          <p:cNvSpPr txBox="1"/>
          <p:nvPr/>
        </p:nvSpPr>
        <p:spPr>
          <a:xfrm>
            <a:off x="2133600" y="228600"/>
            <a:ext cx="5257800" cy="461665"/>
          </a:xfrm>
          <a:prstGeom prst="rect">
            <a:avLst/>
          </a:prstGeom>
          <a:noFill/>
        </p:spPr>
        <p:txBody>
          <a:bodyPr wrap="square" rtlCol="0">
            <a:spAutoFit/>
          </a:bodyPr>
          <a:lstStyle/>
          <a:p>
            <a:r>
              <a:rPr lang="en-US" sz="2400" b="1" dirty="0" smtClean="0"/>
              <a:t>Detailed plans of Baqa Al-Gharbiyye</a:t>
            </a:r>
            <a:endParaRPr lang="en-US" sz="2400" b="1"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838200" y="1143000"/>
            <a:ext cx="1255472" cy="369332"/>
          </a:xfrm>
          <a:prstGeom prst="rect">
            <a:avLst/>
          </a:prstGeom>
        </p:spPr>
        <p:txBody>
          <a:bodyPr wrap="none">
            <a:spAutoFit/>
          </a:bodyPr>
          <a:lstStyle/>
          <a:p>
            <a:r>
              <a:rPr lang="he-IL" b="1" dirty="0" smtClean="0"/>
              <a:t>ענ/במ/ 359</a:t>
            </a:r>
            <a:endParaRPr lang="en-US" b="1" dirty="0"/>
          </a:p>
        </p:txBody>
      </p:sp>
      <p:sp>
        <p:nvSpPr>
          <p:cNvPr id="4" name="مستطيل 3"/>
          <p:cNvSpPr/>
          <p:nvPr/>
        </p:nvSpPr>
        <p:spPr>
          <a:xfrm>
            <a:off x="914400" y="1524000"/>
            <a:ext cx="4191000" cy="4278094"/>
          </a:xfrm>
          <a:prstGeom prst="rect">
            <a:avLst/>
          </a:prstGeom>
          <a:solidFill>
            <a:schemeClr val="bg2">
              <a:lumMod val="75000"/>
            </a:schemeClr>
          </a:solidFill>
          <a:ln>
            <a:solidFill>
              <a:schemeClr val="bg2">
                <a:lumMod val="25000"/>
              </a:schemeClr>
            </a:solidFill>
          </a:ln>
        </p:spPr>
        <p:txBody>
          <a:bodyPr wrap="square">
            <a:spAutoFit/>
          </a:bodyPr>
          <a:lstStyle/>
          <a:p>
            <a:r>
              <a:rPr lang="en-US" sz="1600" dirty="0" smtClean="0"/>
              <a:t>P / 35/359 Change of land designation from agricultural area to residential area, effective from 7 September 1999. Program Objectives</a:t>
            </a:r>
          </a:p>
          <a:p>
            <a:r>
              <a:rPr lang="en-US" sz="1600" dirty="0" smtClean="0"/>
              <a:t>this:</a:t>
            </a:r>
          </a:p>
          <a:p>
            <a:r>
              <a:rPr lang="en-US" sz="1600" dirty="0" smtClean="0"/>
              <a:t>A. Change of zoning from agricultural land to expansion of residential buildings in the village while allocating land</a:t>
            </a:r>
          </a:p>
          <a:p>
            <a:r>
              <a:rPr lang="en-US" sz="1600" dirty="0" smtClean="0"/>
              <a:t>To public relations sites; Open public space and roads.</a:t>
            </a:r>
          </a:p>
          <a:p>
            <a:r>
              <a:rPr lang="en-US" sz="1600" dirty="0" smtClean="0"/>
              <a:t>B. Label a road network in cities that includes expanding existing ones and setting new ones.</a:t>
            </a:r>
          </a:p>
          <a:p>
            <a:r>
              <a:rPr lang="en-US" sz="1600" dirty="0" smtClean="0"/>
              <a:t>third. Determine building instructions in the areas of the plan.</a:t>
            </a:r>
          </a:p>
          <a:p>
            <a:r>
              <a:rPr lang="en-US" sz="1600" dirty="0" smtClean="0"/>
              <a:t>D. Creating a valid option for licensing the existing intermediaries in the program.</a:t>
            </a:r>
          </a:p>
          <a:p>
            <a:r>
              <a:rPr lang="en-US" sz="1600" dirty="0" smtClean="0"/>
              <a:t>God. The unit number is offered as 1230 together.</a:t>
            </a:r>
            <a:endParaRPr lang="en-US" sz="1600" dirty="0"/>
          </a:p>
        </p:txBody>
      </p:sp>
      <p:sp>
        <p:nvSpPr>
          <p:cNvPr id="5" name="مستطيل 4"/>
          <p:cNvSpPr/>
          <p:nvPr/>
        </p:nvSpPr>
        <p:spPr>
          <a:xfrm>
            <a:off x="5410200" y="1600200"/>
            <a:ext cx="3352800" cy="3657600"/>
          </a:xfrm>
          <a:prstGeom prst="rect">
            <a:avLst/>
          </a:prstGeom>
          <a:solidFill>
            <a:schemeClr val="bg2">
              <a:lumMod val="75000"/>
            </a:schemeClr>
          </a:solidFill>
          <a:ln>
            <a:solidFill>
              <a:schemeClr val="bg2">
                <a:lumMod val="25000"/>
              </a:schemeClr>
            </a:solidFill>
          </a:ln>
        </p:spPr>
        <p:txBody>
          <a:bodyPr wrap="square">
            <a:spAutoFit/>
          </a:bodyPr>
          <a:lstStyle/>
          <a:p>
            <a:r>
              <a:rPr lang="en-US" sz="1600" dirty="0" smtClean="0"/>
              <a:t> En / 125 </a:t>
            </a:r>
            <a:r>
              <a:rPr lang="en-US" sz="1600" dirty="0" err="1" smtClean="0"/>
              <a:t>Baka</a:t>
            </a:r>
            <a:r>
              <a:rPr lang="en-US" sz="1600" dirty="0" smtClean="0"/>
              <a:t> to </a:t>
            </a:r>
            <a:r>
              <a:rPr lang="en-US" sz="1600" dirty="0" err="1" smtClean="0"/>
              <a:t>Garbier</a:t>
            </a:r>
            <a:r>
              <a:rPr lang="en-US" sz="1600" dirty="0" smtClean="0"/>
              <a:t> Master Plan, effective January 20, 1995. The purpose of this plan is to designate the village area</a:t>
            </a:r>
          </a:p>
          <a:p>
            <a:r>
              <a:rPr lang="en-US" sz="1600" dirty="0" smtClean="0"/>
              <a:t>The various uses of residential, commercial, craft, public institutions and open spaces: Determination</a:t>
            </a:r>
          </a:p>
          <a:p>
            <a:r>
              <a:rPr lang="en-US" sz="1600" dirty="0" smtClean="0"/>
              <a:t>Construction instructions and use of the various areas: The village road network labels. This program eliminates</a:t>
            </a:r>
          </a:p>
          <a:p>
            <a:r>
              <a:rPr lang="en-US" sz="1600" dirty="0" smtClean="0"/>
              <a:t>Plan C / 400 An outline plan for the Galilee area of ​​Haifa District. -</a:t>
            </a:r>
            <a:endParaRPr lang="en-US" sz="1600" dirty="0"/>
          </a:p>
        </p:txBody>
      </p:sp>
      <p:sp>
        <p:nvSpPr>
          <p:cNvPr id="6" name="مستطيل 5"/>
          <p:cNvSpPr/>
          <p:nvPr/>
        </p:nvSpPr>
        <p:spPr>
          <a:xfrm>
            <a:off x="6172200" y="1219200"/>
            <a:ext cx="976549" cy="369332"/>
          </a:xfrm>
          <a:prstGeom prst="rect">
            <a:avLst/>
          </a:prstGeom>
        </p:spPr>
        <p:txBody>
          <a:bodyPr wrap="none">
            <a:spAutoFit/>
          </a:bodyPr>
          <a:lstStyle/>
          <a:p>
            <a:r>
              <a:rPr lang="he-IL" b="1" dirty="0" smtClean="0"/>
              <a:t>ענ/ 125 </a:t>
            </a:r>
            <a:endParaRPr lang="en-US" b="1" dirty="0"/>
          </a:p>
        </p:txBody>
      </p:sp>
      <p:sp>
        <p:nvSpPr>
          <p:cNvPr id="7" name="مربع نص 6"/>
          <p:cNvSpPr txBox="1"/>
          <p:nvPr/>
        </p:nvSpPr>
        <p:spPr>
          <a:xfrm>
            <a:off x="2133600" y="228600"/>
            <a:ext cx="5257800" cy="461665"/>
          </a:xfrm>
          <a:prstGeom prst="rect">
            <a:avLst/>
          </a:prstGeom>
          <a:noFill/>
        </p:spPr>
        <p:txBody>
          <a:bodyPr wrap="square" rtlCol="0">
            <a:spAutoFit/>
          </a:bodyPr>
          <a:lstStyle/>
          <a:p>
            <a:r>
              <a:rPr lang="en-US" sz="2400" b="1" dirty="0" smtClean="0"/>
              <a:t>Detailed plans of Baqa Al-Gharbiyye</a:t>
            </a:r>
            <a:endParaRPr lang="en-US" sz="2400" b="1"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p:cNvGraphicFramePr>
            <a:graphicFrameLocks noGrp="1"/>
          </p:cNvGraphicFramePr>
          <p:nvPr/>
        </p:nvGraphicFramePr>
        <p:xfrm>
          <a:off x="304799" y="990600"/>
          <a:ext cx="8077201" cy="4813149"/>
        </p:xfrm>
        <a:graphic>
          <a:graphicData uri="http://schemas.openxmlformats.org/drawingml/2006/table">
            <a:tbl>
              <a:tblPr rtl="1" firstRow="1" bandRow="1">
                <a:tableStyleId>{5C22544A-7EE6-4342-B048-85BDC9FD1C3A}</a:tableStyleId>
              </a:tblPr>
              <a:tblGrid>
                <a:gridCol w="1326622"/>
                <a:gridCol w="1326622"/>
                <a:gridCol w="1854058"/>
                <a:gridCol w="1079961"/>
                <a:gridCol w="2489938"/>
              </a:tblGrid>
              <a:tr h="625444">
                <a:tc>
                  <a:txBody>
                    <a:bodyPr/>
                    <a:lstStyle/>
                    <a:p>
                      <a:pPr rtl="1"/>
                      <a:r>
                        <a:rPr lang="en-US" sz="1100" dirty="0" smtClean="0"/>
                        <a:t>Aggregate approved building area</a:t>
                      </a:r>
                      <a:r>
                        <a:rPr lang="en-US" sz="1100" baseline="0" dirty="0" smtClean="0"/>
                        <a:t>  (Dunum)</a:t>
                      </a:r>
                      <a:endParaRPr lang="ar-SA" sz="1100" dirty="0"/>
                    </a:p>
                  </a:txBody>
                  <a:tcPr/>
                </a:tc>
                <a:tc>
                  <a:txBody>
                    <a:bodyPr/>
                    <a:lstStyle/>
                    <a:p>
                      <a:pPr algn="ctr" rtl="1"/>
                      <a:r>
                        <a:rPr lang="en-US" sz="1600" dirty="0" smtClean="0"/>
                        <a:t>Plan area (Dunum )</a:t>
                      </a:r>
                      <a:endParaRPr lang="ar-SA" sz="1600" dirty="0"/>
                    </a:p>
                  </a:txBody>
                  <a:tcPr anchor="ctr"/>
                </a:tc>
                <a:tc>
                  <a:txBody>
                    <a:bodyPr/>
                    <a:lstStyle/>
                    <a:p>
                      <a:pPr algn="ctr" rtl="1"/>
                      <a:r>
                        <a:rPr lang="en-US" sz="1600" dirty="0" smtClean="0"/>
                        <a:t>Plan status</a:t>
                      </a:r>
                      <a:endParaRPr lang="ar-SA" sz="1600" dirty="0"/>
                    </a:p>
                  </a:txBody>
                  <a:tcPr anchor="ctr"/>
                </a:tc>
                <a:tc>
                  <a:txBody>
                    <a:bodyPr/>
                    <a:lstStyle/>
                    <a:p>
                      <a:pPr algn="ctr" rtl="1"/>
                      <a:r>
                        <a:rPr lang="en-US" sz="1600" dirty="0" smtClean="0"/>
                        <a:t>Plan number </a:t>
                      </a:r>
                      <a:endParaRPr lang="ar-SA" sz="1600" dirty="0"/>
                    </a:p>
                  </a:txBody>
                  <a:tcPr anchor="ctr"/>
                </a:tc>
                <a:tc>
                  <a:txBody>
                    <a:bodyPr/>
                    <a:lstStyle/>
                    <a:p>
                      <a:pPr algn="ctr" rtl="1"/>
                      <a:r>
                        <a:rPr lang="en-US" sz="1600" dirty="0" smtClean="0"/>
                        <a:t>The</a:t>
                      </a:r>
                      <a:r>
                        <a:rPr lang="en-US" sz="1600" baseline="0" dirty="0" smtClean="0"/>
                        <a:t> plan name </a:t>
                      </a:r>
                      <a:endParaRPr lang="ar-SA" sz="1600" dirty="0"/>
                    </a:p>
                  </a:txBody>
                  <a:tcPr anchor="ctr"/>
                </a:tc>
              </a:tr>
              <a:tr h="245470">
                <a:tc>
                  <a:txBody>
                    <a:bodyPr/>
                    <a:lstStyle/>
                    <a:p>
                      <a:pPr algn="l" rtl="1"/>
                      <a:r>
                        <a:rPr lang="en-US" sz="1200" b="1" dirty="0" smtClean="0"/>
                        <a:t>78</a:t>
                      </a:r>
                      <a:endParaRPr lang="ar-SA" sz="1200" b="1" dirty="0"/>
                    </a:p>
                  </a:txBody>
                  <a:tcPr/>
                </a:tc>
                <a:tc>
                  <a:txBody>
                    <a:bodyPr/>
                    <a:lstStyle/>
                    <a:p>
                      <a:pPr algn="l" rtl="1"/>
                      <a:r>
                        <a:rPr lang="en-US" sz="1200" b="1" dirty="0" smtClean="0"/>
                        <a:t>78</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חפאג/430</a:t>
                      </a:r>
                      <a:endParaRPr lang="ar-SA" sz="1200" b="1" dirty="0"/>
                    </a:p>
                  </a:txBody>
                  <a:tcPr/>
                </a:tc>
                <a:tc>
                  <a:txBody>
                    <a:bodyPr/>
                    <a:lstStyle/>
                    <a:p>
                      <a:pPr marL="342900" indent="-342900" algn="l" rtl="0">
                        <a:buFont typeface="Arial" pitchFamily="34" charset="0"/>
                        <a:buNone/>
                      </a:pPr>
                      <a:r>
                        <a:rPr lang="en-US" sz="1200" b="1" dirty="0" smtClean="0"/>
                        <a:t>Industrial area </a:t>
                      </a:r>
                      <a:endParaRPr lang="ar-SA" sz="1200" b="1" dirty="0"/>
                    </a:p>
                  </a:txBody>
                  <a:tcPr/>
                </a:tc>
              </a:tr>
              <a:tr h="342985">
                <a:tc>
                  <a:txBody>
                    <a:bodyPr/>
                    <a:lstStyle/>
                    <a:p>
                      <a:pPr algn="l" rtl="1"/>
                      <a:r>
                        <a:rPr lang="en-US" sz="1200" b="1" dirty="0" smtClean="0"/>
                        <a:t>164</a:t>
                      </a:r>
                      <a:endParaRPr lang="ar-SA" sz="1200" b="1" dirty="0"/>
                    </a:p>
                  </a:txBody>
                  <a:tcPr/>
                </a:tc>
                <a:tc>
                  <a:txBody>
                    <a:bodyPr/>
                    <a:lstStyle/>
                    <a:p>
                      <a:pPr algn="l" rtl="1"/>
                      <a:r>
                        <a:rPr lang="en-US" sz="1200" b="1" dirty="0" smtClean="0"/>
                        <a:t>86</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ג/799</a:t>
                      </a:r>
                      <a:endParaRPr lang="ar-SA" sz="1200" b="1" dirty="0"/>
                    </a:p>
                  </a:txBody>
                  <a:tcPr/>
                </a:tc>
                <a:tc>
                  <a:txBody>
                    <a:bodyPr/>
                    <a:lstStyle/>
                    <a:p>
                      <a:pPr marL="342900" lvl="0" indent="-342900" algn="l" rtl="0">
                        <a:buFont typeface="Arial" pitchFamily="34" charset="0"/>
                        <a:buNone/>
                      </a:pPr>
                      <a:r>
                        <a:rPr lang="en-US" sz="1200" b="1" dirty="0" smtClean="0"/>
                        <a:t>Administrative and industrial</a:t>
                      </a:r>
                      <a:r>
                        <a:rPr lang="en-US" sz="1200" b="1" baseline="0" dirty="0" smtClean="0"/>
                        <a:t>  </a:t>
                      </a:r>
                      <a:r>
                        <a:rPr lang="en-US" sz="1200" b="1" dirty="0" smtClean="0"/>
                        <a:t>area</a:t>
                      </a:r>
                      <a:endParaRPr lang="ar-SA" sz="1200" b="1" dirty="0"/>
                    </a:p>
                  </a:txBody>
                  <a:tcPr/>
                </a:tc>
              </a:tr>
              <a:tr h="342985">
                <a:tc>
                  <a:txBody>
                    <a:bodyPr/>
                    <a:lstStyle/>
                    <a:p>
                      <a:pPr algn="l" rtl="1"/>
                      <a:r>
                        <a:rPr lang="en-US" sz="1200" b="1" dirty="0" smtClean="0"/>
                        <a:t>936</a:t>
                      </a:r>
                      <a:endParaRPr lang="ar-SA" sz="1200" b="1" dirty="0"/>
                    </a:p>
                  </a:txBody>
                  <a:tcPr/>
                </a:tc>
                <a:tc>
                  <a:txBody>
                    <a:bodyPr/>
                    <a:lstStyle/>
                    <a:p>
                      <a:pPr algn="l" rtl="1"/>
                      <a:r>
                        <a:rPr lang="en-US" sz="1200" b="1" dirty="0" smtClean="0"/>
                        <a:t>772</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ג/483</a:t>
                      </a:r>
                      <a:endParaRPr lang="ar-SA" sz="1200" b="1" dirty="0"/>
                    </a:p>
                  </a:txBody>
                  <a:tcPr/>
                </a:tc>
                <a:tc>
                  <a:txBody>
                    <a:bodyPr/>
                    <a:lstStyle/>
                    <a:p>
                      <a:pPr marL="342900" indent="-342900" algn="l" rtl="0">
                        <a:buFont typeface="Arial" pitchFamily="34" charset="0"/>
                        <a:buNone/>
                      </a:pPr>
                      <a:r>
                        <a:rPr lang="en-US" sz="1200" b="1" dirty="0" smtClean="0"/>
                        <a:t>The field of construction</a:t>
                      </a:r>
                      <a:endParaRPr lang="ar-SA" sz="1200" b="1" dirty="0"/>
                    </a:p>
                  </a:txBody>
                  <a:tcPr/>
                </a:tc>
              </a:tr>
              <a:tr h="484215">
                <a:tc>
                  <a:txBody>
                    <a:bodyPr/>
                    <a:lstStyle/>
                    <a:p>
                      <a:pPr algn="l" rtl="1"/>
                      <a:r>
                        <a:rPr lang="en-US" sz="1200" b="1" dirty="0" smtClean="0"/>
                        <a:t>956</a:t>
                      </a:r>
                      <a:endParaRPr lang="ar-SA" sz="1200" b="1" dirty="0"/>
                    </a:p>
                  </a:txBody>
                  <a:tcPr/>
                </a:tc>
                <a:tc>
                  <a:txBody>
                    <a:bodyPr/>
                    <a:lstStyle/>
                    <a:p>
                      <a:pPr algn="l" rtl="1"/>
                      <a:r>
                        <a:rPr lang="en-US" sz="1200" b="1" dirty="0" smtClean="0"/>
                        <a:t>20</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ענ/116 </a:t>
                      </a:r>
                      <a:r>
                        <a:rPr lang="en-US" sz="1200" b="1" dirty="0" smtClean="0"/>
                        <a:t> </a:t>
                      </a:r>
                      <a:endParaRPr lang="ar-SA" sz="1200" b="1" dirty="0"/>
                    </a:p>
                  </a:txBody>
                  <a:tcPr/>
                </a:tc>
                <a:tc>
                  <a:txBody>
                    <a:bodyPr/>
                    <a:lstStyle/>
                    <a:p>
                      <a:pPr marL="342900" lvl="0" indent="-342900" algn="l" rtl="0">
                        <a:buFont typeface="Arial" pitchFamily="34" charset="0"/>
                        <a:buNone/>
                      </a:pPr>
                      <a:r>
                        <a:rPr lang="en-US" sz="1200" b="1" dirty="0" smtClean="0"/>
                        <a:t>Accumulated and</a:t>
                      </a:r>
                      <a:r>
                        <a:rPr lang="en-US" sz="1200" b="1" baseline="0" dirty="0" smtClean="0"/>
                        <a:t> </a:t>
                      </a:r>
                      <a:r>
                        <a:rPr lang="en-US" sz="1200" b="1" dirty="0" smtClean="0"/>
                        <a:t>residential</a:t>
                      </a:r>
                      <a:r>
                        <a:rPr lang="en-US" sz="1200" b="1" baseline="0" dirty="0" smtClean="0"/>
                        <a:t> </a:t>
                      </a:r>
                      <a:r>
                        <a:rPr lang="en-US" sz="1200" b="1" dirty="0" smtClean="0"/>
                        <a:t>institutions area</a:t>
                      </a:r>
                      <a:endParaRPr lang="ar-SA" sz="1200" b="1" dirty="0"/>
                    </a:p>
                  </a:txBody>
                  <a:tcPr/>
                </a:tc>
              </a:tr>
              <a:tr h="245470">
                <a:tc>
                  <a:txBody>
                    <a:bodyPr/>
                    <a:lstStyle/>
                    <a:p>
                      <a:pPr algn="l" rtl="1"/>
                      <a:r>
                        <a:rPr lang="en-US" sz="1200" b="1" dirty="0" smtClean="0"/>
                        <a:t>3,653</a:t>
                      </a:r>
                      <a:endParaRPr lang="ar-SA" sz="1200" b="1" dirty="0"/>
                    </a:p>
                  </a:txBody>
                  <a:tcPr/>
                </a:tc>
                <a:tc>
                  <a:txBody>
                    <a:bodyPr/>
                    <a:lstStyle/>
                    <a:p>
                      <a:pPr algn="l" rtl="1"/>
                      <a:r>
                        <a:rPr lang="en-US" sz="1200" b="1" dirty="0" smtClean="0"/>
                        <a:t>3,653</a:t>
                      </a:r>
                      <a:endParaRPr lang="ar-SA" sz="12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200" b="1" dirty="0" smtClean="0"/>
                        <a:t>approved</a:t>
                      </a:r>
                      <a:endParaRPr lang="ar-SA" sz="1200" b="1" dirty="0" smtClean="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he-IL" sz="1200" b="1" dirty="0" smtClean="0"/>
                        <a:t>ענ/125 </a:t>
                      </a:r>
                      <a:r>
                        <a:rPr lang="en-US" sz="1200" b="1" dirty="0" smtClean="0"/>
                        <a:t> </a:t>
                      </a:r>
                      <a:endParaRPr lang="ar-SA" sz="1200" b="1" dirty="0" smtClean="0"/>
                    </a:p>
                  </a:txBody>
                  <a:tcPr/>
                </a:tc>
                <a:tc>
                  <a:txBody>
                    <a:bodyPr/>
                    <a:lstStyle/>
                    <a:p>
                      <a:pPr marL="342900" indent="-342900" algn="l" rtl="0">
                        <a:buFont typeface="Arial" pitchFamily="34" charset="0"/>
                        <a:buNone/>
                      </a:pPr>
                      <a:r>
                        <a:rPr lang="en-US" sz="1200" b="1" dirty="0" smtClean="0"/>
                        <a:t>master plan</a:t>
                      </a:r>
                      <a:endParaRPr lang="ar-SA" sz="1200" b="1" dirty="0"/>
                    </a:p>
                  </a:txBody>
                  <a:tcPr/>
                </a:tc>
              </a:tr>
              <a:tr h="245470">
                <a:tc>
                  <a:txBody>
                    <a:bodyPr/>
                    <a:lstStyle/>
                    <a:p>
                      <a:pPr algn="l" rtl="1"/>
                      <a:r>
                        <a:rPr lang="en-US" sz="1200" b="1" dirty="0" smtClean="0"/>
                        <a:t>3,763</a:t>
                      </a:r>
                      <a:endParaRPr lang="ar-SA" sz="1200" b="1" dirty="0"/>
                    </a:p>
                  </a:txBody>
                  <a:tcPr/>
                </a:tc>
                <a:tc>
                  <a:txBody>
                    <a:bodyPr/>
                    <a:lstStyle/>
                    <a:p>
                      <a:pPr algn="l" rtl="1"/>
                      <a:r>
                        <a:rPr lang="en-US" sz="1200" b="1" dirty="0" smtClean="0"/>
                        <a:t>265</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174/במ</a:t>
                      </a:r>
                      <a:endParaRPr lang="ar-SA" sz="1200" b="1" dirty="0"/>
                    </a:p>
                  </a:txBody>
                  <a:tcPr/>
                </a:tc>
                <a:tc>
                  <a:txBody>
                    <a:bodyPr/>
                    <a:lstStyle/>
                    <a:p>
                      <a:pPr marL="342900" indent="-342900" algn="l" rtl="0">
                        <a:buFont typeface="Arial" pitchFamily="34" charset="0"/>
                        <a:buNone/>
                      </a:pPr>
                      <a:r>
                        <a:rPr lang="en-US" sz="1200" b="1" dirty="0" smtClean="0"/>
                        <a:t>Detailed plan </a:t>
                      </a:r>
                      <a:endParaRPr lang="ar-SA" sz="1200" b="1" dirty="0"/>
                    </a:p>
                  </a:txBody>
                  <a:tcPr/>
                </a:tc>
              </a:tr>
              <a:tr h="245470">
                <a:tc>
                  <a:txBody>
                    <a:bodyPr/>
                    <a:lstStyle/>
                    <a:p>
                      <a:pPr algn="l" rtl="0"/>
                      <a:r>
                        <a:rPr lang="en-US" sz="1200" b="1" dirty="0" smtClean="0"/>
                        <a:t>4,053</a:t>
                      </a:r>
                      <a:endParaRPr lang="ar-SA" sz="1200" b="1" dirty="0"/>
                    </a:p>
                  </a:txBody>
                  <a:tcPr/>
                </a:tc>
                <a:tc>
                  <a:txBody>
                    <a:bodyPr/>
                    <a:lstStyle/>
                    <a:p>
                      <a:pPr algn="l" rtl="1"/>
                      <a:r>
                        <a:rPr lang="en-US" sz="1200" b="1" dirty="0" smtClean="0"/>
                        <a:t>538</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ענ/מב/359</a:t>
                      </a:r>
                      <a:endParaRPr lang="ar-SA" sz="1200" b="1"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t>Detailed plan </a:t>
                      </a:r>
                      <a:endParaRPr lang="ar-SA" sz="1200" b="1" dirty="0" smtClean="0"/>
                    </a:p>
                  </a:txBody>
                  <a:tcPr/>
                </a:tc>
              </a:tr>
              <a:tr h="245470">
                <a:tc>
                  <a:txBody>
                    <a:bodyPr/>
                    <a:lstStyle/>
                    <a:p>
                      <a:pPr algn="l" rtl="1"/>
                      <a:r>
                        <a:rPr lang="en-US" sz="1200" b="1" dirty="0" smtClean="0"/>
                        <a:t>4,278</a:t>
                      </a:r>
                      <a:endParaRPr lang="ar-SA" sz="1200" b="1" dirty="0"/>
                    </a:p>
                  </a:txBody>
                  <a:tcPr/>
                </a:tc>
                <a:tc>
                  <a:txBody>
                    <a:bodyPr/>
                    <a:lstStyle/>
                    <a:p>
                      <a:pPr algn="l" rtl="1"/>
                      <a:r>
                        <a:rPr lang="en-US" sz="1200" b="1" dirty="0" smtClean="0"/>
                        <a:t>519</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ענ/מב/361</a:t>
                      </a:r>
                      <a:endParaRPr lang="ar-SA" sz="1200" b="1"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t>Detailed plan </a:t>
                      </a:r>
                      <a:endParaRPr lang="ar-SA" sz="1200" b="1" dirty="0" smtClean="0"/>
                    </a:p>
                  </a:txBody>
                  <a:tcPr/>
                </a:tc>
              </a:tr>
              <a:tr h="245470">
                <a:tc>
                  <a:txBody>
                    <a:bodyPr/>
                    <a:lstStyle/>
                    <a:p>
                      <a:pPr algn="l" rtl="1"/>
                      <a:r>
                        <a:rPr lang="en-US" sz="1200" b="1" dirty="0" smtClean="0"/>
                        <a:t>4,758</a:t>
                      </a:r>
                      <a:endParaRPr lang="ar-SA" sz="1200" b="1" dirty="0"/>
                    </a:p>
                  </a:txBody>
                  <a:tcPr/>
                </a:tc>
                <a:tc>
                  <a:txBody>
                    <a:bodyPr/>
                    <a:lstStyle/>
                    <a:p>
                      <a:pPr algn="l" rtl="1"/>
                      <a:r>
                        <a:rPr lang="en-US" sz="1200" b="1" dirty="0" smtClean="0"/>
                        <a:t>680</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ענ/מב/360</a:t>
                      </a:r>
                      <a:endParaRPr lang="ar-SA" sz="1200" b="1"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t>Detailed plan </a:t>
                      </a:r>
                      <a:endParaRPr lang="ar-SA" sz="1200" b="1" dirty="0" smtClean="0"/>
                    </a:p>
                  </a:txBody>
                  <a:tcPr/>
                </a:tc>
              </a:tr>
              <a:tr h="245470">
                <a:tc>
                  <a:txBody>
                    <a:bodyPr/>
                    <a:lstStyle/>
                    <a:p>
                      <a:pPr algn="l" rtl="1"/>
                      <a:r>
                        <a:rPr lang="en-US" sz="1200" b="1" dirty="0" smtClean="0"/>
                        <a:t>5,343</a:t>
                      </a:r>
                      <a:endParaRPr lang="ar-SA" sz="1200" b="1" dirty="0"/>
                    </a:p>
                  </a:txBody>
                  <a:tcPr/>
                </a:tc>
                <a:tc>
                  <a:txBody>
                    <a:bodyPr/>
                    <a:lstStyle/>
                    <a:p>
                      <a:pPr algn="l" rtl="1"/>
                      <a:r>
                        <a:rPr lang="en-US" sz="1200" b="1" dirty="0" smtClean="0"/>
                        <a:t>1,150</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ענ/מב/358</a:t>
                      </a:r>
                      <a:endParaRPr lang="ar-SA" sz="1200" b="1"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t>Detailed plan </a:t>
                      </a:r>
                      <a:endParaRPr lang="ar-SA" sz="1200" b="1" dirty="0" smtClean="0"/>
                    </a:p>
                  </a:txBody>
                  <a:tcPr/>
                </a:tc>
              </a:tr>
              <a:tr h="245470">
                <a:tc>
                  <a:txBody>
                    <a:bodyPr/>
                    <a:lstStyle/>
                    <a:p>
                      <a:pPr algn="l" rtl="1"/>
                      <a:r>
                        <a:rPr lang="en-US" sz="1200" b="1" dirty="0" smtClean="0"/>
                        <a:t>5,370</a:t>
                      </a:r>
                      <a:endParaRPr lang="ar-SA" sz="1200" b="1" dirty="0"/>
                    </a:p>
                  </a:txBody>
                  <a:tcPr/>
                </a:tc>
                <a:tc>
                  <a:txBody>
                    <a:bodyPr/>
                    <a:lstStyle/>
                    <a:p>
                      <a:pPr algn="l" rtl="1"/>
                      <a:r>
                        <a:rPr lang="en-US" sz="1200" b="1" dirty="0" smtClean="0"/>
                        <a:t>38</a:t>
                      </a:r>
                      <a:endParaRPr lang="ar-SA" sz="1200" b="1" dirty="0"/>
                    </a:p>
                  </a:txBody>
                  <a:tcPr/>
                </a:tc>
                <a:tc>
                  <a:txBody>
                    <a:bodyPr/>
                    <a:lstStyle/>
                    <a:p>
                      <a:pPr algn="l" rtl="1"/>
                      <a:r>
                        <a:rPr lang="en-US" sz="1200" b="1" dirty="0" smtClean="0"/>
                        <a:t>approved</a:t>
                      </a:r>
                      <a:endParaRPr lang="ar-SA" sz="1200" b="1" dirty="0"/>
                    </a:p>
                  </a:txBody>
                  <a:tcPr/>
                </a:tc>
                <a:tc>
                  <a:txBody>
                    <a:bodyPr/>
                    <a:lstStyle/>
                    <a:p>
                      <a:pPr algn="l" rtl="1"/>
                      <a:r>
                        <a:rPr lang="he-IL" sz="1200" b="1" dirty="0" smtClean="0"/>
                        <a:t>ענ/126  </a:t>
                      </a:r>
                      <a:endParaRPr lang="ar-SA" sz="1200" b="1"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t>Detailed plan </a:t>
                      </a:r>
                      <a:endParaRPr lang="ar-SA" sz="1200" b="1" dirty="0" smtClean="0"/>
                    </a:p>
                  </a:txBody>
                  <a:tcPr/>
                </a:tc>
              </a:tr>
              <a:tr h="245470">
                <a:tc>
                  <a:txBody>
                    <a:bodyPr/>
                    <a:lstStyle/>
                    <a:p>
                      <a:pPr algn="l" rtl="1"/>
                      <a:r>
                        <a:rPr lang="en-US" sz="1200" b="1" dirty="0" smtClean="0"/>
                        <a:t>5,385</a:t>
                      </a:r>
                      <a:endParaRPr lang="ar-SA" sz="1200" b="1" dirty="0"/>
                    </a:p>
                  </a:txBody>
                  <a:tcPr/>
                </a:tc>
                <a:tc>
                  <a:txBody>
                    <a:bodyPr/>
                    <a:lstStyle/>
                    <a:p>
                      <a:pPr algn="l" rtl="1"/>
                      <a:r>
                        <a:rPr lang="en-US" sz="1200" b="1" dirty="0" smtClean="0"/>
                        <a:t>15</a:t>
                      </a:r>
                      <a:endParaRPr lang="ar-SA" sz="12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200" b="1" dirty="0" smtClean="0"/>
                        <a:t>approved</a:t>
                      </a:r>
                      <a:endParaRPr lang="ar-SA" sz="1200" b="1" dirty="0" smtClean="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he-IL" sz="1200" b="1" dirty="0" smtClean="0"/>
                        <a:t>ענ</a:t>
                      </a:r>
                      <a:r>
                        <a:rPr lang="he-IL" sz="1200" b="1" baseline="0" dirty="0" smtClean="0"/>
                        <a:t> / 546</a:t>
                      </a:r>
                      <a:endParaRPr lang="ar-SA" sz="1200" b="1" dirty="0" smtClean="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t>Detailed plan </a:t>
                      </a:r>
                      <a:endParaRPr lang="ar-SA" sz="1200" b="1" dirty="0" smtClean="0"/>
                    </a:p>
                  </a:txBody>
                  <a:tcPr/>
                </a:tc>
              </a:tr>
              <a:tr h="245470">
                <a:tc>
                  <a:txBody>
                    <a:bodyPr/>
                    <a:lstStyle/>
                    <a:p>
                      <a:pPr algn="l" rtl="1"/>
                      <a:r>
                        <a:rPr lang="en-US" sz="1200" b="1" dirty="0" smtClean="0"/>
                        <a:t>5,426</a:t>
                      </a:r>
                      <a:endParaRPr lang="ar-SA" sz="1200" b="1" dirty="0"/>
                    </a:p>
                  </a:txBody>
                  <a:tcPr/>
                </a:tc>
                <a:tc>
                  <a:txBody>
                    <a:bodyPr/>
                    <a:lstStyle/>
                    <a:p>
                      <a:pPr algn="l" rtl="1"/>
                      <a:r>
                        <a:rPr lang="en-US" sz="1200" b="1" dirty="0" smtClean="0"/>
                        <a:t>41</a:t>
                      </a:r>
                      <a:endParaRPr lang="ar-SA" sz="12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200" b="1" dirty="0" smtClean="0"/>
                        <a:t>approved</a:t>
                      </a:r>
                      <a:endParaRPr lang="ar-SA" sz="1200" b="1" dirty="0" smtClean="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he-IL" sz="1200" b="1" dirty="0" smtClean="0"/>
                        <a:t>ענ/1215/א</a:t>
                      </a:r>
                      <a:endParaRPr lang="ar-SA" sz="1200" b="1" dirty="0" smtClean="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t>Detailed plan </a:t>
                      </a:r>
                      <a:endParaRPr lang="ar-SA" sz="1200" b="1" dirty="0" smtClean="0"/>
                    </a:p>
                  </a:txBody>
                  <a:tcPr/>
                </a:tc>
              </a:tr>
              <a:tr h="245470">
                <a:tc>
                  <a:txBody>
                    <a:bodyPr/>
                    <a:lstStyle/>
                    <a:p>
                      <a:pPr algn="l" rtl="1"/>
                      <a:endParaRPr lang="ar-SA" sz="1200" b="1" dirty="0"/>
                    </a:p>
                  </a:txBody>
                  <a:tcPr/>
                </a:tc>
                <a:tc>
                  <a:txBody>
                    <a:bodyPr/>
                    <a:lstStyle/>
                    <a:p>
                      <a:pPr algn="l" rtl="1"/>
                      <a:r>
                        <a:rPr lang="en-US" sz="1200" b="1" dirty="0" smtClean="0"/>
                        <a:t>180</a:t>
                      </a:r>
                      <a:endParaRPr lang="ar-SA" sz="1200" b="1" dirty="0"/>
                    </a:p>
                  </a:txBody>
                  <a:tcPr/>
                </a:tc>
                <a:tc>
                  <a:txBody>
                    <a:bodyPr/>
                    <a:lstStyle/>
                    <a:p>
                      <a:pPr algn="l" rtl="1"/>
                      <a:r>
                        <a:rPr lang="en-US" sz="1200" b="1" dirty="0" smtClean="0"/>
                        <a:t>In process</a:t>
                      </a:r>
                      <a:endParaRPr lang="ar-SA" sz="1200" b="1" dirty="0"/>
                    </a:p>
                  </a:txBody>
                  <a:tcPr/>
                </a:tc>
                <a:tc>
                  <a:txBody>
                    <a:bodyPr/>
                    <a:lstStyle/>
                    <a:p>
                      <a:pPr algn="l" rtl="1"/>
                      <a:r>
                        <a:rPr lang="he-IL" sz="1200" b="1" dirty="0" smtClean="0"/>
                        <a:t>354-0080036</a:t>
                      </a:r>
                      <a:endParaRPr lang="ar-SA" sz="1200" b="1"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err="1" smtClean="0"/>
                        <a:t>Alshbasa</a:t>
                      </a:r>
                      <a:r>
                        <a:rPr lang="en-US" sz="1200" b="1" baseline="0" dirty="0" smtClean="0"/>
                        <a:t> </a:t>
                      </a:r>
                      <a:r>
                        <a:rPr lang="en-US" sz="1200" b="1" dirty="0" smtClean="0"/>
                        <a:t>neighborhood</a:t>
                      </a:r>
                      <a:endParaRPr lang="ar-SA" sz="1200" b="1" dirty="0" smtClean="0"/>
                    </a:p>
                  </a:txBody>
                  <a:tcPr/>
                </a:tc>
              </a:tr>
            </a:tbl>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seREYtidfu.jpg"/>
          <p:cNvPicPr>
            <a:picLocks noChangeAspect="1"/>
          </p:cNvPicPr>
          <p:nvPr/>
        </p:nvPicPr>
        <p:blipFill>
          <a:blip r:embed="rId3" cstate="print"/>
          <a:stretch>
            <a:fillRect/>
          </a:stretch>
        </p:blipFill>
        <p:spPr>
          <a:xfrm>
            <a:off x="0" y="387638"/>
            <a:ext cx="9144000" cy="6470362"/>
          </a:xfrm>
          <a:prstGeom prst="rect">
            <a:avLst/>
          </a:prstGeom>
        </p:spPr>
      </p:pic>
      <p:sp>
        <p:nvSpPr>
          <p:cNvPr id="4" name="مستطيل 3"/>
          <p:cNvSpPr/>
          <p:nvPr/>
        </p:nvSpPr>
        <p:spPr>
          <a:xfrm>
            <a:off x="7162800" y="1981200"/>
            <a:ext cx="1752600" cy="1600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3" name="مربع نص 2"/>
          <p:cNvSpPr txBox="1"/>
          <p:nvPr/>
        </p:nvSpPr>
        <p:spPr>
          <a:xfrm>
            <a:off x="7086600" y="3657600"/>
            <a:ext cx="1828800" cy="261610"/>
          </a:xfrm>
          <a:prstGeom prst="rect">
            <a:avLst/>
          </a:prstGeom>
          <a:noFill/>
        </p:spPr>
        <p:txBody>
          <a:bodyPr wrap="square" rtlCol="1">
            <a:spAutoFit/>
          </a:bodyPr>
          <a:lstStyle/>
          <a:p>
            <a:r>
              <a:rPr lang="en-US" sz="1100" b="1" dirty="0" smtClean="0">
                <a:solidFill>
                  <a:schemeClr val="tx1">
                    <a:lumMod val="95000"/>
                    <a:lumOff val="5000"/>
                  </a:schemeClr>
                </a:solidFill>
              </a:rPr>
              <a:t>Western side –master plans</a:t>
            </a:r>
            <a:endParaRPr lang="ar-SA" sz="1100" b="1" dirty="0">
              <a:solidFill>
                <a:schemeClr val="tx1">
                  <a:lumMod val="95000"/>
                  <a:lumOff val="5000"/>
                </a:schemeClr>
              </a:solidFill>
            </a:endParaRPr>
          </a:p>
        </p:txBody>
      </p:sp>
      <p:sp>
        <p:nvSpPr>
          <p:cNvPr id="5" name="مربع نص 4"/>
          <p:cNvSpPr txBox="1"/>
          <p:nvPr/>
        </p:nvSpPr>
        <p:spPr>
          <a:xfrm>
            <a:off x="7162800" y="1905000"/>
            <a:ext cx="1295400" cy="338554"/>
          </a:xfrm>
          <a:prstGeom prst="rect">
            <a:avLst/>
          </a:prstGeom>
          <a:noFill/>
        </p:spPr>
        <p:txBody>
          <a:bodyPr wrap="square" rtlCol="1">
            <a:spAutoFit/>
          </a:bodyPr>
          <a:lstStyle/>
          <a:p>
            <a:r>
              <a:rPr lang="en-US" sz="1600" b="1" dirty="0" smtClean="0">
                <a:solidFill>
                  <a:schemeClr val="tx1">
                    <a:lumMod val="95000"/>
                    <a:lumOff val="5000"/>
                  </a:schemeClr>
                </a:solidFill>
              </a:rPr>
              <a:t>Legend </a:t>
            </a:r>
            <a:endParaRPr lang="ar-SA" sz="1600" b="1" dirty="0">
              <a:solidFill>
                <a:schemeClr val="tx1">
                  <a:lumMod val="95000"/>
                  <a:lumOff val="5000"/>
                </a:schemeClr>
              </a:solidFill>
            </a:endParaRPr>
          </a:p>
        </p:txBody>
      </p:sp>
      <p:sp>
        <p:nvSpPr>
          <p:cNvPr id="6" name="مربع نص 5"/>
          <p:cNvSpPr txBox="1"/>
          <p:nvPr/>
        </p:nvSpPr>
        <p:spPr>
          <a:xfrm>
            <a:off x="1981200" y="152400"/>
            <a:ext cx="4953000" cy="461665"/>
          </a:xfrm>
          <a:prstGeom prst="rect">
            <a:avLst/>
          </a:prstGeom>
          <a:noFill/>
        </p:spPr>
        <p:txBody>
          <a:bodyPr wrap="square" rtlCol="1">
            <a:spAutoFit/>
          </a:bodyPr>
          <a:lstStyle/>
          <a:p>
            <a:r>
              <a:rPr lang="en-US" sz="2400" b="1" dirty="0" smtClean="0"/>
              <a:t>The current planning situation</a:t>
            </a:r>
            <a:endParaRPr lang="ar-SA" sz="2400" b="1" dirty="0"/>
          </a:p>
        </p:txBody>
      </p:sp>
      <p:sp>
        <p:nvSpPr>
          <p:cNvPr id="9" name="مربع نص 8"/>
          <p:cNvSpPr txBox="1"/>
          <p:nvPr/>
        </p:nvSpPr>
        <p:spPr>
          <a:xfrm rot="21208870">
            <a:off x="6096000" y="990600"/>
            <a:ext cx="2667000" cy="646331"/>
          </a:xfrm>
          <a:prstGeom prst="rect">
            <a:avLst/>
          </a:prstGeom>
          <a:solidFill>
            <a:srgbClr val="FF0000"/>
          </a:solidFill>
        </p:spPr>
        <p:txBody>
          <a:bodyPr wrap="square" rtlCol="1">
            <a:spAutoFit/>
          </a:bodyPr>
          <a:lstStyle/>
          <a:p>
            <a:r>
              <a:rPr lang="ar-SA" dirty="0" smtClean="0">
                <a:solidFill>
                  <a:schemeClr val="bg1"/>
                </a:solidFill>
              </a:rPr>
              <a:t>احكي عن هيكلية التخطيط بالجهتين </a:t>
            </a:r>
            <a:r>
              <a:rPr lang="ar-SA" dirty="0" err="1" smtClean="0">
                <a:solidFill>
                  <a:schemeClr val="bg1"/>
                </a:solidFill>
              </a:rPr>
              <a:t>و</a:t>
            </a:r>
            <a:r>
              <a:rPr lang="ar-SA" dirty="0" smtClean="0">
                <a:solidFill>
                  <a:schemeClr val="bg1"/>
                </a:solidFill>
              </a:rPr>
              <a:t> قارنيهن ببعض </a:t>
            </a:r>
            <a:endParaRPr lang="ar-SA" dirty="0">
              <a:solidFill>
                <a:schemeClr val="bg1"/>
              </a:solidFill>
            </a:endParaRPr>
          </a:p>
        </p:txBody>
      </p:sp>
      <p:pic>
        <p:nvPicPr>
          <p:cNvPr id="10" name="صورة 9" descr="seREYtidfu.jpg"/>
          <p:cNvPicPr>
            <a:picLocks noChangeAspect="1"/>
          </p:cNvPicPr>
          <p:nvPr/>
        </p:nvPicPr>
        <p:blipFill>
          <a:blip r:embed="rId3" cstate="print"/>
          <a:srcRect l="77500" t="31695" r="18333" b="49462"/>
          <a:stretch>
            <a:fillRect/>
          </a:stretch>
        </p:blipFill>
        <p:spPr>
          <a:xfrm>
            <a:off x="7086600" y="2438400"/>
            <a:ext cx="381000" cy="1219200"/>
          </a:xfrm>
          <a:prstGeom prst="rect">
            <a:avLst/>
          </a:prstGeom>
        </p:spPr>
      </p:pic>
      <p:sp>
        <p:nvSpPr>
          <p:cNvPr id="11" name="مربع نص 10"/>
          <p:cNvSpPr txBox="1"/>
          <p:nvPr/>
        </p:nvSpPr>
        <p:spPr>
          <a:xfrm>
            <a:off x="7086600" y="2209800"/>
            <a:ext cx="1828800" cy="261610"/>
          </a:xfrm>
          <a:prstGeom prst="rect">
            <a:avLst/>
          </a:prstGeom>
          <a:noFill/>
        </p:spPr>
        <p:txBody>
          <a:bodyPr wrap="square" rtlCol="1">
            <a:spAutoFit/>
          </a:bodyPr>
          <a:lstStyle/>
          <a:p>
            <a:r>
              <a:rPr lang="en-US" sz="1100" b="1" dirty="0" smtClean="0">
                <a:solidFill>
                  <a:schemeClr val="tx1">
                    <a:lumMod val="95000"/>
                    <a:lumOff val="5000"/>
                  </a:schemeClr>
                </a:solidFill>
              </a:rPr>
              <a:t>Eastern side –master plans</a:t>
            </a:r>
            <a:endParaRPr lang="ar-SA" sz="1100" b="1" dirty="0">
              <a:solidFill>
                <a:schemeClr val="tx1">
                  <a:lumMod val="95000"/>
                  <a:lumOff val="5000"/>
                </a:schemeClr>
              </a:solidFill>
            </a:endParaRPr>
          </a:p>
        </p:txBody>
      </p:sp>
      <p:sp>
        <p:nvSpPr>
          <p:cNvPr id="12" name="مربع نص 11"/>
          <p:cNvSpPr txBox="1"/>
          <p:nvPr/>
        </p:nvSpPr>
        <p:spPr>
          <a:xfrm>
            <a:off x="7391400" y="2514600"/>
            <a:ext cx="1600200" cy="215444"/>
          </a:xfrm>
          <a:prstGeom prst="rect">
            <a:avLst/>
          </a:prstGeom>
          <a:noFill/>
        </p:spPr>
        <p:txBody>
          <a:bodyPr wrap="square" rtlCol="1">
            <a:spAutoFit/>
          </a:bodyPr>
          <a:lstStyle/>
          <a:p>
            <a:r>
              <a:rPr lang="en-US" sz="800" dirty="0" smtClean="0"/>
              <a:t>Approved streets</a:t>
            </a:r>
            <a:endParaRPr lang="ar-SA" sz="800" dirty="0"/>
          </a:p>
        </p:txBody>
      </p:sp>
      <p:sp>
        <p:nvSpPr>
          <p:cNvPr id="13" name="مربع نص 12"/>
          <p:cNvSpPr txBox="1"/>
          <p:nvPr/>
        </p:nvSpPr>
        <p:spPr>
          <a:xfrm>
            <a:off x="7391400" y="2667000"/>
            <a:ext cx="1600200" cy="215444"/>
          </a:xfrm>
          <a:prstGeom prst="rect">
            <a:avLst/>
          </a:prstGeom>
          <a:noFill/>
        </p:spPr>
        <p:txBody>
          <a:bodyPr wrap="square" rtlCol="1">
            <a:spAutoFit/>
          </a:bodyPr>
          <a:lstStyle/>
          <a:p>
            <a:r>
              <a:rPr lang="en-US" sz="800" dirty="0" smtClean="0"/>
              <a:t>Residential A</a:t>
            </a:r>
            <a:endParaRPr lang="ar-SA" sz="800" dirty="0"/>
          </a:p>
        </p:txBody>
      </p:sp>
      <p:sp>
        <p:nvSpPr>
          <p:cNvPr id="14" name="مربع نص 13"/>
          <p:cNvSpPr txBox="1"/>
          <p:nvPr/>
        </p:nvSpPr>
        <p:spPr>
          <a:xfrm>
            <a:off x="7391400" y="2819400"/>
            <a:ext cx="1600200" cy="215444"/>
          </a:xfrm>
          <a:prstGeom prst="rect">
            <a:avLst/>
          </a:prstGeom>
          <a:noFill/>
        </p:spPr>
        <p:txBody>
          <a:bodyPr wrap="square" rtlCol="1">
            <a:spAutoFit/>
          </a:bodyPr>
          <a:lstStyle/>
          <a:p>
            <a:r>
              <a:rPr lang="en-US" sz="800" dirty="0" smtClean="0"/>
              <a:t>Residential B</a:t>
            </a:r>
            <a:endParaRPr lang="ar-SA" sz="800" dirty="0"/>
          </a:p>
        </p:txBody>
      </p:sp>
      <p:sp>
        <p:nvSpPr>
          <p:cNvPr id="15" name="مربع نص 14"/>
          <p:cNvSpPr txBox="1"/>
          <p:nvPr/>
        </p:nvSpPr>
        <p:spPr>
          <a:xfrm>
            <a:off x="7391400" y="3048000"/>
            <a:ext cx="1600200" cy="215444"/>
          </a:xfrm>
          <a:prstGeom prst="rect">
            <a:avLst/>
          </a:prstGeom>
          <a:noFill/>
        </p:spPr>
        <p:txBody>
          <a:bodyPr wrap="square" rtlCol="1">
            <a:spAutoFit/>
          </a:bodyPr>
          <a:lstStyle/>
          <a:p>
            <a:r>
              <a:rPr lang="en-US" sz="800" dirty="0" smtClean="0"/>
              <a:t>Residential C</a:t>
            </a:r>
            <a:endParaRPr lang="ar-SA" sz="800" dirty="0"/>
          </a:p>
        </p:txBody>
      </p:sp>
      <p:sp>
        <p:nvSpPr>
          <p:cNvPr id="16" name="مربع نص 15"/>
          <p:cNvSpPr txBox="1"/>
          <p:nvPr/>
        </p:nvSpPr>
        <p:spPr>
          <a:xfrm>
            <a:off x="7391400" y="3200400"/>
            <a:ext cx="1600200" cy="215444"/>
          </a:xfrm>
          <a:prstGeom prst="rect">
            <a:avLst/>
          </a:prstGeom>
          <a:noFill/>
        </p:spPr>
        <p:txBody>
          <a:bodyPr wrap="square" rtlCol="1">
            <a:spAutoFit/>
          </a:bodyPr>
          <a:lstStyle/>
          <a:p>
            <a:r>
              <a:rPr lang="en-US" sz="800" dirty="0" smtClean="0"/>
              <a:t>Public buildings </a:t>
            </a:r>
            <a:endParaRPr lang="ar-SA" sz="800" dirty="0"/>
          </a:p>
        </p:txBody>
      </p:sp>
      <p:sp>
        <p:nvSpPr>
          <p:cNvPr id="17" name="مربع نص 16"/>
          <p:cNvSpPr txBox="1"/>
          <p:nvPr/>
        </p:nvSpPr>
        <p:spPr>
          <a:xfrm>
            <a:off x="7391400" y="3429000"/>
            <a:ext cx="1600200" cy="215444"/>
          </a:xfrm>
          <a:prstGeom prst="rect">
            <a:avLst/>
          </a:prstGeom>
          <a:noFill/>
        </p:spPr>
        <p:txBody>
          <a:bodyPr wrap="square" rtlCol="1">
            <a:spAutoFit/>
          </a:bodyPr>
          <a:lstStyle/>
          <a:p>
            <a:r>
              <a:rPr lang="en-US" sz="800" dirty="0" smtClean="0"/>
              <a:t>Old town </a:t>
            </a:r>
            <a:endParaRPr lang="ar-SA" sz="800" dirty="0"/>
          </a:p>
        </p:txBody>
      </p:sp>
      <p:sp>
        <p:nvSpPr>
          <p:cNvPr id="18" name="مربع نص 17"/>
          <p:cNvSpPr txBox="1"/>
          <p:nvPr/>
        </p:nvSpPr>
        <p:spPr>
          <a:xfrm>
            <a:off x="2438400" y="2362200"/>
            <a:ext cx="1676400" cy="261610"/>
          </a:xfrm>
          <a:prstGeom prst="rect">
            <a:avLst/>
          </a:prstGeom>
          <a:noFill/>
        </p:spPr>
        <p:txBody>
          <a:bodyPr wrap="square" rtlCol="1">
            <a:spAutoFit/>
          </a:bodyPr>
          <a:lstStyle/>
          <a:p>
            <a:r>
              <a:rPr lang="en-US" sz="1100" dirty="0" smtClean="0"/>
              <a:t>Baqa Al-Gharbiyye</a:t>
            </a:r>
            <a:endParaRPr lang="ar-SA" sz="1100" dirty="0"/>
          </a:p>
        </p:txBody>
      </p:sp>
      <p:sp>
        <p:nvSpPr>
          <p:cNvPr id="19" name="مربع نص 18"/>
          <p:cNvSpPr txBox="1"/>
          <p:nvPr/>
        </p:nvSpPr>
        <p:spPr>
          <a:xfrm>
            <a:off x="2209800" y="4800600"/>
            <a:ext cx="1676400" cy="261610"/>
          </a:xfrm>
          <a:prstGeom prst="rect">
            <a:avLst/>
          </a:prstGeom>
          <a:noFill/>
        </p:spPr>
        <p:txBody>
          <a:bodyPr wrap="square" rtlCol="1">
            <a:spAutoFit/>
          </a:bodyPr>
          <a:lstStyle/>
          <a:p>
            <a:r>
              <a:rPr lang="en-US" sz="1100" dirty="0" smtClean="0"/>
              <a:t>Jatt</a:t>
            </a:r>
            <a:endParaRPr lang="ar-SA" sz="1100" dirty="0"/>
          </a:p>
        </p:txBody>
      </p:sp>
      <p:sp>
        <p:nvSpPr>
          <p:cNvPr id="20" name="مربع نص 19"/>
          <p:cNvSpPr txBox="1"/>
          <p:nvPr/>
        </p:nvSpPr>
        <p:spPr>
          <a:xfrm rot="21208870">
            <a:off x="3076067" y="4936001"/>
            <a:ext cx="2667000" cy="369332"/>
          </a:xfrm>
          <a:prstGeom prst="rect">
            <a:avLst/>
          </a:prstGeom>
          <a:solidFill>
            <a:srgbClr val="FF0000"/>
          </a:solidFill>
        </p:spPr>
        <p:txBody>
          <a:bodyPr wrap="square" rtlCol="1">
            <a:spAutoFit/>
          </a:bodyPr>
          <a:lstStyle/>
          <a:p>
            <a:r>
              <a:rPr lang="en-US" dirty="0" smtClean="0">
                <a:solidFill>
                  <a:schemeClr val="bg1"/>
                </a:solidFill>
              </a:rPr>
              <a:t>Land use conflict </a:t>
            </a:r>
            <a:endParaRPr lang="ar-SA" dirty="0">
              <a:solidFill>
                <a:schemeClr val="bg1"/>
              </a:solidFill>
            </a:endParaRPr>
          </a:p>
        </p:txBody>
      </p:sp>
      <p:sp>
        <p:nvSpPr>
          <p:cNvPr id="21" name="مربع نص 20"/>
          <p:cNvSpPr txBox="1"/>
          <p:nvPr/>
        </p:nvSpPr>
        <p:spPr>
          <a:xfrm>
            <a:off x="1371600" y="1447800"/>
            <a:ext cx="2743200" cy="369332"/>
          </a:xfrm>
          <a:prstGeom prst="rect">
            <a:avLst/>
          </a:prstGeom>
          <a:noFill/>
        </p:spPr>
        <p:txBody>
          <a:bodyPr wrap="square" rtlCol="1">
            <a:spAutoFit/>
          </a:bodyPr>
          <a:lstStyle/>
          <a:p>
            <a:r>
              <a:rPr lang="ar-SA" dirty="0" smtClean="0"/>
              <a:t>حطي </a:t>
            </a:r>
            <a:r>
              <a:rPr lang="ar-SA" dirty="0" err="1" smtClean="0"/>
              <a:t>الماستر</a:t>
            </a:r>
            <a:r>
              <a:rPr lang="ar-SA" dirty="0" smtClean="0"/>
              <a:t> </a:t>
            </a:r>
            <a:r>
              <a:rPr lang="ar-SA" dirty="0" err="1" smtClean="0"/>
              <a:t>بلان</a:t>
            </a:r>
            <a:r>
              <a:rPr lang="ar-SA" dirty="0" smtClean="0"/>
              <a:t> الحالي    </a:t>
            </a:r>
            <a:endParaRPr lang="ar-SA" dirty="0"/>
          </a:p>
        </p:txBody>
      </p:sp>
      <p:pic>
        <p:nvPicPr>
          <p:cNvPr id="22" name="صورة 21" descr="seREYtidfu.jpg"/>
          <p:cNvPicPr>
            <a:picLocks noChangeAspect="1"/>
          </p:cNvPicPr>
          <p:nvPr/>
        </p:nvPicPr>
        <p:blipFill>
          <a:blip r:embed="rId3" cstate="print"/>
          <a:srcRect l="77500" t="30620" b="48182"/>
          <a:stretch>
            <a:fillRect/>
          </a:stretch>
        </p:blipFill>
        <p:spPr>
          <a:xfrm>
            <a:off x="7086600" y="1676400"/>
            <a:ext cx="2057400" cy="1371600"/>
          </a:xfrm>
          <a:prstGeom prst="rect">
            <a:avLst/>
          </a:prstGeo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Untitled64.jpg"/>
          <p:cNvPicPr>
            <a:picLocks noChangeAspect="1"/>
          </p:cNvPicPr>
          <p:nvPr/>
        </p:nvPicPr>
        <p:blipFill>
          <a:blip r:embed="rId2" cstate="print"/>
          <a:stretch>
            <a:fillRect/>
          </a:stretch>
        </p:blipFill>
        <p:spPr>
          <a:xfrm>
            <a:off x="0" y="193865"/>
            <a:ext cx="9144000" cy="647027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صورة 22" descr="r5u.png"/>
          <p:cNvPicPr>
            <a:picLocks noChangeAspect="1"/>
          </p:cNvPicPr>
          <p:nvPr/>
        </p:nvPicPr>
        <p:blipFill>
          <a:blip r:embed="rId2" cstate="print"/>
          <a:stretch>
            <a:fillRect/>
          </a:stretch>
        </p:blipFill>
        <p:spPr>
          <a:xfrm>
            <a:off x="0" y="568921"/>
            <a:ext cx="7467600" cy="6289079"/>
          </a:xfrm>
          <a:prstGeom prst="rect">
            <a:avLst/>
          </a:prstGeom>
        </p:spPr>
      </p:pic>
      <p:sp>
        <p:nvSpPr>
          <p:cNvPr id="5" name="شكل حر 4"/>
          <p:cNvSpPr/>
          <p:nvPr/>
        </p:nvSpPr>
        <p:spPr>
          <a:xfrm>
            <a:off x="3289465" y="570016"/>
            <a:ext cx="1828800" cy="6044540"/>
          </a:xfrm>
          <a:custGeom>
            <a:avLst/>
            <a:gdLst>
              <a:gd name="connsiteX0" fmla="*/ 1828800 w 1828800"/>
              <a:gd name="connsiteY0" fmla="*/ 0 h 6044540"/>
              <a:gd name="connsiteX1" fmla="*/ 1757548 w 1828800"/>
              <a:gd name="connsiteY1" fmla="*/ 118753 h 6044540"/>
              <a:gd name="connsiteX2" fmla="*/ 1650670 w 1828800"/>
              <a:gd name="connsiteY2" fmla="*/ 510639 h 6044540"/>
              <a:gd name="connsiteX3" fmla="*/ 1615044 w 1828800"/>
              <a:gd name="connsiteY3" fmla="*/ 914400 h 6044540"/>
              <a:gd name="connsiteX4" fmla="*/ 1472540 w 1828800"/>
              <a:gd name="connsiteY4" fmla="*/ 1104405 h 6044540"/>
              <a:gd name="connsiteX5" fmla="*/ 1472540 w 1828800"/>
              <a:gd name="connsiteY5" fmla="*/ 1460665 h 6044540"/>
              <a:gd name="connsiteX6" fmla="*/ 1401288 w 1828800"/>
              <a:gd name="connsiteY6" fmla="*/ 1733797 h 6044540"/>
              <a:gd name="connsiteX7" fmla="*/ 1163782 w 1828800"/>
              <a:gd name="connsiteY7" fmla="*/ 2149433 h 6044540"/>
              <a:gd name="connsiteX8" fmla="*/ 1246909 w 1828800"/>
              <a:gd name="connsiteY8" fmla="*/ 2576945 h 6044540"/>
              <a:gd name="connsiteX9" fmla="*/ 1104405 w 1828800"/>
              <a:gd name="connsiteY9" fmla="*/ 2719449 h 6044540"/>
              <a:gd name="connsiteX10" fmla="*/ 961901 w 1828800"/>
              <a:gd name="connsiteY10" fmla="*/ 2909454 h 6044540"/>
              <a:gd name="connsiteX11" fmla="*/ 902525 w 1828800"/>
              <a:gd name="connsiteY11" fmla="*/ 3075709 h 6044540"/>
              <a:gd name="connsiteX12" fmla="*/ 902525 w 1828800"/>
              <a:gd name="connsiteY12" fmla="*/ 3360716 h 6044540"/>
              <a:gd name="connsiteX13" fmla="*/ 961901 w 1828800"/>
              <a:gd name="connsiteY13" fmla="*/ 3526971 h 6044540"/>
              <a:gd name="connsiteX14" fmla="*/ 878774 w 1828800"/>
              <a:gd name="connsiteY14" fmla="*/ 3906981 h 6044540"/>
              <a:gd name="connsiteX15" fmla="*/ 878774 w 1828800"/>
              <a:gd name="connsiteY15" fmla="*/ 4298867 h 6044540"/>
              <a:gd name="connsiteX16" fmla="*/ 546265 w 1828800"/>
              <a:gd name="connsiteY16" fmla="*/ 5142015 h 6044540"/>
              <a:gd name="connsiteX17" fmla="*/ 249382 w 1828800"/>
              <a:gd name="connsiteY17" fmla="*/ 5308270 h 6044540"/>
              <a:gd name="connsiteX18" fmla="*/ 47501 w 1828800"/>
              <a:gd name="connsiteY18" fmla="*/ 5605153 h 6044540"/>
              <a:gd name="connsiteX19" fmla="*/ 0 w 1828800"/>
              <a:gd name="connsiteY19" fmla="*/ 6044540 h 60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00" h="6044540">
                <a:moveTo>
                  <a:pt x="1828800" y="0"/>
                </a:moveTo>
                <a:cubicBezTo>
                  <a:pt x="1808018" y="16823"/>
                  <a:pt x="1787236" y="33647"/>
                  <a:pt x="1757548" y="118753"/>
                </a:cubicBezTo>
                <a:cubicBezTo>
                  <a:pt x="1727860" y="203859"/>
                  <a:pt x="1674421" y="378031"/>
                  <a:pt x="1650670" y="510639"/>
                </a:cubicBezTo>
                <a:cubicBezTo>
                  <a:pt x="1626919" y="643247"/>
                  <a:pt x="1644732" y="815439"/>
                  <a:pt x="1615044" y="914400"/>
                </a:cubicBezTo>
                <a:cubicBezTo>
                  <a:pt x="1585356" y="1013361"/>
                  <a:pt x="1496291" y="1013361"/>
                  <a:pt x="1472540" y="1104405"/>
                </a:cubicBezTo>
                <a:cubicBezTo>
                  <a:pt x="1448789" y="1195449"/>
                  <a:pt x="1484415" y="1355766"/>
                  <a:pt x="1472540" y="1460665"/>
                </a:cubicBezTo>
                <a:cubicBezTo>
                  <a:pt x="1460665" y="1565564"/>
                  <a:pt x="1452748" y="1619002"/>
                  <a:pt x="1401288" y="1733797"/>
                </a:cubicBezTo>
                <a:cubicBezTo>
                  <a:pt x="1349828" y="1848592"/>
                  <a:pt x="1189512" y="2008908"/>
                  <a:pt x="1163782" y="2149433"/>
                </a:cubicBezTo>
                <a:cubicBezTo>
                  <a:pt x="1138052" y="2289958"/>
                  <a:pt x="1256805" y="2481942"/>
                  <a:pt x="1246909" y="2576945"/>
                </a:cubicBezTo>
                <a:cubicBezTo>
                  <a:pt x="1237013" y="2671948"/>
                  <a:pt x="1151906" y="2664031"/>
                  <a:pt x="1104405" y="2719449"/>
                </a:cubicBezTo>
                <a:cubicBezTo>
                  <a:pt x="1056904" y="2774867"/>
                  <a:pt x="995548" y="2850077"/>
                  <a:pt x="961901" y="2909454"/>
                </a:cubicBezTo>
                <a:cubicBezTo>
                  <a:pt x="928254" y="2968831"/>
                  <a:pt x="912421" y="3000499"/>
                  <a:pt x="902525" y="3075709"/>
                </a:cubicBezTo>
                <a:cubicBezTo>
                  <a:pt x="892629" y="3150919"/>
                  <a:pt x="892629" y="3285506"/>
                  <a:pt x="902525" y="3360716"/>
                </a:cubicBezTo>
                <a:cubicBezTo>
                  <a:pt x="912421" y="3435926"/>
                  <a:pt x="965859" y="3435927"/>
                  <a:pt x="961901" y="3526971"/>
                </a:cubicBezTo>
                <a:cubicBezTo>
                  <a:pt x="957943" y="3618015"/>
                  <a:pt x="892629" y="3778332"/>
                  <a:pt x="878774" y="3906981"/>
                </a:cubicBezTo>
                <a:cubicBezTo>
                  <a:pt x="864920" y="4035630"/>
                  <a:pt x="934192" y="4093028"/>
                  <a:pt x="878774" y="4298867"/>
                </a:cubicBezTo>
                <a:cubicBezTo>
                  <a:pt x="823356" y="4504706"/>
                  <a:pt x="651164" y="4973781"/>
                  <a:pt x="546265" y="5142015"/>
                </a:cubicBezTo>
                <a:cubicBezTo>
                  <a:pt x="441366" y="5310249"/>
                  <a:pt x="332509" y="5231080"/>
                  <a:pt x="249382" y="5308270"/>
                </a:cubicBezTo>
                <a:cubicBezTo>
                  <a:pt x="166255" y="5385460"/>
                  <a:pt x="89065" y="5482441"/>
                  <a:pt x="47501" y="5605153"/>
                </a:cubicBezTo>
                <a:cubicBezTo>
                  <a:pt x="5937" y="5727865"/>
                  <a:pt x="35626" y="5929745"/>
                  <a:pt x="0" y="6044540"/>
                </a:cubicBezTo>
              </a:path>
            </a:pathLst>
          </a:custGeom>
          <a:ln w="5715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شكل حر 5"/>
          <p:cNvSpPr/>
          <p:nvPr/>
        </p:nvSpPr>
        <p:spPr>
          <a:xfrm>
            <a:off x="3368634" y="581891"/>
            <a:ext cx="2426524" cy="6044540"/>
          </a:xfrm>
          <a:custGeom>
            <a:avLst/>
            <a:gdLst>
              <a:gd name="connsiteX0" fmla="*/ 2426524 w 2426524"/>
              <a:gd name="connsiteY0" fmla="*/ 35626 h 6044540"/>
              <a:gd name="connsiteX1" fmla="*/ 2284021 w 2426524"/>
              <a:gd name="connsiteY1" fmla="*/ 47501 h 6044540"/>
              <a:gd name="connsiteX2" fmla="*/ 2034639 w 2426524"/>
              <a:gd name="connsiteY2" fmla="*/ 320634 h 6044540"/>
              <a:gd name="connsiteX3" fmla="*/ 1999013 w 2426524"/>
              <a:gd name="connsiteY3" fmla="*/ 451262 h 6044540"/>
              <a:gd name="connsiteX4" fmla="*/ 2141517 w 2426524"/>
              <a:gd name="connsiteY4" fmla="*/ 641267 h 6044540"/>
              <a:gd name="connsiteX5" fmla="*/ 2189018 w 2426524"/>
              <a:gd name="connsiteY5" fmla="*/ 736270 h 6044540"/>
              <a:gd name="connsiteX6" fmla="*/ 2189018 w 2426524"/>
              <a:gd name="connsiteY6" fmla="*/ 890649 h 6044540"/>
              <a:gd name="connsiteX7" fmla="*/ 2141517 w 2426524"/>
              <a:gd name="connsiteY7" fmla="*/ 1033153 h 6044540"/>
              <a:gd name="connsiteX8" fmla="*/ 2272145 w 2426524"/>
              <a:gd name="connsiteY8" fmla="*/ 1151906 h 6044540"/>
              <a:gd name="connsiteX9" fmla="*/ 2379023 w 2426524"/>
              <a:gd name="connsiteY9" fmla="*/ 1436914 h 6044540"/>
              <a:gd name="connsiteX10" fmla="*/ 2331522 w 2426524"/>
              <a:gd name="connsiteY10" fmla="*/ 1555667 h 6044540"/>
              <a:gd name="connsiteX11" fmla="*/ 2212769 w 2426524"/>
              <a:gd name="connsiteY11" fmla="*/ 1626919 h 6044540"/>
              <a:gd name="connsiteX12" fmla="*/ 2105891 w 2426524"/>
              <a:gd name="connsiteY12" fmla="*/ 1840675 h 6044540"/>
              <a:gd name="connsiteX13" fmla="*/ 1892135 w 2426524"/>
              <a:gd name="connsiteY13" fmla="*/ 1828800 h 6044540"/>
              <a:gd name="connsiteX14" fmla="*/ 1761506 w 2426524"/>
              <a:gd name="connsiteY14" fmla="*/ 1840675 h 6044540"/>
              <a:gd name="connsiteX15" fmla="*/ 1678379 w 2426524"/>
              <a:gd name="connsiteY15" fmla="*/ 2137558 h 6044540"/>
              <a:gd name="connsiteX16" fmla="*/ 1559626 w 2426524"/>
              <a:gd name="connsiteY16" fmla="*/ 2232561 h 6044540"/>
              <a:gd name="connsiteX17" fmla="*/ 1381496 w 2426524"/>
              <a:gd name="connsiteY17" fmla="*/ 2196935 h 6044540"/>
              <a:gd name="connsiteX18" fmla="*/ 1274618 w 2426524"/>
              <a:gd name="connsiteY18" fmla="*/ 2196935 h 6044540"/>
              <a:gd name="connsiteX19" fmla="*/ 1250867 w 2426524"/>
              <a:gd name="connsiteY19" fmla="*/ 2185060 h 6044540"/>
              <a:gd name="connsiteX20" fmla="*/ 1274618 w 2426524"/>
              <a:gd name="connsiteY20" fmla="*/ 2363190 h 6044540"/>
              <a:gd name="connsiteX21" fmla="*/ 1215241 w 2426524"/>
              <a:gd name="connsiteY21" fmla="*/ 2612571 h 6044540"/>
              <a:gd name="connsiteX22" fmla="*/ 918358 w 2426524"/>
              <a:gd name="connsiteY22" fmla="*/ 2802577 h 6044540"/>
              <a:gd name="connsiteX23" fmla="*/ 835231 w 2426524"/>
              <a:gd name="connsiteY23" fmla="*/ 3135086 h 6044540"/>
              <a:gd name="connsiteX24" fmla="*/ 930234 w 2426524"/>
              <a:gd name="connsiteY24" fmla="*/ 3503221 h 6044540"/>
              <a:gd name="connsiteX25" fmla="*/ 799605 w 2426524"/>
              <a:gd name="connsiteY25" fmla="*/ 3823854 h 6044540"/>
              <a:gd name="connsiteX26" fmla="*/ 858982 w 2426524"/>
              <a:gd name="connsiteY26" fmla="*/ 4251366 h 6044540"/>
              <a:gd name="connsiteX27" fmla="*/ 609600 w 2426524"/>
              <a:gd name="connsiteY27" fmla="*/ 4762005 h 6044540"/>
              <a:gd name="connsiteX28" fmla="*/ 431470 w 2426524"/>
              <a:gd name="connsiteY28" fmla="*/ 5106390 h 6044540"/>
              <a:gd name="connsiteX29" fmla="*/ 336467 w 2426524"/>
              <a:gd name="connsiteY29" fmla="*/ 5367647 h 6044540"/>
              <a:gd name="connsiteX30" fmla="*/ 51460 w 2426524"/>
              <a:gd name="connsiteY30" fmla="*/ 5795158 h 6044540"/>
              <a:gd name="connsiteX31" fmla="*/ 27709 w 2426524"/>
              <a:gd name="connsiteY31" fmla="*/ 6044540 h 60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26524" h="6044540">
                <a:moveTo>
                  <a:pt x="2426524" y="35626"/>
                </a:moveTo>
                <a:cubicBezTo>
                  <a:pt x="2387929" y="17813"/>
                  <a:pt x="2349335" y="0"/>
                  <a:pt x="2284021" y="47501"/>
                </a:cubicBezTo>
                <a:cubicBezTo>
                  <a:pt x="2218707" y="95002"/>
                  <a:pt x="2082140" y="253341"/>
                  <a:pt x="2034639" y="320634"/>
                </a:cubicBezTo>
                <a:cubicBezTo>
                  <a:pt x="1987138" y="387927"/>
                  <a:pt x="1981200" y="397823"/>
                  <a:pt x="1999013" y="451262"/>
                </a:cubicBezTo>
                <a:cubicBezTo>
                  <a:pt x="2016826" y="504701"/>
                  <a:pt x="2109850" y="593766"/>
                  <a:pt x="2141517" y="641267"/>
                </a:cubicBezTo>
                <a:cubicBezTo>
                  <a:pt x="2173184" y="688768"/>
                  <a:pt x="2181101" y="694706"/>
                  <a:pt x="2189018" y="736270"/>
                </a:cubicBezTo>
                <a:cubicBezTo>
                  <a:pt x="2196935" y="777834"/>
                  <a:pt x="2196935" y="841169"/>
                  <a:pt x="2189018" y="890649"/>
                </a:cubicBezTo>
                <a:cubicBezTo>
                  <a:pt x="2181101" y="940130"/>
                  <a:pt x="2127663" y="989610"/>
                  <a:pt x="2141517" y="1033153"/>
                </a:cubicBezTo>
                <a:cubicBezTo>
                  <a:pt x="2155371" y="1076696"/>
                  <a:pt x="2232561" y="1084612"/>
                  <a:pt x="2272145" y="1151906"/>
                </a:cubicBezTo>
                <a:cubicBezTo>
                  <a:pt x="2311729" y="1219200"/>
                  <a:pt x="2369127" y="1369621"/>
                  <a:pt x="2379023" y="1436914"/>
                </a:cubicBezTo>
                <a:cubicBezTo>
                  <a:pt x="2388919" y="1504208"/>
                  <a:pt x="2359231" y="1524000"/>
                  <a:pt x="2331522" y="1555667"/>
                </a:cubicBezTo>
                <a:cubicBezTo>
                  <a:pt x="2303813" y="1587334"/>
                  <a:pt x="2250374" y="1579418"/>
                  <a:pt x="2212769" y="1626919"/>
                </a:cubicBezTo>
                <a:cubicBezTo>
                  <a:pt x="2175164" y="1674420"/>
                  <a:pt x="2159330" y="1807028"/>
                  <a:pt x="2105891" y="1840675"/>
                </a:cubicBezTo>
                <a:cubicBezTo>
                  <a:pt x="2052452" y="1874322"/>
                  <a:pt x="1949532" y="1828800"/>
                  <a:pt x="1892135" y="1828800"/>
                </a:cubicBezTo>
                <a:cubicBezTo>
                  <a:pt x="1834738" y="1828800"/>
                  <a:pt x="1797132" y="1789215"/>
                  <a:pt x="1761506" y="1840675"/>
                </a:cubicBezTo>
                <a:cubicBezTo>
                  <a:pt x="1725880" y="1892135"/>
                  <a:pt x="1712026" y="2072244"/>
                  <a:pt x="1678379" y="2137558"/>
                </a:cubicBezTo>
                <a:cubicBezTo>
                  <a:pt x="1644732" y="2202872"/>
                  <a:pt x="1609106" y="2222665"/>
                  <a:pt x="1559626" y="2232561"/>
                </a:cubicBezTo>
                <a:cubicBezTo>
                  <a:pt x="1510146" y="2242457"/>
                  <a:pt x="1428997" y="2202873"/>
                  <a:pt x="1381496" y="2196935"/>
                </a:cubicBezTo>
                <a:cubicBezTo>
                  <a:pt x="1333995" y="2190997"/>
                  <a:pt x="1296390" y="2198914"/>
                  <a:pt x="1274618" y="2196935"/>
                </a:cubicBezTo>
                <a:cubicBezTo>
                  <a:pt x="1252847" y="2194956"/>
                  <a:pt x="1250867" y="2157351"/>
                  <a:pt x="1250867" y="2185060"/>
                </a:cubicBezTo>
                <a:cubicBezTo>
                  <a:pt x="1250867" y="2212769"/>
                  <a:pt x="1280556" y="2291938"/>
                  <a:pt x="1274618" y="2363190"/>
                </a:cubicBezTo>
                <a:cubicBezTo>
                  <a:pt x="1268680" y="2434442"/>
                  <a:pt x="1274618" y="2539340"/>
                  <a:pt x="1215241" y="2612571"/>
                </a:cubicBezTo>
                <a:cubicBezTo>
                  <a:pt x="1155864" y="2685802"/>
                  <a:pt x="981693" y="2715491"/>
                  <a:pt x="918358" y="2802577"/>
                </a:cubicBezTo>
                <a:cubicBezTo>
                  <a:pt x="855023" y="2889663"/>
                  <a:pt x="833252" y="3018312"/>
                  <a:pt x="835231" y="3135086"/>
                </a:cubicBezTo>
                <a:cubicBezTo>
                  <a:pt x="837210" y="3251860"/>
                  <a:pt x="936172" y="3388426"/>
                  <a:pt x="930234" y="3503221"/>
                </a:cubicBezTo>
                <a:cubicBezTo>
                  <a:pt x="924296" y="3618016"/>
                  <a:pt x="811480" y="3699163"/>
                  <a:pt x="799605" y="3823854"/>
                </a:cubicBezTo>
                <a:cubicBezTo>
                  <a:pt x="787730" y="3948545"/>
                  <a:pt x="890650" y="4095008"/>
                  <a:pt x="858982" y="4251366"/>
                </a:cubicBezTo>
                <a:cubicBezTo>
                  <a:pt x="827315" y="4407725"/>
                  <a:pt x="680852" y="4619501"/>
                  <a:pt x="609600" y="4762005"/>
                </a:cubicBezTo>
                <a:cubicBezTo>
                  <a:pt x="538348" y="4904509"/>
                  <a:pt x="476992" y="5005450"/>
                  <a:pt x="431470" y="5106390"/>
                </a:cubicBezTo>
                <a:cubicBezTo>
                  <a:pt x="385948" y="5207330"/>
                  <a:pt x="399802" y="5252852"/>
                  <a:pt x="336467" y="5367647"/>
                </a:cubicBezTo>
                <a:cubicBezTo>
                  <a:pt x="273132" y="5482442"/>
                  <a:pt x="102920" y="5682343"/>
                  <a:pt x="51460" y="5795158"/>
                </a:cubicBezTo>
                <a:cubicBezTo>
                  <a:pt x="0" y="5907973"/>
                  <a:pt x="47501" y="5991101"/>
                  <a:pt x="27709" y="6044540"/>
                </a:cubicBezTo>
              </a:path>
            </a:pathLst>
          </a:custGeom>
          <a:noFill/>
          <a:ln w="38100">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 name="رابط مستقيم 7"/>
          <p:cNvCxnSpPr/>
          <p:nvPr/>
        </p:nvCxnSpPr>
        <p:spPr>
          <a:xfrm>
            <a:off x="7467600" y="3200400"/>
            <a:ext cx="304800" cy="158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رابط مستقيم 8"/>
          <p:cNvCxnSpPr/>
          <p:nvPr/>
        </p:nvCxnSpPr>
        <p:spPr>
          <a:xfrm>
            <a:off x="7467600" y="3429000"/>
            <a:ext cx="304800" cy="1588"/>
          </a:xfrm>
          <a:prstGeom prst="line">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3" name="مستطيل 12"/>
          <p:cNvSpPr/>
          <p:nvPr/>
        </p:nvSpPr>
        <p:spPr>
          <a:xfrm>
            <a:off x="7467600" y="3581400"/>
            <a:ext cx="304800" cy="152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مستطيل 13"/>
          <p:cNvSpPr/>
          <p:nvPr/>
        </p:nvSpPr>
        <p:spPr>
          <a:xfrm>
            <a:off x="7467600" y="3886200"/>
            <a:ext cx="304800" cy="152400"/>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مربع نص 14"/>
          <p:cNvSpPr txBox="1"/>
          <p:nvPr/>
        </p:nvSpPr>
        <p:spPr>
          <a:xfrm>
            <a:off x="7772400" y="3124200"/>
            <a:ext cx="1066800" cy="230832"/>
          </a:xfrm>
          <a:prstGeom prst="rect">
            <a:avLst/>
          </a:prstGeom>
          <a:noFill/>
        </p:spPr>
        <p:txBody>
          <a:bodyPr wrap="square" rtlCol="0">
            <a:spAutoFit/>
          </a:bodyPr>
          <a:lstStyle/>
          <a:p>
            <a:r>
              <a:rPr lang="en-US" sz="900" b="1" dirty="0" smtClean="0"/>
              <a:t>Green line-1948</a:t>
            </a:r>
            <a:endParaRPr lang="en-US" sz="900" b="1" dirty="0"/>
          </a:p>
        </p:txBody>
      </p:sp>
      <p:sp>
        <p:nvSpPr>
          <p:cNvPr id="16" name="مربع نص 15"/>
          <p:cNvSpPr txBox="1"/>
          <p:nvPr/>
        </p:nvSpPr>
        <p:spPr>
          <a:xfrm>
            <a:off x="7772400" y="3352800"/>
            <a:ext cx="1066800" cy="230832"/>
          </a:xfrm>
          <a:prstGeom prst="rect">
            <a:avLst/>
          </a:prstGeom>
          <a:noFill/>
        </p:spPr>
        <p:txBody>
          <a:bodyPr wrap="square" rtlCol="0">
            <a:spAutoFit/>
          </a:bodyPr>
          <a:lstStyle/>
          <a:p>
            <a:r>
              <a:rPr lang="en-US" sz="900" b="1" dirty="0" smtClean="0"/>
              <a:t>Separating wall</a:t>
            </a:r>
            <a:endParaRPr lang="en-US" sz="900" b="1" dirty="0"/>
          </a:p>
        </p:txBody>
      </p:sp>
      <p:sp>
        <p:nvSpPr>
          <p:cNvPr id="17" name="مربع نص 16"/>
          <p:cNvSpPr txBox="1"/>
          <p:nvPr/>
        </p:nvSpPr>
        <p:spPr>
          <a:xfrm>
            <a:off x="7772400" y="3581400"/>
            <a:ext cx="1447800" cy="215444"/>
          </a:xfrm>
          <a:prstGeom prst="rect">
            <a:avLst/>
          </a:prstGeom>
          <a:noFill/>
        </p:spPr>
        <p:txBody>
          <a:bodyPr wrap="square" rtlCol="0">
            <a:spAutoFit/>
          </a:bodyPr>
          <a:lstStyle/>
          <a:p>
            <a:r>
              <a:rPr lang="en-US" sz="800" b="1" dirty="0" smtClean="0"/>
              <a:t>Administrative boundaries </a:t>
            </a:r>
            <a:endParaRPr lang="en-US" sz="800" b="1" dirty="0"/>
          </a:p>
        </p:txBody>
      </p:sp>
      <p:sp>
        <p:nvSpPr>
          <p:cNvPr id="18" name="مربع نص 17"/>
          <p:cNvSpPr txBox="1"/>
          <p:nvPr/>
        </p:nvSpPr>
        <p:spPr>
          <a:xfrm>
            <a:off x="7848600" y="3810000"/>
            <a:ext cx="1219200" cy="369332"/>
          </a:xfrm>
          <a:prstGeom prst="rect">
            <a:avLst/>
          </a:prstGeom>
          <a:noFill/>
        </p:spPr>
        <p:txBody>
          <a:bodyPr wrap="square" rtlCol="0">
            <a:spAutoFit/>
          </a:bodyPr>
          <a:lstStyle/>
          <a:p>
            <a:r>
              <a:rPr lang="en-US" sz="900" b="1" dirty="0" smtClean="0"/>
              <a:t>Basins of 1948 in Israel</a:t>
            </a:r>
            <a:endParaRPr lang="en-US" sz="900" b="1" dirty="0"/>
          </a:p>
        </p:txBody>
      </p:sp>
      <p:sp>
        <p:nvSpPr>
          <p:cNvPr id="19" name="مربع نص 18"/>
          <p:cNvSpPr txBox="1"/>
          <p:nvPr/>
        </p:nvSpPr>
        <p:spPr>
          <a:xfrm>
            <a:off x="7391400" y="2743200"/>
            <a:ext cx="838200" cy="307777"/>
          </a:xfrm>
          <a:prstGeom prst="rect">
            <a:avLst/>
          </a:prstGeom>
          <a:noFill/>
        </p:spPr>
        <p:txBody>
          <a:bodyPr wrap="square" rtlCol="0">
            <a:spAutoFit/>
          </a:bodyPr>
          <a:lstStyle/>
          <a:p>
            <a:r>
              <a:rPr lang="en-US" sz="1400" b="1" dirty="0" smtClean="0"/>
              <a:t>Legend</a:t>
            </a:r>
            <a:endParaRPr lang="en-US" sz="1400" b="1" dirty="0"/>
          </a:p>
        </p:txBody>
      </p:sp>
      <p:sp>
        <p:nvSpPr>
          <p:cNvPr id="20" name="مستطيل 19"/>
          <p:cNvSpPr/>
          <p:nvPr/>
        </p:nvSpPr>
        <p:spPr>
          <a:xfrm>
            <a:off x="5257800" y="4191000"/>
            <a:ext cx="984565" cy="230832"/>
          </a:xfrm>
          <a:prstGeom prst="rect">
            <a:avLst/>
          </a:prstGeom>
        </p:spPr>
        <p:txBody>
          <a:bodyPr wrap="none">
            <a:spAutoFit/>
          </a:bodyPr>
          <a:lstStyle/>
          <a:p>
            <a:r>
              <a:rPr lang="en-US" sz="900" b="1" dirty="0" smtClean="0"/>
              <a:t>Baqa alsharqieh </a:t>
            </a:r>
          </a:p>
        </p:txBody>
      </p:sp>
      <p:sp>
        <p:nvSpPr>
          <p:cNvPr id="22" name="مربع نص 21"/>
          <p:cNvSpPr txBox="1"/>
          <p:nvPr/>
        </p:nvSpPr>
        <p:spPr>
          <a:xfrm>
            <a:off x="4572000" y="3276600"/>
            <a:ext cx="914400" cy="230832"/>
          </a:xfrm>
          <a:prstGeom prst="rect">
            <a:avLst/>
          </a:prstGeom>
          <a:noFill/>
        </p:spPr>
        <p:txBody>
          <a:bodyPr wrap="square" rtlCol="0">
            <a:spAutoFit/>
          </a:bodyPr>
          <a:lstStyle/>
          <a:p>
            <a:r>
              <a:rPr lang="en-US" sz="900" b="1" dirty="0" smtClean="0"/>
              <a:t>Nazlet Issa</a:t>
            </a:r>
            <a:endParaRPr lang="en-US" sz="900" b="1" dirty="0"/>
          </a:p>
        </p:txBody>
      </p:sp>
      <p:sp>
        <p:nvSpPr>
          <p:cNvPr id="21" name="مستطيل 20"/>
          <p:cNvSpPr/>
          <p:nvPr/>
        </p:nvSpPr>
        <p:spPr>
          <a:xfrm>
            <a:off x="1447800" y="0"/>
            <a:ext cx="6553200" cy="523220"/>
          </a:xfrm>
          <a:prstGeom prst="rect">
            <a:avLst/>
          </a:prstGeom>
        </p:spPr>
        <p:txBody>
          <a:bodyPr wrap="square">
            <a:spAutoFit/>
          </a:bodyPr>
          <a:lstStyle/>
          <a:p>
            <a:r>
              <a:rPr lang="en-US" sz="2800" b="1" dirty="0" smtClean="0"/>
              <a:t>land registration at Baqa Al-Gharbiyye </a:t>
            </a:r>
            <a:endParaRPr lang="ar-SA" sz="2800" b="1"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381000" y="533400"/>
            <a:ext cx="6858000" cy="6044681"/>
          </a:xfrm>
          <a:prstGeom prst="rect">
            <a:avLst/>
          </a:prstGeom>
          <a:noFill/>
          <a:ln w="9525">
            <a:noFill/>
            <a:miter lim="800000"/>
            <a:headEnd/>
            <a:tailEnd/>
          </a:ln>
          <a:effectLst/>
        </p:spPr>
      </p:pic>
      <p:sp>
        <p:nvSpPr>
          <p:cNvPr id="3" name="مستطيل 2"/>
          <p:cNvSpPr/>
          <p:nvPr/>
        </p:nvSpPr>
        <p:spPr>
          <a:xfrm>
            <a:off x="5257800" y="4267200"/>
            <a:ext cx="952465" cy="230832"/>
          </a:xfrm>
          <a:prstGeom prst="rect">
            <a:avLst/>
          </a:prstGeom>
        </p:spPr>
        <p:txBody>
          <a:bodyPr wrap="square">
            <a:spAutoFit/>
          </a:bodyPr>
          <a:lstStyle/>
          <a:p>
            <a:r>
              <a:rPr lang="en-US" sz="900" b="1" dirty="0" smtClean="0"/>
              <a:t>Baqa alsharqieh </a:t>
            </a:r>
          </a:p>
        </p:txBody>
      </p:sp>
      <p:sp>
        <p:nvSpPr>
          <p:cNvPr id="4" name="مربع نص 3"/>
          <p:cNvSpPr txBox="1"/>
          <p:nvPr/>
        </p:nvSpPr>
        <p:spPr>
          <a:xfrm>
            <a:off x="4572000" y="3352800"/>
            <a:ext cx="884587" cy="230832"/>
          </a:xfrm>
          <a:prstGeom prst="rect">
            <a:avLst/>
          </a:prstGeom>
          <a:noFill/>
        </p:spPr>
        <p:txBody>
          <a:bodyPr wrap="square" rtlCol="0">
            <a:spAutoFit/>
          </a:bodyPr>
          <a:lstStyle/>
          <a:p>
            <a:r>
              <a:rPr lang="en-US" sz="900" b="1" dirty="0" smtClean="0"/>
              <a:t>Nazlet Issa</a:t>
            </a:r>
            <a:endParaRPr lang="en-US" sz="900" b="1" dirty="0"/>
          </a:p>
        </p:txBody>
      </p:sp>
      <p:cxnSp>
        <p:nvCxnSpPr>
          <p:cNvPr id="5" name="رابط مستقيم 4"/>
          <p:cNvCxnSpPr/>
          <p:nvPr/>
        </p:nvCxnSpPr>
        <p:spPr>
          <a:xfrm>
            <a:off x="7391400" y="3048000"/>
            <a:ext cx="381000" cy="1588"/>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 name="رابط مستقيم 5"/>
          <p:cNvCxnSpPr/>
          <p:nvPr/>
        </p:nvCxnSpPr>
        <p:spPr>
          <a:xfrm>
            <a:off x="7391400" y="3352800"/>
            <a:ext cx="381000" cy="158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7" name="مستطيل 6"/>
          <p:cNvSpPr/>
          <p:nvPr/>
        </p:nvSpPr>
        <p:spPr>
          <a:xfrm>
            <a:off x="7391400" y="3581400"/>
            <a:ext cx="381000"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p:cNvSpPr/>
          <p:nvPr/>
        </p:nvSpPr>
        <p:spPr>
          <a:xfrm>
            <a:off x="7391400" y="4038600"/>
            <a:ext cx="381000" cy="228600"/>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ربع نص 8"/>
          <p:cNvSpPr txBox="1"/>
          <p:nvPr/>
        </p:nvSpPr>
        <p:spPr>
          <a:xfrm>
            <a:off x="7772400" y="2895600"/>
            <a:ext cx="1371600" cy="253916"/>
          </a:xfrm>
          <a:prstGeom prst="rect">
            <a:avLst/>
          </a:prstGeom>
          <a:noFill/>
        </p:spPr>
        <p:txBody>
          <a:bodyPr wrap="square" rtlCol="0">
            <a:spAutoFit/>
          </a:bodyPr>
          <a:lstStyle/>
          <a:p>
            <a:r>
              <a:rPr lang="en-US" sz="1050" b="1" dirty="0" smtClean="0"/>
              <a:t>Green line-1948</a:t>
            </a:r>
            <a:endParaRPr lang="en-US" sz="1050" b="1" dirty="0"/>
          </a:p>
        </p:txBody>
      </p:sp>
      <p:sp>
        <p:nvSpPr>
          <p:cNvPr id="10" name="مربع نص 9"/>
          <p:cNvSpPr txBox="1"/>
          <p:nvPr/>
        </p:nvSpPr>
        <p:spPr>
          <a:xfrm>
            <a:off x="7772400" y="3200400"/>
            <a:ext cx="1066800" cy="253916"/>
          </a:xfrm>
          <a:prstGeom prst="rect">
            <a:avLst/>
          </a:prstGeom>
          <a:noFill/>
        </p:spPr>
        <p:txBody>
          <a:bodyPr wrap="square" rtlCol="0">
            <a:spAutoFit/>
          </a:bodyPr>
          <a:lstStyle/>
          <a:p>
            <a:r>
              <a:rPr lang="en-US" sz="1050" b="1" dirty="0" smtClean="0"/>
              <a:t>Separating wall</a:t>
            </a:r>
            <a:endParaRPr lang="en-US" sz="1050" b="1" dirty="0"/>
          </a:p>
        </p:txBody>
      </p:sp>
      <p:sp>
        <p:nvSpPr>
          <p:cNvPr id="11" name="مربع نص 10"/>
          <p:cNvSpPr txBox="1"/>
          <p:nvPr/>
        </p:nvSpPr>
        <p:spPr>
          <a:xfrm>
            <a:off x="7772400" y="3581400"/>
            <a:ext cx="1447800" cy="369332"/>
          </a:xfrm>
          <a:prstGeom prst="rect">
            <a:avLst/>
          </a:prstGeom>
          <a:noFill/>
        </p:spPr>
        <p:txBody>
          <a:bodyPr wrap="square" rtlCol="0">
            <a:spAutoFit/>
          </a:bodyPr>
          <a:lstStyle/>
          <a:p>
            <a:r>
              <a:rPr lang="en-US" sz="900" b="1" dirty="0" smtClean="0"/>
              <a:t>Administrative boundaries </a:t>
            </a:r>
            <a:endParaRPr lang="en-US" sz="900" b="1" dirty="0"/>
          </a:p>
        </p:txBody>
      </p:sp>
      <p:sp>
        <p:nvSpPr>
          <p:cNvPr id="12" name="مربع نص 11"/>
          <p:cNvSpPr txBox="1"/>
          <p:nvPr/>
        </p:nvSpPr>
        <p:spPr>
          <a:xfrm>
            <a:off x="7772400" y="4038600"/>
            <a:ext cx="1371600" cy="230832"/>
          </a:xfrm>
          <a:prstGeom prst="rect">
            <a:avLst/>
          </a:prstGeom>
          <a:noFill/>
        </p:spPr>
        <p:txBody>
          <a:bodyPr wrap="square" rtlCol="0">
            <a:spAutoFit/>
          </a:bodyPr>
          <a:lstStyle/>
          <a:p>
            <a:r>
              <a:rPr lang="en-US" sz="900" b="1" dirty="0" smtClean="0"/>
              <a:t>Basins of 1948 in Israel</a:t>
            </a:r>
            <a:endParaRPr lang="en-US" sz="900" b="1" dirty="0"/>
          </a:p>
        </p:txBody>
      </p:sp>
      <p:sp>
        <p:nvSpPr>
          <p:cNvPr id="13" name="مربع نص 12"/>
          <p:cNvSpPr txBox="1"/>
          <p:nvPr/>
        </p:nvSpPr>
        <p:spPr>
          <a:xfrm>
            <a:off x="7391400" y="2514600"/>
            <a:ext cx="838200" cy="338554"/>
          </a:xfrm>
          <a:prstGeom prst="rect">
            <a:avLst/>
          </a:prstGeom>
          <a:noFill/>
        </p:spPr>
        <p:txBody>
          <a:bodyPr wrap="square" rtlCol="0">
            <a:spAutoFit/>
          </a:bodyPr>
          <a:lstStyle/>
          <a:p>
            <a:r>
              <a:rPr lang="en-US" sz="1600" b="1" dirty="0" smtClean="0"/>
              <a:t>Legend</a:t>
            </a:r>
            <a:endParaRPr lang="en-US" sz="1600" b="1" dirty="0"/>
          </a:p>
        </p:txBody>
      </p:sp>
      <p:sp>
        <p:nvSpPr>
          <p:cNvPr id="19" name="شكل حر 18"/>
          <p:cNvSpPr/>
          <p:nvPr/>
        </p:nvSpPr>
        <p:spPr>
          <a:xfrm>
            <a:off x="3349831" y="521525"/>
            <a:ext cx="1828800" cy="6044540"/>
          </a:xfrm>
          <a:custGeom>
            <a:avLst/>
            <a:gdLst>
              <a:gd name="connsiteX0" fmla="*/ 1828800 w 1828800"/>
              <a:gd name="connsiteY0" fmla="*/ 0 h 6044540"/>
              <a:gd name="connsiteX1" fmla="*/ 1757548 w 1828800"/>
              <a:gd name="connsiteY1" fmla="*/ 118753 h 6044540"/>
              <a:gd name="connsiteX2" fmla="*/ 1650670 w 1828800"/>
              <a:gd name="connsiteY2" fmla="*/ 510639 h 6044540"/>
              <a:gd name="connsiteX3" fmla="*/ 1615044 w 1828800"/>
              <a:gd name="connsiteY3" fmla="*/ 914400 h 6044540"/>
              <a:gd name="connsiteX4" fmla="*/ 1472540 w 1828800"/>
              <a:gd name="connsiteY4" fmla="*/ 1104405 h 6044540"/>
              <a:gd name="connsiteX5" fmla="*/ 1472540 w 1828800"/>
              <a:gd name="connsiteY5" fmla="*/ 1460665 h 6044540"/>
              <a:gd name="connsiteX6" fmla="*/ 1401288 w 1828800"/>
              <a:gd name="connsiteY6" fmla="*/ 1733797 h 6044540"/>
              <a:gd name="connsiteX7" fmla="*/ 1163782 w 1828800"/>
              <a:gd name="connsiteY7" fmla="*/ 2149433 h 6044540"/>
              <a:gd name="connsiteX8" fmla="*/ 1246909 w 1828800"/>
              <a:gd name="connsiteY8" fmla="*/ 2576945 h 6044540"/>
              <a:gd name="connsiteX9" fmla="*/ 1104405 w 1828800"/>
              <a:gd name="connsiteY9" fmla="*/ 2719449 h 6044540"/>
              <a:gd name="connsiteX10" fmla="*/ 961901 w 1828800"/>
              <a:gd name="connsiteY10" fmla="*/ 2909454 h 6044540"/>
              <a:gd name="connsiteX11" fmla="*/ 902525 w 1828800"/>
              <a:gd name="connsiteY11" fmla="*/ 3075709 h 6044540"/>
              <a:gd name="connsiteX12" fmla="*/ 902525 w 1828800"/>
              <a:gd name="connsiteY12" fmla="*/ 3360716 h 6044540"/>
              <a:gd name="connsiteX13" fmla="*/ 961901 w 1828800"/>
              <a:gd name="connsiteY13" fmla="*/ 3526971 h 6044540"/>
              <a:gd name="connsiteX14" fmla="*/ 878774 w 1828800"/>
              <a:gd name="connsiteY14" fmla="*/ 3906981 h 6044540"/>
              <a:gd name="connsiteX15" fmla="*/ 878774 w 1828800"/>
              <a:gd name="connsiteY15" fmla="*/ 4298867 h 6044540"/>
              <a:gd name="connsiteX16" fmla="*/ 546265 w 1828800"/>
              <a:gd name="connsiteY16" fmla="*/ 5142015 h 6044540"/>
              <a:gd name="connsiteX17" fmla="*/ 249382 w 1828800"/>
              <a:gd name="connsiteY17" fmla="*/ 5308270 h 6044540"/>
              <a:gd name="connsiteX18" fmla="*/ 47501 w 1828800"/>
              <a:gd name="connsiteY18" fmla="*/ 5605153 h 6044540"/>
              <a:gd name="connsiteX19" fmla="*/ 0 w 1828800"/>
              <a:gd name="connsiteY19" fmla="*/ 6044540 h 60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00" h="6044540">
                <a:moveTo>
                  <a:pt x="1828800" y="0"/>
                </a:moveTo>
                <a:cubicBezTo>
                  <a:pt x="1808018" y="16823"/>
                  <a:pt x="1787236" y="33647"/>
                  <a:pt x="1757548" y="118753"/>
                </a:cubicBezTo>
                <a:cubicBezTo>
                  <a:pt x="1727860" y="203859"/>
                  <a:pt x="1674421" y="378031"/>
                  <a:pt x="1650670" y="510639"/>
                </a:cubicBezTo>
                <a:cubicBezTo>
                  <a:pt x="1626919" y="643247"/>
                  <a:pt x="1644732" y="815439"/>
                  <a:pt x="1615044" y="914400"/>
                </a:cubicBezTo>
                <a:cubicBezTo>
                  <a:pt x="1585356" y="1013361"/>
                  <a:pt x="1496291" y="1013361"/>
                  <a:pt x="1472540" y="1104405"/>
                </a:cubicBezTo>
                <a:cubicBezTo>
                  <a:pt x="1448789" y="1195449"/>
                  <a:pt x="1484415" y="1355766"/>
                  <a:pt x="1472540" y="1460665"/>
                </a:cubicBezTo>
                <a:cubicBezTo>
                  <a:pt x="1460665" y="1565564"/>
                  <a:pt x="1452748" y="1619002"/>
                  <a:pt x="1401288" y="1733797"/>
                </a:cubicBezTo>
                <a:cubicBezTo>
                  <a:pt x="1349828" y="1848592"/>
                  <a:pt x="1189512" y="2008908"/>
                  <a:pt x="1163782" y="2149433"/>
                </a:cubicBezTo>
                <a:cubicBezTo>
                  <a:pt x="1138052" y="2289958"/>
                  <a:pt x="1256805" y="2481942"/>
                  <a:pt x="1246909" y="2576945"/>
                </a:cubicBezTo>
                <a:cubicBezTo>
                  <a:pt x="1237013" y="2671948"/>
                  <a:pt x="1151906" y="2664031"/>
                  <a:pt x="1104405" y="2719449"/>
                </a:cubicBezTo>
                <a:cubicBezTo>
                  <a:pt x="1056904" y="2774867"/>
                  <a:pt x="995548" y="2850077"/>
                  <a:pt x="961901" y="2909454"/>
                </a:cubicBezTo>
                <a:cubicBezTo>
                  <a:pt x="928254" y="2968831"/>
                  <a:pt x="912421" y="3000499"/>
                  <a:pt x="902525" y="3075709"/>
                </a:cubicBezTo>
                <a:cubicBezTo>
                  <a:pt x="892629" y="3150919"/>
                  <a:pt x="892629" y="3285506"/>
                  <a:pt x="902525" y="3360716"/>
                </a:cubicBezTo>
                <a:cubicBezTo>
                  <a:pt x="912421" y="3435926"/>
                  <a:pt x="965859" y="3435927"/>
                  <a:pt x="961901" y="3526971"/>
                </a:cubicBezTo>
                <a:cubicBezTo>
                  <a:pt x="957943" y="3618015"/>
                  <a:pt x="892629" y="3778332"/>
                  <a:pt x="878774" y="3906981"/>
                </a:cubicBezTo>
                <a:cubicBezTo>
                  <a:pt x="864920" y="4035630"/>
                  <a:pt x="934192" y="4093028"/>
                  <a:pt x="878774" y="4298867"/>
                </a:cubicBezTo>
                <a:cubicBezTo>
                  <a:pt x="823356" y="4504706"/>
                  <a:pt x="651164" y="4973781"/>
                  <a:pt x="546265" y="5142015"/>
                </a:cubicBezTo>
                <a:cubicBezTo>
                  <a:pt x="441366" y="5310249"/>
                  <a:pt x="332509" y="5231080"/>
                  <a:pt x="249382" y="5308270"/>
                </a:cubicBezTo>
                <a:cubicBezTo>
                  <a:pt x="166255" y="5385460"/>
                  <a:pt x="89065" y="5482441"/>
                  <a:pt x="47501" y="5605153"/>
                </a:cubicBezTo>
                <a:cubicBezTo>
                  <a:pt x="5937" y="5727865"/>
                  <a:pt x="35626" y="5929745"/>
                  <a:pt x="0" y="6044540"/>
                </a:cubicBezTo>
              </a:path>
            </a:pathLst>
          </a:custGeom>
          <a:ln w="5715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شكل حر 19"/>
          <p:cNvSpPr/>
          <p:nvPr/>
        </p:nvSpPr>
        <p:spPr>
          <a:xfrm>
            <a:off x="3429000" y="533400"/>
            <a:ext cx="2426524" cy="6044540"/>
          </a:xfrm>
          <a:custGeom>
            <a:avLst/>
            <a:gdLst>
              <a:gd name="connsiteX0" fmla="*/ 2426524 w 2426524"/>
              <a:gd name="connsiteY0" fmla="*/ 35626 h 6044540"/>
              <a:gd name="connsiteX1" fmla="*/ 2284021 w 2426524"/>
              <a:gd name="connsiteY1" fmla="*/ 47501 h 6044540"/>
              <a:gd name="connsiteX2" fmla="*/ 2034639 w 2426524"/>
              <a:gd name="connsiteY2" fmla="*/ 320634 h 6044540"/>
              <a:gd name="connsiteX3" fmla="*/ 1999013 w 2426524"/>
              <a:gd name="connsiteY3" fmla="*/ 451262 h 6044540"/>
              <a:gd name="connsiteX4" fmla="*/ 2141517 w 2426524"/>
              <a:gd name="connsiteY4" fmla="*/ 641267 h 6044540"/>
              <a:gd name="connsiteX5" fmla="*/ 2189018 w 2426524"/>
              <a:gd name="connsiteY5" fmla="*/ 736270 h 6044540"/>
              <a:gd name="connsiteX6" fmla="*/ 2189018 w 2426524"/>
              <a:gd name="connsiteY6" fmla="*/ 890649 h 6044540"/>
              <a:gd name="connsiteX7" fmla="*/ 2141517 w 2426524"/>
              <a:gd name="connsiteY7" fmla="*/ 1033153 h 6044540"/>
              <a:gd name="connsiteX8" fmla="*/ 2272145 w 2426524"/>
              <a:gd name="connsiteY8" fmla="*/ 1151906 h 6044540"/>
              <a:gd name="connsiteX9" fmla="*/ 2379023 w 2426524"/>
              <a:gd name="connsiteY9" fmla="*/ 1436914 h 6044540"/>
              <a:gd name="connsiteX10" fmla="*/ 2331522 w 2426524"/>
              <a:gd name="connsiteY10" fmla="*/ 1555667 h 6044540"/>
              <a:gd name="connsiteX11" fmla="*/ 2212769 w 2426524"/>
              <a:gd name="connsiteY11" fmla="*/ 1626919 h 6044540"/>
              <a:gd name="connsiteX12" fmla="*/ 2105891 w 2426524"/>
              <a:gd name="connsiteY12" fmla="*/ 1840675 h 6044540"/>
              <a:gd name="connsiteX13" fmla="*/ 1892135 w 2426524"/>
              <a:gd name="connsiteY13" fmla="*/ 1828800 h 6044540"/>
              <a:gd name="connsiteX14" fmla="*/ 1761506 w 2426524"/>
              <a:gd name="connsiteY14" fmla="*/ 1840675 h 6044540"/>
              <a:gd name="connsiteX15" fmla="*/ 1678379 w 2426524"/>
              <a:gd name="connsiteY15" fmla="*/ 2137558 h 6044540"/>
              <a:gd name="connsiteX16" fmla="*/ 1559626 w 2426524"/>
              <a:gd name="connsiteY16" fmla="*/ 2232561 h 6044540"/>
              <a:gd name="connsiteX17" fmla="*/ 1381496 w 2426524"/>
              <a:gd name="connsiteY17" fmla="*/ 2196935 h 6044540"/>
              <a:gd name="connsiteX18" fmla="*/ 1274618 w 2426524"/>
              <a:gd name="connsiteY18" fmla="*/ 2196935 h 6044540"/>
              <a:gd name="connsiteX19" fmla="*/ 1250867 w 2426524"/>
              <a:gd name="connsiteY19" fmla="*/ 2185060 h 6044540"/>
              <a:gd name="connsiteX20" fmla="*/ 1274618 w 2426524"/>
              <a:gd name="connsiteY20" fmla="*/ 2363190 h 6044540"/>
              <a:gd name="connsiteX21" fmla="*/ 1215241 w 2426524"/>
              <a:gd name="connsiteY21" fmla="*/ 2612571 h 6044540"/>
              <a:gd name="connsiteX22" fmla="*/ 918358 w 2426524"/>
              <a:gd name="connsiteY22" fmla="*/ 2802577 h 6044540"/>
              <a:gd name="connsiteX23" fmla="*/ 835231 w 2426524"/>
              <a:gd name="connsiteY23" fmla="*/ 3135086 h 6044540"/>
              <a:gd name="connsiteX24" fmla="*/ 930234 w 2426524"/>
              <a:gd name="connsiteY24" fmla="*/ 3503221 h 6044540"/>
              <a:gd name="connsiteX25" fmla="*/ 799605 w 2426524"/>
              <a:gd name="connsiteY25" fmla="*/ 3823854 h 6044540"/>
              <a:gd name="connsiteX26" fmla="*/ 858982 w 2426524"/>
              <a:gd name="connsiteY26" fmla="*/ 4251366 h 6044540"/>
              <a:gd name="connsiteX27" fmla="*/ 609600 w 2426524"/>
              <a:gd name="connsiteY27" fmla="*/ 4762005 h 6044540"/>
              <a:gd name="connsiteX28" fmla="*/ 431470 w 2426524"/>
              <a:gd name="connsiteY28" fmla="*/ 5106390 h 6044540"/>
              <a:gd name="connsiteX29" fmla="*/ 336467 w 2426524"/>
              <a:gd name="connsiteY29" fmla="*/ 5367647 h 6044540"/>
              <a:gd name="connsiteX30" fmla="*/ 51460 w 2426524"/>
              <a:gd name="connsiteY30" fmla="*/ 5795158 h 6044540"/>
              <a:gd name="connsiteX31" fmla="*/ 27709 w 2426524"/>
              <a:gd name="connsiteY31" fmla="*/ 6044540 h 60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26524" h="6044540">
                <a:moveTo>
                  <a:pt x="2426524" y="35626"/>
                </a:moveTo>
                <a:cubicBezTo>
                  <a:pt x="2387929" y="17813"/>
                  <a:pt x="2349335" y="0"/>
                  <a:pt x="2284021" y="47501"/>
                </a:cubicBezTo>
                <a:cubicBezTo>
                  <a:pt x="2218707" y="95002"/>
                  <a:pt x="2082140" y="253341"/>
                  <a:pt x="2034639" y="320634"/>
                </a:cubicBezTo>
                <a:cubicBezTo>
                  <a:pt x="1987138" y="387927"/>
                  <a:pt x="1981200" y="397823"/>
                  <a:pt x="1999013" y="451262"/>
                </a:cubicBezTo>
                <a:cubicBezTo>
                  <a:pt x="2016826" y="504701"/>
                  <a:pt x="2109850" y="593766"/>
                  <a:pt x="2141517" y="641267"/>
                </a:cubicBezTo>
                <a:cubicBezTo>
                  <a:pt x="2173184" y="688768"/>
                  <a:pt x="2181101" y="694706"/>
                  <a:pt x="2189018" y="736270"/>
                </a:cubicBezTo>
                <a:cubicBezTo>
                  <a:pt x="2196935" y="777834"/>
                  <a:pt x="2196935" y="841169"/>
                  <a:pt x="2189018" y="890649"/>
                </a:cubicBezTo>
                <a:cubicBezTo>
                  <a:pt x="2181101" y="940130"/>
                  <a:pt x="2127663" y="989610"/>
                  <a:pt x="2141517" y="1033153"/>
                </a:cubicBezTo>
                <a:cubicBezTo>
                  <a:pt x="2155371" y="1076696"/>
                  <a:pt x="2232561" y="1084612"/>
                  <a:pt x="2272145" y="1151906"/>
                </a:cubicBezTo>
                <a:cubicBezTo>
                  <a:pt x="2311729" y="1219200"/>
                  <a:pt x="2369127" y="1369621"/>
                  <a:pt x="2379023" y="1436914"/>
                </a:cubicBezTo>
                <a:cubicBezTo>
                  <a:pt x="2388919" y="1504208"/>
                  <a:pt x="2359231" y="1524000"/>
                  <a:pt x="2331522" y="1555667"/>
                </a:cubicBezTo>
                <a:cubicBezTo>
                  <a:pt x="2303813" y="1587334"/>
                  <a:pt x="2250374" y="1579418"/>
                  <a:pt x="2212769" y="1626919"/>
                </a:cubicBezTo>
                <a:cubicBezTo>
                  <a:pt x="2175164" y="1674420"/>
                  <a:pt x="2159330" y="1807028"/>
                  <a:pt x="2105891" y="1840675"/>
                </a:cubicBezTo>
                <a:cubicBezTo>
                  <a:pt x="2052452" y="1874322"/>
                  <a:pt x="1949532" y="1828800"/>
                  <a:pt x="1892135" y="1828800"/>
                </a:cubicBezTo>
                <a:cubicBezTo>
                  <a:pt x="1834738" y="1828800"/>
                  <a:pt x="1797132" y="1789215"/>
                  <a:pt x="1761506" y="1840675"/>
                </a:cubicBezTo>
                <a:cubicBezTo>
                  <a:pt x="1725880" y="1892135"/>
                  <a:pt x="1712026" y="2072244"/>
                  <a:pt x="1678379" y="2137558"/>
                </a:cubicBezTo>
                <a:cubicBezTo>
                  <a:pt x="1644732" y="2202872"/>
                  <a:pt x="1609106" y="2222665"/>
                  <a:pt x="1559626" y="2232561"/>
                </a:cubicBezTo>
                <a:cubicBezTo>
                  <a:pt x="1510146" y="2242457"/>
                  <a:pt x="1428997" y="2202873"/>
                  <a:pt x="1381496" y="2196935"/>
                </a:cubicBezTo>
                <a:cubicBezTo>
                  <a:pt x="1333995" y="2190997"/>
                  <a:pt x="1296390" y="2198914"/>
                  <a:pt x="1274618" y="2196935"/>
                </a:cubicBezTo>
                <a:cubicBezTo>
                  <a:pt x="1252847" y="2194956"/>
                  <a:pt x="1250867" y="2157351"/>
                  <a:pt x="1250867" y="2185060"/>
                </a:cubicBezTo>
                <a:cubicBezTo>
                  <a:pt x="1250867" y="2212769"/>
                  <a:pt x="1280556" y="2291938"/>
                  <a:pt x="1274618" y="2363190"/>
                </a:cubicBezTo>
                <a:cubicBezTo>
                  <a:pt x="1268680" y="2434442"/>
                  <a:pt x="1274618" y="2539340"/>
                  <a:pt x="1215241" y="2612571"/>
                </a:cubicBezTo>
                <a:cubicBezTo>
                  <a:pt x="1155864" y="2685802"/>
                  <a:pt x="981693" y="2715491"/>
                  <a:pt x="918358" y="2802577"/>
                </a:cubicBezTo>
                <a:cubicBezTo>
                  <a:pt x="855023" y="2889663"/>
                  <a:pt x="833252" y="3018312"/>
                  <a:pt x="835231" y="3135086"/>
                </a:cubicBezTo>
                <a:cubicBezTo>
                  <a:pt x="837210" y="3251860"/>
                  <a:pt x="936172" y="3388426"/>
                  <a:pt x="930234" y="3503221"/>
                </a:cubicBezTo>
                <a:cubicBezTo>
                  <a:pt x="924296" y="3618016"/>
                  <a:pt x="811480" y="3699163"/>
                  <a:pt x="799605" y="3823854"/>
                </a:cubicBezTo>
                <a:cubicBezTo>
                  <a:pt x="787730" y="3948545"/>
                  <a:pt x="890650" y="4095008"/>
                  <a:pt x="858982" y="4251366"/>
                </a:cubicBezTo>
                <a:cubicBezTo>
                  <a:pt x="827315" y="4407725"/>
                  <a:pt x="680852" y="4619501"/>
                  <a:pt x="609600" y="4762005"/>
                </a:cubicBezTo>
                <a:cubicBezTo>
                  <a:pt x="538348" y="4904509"/>
                  <a:pt x="476992" y="5005450"/>
                  <a:pt x="431470" y="5106390"/>
                </a:cubicBezTo>
                <a:cubicBezTo>
                  <a:pt x="385948" y="5207330"/>
                  <a:pt x="399802" y="5252852"/>
                  <a:pt x="336467" y="5367647"/>
                </a:cubicBezTo>
                <a:cubicBezTo>
                  <a:pt x="273132" y="5482442"/>
                  <a:pt x="102920" y="5682343"/>
                  <a:pt x="51460" y="5795158"/>
                </a:cubicBezTo>
                <a:cubicBezTo>
                  <a:pt x="0" y="5907973"/>
                  <a:pt x="47501" y="5991101"/>
                  <a:pt x="27709" y="6044540"/>
                </a:cubicBezTo>
              </a:path>
            </a:pathLst>
          </a:custGeom>
          <a:noFill/>
          <a:ln w="38100">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مستطيل 20"/>
          <p:cNvSpPr/>
          <p:nvPr/>
        </p:nvSpPr>
        <p:spPr>
          <a:xfrm>
            <a:off x="7391400" y="4419600"/>
            <a:ext cx="381000" cy="228600"/>
          </a:xfrm>
          <a:prstGeom prst="rect">
            <a:avLst/>
          </a:prstGeom>
          <a:noFill/>
          <a:ln w="9525">
            <a:solidFill>
              <a:srgbClr val="73D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مربع نص 21"/>
          <p:cNvSpPr txBox="1"/>
          <p:nvPr/>
        </p:nvSpPr>
        <p:spPr>
          <a:xfrm>
            <a:off x="7772400" y="4419600"/>
            <a:ext cx="1219200" cy="230832"/>
          </a:xfrm>
          <a:prstGeom prst="rect">
            <a:avLst/>
          </a:prstGeom>
          <a:noFill/>
        </p:spPr>
        <p:txBody>
          <a:bodyPr wrap="square" rtlCol="0">
            <a:spAutoFit/>
          </a:bodyPr>
          <a:lstStyle/>
          <a:p>
            <a:r>
              <a:rPr lang="en-US" sz="900" b="1" dirty="0" smtClean="0"/>
              <a:t>Parcel’s boundary</a:t>
            </a:r>
            <a:endParaRPr lang="en-US" sz="900" b="1" dirty="0"/>
          </a:p>
        </p:txBody>
      </p:sp>
      <p:sp>
        <p:nvSpPr>
          <p:cNvPr id="25" name="مستطيل 24"/>
          <p:cNvSpPr/>
          <p:nvPr/>
        </p:nvSpPr>
        <p:spPr>
          <a:xfrm>
            <a:off x="1447800" y="0"/>
            <a:ext cx="6553200" cy="461665"/>
          </a:xfrm>
          <a:prstGeom prst="rect">
            <a:avLst/>
          </a:prstGeom>
        </p:spPr>
        <p:txBody>
          <a:bodyPr wrap="square">
            <a:spAutoFit/>
          </a:bodyPr>
          <a:lstStyle/>
          <a:p>
            <a:r>
              <a:rPr lang="en-US" sz="2400" b="1" dirty="0" smtClean="0"/>
              <a:t>land registration at Baqa Al-Gharbiyye </a:t>
            </a:r>
            <a:endParaRPr lang="ar-SA" sz="2400" b="1"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reham\Desktop\gp\tsweh.PNG"/>
          <p:cNvPicPr>
            <a:picLocks noChangeAspect="1" noChangeArrowheads="1"/>
          </p:cNvPicPr>
          <p:nvPr/>
        </p:nvPicPr>
        <p:blipFill>
          <a:blip r:embed="rId2"/>
          <a:srcRect/>
          <a:stretch>
            <a:fillRect/>
          </a:stretch>
        </p:blipFill>
        <p:spPr bwMode="auto">
          <a:xfrm>
            <a:off x="0" y="762000"/>
            <a:ext cx="8915400" cy="4428672"/>
          </a:xfrm>
          <a:prstGeom prst="rect">
            <a:avLst/>
          </a:prstGeom>
          <a:noFill/>
        </p:spPr>
      </p:pic>
      <p:sp>
        <p:nvSpPr>
          <p:cNvPr id="5" name="مستطيل 4"/>
          <p:cNvSpPr/>
          <p:nvPr/>
        </p:nvSpPr>
        <p:spPr>
          <a:xfrm>
            <a:off x="1600200" y="152400"/>
            <a:ext cx="6553200" cy="461665"/>
          </a:xfrm>
          <a:prstGeom prst="rect">
            <a:avLst/>
          </a:prstGeom>
        </p:spPr>
        <p:txBody>
          <a:bodyPr wrap="square">
            <a:spAutoFit/>
          </a:bodyPr>
          <a:lstStyle/>
          <a:p>
            <a:r>
              <a:rPr lang="en-US" sz="2400" b="1" dirty="0" smtClean="0"/>
              <a:t>land registration at Baqa Alsharqieh  </a:t>
            </a:r>
            <a:endParaRPr lang="ar-SA" sz="2400" b="1"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600200" y="152400"/>
            <a:ext cx="6553200" cy="461665"/>
          </a:xfrm>
          <a:prstGeom prst="rect">
            <a:avLst/>
          </a:prstGeom>
        </p:spPr>
        <p:txBody>
          <a:bodyPr wrap="square">
            <a:spAutoFit/>
          </a:bodyPr>
          <a:lstStyle/>
          <a:p>
            <a:r>
              <a:rPr lang="en-US" sz="2400" b="1" dirty="0" smtClean="0"/>
              <a:t>land registration at Baqa Alsharqieh  </a:t>
            </a:r>
            <a:endParaRPr lang="ar-SA" sz="2400" b="1" dirty="0"/>
          </a:p>
        </p:txBody>
      </p:sp>
      <p:pic>
        <p:nvPicPr>
          <p:cNvPr id="9" name="Picture 4"/>
          <p:cNvPicPr>
            <a:picLocks noChangeAspect="1" noChangeArrowheads="1"/>
          </p:cNvPicPr>
          <p:nvPr/>
        </p:nvPicPr>
        <p:blipFill>
          <a:blip r:embed="rId2"/>
          <a:srcRect l="20498" t="13542" r="13324" b="6250"/>
          <a:stretch>
            <a:fillRect/>
          </a:stretch>
        </p:blipFill>
        <p:spPr bwMode="auto">
          <a:xfrm>
            <a:off x="228600" y="685800"/>
            <a:ext cx="8610600" cy="58674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4619625" y="609600"/>
            <a:ext cx="4619625" cy="5591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ww.jpg"/>
          <p:cNvPicPr>
            <a:picLocks noChangeAspect="1"/>
          </p:cNvPicPr>
          <p:nvPr/>
        </p:nvPicPr>
        <p:blipFill>
          <a:blip r:embed="rId2" cstate="print"/>
          <a:srcRect t="6431"/>
          <a:stretch>
            <a:fillRect/>
          </a:stretch>
        </p:blipFill>
        <p:spPr>
          <a:xfrm>
            <a:off x="0" y="803054"/>
            <a:ext cx="9144000" cy="6054946"/>
          </a:xfrm>
          <a:prstGeom prst="rect">
            <a:avLst/>
          </a:prstGeom>
        </p:spPr>
      </p:pic>
      <p:sp>
        <p:nvSpPr>
          <p:cNvPr id="4" name="مستطيل 3"/>
          <p:cNvSpPr/>
          <p:nvPr/>
        </p:nvSpPr>
        <p:spPr>
          <a:xfrm>
            <a:off x="7239000" y="4572000"/>
            <a:ext cx="1905000" cy="129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ربع نص 4"/>
          <p:cNvSpPr txBox="1"/>
          <p:nvPr/>
        </p:nvSpPr>
        <p:spPr>
          <a:xfrm>
            <a:off x="990600" y="228600"/>
            <a:ext cx="7391400" cy="461665"/>
          </a:xfrm>
          <a:prstGeom prst="rect">
            <a:avLst/>
          </a:prstGeom>
          <a:noFill/>
        </p:spPr>
        <p:txBody>
          <a:bodyPr wrap="square" rtlCol="0">
            <a:spAutoFit/>
          </a:bodyPr>
          <a:lstStyle/>
          <a:p>
            <a:r>
              <a:rPr lang="en-US" sz="2400" b="1" dirty="0" smtClean="0"/>
              <a:t>The western side after building the separated  wall</a:t>
            </a:r>
            <a:endParaRPr lang="en-US" sz="2400" b="1" dirty="0"/>
          </a:p>
        </p:txBody>
      </p:sp>
      <p:sp>
        <p:nvSpPr>
          <p:cNvPr id="6" name="مستطيل 5"/>
          <p:cNvSpPr/>
          <p:nvPr/>
        </p:nvSpPr>
        <p:spPr>
          <a:xfrm>
            <a:off x="7162800" y="4724400"/>
            <a:ext cx="1676400" cy="1066800"/>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b="1" dirty="0" smtClean="0">
                <a:solidFill>
                  <a:schemeClr val="tx1">
                    <a:lumMod val="85000"/>
                    <a:lumOff val="15000"/>
                  </a:schemeClr>
                </a:solidFill>
              </a:rPr>
              <a:t>The built up area is bigger than master plan boundaries in both sides </a:t>
            </a:r>
            <a:endParaRPr lang="en-US" sz="1400" b="1" dirty="0">
              <a:solidFill>
                <a:schemeClr val="tx1">
                  <a:lumMod val="85000"/>
                  <a:lumOff val="15000"/>
                </a:schemeClr>
              </a:solidFill>
            </a:endParaRPr>
          </a:p>
        </p:txBody>
      </p:sp>
      <p:sp>
        <p:nvSpPr>
          <p:cNvPr id="7" name="مستطيل 6"/>
          <p:cNvSpPr/>
          <p:nvPr/>
        </p:nvSpPr>
        <p:spPr>
          <a:xfrm>
            <a:off x="609600" y="1219200"/>
            <a:ext cx="2743200" cy="1015663"/>
          </a:xfrm>
          <a:prstGeom prst="rect">
            <a:avLst/>
          </a:prstGeom>
          <a:solidFill>
            <a:schemeClr val="bg2">
              <a:lumMod val="75000"/>
            </a:schemeClr>
          </a:solidFill>
          <a:ln>
            <a:solidFill>
              <a:schemeClr val="bg2">
                <a:lumMod val="25000"/>
              </a:schemeClr>
            </a:solidFill>
          </a:ln>
        </p:spPr>
        <p:txBody>
          <a:bodyPr wrap="square">
            <a:spAutoFit/>
          </a:bodyPr>
          <a:lstStyle/>
          <a:p>
            <a:r>
              <a:rPr lang="en-US" sz="1200" dirty="0" smtClean="0"/>
              <a:t>There are approximately 2,000 donum of agricultural land on which residential neighborhoods and thousands of housing units are constructed without licenses</a:t>
            </a:r>
            <a:endParaRPr lang="en-US" sz="1200" dirty="0"/>
          </a:p>
        </p:txBody>
      </p:sp>
      <p:cxnSp>
        <p:nvCxnSpPr>
          <p:cNvPr id="9" name="رابط كسهم مستقيم 8"/>
          <p:cNvCxnSpPr/>
          <p:nvPr/>
        </p:nvCxnSpPr>
        <p:spPr>
          <a:xfrm>
            <a:off x="2362200" y="2133600"/>
            <a:ext cx="990600" cy="457200"/>
          </a:xfrm>
          <a:prstGeom prst="straightConnector1">
            <a:avLst/>
          </a:prstGeom>
          <a:ln>
            <a:solidFill>
              <a:schemeClr val="bg2">
                <a:lumMod val="2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 name="مربع نص 7"/>
          <p:cNvSpPr txBox="1"/>
          <p:nvPr/>
        </p:nvSpPr>
        <p:spPr>
          <a:xfrm>
            <a:off x="2133600" y="5257800"/>
            <a:ext cx="838200" cy="215444"/>
          </a:xfrm>
          <a:prstGeom prst="rect">
            <a:avLst/>
          </a:prstGeom>
          <a:noFill/>
        </p:spPr>
        <p:txBody>
          <a:bodyPr wrap="square" rtlCol="0">
            <a:spAutoFit/>
          </a:bodyPr>
          <a:lstStyle/>
          <a:p>
            <a:r>
              <a:rPr lang="en-US" sz="800" b="1" dirty="0" err="1" smtClean="0"/>
              <a:t>Jat</a:t>
            </a:r>
            <a:endParaRPr lang="en-US" sz="800" dirty="0"/>
          </a:p>
        </p:txBody>
      </p:sp>
      <p:sp>
        <p:nvSpPr>
          <p:cNvPr id="10" name="مربع نص 9"/>
          <p:cNvSpPr txBox="1"/>
          <p:nvPr/>
        </p:nvSpPr>
        <p:spPr>
          <a:xfrm>
            <a:off x="2971800" y="3048000"/>
            <a:ext cx="990600" cy="677108"/>
          </a:xfrm>
          <a:prstGeom prst="rect">
            <a:avLst/>
          </a:prstGeom>
          <a:noFill/>
        </p:spPr>
        <p:txBody>
          <a:bodyPr wrap="square" rtlCol="0">
            <a:spAutoFit/>
          </a:bodyPr>
          <a:lstStyle/>
          <a:p>
            <a:r>
              <a:rPr lang="en-US" sz="1000" dirty="0" smtClean="0"/>
              <a:t>Baqa Al-Gharbiyye</a:t>
            </a:r>
          </a:p>
          <a:p>
            <a:endParaRPr lang="en-US" dirty="0"/>
          </a:p>
        </p:txBody>
      </p:sp>
      <p:sp>
        <p:nvSpPr>
          <p:cNvPr id="11" name="مستطيل 10"/>
          <p:cNvSpPr/>
          <p:nvPr/>
        </p:nvSpPr>
        <p:spPr>
          <a:xfrm>
            <a:off x="4114800" y="3733800"/>
            <a:ext cx="737702" cy="246221"/>
          </a:xfrm>
          <a:prstGeom prst="rect">
            <a:avLst/>
          </a:prstGeom>
        </p:spPr>
        <p:txBody>
          <a:bodyPr wrap="none">
            <a:spAutoFit/>
          </a:bodyPr>
          <a:lstStyle/>
          <a:p>
            <a:r>
              <a:rPr lang="en-US" sz="1000" dirty="0" smtClean="0"/>
              <a:t>Nazlet Issa</a:t>
            </a:r>
          </a:p>
        </p:txBody>
      </p:sp>
      <p:sp>
        <p:nvSpPr>
          <p:cNvPr id="12" name="مستطيل 11"/>
          <p:cNvSpPr/>
          <p:nvPr/>
        </p:nvSpPr>
        <p:spPr>
          <a:xfrm>
            <a:off x="4953000" y="4343400"/>
            <a:ext cx="1031051" cy="230832"/>
          </a:xfrm>
          <a:prstGeom prst="rect">
            <a:avLst/>
          </a:prstGeom>
        </p:spPr>
        <p:txBody>
          <a:bodyPr wrap="none">
            <a:spAutoFit/>
          </a:bodyPr>
          <a:lstStyle/>
          <a:p>
            <a:r>
              <a:rPr lang="en-US" sz="900" b="1" dirty="0" smtClean="0"/>
              <a:t>Baqa </a:t>
            </a:r>
            <a:r>
              <a:rPr lang="en-US" sz="900" b="1" dirty="0" err="1" smtClean="0"/>
              <a:t>aslsharqieh</a:t>
            </a:r>
            <a:r>
              <a:rPr lang="en-US" sz="900" b="1" dirty="0" smtClean="0"/>
              <a:t> </a:t>
            </a:r>
          </a:p>
        </p:txBody>
      </p:sp>
      <p:sp>
        <p:nvSpPr>
          <p:cNvPr id="13" name="مستطيل 12"/>
          <p:cNvSpPr/>
          <p:nvPr/>
        </p:nvSpPr>
        <p:spPr>
          <a:xfrm>
            <a:off x="5715000" y="2057400"/>
            <a:ext cx="486030" cy="230832"/>
          </a:xfrm>
          <a:prstGeom prst="rect">
            <a:avLst/>
          </a:prstGeom>
        </p:spPr>
        <p:txBody>
          <a:bodyPr wrap="none">
            <a:spAutoFit/>
          </a:bodyPr>
          <a:lstStyle/>
          <a:p>
            <a:r>
              <a:rPr lang="en-US" sz="900" b="1" dirty="0" smtClean="0"/>
              <a:t>Qaffin</a:t>
            </a:r>
          </a:p>
        </p:txBody>
      </p:sp>
      <p:graphicFrame>
        <p:nvGraphicFramePr>
          <p:cNvPr id="14" name="جدول 13"/>
          <p:cNvGraphicFramePr>
            <a:graphicFrameLocks noGrp="1"/>
          </p:cNvGraphicFramePr>
          <p:nvPr/>
        </p:nvGraphicFramePr>
        <p:xfrm>
          <a:off x="1524000" y="1397000"/>
          <a:ext cx="6096000" cy="2123440"/>
        </p:xfrm>
        <a:graphic>
          <a:graphicData uri="http://schemas.openxmlformats.org/drawingml/2006/table">
            <a:tbl>
              <a:tblPr rtl="1" firstRow="1" bandRow="1">
                <a:tableStyleId>{5C22544A-7EE6-4342-B048-85BDC9FD1C3A}</a:tableStyleId>
              </a:tblPr>
              <a:tblGrid>
                <a:gridCol w="2032000"/>
                <a:gridCol w="997606"/>
                <a:gridCol w="3066394"/>
              </a:tblGrid>
              <a:tr h="370840">
                <a:tc>
                  <a:txBody>
                    <a:bodyPr/>
                    <a:lstStyle/>
                    <a:p>
                      <a:pPr algn="l" rtl="0"/>
                      <a:endParaRPr lang="ar-SA" dirty="0"/>
                    </a:p>
                  </a:txBody>
                  <a:tcPr/>
                </a:tc>
                <a:tc>
                  <a:txBody>
                    <a:bodyPr/>
                    <a:lstStyle/>
                    <a:p>
                      <a:pPr algn="l" rtl="0"/>
                      <a:endParaRPr lang="ar-SA"/>
                    </a:p>
                  </a:txBody>
                  <a:tcPr/>
                </a:tc>
                <a:tc>
                  <a:txBody>
                    <a:bodyPr/>
                    <a:lstStyle/>
                    <a:p>
                      <a:pPr algn="l" rtl="0"/>
                      <a:endParaRPr lang="ar-SA"/>
                    </a:p>
                  </a:txBody>
                  <a:tcPr/>
                </a:tc>
              </a:tr>
              <a:tr h="370840">
                <a:tc>
                  <a:txBody>
                    <a:bodyPr/>
                    <a:lstStyle/>
                    <a:p>
                      <a:pPr algn="l" rtl="0"/>
                      <a:endParaRPr lang="ar-SA"/>
                    </a:p>
                  </a:txBody>
                  <a:tcPr/>
                </a:tc>
                <a:tc>
                  <a:txBody>
                    <a:bodyPr/>
                    <a:lstStyle/>
                    <a:p>
                      <a:pPr algn="l" rtl="0"/>
                      <a:r>
                        <a:rPr lang="en-US" dirty="0" smtClean="0"/>
                        <a:t>7,470</a:t>
                      </a:r>
                      <a:endParaRPr lang="ar-SA" dirty="0"/>
                    </a:p>
                  </a:txBody>
                  <a:tcPr/>
                </a:tc>
                <a:tc>
                  <a:txBody>
                    <a:bodyPr/>
                    <a:lstStyle/>
                    <a:p>
                      <a:pPr algn="l" rtl="0"/>
                      <a:r>
                        <a:rPr lang="en-US" dirty="0" smtClean="0"/>
                        <a:t>Urban Texture Area</a:t>
                      </a:r>
                      <a:endParaRPr lang="ar-SA" dirty="0"/>
                    </a:p>
                  </a:txBody>
                  <a:tcPr/>
                </a:tc>
              </a:tr>
              <a:tr h="370840">
                <a:tc>
                  <a:txBody>
                    <a:bodyPr/>
                    <a:lstStyle/>
                    <a:p>
                      <a:pPr algn="l" rtl="0"/>
                      <a:endParaRPr lang="ar-SA"/>
                    </a:p>
                  </a:txBody>
                  <a:tcPr/>
                </a:tc>
                <a:tc>
                  <a:txBody>
                    <a:bodyPr/>
                    <a:lstStyle/>
                    <a:p>
                      <a:pPr algn="l" rtl="0"/>
                      <a:r>
                        <a:rPr lang="en-US" dirty="0" smtClean="0"/>
                        <a:t>6,760</a:t>
                      </a:r>
                      <a:endParaRPr lang="ar-SA" dirty="0"/>
                    </a:p>
                  </a:txBody>
                  <a:tcPr/>
                </a:tc>
                <a:tc>
                  <a:txBody>
                    <a:bodyPr/>
                    <a:lstStyle/>
                    <a:p>
                      <a:pPr algn="l" rtl="0"/>
                      <a:r>
                        <a:rPr lang="en-US" dirty="0" smtClean="0"/>
                        <a:t>Space for development</a:t>
                      </a:r>
                      <a:r>
                        <a:rPr lang="en-US" baseline="0" dirty="0" smtClean="0"/>
                        <a:t> (Within a jurisdiction)</a:t>
                      </a:r>
                      <a:endParaRPr lang="ar-SA" dirty="0"/>
                    </a:p>
                  </a:txBody>
                  <a:tcPr/>
                </a:tc>
              </a:tr>
              <a:tr h="370840">
                <a:tc>
                  <a:txBody>
                    <a:bodyPr/>
                    <a:lstStyle/>
                    <a:p>
                      <a:pPr algn="l" rtl="0"/>
                      <a:endParaRPr lang="ar-SA"/>
                    </a:p>
                  </a:txBody>
                  <a:tcPr/>
                </a:tc>
                <a:tc>
                  <a:txBody>
                    <a:bodyPr/>
                    <a:lstStyle/>
                    <a:p>
                      <a:pPr algn="l" rtl="0"/>
                      <a:endParaRPr lang="ar-SA"/>
                    </a:p>
                  </a:txBody>
                  <a:tcPr/>
                </a:tc>
                <a:tc>
                  <a:txBody>
                    <a:bodyPr/>
                    <a:lstStyle/>
                    <a:p>
                      <a:pPr algn="l" rtl="0"/>
                      <a:endParaRPr lang="ar-SA" dirty="0"/>
                    </a:p>
                  </a:txBody>
                  <a:tcPr/>
                </a:tc>
              </a:tr>
              <a:tr h="370840">
                <a:tc>
                  <a:txBody>
                    <a:bodyPr/>
                    <a:lstStyle/>
                    <a:p>
                      <a:pPr algn="l" rtl="0"/>
                      <a:endParaRPr lang="ar-SA"/>
                    </a:p>
                  </a:txBody>
                  <a:tcPr/>
                </a:tc>
                <a:tc>
                  <a:txBody>
                    <a:bodyPr/>
                    <a:lstStyle/>
                    <a:p>
                      <a:pPr algn="l" rtl="0"/>
                      <a:endParaRPr lang="ar-SA"/>
                    </a:p>
                  </a:txBody>
                  <a:tcPr/>
                </a:tc>
                <a:tc>
                  <a:txBody>
                    <a:bodyPr/>
                    <a:lstStyle/>
                    <a:p>
                      <a:pPr algn="l" rtl="0"/>
                      <a:endParaRPr lang="ar-SA" dirty="0"/>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11188</TotalTime>
  <Words>15745</Words>
  <Application>Microsoft Office PowerPoint</Application>
  <PresentationFormat>عرض على الشاشة (3:4)‏</PresentationFormat>
  <Paragraphs>2462</Paragraphs>
  <Slides>186</Slides>
  <Notes>15</Notes>
  <HiddenSlides>0</HiddenSlides>
  <MMClips>0</MMClips>
  <ScaleCrop>false</ScaleCrop>
  <HeadingPairs>
    <vt:vector size="4" baseType="variant">
      <vt:variant>
        <vt:lpstr>سمة</vt:lpstr>
      </vt:variant>
      <vt:variant>
        <vt:i4>1</vt:i4>
      </vt:variant>
      <vt:variant>
        <vt:lpstr>عناوين الشرائح</vt:lpstr>
      </vt:variant>
      <vt:variant>
        <vt:i4>186</vt:i4>
      </vt:variant>
    </vt:vector>
  </HeadingPairs>
  <TitlesOfParts>
    <vt:vector size="187"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 Administrative division of the study area in the Ottoman period(1516-1917) </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Demographic sector</vt:lpstr>
      <vt:lpstr>Demographic sector</vt:lpstr>
      <vt:lpstr>الشريحة 64</vt:lpstr>
      <vt:lpstr>الشريحة 65</vt:lpstr>
      <vt:lpstr>الشريحة 66</vt:lpstr>
      <vt:lpstr>الشريحة 67</vt:lpstr>
      <vt:lpstr>الشريحة 68</vt:lpstr>
      <vt:lpstr>الشريحة 69</vt:lpstr>
      <vt:lpstr>الشريحة 70</vt:lpstr>
      <vt:lpstr>الشريحة 71</vt:lpstr>
      <vt:lpstr>الشريحة 72</vt:lpstr>
      <vt:lpstr>الشريحة 73</vt:lpstr>
      <vt:lpstr>الشريحة 74</vt:lpstr>
      <vt:lpstr>الشريحة 75</vt:lpstr>
      <vt:lpstr>الشريحة 76</vt:lpstr>
      <vt:lpstr>الشريحة 77</vt:lpstr>
      <vt:lpstr>الشريحة 78</vt:lpstr>
      <vt:lpstr>الشريحة 79</vt:lpstr>
      <vt:lpstr>الشريحة 80</vt:lpstr>
      <vt:lpstr>الشريحة 81</vt:lpstr>
      <vt:lpstr>الشريحة 82</vt:lpstr>
      <vt:lpstr>الشريحة 83</vt:lpstr>
      <vt:lpstr>الشريحة 84</vt:lpstr>
      <vt:lpstr>الشريحة 85</vt:lpstr>
      <vt:lpstr>الشريحة 86</vt:lpstr>
      <vt:lpstr>الشريحة 87</vt:lpstr>
      <vt:lpstr>الشريحة 88</vt:lpstr>
      <vt:lpstr>الشريحة 89</vt:lpstr>
      <vt:lpstr>الشريحة 90</vt:lpstr>
      <vt:lpstr>الشريحة 91</vt:lpstr>
      <vt:lpstr>الشريحة 92</vt:lpstr>
      <vt:lpstr>الشريحة 93</vt:lpstr>
      <vt:lpstr>الشريحة 94</vt:lpstr>
      <vt:lpstr>الشريحة 95</vt:lpstr>
      <vt:lpstr>الشريحة 96</vt:lpstr>
      <vt:lpstr>الشريحة 97</vt:lpstr>
      <vt:lpstr>الشريحة 98</vt:lpstr>
      <vt:lpstr>الشريحة 99</vt:lpstr>
      <vt:lpstr>الشريحة 100</vt:lpstr>
      <vt:lpstr>الشريحة 101</vt:lpstr>
      <vt:lpstr>الشريحة 102</vt:lpstr>
      <vt:lpstr>الشريحة 103</vt:lpstr>
      <vt:lpstr>الشريحة 104</vt:lpstr>
      <vt:lpstr>الشريحة 105</vt:lpstr>
      <vt:lpstr>الشريحة 106</vt:lpstr>
      <vt:lpstr>الشريحة 107</vt:lpstr>
      <vt:lpstr>الشريحة 108</vt:lpstr>
      <vt:lpstr>الشريحة 109</vt:lpstr>
      <vt:lpstr>الشريحة 110</vt:lpstr>
      <vt:lpstr>الشريحة 111</vt:lpstr>
      <vt:lpstr>الشريحة 112</vt:lpstr>
      <vt:lpstr>الشريحة 113</vt:lpstr>
      <vt:lpstr>الشريحة 114</vt:lpstr>
      <vt:lpstr>الشريحة 115</vt:lpstr>
      <vt:lpstr>الشريحة 116</vt:lpstr>
      <vt:lpstr>الشريحة 117</vt:lpstr>
      <vt:lpstr>الشريحة 118</vt:lpstr>
      <vt:lpstr>الشريحة 119</vt:lpstr>
      <vt:lpstr>الشريحة 120</vt:lpstr>
      <vt:lpstr>الشريحة 121</vt:lpstr>
      <vt:lpstr>الشريحة 122</vt:lpstr>
      <vt:lpstr>الشريحة 123</vt:lpstr>
      <vt:lpstr>الشريحة 124</vt:lpstr>
      <vt:lpstr>الشريحة 125</vt:lpstr>
      <vt:lpstr>الشريحة 126</vt:lpstr>
      <vt:lpstr>الشريحة 127</vt:lpstr>
      <vt:lpstr>الشريحة 128</vt:lpstr>
      <vt:lpstr>الشريحة 129</vt:lpstr>
      <vt:lpstr>Agriculture activity </vt:lpstr>
      <vt:lpstr>الشريحة 131</vt:lpstr>
      <vt:lpstr>الشريحة 132</vt:lpstr>
      <vt:lpstr>الشريحة 133</vt:lpstr>
      <vt:lpstr>الشريحة 134</vt:lpstr>
      <vt:lpstr>الشريحة 135</vt:lpstr>
      <vt:lpstr>الشريحة 136</vt:lpstr>
      <vt:lpstr>الشريحة 137</vt:lpstr>
      <vt:lpstr>الشريحة 138</vt:lpstr>
      <vt:lpstr>الشريحة 139</vt:lpstr>
      <vt:lpstr>الشريحة 140</vt:lpstr>
      <vt:lpstr>الشريحة 141</vt:lpstr>
      <vt:lpstr>الشريحة 142</vt:lpstr>
      <vt:lpstr>الشريحة 143</vt:lpstr>
      <vt:lpstr>الشريحة 144</vt:lpstr>
      <vt:lpstr>الشريحة 145</vt:lpstr>
      <vt:lpstr>الشريحة 146</vt:lpstr>
      <vt:lpstr>الشريحة 147</vt:lpstr>
      <vt:lpstr>Transportation sector</vt:lpstr>
      <vt:lpstr>Transportation sector</vt:lpstr>
      <vt:lpstr>Transportation sector</vt:lpstr>
      <vt:lpstr>Transportation sector</vt:lpstr>
      <vt:lpstr>الشريحة 152</vt:lpstr>
      <vt:lpstr>الشريحة 153</vt:lpstr>
      <vt:lpstr>الشريحة 154</vt:lpstr>
      <vt:lpstr>الشريحة 155</vt:lpstr>
      <vt:lpstr>الشريحة 156</vt:lpstr>
      <vt:lpstr>الشريحة 157</vt:lpstr>
      <vt:lpstr>الشريحة 158</vt:lpstr>
      <vt:lpstr>Concept of the project </vt:lpstr>
      <vt:lpstr>Concept of the project </vt:lpstr>
      <vt:lpstr>Project vision</vt:lpstr>
      <vt:lpstr>الشريحة 162</vt:lpstr>
      <vt:lpstr>الشريحة 163</vt:lpstr>
      <vt:lpstr>الشريحة 164</vt:lpstr>
      <vt:lpstr>Map of restrictions and limitations</vt:lpstr>
      <vt:lpstr>Map of potentials and opportunities</vt:lpstr>
      <vt:lpstr>الشريحة 167</vt:lpstr>
      <vt:lpstr>Development trends and strategy</vt:lpstr>
      <vt:lpstr>الشريحة 169</vt:lpstr>
      <vt:lpstr>الشريحة 170</vt:lpstr>
      <vt:lpstr>الشريحة 171</vt:lpstr>
      <vt:lpstr>الشريحة 172</vt:lpstr>
      <vt:lpstr>الشريحة 173</vt:lpstr>
      <vt:lpstr>الشريحة 174</vt:lpstr>
      <vt:lpstr>الشريحة 175</vt:lpstr>
      <vt:lpstr>الشريحة 176</vt:lpstr>
      <vt:lpstr>الشريحة 177</vt:lpstr>
      <vt:lpstr>الشريحة 178</vt:lpstr>
      <vt:lpstr>الشريحة 179</vt:lpstr>
      <vt:lpstr>الشريحة 180</vt:lpstr>
      <vt:lpstr>Cyprus </vt:lpstr>
      <vt:lpstr> Scenario (2): Planning for the  communities separated by the separating wall to enhance its status.   </vt:lpstr>
      <vt:lpstr>الشريحة 183</vt:lpstr>
      <vt:lpstr>الشريحة 184</vt:lpstr>
      <vt:lpstr>الشريحة 185</vt:lpstr>
      <vt:lpstr>الشريحة 186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reham</dc:creator>
  <cp:lastModifiedBy>reham</cp:lastModifiedBy>
  <cp:revision>1061</cp:revision>
  <dcterms:created xsi:type="dcterms:W3CDTF">2020-02-24T19:45:59Z</dcterms:created>
  <dcterms:modified xsi:type="dcterms:W3CDTF">2020-05-30T19:26:08Z</dcterms:modified>
</cp:coreProperties>
</file>