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7" r:id="rId2"/>
    <p:sldId id="258" r:id="rId3"/>
    <p:sldId id="259" r:id="rId4"/>
    <p:sldId id="260" r:id="rId5"/>
    <p:sldId id="262" r:id="rId6"/>
    <p:sldId id="281" r:id="rId7"/>
    <p:sldId id="280" r:id="rId8"/>
    <p:sldId id="265" r:id="rId9"/>
    <p:sldId id="266" r:id="rId10"/>
    <p:sldId id="267" r:id="rId11"/>
    <p:sldId id="268" r:id="rId12"/>
    <p:sldId id="272" r:id="rId13"/>
    <p:sldId id="269" r:id="rId14"/>
    <p:sldId id="270" r:id="rId15"/>
    <p:sldId id="271"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6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4FE5562-AE8E-4651-83E3-7F1B67FC1A51}" type="datetimeFigureOut">
              <a:rPr lang="en-US"/>
              <a:pPr>
                <a:defRPr/>
              </a:pPr>
              <a:t>12/22/2014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87613BD-FC08-4826-8CEC-DBFA29AA7E9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23F3D2-947D-4619-994D-68EE42FC26D6}" type="slidenum">
              <a:rPr lang="en-US">
                <a:solidFill>
                  <a:srgbClr val="000000"/>
                </a:solidFill>
                <a:cs typeface="Arial" charset="0"/>
              </a:rPr>
              <a:pPr fontAlgn="base">
                <a:spcBef>
                  <a:spcPct val="0"/>
                </a:spcBef>
                <a:spcAft>
                  <a:spcPct val="0"/>
                </a:spcAft>
              </a:pPr>
              <a:t>2</a:t>
            </a:fld>
            <a:endParaRPr lang="en-US">
              <a:solidFill>
                <a:srgbClr val="000000"/>
              </a:solidFill>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A319BCBC-EB9B-46C4-8E2B-0681FF0C0351}" type="datetime1">
              <a:rPr lang="en-US"/>
              <a:pPr>
                <a:defRPr/>
              </a:pPr>
              <a:t>12/22/2014</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A9D3D4F5-2AE3-49CE-B324-2B10871703B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C9E93DA-80B1-4B00-A736-146DA68B7B11}" type="datetime1">
              <a:rPr lang="en-US"/>
              <a:pPr>
                <a:defRPr/>
              </a:pPr>
              <a:t>12/22/2014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94DDC36-50B1-4F2F-8E71-76A074F7C08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9AD2E3E-82D5-49D1-BD0B-B00FFFB12C28}" type="datetime1">
              <a:rPr lang="en-US"/>
              <a:pPr>
                <a:defRPr/>
              </a:pPr>
              <a:t>12/22/2014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CF8B7004-1E17-4C51-A7F2-019239E6EE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495B7B3-06BC-43B2-93AF-22093657FE84}" type="datetime1">
              <a:rPr lang="en-US"/>
              <a:pPr>
                <a:defRPr/>
              </a:pPr>
              <a:t>12/22/2014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967EDCE-81F8-4C64-B9F4-EF7316DDBF1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82613C2C-DE40-4A04-BA26-63C8B3BF31AE}" type="datetime1">
              <a:rPr lang="en-US"/>
              <a:pPr>
                <a:defRPr/>
              </a:pPr>
              <a:t>12/22/2014</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2CDB4924-09FE-47C9-87B0-7677F0ADA61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2889CFFE-E10A-43EE-9477-F0723EFFBACD}" type="datetime1">
              <a:rPr lang="en-US"/>
              <a:pPr>
                <a:defRPr/>
              </a:pPr>
              <a:t>12/22/2014</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E368714F-A142-4F3C-9DE7-E111234A64B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AC3B9B03-2327-4AE0-88B5-47D4360C1063}" type="datetime1">
              <a:rPr lang="en-US"/>
              <a:pPr>
                <a:defRPr/>
              </a:pPr>
              <a:t>12/22/2014</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3C087149-E69A-48D3-9A2E-C903730E14F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137ACC4E-3EE6-4A4A-ADFC-A0E0FEF66A9E}" type="datetime1">
              <a:rPr lang="en-US"/>
              <a:pPr>
                <a:defRPr/>
              </a:pPr>
              <a:t>12/22/2014</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337B393E-7CC0-4233-95B0-61818A69082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476FCCAB-21B6-419B-9775-C697D312ECA7}" type="datetime1">
              <a:rPr lang="en-US"/>
              <a:pPr>
                <a:defRPr/>
              </a:pPr>
              <a:t>12/22/2014</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ABE82506-B125-455A-8332-2C15105830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8CD5DDD8-67E6-47AF-B703-7BE8F957D5C7}" type="datetime1">
              <a:rPr lang="en-US"/>
              <a:pPr>
                <a:defRPr/>
              </a:pPr>
              <a:t>12/22/2014</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196C6CB-BBA5-40C4-B4A9-E95F34C0A33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E0CEE8C2-DA44-4567-93CB-A4CCF849D75D}" type="datetime1">
              <a:rPr lang="en-US"/>
              <a:pPr>
                <a:defRPr/>
              </a:pPr>
              <a:t>12/22/2014</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DB1045EB-B8E3-49C9-8EB2-3CD9716F0CE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rgbClr val="04617B">
                    <a:shade val="90000"/>
                  </a:srgbClr>
                </a:solidFill>
                <a:latin typeface="+mn-lt"/>
                <a:cs typeface="+mn-cs"/>
              </a:defRPr>
            </a:lvl1pPr>
            <a:extLst/>
          </a:lstStyle>
          <a:p>
            <a:pPr>
              <a:defRPr/>
            </a:pPr>
            <a:fld id="{0E09EA05-8B05-465D-908B-48D137212C0A}" type="datetime1">
              <a:rPr lang="en-US"/>
              <a:pPr>
                <a:defRPr/>
              </a:pPr>
              <a:t>12/22/2014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rgbClr val="04617B">
                    <a:shade val="90000"/>
                  </a:srgbClr>
                </a:solidFill>
                <a:effectLst/>
                <a:latin typeface="+mn-lt"/>
                <a:cs typeface="+mn-cs"/>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rgbClr val="04617B">
                    <a:shade val="90000"/>
                  </a:srgbClr>
                </a:solidFill>
                <a:effectLst/>
                <a:latin typeface="+mn-lt"/>
                <a:cs typeface="+mn-cs"/>
              </a:defRPr>
            </a:lvl1pPr>
            <a:extLst/>
          </a:lstStyle>
          <a:p>
            <a:pPr>
              <a:defRPr/>
            </a:pPr>
            <a:fld id="{9CD1EA95-794A-4143-A25D-36CC929E3B30}"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9" r:id="rId3"/>
    <p:sldLayoutId id="2147483706" r:id="rId4"/>
    <p:sldLayoutId id="2147483710" r:id="rId5"/>
    <p:sldLayoutId id="2147483705" r:id="rId6"/>
    <p:sldLayoutId id="2147483711" r:id="rId7"/>
    <p:sldLayoutId id="2147483712" r:id="rId8"/>
    <p:sldLayoutId id="2147483713" r:id="rId9"/>
    <p:sldLayoutId id="2147483704" r:id="rId10"/>
    <p:sldLayoutId id="2147483703" r:id="rId11"/>
  </p:sldLayoutIdLst>
  <p:hf hdr="0" ftr="0" dt="0"/>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a:defRPr>
      </a:lvl2pPr>
      <a:lvl3pPr algn="l" rtl="0" fontAlgn="base">
        <a:spcBef>
          <a:spcPct val="0"/>
        </a:spcBef>
        <a:spcAft>
          <a:spcPct val="0"/>
        </a:spcAft>
        <a:defRPr sz="4300">
          <a:solidFill>
            <a:srgbClr val="572314"/>
          </a:solidFill>
          <a:latin typeface="Gill Sans MT"/>
        </a:defRPr>
      </a:lvl3pPr>
      <a:lvl4pPr algn="l" rtl="0" fontAlgn="base">
        <a:spcBef>
          <a:spcPct val="0"/>
        </a:spcBef>
        <a:spcAft>
          <a:spcPct val="0"/>
        </a:spcAft>
        <a:defRPr sz="4300">
          <a:solidFill>
            <a:srgbClr val="572314"/>
          </a:solidFill>
          <a:latin typeface="Gill Sans MT"/>
        </a:defRPr>
      </a:lvl4pPr>
      <a:lvl5pPr algn="l" rtl="0" fontAlgn="base">
        <a:spcBef>
          <a:spcPct val="0"/>
        </a:spcBef>
        <a:spcAft>
          <a:spcPct val="0"/>
        </a:spcAft>
        <a:defRPr sz="4300">
          <a:solidFill>
            <a:srgbClr val="572314"/>
          </a:solidFill>
          <a:latin typeface="Gill Sans MT"/>
        </a:defRPr>
      </a:lvl5pPr>
      <a:lvl6pPr marL="457200" algn="l" rtl="0" fontAlgn="base">
        <a:spcBef>
          <a:spcPct val="0"/>
        </a:spcBef>
        <a:spcAft>
          <a:spcPct val="0"/>
        </a:spcAft>
        <a:defRPr sz="4300">
          <a:solidFill>
            <a:srgbClr val="572314"/>
          </a:solidFill>
          <a:latin typeface="Gill Sans MT"/>
        </a:defRPr>
      </a:lvl6pPr>
      <a:lvl7pPr marL="914400" algn="l" rtl="0" fontAlgn="base">
        <a:spcBef>
          <a:spcPct val="0"/>
        </a:spcBef>
        <a:spcAft>
          <a:spcPct val="0"/>
        </a:spcAft>
        <a:defRPr sz="4300">
          <a:solidFill>
            <a:srgbClr val="572314"/>
          </a:solidFill>
          <a:latin typeface="Gill Sans MT"/>
        </a:defRPr>
      </a:lvl7pPr>
      <a:lvl8pPr marL="1371600" algn="l" rtl="0" fontAlgn="base">
        <a:spcBef>
          <a:spcPct val="0"/>
        </a:spcBef>
        <a:spcAft>
          <a:spcPct val="0"/>
        </a:spcAft>
        <a:defRPr sz="4300">
          <a:solidFill>
            <a:srgbClr val="572314"/>
          </a:solidFill>
          <a:latin typeface="Gill Sans MT"/>
        </a:defRPr>
      </a:lvl8pPr>
      <a:lvl9pPr marL="1828800" algn="l" rtl="0" fontAlgn="base">
        <a:spcBef>
          <a:spcPct val="0"/>
        </a:spcBef>
        <a:spcAft>
          <a:spcPct val="0"/>
        </a:spcAft>
        <a:defRPr sz="4300">
          <a:solidFill>
            <a:srgbClr val="572314"/>
          </a:solidFill>
          <a:latin typeface="Gill Sans MT"/>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09800"/>
            <a:ext cx="7851775" cy="1295400"/>
          </a:xfrm>
        </p:spPr>
        <p:txBody>
          <a:bodyPr vert="horz" wrap="square" lIns="91440" tIns="45720" rIns="91440" bIns="45720" numCol="1" anchorCtr="0" compatLnSpc="1">
            <a:prstTxWarp prst="textNoShape">
              <a:avLst/>
            </a:prstTxWarp>
          </a:bodyPr>
          <a:lstStyle/>
          <a:p>
            <a:pPr algn="ctr"/>
            <a:r>
              <a:rPr lang="en-GB" sz="1800" smtClean="0">
                <a:solidFill>
                  <a:schemeClr val="tx1"/>
                </a:solidFill>
                <a:effectLst/>
                <a:latin typeface="Times New Roman" pitchFamily="18" charset="0"/>
                <a:ea typeface="Calibri" pitchFamily="34" charset="0"/>
                <a:cs typeface="Times New Roman" pitchFamily="18" charset="0"/>
              </a:rPr>
              <a:t>An-Najah National University</a:t>
            </a:r>
            <a:r>
              <a:rPr lang="it-IT" sz="1800" smtClean="0">
                <a:solidFill>
                  <a:schemeClr val="tx1"/>
                </a:solidFill>
                <a:effectLst/>
                <a:latin typeface="Times New Roman" pitchFamily="18" charset="0"/>
                <a:ea typeface="Calibri" pitchFamily="34" charset="0"/>
                <a:cs typeface="Times New Roman" pitchFamily="18" charset="0"/>
              </a:rPr>
              <a:t/>
            </a:r>
            <a:br>
              <a:rPr lang="it-IT" sz="1800" smtClean="0">
                <a:solidFill>
                  <a:schemeClr val="tx1"/>
                </a:solidFill>
                <a:effectLst/>
                <a:latin typeface="Times New Roman" pitchFamily="18" charset="0"/>
                <a:ea typeface="Calibri" pitchFamily="34" charset="0"/>
                <a:cs typeface="Times New Roman" pitchFamily="18" charset="0"/>
              </a:rPr>
            </a:br>
            <a:r>
              <a:rPr lang="en-GB" sz="1800" smtClean="0">
                <a:solidFill>
                  <a:schemeClr val="tx1"/>
                </a:solidFill>
                <a:effectLst/>
                <a:latin typeface="Times New Roman" pitchFamily="18" charset="0"/>
                <a:ea typeface="Calibri" pitchFamily="34" charset="0"/>
                <a:cs typeface="Times New Roman" pitchFamily="18" charset="0"/>
              </a:rPr>
              <a:t>Faculty of Engineering</a:t>
            </a:r>
            <a:r>
              <a:rPr lang="en-GB" sz="1300" smtClean="0">
                <a:solidFill>
                  <a:schemeClr val="tx1"/>
                </a:solidFill>
                <a:effectLst/>
                <a:latin typeface="Times New Roman" pitchFamily="18" charset="0"/>
                <a:ea typeface="Calibri" pitchFamily="34" charset="0"/>
                <a:cs typeface="Times New Roman" pitchFamily="18" charset="0"/>
              </a:rPr>
              <a:t/>
            </a:r>
            <a:br>
              <a:rPr lang="en-GB" sz="1300" smtClean="0">
                <a:solidFill>
                  <a:schemeClr val="tx1"/>
                </a:solidFill>
                <a:effectLst/>
                <a:latin typeface="Times New Roman" pitchFamily="18" charset="0"/>
                <a:ea typeface="Calibri" pitchFamily="34" charset="0"/>
                <a:cs typeface="Times New Roman" pitchFamily="18" charset="0"/>
              </a:rPr>
            </a:br>
            <a:r>
              <a:rPr lang="en-GB" sz="1300" smtClean="0">
                <a:solidFill>
                  <a:schemeClr val="tx1"/>
                </a:solidFill>
                <a:effectLst/>
                <a:latin typeface="Times New Roman" pitchFamily="18" charset="0"/>
                <a:ea typeface="Calibri" pitchFamily="34" charset="0"/>
                <a:cs typeface="Times New Roman" pitchFamily="18" charset="0"/>
              </a:rPr>
              <a:t/>
            </a:r>
            <a:br>
              <a:rPr lang="en-GB" sz="1300" smtClean="0">
                <a:solidFill>
                  <a:schemeClr val="tx1"/>
                </a:solidFill>
                <a:effectLst/>
                <a:latin typeface="Times New Roman" pitchFamily="18" charset="0"/>
                <a:ea typeface="Calibri" pitchFamily="34" charset="0"/>
                <a:cs typeface="Times New Roman" pitchFamily="18" charset="0"/>
              </a:rPr>
            </a:br>
            <a:r>
              <a:rPr lang="en-GB" sz="1300" smtClean="0">
                <a:solidFill>
                  <a:schemeClr val="tx1"/>
                </a:solidFill>
                <a:effectLst/>
                <a:latin typeface="Times New Roman" pitchFamily="18" charset="0"/>
                <a:ea typeface="Calibri" pitchFamily="34" charset="0"/>
                <a:cs typeface="Times New Roman" pitchFamily="18" charset="0"/>
              </a:rPr>
              <a:t/>
            </a:r>
            <a:br>
              <a:rPr lang="en-GB" sz="1300" smtClean="0">
                <a:solidFill>
                  <a:schemeClr val="tx1"/>
                </a:solidFill>
                <a:effectLst/>
                <a:latin typeface="Times New Roman" pitchFamily="18" charset="0"/>
                <a:ea typeface="Calibri" pitchFamily="34" charset="0"/>
                <a:cs typeface="Times New Roman" pitchFamily="18" charset="0"/>
              </a:rPr>
            </a:br>
            <a:r>
              <a:rPr lang="en-US" sz="3600" smtClean="0">
                <a:solidFill>
                  <a:srgbClr val="2A6D7D"/>
                </a:solidFill>
                <a:effectLst>
                  <a:outerShdw blurRad="38100" dist="38100" dir="2700000" algn="tl">
                    <a:srgbClr val="C0C0C0"/>
                  </a:outerShdw>
                </a:effectLst>
                <a:latin typeface="Times New Roman" pitchFamily="18" charset="0"/>
                <a:ea typeface="Calibri" pitchFamily="34" charset="0"/>
                <a:cs typeface="Times New Roman" pitchFamily="18" charset="0"/>
              </a:rPr>
              <a:t>Braille Printer</a:t>
            </a:r>
          </a:p>
        </p:txBody>
      </p:sp>
      <p:sp>
        <p:nvSpPr>
          <p:cNvPr id="5" name="TextBox 5"/>
          <p:cNvSpPr txBox="1">
            <a:spLocks noGrp="1" noChangeArrowheads="1"/>
          </p:cNvSpPr>
          <p:nvPr>
            <p:ph type="subTitle" idx="1"/>
          </p:nvPr>
        </p:nvSpPr>
        <p:spPr>
          <a:xfrm>
            <a:off x="492125" y="3810000"/>
            <a:ext cx="7854950" cy="1217613"/>
          </a:xfrm>
        </p:spPr>
        <p:txBody>
          <a:bodyPr>
            <a:spAutoFit/>
          </a:bodyPr>
          <a:lstStyle/>
          <a:p>
            <a:pPr marL="26988"/>
            <a:r>
              <a:rPr lang="en-US" sz="2400" smtClean="0">
                <a:solidFill>
                  <a:srgbClr val="320E04"/>
                </a:solidFill>
              </a:rPr>
              <a:t>   </a:t>
            </a:r>
            <a:r>
              <a:rPr lang="en-US" sz="2400" b="1" smtClean="0">
                <a:solidFill>
                  <a:srgbClr val="320E04"/>
                </a:solidFill>
              </a:rPr>
              <a:t>      Prepared by :</a:t>
            </a:r>
          </a:p>
          <a:p>
            <a:pPr marL="26988"/>
            <a:r>
              <a:rPr lang="en-US" sz="2400" smtClean="0">
                <a:solidFill>
                  <a:srgbClr val="320E04"/>
                </a:solidFill>
              </a:rPr>
              <a:t>         Rbee waheeb         </a:t>
            </a:r>
            <a:br>
              <a:rPr lang="en-US" sz="2400" smtClean="0">
                <a:solidFill>
                  <a:srgbClr val="320E04"/>
                </a:solidFill>
              </a:rPr>
            </a:br>
            <a:endParaRPr lang="en-US" sz="2400" smtClean="0">
              <a:solidFill>
                <a:srgbClr val="320E04"/>
              </a:solidFill>
            </a:endParaRPr>
          </a:p>
        </p:txBody>
      </p:sp>
      <p:pic>
        <p:nvPicPr>
          <p:cNvPr id="14339" name="Picture 2"/>
          <p:cNvPicPr>
            <a:picLocks noChangeAspect="1" noChangeArrowheads="1"/>
          </p:cNvPicPr>
          <p:nvPr/>
        </p:nvPicPr>
        <p:blipFill>
          <a:blip r:embed="rId2"/>
          <a:srcRect/>
          <a:stretch>
            <a:fillRect/>
          </a:stretch>
        </p:blipFill>
        <p:spPr bwMode="auto">
          <a:xfrm>
            <a:off x="4114800" y="304800"/>
            <a:ext cx="1524000" cy="1439863"/>
          </a:xfrm>
          <a:prstGeom prst="rect">
            <a:avLst/>
          </a:prstGeom>
          <a:noFill/>
          <a:ln w="9525">
            <a:noFill/>
            <a:miter lim="800000"/>
            <a:headEnd/>
            <a:tailEnd/>
          </a:ln>
        </p:spPr>
      </p:pic>
      <p:sp>
        <p:nvSpPr>
          <p:cNvPr id="14340" name="TextBox 6"/>
          <p:cNvSpPr txBox="1">
            <a:spLocks noChangeArrowheads="1"/>
          </p:cNvSpPr>
          <p:nvPr/>
        </p:nvSpPr>
        <p:spPr bwMode="auto">
          <a:xfrm>
            <a:off x="647700" y="5389563"/>
            <a:ext cx="7543800" cy="822325"/>
          </a:xfrm>
          <a:prstGeom prst="rect">
            <a:avLst/>
          </a:prstGeom>
          <a:noFill/>
          <a:ln w="9525">
            <a:noFill/>
            <a:miter lim="800000"/>
            <a:headEnd/>
            <a:tailEnd/>
          </a:ln>
        </p:spPr>
        <p:txBody>
          <a:bodyPr>
            <a:spAutoFit/>
          </a:bodyPr>
          <a:lstStyle/>
          <a:p>
            <a:r>
              <a:rPr lang="en-US" sz="2400" b="1">
                <a:solidFill>
                  <a:srgbClr val="000000"/>
                </a:solidFill>
                <a:latin typeface="Gill Sans MT"/>
              </a:rPr>
              <a:t>      Supervisor:</a:t>
            </a:r>
          </a:p>
          <a:p>
            <a:r>
              <a:rPr lang="en-US" sz="2400" b="1">
                <a:solidFill>
                  <a:srgbClr val="000000"/>
                </a:solidFill>
                <a:latin typeface="Gill Sans MT"/>
              </a:rPr>
              <a:t>      </a:t>
            </a:r>
            <a:r>
              <a:rPr lang="en-US" sz="2400">
                <a:solidFill>
                  <a:srgbClr val="000000"/>
                </a:solidFill>
                <a:latin typeface="Gill Sans MT"/>
              </a:rPr>
              <a:t>Dr. Nidal Farahat</a:t>
            </a:r>
          </a:p>
        </p:txBody>
      </p:sp>
      <p:sp>
        <p:nvSpPr>
          <p:cNvPr id="14341" name="TextBox 7"/>
          <p:cNvSpPr txBox="1">
            <a:spLocks noChangeArrowheads="1"/>
          </p:cNvSpPr>
          <p:nvPr/>
        </p:nvSpPr>
        <p:spPr bwMode="auto">
          <a:xfrm>
            <a:off x="3733800" y="6400800"/>
            <a:ext cx="1905000" cy="276225"/>
          </a:xfrm>
          <a:prstGeom prst="rect">
            <a:avLst/>
          </a:prstGeom>
          <a:noFill/>
          <a:ln w="9525">
            <a:noFill/>
            <a:miter lim="800000"/>
            <a:headEnd/>
            <a:tailEnd/>
          </a:ln>
        </p:spPr>
        <p:txBody>
          <a:bodyPr>
            <a:spAutoFit/>
          </a:bodyPr>
          <a:lstStyle/>
          <a:p>
            <a:r>
              <a:rPr lang="en-US" sz="1200">
                <a:solidFill>
                  <a:srgbClr val="000000"/>
                </a:solidFill>
                <a:latin typeface="Times New Roman" pitchFamily="18" charset="0"/>
                <a:cs typeface="Times New Roman" pitchFamily="18" charset="0"/>
              </a:rPr>
              <a:t>May- 2014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6771211C-118C-4DAE-A1DA-3E901B377A83}" type="slidenum">
              <a:rPr lang="en-US">
                <a:solidFill>
                  <a:srgbClr val="045C75"/>
                </a:solidFill>
                <a:cs typeface="Arial" charset="0"/>
              </a:rPr>
              <a:pPr fontAlgn="base">
                <a:spcBef>
                  <a:spcPct val="0"/>
                </a:spcBef>
                <a:spcAft>
                  <a:spcPct val="0"/>
                </a:spcAft>
              </a:pPr>
              <a:t>10</a:t>
            </a:fld>
            <a:endParaRPr lang="en-US">
              <a:solidFill>
                <a:srgbClr val="045C75"/>
              </a:solidFill>
              <a:cs typeface="Arial" charset="0"/>
            </a:endParaRPr>
          </a:p>
        </p:txBody>
      </p:sp>
      <p:pic>
        <p:nvPicPr>
          <p:cNvPr id="24581" name="صورة 55"/>
          <p:cNvPicPr>
            <a:picLocks noChangeAspect="1" noChangeArrowheads="1"/>
          </p:cNvPicPr>
          <p:nvPr>
            <p:ph idx="4294967295"/>
          </p:nvPr>
        </p:nvPicPr>
        <p:blipFill>
          <a:blip r:embed="rId2"/>
          <a:srcRect/>
          <a:stretch>
            <a:fillRect/>
          </a:stretch>
        </p:blipFill>
        <p:spPr>
          <a:xfrm>
            <a:off x="1524000" y="2286000"/>
            <a:ext cx="5229225" cy="3914775"/>
          </a:xfrm>
          <a:noFill/>
        </p:spPr>
      </p:pic>
      <p:pic>
        <p:nvPicPr>
          <p:cNvPr id="24582" name="صورة 56"/>
          <p:cNvPicPr>
            <a:picLocks noChangeArrowheads="1"/>
          </p:cNvPicPr>
          <p:nvPr/>
        </p:nvPicPr>
        <p:blipFill>
          <a:blip r:embed="rId3"/>
          <a:srcRect t="-484" r="-110" b="-739"/>
          <a:stretch>
            <a:fillRect/>
          </a:stretch>
        </p:blipFill>
        <p:spPr bwMode="auto">
          <a:xfrm>
            <a:off x="5334000" y="228600"/>
            <a:ext cx="3448050" cy="25241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a:xfrm>
            <a:off x="990600" y="990600"/>
            <a:ext cx="7620000" cy="4389438"/>
          </a:xfrm>
        </p:spPr>
        <p:txBody>
          <a:bodyPr/>
          <a:lstStyle/>
          <a:p>
            <a:r>
              <a:rPr lang="en-US" b="1" u="sng" smtClean="0"/>
              <a:t>Raspberry Pi with serial connections:</a:t>
            </a:r>
            <a:r>
              <a:rPr lang="en-US" smtClean="0"/>
              <a:t> </a:t>
            </a:r>
          </a:p>
          <a:p>
            <a:endParaRPr lang="ar-SA" smtClean="0"/>
          </a:p>
        </p:txBody>
      </p:sp>
      <p:sp>
        <p:nvSpPr>
          <p:cNvPr id="2560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FF1DA49E-E429-4A23-9060-1AC8149E0535}" type="slidenum">
              <a:rPr lang="en-US">
                <a:solidFill>
                  <a:srgbClr val="045C75"/>
                </a:solidFill>
                <a:cs typeface="Arial" charset="0"/>
              </a:rPr>
              <a:pPr fontAlgn="base">
                <a:spcBef>
                  <a:spcPct val="0"/>
                </a:spcBef>
                <a:spcAft>
                  <a:spcPct val="0"/>
                </a:spcAft>
              </a:pPr>
              <a:t>11</a:t>
            </a:fld>
            <a:endParaRPr lang="en-US">
              <a:solidFill>
                <a:srgbClr val="045C75"/>
              </a:solidFill>
              <a:cs typeface="Arial" charset="0"/>
            </a:endParaRPr>
          </a:p>
        </p:txBody>
      </p:sp>
      <p:pic>
        <p:nvPicPr>
          <p:cNvPr id="25605" name="صورة 57"/>
          <p:cNvPicPr>
            <a:picLocks noChangeArrowheads="1"/>
          </p:cNvPicPr>
          <p:nvPr/>
        </p:nvPicPr>
        <p:blipFill>
          <a:blip r:embed="rId2"/>
          <a:srcRect l="-133" t="-354" r="-93" b="-540"/>
          <a:stretch>
            <a:fillRect/>
          </a:stretch>
        </p:blipFill>
        <p:spPr bwMode="auto">
          <a:xfrm>
            <a:off x="3429000" y="2667000"/>
            <a:ext cx="4810125" cy="34004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09600"/>
            <a:ext cx="7696200" cy="5943600"/>
          </a:xfrm>
        </p:spPr>
        <p:txBody>
          <a:bodyPr>
            <a:normAutofit/>
          </a:bodyPr>
          <a:lstStyle/>
          <a:p>
            <a:r>
              <a:rPr lang="en-US" b="1" u="sng" smtClean="0"/>
              <a:t>Raspberry Pi with Touch Screen:</a:t>
            </a:r>
            <a:r>
              <a:rPr lang="en-US" smtClean="0"/>
              <a:t> </a:t>
            </a:r>
          </a:p>
        </p:txBody>
      </p:sp>
      <p:sp>
        <p:nvSpPr>
          <p:cNvPr id="2662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FF945691-4306-485E-849D-6742D8918C89}" type="slidenum">
              <a:rPr lang="en-US">
                <a:solidFill>
                  <a:srgbClr val="045C75"/>
                </a:solidFill>
                <a:cs typeface="Arial" charset="0"/>
              </a:rPr>
              <a:pPr fontAlgn="base">
                <a:spcBef>
                  <a:spcPct val="0"/>
                </a:spcBef>
                <a:spcAft>
                  <a:spcPct val="0"/>
                </a:spcAft>
              </a:pPr>
              <a:t>12</a:t>
            </a:fld>
            <a:endParaRPr lang="en-US">
              <a:solidFill>
                <a:srgbClr val="045C75"/>
              </a:solidFill>
              <a:cs typeface="Arial" charset="0"/>
            </a:endParaRPr>
          </a:p>
        </p:txBody>
      </p:sp>
      <p:pic>
        <p:nvPicPr>
          <p:cNvPr id="26629" name="صورة 58"/>
          <p:cNvPicPr>
            <a:picLocks noChangeArrowheads="1"/>
          </p:cNvPicPr>
          <p:nvPr/>
        </p:nvPicPr>
        <p:blipFill>
          <a:blip r:embed="rId2"/>
          <a:srcRect t="-424" r="-208" b="-624"/>
          <a:stretch>
            <a:fillRect/>
          </a:stretch>
        </p:blipFill>
        <p:spPr bwMode="auto">
          <a:xfrm>
            <a:off x="1905000" y="1828800"/>
            <a:ext cx="6019800" cy="38862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66800" y="533400"/>
            <a:ext cx="7620000" cy="1143000"/>
          </a:xfrm>
        </p:spPr>
        <p:txBody>
          <a:bodyPr vert="horz" wrap="square" lIns="91440" tIns="45720" rIns="91440" bIns="45720" numCol="1" anchorCtr="0" compatLnSpc="1">
            <a:prstTxWarp prst="textNoShape">
              <a:avLst/>
            </a:prstTxWarp>
          </a:bodyPr>
          <a:lstStyle/>
          <a:p>
            <a:pPr marL="819150" indent="-819150"/>
            <a:r>
              <a:rPr lang="en-US" b="1" u="sng" smtClean="0">
                <a:effectLst>
                  <a:outerShdw blurRad="38100" dist="38100" dir="2700000" algn="tl">
                    <a:srgbClr val="C0C0C0"/>
                  </a:outerShdw>
                </a:effectLst>
              </a:rPr>
              <a:t>Printer with Motors:</a:t>
            </a:r>
          </a:p>
        </p:txBody>
      </p:sp>
      <p:sp>
        <p:nvSpPr>
          <p:cNvPr id="27650" name="Content Placeholder 2"/>
          <p:cNvSpPr>
            <a:spLocks noGrp="1"/>
          </p:cNvSpPr>
          <p:nvPr>
            <p:ph idx="1"/>
          </p:nvPr>
        </p:nvSpPr>
        <p:spPr>
          <a:xfrm>
            <a:off x="990600" y="1790700"/>
            <a:ext cx="7696200" cy="4387850"/>
          </a:xfrm>
        </p:spPr>
        <p:txBody>
          <a:bodyPr/>
          <a:lstStyle/>
          <a:p>
            <a:pPr marL="0" indent="0">
              <a:buFont typeface="Wingdings 2" pitchFamily="18" charset="2"/>
              <a:buNone/>
            </a:pPr>
            <a:r>
              <a:rPr lang="en-US" sz="2000" smtClean="0"/>
              <a:t>One stepper motor is connected to the Raspberry Pi board, for controlling the movement of solenoid, and one DC motor for controlling the movement of paper.</a:t>
            </a:r>
          </a:p>
        </p:txBody>
      </p:sp>
      <p:sp>
        <p:nvSpPr>
          <p:cNvPr id="27651"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969AC382-7237-4838-9DFC-61FD819DB262}" type="slidenum">
              <a:rPr lang="en-US">
                <a:solidFill>
                  <a:srgbClr val="045C75"/>
                </a:solidFill>
                <a:cs typeface="Arial" charset="0"/>
              </a:rPr>
              <a:pPr fontAlgn="base">
                <a:spcBef>
                  <a:spcPct val="0"/>
                </a:spcBef>
                <a:spcAft>
                  <a:spcPct val="0"/>
                </a:spcAft>
              </a:pPr>
              <a:t>13</a:t>
            </a:fld>
            <a:endParaRPr lang="en-US">
              <a:solidFill>
                <a:srgbClr val="045C75"/>
              </a:solidFill>
              <a:cs typeface="Arial" charset="0"/>
            </a:endParaRPr>
          </a:p>
        </p:txBody>
      </p:sp>
      <p:pic>
        <p:nvPicPr>
          <p:cNvPr id="27654" name="صورة 59"/>
          <p:cNvPicPr>
            <a:picLocks noChangeArrowheads="1"/>
          </p:cNvPicPr>
          <p:nvPr/>
        </p:nvPicPr>
        <p:blipFill>
          <a:blip r:embed="rId2"/>
          <a:srcRect t="-465" r="-79" b="-638"/>
          <a:stretch>
            <a:fillRect/>
          </a:stretch>
        </p:blipFill>
        <p:spPr bwMode="auto">
          <a:xfrm>
            <a:off x="4267200" y="3429000"/>
            <a:ext cx="4038600" cy="261937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914400"/>
            <a:ext cx="7696200" cy="5562600"/>
          </a:xfrm>
        </p:spPr>
        <p:txBody>
          <a:bodyPr>
            <a:normAutofit/>
          </a:bodyPr>
          <a:lstStyle/>
          <a:p>
            <a:pPr lvl="1">
              <a:lnSpc>
                <a:spcPct val="90000"/>
              </a:lnSpc>
            </a:pPr>
            <a:r>
              <a:rPr lang="en-US" b="1" u="sng" smtClean="0"/>
              <a:t>Relay with Solenoid :</a:t>
            </a:r>
            <a:r>
              <a:rPr lang="en-US" smtClean="0"/>
              <a:t> </a:t>
            </a:r>
          </a:p>
          <a:p>
            <a:pPr lvl="1">
              <a:lnSpc>
                <a:spcPct val="90000"/>
              </a:lnSpc>
              <a:buFont typeface="Verdana" pitchFamily="34" charset="0"/>
              <a:buNone/>
            </a:pPr>
            <a:endParaRPr lang="en-US" smtClean="0"/>
          </a:p>
          <a:p>
            <a:pPr lvl="1">
              <a:lnSpc>
                <a:spcPct val="90000"/>
              </a:lnSpc>
              <a:buFont typeface="Verdana" pitchFamily="34" charset="0"/>
              <a:buNone/>
            </a:pPr>
            <a:r>
              <a:rPr lang="en-US" sz="1600" smtClean="0"/>
              <a:t>When the software convert the files that will be printed to the Braille alphabets, they will be saved  in a matrix of ones and zeroes, this matrix will send to the solenoid if the Raspberry Pi send zero, solenoid will not strike and if it send one the solenoid will strike to print a specific letter in Braille.</a:t>
            </a:r>
          </a:p>
          <a:p>
            <a:pPr lvl="1">
              <a:lnSpc>
                <a:spcPct val="90000"/>
              </a:lnSpc>
              <a:buFont typeface="Verdana" pitchFamily="34" charset="0"/>
              <a:buNone/>
            </a:pPr>
            <a:endParaRPr lang="en-US" sz="1600" smtClean="0"/>
          </a:p>
          <a:p>
            <a:pPr lvl="1">
              <a:lnSpc>
                <a:spcPct val="90000"/>
              </a:lnSpc>
              <a:buFont typeface="Verdana" pitchFamily="34" charset="0"/>
              <a:buNone/>
            </a:pPr>
            <a:endParaRPr lang="en-US" smtClean="0"/>
          </a:p>
          <a:p>
            <a:pPr lvl="1">
              <a:lnSpc>
                <a:spcPct val="90000"/>
              </a:lnSpc>
              <a:buFont typeface="Verdana" pitchFamily="34" charset="0"/>
              <a:buNone/>
            </a:pPr>
            <a:endParaRPr lang="en-US" smtClean="0"/>
          </a:p>
        </p:txBody>
      </p:sp>
      <p:sp>
        <p:nvSpPr>
          <p:cNvPr id="2867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9919E89C-42D0-482A-B429-C88A89633D4B}" type="slidenum">
              <a:rPr lang="en-US">
                <a:solidFill>
                  <a:srgbClr val="045C75"/>
                </a:solidFill>
                <a:cs typeface="Arial" charset="0"/>
              </a:rPr>
              <a:pPr fontAlgn="base">
                <a:spcBef>
                  <a:spcPct val="0"/>
                </a:spcBef>
                <a:spcAft>
                  <a:spcPct val="0"/>
                </a:spcAft>
              </a:pPr>
              <a:t>14</a:t>
            </a:fld>
            <a:endParaRPr lang="en-US">
              <a:solidFill>
                <a:srgbClr val="045C75"/>
              </a:solidFill>
              <a:cs typeface="Arial" charset="0"/>
            </a:endParaRPr>
          </a:p>
        </p:txBody>
      </p:sp>
      <p:pic>
        <p:nvPicPr>
          <p:cNvPr id="28678" name="صورة 61"/>
          <p:cNvPicPr>
            <a:picLocks noChangeArrowheads="1"/>
          </p:cNvPicPr>
          <p:nvPr/>
        </p:nvPicPr>
        <p:blipFill>
          <a:blip r:embed="rId2"/>
          <a:srcRect t="-571" r="-160" b="-720"/>
          <a:stretch>
            <a:fillRect/>
          </a:stretch>
        </p:blipFill>
        <p:spPr bwMode="auto">
          <a:xfrm>
            <a:off x="2362200" y="3124200"/>
            <a:ext cx="4876800" cy="28194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6982455D-C5E6-453F-8169-55FE01CC18BC}" type="slidenum">
              <a:rPr lang="en-US">
                <a:solidFill>
                  <a:srgbClr val="045C75"/>
                </a:solidFill>
                <a:cs typeface="Arial" charset="0"/>
              </a:rPr>
              <a:pPr fontAlgn="base">
                <a:spcBef>
                  <a:spcPct val="0"/>
                </a:spcBef>
                <a:spcAft>
                  <a:spcPct val="0"/>
                </a:spcAft>
              </a:pPr>
              <a:t>15</a:t>
            </a:fld>
            <a:endParaRPr lang="en-US">
              <a:solidFill>
                <a:srgbClr val="045C75"/>
              </a:solidFill>
              <a:cs typeface="Arial" charset="0"/>
            </a:endParaRPr>
          </a:p>
        </p:txBody>
      </p:sp>
      <p:sp>
        <p:nvSpPr>
          <p:cNvPr id="29701" name="Text Box 5"/>
          <p:cNvSpPr txBox="1">
            <a:spLocks noChangeArrowheads="1"/>
          </p:cNvSpPr>
          <p:nvPr/>
        </p:nvSpPr>
        <p:spPr bwMode="auto">
          <a:xfrm>
            <a:off x="1431925" y="544513"/>
            <a:ext cx="2419350" cy="396875"/>
          </a:xfrm>
          <a:prstGeom prst="rect">
            <a:avLst/>
          </a:prstGeom>
          <a:noFill/>
          <a:ln w="9525">
            <a:noFill/>
            <a:miter lim="800000"/>
            <a:headEnd/>
            <a:tailEnd/>
          </a:ln>
          <a:effectLst/>
        </p:spPr>
        <p:txBody>
          <a:bodyPr wrap="none">
            <a:spAutoFit/>
          </a:bodyPr>
          <a:lstStyle/>
          <a:p>
            <a:pPr lvl="1"/>
            <a:r>
              <a:rPr lang="en-US" sz="2000">
                <a:solidFill>
                  <a:schemeClr val="accent1"/>
                </a:solidFill>
              </a:rPr>
              <a:t>Code in python </a:t>
            </a:r>
          </a:p>
        </p:txBody>
      </p:sp>
      <p:sp>
        <p:nvSpPr>
          <p:cNvPr id="29702" name="Text Box 6"/>
          <p:cNvSpPr txBox="1">
            <a:spLocks noChangeArrowheads="1"/>
          </p:cNvSpPr>
          <p:nvPr/>
        </p:nvSpPr>
        <p:spPr bwMode="auto">
          <a:xfrm>
            <a:off x="1431925" y="1255713"/>
            <a:ext cx="5289550" cy="5310187"/>
          </a:xfrm>
          <a:prstGeom prst="rect">
            <a:avLst/>
          </a:prstGeom>
          <a:noFill/>
          <a:ln w="9525">
            <a:noFill/>
            <a:miter lim="800000"/>
            <a:headEnd/>
            <a:tailEnd/>
          </a:ln>
          <a:effectLst/>
        </p:spPr>
        <p:txBody>
          <a:bodyPr wrap="none">
            <a:spAutoFit/>
          </a:bodyPr>
          <a:lstStyle/>
          <a:p>
            <a:r>
              <a:rPr lang="en-US" b="1"/>
              <a:t># get started with Raspberry Pi</a:t>
            </a:r>
            <a:endParaRPr lang="en-US"/>
          </a:p>
          <a:p>
            <a:r>
              <a:rPr lang="en-US"/>
              <a:t>import RPi.GPIO as GPIO</a:t>
            </a:r>
          </a:p>
          <a:p>
            <a:r>
              <a:rPr lang="en-US"/>
              <a:t>from time import sleep</a:t>
            </a:r>
          </a:p>
          <a:p>
            <a:r>
              <a:rPr lang="en-US"/>
              <a:t>from os.path import abspath, exists</a:t>
            </a:r>
          </a:p>
          <a:p>
            <a:r>
              <a:rPr lang="en-US"/>
              <a:t>GPIO.setmode(GPIO.BOARD)</a:t>
            </a:r>
          </a:p>
          <a:p>
            <a:r>
              <a:rPr lang="en-US"/>
              <a:t>GPIO.setmode(GPIO.BCM)</a:t>
            </a:r>
          </a:p>
          <a:p>
            <a:r>
              <a:rPr lang="en-US"/>
              <a:t> </a:t>
            </a:r>
            <a:endParaRPr lang="en-US" b="1"/>
          </a:p>
          <a:p>
            <a:r>
              <a:rPr lang="en-US" b="1"/>
              <a:t># Raspberry Pi bins connecting Dc motor</a:t>
            </a:r>
            <a:endParaRPr lang="en-US"/>
          </a:p>
          <a:p>
            <a:r>
              <a:rPr lang="en-US"/>
              <a:t>Motor1A = 16</a:t>
            </a:r>
          </a:p>
          <a:p>
            <a:r>
              <a:rPr lang="en-US"/>
              <a:t>Motor1B = 18</a:t>
            </a:r>
          </a:p>
          <a:p>
            <a:r>
              <a:rPr lang="en-US"/>
              <a:t>Motor1E = 22</a:t>
            </a:r>
            <a:endParaRPr lang="en-US" b="1"/>
          </a:p>
          <a:p>
            <a:r>
              <a:rPr lang="en-US" b="1"/>
              <a:t># Raspberry Pi bins connecting Stepper motor </a:t>
            </a:r>
            <a:endParaRPr lang="en-US"/>
          </a:p>
          <a:p>
            <a:r>
              <a:rPr lang="en-US"/>
              <a:t>coil_A_1_pin = 17</a:t>
            </a:r>
          </a:p>
          <a:p>
            <a:r>
              <a:rPr lang="en-US"/>
              <a:t>coil_A_2_pin = 4</a:t>
            </a:r>
          </a:p>
          <a:p>
            <a:r>
              <a:rPr lang="en-US"/>
              <a:t>coil_B_1_pin = 10</a:t>
            </a:r>
          </a:p>
          <a:p>
            <a:r>
              <a:rPr lang="en-US"/>
              <a:t>coil_B_2_pin = 25</a:t>
            </a:r>
            <a:endParaRPr lang="en-US" b="1"/>
          </a:p>
          <a:p>
            <a:r>
              <a:rPr lang="en-US" b="1"/>
              <a:t># Raspberry Pi bin connecting solenoid</a:t>
            </a:r>
            <a:endParaRPr lang="en-US"/>
          </a:p>
          <a:p>
            <a:r>
              <a:rPr lang="en-US"/>
              <a:t>soillnoid_pin = 26</a:t>
            </a:r>
            <a:endParaRPr lang="en-US" b="1"/>
          </a:p>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620000" cy="6096000"/>
          </a:xfrm>
        </p:spPr>
        <p:txBody>
          <a:bodyPr vert="horz" wrap="square" lIns="91440" tIns="45720" rIns="91440" bIns="45720" numCol="1" anchorCtr="0" compatLnSpc="1">
            <a:prstTxWarp prst="textNoShape">
              <a:avLst/>
            </a:prstTxWarp>
          </a:bodyPr>
          <a:lstStyle/>
          <a:p>
            <a:r>
              <a:rPr lang="en-US" sz="1400" b="1" smtClean="0">
                <a:effectLst>
                  <a:outerShdw blurRad="38100" dist="38100" dir="2700000" algn="tl">
                    <a:srgbClr val="C0C0C0"/>
                  </a:outerShdw>
                </a:effectLst>
              </a:rPr>
              <a:t># read lines until finish reading the file</a:t>
            </a:r>
            <a:r>
              <a:rPr lang="en-US" sz="1400" smtClean="0">
                <a:effectLst>
                  <a:outerShdw blurRad="38100" dist="38100" dir="2700000" algn="tl">
                    <a:srgbClr val="C0C0C0"/>
                  </a:outerShdw>
                </a:effectLst>
              </a:rPr>
              <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if exists(f_path):</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with open(filename) as f:</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counter=0</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n=3</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m=22</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while True:</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c = f.read(1)</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counter=counter+1</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if not c:</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print "End of file"</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break</a:t>
            </a:r>
            <a:br>
              <a:rPr lang="en-US" sz="1400" smtClean="0">
                <a:effectLst>
                  <a:outerShdw blurRad="38100" dist="38100" dir="2700000" algn="tl">
                    <a:srgbClr val="C0C0C0"/>
                  </a:outerShdw>
                </a:effectLst>
              </a:rPr>
            </a:br>
            <a:r>
              <a:rPr lang="en-US" sz="1400" smtClean="0">
                <a:effectLst>
                  <a:outerShdw blurRad="38100" dist="38100" dir="2700000" algn="tl">
                    <a:srgbClr val="C0C0C0"/>
                  </a:outerShdw>
                </a:effectLst>
              </a:rPr>
              <a:t>    print "Read a character:", c</a:t>
            </a:r>
          </a:p>
        </p:txBody>
      </p:sp>
      <p:sp>
        <p:nvSpPr>
          <p:cNvPr id="30723"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0764437C-846E-4B0D-AD3E-C92CC8B26B44}" type="slidenum">
              <a:rPr lang="en-US">
                <a:solidFill>
                  <a:srgbClr val="045C75"/>
                </a:solidFill>
                <a:cs typeface="Arial" charset="0"/>
              </a:rPr>
              <a:pPr fontAlgn="base">
                <a:spcBef>
                  <a:spcPct val="0"/>
                </a:spcBef>
                <a:spcAft>
                  <a:spcPct val="0"/>
                </a:spcAft>
              </a:pPr>
              <a:t>16</a:t>
            </a:fld>
            <a:endParaRPr lang="en-US">
              <a:solidFill>
                <a:srgbClr val="045C75"/>
              </a:solidFill>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990600"/>
            <a:ext cx="7696200" cy="5638800"/>
          </a:xfrm>
        </p:spPr>
        <p:txBody>
          <a:bodyPr>
            <a:normAutofit/>
          </a:bodyPr>
          <a:lstStyle/>
          <a:p>
            <a:pPr algn="ctr"/>
            <a:r>
              <a:rPr lang="en-US" b="1" smtClean="0"/>
              <a:t>Discussion &amp; Conclusion</a:t>
            </a:r>
          </a:p>
          <a:p>
            <a:r>
              <a:rPr lang="en-US" b="1" u="sng" smtClean="0"/>
              <a:t>Recognize the problem</a:t>
            </a:r>
            <a:endParaRPr lang="en-US" b="1" smtClean="0"/>
          </a:p>
          <a:p>
            <a:r>
              <a:rPr lang="en-US" b="1" smtClean="0"/>
              <a:t>The main problem that forces us to construct this project is the Difficulties for blind people to get information which increases their suffering in their studies and daily lives.</a:t>
            </a:r>
          </a:p>
        </p:txBody>
      </p:sp>
      <p:sp>
        <p:nvSpPr>
          <p:cNvPr id="3174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8693ACD9-47CA-4085-9609-AEA4C6FF976E}" type="slidenum">
              <a:rPr lang="en-US">
                <a:solidFill>
                  <a:srgbClr val="045C75"/>
                </a:solidFill>
                <a:cs typeface="Arial" charset="0"/>
              </a:rPr>
              <a:pPr fontAlgn="base">
                <a:spcBef>
                  <a:spcPct val="0"/>
                </a:spcBef>
                <a:spcAft>
                  <a:spcPct val="0"/>
                </a:spcAft>
              </a:pPr>
              <a:t>17</a:t>
            </a:fld>
            <a:endParaRPr lang="en-US">
              <a:solidFill>
                <a:srgbClr val="045C75"/>
              </a:solidFill>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914400"/>
            <a:ext cx="7696200" cy="5410200"/>
          </a:xfrm>
        </p:spPr>
        <p:txBody>
          <a:bodyPr>
            <a:normAutofit/>
          </a:bodyPr>
          <a:lstStyle/>
          <a:p>
            <a:endParaRPr lang="en-US" smtClean="0"/>
          </a:p>
          <a:p>
            <a:pPr marL="273050" lvl="1" indent="-273050"/>
            <a:endParaRPr lang="en-US" smtClean="0"/>
          </a:p>
          <a:p>
            <a:pPr marL="273050" lvl="1" indent="-273050"/>
            <a:endParaRPr lang="en-US" smtClean="0"/>
          </a:p>
          <a:p>
            <a:pPr marL="273050" lvl="1" indent="-273050"/>
            <a:endParaRPr lang="en-US" smtClean="0"/>
          </a:p>
          <a:p>
            <a:pPr marL="273050" lvl="1" indent="-273050">
              <a:buFont typeface="Verdana" pitchFamily="34" charset="0"/>
              <a:buNone/>
            </a:pPr>
            <a:endParaRPr lang="en-US" smtClean="0"/>
          </a:p>
        </p:txBody>
      </p:sp>
      <p:sp>
        <p:nvSpPr>
          <p:cNvPr id="32770"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89D0A4FC-AE8A-4776-A8EE-4FF3BFCC8C5E}" type="slidenum">
              <a:rPr lang="en-US">
                <a:solidFill>
                  <a:srgbClr val="045C75"/>
                </a:solidFill>
                <a:cs typeface="Arial" charset="0"/>
              </a:rPr>
              <a:pPr fontAlgn="base">
                <a:spcBef>
                  <a:spcPct val="0"/>
                </a:spcBef>
                <a:spcAft>
                  <a:spcPct val="0"/>
                </a:spcAft>
              </a:pPr>
              <a:t>18</a:t>
            </a:fld>
            <a:endParaRPr lang="en-US">
              <a:solidFill>
                <a:srgbClr val="045C75"/>
              </a:solidFill>
              <a:cs typeface="Arial" charset="0"/>
            </a:endParaRPr>
          </a:p>
        </p:txBody>
      </p:sp>
      <p:sp>
        <p:nvSpPr>
          <p:cNvPr id="32773" name="Text Box 5"/>
          <p:cNvSpPr txBox="1">
            <a:spLocks noChangeArrowheads="1"/>
          </p:cNvSpPr>
          <p:nvPr/>
        </p:nvSpPr>
        <p:spPr bwMode="auto">
          <a:xfrm>
            <a:off x="1219200" y="1676400"/>
            <a:ext cx="8147050" cy="2774950"/>
          </a:xfrm>
          <a:prstGeom prst="rect">
            <a:avLst/>
          </a:prstGeom>
          <a:noFill/>
          <a:ln w="9525">
            <a:noFill/>
            <a:miter lim="800000"/>
            <a:headEnd/>
            <a:tailEnd/>
          </a:ln>
          <a:effectLst/>
        </p:spPr>
        <p:txBody>
          <a:bodyPr>
            <a:spAutoFit/>
          </a:bodyPr>
          <a:lstStyle/>
          <a:p>
            <a:r>
              <a:rPr lang="en-US" b="1" u="sng">
                <a:solidFill>
                  <a:schemeClr val="accent1"/>
                </a:solidFill>
              </a:rPr>
              <a:t>Advantages of Braille Printer:</a:t>
            </a:r>
          </a:p>
          <a:p>
            <a:endParaRPr lang="en-US">
              <a:solidFill>
                <a:schemeClr val="accent1"/>
              </a:solidFill>
            </a:endParaRPr>
          </a:p>
          <a:p>
            <a:r>
              <a:rPr lang="en-US"/>
              <a:t>1. </a:t>
            </a:r>
            <a:r>
              <a:rPr lang="en-US" sz="2000"/>
              <a:t>Flexible, contains touch screen, enables instant printing using USB, SD card</a:t>
            </a:r>
          </a:p>
          <a:p>
            <a:r>
              <a:rPr lang="en-US" sz="2000"/>
              <a:t>2. You can add a mouse and keyboard easily</a:t>
            </a:r>
          </a:p>
          <a:p>
            <a:r>
              <a:rPr lang="en-US" sz="2000"/>
              <a:t>3. No need for setup programs</a:t>
            </a:r>
          </a:p>
          <a:p>
            <a:r>
              <a:rPr lang="en-US" sz="2000"/>
              <a:t>4. Deals with all documents(PDF, TXT, WORD)</a:t>
            </a:r>
          </a:p>
          <a:p>
            <a:r>
              <a:rPr lang="en-US" sz="2000"/>
              <a:t>5. Enable the connection between several devices</a:t>
            </a:r>
          </a:p>
          <a:p>
            <a:r>
              <a:rPr lang="en-US" sz="2000"/>
              <a:t>6. Enable the connection of Bluetooth and internet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idx="1"/>
          </p:nvPr>
        </p:nvSpPr>
        <p:spPr>
          <a:xfrm>
            <a:off x="990600" y="990600"/>
            <a:ext cx="7696200" cy="5334000"/>
          </a:xfrm>
        </p:spPr>
        <p:txBody>
          <a:bodyPr/>
          <a:lstStyle/>
          <a:p>
            <a:r>
              <a:rPr lang="en-US" b="1" u="sng" smtClean="0"/>
              <a:t>Conclusion</a:t>
            </a:r>
            <a:r>
              <a:rPr lang="en-US" smtClean="0"/>
              <a:t> </a:t>
            </a:r>
          </a:p>
          <a:p>
            <a:endParaRPr lang="en-US" smtClean="0"/>
          </a:p>
          <a:p>
            <a:endParaRPr lang="en-US" smtClean="0"/>
          </a:p>
        </p:txBody>
      </p:sp>
      <p:sp>
        <p:nvSpPr>
          <p:cNvPr id="33794"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F4A4FD5A-B6D2-46A2-95A0-94B2F83468CF}" type="slidenum">
              <a:rPr lang="en-US">
                <a:solidFill>
                  <a:srgbClr val="045C75"/>
                </a:solidFill>
                <a:cs typeface="Arial" charset="0"/>
              </a:rPr>
              <a:pPr fontAlgn="base">
                <a:spcBef>
                  <a:spcPct val="0"/>
                </a:spcBef>
                <a:spcAft>
                  <a:spcPct val="0"/>
                </a:spcAft>
              </a:pPr>
              <a:t>19</a:t>
            </a:fld>
            <a:endParaRPr lang="en-US">
              <a:solidFill>
                <a:srgbClr val="045C75"/>
              </a:solidFill>
              <a:cs typeface="Arial" charset="0"/>
            </a:endParaRPr>
          </a:p>
        </p:txBody>
      </p:sp>
      <p:sp>
        <p:nvSpPr>
          <p:cNvPr id="33796" name="Text Box 4"/>
          <p:cNvSpPr txBox="1">
            <a:spLocks noChangeArrowheads="1"/>
          </p:cNvSpPr>
          <p:nvPr/>
        </p:nvSpPr>
        <p:spPr bwMode="auto">
          <a:xfrm>
            <a:off x="1371600" y="2133600"/>
            <a:ext cx="184150" cy="366713"/>
          </a:xfrm>
          <a:prstGeom prst="rect">
            <a:avLst/>
          </a:prstGeom>
          <a:noFill/>
          <a:ln w="9525">
            <a:noFill/>
            <a:miter lim="800000"/>
            <a:headEnd/>
            <a:tailEnd/>
          </a:ln>
          <a:effectLst/>
        </p:spPr>
        <p:txBody>
          <a:bodyPr wrap="none">
            <a:spAutoFit/>
          </a:bodyPr>
          <a:lstStyle/>
          <a:p>
            <a:endParaRPr lang="en-US"/>
          </a:p>
        </p:txBody>
      </p:sp>
      <p:sp>
        <p:nvSpPr>
          <p:cNvPr id="33797" name="Text Box 5"/>
          <p:cNvSpPr txBox="1">
            <a:spLocks noChangeArrowheads="1"/>
          </p:cNvSpPr>
          <p:nvPr/>
        </p:nvSpPr>
        <p:spPr bwMode="auto">
          <a:xfrm>
            <a:off x="1127125" y="1865313"/>
            <a:ext cx="7483475" cy="366712"/>
          </a:xfrm>
          <a:prstGeom prst="rect">
            <a:avLst/>
          </a:prstGeom>
          <a:noFill/>
          <a:ln w="9525">
            <a:noFill/>
            <a:miter lim="800000"/>
            <a:headEnd/>
            <a:tailEnd/>
          </a:ln>
          <a:effectLst/>
        </p:spPr>
        <p:txBody>
          <a:bodyPr>
            <a:spAutoFit/>
          </a:bodyPr>
          <a:lstStyle/>
          <a:p>
            <a:endParaRPr lang="en-US"/>
          </a:p>
        </p:txBody>
      </p:sp>
      <p:sp>
        <p:nvSpPr>
          <p:cNvPr id="33798" name="Text Box 6"/>
          <p:cNvSpPr txBox="1">
            <a:spLocks noChangeArrowheads="1"/>
          </p:cNvSpPr>
          <p:nvPr/>
        </p:nvSpPr>
        <p:spPr bwMode="auto">
          <a:xfrm>
            <a:off x="1203325" y="1941513"/>
            <a:ext cx="6950075" cy="1739900"/>
          </a:xfrm>
          <a:prstGeom prst="rect">
            <a:avLst/>
          </a:prstGeom>
          <a:noFill/>
          <a:ln w="9525">
            <a:noFill/>
            <a:miter lim="800000"/>
            <a:headEnd/>
            <a:tailEnd/>
          </a:ln>
          <a:effectLst/>
        </p:spPr>
        <p:txBody>
          <a:bodyPr>
            <a:spAutoFit/>
          </a:bodyPr>
          <a:lstStyle/>
          <a:p>
            <a:r>
              <a:rPr lang="en-US">
                <a:solidFill>
                  <a:schemeClr val="accent1"/>
                </a:solidFill>
              </a:rPr>
              <a:t>In this project we made a plan of Braille printer that does not need any extra program that will be installed in computer and receive data from flash memories and computers too,  the printer enable receiving files (Pdf ,text, and document) and convert it to Braille language by convert each letter  or character to a specific movement of stepper motor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620000" cy="990600"/>
          </a:xfrm>
        </p:spPr>
        <p:txBody>
          <a:bodyPr/>
          <a:lstStyle/>
          <a:p>
            <a:pPr fontAlgn="auto">
              <a:spcAft>
                <a:spcPts val="0"/>
              </a:spcAft>
              <a:defRPr/>
            </a:pPr>
            <a:r>
              <a:rPr lang="en-US" dirty="0" smtClean="0">
                <a:solidFill>
                  <a:schemeClr val="tx2">
                    <a:satMod val="130000"/>
                  </a:schemeClr>
                </a:solidFill>
                <a:latin typeface="Times New Roman" pitchFamily="18" charset="0"/>
                <a:cs typeface="Times New Roman" pitchFamily="18" charset="0"/>
              </a:rPr>
              <a:t>Content:</a:t>
            </a:r>
            <a:endParaRPr lang="en-US" dirty="0">
              <a:solidFill>
                <a:schemeClr val="tx2">
                  <a:satMod val="130000"/>
                </a:schemeClr>
              </a:solidFill>
              <a:latin typeface="Times New Roman" pitchFamily="18" charset="0"/>
              <a:cs typeface="Times New Roman" pitchFamily="18" charset="0"/>
            </a:endParaRPr>
          </a:p>
        </p:txBody>
      </p:sp>
      <p:sp>
        <p:nvSpPr>
          <p:cNvPr id="15362" name="Content Placeholder 2"/>
          <p:cNvSpPr>
            <a:spLocks noGrp="1"/>
          </p:cNvSpPr>
          <p:nvPr>
            <p:ph idx="1"/>
          </p:nvPr>
        </p:nvSpPr>
        <p:spPr>
          <a:xfrm>
            <a:off x="1066800" y="1371600"/>
            <a:ext cx="7620000" cy="5105400"/>
          </a:xfrm>
        </p:spPr>
        <p:txBody>
          <a:bodyPr/>
          <a:lstStyle/>
          <a:p>
            <a:r>
              <a:rPr lang="en-US" smtClean="0"/>
              <a:t>Introduction.</a:t>
            </a:r>
          </a:p>
          <a:p>
            <a:pPr lvl="1"/>
            <a:r>
              <a:rPr lang="en-US" smtClean="0"/>
              <a:t>General Description.</a:t>
            </a:r>
          </a:p>
          <a:p>
            <a:r>
              <a:rPr lang="en-US" b="1" smtClean="0"/>
              <a:t>Mechanical Components</a:t>
            </a:r>
            <a:r>
              <a:rPr lang="en-US" smtClean="0"/>
              <a:t> .</a:t>
            </a:r>
          </a:p>
          <a:p>
            <a:r>
              <a:rPr lang="en-US" b="1" smtClean="0"/>
              <a:t>Electrical Components</a:t>
            </a:r>
            <a:r>
              <a:rPr lang="en-US" smtClean="0"/>
              <a:t> .</a:t>
            </a:r>
          </a:p>
          <a:p>
            <a:r>
              <a:rPr lang="en-US" smtClean="0"/>
              <a:t>Types of Solar Trackers.</a:t>
            </a:r>
          </a:p>
          <a:p>
            <a:r>
              <a:rPr lang="en-US" b="1" smtClean="0"/>
              <a:t>Control System</a:t>
            </a:r>
            <a:r>
              <a:rPr lang="en-US" smtClean="0"/>
              <a:t> . </a:t>
            </a:r>
          </a:p>
          <a:p>
            <a:pPr lvl="1"/>
            <a:r>
              <a:rPr lang="en-US" b="1" smtClean="0"/>
              <a:t>Discussion &amp; Conclusion</a:t>
            </a:r>
            <a:r>
              <a:rPr lang="en-US" smtClean="0"/>
              <a:t> .</a:t>
            </a:r>
          </a:p>
          <a:p>
            <a:pPr lvl="1"/>
            <a:endParaRPr lang="en-US" smtClean="0"/>
          </a:p>
          <a:p>
            <a:pPr lvl="1"/>
            <a:endParaRPr lang="en-US" smtClean="0"/>
          </a:p>
          <a:p>
            <a:pPr>
              <a:buFont typeface="Wingdings 2" pitchFamily="18" charset="2"/>
              <a:buNone/>
            </a:pPr>
            <a:endParaRPr lang="en-US" smtClean="0"/>
          </a:p>
          <a:p>
            <a:endParaRPr lang="en-US" smtClean="0"/>
          </a:p>
          <a:p>
            <a:endParaRPr lang="en-US" smtClean="0"/>
          </a:p>
          <a:p>
            <a:endParaRPr lang="en-US" smtClean="0"/>
          </a:p>
        </p:txBody>
      </p:sp>
      <p:sp>
        <p:nvSpPr>
          <p:cNvPr id="15363"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24BED0AA-ED98-42F7-B5E8-0D7FDBE0E194}" type="slidenum">
              <a:rPr lang="en-US">
                <a:solidFill>
                  <a:srgbClr val="045C75"/>
                </a:solidFill>
                <a:cs typeface="Arial" charset="0"/>
              </a:rPr>
              <a:pPr fontAlgn="base">
                <a:spcBef>
                  <a:spcPct val="0"/>
                </a:spcBef>
                <a:spcAft>
                  <a:spcPct val="0"/>
                </a:spcAft>
              </a:pPr>
              <a:t>2</a:t>
            </a:fld>
            <a:endParaRPr lang="en-US">
              <a:solidFill>
                <a:srgbClr val="045C75"/>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990600"/>
            <a:ext cx="7543800" cy="5334000"/>
          </a:xfrm>
        </p:spPr>
        <p:txBody>
          <a:bodyPr>
            <a:normAutofit/>
          </a:bodyPr>
          <a:lstStyle/>
          <a:p>
            <a:r>
              <a:rPr lang="en-US" b="1" u="sng" smtClean="0"/>
              <a:t>further study</a:t>
            </a:r>
            <a:endParaRPr lang="en-US" smtClean="0"/>
          </a:p>
          <a:p>
            <a:r>
              <a:rPr lang="en-US" smtClean="0"/>
              <a:t>In the future, we will work to make the printer smaller and easy for any person to get it.</a:t>
            </a:r>
            <a:br>
              <a:rPr lang="en-US" smtClean="0"/>
            </a:br>
            <a:r>
              <a:rPr lang="en-US" smtClean="0"/>
              <a:t>We can also make the printing process more fast that will print a whole document such as the ordinary printer prints </a:t>
            </a:r>
          </a:p>
        </p:txBody>
      </p:sp>
      <p:sp>
        <p:nvSpPr>
          <p:cNvPr id="3481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7D26B0C2-9E03-495B-B6EF-5BCD86665739}" type="slidenum">
              <a:rPr lang="en-US">
                <a:solidFill>
                  <a:srgbClr val="045C75"/>
                </a:solidFill>
                <a:cs typeface="Arial" charset="0"/>
              </a:rPr>
              <a:pPr fontAlgn="base">
                <a:spcBef>
                  <a:spcPct val="0"/>
                </a:spcBef>
                <a:spcAft>
                  <a:spcPct val="0"/>
                </a:spcAft>
              </a:pPr>
              <a:t>20</a:t>
            </a:fld>
            <a:endParaRPr lang="en-US">
              <a:solidFill>
                <a:srgbClr val="045C75"/>
              </a:solidFill>
              <a:cs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838200"/>
            <a:ext cx="7543800" cy="5486400"/>
          </a:xfrm>
        </p:spPr>
        <p:txBody>
          <a:bodyPr>
            <a:normAutofit/>
          </a:bodyPr>
          <a:lstStyle/>
          <a:p>
            <a:r>
              <a:rPr lang="en-US" b="1" u="sng" smtClean="0"/>
              <a:t>Cost</a:t>
            </a:r>
            <a:endParaRPr lang="en-US" smtClean="0"/>
          </a:p>
          <a:p>
            <a:r>
              <a:rPr lang="en-US" smtClean="0"/>
              <a:t>This project is cost about 600 JD, Due to the prices of the components available in the market. </a:t>
            </a:r>
          </a:p>
          <a:p>
            <a:pPr algn="justLow"/>
            <a:endParaRPr lang="en-US" smtClean="0"/>
          </a:p>
          <a:p>
            <a:pPr algn="just">
              <a:buFont typeface="Wingdings 2" pitchFamily="18" charset="2"/>
              <a:buNone/>
            </a:pPr>
            <a:endParaRPr lang="en-US" sz="2000" smtClean="0"/>
          </a:p>
          <a:p>
            <a:pPr algn="just">
              <a:buFont typeface="Wingdings 2" pitchFamily="18" charset="2"/>
              <a:buNone/>
            </a:pPr>
            <a:r>
              <a:rPr lang="en-US" sz="2000" smtClean="0"/>
              <a:t>	</a:t>
            </a:r>
          </a:p>
          <a:p>
            <a:pPr algn="just">
              <a:buFont typeface="Wingdings 2" pitchFamily="18" charset="2"/>
              <a:buNone/>
            </a:pPr>
            <a:endParaRPr lang="en-US" sz="2000" smtClean="0"/>
          </a:p>
          <a:p>
            <a:pPr algn="just">
              <a:buFont typeface="Wingdings 2" pitchFamily="18" charset="2"/>
              <a:buNone/>
            </a:pPr>
            <a:endParaRPr lang="en-US" sz="2000" smtClean="0"/>
          </a:p>
          <a:p>
            <a:pPr algn="just">
              <a:buFont typeface="Wingdings 2" pitchFamily="18" charset="2"/>
              <a:buNone/>
            </a:pPr>
            <a:endParaRPr lang="en-US" sz="2000" smtClean="0"/>
          </a:p>
          <a:p>
            <a:pPr>
              <a:buFont typeface="Wingdings 2" pitchFamily="18" charset="2"/>
              <a:buNone/>
            </a:pPr>
            <a:endParaRPr lang="en-US" smtClean="0"/>
          </a:p>
        </p:txBody>
      </p:sp>
      <p:sp>
        <p:nvSpPr>
          <p:cNvPr id="3584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5139F080-8A59-41D3-A729-9DCAD68DA6CF}" type="slidenum">
              <a:rPr lang="en-US">
                <a:solidFill>
                  <a:srgbClr val="045C75"/>
                </a:solidFill>
                <a:cs typeface="Arial" charset="0"/>
              </a:rPr>
              <a:pPr fontAlgn="base">
                <a:spcBef>
                  <a:spcPct val="0"/>
                </a:spcBef>
                <a:spcAft>
                  <a:spcPct val="0"/>
                </a:spcAft>
              </a:pPr>
              <a:t>21</a:t>
            </a:fld>
            <a:endParaRPr lang="en-US">
              <a:solidFill>
                <a:srgbClr val="045C75"/>
              </a:solidFill>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229600" cy="2819400"/>
          </a:xfrm>
        </p:spPr>
        <p:txBody>
          <a:bodyPr/>
          <a:lstStyle/>
          <a:p>
            <a:pPr algn="ctr" fontAlgn="auto">
              <a:spcAft>
                <a:spcPts val="0"/>
              </a:spcAft>
              <a:defRPr/>
            </a:pPr>
            <a:r>
              <a:rPr lang="en-US" sz="8800" dirty="0">
                <a:solidFill>
                  <a:schemeClr val="accent1">
                    <a:lumMod val="50000"/>
                  </a:schemeClr>
                </a:solidFill>
              </a:rPr>
              <a:t>Thank Y</a:t>
            </a:r>
            <a:r>
              <a:rPr lang="en-US" sz="8800" dirty="0" smtClean="0">
                <a:solidFill>
                  <a:schemeClr val="accent1">
                    <a:lumMod val="50000"/>
                  </a:schemeClr>
                </a:solidFill>
              </a:rPr>
              <a:t>ou</a:t>
            </a:r>
            <a:endParaRPr lang="en-US" sz="8800" dirty="0">
              <a:solidFill>
                <a:schemeClr val="tx2">
                  <a:satMod val="130000"/>
                </a:schemeClr>
              </a:solidFill>
            </a:endParaRPr>
          </a:p>
        </p:txBody>
      </p:sp>
      <p:sp>
        <p:nvSpPr>
          <p:cNvPr id="36866"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52B1F271-25E2-4761-A5DF-72551475BA33}" type="slidenum">
              <a:rPr lang="en-US">
                <a:solidFill>
                  <a:srgbClr val="045C75"/>
                </a:solidFill>
                <a:cs typeface="Arial" charset="0"/>
              </a:rPr>
              <a:pPr fontAlgn="base">
                <a:spcBef>
                  <a:spcPct val="0"/>
                </a:spcBef>
                <a:spcAft>
                  <a:spcPct val="0"/>
                </a:spcAft>
              </a:pPr>
              <a:t>22</a:t>
            </a:fld>
            <a:endParaRPr lang="en-US">
              <a:solidFill>
                <a:srgbClr val="045C75"/>
              </a:solidFill>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a:lstStyle/>
          <a:p>
            <a:pPr fontAlgn="auto">
              <a:spcAft>
                <a:spcPts val="0"/>
              </a:spcAft>
              <a:defRPr/>
            </a:pPr>
            <a:r>
              <a:rPr lang="en-US" dirty="0" smtClean="0">
                <a:solidFill>
                  <a:schemeClr val="tx2">
                    <a:satMod val="130000"/>
                  </a:schemeClr>
                </a:solidFill>
                <a:latin typeface="Times New Roman" pitchFamily="18" charset="0"/>
                <a:cs typeface="Times New Roman" pitchFamily="18" charset="0"/>
              </a:rPr>
              <a:t>Introduction</a:t>
            </a:r>
            <a:endParaRPr lang="en-US" dirty="0">
              <a:solidFill>
                <a:schemeClr val="tx2">
                  <a:satMod val="130000"/>
                </a:schemeClr>
              </a:solidFill>
              <a:latin typeface="Times New Roman" pitchFamily="18" charset="0"/>
              <a:cs typeface="Times New Roman" pitchFamily="18" charset="0"/>
            </a:endParaRPr>
          </a:p>
        </p:txBody>
      </p:sp>
      <p:sp>
        <p:nvSpPr>
          <p:cNvPr id="17410" name="Content Placeholder 2"/>
          <p:cNvSpPr>
            <a:spLocks noGrp="1"/>
          </p:cNvSpPr>
          <p:nvPr>
            <p:ph idx="1"/>
          </p:nvPr>
        </p:nvSpPr>
        <p:spPr>
          <a:xfrm>
            <a:off x="1219200" y="1447800"/>
            <a:ext cx="7715250" cy="4800600"/>
          </a:xfrm>
        </p:spPr>
        <p:txBody>
          <a:bodyPr/>
          <a:lstStyle/>
          <a:p>
            <a:pPr>
              <a:lnSpc>
                <a:spcPct val="150000"/>
              </a:lnSpc>
            </a:pPr>
            <a:r>
              <a:rPr lang="en-US" smtClean="0"/>
              <a:t>Braille history .</a:t>
            </a:r>
          </a:p>
          <a:p>
            <a:pPr lvl="1">
              <a:lnSpc>
                <a:spcPct val="150000"/>
              </a:lnSpc>
            </a:pPr>
            <a:r>
              <a:rPr lang="en-US" sz="3200" smtClean="0"/>
              <a:t>Braille symbols .</a:t>
            </a:r>
          </a:p>
          <a:p>
            <a:pPr lvl="1" algn="ctr">
              <a:buFont typeface="Verdana" pitchFamily="34" charset="0"/>
              <a:buNone/>
            </a:pPr>
            <a:endParaRPr lang="en-US" smtClean="0"/>
          </a:p>
        </p:txBody>
      </p:sp>
      <p:sp>
        <p:nvSpPr>
          <p:cNvPr id="17411"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9F889815-A695-4430-B2C6-92476609BE6D}" type="slidenum">
              <a:rPr lang="en-US">
                <a:solidFill>
                  <a:srgbClr val="045C75"/>
                </a:solidFill>
                <a:cs typeface="Arial" charset="0"/>
              </a:rPr>
              <a:pPr fontAlgn="base">
                <a:spcBef>
                  <a:spcPct val="0"/>
                </a:spcBef>
                <a:spcAft>
                  <a:spcPct val="0"/>
                </a:spcAft>
              </a:pPr>
              <a:t>3</a:t>
            </a:fld>
            <a:endParaRPr lang="en-US">
              <a:solidFill>
                <a:srgbClr val="045C75"/>
              </a:solidFill>
              <a:cs typeface="Arial" charset="0"/>
            </a:endParaRPr>
          </a:p>
        </p:txBody>
      </p:sp>
      <p:pic>
        <p:nvPicPr>
          <p:cNvPr id="17413" name="صورة 25"/>
          <p:cNvPicPr>
            <a:picLocks noChangeAspect="1" noChangeArrowheads="1"/>
          </p:cNvPicPr>
          <p:nvPr/>
        </p:nvPicPr>
        <p:blipFill>
          <a:blip r:embed="rId2"/>
          <a:srcRect/>
          <a:stretch>
            <a:fillRect/>
          </a:stretch>
        </p:blipFill>
        <p:spPr bwMode="auto">
          <a:xfrm>
            <a:off x="3505200" y="3429000"/>
            <a:ext cx="2424113"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vert="horz" wrap="square" lIns="91440" tIns="45720" rIns="91440" bIns="45720" numCol="1" anchorCtr="0" compatLnSpc="1">
            <a:prstTxWarp prst="textNoShape">
              <a:avLst/>
            </a:prstTxWarp>
          </a:bodyPr>
          <a:lstStyle/>
          <a:p>
            <a:r>
              <a:rPr lang="en-US" b="1" u="sng" smtClean="0">
                <a:effectLst>
                  <a:outerShdw blurRad="38100" dist="38100" dir="2700000" algn="tl">
                    <a:srgbClr val="C0C0C0"/>
                  </a:outerShdw>
                </a:effectLst>
              </a:rPr>
              <a:t>Tools used in Braille writing</a:t>
            </a:r>
            <a:r>
              <a:rPr lang="en-US" smtClean="0">
                <a:effectLst/>
              </a:rPr>
              <a:t> </a:t>
            </a:r>
          </a:p>
        </p:txBody>
      </p:sp>
      <p:sp>
        <p:nvSpPr>
          <p:cNvPr id="18435"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C2382B65-2FF2-4B14-830F-05F4E06CFCAA}" type="slidenum">
              <a:rPr lang="en-US">
                <a:solidFill>
                  <a:srgbClr val="045C75"/>
                </a:solidFill>
                <a:cs typeface="Arial" charset="0"/>
              </a:rPr>
              <a:pPr fontAlgn="base">
                <a:spcBef>
                  <a:spcPct val="0"/>
                </a:spcBef>
                <a:spcAft>
                  <a:spcPct val="0"/>
                </a:spcAft>
              </a:pPr>
              <a:t>4</a:t>
            </a:fld>
            <a:endParaRPr lang="en-US">
              <a:solidFill>
                <a:srgbClr val="045C75"/>
              </a:solidFill>
              <a:cs typeface="Arial" charset="0"/>
            </a:endParaRPr>
          </a:p>
        </p:txBody>
      </p:sp>
      <p:sp>
        <p:nvSpPr>
          <p:cNvPr id="18437" name="Text Box 5"/>
          <p:cNvSpPr txBox="1">
            <a:spLocks noChangeArrowheads="1"/>
          </p:cNvSpPr>
          <p:nvPr/>
        </p:nvSpPr>
        <p:spPr bwMode="auto">
          <a:xfrm>
            <a:off x="1889125" y="2170113"/>
            <a:ext cx="6492875" cy="366712"/>
          </a:xfrm>
          <a:prstGeom prst="rect">
            <a:avLst/>
          </a:prstGeom>
          <a:noFill/>
          <a:ln w="9525">
            <a:noFill/>
            <a:miter lim="800000"/>
            <a:headEnd/>
            <a:tailEnd/>
          </a:ln>
          <a:effectLst/>
        </p:spPr>
        <p:txBody>
          <a:bodyPr>
            <a:spAutoFit/>
          </a:bodyPr>
          <a:lstStyle/>
          <a:p>
            <a:endParaRPr lang="en-US"/>
          </a:p>
        </p:txBody>
      </p:sp>
      <p:sp>
        <p:nvSpPr>
          <p:cNvPr id="18438" name="Text Box 6"/>
          <p:cNvSpPr txBox="1">
            <a:spLocks noChangeArrowheads="1"/>
          </p:cNvSpPr>
          <p:nvPr/>
        </p:nvSpPr>
        <p:spPr bwMode="auto">
          <a:xfrm>
            <a:off x="1965325" y="2322513"/>
            <a:ext cx="3333750" cy="2014537"/>
          </a:xfrm>
          <a:prstGeom prst="rect">
            <a:avLst/>
          </a:prstGeom>
          <a:noFill/>
          <a:ln w="9525">
            <a:noFill/>
            <a:miter lim="800000"/>
            <a:headEnd/>
            <a:tailEnd/>
          </a:ln>
          <a:effectLst/>
        </p:spPr>
        <p:txBody>
          <a:bodyPr wrap="none">
            <a:spAutoFit/>
          </a:bodyPr>
          <a:lstStyle/>
          <a:p>
            <a:pPr marL="342900" indent="-342900">
              <a:buFontTx/>
              <a:buAutoNum type="alphaLcPeriod"/>
            </a:pPr>
            <a:r>
              <a:rPr lang="en-US" b="1" u="sng"/>
              <a:t>Plastic Braille Panel:</a:t>
            </a:r>
            <a:r>
              <a:rPr lang="en-US"/>
              <a:t> </a:t>
            </a:r>
          </a:p>
          <a:p>
            <a:pPr marL="342900" indent="-342900">
              <a:buFontTx/>
              <a:buAutoNum type="alphaLcPeriod"/>
            </a:pPr>
            <a:endParaRPr lang="en-US"/>
          </a:p>
          <a:p>
            <a:pPr marL="342900" indent="-342900">
              <a:buFontTx/>
              <a:buAutoNum type="alphaLcPeriod"/>
            </a:pPr>
            <a:r>
              <a:rPr lang="en-US" b="1" u="sng"/>
              <a:t>b. Pocket Roller:</a:t>
            </a:r>
          </a:p>
          <a:p>
            <a:pPr marL="342900" indent="-342900">
              <a:buFontTx/>
              <a:buAutoNum type="alphaLcPeriod"/>
            </a:pPr>
            <a:endParaRPr lang="en-US" b="1" u="sng"/>
          </a:p>
          <a:p>
            <a:pPr marL="342900" indent="-342900">
              <a:buFontTx/>
              <a:buAutoNum type="alphaLcPeriod"/>
            </a:pPr>
            <a:r>
              <a:rPr lang="en-US" b="1" u="sng"/>
              <a:t>c. Braille pen</a:t>
            </a:r>
            <a:r>
              <a:rPr lang="en-US"/>
              <a:t> :</a:t>
            </a:r>
          </a:p>
          <a:p>
            <a:pPr marL="342900" indent="-342900">
              <a:buFontTx/>
              <a:buAutoNum type="alphaLcPeriod"/>
            </a:pPr>
            <a:endParaRPr lang="en-US"/>
          </a:p>
          <a:p>
            <a:pPr marL="342900" indent="-342900">
              <a:buFontTx/>
              <a:buAutoNum type="alphaLcPeriod"/>
            </a:pPr>
            <a:r>
              <a:rPr lang="en-US" b="1" u="sng"/>
              <a:t>d. Perkins manual printer</a:t>
            </a:r>
            <a:r>
              <a:rPr lang="en-US"/>
              <a:t> </a:t>
            </a:r>
          </a:p>
        </p:txBody>
      </p:sp>
      <p:pic>
        <p:nvPicPr>
          <p:cNvPr id="18439" name="صورة 32"/>
          <p:cNvPicPr>
            <a:picLocks noChangeAspect="1" noChangeArrowheads="1"/>
          </p:cNvPicPr>
          <p:nvPr/>
        </p:nvPicPr>
        <p:blipFill>
          <a:blip r:embed="rId2"/>
          <a:srcRect/>
          <a:stretch>
            <a:fillRect/>
          </a:stretch>
        </p:blipFill>
        <p:spPr bwMode="auto">
          <a:xfrm>
            <a:off x="4572000" y="4248150"/>
            <a:ext cx="3952875" cy="260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543800" cy="1143000"/>
          </a:xfrm>
        </p:spPr>
        <p:txBody>
          <a:bodyPr vert="horz" wrap="square" lIns="91440" tIns="45720" rIns="91440" bIns="45720" numCol="1" anchorCtr="0" compatLnSpc="1">
            <a:prstTxWarp prst="textNoShape">
              <a:avLst/>
            </a:prstTxWarp>
          </a:bodyPr>
          <a:lstStyle/>
          <a:p>
            <a:r>
              <a:rPr lang="en-US" smtClean="0">
                <a:effectLst>
                  <a:outerShdw blurRad="38100" dist="38100" dir="2700000" algn="tl">
                    <a:srgbClr val="C0C0C0"/>
                  </a:outerShdw>
                </a:effectLst>
                <a:latin typeface="Times New Roman" pitchFamily="18" charset="0"/>
                <a:cs typeface="Times New Roman" pitchFamily="18" charset="0"/>
              </a:rPr>
              <a:t>Mechanical components </a:t>
            </a:r>
          </a:p>
        </p:txBody>
      </p:sp>
      <p:sp>
        <p:nvSpPr>
          <p:cNvPr id="19458"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47FF470E-C68C-4A75-BE1A-ACA74BB8213C}" type="slidenum">
              <a:rPr lang="en-US">
                <a:solidFill>
                  <a:srgbClr val="045C75"/>
                </a:solidFill>
                <a:cs typeface="Arial" charset="0"/>
              </a:rPr>
              <a:pPr fontAlgn="base">
                <a:spcBef>
                  <a:spcPct val="0"/>
                </a:spcBef>
                <a:spcAft>
                  <a:spcPct val="0"/>
                </a:spcAft>
              </a:pPr>
              <a:t>5</a:t>
            </a:fld>
            <a:endParaRPr lang="en-US">
              <a:solidFill>
                <a:srgbClr val="045C75"/>
              </a:solidFill>
              <a:cs typeface="Arial" charset="0"/>
            </a:endParaRPr>
          </a:p>
        </p:txBody>
      </p:sp>
      <p:sp>
        <p:nvSpPr>
          <p:cNvPr id="19461" name="Text Box 5"/>
          <p:cNvSpPr txBox="1">
            <a:spLocks noChangeArrowheads="1"/>
          </p:cNvSpPr>
          <p:nvPr/>
        </p:nvSpPr>
        <p:spPr bwMode="auto">
          <a:xfrm>
            <a:off x="1431925" y="1636713"/>
            <a:ext cx="3003550" cy="366712"/>
          </a:xfrm>
          <a:prstGeom prst="rect">
            <a:avLst/>
          </a:prstGeom>
          <a:noFill/>
          <a:ln w="9525">
            <a:noFill/>
            <a:miter lim="800000"/>
            <a:headEnd/>
            <a:tailEnd/>
          </a:ln>
          <a:effectLst/>
        </p:spPr>
        <p:txBody>
          <a:bodyPr wrap="none">
            <a:spAutoFit/>
          </a:bodyPr>
          <a:lstStyle/>
          <a:p>
            <a:r>
              <a:rPr lang="en-US" b="1" u="sng"/>
              <a:t>Housing and paper feeder</a:t>
            </a:r>
          </a:p>
        </p:txBody>
      </p:sp>
      <p:pic>
        <p:nvPicPr>
          <p:cNvPr id="19462" name="صورة 33"/>
          <p:cNvPicPr>
            <a:picLocks noChangeAspect="1" noChangeArrowheads="1"/>
          </p:cNvPicPr>
          <p:nvPr/>
        </p:nvPicPr>
        <p:blipFill>
          <a:blip r:embed="rId2"/>
          <a:srcRect/>
          <a:stretch>
            <a:fillRect/>
          </a:stretch>
        </p:blipFill>
        <p:spPr bwMode="auto">
          <a:xfrm>
            <a:off x="1600200" y="2362200"/>
            <a:ext cx="5610225" cy="2314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BC51B27B-D6D3-42AA-9364-C6BC14F3905B}" type="slidenum">
              <a:rPr lang="en-US">
                <a:solidFill>
                  <a:srgbClr val="045C75"/>
                </a:solidFill>
                <a:cs typeface="Arial" charset="0"/>
              </a:rPr>
              <a:pPr fontAlgn="base">
                <a:spcBef>
                  <a:spcPct val="0"/>
                </a:spcBef>
                <a:spcAft>
                  <a:spcPct val="0"/>
                </a:spcAft>
              </a:pPr>
              <a:t>6</a:t>
            </a:fld>
            <a:endParaRPr lang="en-US">
              <a:solidFill>
                <a:srgbClr val="045C75"/>
              </a:solidFill>
              <a:cs typeface="Arial" charset="0"/>
            </a:endParaRPr>
          </a:p>
        </p:txBody>
      </p:sp>
      <p:sp>
        <p:nvSpPr>
          <p:cNvPr id="20485" name="Text Box 5"/>
          <p:cNvSpPr txBox="1">
            <a:spLocks noChangeArrowheads="1"/>
          </p:cNvSpPr>
          <p:nvPr/>
        </p:nvSpPr>
        <p:spPr bwMode="auto">
          <a:xfrm>
            <a:off x="1792288" y="609600"/>
            <a:ext cx="1008062" cy="701675"/>
          </a:xfrm>
          <a:prstGeom prst="rect">
            <a:avLst/>
          </a:prstGeom>
          <a:noFill/>
          <a:ln w="9525">
            <a:noFill/>
            <a:miter lim="800000"/>
            <a:headEnd/>
            <a:tailEnd/>
          </a:ln>
          <a:effectLst/>
        </p:spPr>
        <p:txBody>
          <a:bodyPr wrap="none">
            <a:spAutoFit/>
          </a:bodyPr>
          <a:lstStyle/>
          <a:p>
            <a:pPr algn="ctr"/>
            <a:r>
              <a:rPr lang="en-US" sz="2000" u="sng"/>
              <a:t>Rods</a:t>
            </a:r>
            <a:r>
              <a:rPr lang="en-US" sz="2000"/>
              <a:t> </a:t>
            </a:r>
          </a:p>
          <a:p>
            <a:pPr algn="ctr"/>
            <a:r>
              <a:rPr lang="en-US" sz="2000"/>
              <a:t> Gears</a:t>
            </a:r>
            <a:r>
              <a:rPr lang="en-US"/>
              <a:t> </a:t>
            </a:r>
          </a:p>
        </p:txBody>
      </p:sp>
      <p:pic>
        <p:nvPicPr>
          <p:cNvPr id="20486" name="صورة 38"/>
          <p:cNvPicPr>
            <a:picLocks noChangeArrowheads="1"/>
          </p:cNvPicPr>
          <p:nvPr/>
        </p:nvPicPr>
        <p:blipFill>
          <a:blip r:embed="rId2"/>
          <a:srcRect/>
          <a:stretch>
            <a:fillRect/>
          </a:stretch>
        </p:blipFill>
        <p:spPr bwMode="auto">
          <a:xfrm>
            <a:off x="1600200" y="1524000"/>
            <a:ext cx="6019800" cy="2362200"/>
          </a:xfrm>
          <a:prstGeom prst="rect">
            <a:avLst/>
          </a:prstGeom>
          <a:noFill/>
          <a:ln w="9525">
            <a:noFill/>
            <a:miter lim="800000"/>
            <a:headEnd/>
            <a:tailEnd/>
          </a:ln>
        </p:spPr>
      </p:pic>
      <p:pic>
        <p:nvPicPr>
          <p:cNvPr id="20487" name="صورة 42"/>
          <p:cNvPicPr>
            <a:picLocks noChangeAspect="1" noChangeArrowheads="1"/>
          </p:cNvPicPr>
          <p:nvPr/>
        </p:nvPicPr>
        <p:blipFill>
          <a:blip r:embed="rId3"/>
          <a:srcRect/>
          <a:stretch>
            <a:fillRect/>
          </a:stretch>
        </p:blipFill>
        <p:spPr bwMode="auto">
          <a:xfrm>
            <a:off x="1752600" y="3886200"/>
            <a:ext cx="5610225" cy="21812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vert="horz" wrap="square" lIns="91440" tIns="45720" rIns="91440" bIns="45720" numCol="1" anchorCtr="0" compatLnSpc="1">
            <a:prstTxWarp prst="textNoShape">
              <a:avLst/>
            </a:prstTxWarp>
          </a:bodyPr>
          <a:lstStyle/>
          <a:p>
            <a:r>
              <a:rPr lang="en-US" smtClean="0">
                <a:effectLst>
                  <a:outerShdw blurRad="38100" dist="38100" dir="2700000" algn="tl">
                    <a:srgbClr val="C0C0C0"/>
                  </a:outerShdw>
                </a:effectLst>
                <a:latin typeface="Times New Roman" pitchFamily="18" charset="0"/>
                <a:cs typeface="Times New Roman" pitchFamily="18" charset="0"/>
              </a:rPr>
              <a:t>Electrical components </a:t>
            </a:r>
          </a:p>
        </p:txBody>
      </p:sp>
      <p:sp>
        <p:nvSpPr>
          <p:cNvPr id="21506" name="Content Placeholder 2"/>
          <p:cNvSpPr>
            <a:spLocks noGrp="1"/>
          </p:cNvSpPr>
          <p:nvPr>
            <p:ph idx="1"/>
          </p:nvPr>
        </p:nvSpPr>
        <p:spPr>
          <a:xfrm>
            <a:off x="1219200" y="1447800"/>
            <a:ext cx="7715250" cy="4800600"/>
          </a:xfrm>
        </p:spPr>
        <p:txBody>
          <a:bodyPr/>
          <a:lstStyle/>
          <a:p>
            <a:pPr>
              <a:lnSpc>
                <a:spcPct val="150000"/>
              </a:lnSpc>
            </a:pPr>
            <a:r>
              <a:rPr lang="en-US" b="1" u="sng" smtClean="0"/>
              <a:t>Universal Serial Bus (USB)</a:t>
            </a:r>
            <a:r>
              <a:rPr lang="en-US" smtClean="0"/>
              <a:t> Controller.</a:t>
            </a:r>
          </a:p>
          <a:p>
            <a:pPr>
              <a:lnSpc>
                <a:spcPct val="150000"/>
              </a:lnSpc>
            </a:pPr>
            <a:r>
              <a:rPr lang="en-US" b="1" u="sng" smtClean="0"/>
              <a:t>Touch screen</a:t>
            </a:r>
            <a:r>
              <a:rPr lang="en-US" smtClean="0"/>
              <a:t>.</a:t>
            </a:r>
          </a:p>
          <a:p>
            <a:pPr>
              <a:lnSpc>
                <a:spcPct val="150000"/>
              </a:lnSpc>
            </a:pPr>
            <a:r>
              <a:rPr lang="en-US" b="1" u="sng" smtClean="0"/>
              <a:t>Sensors</a:t>
            </a:r>
            <a:r>
              <a:rPr lang="en-US" smtClean="0"/>
              <a:t>.</a:t>
            </a:r>
          </a:p>
          <a:p>
            <a:pPr>
              <a:lnSpc>
                <a:spcPct val="150000"/>
              </a:lnSpc>
            </a:pPr>
            <a:r>
              <a:rPr lang="en-US" b="1" u="sng" smtClean="0"/>
              <a:t>Stepper and DC motors</a:t>
            </a:r>
            <a:endParaRPr lang="en-US" smtClean="0"/>
          </a:p>
          <a:p>
            <a:pPr lvl="1"/>
            <a:endParaRPr lang="en-US" smtClean="0"/>
          </a:p>
        </p:txBody>
      </p:sp>
      <p:sp>
        <p:nvSpPr>
          <p:cNvPr id="21507"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DD86CB0C-94FD-4BE1-A1AF-E8BDF3B5F5A0}" type="slidenum">
              <a:rPr lang="en-US">
                <a:solidFill>
                  <a:srgbClr val="045C75"/>
                </a:solidFill>
                <a:cs typeface="Arial" charset="0"/>
              </a:rPr>
              <a:pPr fontAlgn="base">
                <a:spcBef>
                  <a:spcPct val="0"/>
                </a:spcBef>
                <a:spcAft>
                  <a:spcPct val="0"/>
                </a:spcAft>
              </a:pPr>
              <a:t>7</a:t>
            </a:fld>
            <a:endParaRPr lang="en-US">
              <a:solidFill>
                <a:srgbClr val="045C75"/>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1A5E59BF-7B30-4714-B2A3-EF6465F2E7C3}" type="slidenum">
              <a:rPr lang="en-US">
                <a:solidFill>
                  <a:srgbClr val="045C75"/>
                </a:solidFill>
                <a:cs typeface="Arial" charset="0"/>
              </a:rPr>
              <a:pPr fontAlgn="base">
                <a:spcBef>
                  <a:spcPct val="0"/>
                </a:spcBef>
                <a:spcAft>
                  <a:spcPct val="0"/>
                </a:spcAft>
              </a:pPr>
              <a:t>8</a:t>
            </a:fld>
            <a:endParaRPr lang="en-US">
              <a:solidFill>
                <a:srgbClr val="045C75"/>
              </a:solidFill>
              <a:cs typeface="Arial" charset="0"/>
            </a:endParaRPr>
          </a:p>
        </p:txBody>
      </p:sp>
      <p:sp>
        <p:nvSpPr>
          <p:cNvPr id="5" name="Title 1"/>
          <p:cNvSpPr>
            <a:spLocks noGrp="1"/>
          </p:cNvSpPr>
          <p:nvPr>
            <p:ph type="title"/>
          </p:nvPr>
        </p:nvSpPr>
        <p:spPr bwMode="auto">
          <a:xfrm>
            <a:off x="1066800" y="228600"/>
            <a:ext cx="7421563" cy="1143000"/>
          </a:xfrm>
        </p:spPr>
        <p:txBody>
          <a:bodyPr vert="horz" wrap="square" lIns="91440" tIns="45720" rIns="91440" bIns="45720" numCol="1" anchorCtr="0" compatLnSpc="1">
            <a:prstTxWarp prst="textNoShape">
              <a:avLst/>
            </a:prstTxWarp>
          </a:bodyPr>
          <a:lstStyle/>
          <a:p>
            <a:pPr marL="273050" indent="-273050">
              <a:spcBef>
                <a:spcPct val="20000"/>
              </a:spcBef>
            </a:pPr>
            <a:endParaRPr lang="en-US" sz="3900" smtClean="0">
              <a:effectLst>
                <a:outerShdw blurRad="38100" dist="38100" dir="2700000" algn="tl">
                  <a:srgbClr val="C0C0C0"/>
                </a:outerShdw>
              </a:effectLst>
            </a:endParaRPr>
          </a:p>
        </p:txBody>
      </p:sp>
      <p:pic>
        <p:nvPicPr>
          <p:cNvPr id="22533" name="صورة 48"/>
          <p:cNvPicPr>
            <a:picLocks noChangeAspect="1" noChangeArrowheads="1"/>
          </p:cNvPicPr>
          <p:nvPr/>
        </p:nvPicPr>
        <p:blipFill>
          <a:blip r:embed="rId2"/>
          <a:srcRect/>
          <a:stretch>
            <a:fillRect/>
          </a:stretch>
        </p:blipFill>
        <p:spPr bwMode="auto">
          <a:xfrm>
            <a:off x="990600" y="0"/>
            <a:ext cx="7772400" cy="1968500"/>
          </a:xfrm>
          <a:prstGeom prst="rect">
            <a:avLst/>
          </a:prstGeom>
          <a:noFill/>
          <a:ln w="9525">
            <a:noFill/>
            <a:miter lim="800000"/>
            <a:headEnd/>
            <a:tailEnd/>
          </a:ln>
        </p:spPr>
      </p:pic>
      <p:pic>
        <p:nvPicPr>
          <p:cNvPr id="22534" name="صورة 50"/>
          <p:cNvPicPr>
            <a:picLocks noChangeAspect="1" noChangeArrowheads="1"/>
          </p:cNvPicPr>
          <p:nvPr/>
        </p:nvPicPr>
        <p:blipFill>
          <a:blip r:embed="rId3"/>
          <a:srcRect/>
          <a:stretch>
            <a:fillRect/>
          </a:stretch>
        </p:blipFill>
        <p:spPr bwMode="auto">
          <a:xfrm>
            <a:off x="1219200" y="2209800"/>
            <a:ext cx="2571750" cy="2476500"/>
          </a:xfrm>
          <a:prstGeom prst="rect">
            <a:avLst/>
          </a:prstGeom>
          <a:noFill/>
          <a:ln w="9525">
            <a:noFill/>
            <a:miter lim="800000"/>
            <a:headEnd/>
            <a:tailEnd/>
          </a:ln>
        </p:spPr>
      </p:pic>
      <p:pic>
        <p:nvPicPr>
          <p:cNvPr id="22535" name="Picture 42"/>
          <p:cNvPicPr>
            <a:picLocks noChangeAspect="1" noChangeArrowheads="1"/>
          </p:cNvPicPr>
          <p:nvPr/>
        </p:nvPicPr>
        <p:blipFill>
          <a:blip r:embed="rId4"/>
          <a:srcRect/>
          <a:stretch>
            <a:fillRect/>
          </a:stretch>
        </p:blipFill>
        <p:spPr bwMode="auto">
          <a:xfrm>
            <a:off x="5334000" y="2362200"/>
            <a:ext cx="2590800" cy="2019300"/>
          </a:xfrm>
          <a:prstGeom prst="rect">
            <a:avLst/>
          </a:prstGeom>
          <a:noFill/>
          <a:ln w="9525">
            <a:noFill/>
            <a:miter lim="800000"/>
            <a:headEnd/>
            <a:tailEnd/>
          </a:ln>
        </p:spPr>
      </p:pic>
      <p:pic>
        <p:nvPicPr>
          <p:cNvPr id="22536" name="صورة 52"/>
          <p:cNvPicPr>
            <a:picLocks noChangeAspect="1" noChangeArrowheads="1"/>
          </p:cNvPicPr>
          <p:nvPr/>
        </p:nvPicPr>
        <p:blipFill>
          <a:blip r:embed="rId5"/>
          <a:srcRect/>
          <a:stretch>
            <a:fillRect/>
          </a:stretch>
        </p:blipFill>
        <p:spPr bwMode="auto">
          <a:xfrm>
            <a:off x="3733800" y="4495800"/>
            <a:ext cx="1895475" cy="15811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90600"/>
            <a:ext cx="8153400" cy="1143000"/>
          </a:xfrm>
        </p:spPr>
        <p:txBody>
          <a:bodyPr vert="horz" wrap="square" lIns="91440" tIns="45720" rIns="91440" bIns="45720" numCol="1" anchorCtr="0" compatLnSpc="1">
            <a:prstTxWarp prst="textNoShape">
              <a:avLst/>
            </a:prstTxWarp>
          </a:bodyPr>
          <a:lstStyle/>
          <a:p>
            <a:r>
              <a:rPr lang="en-US" sz="3900" smtClean="0">
                <a:effectLst>
                  <a:outerShdw blurRad="38100" dist="38100" dir="2700000" algn="tl">
                    <a:srgbClr val="C0C0C0"/>
                  </a:outerShdw>
                </a:effectLst>
              </a:rPr>
              <a:t>Control system </a:t>
            </a:r>
          </a:p>
        </p:txBody>
      </p:sp>
      <p:sp>
        <p:nvSpPr>
          <p:cNvPr id="23554" name="Content Placeholder 2"/>
          <p:cNvSpPr>
            <a:spLocks noGrp="1"/>
          </p:cNvSpPr>
          <p:nvPr>
            <p:ph idx="1"/>
          </p:nvPr>
        </p:nvSpPr>
        <p:spPr>
          <a:xfrm>
            <a:off x="1066800" y="2209800"/>
            <a:ext cx="7620000" cy="3733800"/>
          </a:xfrm>
        </p:spPr>
        <p:txBody>
          <a:bodyPr/>
          <a:lstStyle/>
          <a:p>
            <a:r>
              <a:rPr lang="en-US" b="1" u="sng" smtClean="0"/>
              <a:t>Controlling Device</a:t>
            </a:r>
            <a:r>
              <a:rPr lang="en-US" smtClean="0"/>
              <a:t> </a:t>
            </a:r>
          </a:p>
          <a:p>
            <a:r>
              <a:rPr lang="en-US" sz="1600" smtClean="0"/>
              <a:t>Is an advanced microcontroller designed to make using electronics in projects more accessible by taking inputs from a variety of switches or sensors and controlling the physical outputs, using a specific programming language. In our project we are used Raspberry Pi, because it is the most practical controller </a:t>
            </a:r>
            <a:endParaRPr lang="en-US" sz="1600" b="1" smtClean="0"/>
          </a:p>
          <a:p>
            <a:r>
              <a:rPr lang="en-US" b="1" u="sng" smtClean="0"/>
              <a:t>Get started with Raspberry Pi</a:t>
            </a:r>
            <a:r>
              <a:rPr lang="en-US" smtClean="0"/>
              <a:t> </a:t>
            </a:r>
          </a:p>
          <a:p>
            <a:endParaRPr lang="en-US" smtClean="0"/>
          </a:p>
          <a:p>
            <a:endParaRPr lang="en-US" b="1" smtClean="0"/>
          </a:p>
          <a:p>
            <a:endParaRPr lang="en-US" smtClean="0"/>
          </a:p>
        </p:txBody>
      </p:sp>
      <p:sp>
        <p:nvSpPr>
          <p:cNvPr id="23555" name="Slide Number Placeholder 3"/>
          <p:cNvSpPr>
            <a:spLocks noGrp="1"/>
          </p:cNvSpPr>
          <p:nvPr>
            <p:ph type="sldNum" sz="quarter" idx="12"/>
          </p:nvPr>
        </p:nvSpPr>
        <p:spPr bwMode="auto">
          <a:noFill/>
          <a:ln>
            <a:miter lim="800000"/>
            <a:headEnd/>
            <a:tailEnd/>
          </a:ln>
        </p:spPr>
        <p:txBody>
          <a:bodyPr vert="horz" wrap="square" lIns="91440" tIns="45720" rIns="91440" bIns="45720" numCol="1" anchorCtr="0" compatLnSpc="1">
            <a:prstTxWarp prst="textNoShape">
              <a:avLst/>
            </a:prstTxWarp>
          </a:bodyPr>
          <a:lstStyle/>
          <a:p>
            <a:pPr fontAlgn="base">
              <a:spcBef>
                <a:spcPct val="0"/>
              </a:spcBef>
              <a:spcAft>
                <a:spcPct val="0"/>
              </a:spcAft>
            </a:pPr>
            <a:fld id="{C07257E5-0164-4CEB-9671-7BEB42B932A9}" type="slidenum">
              <a:rPr lang="en-US">
                <a:solidFill>
                  <a:srgbClr val="045C75"/>
                </a:solidFill>
                <a:cs typeface="Arial" charset="0"/>
              </a:rPr>
              <a:pPr fontAlgn="base">
                <a:spcBef>
                  <a:spcPct val="0"/>
                </a:spcBef>
                <a:spcAft>
                  <a:spcPct val="0"/>
                </a:spcAft>
              </a:pPr>
              <a:t>9</a:t>
            </a:fld>
            <a:endParaRPr lang="en-US">
              <a:solidFill>
                <a:srgbClr val="045C75"/>
              </a:solidFill>
              <a:cs typeface="Arial"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516</TotalTime>
  <Words>559</Words>
  <Application>Microsoft Office PowerPoint</Application>
  <PresentationFormat>On-screen Show (4:3)</PresentationFormat>
  <Paragraphs>119</Paragraphs>
  <Slides>22</Slides>
  <Notes>1</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7</vt:i4>
      </vt:variant>
      <vt:variant>
        <vt:lpstr>عناوين الشرائح</vt:lpstr>
      </vt:variant>
      <vt:variant>
        <vt:i4>22</vt:i4>
      </vt:variant>
    </vt:vector>
  </HeadingPairs>
  <TitlesOfParts>
    <vt:vector size="35" baseType="lpstr">
      <vt:lpstr>Gill Sans MT</vt:lpstr>
      <vt:lpstr>Arial</vt:lpstr>
      <vt:lpstr>Wingdings 2</vt:lpstr>
      <vt:lpstr>Verdana</vt:lpstr>
      <vt:lpstr>Calibri</vt:lpstr>
      <vt:lpstr>Times New Roman</vt:lpstr>
      <vt:lpstr>Solstice</vt:lpstr>
      <vt:lpstr>Solstice</vt:lpstr>
      <vt:lpstr>Solstice</vt:lpstr>
      <vt:lpstr>Solstice</vt:lpstr>
      <vt:lpstr>Solstice</vt:lpstr>
      <vt:lpstr>Solstice</vt:lpstr>
      <vt:lpstr>Solstice</vt:lpstr>
      <vt:lpstr>An-Najah National University Faculty of Engineering   Braille Printer</vt:lpstr>
      <vt:lpstr>Content:</vt:lpstr>
      <vt:lpstr>Introduction</vt:lpstr>
      <vt:lpstr>Tools used in Braille writing </vt:lpstr>
      <vt:lpstr>Mechanical components </vt:lpstr>
      <vt:lpstr>الشريحة 6</vt:lpstr>
      <vt:lpstr>Electrical components </vt:lpstr>
      <vt:lpstr>الشريحة 8</vt:lpstr>
      <vt:lpstr>Control system </vt:lpstr>
      <vt:lpstr>الشريحة 10</vt:lpstr>
      <vt:lpstr>الشريحة 11</vt:lpstr>
      <vt:lpstr>الشريحة 12</vt:lpstr>
      <vt:lpstr>Printer with Motors:</vt:lpstr>
      <vt:lpstr>الشريحة 14</vt:lpstr>
      <vt:lpstr>الشريحة 15</vt:lpstr>
      <vt:lpstr># read lines until finish reading the file if exists(f_path):     with open(filename) as f: counter=0 n=3 m=22   while True:     c = f.read(1)     counter=counter+1         if not c:       print "End of file"       break     print "Read a character:", c</vt:lpstr>
      <vt:lpstr>الشريحة 17</vt:lpstr>
      <vt:lpstr>الشريحة 18</vt:lpstr>
      <vt:lpstr>الشريحة 19</vt:lpstr>
      <vt:lpstr>الشريحة 20</vt:lpstr>
      <vt:lpstr>الشريحة 21</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Auto-Tracking Solar Radiation System</dc:title>
  <dc:creator>mahmoud abu kishek</dc:creator>
  <cp:lastModifiedBy>Rabee</cp:lastModifiedBy>
  <cp:revision>43</cp:revision>
  <dcterms:created xsi:type="dcterms:W3CDTF">2014-05-13T05:30:29Z</dcterms:created>
  <dcterms:modified xsi:type="dcterms:W3CDTF">2014-12-22T20:58:29Z</dcterms:modified>
</cp:coreProperties>
</file>