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77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8EFCD-2290-477B-A439-04BF16190515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F2FA6-2EDA-45FA-8B0C-A18EAB370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02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21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38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60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rtl="0"/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rtl="0"/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Figures (5.3-5.6) shows the absolute value of the sub-carrier gain for the actual and estimated channel using orthogonal training sequence for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2×2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MIMO-</a:t>
                </a:r>
                <a:b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</a:b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OFDM systems. </a:t>
                </a:r>
              </a:p>
              <a:p>
                <a:pPr rtl="0"/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Noting that perfect recovery of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{𝐻_𝑖 [𝑘]}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is not possible even without noise because of the underdetermined structure, this conventional method incurs an irreducible error in the estimate for the channel pairs 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𝐻_1 [0],𝐻_1 [1]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) and 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𝐻_2 [0],𝐻_2 [1]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), which is inversely proportional to the degree of correlation for the channel pairs. That is to say, if the difference in the channel pairs,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∆ℋ_1^1.0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and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∆ℋ_2^1.0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, is small, then the error in the estimate will be small. In an environment where there is a great degree of multipath (i.e., large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𝜏_𝑟𝑚𝑠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), the channels are less correlated, and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∆ℋ_1^1.0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and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∆ℋ_2^1.0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are significant, moreover it's noticed that there is a small difference between them but they have the same envelope.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81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18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217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1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81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24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9EBA-144D-42B7-A490-7FC6B9FDD67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F2FA6-2EDA-45FA-8B0C-A18EAB3708D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7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7772400" cy="9906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Arial Rounded MT Bold" pitchFamily="34" charset="0"/>
                <a:cs typeface="Aharoni" pitchFamily="2" charset="-79"/>
              </a:rPr>
              <a:t>  </a:t>
            </a:r>
            <a:r>
              <a:rPr lang="en-US" sz="4000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New Approach </a:t>
            </a:r>
            <a:r>
              <a:rPr lang="en-US" sz="4000" b="1" dirty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of Implementing STBC Technique </a:t>
            </a:r>
            <a:r>
              <a:rPr lang="en-US" sz="4000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for MIMO system </a:t>
            </a:r>
            <a:br>
              <a:rPr lang="en-US" sz="4000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</a:br>
            <a:r>
              <a:rPr lang="en-US" sz="4000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and </a:t>
            </a:r>
            <a:r>
              <a:rPr lang="en-US" sz="4000" b="1" dirty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MIMO-OFDM Channel Estimation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00166" y="3505200"/>
            <a:ext cx="6248400" cy="2819400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  <a:latin typeface="Arial Rounded MT Bold" pitchFamily="34" charset="0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Prepared by:  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Duaa</a:t>
            </a: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Waleed</a:t>
            </a:r>
            <a:endParaRPr lang="en-US" b="1" dirty="0" smtClean="0">
              <a:solidFill>
                <a:srgbClr val="FF0066"/>
              </a:solidFill>
              <a:latin typeface="Algerian" pitchFamily="82" charset="0"/>
              <a:cs typeface="Aharoni" pitchFamily="2" charset="-79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			      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Rawya</a:t>
            </a: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Deriah</a:t>
            </a:r>
            <a:endParaRPr lang="en-US" b="1" dirty="0" smtClean="0">
              <a:solidFill>
                <a:srgbClr val="FF0066"/>
              </a:solidFill>
              <a:latin typeface="Algerian" pitchFamily="82" charset="0"/>
              <a:cs typeface="Aharoni" pitchFamily="2" charset="-79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			      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Walaa</a:t>
            </a:r>
            <a:r>
              <a:rPr lang="en-US" b="1" dirty="0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 </a:t>
            </a:r>
            <a:r>
              <a:rPr lang="en-US" b="1" dirty="0" err="1" smtClean="0">
                <a:solidFill>
                  <a:srgbClr val="FF0066"/>
                </a:solidFill>
                <a:latin typeface="Algerian" pitchFamily="82" charset="0"/>
                <a:cs typeface="Aharoni" pitchFamily="2" charset="-79"/>
              </a:rPr>
              <a:t>Hammoudeh</a:t>
            </a:r>
            <a:endParaRPr lang="en-US" b="1" dirty="0" smtClean="0">
              <a:solidFill>
                <a:srgbClr val="FF0066"/>
              </a:solidFill>
              <a:latin typeface="Algerian" pitchFamily="82" charset="0"/>
              <a:cs typeface="Aharoni" pitchFamily="2" charset="-79"/>
            </a:endParaRPr>
          </a:p>
          <a:p>
            <a:pPr algn="l" rtl="0">
              <a:buNone/>
            </a:pPr>
            <a:endParaRPr lang="en-US" b="1" dirty="0" smtClean="0">
              <a:solidFill>
                <a:srgbClr val="FF0066"/>
              </a:solidFill>
              <a:latin typeface="Algerian" pitchFamily="82" charset="0"/>
              <a:cs typeface="Aharoni" pitchFamily="2" charset="-79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Supervisor: Dr. </a:t>
            </a:r>
            <a:r>
              <a:rPr lang="en-US" b="1" dirty="0" err="1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Yousef</a:t>
            </a: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Dama</a:t>
            </a: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  <a:cs typeface="Aharoni" pitchFamily="2" charset="-79"/>
              </a:rPr>
              <a:t> </a:t>
            </a:r>
            <a:endParaRPr lang="ar-SA" b="1" dirty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B8CE79B-4E0A-45A4-A60B-FE197E2BAC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543050" y="152400"/>
            <a:ext cx="1447800" cy="495300"/>
          </a:xfrm>
          <a:prstGeom prst="ellipse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Arial"/>
              </a:rPr>
              <a:t>Wiener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7" name="AutoShape 62"/>
          <p:cNvCxnSpPr>
            <a:cxnSpLocks noChangeShapeType="1"/>
          </p:cNvCxnSpPr>
          <p:nvPr/>
        </p:nvCxnSpPr>
        <p:spPr bwMode="auto">
          <a:xfrm>
            <a:off x="2228850" y="6858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38200" y="2290747"/>
            <a:ext cx="2752725" cy="7524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Arial"/>
              </a:rPr>
              <a:t>Stack the pilots indices down the frequency index first then across time index   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47725" y="1214422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Generate some random data and pilots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2" name="AutoShape 66"/>
          <p:cNvCxnSpPr>
            <a:cxnSpLocks noChangeShapeType="1"/>
          </p:cNvCxnSpPr>
          <p:nvPr/>
        </p:nvCxnSpPr>
        <p:spPr bwMode="auto">
          <a:xfrm>
            <a:off x="2228850" y="1757347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4" name="AutoShape 67"/>
          <p:cNvCxnSpPr>
            <a:cxnSpLocks noChangeShapeType="1"/>
          </p:cNvCxnSpPr>
          <p:nvPr/>
        </p:nvCxnSpPr>
        <p:spPr bwMode="auto">
          <a:xfrm>
            <a:off x="2247900" y="3071797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57250" y="3581400"/>
            <a:ext cx="2752725" cy="523875"/>
          </a:xfrm>
          <a:prstGeom prst="rect">
            <a:avLst/>
          </a:prstGeom>
          <a:noFill/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>
                    <a:lumMod val="100000"/>
                    <a:lumOff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FFT for the Channel Gain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19143" y="4648200"/>
            <a:ext cx="2752725" cy="523875"/>
          </a:xfrm>
          <a:prstGeom prst="rect">
            <a:avLst/>
          </a:prstGeom>
          <a:noFill/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>
                    <a:lumMod val="100000"/>
                    <a:lumOff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Arial"/>
              </a:rPr>
              <a:t>Add noise to the received symbols 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9" name="AutoShape 69"/>
          <p:cNvCxnSpPr>
            <a:cxnSpLocks noChangeShapeType="1"/>
          </p:cNvCxnSpPr>
          <p:nvPr/>
        </p:nvCxnSpPr>
        <p:spPr bwMode="auto">
          <a:xfrm>
            <a:off x="2214546" y="41148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791075" y="2273935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Initial channel estimate at the pilot symbol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1" name="AutoShape 73"/>
          <p:cNvCxnSpPr>
            <a:cxnSpLocks noChangeShapeType="1"/>
          </p:cNvCxnSpPr>
          <p:nvPr/>
        </p:nvCxnSpPr>
        <p:spPr bwMode="auto">
          <a:xfrm>
            <a:off x="6181725" y="175006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781550" y="1226185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Find the auto correlation matrix  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3" name="AutoShape 71"/>
          <p:cNvCxnSpPr>
            <a:cxnSpLocks noChangeShapeType="1"/>
          </p:cNvCxnSpPr>
          <p:nvPr/>
        </p:nvCxnSpPr>
        <p:spPr bwMode="auto">
          <a:xfrm>
            <a:off x="2209800" y="51816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828675" y="5715000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Find the correlation matrix  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791075" y="4429125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Calculate the channel estimate at the data location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6" name="AutoShape 77"/>
          <p:cNvCxnSpPr>
            <a:cxnSpLocks noChangeShapeType="1"/>
          </p:cNvCxnSpPr>
          <p:nvPr/>
        </p:nvCxnSpPr>
        <p:spPr bwMode="auto">
          <a:xfrm>
            <a:off x="6181725" y="3895725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781550" y="3371850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Calculate wiener filter coefficients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8" name="AutoShape 73"/>
          <p:cNvCxnSpPr>
            <a:cxnSpLocks noChangeShapeType="1"/>
          </p:cNvCxnSpPr>
          <p:nvPr/>
        </p:nvCxnSpPr>
        <p:spPr bwMode="auto">
          <a:xfrm>
            <a:off x="6162675" y="28321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810000" y="5311177"/>
                <a:ext cx="4953000" cy="1134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The 2-D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Wiener filter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coefficients 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are given by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𝜽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𝚽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5311177"/>
                <a:ext cx="4953000" cy="1134541"/>
              </a:xfrm>
              <a:prstGeom prst="rect">
                <a:avLst/>
              </a:prstGeom>
              <a:blipFill rotWithShape="1">
                <a:blip r:embed="rId3"/>
                <a:stretch>
                  <a:fillRect l="-1845" t="-4301" r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304800" y="304800"/>
            <a:ext cx="3819525" cy="495300"/>
          </a:xfrm>
          <a:prstGeom prst="ellipse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Arial"/>
              </a:rPr>
              <a:t>Orthogonal training sequence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7250" y="2519376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Generate the data, then split the data into two antennas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 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8" name="AutoShape 84"/>
          <p:cNvCxnSpPr>
            <a:cxnSpLocks noChangeShapeType="1"/>
          </p:cNvCxnSpPr>
          <p:nvPr/>
        </p:nvCxnSpPr>
        <p:spPr bwMode="auto">
          <a:xfrm>
            <a:off x="2247900" y="200025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866775" y="1343025"/>
                <a:ext cx="2752725" cy="65722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This method is applied on </a:t>
                </a:r>
                <a14:m>
                  <m:oMath xmlns:m="http://schemas.openxmlformats.org/officeDocument/2006/math"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2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×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2</m:t>
                    </m:r>
                  </m:oMath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Times New Roman"/>
                    <a:cs typeface="Arial"/>
                  </a:rPr>
                  <a:t>MIMO-OFDM system </a:t>
                </a:r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6775" y="1343025"/>
                <a:ext cx="2752725" cy="65722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AutoShape 82"/>
          <p:cNvCxnSpPr>
            <a:cxnSpLocks noChangeShapeType="1"/>
          </p:cNvCxnSpPr>
          <p:nvPr/>
        </p:nvCxnSpPr>
        <p:spPr bwMode="auto">
          <a:xfrm>
            <a:off x="2247900" y="8001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42963" y="4624401"/>
            <a:ext cx="2752725" cy="73342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Generate orthogonal training sequence, sort them in odd indices, and in even indices put the data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4" name="AutoShape 90"/>
          <p:cNvCxnSpPr>
            <a:cxnSpLocks noChangeShapeType="1"/>
          </p:cNvCxnSpPr>
          <p:nvPr/>
        </p:nvCxnSpPr>
        <p:spPr bwMode="auto">
          <a:xfrm>
            <a:off x="2224088" y="4091001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33438" y="3567126"/>
            <a:ext cx="2752725" cy="5238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OFDM modulation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6" name="AutoShape 88"/>
          <p:cNvCxnSpPr>
            <a:cxnSpLocks noChangeShapeType="1"/>
          </p:cNvCxnSpPr>
          <p:nvPr/>
        </p:nvCxnSpPr>
        <p:spPr bwMode="auto">
          <a:xfrm>
            <a:off x="2224088" y="3033726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881584" y="2428875"/>
            <a:ext cx="2752725" cy="6000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Arial"/>
              </a:rPr>
              <a:t>Interpolation to estimate the channel at data </a:t>
            </a:r>
            <a:r>
              <a:rPr lang="en-US" sz="1200" dirty="0" smtClean="0">
                <a:effectLst/>
                <a:latin typeface="Times New Roman"/>
                <a:ea typeface="Calibri"/>
                <a:cs typeface="Arial"/>
              </a:rPr>
              <a:t>indices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8" name="AutoShape 100"/>
          <p:cNvCxnSpPr>
            <a:cxnSpLocks noChangeShapeType="1"/>
          </p:cNvCxnSpPr>
          <p:nvPr/>
        </p:nvCxnSpPr>
        <p:spPr bwMode="auto">
          <a:xfrm>
            <a:off x="6272234" y="192405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891109" y="1295400"/>
            <a:ext cx="2752725" cy="6000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Estimate channel at each orthogonal training symbol indices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0" name="AutoShape 98"/>
          <p:cNvCxnSpPr>
            <a:cxnSpLocks noChangeShapeType="1"/>
          </p:cNvCxnSpPr>
          <p:nvPr/>
        </p:nvCxnSpPr>
        <p:spPr bwMode="auto">
          <a:xfrm>
            <a:off x="2214546" y="541498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857224" y="5929330"/>
            <a:ext cx="2752725" cy="6000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Receive data and orthogonal training sequence at receiver side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881584" y="3552825"/>
            <a:ext cx="2752725" cy="371475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OFDM Demodulation  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5" name="AutoShape 102"/>
          <p:cNvCxnSpPr>
            <a:cxnSpLocks noChangeShapeType="1"/>
          </p:cNvCxnSpPr>
          <p:nvPr/>
        </p:nvCxnSpPr>
        <p:spPr bwMode="auto">
          <a:xfrm>
            <a:off x="6272234" y="3048000"/>
            <a:ext cx="0" cy="51435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pic>
        <p:nvPicPr>
          <p:cNvPr id="26" name="صورة 2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605350"/>
            <a:ext cx="4424359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شكل بيضاوي 26"/>
          <p:cNvSpPr/>
          <p:nvPr/>
        </p:nvSpPr>
        <p:spPr>
          <a:xfrm>
            <a:off x="1285852" y="4429132"/>
            <a:ext cx="1785950" cy="114300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cxnSp>
        <p:nvCxnSpPr>
          <p:cNvPr id="30" name="رابط كسهم مستقيم 29"/>
          <p:cNvCxnSpPr>
            <a:stCxn id="27" idx="6"/>
            <a:endCxn id="26" idx="1"/>
          </p:cNvCxnSpPr>
          <p:nvPr/>
        </p:nvCxnSpPr>
        <p:spPr>
          <a:xfrm>
            <a:off x="3071802" y="5000636"/>
            <a:ext cx="1285884" cy="4262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3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273" y="5334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Result of Channel Estimation </a:t>
            </a:r>
            <a:endParaRPr lang="en-US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7315200" y="5867400"/>
            <a:ext cx="1371600" cy="53340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we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431896"/>
            <a:ext cx="5143536" cy="271464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6324600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550494" y="297221"/>
            <a:ext cx="5814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OFDM Channel Estimation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56388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893293" y="762000"/>
            <a:ext cx="7302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Wiener Filter  </a:t>
            </a: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Estimation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4010"/>
            <a:ext cx="4542155" cy="46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35" y="1942428"/>
            <a:ext cx="4345886" cy="46097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47963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73666" y="381000"/>
            <a:ext cx="660789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Orthogonal </a:t>
            </a:r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Training Sequence</a:t>
            </a:r>
            <a:endParaRPr lang="en-US" sz="4000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</a:t>
            </a: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Estimation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4419600" cy="441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05000"/>
            <a:ext cx="4572000" cy="44189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295400" y="304800"/>
            <a:ext cx="67817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Orthogonal Training Sequence</a:t>
            </a:r>
          </a:p>
          <a:p>
            <a:pPr lvl="0" algn="ctr"/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8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and DHSTBC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44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over OFDM for </a:t>
            </a:r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4,8and 16 </a:t>
            </a:r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transmitter antennas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The encoding matrix for two (2 × 2) </a:t>
                </a:r>
                <a:r>
                  <a:rPr lang="en-US" sz="2800" dirty="0" err="1" smtClean="0">
                    <a:latin typeface="Times New Roman" pitchFamily="18" charset="0"/>
                    <a:cs typeface="Times New Roman" pitchFamily="18" charset="0"/>
                  </a:rPr>
                  <a:t>Alamouti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codes    are</a:t>
                </a:r>
              </a:p>
              <a:p>
                <a:endParaRPr lang="en-US" dirty="0" smtClean="0"/>
              </a:p>
              <a:p>
                <a:pPr marL="0" indent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2400" spc="-5" dirty="0" smtClean="0">
                    <a:ea typeface="Calibri"/>
                    <a:cs typeface="Times New Roman"/>
                  </a:rPr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pc="-5" smtClean="0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pc="-5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X</m:t>
                        </m:r>
                      </m:e>
                      <m:sub>
                        <m:r>
                          <a:rPr lang="en-US" sz="2400" spc="-5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34</m:t>
                        </m:r>
                      </m:sub>
                    </m:sSub>
                    <m:r>
                      <a:rPr lang="en-US" sz="2400" spc="-5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"/>
                        <m:ctrlPr>
                          <a:rPr lang="en-US" sz="2400" i="1" spc="-5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spc="-5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3</m:t>
                                </m:r>
                              </m:sub>
                            </m:sSub>
                          </m:e>
                          <m:e>
                            <m:sSubSup>
                              <m:sSubSupPr>
                                <m:ctrlP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4</m:t>
                                </m:r>
                              </m:sub>
                              <m:sup>
                                <m: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∗</m:t>
                                </m:r>
                              </m:sup>
                            </m:sSubSup>
                          </m:e>
                        </m:eqArr>
                      </m:e>
                    </m:d>
                    <m:d>
                      <m:dPr>
                        <m:begChr m:val=""/>
                        <m:endChr m:val="]"/>
                        <m:ctrlPr>
                          <a:rPr lang="en-US" sz="2400" i="1" spc="-5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spc="-5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4</m:t>
                                </m:r>
                              </m:sub>
                            </m:sSub>
                          </m:e>
                          <m:e>
                            <m:sSubSup>
                              <m:sSubSupPr>
                                <m:ctrlP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400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sz="2400" i="1" spc="-5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∗</m:t>
                                </m:r>
                              </m:sup>
                            </m:sSubSup>
                          </m:e>
                        </m:eqArr>
                      </m:e>
                    </m:d>
                  </m:oMath>
                </a14:m>
                <a:endParaRPr lang="en-US" sz="2400" dirty="0">
                  <a:ea typeface="Calibri"/>
                  <a:cs typeface="Arial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to form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348" r="-2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53836" y="3089564"/>
                <a:ext cx="2265428" cy="7348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itchFamily="18" charset="0"/>
                              <a:ea typeface="Cambria Math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en-US" sz="2400">
                              <a:latin typeface="Cambria Math" pitchFamily="18" charset="0"/>
                              <a:ea typeface="Cambria Math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24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latin typeface="Cambria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836" y="3089564"/>
                <a:ext cx="2265428" cy="7348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048000" y="4876800"/>
                <a:ext cx="2672463" cy="773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itchFamily="18" charset="0"/>
                              <a:ea typeface="Cambria Math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itchFamily="18" charset="0"/>
                              <a:ea typeface="Cambria Math" pitchFamily="18" charset="0"/>
                            </a:rPr>
                            <m:t>ABBA</m:t>
                          </m:r>
                        </m:sub>
                      </m:sSub>
                      <m:r>
                        <a:rPr lang="en-US" sz="24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34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4876800"/>
                <a:ext cx="2672463" cy="7732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28596" y="857232"/>
                <a:ext cx="8229600" cy="5772168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The Equivalent Virtual Channel Matrix (EVCM)  can be written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v</m:t>
                          </m:r>
                        </m:sub>
                      </m:sSub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eqArr>
                        <m:eqArr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</m:sup>
                          </m:sSubSup>
                        </m:e>
                      </m:eqArr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  </m:t>
                      </m:r>
                      <m:eqArr>
                        <m:eqArr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eqArr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]"/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20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endParaRPr lang="en-US" sz="2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algn="ctr"/>
                <a:r>
                  <a:rPr lang="en-US" sz="2000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MRC can be done by multiplying the received vector Y with  thus: </a:t>
                </a:r>
              </a:p>
              <a:p>
                <a:pPr marL="0" indent="0" algn="ctr">
                  <a:buNone/>
                </a:pPr>
                <a:r>
                  <a:rPr lang="en-US" sz="2000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X</m:t>
                    </m:r>
                    <m:r>
                      <a:rPr lang="en-US" sz="200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v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</m:sup>
                    </m:sSubSup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Y</m:t>
                    </m:r>
                    <m:r>
                      <a:rPr lang="en-US" sz="20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v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ABBA</m:t>
                        </m:r>
                      </m:sub>
                    </m:sSub>
                    <m:r>
                      <a:rPr lang="en-US" sz="2000">
                        <a:latin typeface="Cambria Math"/>
                      </a:rPr>
                      <m:t>+ 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v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n</m:t>
                    </m:r>
                  </m:oMath>
                </a14:m>
                <a:endParaRPr lang="en-US" sz="2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ABBA</m:t>
                          </m:r>
                        </m:sub>
                      </m:sSub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v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sup>
                      </m:sSubSup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n</m:t>
                      </m:r>
                    </m:oMath>
                  </m:oMathPara>
                </a14:m>
                <a:endParaRPr lang="en-US" sz="2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D</m:t>
                        </m:r>
                      </m:e>
                      <m:sub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4</m:t>
                        </m:r>
                      </m:sub>
                    </m:sSub>
                    <m:r>
                      <a:rPr lang="en-US" sz="200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"/>
                        <m:ctrlPr>
                          <a:rPr lang="en-US" sz="2000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α</m:t>
                            </m:r>
                          </m:e>
                          <m:e>
                            <m: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β</m:t>
                            </m:r>
                          </m:e>
                          <m:e>
                            <m: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0</m:t>
                            </m:r>
                          </m:e>
                        </m:eqArr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  </m:t>
                        </m:r>
                      </m:e>
                    </m:d>
                    <m:eqArr>
                      <m:eqArrPr>
                        <m:ctrlPr>
                          <a:rPr lang="en-US" sz="2000" i="1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0</m:t>
                        </m:r>
                      </m:e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α</m:t>
                        </m:r>
                      </m:e>
                      <m:e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0</m:t>
                        </m:r>
                      </m:e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β</m:t>
                        </m:r>
                      </m:e>
                    </m:eqArr>
                    <m:r>
                      <a:rPr lang="en-US" sz="2000">
                        <a:latin typeface="Cambria Math" pitchFamily="18" charset="0"/>
                        <a:ea typeface="Cambria Math" pitchFamily="18" charset="0"/>
                      </a:rPr>
                      <m:t>  </m:t>
                    </m:r>
                    <m:eqArr>
                      <m:eqArrPr>
                        <m:ctrlPr>
                          <a:rPr lang="en-US" sz="2000" i="1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β</m:t>
                        </m:r>
                      </m:e>
                      <m:e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0</m:t>
                        </m:r>
                      </m:e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α</m:t>
                        </m:r>
                      </m:e>
                      <m:e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0</m:t>
                        </m:r>
                      </m:e>
                    </m:eqArr>
                    <m:d>
                      <m:dPr>
                        <m:begChr m:val=""/>
                        <m:endChr m:val="]"/>
                        <m:ctrlPr>
                          <a:rPr lang="en-US" sz="2000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2000">
                            <a:latin typeface="Cambria Math" pitchFamily="18" charset="0"/>
                            <a:ea typeface="Cambria Math" pitchFamily="18" charset="0"/>
                          </a:rPr>
                          <m:t>  </m:t>
                        </m:r>
                        <m:eqArr>
                          <m:eqArrPr>
                            <m:ctrlPr>
                              <a:rPr lang="en-US" sz="20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eqArrPr>
                          <m:e>
                            <m: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β</m:t>
                            </m:r>
                          </m:e>
                          <m:e>
                            <m: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itchFamily="18" charset="0"/>
                                <a:ea typeface="Cambria Math" pitchFamily="18" charset="0"/>
                              </a:rPr>
                              <m:t>α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000" dirty="0" smtClean="0">
                    <a:latin typeface="Cambria Math" pitchFamily="18" charset="0"/>
                    <a:ea typeface="Cambria Math" pitchFamily="18" charset="0"/>
                  </a:rPr>
                  <a:t>      </a:t>
                </a:r>
                <a:r>
                  <a:rPr lang="en-US" sz="2000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where </a:t>
                </a:r>
                <a:endParaRPr lang="en-US" sz="20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 algn="ctr">
                  <a:buNone/>
                </a:pPr>
                <a:endParaRPr lang="en-US" sz="20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α</m:t>
                      </m:r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β</m:t>
                      </m:r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i="1">
                              <a:latin typeface="Cambria Math" pitchFamily="18" charset="0"/>
                              <a:ea typeface="Cambria Math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000" i="1">
                              <a:latin typeface="Cambria Math" pitchFamily="18" charset="0"/>
                              <a:ea typeface="Cambria Math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000" i="1">
                              <a:latin typeface="Cambria Math" pitchFamily="18" charset="0"/>
                              <a:ea typeface="Cambria Math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>
                          <a:latin typeface="Cambria Math" pitchFamily="18" charset="0"/>
                          <a:ea typeface="Cambria Math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000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000" i="1">
                              <a:latin typeface="Cambria Math" pitchFamily="18" charset="0"/>
                              <a:ea typeface="Cambria Math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sz="2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:endParaRPr lang="ar-SA" sz="2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596" y="857232"/>
                <a:ext cx="8229600" cy="5772168"/>
              </a:xfrm>
              <a:blipFill rotWithShape="1">
                <a:blip r:embed="rId3"/>
                <a:stretch>
                  <a:fillRect l="-593" t="-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1447800" y="162777"/>
            <a:ext cx="65870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over </a:t>
            </a:r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OFDM, </a:t>
            </a:r>
            <a:r>
              <a:rPr lang="en-US" sz="4000" b="1" u="sng" dirty="0" err="1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Cont</a:t>
            </a:r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…</a:t>
            </a:r>
            <a:endParaRPr kumimoji="0" lang="ar-S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Outline</a:t>
            </a:r>
            <a:endParaRPr lang="en-US" sz="4000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OFDM Channel estimation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LS and MMSE</a:t>
            </a:r>
          </a:p>
          <a:p>
            <a:pPr lvl="1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MIMO-OFDM channel estimation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Weiner and Orthogonal Training Sequence</a:t>
            </a:r>
          </a:p>
          <a:p>
            <a:pPr lvl="1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QO-STBC and DHSTBC over OFDM for four, eight and sixteen transmitter antenna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9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500034" y="1181100"/>
                <a:ext cx="8229600" cy="5248296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To </a:t>
                </a:r>
                <a:r>
                  <a:rPr lang="en-US" sz="2800" dirty="0" err="1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diagonalize</a:t>
                </a:r>
                <a:r>
                  <a:rPr lang="en-US" sz="2800" dirty="0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the detection matrix for QO-STBC scheme for four transmitter antennas eigenvalue </a:t>
                </a:r>
                <a:r>
                  <a:rPr lang="en-US" sz="2800" dirty="0" err="1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eigenfunction</a:t>
                </a:r>
                <a:r>
                  <a:rPr lang="en-US" sz="2800" dirty="0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is used </a:t>
                </a:r>
              </a:p>
              <a:p>
                <a:pPr>
                  <a:buNone/>
                </a:pPr>
                <a:endParaRPr lang="en-US" sz="2400" dirty="0" smtClean="0"/>
              </a:p>
              <a:p>
                <a:pPr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200" i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:endParaRPr lang="en-US" sz="2200" i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:endParaRPr lang="en-US" sz="2200" i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QO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STBC</m:t>
                          </m:r>
                        </m:sub>
                      </m:sSub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  </m:t>
                      </m:r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</m:eqArr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  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  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  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</m:eqArr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]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ar-SA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0034" y="1181100"/>
                <a:ext cx="8229600" cy="5248296"/>
              </a:xfrm>
              <a:blipFill rotWithShape="1">
                <a:blip r:embed="rId3"/>
                <a:stretch>
                  <a:fillRect l="-1259" t="-1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1278470" y="312807"/>
            <a:ext cx="65870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over OFDM, </a:t>
            </a:r>
            <a:r>
              <a:rPr lang="en-US" sz="4000" b="1" u="sng" dirty="0" err="1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Cont</a:t>
            </a: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…</a:t>
            </a:r>
            <a:endParaRPr lang="ar-SA" sz="4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124855" y="2743200"/>
                <a:ext cx="4894289" cy="1375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QO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STBC</m:t>
                          </m:r>
                        </m:sub>
                      </m:sSub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α</m:t>
                              </m:r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β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α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β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</m:eqArr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α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β</m:t>
                          </m:r>
                        </m:e>
                        <m:e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</m:eqArr>
                      <m:d>
                        <m:dPr>
                          <m:begChr m:val=""/>
                          <m:endChr m:val="]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α</m:t>
                              </m:r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β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855" y="2743200"/>
                <a:ext cx="4894289" cy="13756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02464"/>
            <a:ext cx="8229600" cy="5483245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new channel matrix can be defined as:  </a:t>
            </a:r>
          </a:p>
          <a:p>
            <a:endParaRPr lang="ar-SA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5404" y="429491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over OFDM, </a:t>
            </a:r>
            <a:r>
              <a:rPr lang="en-US" sz="4000" b="1" u="sng" dirty="0" err="1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Cont</a:t>
            </a: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…</a:t>
            </a:r>
            <a:endParaRPr lang="ar-SA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820021" y="2362200"/>
                <a:ext cx="5514403" cy="4560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QO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STBC</m:t>
                          </m:r>
                        </m:sub>
                      </m:sSub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v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QO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STBC</m:t>
                          </m:r>
                        </m:sub>
                      </m:sSub>
                      <m:r>
                        <a:rPr lang="en-US" sz="2200" i="1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021" y="2362200"/>
                <a:ext cx="5514403" cy="456087"/>
              </a:xfrm>
              <a:prstGeom prst="rect">
                <a:avLst/>
              </a:prstGeom>
              <a:blipFill rotWithShape="1">
                <a:blip r:embed="rId3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055404" y="3581400"/>
                <a:ext cx="6945596" cy="1453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QO</m:t>
                          </m:r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STBC</m:t>
                          </m:r>
                        </m:sub>
                      </m:sSub>
                      <m:r>
                        <a:rPr lang="en-US" sz="220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200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eqArr>
                      <m:eqArr>
                        <m:eqArr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eqArr>
                      <m:d>
                        <m:dPr>
                          <m:begChr m:val=""/>
                          <m:endChr m:val="]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2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en-US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04" y="3581400"/>
                <a:ext cx="6945596" cy="14532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4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DHSTBC </a:t>
            </a:r>
            <a:r>
              <a:rPr lang="en-US" b="1" u="sng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over OFDM for 4,8 and 16 Transmit Antennas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The transmitted symbols are sorted to form a cyclic matrices which are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n-US" sz="280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n-US" sz="2800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n-US" sz="2800" b="0" i="0" smtClean="0">
                            <a:latin typeface="Cambria Math"/>
                          </a:rPr>
                          <m:t>16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800" dirty="0" err="1">
                    <a:latin typeface="Times New Roman" pitchFamily="18" charset="0"/>
                    <a:cs typeface="Times New Roman" pitchFamily="18" charset="0"/>
                  </a:rPr>
                  <a:t>Hadamard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dirty="0" err="1">
                    <a:latin typeface="Times New Roman" pitchFamily="18" charset="0"/>
                    <a:cs typeface="Times New Roman" pitchFamily="18" charset="0"/>
                  </a:rPr>
                  <a:t>matix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of order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four</a:t>
                </a:r>
              </a:p>
              <a:p>
                <a:endParaRPr lang="en-US" sz="28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8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84551" y="2514600"/>
                <a:ext cx="7564211" cy="57236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24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  </m:t>
                          </m:r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34</m:t>
                          </m:r>
                        </m:sub>
                      </m:sSub>
                      <m:r>
                        <a:rPr lang="en-US" sz="24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  </m:t>
                          </m:r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56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78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78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56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/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34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34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5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5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sz="2400" i="1" dirty="0" smtClean="0"/>
              </a:p>
              <a:p>
                <a:endParaRPr lang="en-US" sz="2400" i="1" dirty="0"/>
              </a:p>
              <a:p>
                <a:endParaRPr lang="en-US" sz="2400" i="1" dirty="0" smtClean="0"/>
              </a:p>
              <a:p>
                <a:endParaRPr lang="en-US" sz="2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</m:eqArr>
                        </m:e>
                      </m:d>
                      <m:eqArr>
                        <m:eqArr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</m:eqArr>
                      <m:eqArr>
                        <m:eqArrPr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  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itchFamily="18" charset="0"/>
                              <a:ea typeface="Cambria Math" pitchFamily="18" charset="0"/>
                            </a:rPr>
                            <m:t>1</m:t>
                          </m:r>
                        </m:e>
                      </m:eqArr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2200" dirty="0" smtClean="0">
                  <a:latin typeface="Cambria Math" pitchFamily="18" charset="0"/>
                  <a:ea typeface="Times New Roman"/>
                  <a:cs typeface="Times New Roman"/>
                </a:endParaRPr>
              </a:p>
              <a:p>
                <a:endParaRPr lang="en-US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551" y="2514600"/>
                <a:ext cx="7564211" cy="57236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4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resultant matrix  is a DHSTBC over OFDM and hence, the overall expression is given by</a:t>
            </a:r>
          </a:p>
          <a:p>
            <a:endParaRPr lang="ar-SA" dirty="0"/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2057400"/>
                <a:ext cx="9237657" cy="3571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𝐻</m:t>
                      </m:r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𝑆</m:t>
                      </m:r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eqArr>
                        <m:eqArr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eqArr>
                      <m:eqArr>
                        <m:eqArr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eqArr>
                      <m:d>
                        <m:dPr>
                          <m:begChr m:val=""/>
                          <m:endChr m:val="]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_</m:t>
                              </m:r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</m:sSub>
                      <m:sSubSup>
                        <m:sSubSup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𝐻</m:t>
                          </m:r>
                        </m:sup>
                      </m:sSubSup>
                    </m:oMath>
                  </m:oMathPara>
                </a14:m>
                <a:endParaRPr lang="en-US" i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i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  <m:eqArr>
                        <m:eqArr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)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</m:eqArr>
                      <m:eqArr>
                        <m:eqArr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eqArr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)</m:t>
                          </m:r>
                        </m:e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0</m:t>
                          </m:r>
                        </m:e>
                      </m:eqArr>
                      <m:d>
                        <m:dPr>
                          <m:begChr m:val=""/>
                          <m:endChr m:val="]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57400"/>
                <a:ext cx="9237657" cy="35716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9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273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Result for QOSTBC and </a:t>
            </a:r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DHSTBC over OFDM</a:t>
            </a:r>
            <a:endParaRPr lang="en-US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7315200" y="5867400"/>
            <a:ext cx="1371600" cy="53340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we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431896"/>
            <a:ext cx="5143536" cy="271464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524000"/>
            <a:ext cx="6000792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52400" y="331857"/>
            <a:ext cx="89130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for 4,8 and 16 transmitter antennas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4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676400"/>
            <a:ext cx="5715040" cy="43577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04800" y="380999"/>
            <a:ext cx="9116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DHSTBC </a:t>
            </a:r>
            <a:r>
              <a:rPr lang="en-US" sz="36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for 4,8 and 16 transmitter antennas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8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1295400"/>
            <a:ext cx="3214710" cy="4786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3214710" cy="4786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91" y="1295400"/>
            <a:ext cx="3143272" cy="47863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57200" y="171269"/>
            <a:ext cx="8970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DHSTBC </a:t>
            </a:r>
            <a:r>
              <a:rPr lang="en-US" sz="32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, QO-STBC and Real STBC Comparison 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6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3" y="1371600"/>
            <a:ext cx="3286148" cy="4714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371600"/>
            <a:ext cx="3286148" cy="464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811" y="1371600"/>
            <a:ext cx="3286148" cy="46434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57200" y="3810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QO-STBC with different modulation scheme 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1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3357553" cy="4714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1433286"/>
            <a:ext cx="3428992" cy="464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1447800"/>
            <a:ext cx="3385278" cy="45720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04800" y="381000"/>
            <a:ext cx="8686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DHSTBC </a:t>
            </a:r>
            <a:r>
              <a:rPr lang="en-US" sz="32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with different modulation scheme 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Estimation </a:t>
            </a:r>
            <a:endParaRPr lang="en-US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provides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information about distortion of the transmission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signal when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propagates through the channel.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474496" y="3338763"/>
            <a:ext cx="3773904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Types of Channel Estimation</a:t>
            </a:r>
            <a:endParaRPr lang="en-US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98095" y="5348037"/>
            <a:ext cx="3352801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Non-Data-Aided</a:t>
            </a:r>
            <a:endParaRPr lang="en-US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684294" y="5348037"/>
            <a:ext cx="3352801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Data-Aided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4417594" y="4405563"/>
            <a:ext cx="2462" cy="48527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474495" y="4890837"/>
            <a:ext cx="3886199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6" idx="0"/>
          </p:cNvCxnSpPr>
          <p:nvPr/>
        </p:nvCxnSpPr>
        <p:spPr>
          <a:xfrm>
            <a:off x="2474495" y="4890837"/>
            <a:ext cx="1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360694" y="4890837"/>
            <a:ext cx="1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6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عنصر نائب للمحتوى 14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pPr algn="ctr" rtl="1"/>
                      <a:r>
                        <a:rPr lang="en-US" sz="12000" dirty="0" smtClean="0"/>
                        <a:t>w</a:t>
                      </a:r>
                      <a:endParaRPr lang="ar-SA" sz="1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0" dirty="0" smtClean="0"/>
                        <a:t>s</a:t>
                      </a:r>
                      <a:endParaRPr lang="ar-SA" sz="1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33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ctr" rtl="1"/>
                      <a:r>
                        <a:rPr lang="en-US" sz="120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ar-SA" sz="1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0" dirty="0" smtClean="0">
                          <a:solidFill>
                            <a:schemeClr val="bg1"/>
                          </a:solidFill>
                        </a:rPr>
                        <a:t>o</a:t>
                      </a:r>
                      <a:endParaRPr lang="ar-SA" sz="1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6F2"/>
                    </a:solidFill>
                  </a:tcPr>
                </a:tc>
              </a:tr>
            </a:tbl>
          </a:graphicData>
        </a:graphic>
      </p:graphicFrame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A8DA-E848-49CD-9184-4289D2009C6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4786314" y="4000504"/>
            <a:ext cx="4000528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Modernity of this topic in wireless communication world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Blind channel estimation was ambiguous to work on</a:t>
            </a:r>
          </a:p>
          <a:p>
            <a:pPr>
              <a:buFont typeface="Wingdings" pitchFamily="2" charset="2"/>
              <a:buChar char="§"/>
            </a:pPr>
            <a:endParaRPr lang="ar-SA" dirty="0" smtClean="0">
              <a:cs typeface="+mj-cs"/>
            </a:endParaRPr>
          </a:p>
          <a:p>
            <a:endParaRPr lang="ar-SA" dirty="0">
              <a:cs typeface="+mj-cs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940432" y="735250"/>
            <a:ext cx="3441567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Increasing the number of antennas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Computational complexity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00034" y="504418"/>
            <a:ext cx="35719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use of channel estimation is more practical than assumes the channel response known at the receiver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approaches of implementing STBC technique for 8 and 16 transmit antenna have been done for the first time</a:t>
            </a:r>
          </a:p>
          <a:p>
            <a:pPr>
              <a:buFont typeface="Wingdings" pitchFamily="2" charset="2"/>
              <a:buChar char="§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42910" y="4277502"/>
            <a:ext cx="335758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Improve the Quality of Service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in most of the wireless communication systems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Recommendation for Future Works </a:t>
            </a:r>
            <a:endParaRPr lang="ar-SA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Implement a noise cancellation method as a feature inside the presented techniques in this project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Move toward new methods  which guarantee more error reduction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Go through blind and semi-blind techniques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9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Questions are Guaranteed in Life Answers aren't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676400"/>
            <a:ext cx="3567112" cy="428053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4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8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OFDM </a:t>
            </a:r>
            <a:r>
              <a:rPr lang="en-US" sz="4000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estimation</a:t>
            </a: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492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AutoShape 19"/>
          <p:cNvCxnSpPr>
            <a:cxnSpLocks noChangeShapeType="1"/>
          </p:cNvCxnSpPr>
          <p:nvPr/>
        </p:nvCxnSpPr>
        <p:spPr bwMode="auto">
          <a:xfrm>
            <a:off x="4391025" y="419100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3476625" y="904875"/>
            <a:ext cx="1781175" cy="990600"/>
          </a:xfrm>
          <a:prstGeom prst="diamond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Channel Estimation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6" name="AutoShape 23"/>
          <p:cNvCxnSpPr>
            <a:cxnSpLocks noChangeShapeType="1"/>
          </p:cNvCxnSpPr>
          <p:nvPr/>
        </p:nvCxnSpPr>
        <p:spPr bwMode="auto">
          <a:xfrm>
            <a:off x="5172075" y="1390650"/>
            <a:ext cx="1038225" cy="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7" name="AutoShape 24"/>
          <p:cNvCxnSpPr>
            <a:cxnSpLocks noChangeShapeType="1"/>
          </p:cNvCxnSpPr>
          <p:nvPr/>
        </p:nvCxnSpPr>
        <p:spPr bwMode="auto">
          <a:xfrm>
            <a:off x="6210300" y="136207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4648201" y="1857374"/>
                <a:ext cx="3276599" cy="700088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 dirty="0" smtClean="0">
                    <a:effectLst/>
                    <a:latin typeface="Times New Roman"/>
                    <a:ea typeface="Calibri"/>
                    <a:cs typeface="Arial"/>
                  </a:rPr>
                  <a:t>Find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m:rPr>
                        <m:sty m:val="p"/>
                      </m:rPr>
                      <a:rPr lang="en-US" sz="1200">
                        <a:effectLst/>
                        <a:latin typeface="Cambria Math"/>
                        <a:ea typeface="Calibri"/>
                        <a:cs typeface="Times New Roman"/>
                      </a:rPr>
                      <m:t>G</m:t>
                    </m:r>
                    <m:r>
                      <a:rPr lang="en-US" sz="1200" b="0" i="0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endParaRPr lang="en-US" sz="1200" b="0" i="0" dirty="0" smtClean="0">
                  <a:effectLst/>
                  <a:latin typeface="Cambria Math"/>
                  <a:ea typeface="Calibri"/>
                  <a:cs typeface="Times New Roman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>
                          <a:latin typeface="Cambria Math"/>
                        </a:rPr>
                        <m:t>G</m:t>
                      </m:r>
                      <m:r>
                        <a:rPr lang="en-US" sz="12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2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20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p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p</m:t>
                              </m:r>
                              <m:r>
                                <a:rPr lang="en-US" sz="1200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sz="1200">
                              <a:latin typeface="Cambria Math"/>
                            </a:rPr>
                            <m:t> (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s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sz="1200">
                              <a:latin typeface="Cambria Math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D</m:t>
                              </m:r>
                              <m:r>
                                <a:rPr lang="en-US" sz="120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p</m:t>
                                  </m:r>
                                </m:sub>
                              </m:sSub>
                              <m:r>
                                <a:rPr lang="en-US" sz="1200">
                                  <a:latin typeface="Cambria Math"/>
                                </a:rPr>
                                <m:t>) </m:t>
                              </m:r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p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H</m:t>
                              </m:r>
                            </m:sup>
                          </m:sSubSup>
                          <m:r>
                            <a:rPr lang="en-US" sz="120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1200" i="1">
                              <a:latin typeface="Cambria Math"/>
                            </a:rPr>
                            <m:t>−</m:t>
                          </m:r>
                          <m:r>
                            <a:rPr lang="en-US" sz="1200">
                              <a:latin typeface="Cambria Math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US" sz="12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200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p</m:t>
                                  </m:r>
                                </m:sub>
                              </m:sSub>
                            </m:e>
                          </m:rad>
                          <m:sSubSup>
                            <m:sSubSup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D</m:t>
                              </m:r>
                              <m:r>
                                <a:rPr lang="en-US" sz="120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/>
                                    </a:rPr>
                                    <m:t>p</m:t>
                                  </m:r>
                                </m:sub>
                              </m:sSub>
                              <m:r>
                                <a:rPr lang="en-US" sz="1200">
                                  <a:latin typeface="Cambria Math"/>
                                </a:rPr>
                                <m:t>) </m:t>
                              </m:r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p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/>
                                </a:rPr>
                                <m:t>H</m:t>
                              </m:r>
                            </m:sup>
                          </m:sSubSup>
                          <m:r>
                            <a:rPr lang="en-US" sz="120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H</m:t>
                          </m:r>
                        </m:sup>
                      </m:sSup>
                    </m:oMath>
                  </m:oMathPara>
                </a14:m>
                <a:endParaRPr lang="en-US" sz="11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8201" y="1857374"/>
                <a:ext cx="3276599" cy="7000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5476875" y="419100"/>
            <a:ext cx="1238250" cy="714375"/>
          </a:xfrm>
          <a:prstGeom prst="wedgeEllipseCallout">
            <a:avLst>
              <a:gd name="adj1" fmla="val -44616"/>
              <a:gd name="adj2" fmla="val 76935"/>
            </a:avLst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Arial"/>
              </a:rPr>
              <a:t>LS Estimator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0" name="AutoShape 27"/>
          <p:cNvSpPr>
            <a:spLocks noChangeArrowheads="1"/>
          </p:cNvSpPr>
          <p:nvPr/>
        </p:nvSpPr>
        <p:spPr bwMode="auto">
          <a:xfrm>
            <a:off x="2200275" y="381000"/>
            <a:ext cx="1238250" cy="714375"/>
          </a:xfrm>
          <a:prstGeom prst="wedgeEllipseCallout">
            <a:avLst>
              <a:gd name="adj1" fmla="val 30000"/>
              <a:gd name="adj2" fmla="val 80935"/>
            </a:avLst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Arial"/>
              </a:rPr>
              <a:t>MMSE Estimator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11" name="AutoShape 28"/>
          <p:cNvCxnSpPr>
            <a:cxnSpLocks noChangeShapeType="1"/>
          </p:cNvCxnSpPr>
          <p:nvPr/>
        </p:nvCxnSpPr>
        <p:spPr bwMode="auto">
          <a:xfrm>
            <a:off x="2533650" y="1390650"/>
            <a:ext cx="1038225" cy="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2" name="AutoShape 29"/>
          <p:cNvCxnSpPr>
            <a:cxnSpLocks noChangeShapeType="1"/>
          </p:cNvCxnSpPr>
          <p:nvPr/>
        </p:nvCxnSpPr>
        <p:spPr bwMode="auto">
          <a:xfrm>
            <a:off x="2533650" y="136207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3" name="AutoShape 30"/>
          <p:cNvCxnSpPr>
            <a:cxnSpLocks noChangeShapeType="1"/>
          </p:cNvCxnSpPr>
          <p:nvPr/>
        </p:nvCxnSpPr>
        <p:spPr bwMode="auto">
          <a:xfrm>
            <a:off x="6248400" y="2514600"/>
            <a:ext cx="0" cy="29527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5114925" y="2819400"/>
                <a:ext cx="2343150" cy="9175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Find the estimated channel for the pilots</a:t>
                </a:r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h</m:t>
                          </m:r>
                        </m:e>
                        <m:sub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𝑒𝑠𝑡</m:t>
                          </m:r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𝑝𝑖𝑙𝑜𝑡</m:t>
                          </m:r>
                        </m:sub>
                      </m:sSub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𝐺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×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𝑝𝑖𝑙𝑜</m:t>
                      </m:r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𝑡</m:t>
                          </m:r>
                        </m:e>
                        <m:sub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𝑟𝑒𝑐𝑖𝑒𝑣𝑒𝑑</m:t>
                          </m:r>
                        </m:sub>
                      </m:sSub>
                    </m:oMath>
                  </m:oMathPara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4925" y="2819400"/>
                <a:ext cx="2343150" cy="9175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AutoShape 32"/>
          <p:cNvCxnSpPr>
            <a:cxnSpLocks noChangeShapeType="1"/>
          </p:cNvCxnSpPr>
          <p:nvPr/>
        </p:nvCxnSpPr>
        <p:spPr bwMode="auto">
          <a:xfrm>
            <a:off x="6210300" y="376237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5114925" y="4229735"/>
                <a:ext cx="2238375" cy="5746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Applied FFT for the previous step to fined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𝐻</m:t>
                        </m:r>
                      </m:e>
                      <m:sub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𝑒𝑠𝑡</m:t>
                        </m:r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sub>
                    </m:sSub>
                  </m:oMath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4925" y="4229735"/>
                <a:ext cx="2238375" cy="5746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AutoShape 34"/>
          <p:cNvCxnSpPr>
            <a:cxnSpLocks noChangeShapeType="1"/>
          </p:cNvCxnSpPr>
          <p:nvPr/>
        </p:nvCxnSpPr>
        <p:spPr bwMode="auto">
          <a:xfrm>
            <a:off x="6210300" y="481647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5019675" y="5311775"/>
                <a:ext cx="2447925" cy="5746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 dirty="0">
                    <a:effectLst/>
                    <a:latin typeface="Times New Roman"/>
                    <a:ea typeface="Calibri"/>
                    <a:cs typeface="Arial"/>
                  </a:rPr>
                  <a:t>Find the estimated data by divide the received ones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𝐻</m:t>
                        </m:r>
                      </m:e>
                      <m:sub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𝑒𝑠𝑡</m:t>
                        </m:r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sub>
                    </m:sSub>
                  </m:oMath>
                </a14:m>
                <a:endParaRPr lang="en-US" sz="11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9675" y="5311775"/>
                <a:ext cx="2447925" cy="574675"/>
              </a:xfrm>
              <a:prstGeom prst="rect">
                <a:avLst/>
              </a:prstGeom>
              <a:blipFill rotWithShape="1">
                <a:blip r:embed="rId6"/>
                <a:stretch>
                  <a:fillRect r="-243"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647825" y="1847850"/>
            <a:ext cx="1790700" cy="476250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Find the noise variance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0" name="AutoShape 40"/>
          <p:cNvCxnSpPr>
            <a:cxnSpLocks noChangeShapeType="1"/>
          </p:cNvCxnSpPr>
          <p:nvPr/>
        </p:nvCxnSpPr>
        <p:spPr bwMode="auto">
          <a:xfrm>
            <a:off x="2533650" y="2324100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1647825" y="2809875"/>
                <a:ext cx="1790700" cy="6127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Find auto correlation for </a:t>
                </a:r>
                <a14:m>
                  <m:oMath xmlns:m="http://schemas.openxmlformats.org/officeDocument/2006/math"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𝑦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𝑎𝑛𝑑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a:rPr lang="en-US" sz="1200" i="1">
                        <a:effectLst/>
                        <a:latin typeface="Cambria Math"/>
                        <a:ea typeface="Calibri"/>
                        <a:cs typeface="Times New Roman"/>
                      </a:rPr>
                      <m:t>𝐻</m:t>
                    </m:r>
                  </m:oMath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47825" y="2809875"/>
                <a:ext cx="1790700" cy="612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628775" y="3908425"/>
            <a:ext cx="1790700" cy="476250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Find cross correlation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23" name="AutoShape 43"/>
          <p:cNvCxnSpPr>
            <a:cxnSpLocks noChangeShapeType="1"/>
          </p:cNvCxnSpPr>
          <p:nvPr/>
        </p:nvCxnSpPr>
        <p:spPr bwMode="auto">
          <a:xfrm>
            <a:off x="2533650" y="343852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4" name="AutoShape 44"/>
          <p:cNvCxnSpPr>
            <a:cxnSpLocks noChangeShapeType="1"/>
          </p:cNvCxnSpPr>
          <p:nvPr/>
        </p:nvCxnSpPr>
        <p:spPr bwMode="auto">
          <a:xfrm>
            <a:off x="2533650" y="440372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1066800" y="4879975"/>
                <a:ext cx="2990850" cy="9175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Find the estimated channel for the pilots</a:t>
                </a:r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h</m:t>
                          </m:r>
                        </m:e>
                        <m:sub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𝑒𝑠𝑡</m:t>
                          </m:r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𝑝𝑖𝑙𝑜𝑡</m:t>
                          </m:r>
                        </m:sub>
                      </m:sSub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sSubSup>
                        <m:sSubSup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yh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H</m:t>
                          </m:r>
                        </m:sup>
                      </m:sSubSup>
                      <m:sSup>
                        <m:sSup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yy</m:t>
                              </m:r>
                            </m:sub>
                          </m:sSub>
                        </m:e>
                        <m:sup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−</m:t>
                          </m:r>
                          <m:r>
                            <a:rPr lang="en-US" sz="120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sup>
                      </m:sSup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×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𝑝𝑖𝑙𝑜</m:t>
                      </m:r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𝑡</m:t>
                          </m:r>
                        </m:e>
                        <m:sub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𝑟𝑒𝑐𝑖𝑒𝑣𝑒𝑑</m:t>
                          </m:r>
                        </m:sub>
                      </m:sSub>
                    </m:oMath>
                  </m:oMathPara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6800" y="4879975"/>
                <a:ext cx="2990850" cy="9175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Rectangle 3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AutoShape 21"/>
          <p:cNvSpPr>
            <a:spLocks noChangeArrowheads="1"/>
          </p:cNvSpPr>
          <p:nvPr/>
        </p:nvSpPr>
        <p:spPr bwMode="auto">
          <a:xfrm>
            <a:off x="7505700" y="5838825"/>
            <a:ext cx="1333500" cy="790575"/>
          </a:xfrm>
          <a:prstGeom prst="star16">
            <a:avLst>
              <a:gd name="adj" fmla="val 37500"/>
            </a:avLst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To be Count.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" name="شكل بيضاوي 26"/>
          <p:cNvSpPr/>
          <p:nvPr/>
        </p:nvSpPr>
        <p:spPr>
          <a:xfrm>
            <a:off x="5350662" y="5091104"/>
            <a:ext cx="1785950" cy="114300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cxnSp>
        <p:nvCxnSpPr>
          <p:cNvPr id="31" name="رابط كسهم مستقيم 29"/>
          <p:cNvCxnSpPr>
            <a:stCxn id="30" idx="6"/>
          </p:cNvCxnSpPr>
          <p:nvPr/>
        </p:nvCxnSpPr>
        <p:spPr>
          <a:xfrm flipV="1">
            <a:off x="7136612" y="5283200"/>
            <a:ext cx="788188" cy="379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7529434" y="4804410"/>
                <a:ext cx="1630446" cy="440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accPr>
                        <m:e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𝑋</m:t>
                          </m:r>
                        </m:e>
                      </m:acc>
                      <m:r>
                        <a:rPr lang="en-US" sz="22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itchFamily="18" charset="0"/>
                              <a:ea typeface="Cambria Math" pitchFamily="18" charset="0"/>
                            </a:rPr>
                            <m:t>𝑦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𝑒𝑠𝑡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9434" y="4804410"/>
                <a:ext cx="1630446" cy="440120"/>
              </a:xfrm>
              <a:prstGeom prst="rect">
                <a:avLst/>
              </a:prstGeom>
              <a:blipFill rotWithShape="1">
                <a:blip r:embed="rId9"/>
                <a:stretch>
                  <a:fillRect t="-115278" r="-15299" b="-184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095875" y="2038350"/>
                <a:ext cx="2447925" cy="5746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𝑀𝑆𝐸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sSup>
                        <m:sSup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𝑒𝑠𝑡</m:t>
                                      </m:r>
                                      <m: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95875" y="2038350"/>
                <a:ext cx="2447925" cy="5746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AutoShape 38"/>
          <p:cNvCxnSpPr>
            <a:cxnSpLocks noChangeShapeType="1"/>
          </p:cNvCxnSpPr>
          <p:nvPr/>
        </p:nvCxnSpPr>
        <p:spPr bwMode="auto">
          <a:xfrm>
            <a:off x="6296025" y="2644775"/>
            <a:ext cx="0" cy="148907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1323975" y="1943100"/>
                <a:ext cx="2447925" cy="5746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Calibri"/>
                    <a:cs typeface="Arial"/>
                  </a:rPr>
                  <a:t>Find the estimated data by divide the received ones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𝐻</m:t>
                        </m:r>
                      </m:e>
                      <m:sub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𝑒𝑠𝑡</m:t>
                        </m:r>
                        <m:r>
                          <a:rPr lang="en-US" sz="1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sub>
                    </m:sSub>
                  </m:oMath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23975" y="1943100"/>
                <a:ext cx="2447925" cy="574675"/>
              </a:xfrm>
              <a:prstGeom prst="rect">
                <a:avLst/>
              </a:prstGeom>
              <a:blipFill rotWithShape="1">
                <a:blip r:embed="rId3"/>
                <a:stretch>
                  <a:fillRect r="-243"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AutoShape 48"/>
          <p:cNvCxnSpPr>
            <a:cxnSpLocks noChangeShapeType="1"/>
          </p:cNvCxnSpPr>
          <p:nvPr/>
        </p:nvCxnSpPr>
        <p:spPr bwMode="auto">
          <a:xfrm>
            <a:off x="2552700" y="2533650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1314450" y="3019425"/>
                <a:ext cx="2457450" cy="625475"/>
              </a:xfrm>
              <a:prstGeom prst="rect">
                <a:avLst/>
              </a:prstGeom>
              <a:solidFill>
                <a:schemeClr val="lt1">
                  <a:lumMod val="100000"/>
                  <a:lumOff val="0"/>
                </a:schemeClr>
              </a:solid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𝑀𝑆𝐸</m:t>
                      </m:r>
                      <m:r>
                        <a:rPr lang="en-US" sz="1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sSup>
                        <m:sSupPr>
                          <m:ctrlP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𝐻</m:t>
                                      </m:r>
                                    </m:e>
                                  </m:d>
                                  <m:r>
                                    <a:rPr lang="en-US" sz="12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2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12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𝑒𝑠𝑡</m:t>
                                          </m:r>
                                          <m:r>
                                            <a:rPr lang="en-US" sz="12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2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𝑝𝑖𝑙𝑜𝑡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𝐻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10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4450" y="3019425"/>
                <a:ext cx="2457450" cy="6254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63500" cmpd="thickThin">
                <a:solidFill>
                  <a:schemeClr val="accent4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AutoShape 50"/>
          <p:cNvCxnSpPr>
            <a:cxnSpLocks noChangeShapeType="1"/>
          </p:cNvCxnSpPr>
          <p:nvPr/>
        </p:nvCxnSpPr>
        <p:spPr bwMode="auto">
          <a:xfrm>
            <a:off x="2552700" y="3667125"/>
            <a:ext cx="0" cy="466725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6" name="AutoShape 51"/>
          <p:cNvCxnSpPr>
            <a:cxnSpLocks noChangeShapeType="1"/>
          </p:cNvCxnSpPr>
          <p:nvPr/>
        </p:nvCxnSpPr>
        <p:spPr bwMode="auto">
          <a:xfrm>
            <a:off x="2552700" y="4133850"/>
            <a:ext cx="3743325" cy="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7" name="AutoShape 52"/>
          <p:cNvCxnSpPr>
            <a:cxnSpLocks noChangeShapeType="1"/>
          </p:cNvCxnSpPr>
          <p:nvPr/>
        </p:nvCxnSpPr>
        <p:spPr bwMode="auto">
          <a:xfrm>
            <a:off x="4362450" y="4133850"/>
            <a:ext cx="0" cy="330200"/>
          </a:xfrm>
          <a:prstGeom prst="straightConnector1">
            <a:avLst/>
          </a:prstGeom>
          <a:noFill/>
          <a:ln w="63500">
            <a:solidFill>
              <a:schemeClr val="accent4">
                <a:lumMod val="100000"/>
                <a:lumOff val="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30" name="AutoShape 55"/>
          <p:cNvSpPr>
            <a:spLocks noChangeArrowheads="1"/>
          </p:cNvSpPr>
          <p:nvPr/>
        </p:nvSpPr>
        <p:spPr bwMode="auto">
          <a:xfrm>
            <a:off x="3971925" y="4473575"/>
            <a:ext cx="857250" cy="403225"/>
          </a:xfrm>
          <a:prstGeom prst="hexagon">
            <a:avLst>
              <a:gd name="adj" fmla="val 53150"/>
              <a:gd name="vf" fmla="val 115470"/>
            </a:avLst>
          </a:prstGeom>
          <a:solidFill>
            <a:schemeClr val="lt1">
              <a:lumMod val="100000"/>
              <a:lumOff val="0"/>
            </a:schemeClr>
          </a:solidFill>
          <a:ln w="63500" cmpd="thickThin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End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762000" y="-48545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762000" y="-4397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MIMO-OFDM </a:t>
            </a:r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Channel </a:t>
            </a:r>
            <a: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estimation</a:t>
            </a:r>
            <a:br>
              <a:rPr lang="en-US" b="1" u="sng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</a:br>
            <a:endParaRPr lang="en-US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229600" cy="5105400"/>
          </a:xfrm>
        </p:spPr>
      </p:pic>
    </p:spTree>
    <p:extLst>
      <p:ext uri="{BB962C8B-B14F-4D97-AF65-F5344CB8AC3E}">
        <p14:creationId xmlns:p14="http://schemas.microsoft.com/office/powerpoint/2010/main" val="19123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1-D and 2-D channel estimation.</a:t>
            </a:r>
            <a:endParaRPr lang="ar-SA" sz="4000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0561"/>
            <a:ext cx="8153400" cy="562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4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Methods for Channel Estimation In MIMO-OFDM </a:t>
            </a:r>
            <a:endParaRPr lang="en-US" b="1" u="sng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2935705" y="2029326"/>
            <a:ext cx="3160295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Channel Estimation</a:t>
            </a:r>
            <a:endParaRPr lang="en-US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62000" y="4038600"/>
            <a:ext cx="3505201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Wiener channel estimation</a:t>
            </a:r>
          </a:p>
        </p:txBody>
      </p:sp>
      <p:sp>
        <p:nvSpPr>
          <p:cNvPr id="6" name="Oval 5"/>
          <p:cNvSpPr/>
          <p:nvPr/>
        </p:nvSpPr>
        <p:spPr>
          <a:xfrm>
            <a:off x="4533899" y="4038600"/>
            <a:ext cx="3619501" cy="10668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Orthogonal training sequence</a:t>
            </a:r>
            <a:endParaRPr lang="en-US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>
            <a:stCxn id="4" idx="4"/>
          </p:cNvCxnSpPr>
          <p:nvPr/>
        </p:nvCxnSpPr>
        <p:spPr>
          <a:xfrm flipH="1">
            <a:off x="4515852" y="3096126"/>
            <a:ext cx="1" cy="48527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56449" y="3581400"/>
            <a:ext cx="402055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56449" y="35814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476999" y="3581400"/>
            <a:ext cx="1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2045</Words>
  <Application>Microsoft Office PowerPoint</Application>
  <PresentationFormat>On-screen Show (4:3)</PresentationFormat>
  <Paragraphs>223</Paragraphs>
  <Slides>33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  New Approach of Implementing STBC Technique for MIMO system  and MIMO-OFDM Channel Estimation </vt:lpstr>
      <vt:lpstr>Outline</vt:lpstr>
      <vt:lpstr>Channel Estimation </vt:lpstr>
      <vt:lpstr>OFDM channel estimation</vt:lpstr>
      <vt:lpstr>PowerPoint Presentation</vt:lpstr>
      <vt:lpstr>PowerPoint Presentation</vt:lpstr>
      <vt:lpstr>  MIMO-OFDM Channel estimation </vt:lpstr>
      <vt:lpstr>1-D and 2-D channel estimation.</vt:lpstr>
      <vt:lpstr>Methods for Channel Estimation In MIMO-OFDM </vt:lpstr>
      <vt:lpstr>PowerPoint Presentation</vt:lpstr>
      <vt:lpstr>PowerPoint Presentation</vt:lpstr>
      <vt:lpstr>Result of Channel Estimation </vt:lpstr>
      <vt:lpstr>PowerPoint Presentation</vt:lpstr>
      <vt:lpstr>PowerPoint Presentation</vt:lpstr>
      <vt:lpstr>PowerPoint Presentation</vt:lpstr>
      <vt:lpstr>PowerPoint Presentation</vt:lpstr>
      <vt:lpstr>QO-STBC and DHSTBC</vt:lpstr>
      <vt:lpstr>QO-STBC over OFDM for 4,8and 16 transmitter antennas</vt:lpstr>
      <vt:lpstr>PowerPoint Presentation</vt:lpstr>
      <vt:lpstr>PowerPoint Presentation</vt:lpstr>
      <vt:lpstr>PowerPoint Presentation</vt:lpstr>
      <vt:lpstr>DHSTBC over OFDM for 4,8 and 16 Transmit Antennas </vt:lpstr>
      <vt:lpstr>PowerPoint Presentation</vt:lpstr>
      <vt:lpstr>Result for QOSTBC and DHSTBC over OFDM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 for Future Works </vt:lpstr>
      <vt:lpstr>Questions are Guaranteed in Life Answers aren't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New Approach of Implementing STBC Technique for MIMO system  and MIMO-OFDM Channel Estimation </dc:title>
  <dc:creator>LoOoLoOo</dc:creator>
  <cp:lastModifiedBy>walaa</cp:lastModifiedBy>
  <cp:revision>1</cp:revision>
  <dcterms:created xsi:type="dcterms:W3CDTF">2006-08-16T00:00:00Z</dcterms:created>
  <dcterms:modified xsi:type="dcterms:W3CDTF">2014-05-07T16:33:18Z</dcterms:modified>
</cp:coreProperties>
</file>