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</p:sldIdLst>
  <p:sldSz cx="18288000" cy="10287000"/>
  <p:notesSz cx="6858000" cy="9144000"/>
  <p:embeddedFontLst>
    <p:embeddedFont>
      <p:font typeface="Barlow SemiCondensed Semi-Bold" charset="1" panose="00000706000000000000"/>
      <p:regular r:id="rId51"/>
    </p:embeddedFont>
    <p:embeddedFont>
      <p:font typeface="Barlow SemiCondensed Bold" charset="1" panose="00000806000000000000"/>
      <p:regular r:id="rId52"/>
    </p:embeddedFont>
    <p:embeddedFont>
      <p:font typeface="Glacial Indifference" charset="1" panose="00000000000000000000"/>
      <p:regular r:id="rId53"/>
    </p:embeddedFont>
    <p:embeddedFont>
      <p:font typeface="League Spartan" charset="1" panose="00000800000000000000"/>
      <p:regular r:id="rId54"/>
    </p:embeddedFont>
    <p:embeddedFont>
      <p:font typeface="TT Rounds Condensed" charset="1" panose="02000506030000020003"/>
      <p:regular r:id="rId55"/>
    </p:embeddedFont>
    <p:embeddedFont>
      <p:font typeface="Archivo Black" charset="1" panose="020B0A03020202020B04"/>
      <p:regular r:id="rId56"/>
    </p:embeddedFont>
    <p:embeddedFont>
      <p:font typeface="Montserrat Classic" charset="1" panose="00000500000000000000"/>
      <p:regular r:id="rId57"/>
    </p:embeddedFont>
    <p:embeddedFont>
      <p:font typeface="TT Rounds Condensed Bold" charset="1" panose="02000806030000020003"/>
      <p:regular r:id="rId58"/>
    </p:embeddedFont>
    <p:embeddedFont>
      <p:font typeface="Barlow SemiCondensed Heavy" charset="1" panose="00000A06000000000000"/>
      <p:regular r:id="rId5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fonts/font51.fntdata" Type="http://schemas.openxmlformats.org/officeDocument/2006/relationships/font"/><Relationship Id="rId52" Target="fonts/font52.fntdata" Type="http://schemas.openxmlformats.org/officeDocument/2006/relationships/font"/><Relationship Id="rId53" Target="fonts/font53.fntdata" Type="http://schemas.openxmlformats.org/officeDocument/2006/relationships/font"/><Relationship Id="rId54" Target="fonts/font54.fntdata" Type="http://schemas.openxmlformats.org/officeDocument/2006/relationships/font"/><Relationship Id="rId55" Target="fonts/font55.fntdata" Type="http://schemas.openxmlformats.org/officeDocument/2006/relationships/font"/><Relationship Id="rId56" Target="fonts/font56.fntdata" Type="http://schemas.openxmlformats.org/officeDocument/2006/relationships/font"/><Relationship Id="rId57" Target="fonts/font57.fntdata" Type="http://schemas.openxmlformats.org/officeDocument/2006/relationships/font"/><Relationship Id="rId58" Target="fonts/font58.fntdata" Type="http://schemas.openxmlformats.org/officeDocument/2006/relationships/font"/><Relationship Id="rId59" Target="fonts/font59.fntdata" Type="http://schemas.openxmlformats.org/officeDocument/2006/relationships/font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jpeg" Type="http://schemas.openxmlformats.org/officeDocument/2006/relationships/image"/><Relationship Id="rId3" Target="../media/image23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png" Type="http://schemas.openxmlformats.org/officeDocument/2006/relationships/image"/><Relationship Id="rId3" Target="../media/image25.png" Type="http://schemas.openxmlformats.org/officeDocument/2006/relationships/image"/><Relationship Id="rId4" Target="../media/image26.png" Type="http://schemas.openxmlformats.org/officeDocument/2006/relationships/image"/><Relationship Id="rId5" Target="../media/image27.png" Type="http://schemas.openxmlformats.org/officeDocument/2006/relationships/image"/><Relationship Id="rId6" Target="../media/image28.png" Type="http://schemas.openxmlformats.org/officeDocument/2006/relationships/image"/><Relationship Id="rId7" Target="../media/image29.png" Type="http://schemas.openxmlformats.org/officeDocument/2006/relationships/image"/><Relationship Id="rId8" Target="../media/image30.png" Type="http://schemas.openxmlformats.org/officeDocument/2006/relationships/image"/><Relationship Id="rId9" Target="../media/image31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jpeg" Type="http://schemas.openxmlformats.org/officeDocument/2006/relationships/image"/><Relationship Id="rId3" Target="../media/image35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39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jpeg" Type="http://schemas.openxmlformats.org/officeDocument/2006/relationships/image"/><Relationship Id="rId3" Target="../media/image35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svg" Type="http://schemas.openxmlformats.org/officeDocument/2006/relationships/image"/><Relationship Id="rId4" Target="../media/image43.png" Type="http://schemas.openxmlformats.org/officeDocument/2006/relationships/image"/><Relationship Id="rId5" Target="../media/image4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7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jpe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jpe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1.jpeg" Type="http://schemas.openxmlformats.org/officeDocument/2006/relationships/image"/><Relationship Id="rId3" Target="../media/image52.jpe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3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4.png" Type="http://schemas.openxmlformats.org/officeDocument/2006/relationships/image"/><Relationship Id="rId3" Target="../media/image55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jpe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6.jpe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7.jpeg" Type="http://schemas.openxmlformats.org/officeDocument/2006/relationships/image"/><Relationship Id="rId3" Target="../media/image58.jpe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jpe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0.jpeg" Type="http://schemas.openxmlformats.org/officeDocument/2006/relationships/image"/><Relationship Id="rId3" Target="../media/VAGJHZ1m3Ck.mp4" Type="http://schemas.openxmlformats.org/officeDocument/2006/relationships/video"/><Relationship Id="rId4" Target="../media/VAGJHZ1m3Ck.mp4" Type="http://schemas.microsoft.com/office/2007/relationships/media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1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Relationship Id="rId3" Target="../media/image11.jpeg" Type="http://schemas.openxmlformats.org/officeDocument/2006/relationships/image"/><Relationship Id="rId4" Target="../media/image12.jpeg" Type="http://schemas.openxmlformats.org/officeDocument/2006/relationships/image"/><Relationship Id="rId5" Target="../media/image13.png" Type="http://schemas.openxmlformats.org/officeDocument/2006/relationships/image"/><Relationship Id="rId6" Target="../media/image14.png" Type="http://schemas.openxmlformats.org/officeDocument/2006/relationships/image"/><Relationship Id="rId7" Target="../media/image15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Relationship Id="rId3" Target="../media/image17.png" Type="http://schemas.openxmlformats.org/officeDocument/2006/relationships/image"/><Relationship Id="rId4" Target="../media/image18.png" Type="http://schemas.openxmlformats.org/officeDocument/2006/relationships/image"/><Relationship Id="rId5" Target="../media/image19.png" Type="http://schemas.openxmlformats.org/officeDocument/2006/relationships/image"/><Relationship Id="rId6" Target="../media/image20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4003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099351" y="-835703"/>
            <a:ext cx="8381719" cy="12556883"/>
          </a:xfrm>
          <a:custGeom>
            <a:avLst/>
            <a:gdLst/>
            <a:ahLst/>
            <a:cxnLst/>
            <a:rect r="r" b="b" t="t" l="l"/>
            <a:pathLst>
              <a:path h="12556883" w="8381719">
                <a:moveTo>
                  <a:pt x="0" y="0"/>
                </a:moveTo>
                <a:lnTo>
                  <a:pt x="8381720" y="0"/>
                </a:lnTo>
                <a:lnTo>
                  <a:pt x="8381720" y="12556883"/>
                </a:lnTo>
                <a:lnTo>
                  <a:pt x="0" y="125568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4288751">
            <a:off x="5974197" y="2639091"/>
            <a:ext cx="9351839" cy="2039065"/>
            <a:chOff x="0" y="0"/>
            <a:chExt cx="2795831" cy="6096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795831" cy="609600"/>
            </a:xfrm>
            <a:custGeom>
              <a:avLst/>
              <a:gdLst/>
              <a:ahLst/>
              <a:cxnLst/>
              <a:rect r="r" b="b" t="t" l="l"/>
              <a:pathLst>
                <a:path h="609600" w="2795831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>
                <a:alpha val="47843"/>
              </a:srgbClr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4411975" y="-1983426"/>
            <a:ext cx="18049165" cy="13536873"/>
            <a:chOff x="0" y="0"/>
            <a:chExt cx="812800" cy="6096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609600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812800" y="60960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4288751">
            <a:off x="5848700" y="2569506"/>
            <a:ext cx="8519102" cy="1857496"/>
            <a:chOff x="0" y="0"/>
            <a:chExt cx="2795831" cy="6096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795831" cy="609600"/>
            </a:xfrm>
            <a:custGeom>
              <a:avLst/>
              <a:gdLst/>
              <a:ahLst/>
              <a:cxnLst/>
              <a:rect r="r" b="b" t="t" l="l"/>
              <a:pathLst>
                <a:path h="609600" w="2795831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gradFill rotWithShape="true">
              <a:gsLst>
                <a:gs pos="0">
                  <a:srgbClr val="A6A6A6">
                    <a:alpha val="100000"/>
                  </a:srgbClr>
                </a:gs>
                <a:gs pos="100000">
                  <a:srgbClr val="FFFFFF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1" id="11"/>
            <p:cNvSpPr txBox="true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8569794">
            <a:off x="5001559" y="8934193"/>
            <a:ext cx="8519102" cy="1857496"/>
            <a:chOff x="0" y="0"/>
            <a:chExt cx="2795831" cy="6096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795831" cy="609600"/>
            </a:xfrm>
            <a:custGeom>
              <a:avLst/>
              <a:gdLst/>
              <a:ahLst/>
              <a:cxnLst/>
              <a:rect r="r" b="b" t="t" l="l"/>
              <a:pathLst>
                <a:path h="609600" w="2795831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246686" y="345758"/>
            <a:ext cx="2393471" cy="2393471"/>
            <a:chOff x="0" y="0"/>
            <a:chExt cx="13716000" cy="13716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3716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13716000">
                  <a:moveTo>
                    <a:pt x="6858000" y="0"/>
                  </a:moveTo>
                  <a:cubicBezTo>
                    <a:pt x="3070431" y="0"/>
                    <a:pt x="0" y="3070431"/>
                    <a:pt x="0" y="6858000"/>
                  </a:cubicBezTo>
                  <a:cubicBezTo>
                    <a:pt x="0" y="10645569"/>
                    <a:pt x="3070431" y="13716000"/>
                    <a:pt x="6858000" y="13716000"/>
                  </a:cubicBezTo>
                  <a:cubicBezTo>
                    <a:pt x="10645569" y="13716000"/>
                    <a:pt x="13716000" y="10645569"/>
                    <a:pt x="13716000" y="6858000"/>
                  </a:cubicBezTo>
                  <a:cubicBezTo>
                    <a:pt x="13716000" y="3070431"/>
                    <a:pt x="10645569" y="0"/>
                    <a:pt x="685800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sp>
        <p:nvSpPr>
          <p:cNvPr name="TextBox 17" id="17"/>
          <p:cNvSpPr txBox="true"/>
          <p:nvPr/>
        </p:nvSpPr>
        <p:spPr>
          <a:xfrm rot="0">
            <a:off x="-150301" y="3910803"/>
            <a:ext cx="9776426" cy="942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489"/>
              </a:lnSpc>
            </a:pPr>
            <a:r>
              <a:rPr lang="en-US" sz="6241" spc="424">
                <a:solidFill>
                  <a:srgbClr val="000000"/>
                </a:solidFill>
                <a:latin typeface="Barlow SemiCondensed Semi-Bold"/>
              </a:rPr>
              <a:t>STUDY AND DESIGN OF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-400910" y="4775485"/>
            <a:ext cx="10027035" cy="1343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2"/>
              </a:lnSpc>
            </a:pPr>
            <a:r>
              <a:rPr lang="en-US" sz="8752">
                <a:solidFill>
                  <a:srgbClr val="000000"/>
                </a:solidFill>
                <a:latin typeface="Barlow SemiCondensed Bold"/>
              </a:rPr>
              <a:t>NABLUS TRAM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377861" y="8572107"/>
            <a:ext cx="4469493" cy="742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90"/>
              </a:lnSpc>
              <a:spcBef>
                <a:spcPct val="0"/>
              </a:spcBef>
            </a:pPr>
            <a:r>
              <a:rPr lang="en-US" sz="2300" spc="230">
                <a:solidFill>
                  <a:srgbClr val="000000"/>
                </a:solidFill>
                <a:latin typeface="Glacial Indifference"/>
              </a:rPr>
              <a:t>UNDER THE SUPERVISION OF PROF. SAMEER ABU-EISHEH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2299656" y="8458837"/>
            <a:ext cx="4625902" cy="997430"/>
            <a:chOff x="0" y="0"/>
            <a:chExt cx="3158127" cy="68095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158127" cy="680950"/>
            </a:xfrm>
            <a:custGeom>
              <a:avLst/>
              <a:gdLst/>
              <a:ahLst/>
              <a:cxnLst/>
              <a:rect r="r" b="b" t="t" l="l"/>
              <a:pathLst>
                <a:path h="680950" w="3158127">
                  <a:moveTo>
                    <a:pt x="0" y="0"/>
                  </a:moveTo>
                  <a:lnTo>
                    <a:pt x="0" y="680950"/>
                  </a:lnTo>
                  <a:lnTo>
                    <a:pt x="3158127" y="680950"/>
                  </a:lnTo>
                  <a:lnTo>
                    <a:pt x="3158127" y="0"/>
                  </a:lnTo>
                  <a:lnTo>
                    <a:pt x="0" y="0"/>
                  </a:lnTo>
                  <a:close/>
                  <a:moveTo>
                    <a:pt x="3097167" y="619990"/>
                  </a:moveTo>
                  <a:lnTo>
                    <a:pt x="59690" y="619990"/>
                  </a:lnTo>
                  <a:lnTo>
                    <a:pt x="59690" y="59690"/>
                  </a:lnTo>
                  <a:lnTo>
                    <a:pt x="3097167" y="59690"/>
                  </a:lnTo>
                  <a:lnTo>
                    <a:pt x="3097167" y="61999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3298272" y="6764594"/>
            <a:ext cx="2550466" cy="3527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87"/>
              </a:lnSpc>
              <a:spcBef>
                <a:spcPct val="0"/>
              </a:spcBef>
            </a:pPr>
            <a:r>
              <a:rPr lang="en-US" sz="2221" spc="222">
                <a:solidFill>
                  <a:srgbClr val="000000"/>
                </a:solidFill>
                <a:latin typeface="Glacial Indifference"/>
              </a:rPr>
              <a:t>DESIGNED BY :</a:t>
            </a:r>
          </a:p>
        </p:txBody>
      </p:sp>
      <p:grpSp>
        <p:nvGrpSpPr>
          <p:cNvPr name="Group 23" id="23"/>
          <p:cNvGrpSpPr/>
          <p:nvPr/>
        </p:nvGrpSpPr>
        <p:grpSpPr>
          <a:xfrm rot="0">
            <a:off x="2299656" y="6549323"/>
            <a:ext cx="4625902" cy="1643346"/>
            <a:chOff x="0" y="0"/>
            <a:chExt cx="3158127" cy="1121921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3158127" cy="1121921"/>
            </a:xfrm>
            <a:custGeom>
              <a:avLst/>
              <a:gdLst/>
              <a:ahLst/>
              <a:cxnLst/>
              <a:rect r="r" b="b" t="t" l="l"/>
              <a:pathLst>
                <a:path h="1121921" w="3158127">
                  <a:moveTo>
                    <a:pt x="0" y="0"/>
                  </a:moveTo>
                  <a:lnTo>
                    <a:pt x="0" y="1121921"/>
                  </a:lnTo>
                  <a:lnTo>
                    <a:pt x="3158127" y="1121921"/>
                  </a:lnTo>
                  <a:lnTo>
                    <a:pt x="3158127" y="0"/>
                  </a:lnTo>
                  <a:lnTo>
                    <a:pt x="0" y="0"/>
                  </a:lnTo>
                  <a:close/>
                  <a:moveTo>
                    <a:pt x="3097167" y="1060961"/>
                  </a:moveTo>
                  <a:lnTo>
                    <a:pt x="59690" y="1060961"/>
                  </a:lnTo>
                  <a:lnTo>
                    <a:pt x="59690" y="59690"/>
                  </a:lnTo>
                  <a:lnTo>
                    <a:pt x="3097167" y="59690"/>
                  </a:lnTo>
                  <a:lnTo>
                    <a:pt x="3097167" y="1060961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TextBox 25" id="25"/>
          <p:cNvSpPr txBox="true"/>
          <p:nvPr/>
        </p:nvSpPr>
        <p:spPr>
          <a:xfrm rot="0">
            <a:off x="2299656" y="7208663"/>
            <a:ext cx="4547697" cy="7147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87"/>
              </a:lnSpc>
            </a:pPr>
            <a:r>
              <a:rPr lang="en-US" sz="2221" spc="222">
                <a:solidFill>
                  <a:srgbClr val="000000"/>
                </a:solidFill>
                <a:latin typeface="Glacial Indifference"/>
              </a:rPr>
              <a:t>HUSAM SALAMEH</a:t>
            </a:r>
          </a:p>
          <a:p>
            <a:pPr algn="ctr">
              <a:lnSpc>
                <a:spcPts val="2887"/>
              </a:lnSpc>
              <a:spcBef>
                <a:spcPct val="0"/>
              </a:spcBef>
            </a:pPr>
            <a:r>
              <a:rPr lang="en-US" sz="2221" spc="222">
                <a:solidFill>
                  <a:srgbClr val="000000"/>
                </a:solidFill>
                <a:latin typeface="Glacial Indifference"/>
              </a:rPr>
              <a:t>ABDULRAHMAN RAWAJBEH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780901">
            <a:off x="11896173" y="-7932186"/>
            <a:ext cx="4063084" cy="13296336"/>
            <a:chOff x="0" y="0"/>
            <a:chExt cx="1070113" cy="350191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3501916"/>
            </a:xfrm>
            <a:custGeom>
              <a:avLst/>
              <a:gdLst/>
              <a:ahLst/>
              <a:cxnLst/>
              <a:rect r="r" b="b" t="t" l="l"/>
              <a:pathLst>
                <a:path h="3501916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3501916"/>
                  </a:lnTo>
                  <a:lnTo>
                    <a:pt x="0" y="35019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35590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3709994">
            <a:off x="15699365" y="-6388212"/>
            <a:ext cx="2573469" cy="12701748"/>
            <a:chOff x="0" y="0"/>
            <a:chExt cx="677786" cy="3345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77786" cy="3345316"/>
            </a:xfrm>
            <a:custGeom>
              <a:avLst/>
              <a:gdLst/>
              <a:ahLst/>
              <a:cxnLst/>
              <a:rect r="r" b="b" t="t" l="l"/>
              <a:pathLst>
                <a:path h="3345316" w="677786">
                  <a:moveTo>
                    <a:pt x="0" y="0"/>
                  </a:moveTo>
                  <a:lnTo>
                    <a:pt x="677786" y="0"/>
                  </a:lnTo>
                  <a:lnTo>
                    <a:pt x="677786" y="3345316"/>
                  </a:lnTo>
                  <a:lnTo>
                    <a:pt x="0" y="3345316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677786" cy="34024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2885793" y="1028700"/>
            <a:ext cx="11606564" cy="5821460"/>
          </a:xfrm>
          <a:custGeom>
            <a:avLst/>
            <a:gdLst/>
            <a:ahLst/>
            <a:cxnLst/>
            <a:rect r="r" b="b" t="t" l="l"/>
            <a:pathLst>
              <a:path h="5821460" w="11606564">
                <a:moveTo>
                  <a:pt x="0" y="0"/>
                </a:moveTo>
                <a:lnTo>
                  <a:pt x="11606563" y="0"/>
                </a:lnTo>
                <a:lnTo>
                  <a:pt x="11606563" y="5821460"/>
                </a:lnTo>
                <a:lnTo>
                  <a:pt x="0" y="58214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71" t="0" r="-1271" b="0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2885793" y="7131331"/>
            <a:ext cx="11606564" cy="2685485"/>
          </a:xfrm>
          <a:custGeom>
            <a:avLst/>
            <a:gdLst/>
            <a:ahLst/>
            <a:cxnLst/>
            <a:rect r="r" b="b" t="t" l="l"/>
            <a:pathLst>
              <a:path h="2685485" w="11606564">
                <a:moveTo>
                  <a:pt x="0" y="0"/>
                </a:moveTo>
                <a:lnTo>
                  <a:pt x="11606563" y="0"/>
                </a:lnTo>
                <a:lnTo>
                  <a:pt x="11606563" y="2685485"/>
                </a:lnTo>
                <a:lnTo>
                  <a:pt x="0" y="26854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653" r="0" b="-4653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10" id="10"/>
          <p:cNvSpPr txBox="true"/>
          <p:nvPr/>
        </p:nvSpPr>
        <p:spPr>
          <a:xfrm rot="0">
            <a:off x="539485" y="256102"/>
            <a:ext cx="16187052" cy="685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42"/>
              </a:lnSpc>
            </a:pPr>
            <a:r>
              <a:rPr lang="en-US" sz="4535" spc="42">
                <a:solidFill>
                  <a:srgbClr val="000000"/>
                </a:solidFill>
                <a:latin typeface="TT Rounds Condensed Bold"/>
              </a:rPr>
              <a:t>1.6.1 Passenger Load and Scenarios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6019707">
            <a:off x="4027622" y="5708586"/>
            <a:ext cx="3846740" cy="11669028"/>
            <a:chOff x="0" y="0"/>
            <a:chExt cx="1070113" cy="324617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3246170"/>
            </a:xfrm>
            <a:custGeom>
              <a:avLst/>
              <a:gdLst/>
              <a:ahLst/>
              <a:cxnLst/>
              <a:rect r="r" b="b" t="t" l="l"/>
              <a:pathLst>
                <a:path h="324617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3246170"/>
                  </a:lnTo>
                  <a:lnTo>
                    <a:pt x="0" y="324617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33033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3907940">
            <a:off x="-79032" y="7137254"/>
            <a:ext cx="3846740" cy="7822942"/>
            <a:chOff x="0" y="0"/>
            <a:chExt cx="1070113" cy="217624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2176240"/>
            </a:xfrm>
            <a:custGeom>
              <a:avLst/>
              <a:gdLst/>
              <a:ahLst/>
              <a:cxnLst/>
              <a:rect r="r" b="b" t="t" l="l"/>
              <a:pathLst>
                <a:path h="217624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176240"/>
                  </a:lnTo>
                  <a:lnTo>
                    <a:pt x="0" y="217624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22333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1812374">
            <a:off x="-969495" y="-6567826"/>
            <a:ext cx="2943503" cy="12439749"/>
            <a:chOff x="0" y="0"/>
            <a:chExt cx="1070113" cy="452248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6914998">
            <a:off x="42759" y="-3472980"/>
            <a:ext cx="2943503" cy="5986069"/>
            <a:chOff x="0" y="0"/>
            <a:chExt cx="1070113" cy="217624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070113" cy="2176240"/>
            </a:xfrm>
            <a:custGeom>
              <a:avLst/>
              <a:gdLst/>
              <a:ahLst/>
              <a:cxnLst/>
              <a:rect r="r" b="b" t="t" l="l"/>
              <a:pathLst>
                <a:path h="217624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176240"/>
                  </a:lnTo>
                  <a:lnTo>
                    <a:pt x="0" y="2176240"/>
                  </a:lnTo>
                  <a:close/>
                </a:path>
              </a:pathLst>
            </a:custGeom>
            <a:solidFill>
              <a:srgbClr val="487BA2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57150"/>
              <a:ext cx="1070113" cy="22333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-503911" y="-445146"/>
            <a:ext cx="19295823" cy="9166064"/>
            <a:chOff x="0" y="0"/>
            <a:chExt cx="25727763" cy="12221419"/>
          </a:xfrm>
        </p:grpSpPr>
        <p:sp>
          <p:nvSpPr>
            <p:cNvPr name="AutoShape 15" id="15"/>
            <p:cNvSpPr/>
            <p:nvPr/>
          </p:nvSpPr>
          <p:spPr>
            <a:xfrm rot="0">
              <a:off x="0" y="0"/>
              <a:ext cx="25727763" cy="4681062"/>
            </a:xfrm>
            <a:prstGeom prst="rect">
              <a:avLst/>
            </a:pr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656166" y="4681062"/>
              <a:ext cx="24384000" cy="5607016"/>
            </a:xfrm>
            <a:custGeom>
              <a:avLst/>
              <a:gdLst/>
              <a:ahLst/>
              <a:cxnLst/>
              <a:rect r="r" b="b" t="t" l="l"/>
              <a:pathLst>
                <a:path h="5607016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5607016"/>
                  </a:lnTo>
                  <a:lnTo>
                    <a:pt x="0" y="56070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3612911" y="10288078"/>
              <a:ext cx="2440491" cy="1806036"/>
            </a:xfrm>
            <a:custGeom>
              <a:avLst/>
              <a:gdLst/>
              <a:ahLst/>
              <a:cxnLst/>
              <a:rect r="r" b="b" t="t" l="l"/>
              <a:pathLst>
                <a:path h="1806036" w="2440491">
                  <a:moveTo>
                    <a:pt x="0" y="0"/>
                  </a:moveTo>
                  <a:lnTo>
                    <a:pt x="2440491" y="0"/>
                  </a:lnTo>
                  <a:lnTo>
                    <a:pt x="2440491" y="1806036"/>
                  </a:lnTo>
                  <a:lnTo>
                    <a:pt x="0" y="18060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9389" t="0" r="-44685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6587792" y="10288078"/>
              <a:ext cx="2160604" cy="1806036"/>
            </a:xfrm>
            <a:custGeom>
              <a:avLst/>
              <a:gdLst/>
              <a:ahLst/>
              <a:cxnLst/>
              <a:rect r="r" b="b" t="t" l="l"/>
              <a:pathLst>
                <a:path h="1806036" w="2160604">
                  <a:moveTo>
                    <a:pt x="0" y="0"/>
                  </a:moveTo>
                  <a:lnTo>
                    <a:pt x="2160604" y="0"/>
                  </a:lnTo>
                  <a:lnTo>
                    <a:pt x="2160604" y="1806036"/>
                  </a:lnTo>
                  <a:lnTo>
                    <a:pt x="0" y="18060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17175" t="-30820" r="-69336" b="-17978"/>
              </a:stretch>
            </a:blip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9281796" y="10288078"/>
              <a:ext cx="2484935" cy="1806036"/>
            </a:xfrm>
            <a:custGeom>
              <a:avLst/>
              <a:gdLst/>
              <a:ahLst/>
              <a:cxnLst/>
              <a:rect r="r" b="b" t="t" l="l"/>
              <a:pathLst>
                <a:path h="1806036" w="2484935">
                  <a:moveTo>
                    <a:pt x="0" y="0"/>
                  </a:moveTo>
                  <a:lnTo>
                    <a:pt x="2484935" y="0"/>
                  </a:lnTo>
                  <a:lnTo>
                    <a:pt x="2484935" y="1806036"/>
                  </a:lnTo>
                  <a:lnTo>
                    <a:pt x="0" y="18060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-29232" b="0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2300131" y="10288078"/>
              <a:ext cx="2408048" cy="1806036"/>
            </a:xfrm>
            <a:custGeom>
              <a:avLst/>
              <a:gdLst/>
              <a:ahLst/>
              <a:cxnLst/>
              <a:rect r="r" b="b" t="t" l="l"/>
              <a:pathLst>
                <a:path h="1806036" w="2408048">
                  <a:moveTo>
                    <a:pt x="0" y="0"/>
                  </a:moveTo>
                  <a:lnTo>
                    <a:pt x="2408049" y="0"/>
                  </a:lnTo>
                  <a:lnTo>
                    <a:pt x="2408049" y="1806036"/>
                  </a:lnTo>
                  <a:lnTo>
                    <a:pt x="0" y="18060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917917" y="10288078"/>
              <a:ext cx="2161594" cy="1933341"/>
            </a:xfrm>
            <a:custGeom>
              <a:avLst/>
              <a:gdLst/>
              <a:ahLst/>
              <a:cxnLst/>
              <a:rect r="r" b="b" t="t" l="l"/>
              <a:pathLst>
                <a:path h="1933341" w="2161594">
                  <a:moveTo>
                    <a:pt x="0" y="0"/>
                  </a:moveTo>
                  <a:lnTo>
                    <a:pt x="2161594" y="0"/>
                  </a:lnTo>
                  <a:lnTo>
                    <a:pt x="2161594" y="1933341"/>
                  </a:lnTo>
                  <a:lnTo>
                    <a:pt x="0" y="19333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19582" t="-23496" r="-51818" b="-20231"/>
              </a:stretch>
            </a:blip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427674" y="10288078"/>
              <a:ext cx="2984500" cy="1806036"/>
            </a:xfrm>
            <a:custGeom>
              <a:avLst/>
              <a:gdLst/>
              <a:ahLst/>
              <a:cxnLst/>
              <a:rect r="r" b="b" t="t" l="l"/>
              <a:pathLst>
                <a:path h="1806036" w="2984500">
                  <a:moveTo>
                    <a:pt x="0" y="0"/>
                  </a:moveTo>
                  <a:lnTo>
                    <a:pt x="2984500" y="0"/>
                  </a:lnTo>
                  <a:lnTo>
                    <a:pt x="2984500" y="1806036"/>
                  </a:lnTo>
                  <a:lnTo>
                    <a:pt x="0" y="18060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3368" t="-7048" r="-11795" b="0"/>
              </a:stretch>
            </a:blip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22073117" y="10167462"/>
              <a:ext cx="2630303" cy="1926652"/>
            </a:xfrm>
            <a:custGeom>
              <a:avLst/>
              <a:gdLst/>
              <a:ahLst/>
              <a:cxnLst/>
              <a:rect r="r" b="b" t="t" l="l"/>
              <a:pathLst>
                <a:path h="1926652" w="2630303">
                  <a:moveTo>
                    <a:pt x="0" y="0"/>
                  </a:moveTo>
                  <a:lnTo>
                    <a:pt x="2630304" y="0"/>
                  </a:lnTo>
                  <a:lnTo>
                    <a:pt x="2630304" y="1926652"/>
                  </a:lnTo>
                  <a:lnTo>
                    <a:pt x="0" y="19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0" t="-7432" r="-17891" b="0"/>
              </a:stretch>
            </a:blipFill>
          </p:spPr>
        </p:sp>
        <p:sp>
          <p:nvSpPr>
            <p:cNvPr name="TextBox 24" id="24"/>
            <p:cNvSpPr txBox="true"/>
            <p:nvPr/>
          </p:nvSpPr>
          <p:spPr>
            <a:xfrm rot="0">
              <a:off x="1805533" y="1426131"/>
              <a:ext cx="21163458" cy="18288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442"/>
                </a:lnSpc>
              </a:pPr>
              <a:r>
                <a:rPr lang="en-US" sz="4535" spc="40">
                  <a:solidFill>
                    <a:srgbClr val="F2F4F5"/>
                  </a:solidFill>
                  <a:latin typeface="TT Rounds Condensed Bold"/>
                </a:rPr>
                <a:t>1.6.2 Current and Suggested Public </a:t>
              </a:r>
              <a:r>
                <a:rPr lang="en-US" sz="4535" spc="40">
                  <a:solidFill>
                    <a:srgbClr val="F2F4F5"/>
                  </a:solidFill>
                  <a:latin typeface="TT Rounds Condensed Bold"/>
                </a:rPr>
                <a:t>Transportation Solutions</a:t>
              </a:r>
            </a:p>
            <a:p>
              <a:pPr algn="l">
                <a:lnSpc>
                  <a:spcPts val="5442"/>
                </a:lnSpc>
              </a:pPr>
            </a:p>
          </p:txBody>
        </p:sp>
      </p:grp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780901">
            <a:off x="11896173" y="-7932186"/>
            <a:ext cx="4063084" cy="13296336"/>
            <a:chOff x="0" y="0"/>
            <a:chExt cx="1070113" cy="350191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3501916"/>
            </a:xfrm>
            <a:custGeom>
              <a:avLst/>
              <a:gdLst/>
              <a:ahLst/>
              <a:cxnLst/>
              <a:rect r="r" b="b" t="t" l="l"/>
              <a:pathLst>
                <a:path h="3501916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3501916"/>
                  </a:lnTo>
                  <a:lnTo>
                    <a:pt x="0" y="35019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35590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3709994">
            <a:off x="15699365" y="-6388212"/>
            <a:ext cx="2573469" cy="12701748"/>
            <a:chOff x="0" y="0"/>
            <a:chExt cx="677786" cy="3345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77786" cy="3345316"/>
            </a:xfrm>
            <a:custGeom>
              <a:avLst/>
              <a:gdLst/>
              <a:ahLst/>
              <a:cxnLst/>
              <a:rect r="r" b="b" t="t" l="l"/>
              <a:pathLst>
                <a:path h="3345316" w="677786">
                  <a:moveTo>
                    <a:pt x="0" y="0"/>
                  </a:moveTo>
                  <a:lnTo>
                    <a:pt x="677786" y="0"/>
                  </a:lnTo>
                  <a:lnTo>
                    <a:pt x="677786" y="3345316"/>
                  </a:lnTo>
                  <a:lnTo>
                    <a:pt x="0" y="3345316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677786" cy="34024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2850643" y="2859390"/>
            <a:ext cx="12586714" cy="4568220"/>
          </a:xfrm>
          <a:custGeom>
            <a:avLst/>
            <a:gdLst/>
            <a:ahLst/>
            <a:cxnLst/>
            <a:rect r="r" b="b" t="t" l="l"/>
            <a:pathLst>
              <a:path h="4568220" w="12586714">
                <a:moveTo>
                  <a:pt x="0" y="0"/>
                </a:moveTo>
                <a:lnTo>
                  <a:pt x="12586714" y="0"/>
                </a:lnTo>
                <a:lnTo>
                  <a:pt x="12586714" y="4568220"/>
                </a:lnTo>
                <a:lnTo>
                  <a:pt x="0" y="45682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712" t="0" r="-5712" b="-2676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9" id="9"/>
          <p:cNvSpPr txBox="true"/>
          <p:nvPr/>
        </p:nvSpPr>
        <p:spPr>
          <a:xfrm rot="0">
            <a:off x="565456" y="489100"/>
            <a:ext cx="15872594" cy="685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42"/>
              </a:lnSpc>
            </a:pPr>
            <a:r>
              <a:rPr lang="en-US" sz="4535" spc="42">
                <a:solidFill>
                  <a:srgbClr val="000000"/>
                </a:solidFill>
                <a:latin typeface="TT Rounds Condensed Bold"/>
              </a:rPr>
              <a:t>1.6.3 BRT vs. Tram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577190" y="1647611"/>
            <a:ext cx="11376721" cy="8532541"/>
            <a:chOff x="0" y="0"/>
            <a:chExt cx="812800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71399" y="9479080"/>
            <a:ext cx="12320774" cy="8532541"/>
            <a:chOff x="0" y="0"/>
            <a:chExt cx="880247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80247" cy="609600"/>
            </a:xfrm>
            <a:custGeom>
              <a:avLst/>
              <a:gdLst/>
              <a:ahLst/>
              <a:cxnLst/>
              <a:rect r="r" b="b" t="t" l="l"/>
              <a:pathLst>
                <a:path h="609600" w="880247">
                  <a:moveTo>
                    <a:pt x="203200" y="0"/>
                  </a:moveTo>
                  <a:lnTo>
                    <a:pt x="880247" y="0"/>
                  </a:lnTo>
                  <a:lnTo>
                    <a:pt x="677047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77047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70552" y="-6327082"/>
            <a:ext cx="5115151" cy="7672726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328409" y="-6644026"/>
            <a:ext cx="10230302" cy="7672726"/>
            <a:chOff x="0" y="0"/>
            <a:chExt cx="812800" cy="6096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185703" y="2795204"/>
            <a:ext cx="6197812" cy="619781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383645" y="2993146"/>
            <a:ext cx="5801929" cy="5801929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603307" y="3212819"/>
            <a:ext cx="5362606" cy="5362584"/>
            <a:chOff x="0" y="0"/>
            <a:chExt cx="6350000" cy="634997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28277" t="0" r="-28277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859174" y="3147716"/>
            <a:ext cx="9126779" cy="102317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2.1 Introduction</a:t>
            </a:r>
          </a:p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2</a:t>
            </a: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.2 Tramway Advantages</a:t>
            </a:r>
          </a:p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2</a:t>
            </a: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.3 Tramway Standards and Specifications</a:t>
            </a:r>
          </a:p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2</a:t>
            </a: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.4 Tramway Depots</a:t>
            </a:r>
          </a:p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2</a:t>
            </a: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.5 Nablus Tramway Design</a:t>
            </a:r>
          </a:p>
          <a:p>
            <a:pPr algn="l">
              <a:lnSpc>
                <a:spcPts val="9119"/>
              </a:lnSpc>
            </a:pPr>
          </a:p>
          <a:p>
            <a:pPr algn="l">
              <a:lnSpc>
                <a:spcPts val="9119"/>
              </a:lnSpc>
            </a:pPr>
          </a:p>
          <a:p>
            <a:pPr algn="l">
              <a:lnSpc>
                <a:spcPts val="9119"/>
              </a:lnSpc>
            </a:pPr>
          </a:p>
          <a:p>
            <a:pPr algn="l">
              <a:lnSpc>
                <a:spcPts val="9119"/>
              </a:lnSpc>
            </a:pPr>
          </a:p>
        </p:txBody>
      </p:sp>
      <p:sp>
        <p:nvSpPr>
          <p:cNvPr name="TextBox 23" id="23"/>
          <p:cNvSpPr txBox="true"/>
          <p:nvPr/>
        </p:nvSpPr>
        <p:spPr>
          <a:xfrm rot="0">
            <a:off x="-754261" y="1647611"/>
            <a:ext cx="4115073" cy="914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64"/>
              </a:lnSpc>
            </a:pPr>
            <a:r>
              <a:rPr lang="en-US" sz="6053" spc="56">
                <a:solidFill>
                  <a:srgbClr val="000000"/>
                </a:solidFill>
                <a:latin typeface="TT Rounds Condensed Bold"/>
              </a:rPr>
              <a:t> 02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-354257" y="2476230"/>
            <a:ext cx="4904289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79"/>
              </a:lnSpc>
            </a:pPr>
            <a:r>
              <a:rPr lang="en-US" sz="4565" spc="42">
                <a:solidFill>
                  <a:srgbClr val="000000"/>
                </a:solidFill>
                <a:latin typeface="TT Rounds Condensed Bold"/>
              </a:rPr>
              <a:t>TRAMWAY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100464">
            <a:off x="5270878" y="-8472144"/>
            <a:ext cx="4546206" cy="13623969"/>
            <a:chOff x="0" y="0"/>
            <a:chExt cx="1197355" cy="35882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97355" cy="3588206"/>
            </a:xfrm>
            <a:custGeom>
              <a:avLst/>
              <a:gdLst/>
              <a:ahLst/>
              <a:cxnLst/>
              <a:rect r="r" b="b" t="t" l="l"/>
              <a:pathLst>
                <a:path h="3588206" w="1197355">
                  <a:moveTo>
                    <a:pt x="0" y="0"/>
                  </a:moveTo>
                  <a:lnTo>
                    <a:pt x="1197355" y="0"/>
                  </a:lnTo>
                  <a:lnTo>
                    <a:pt x="1197355" y="3588206"/>
                  </a:lnTo>
                  <a:lnTo>
                    <a:pt x="0" y="3588206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197355" cy="36453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6433443">
            <a:off x="1142085" y="-5758470"/>
            <a:ext cx="4063084" cy="9197401"/>
            <a:chOff x="0" y="0"/>
            <a:chExt cx="1070113" cy="242236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2422361"/>
            </a:xfrm>
            <a:custGeom>
              <a:avLst/>
              <a:gdLst/>
              <a:ahLst/>
              <a:cxnLst/>
              <a:rect r="r" b="b" t="t" l="l"/>
              <a:pathLst>
                <a:path h="2422361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422361"/>
                  </a:lnTo>
                  <a:lnTo>
                    <a:pt x="0" y="2422361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24795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4307086" y="4938683"/>
            <a:ext cx="4595842" cy="4595842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31461" lIns="31461" bIns="31461" rIns="31461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4499517" y="5131114"/>
            <a:ext cx="4210980" cy="421098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37373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31461" lIns="31461" bIns="31461" rIns="31461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4658945" y="5290550"/>
            <a:ext cx="3892123" cy="3892107"/>
            <a:chOff x="0" y="0"/>
            <a:chExt cx="6350000" cy="63499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25046" t="0" r="-25046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2384344" y="1368143"/>
            <a:ext cx="5234017" cy="5234017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31461" lIns="31461" bIns="31461" rIns="31461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2603496" y="1587295"/>
            <a:ext cx="4795713" cy="4795713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31461" lIns="31461" bIns="31461" rIns="31461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2785062" y="1768870"/>
            <a:ext cx="4432580" cy="4432563"/>
            <a:chOff x="0" y="0"/>
            <a:chExt cx="6350000" cy="6349975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 l="0" t="0" r="-50093" b="0"/>
              </a:stretch>
            </a:blipFill>
          </p:spPr>
        </p:sp>
      </p:grpSp>
      <p:grpSp>
        <p:nvGrpSpPr>
          <p:cNvPr name="Group 24" id="24"/>
          <p:cNvGrpSpPr/>
          <p:nvPr/>
        </p:nvGrpSpPr>
        <p:grpSpPr>
          <a:xfrm rot="0">
            <a:off x="839204" y="1666875"/>
            <a:ext cx="9870338" cy="8273471"/>
            <a:chOff x="0" y="0"/>
            <a:chExt cx="2599595" cy="2179021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2599595" cy="2179021"/>
            </a:xfrm>
            <a:custGeom>
              <a:avLst/>
              <a:gdLst/>
              <a:ahLst/>
              <a:cxnLst/>
              <a:rect r="r" b="b" t="t" l="l"/>
              <a:pathLst>
                <a:path h="2179021" w="2599595">
                  <a:moveTo>
                    <a:pt x="20393" y="0"/>
                  </a:moveTo>
                  <a:lnTo>
                    <a:pt x="2579202" y="0"/>
                  </a:lnTo>
                  <a:cubicBezTo>
                    <a:pt x="2584610" y="0"/>
                    <a:pt x="2589798" y="2149"/>
                    <a:pt x="2593622" y="5973"/>
                  </a:cubicBezTo>
                  <a:cubicBezTo>
                    <a:pt x="2597447" y="9798"/>
                    <a:pt x="2599595" y="14985"/>
                    <a:pt x="2599595" y="20393"/>
                  </a:cubicBezTo>
                  <a:lnTo>
                    <a:pt x="2599595" y="2158628"/>
                  </a:lnTo>
                  <a:cubicBezTo>
                    <a:pt x="2599595" y="2164037"/>
                    <a:pt x="2597447" y="2169224"/>
                    <a:pt x="2593622" y="2173048"/>
                  </a:cubicBezTo>
                  <a:cubicBezTo>
                    <a:pt x="2589798" y="2176873"/>
                    <a:pt x="2584610" y="2179021"/>
                    <a:pt x="2579202" y="2179021"/>
                  </a:cubicBezTo>
                  <a:lnTo>
                    <a:pt x="20393" y="2179021"/>
                  </a:lnTo>
                  <a:cubicBezTo>
                    <a:pt x="14985" y="2179021"/>
                    <a:pt x="9798" y="2176873"/>
                    <a:pt x="5973" y="2173048"/>
                  </a:cubicBezTo>
                  <a:cubicBezTo>
                    <a:pt x="2149" y="2169224"/>
                    <a:pt x="0" y="2164037"/>
                    <a:pt x="0" y="2158628"/>
                  </a:cubicBezTo>
                  <a:lnTo>
                    <a:pt x="0" y="20393"/>
                  </a:lnTo>
                  <a:cubicBezTo>
                    <a:pt x="0" y="14985"/>
                    <a:pt x="2149" y="9798"/>
                    <a:pt x="5973" y="5973"/>
                  </a:cubicBezTo>
                  <a:cubicBezTo>
                    <a:pt x="9798" y="2149"/>
                    <a:pt x="14985" y="0"/>
                    <a:pt x="20393" y="0"/>
                  </a:cubicBezTo>
                  <a:close/>
                </a:path>
              </a:pathLst>
            </a:custGeom>
            <a:solidFill>
              <a:srgbClr val="FFFFFF">
                <a:alpha val="58824"/>
              </a:srgbClr>
            </a:solidFill>
            <a:ln w="38100" cap="rnd">
              <a:solidFill>
                <a:srgbClr val="000000">
                  <a:alpha val="58824"/>
                </a:srgbClr>
              </a:solidFill>
              <a:prstDash val="solid"/>
              <a:round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0" y="-19050"/>
              <a:ext cx="2599595" cy="219807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TextBox 27" id="27"/>
          <p:cNvSpPr txBox="true"/>
          <p:nvPr/>
        </p:nvSpPr>
        <p:spPr>
          <a:xfrm rot="0">
            <a:off x="1339832" y="2275818"/>
            <a:ext cx="8536094" cy="8983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291"/>
              </a:lnSpc>
              <a:spcBef>
                <a:spcPct val="0"/>
              </a:spcBef>
            </a:pPr>
            <a:r>
              <a:rPr lang="en-US" sz="5283" spc="184">
                <a:solidFill>
                  <a:srgbClr val="000000"/>
                </a:solidFill>
                <a:latin typeface="Archivo Black"/>
              </a:rPr>
              <a:t>2</a:t>
            </a:r>
            <a:r>
              <a:rPr lang="en-US" sz="5283" spc="184">
                <a:solidFill>
                  <a:srgbClr val="000000"/>
                </a:solidFill>
                <a:latin typeface="Archivo Black"/>
              </a:rPr>
              <a:t>.1 Introduction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028700" y="3353103"/>
            <a:ext cx="9590506" cy="56216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The Tramway is one of the rail transportation modes.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Consists of a vehicle or more that operates on a specific lane.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5">
                <a:solidFill>
                  <a:srgbClr val="000000"/>
                </a:solidFill>
                <a:latin typeface="TT Rounds Condensed"/>
              </a:rPr>
              <a:t>Usually, implement it is on the street level.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808904">
            <a:off x="14559345" y="-7866239"/>
            <a:ext cx="3949924" cy="17171291"/>
            <a:chOff x="0" y="0"/>
            <a:chExt cx="1040309" cy="45224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40309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40309">
                  <a:moveTo>
                    <a:pt x="0" y="0"/>
                  </a:moveTo>
                  <a:lnTo>
                    <a:pt x="1040309" y="0"/>
                  </a:lnTo>
                  <a:lnTo>
                    <a:pt x="1040309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40309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1521197">
            <a:off x="16540986" y="-2105097"/>
            <a:ext cx="4063084" cy="17171291"/>
            <a:chOff x="0" y="0"/>
            <a:chExt cx="1070113" cy="452248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187775" y="666470"/>
            <a:ext cx="11929959" cy="8967221"/>
          </a:xfrm>
          <a:custGeom>
            <a:avLst/>
            <a:gdLst/>
            <a:ahLst/>
            <a:cxnLst/>
            <a:rect r="r" b="b" t="t" l="l"/>
            <a:pathLst>
              <a:path h="8967221" w="11929959">
                <a:moveTo>
                  <a:pt x="0" y="0"/>
                </a:moveTo>
                <a:lnTo>
                  <a:pt x="11929959" y="0"/>
                </a:lnTo>
                <a:lnTo>
                  <a:pt x="11929959" y="8967221"/>
                </a:lnTo>
                <a:lnTo>
                  <a:pt x="0" y="89672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3170266" y="666470"/>
            <a:ext cx="11947468" cy="8967221"/>
            <a:chOff x="0" y="0"/>
            <a:chExt cx="5586287" cy="419281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5586287" cy="4192810"/>
            </a:xfrm>
            <a:custGeom>
              <a:avLst/>
              <a:gdLst/>
              <a:ahLst/>
              <a:cxnLst/>
              <a:rect r="r" b="b" t="t" l="l"/>
              <a:pathLst>
                <a:path h="4192810" w="5586287">
                  <a:moveTo>
                    <a:pt x="0" y="0"/>
                  </a:moveTo>
                  <a:lnTo>
                    <a:pt x="0" y="4192810"/>
                  </a:lnTo>
                  <a:lnTo>
                    <a:pt x="5586287" y="4192810"/>
                  </a:lnTo>
                  <a:lnTo>
                    <a:pt x="5586287" y="0"/>
                  </a:lnTo>
                  <a:lnTo>
                    <a:pt x="0" y="0"/>
                  </a:lnTo>
                  <a:close/>
                  <a:moveTo>
                    <a:pt x="5525327" y="4131850"/>
                  </a:moveTo>
                  <a:lnTo>
                    <a:pt x="59690" y="4131850"/>
                  </a:lnTo>
                  <a:lnTo>
                    <a:pt x="59690" y="59690"/>
                  </a:lnTo>
                  <a:lnTo>
                    <a:pt x="5525327" y="59690"/>
                  </a:lnTo>
                  <a:lnTo>
                    <a:pt x="5525327" y="4131850"/>
                  </a:lnTo>
                  <a:close/>
                </a:path>
              </a:pathLst>
            </a:custGeom>
            <a:solidFill>
              <a:srgbClr val="161717"/>
            </a:solidFill>
          </p:spPr>
        </p:sp>
      </p:grp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808904">
            <a:off x="14559345" y="-7866239"/>
            <a:ext cx="3949924" cy="17171291"/>
            <a:chOff x="0" y="0"/>
            <a:chExt cx="1040309" cy="45224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40309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40309">
                  <a:moveTo>
                    <a:pt x="0" y="0"/>
                  </a:moveTo>
                  <a:lnTo>
                    <a:pt x="1040309" y="0"/>
                  </a:lnTo>
                  <a:lnTo>
                    <a:pt x="1040309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40309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1521197">
            <a:off x="16540986" y="-2105097"/>
            <a:ext cx="4063084" cy="17171291"/>
            <a:chOff x="0" y="0"/>
            <a:chExt cx="1070113" cy="452248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84626" y="1506509"/>
            <a:ext cx="12281878" cy="6031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76"/>
              </a:lnSpc>
            </a:pPr>
            <a:r>
              <a:rPr lang="en-US" sz="4339" spc="39">
                <a:solidFill>
                  <a:srgbClr val="000000"/>
                </a:solidFill>
                <a:latin typeface="TT Rounds Condensed Bold"/>
              </a:rPr>
              <a:t>     2.2 Tramway Main Advantages</a:t>
            </a:r>
          </a:p>
          <a:p>
            <a:pPr algn="l" marL="738375" indent="-369187" lvl="1">
              <a:lnSpc>
                <a:spcPts val="6600"/>
              </a:lnSpc>
              <a:buFont typeface="Arial"/>
              <a:buChar char="•"/>
            </a:pPr>
            <a:r>
              <a:rPr lang="en-US" sz="3419" spc="30">
                <a:solidFill>
                  <a:srgbClr val="000000"/>
                </a:solidFill>
                <a:latin typeface="TT Rounds Condensed"/>
              </a:rPr>
              <a:t>High capacity of the tramway vehicle..</a:t>
            </a:r>
          </a:p>
          <a:p>
            <a:pPr algn="l" marL="738375" indent="-369187" lvl="1">
              <a:lnSpc>
                <a:spcPts val="6600"/>
              </a:lnSpc>
              <a:buFont typeface="Arial"/>
              <a:buChar char="•"/>
            </a:pPr>
            <a:r>
              <a:rPr lang="en-US" sz="3419" spc="30">
                <a:solidFill>
                  <a:srgbClr val="000000"/>
                </a:solidFill>
                <a:latin typeface="TT Rounds Condensed"/>
              </a:rPr>
              <a:t>The multiplicity of tram vehicles for the same route at the same time.</a:t>
            </a:r>
          </a:p>
          <a:p>
            <a:pPr algn="l" marL="738375" indent="-369187" lvl="1">
              <a:lnSpc>
                <a:spcPts val="6600"/>
              </a:lnSpc>
              <a:buFont typeface="Arial"/>
              <a:buChar char="•"/>
            </a:pPr>
            <a:r>
              <a:rPr lang="en-US" sz="3419" spc="30">
                <a:solidFill>
                  <a:srgbClr val="000000"/>
                </a:solidFill>
                <a:latin typeface="TT Rounds Condensed"/>
              </a:rPr>
              <a:t>Strong safety records, compared to other transportation modes.</a:t>
            </a:r>
          </a:p>
          <a:p>
            <a:pPr algn="l" marL="738375" indent="-369187" lvl="1">
              <a:lnSpc>
                <a:spcPts val="6600"/>
              </a:lnSpc>
              <a:buFont typeface="Arial"/>
              <a:buChar char="•"/>
            </a:pPr>
            <a:r>
              <a:rPr lang="en-US" sz="3419" spc="30">
                <a:solidFill>
                  <a:srgbClr val="000000"/>
                </a:solidFill>
                <a:latin typeface="TT Rounds Condensed"/>
              </a:rPr>
              <a:t>Integration with other transportation modes.</a:t>
            </a:r>
          </a:p>
          <a:p>
            <a:pPr algn="l" marL="738375" indent="-369187" lvl="1">
              <a:lnSpc>
                <a:spcPts val="6600"/>
              </a:lnSpc>
              <a:buFont typeface="Arial"/>
              <a:buChar char="•"/>
            </a:pPr>
            <a:r>
              <a:rPr lang="en-US" sz="3419" spc="32">
                <a:solidFill>
                  <a:srgbClr val="000000"/>
                </a:solidFill>
                <a:latin typeface="TT Rounds Condensed"/>
              </a:rPr>
              <a:t>More flexible in emergencies.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780901">
            <a:off x="11896173" y="-7932186"/>
            <a:ext cx="4063084" cy="13296336"/>
            <a:chOff x="0" y="0"/>
            <a:chExt cx="1070113" cy="350191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3501916"/>
            </a:xfrm>
            <a:custGeom>
              <a:avLst/>
              <a:gdLst/>
              <a:ahLst/>
              <a:cxnLst/>
              <a:rect r="r" b="b" t="t" l="l"/>
              <a:pathLst>
                <a:path h="3501916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3501916"/>
                  </a:lnTo>
                  <a:lnTo>
                    <a:pt x="0" y="3501916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35590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3709994">
            <a:off x="15699365" y="-6388212"/>
            <a:ext cx="2573469" cy="12701748"/>
            <a:chOff x="0" y="0"/>
            <a:chExt cx="677786" cy="3345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77786" cy="3345316"/>
            </a:xfrm>
            <a:custGeom>
              <a:avLst/>
              <a:gdLst/>
              <a:ahLst/>
              <a:cxnLst/>
              <a:rect r="r" b="b" t="t" l="l"/>
              <a:pathLst>
                <a:path h="3345316" w="677786">
                  <a:moveTo>
                    <a:pt x="0" y="0"/>
                  </a:moveTo>
                  <a:lnTo>
                    <a:pt x="677786" y="0"/>
                  </a:lnTo>
                  <a:lnTo>
                    <a:pt x="677786" y="3345316"/>
                  </a:lnTo>
                  <a:lnTo>
                    <a:pt x="0" y="3345316"/>
                  </a:lnTo>
                  <a:close/>
                </a:path>
              </a:pathLst>
            </a:custGeom>
            <a:solidFill>
              <a:srgbClr val="04050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677786" cy="34024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577959" y="2030640"/>
            <a:ext cx="11132081" cy="6225720"/>
          </a:xfrm>
          <a:custGeom>
            <a:avLst/>
            <a:gdLst/>
            <a:ahLst/>
            <a:cxnLst/>
            <a:rect r="r" b="b" t="t" l="l"/>
            <a:pathLst>
              <a:path h="6225720" w="11132081">
                <a:moveTo>
                  <a:pt x="0" y="0"/>
                </a:moveTo>
                <a:lnTo>
                  <a:pt x="11132082" y="0"/>
                </a:lnTo>
                <a:lnTo>
                  <a:pt x="11132082" y="6225720"/>
                </a:lnTo>
                <a:lnTo>
                  <a:pt x="0" y="62257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9" id="9"/>
          <p:cNvSpPr txBox="true"/>
          <p:nvPr/>
        </p:nvSpPr>
        <p:spPr>
          <a:xfrm rot="0">
            <a:off x="0" y="599670"/>
            <a:ext cx="20200376" cy="772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276"/>
              </a:lnSpc>
              <a:spcBef>
                <a:spcPct val="0"/>
              </a:spcBef>
            </a:pPr>
            <a:r>
              <a:rPr lang="en-US" sz="4547" spc="36">
                <a:solidFill>
                  <a:srgbClr val="000000"/>
                </a:solidFill>
                <a:latin typeface="Archivo Black"/>
              </a:rPr>
              <a:t>2.3 </a:t>
            </a:r>
            <a:r>
              <a:rPr lang="en-US" sz="4547" spc="36">
                <a:solidFill>
                  <a:srgbClr val="000000"/>
                </a:solidFill>
                <a:latin typeface="Archivo Black"/>
              </a:rPr>
              <a:t>Tramway Standards and Specifications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780901">
            <a:off x="11896173" y="-7932186"/>
            <a:ext cx="4063084" cy="13296336"/>
            <a:chOff x="0" y="0"/>
            <a:chExt cx="1070113" cy="350191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3501916"/>
            </a:xfrm>
            <a:custGeom>
              <a:avLst/>
              <a:gdLst/>
              <a:ahLst/>
              <a:cxnLst/>
              <a:rect r="r" b="b" t="t" l="l"/>
              <a:pathLst>
                <a:path h="3501916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3501916"/>
                  </a:lnTo>
                  <a:lnTo>
                    <a:pt x="0" y="3501916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35590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3709994">
            <a:off x="15699365" y="-6388212"/>
            <a:ext cx="2573469" cy="12701748"/>
            <a:chOff x="0" y="0"/>
            <a:chExt cx="677786" cy="3345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77786" cy="3345316"/>
            </a:xfrm>
            <a:custGeom>
              <a:avLst/>
              <a:gdLst/>
              <a:ahLst/>
              <a:cxnLst/>
              <a:rect r="r" b="b" t="t" l="l"/>
              <a:pathLst>
                <a:path h="3345316" w="677786">
                  <a:moveTo>
                    <a:pt x="0" y="0"/>
                  </a:moveTo>
                  <a:lnTo>
                    <a:pt x="677786" y="0"/>
                  </a:lnTo>
                  <a:lnTo>
                    <a:pt x="677786" y="3345316"/>
                  </a:lnTo>
                  <a:lnTo>
                    <a:pt x="0" y="3345316"/>
                  </a:lnTo>
                  <a:close/>
                </a:path>
              </a:pathLst>
            </a:custGeom>
            <a:solidFill>
              <a:srgbClr val="04050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677786" cy="34024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2295876" y="2400385"/>
            <a:ext cx="5555573" cy="5486230"/>
          </a:xfrm>
          <a:custGeom>
            <a:avLst/>
            <a:gdLst/>
            <a:ahLst/>
            <a:cxnLst/>
            <a:rect r="r" b="b" t="t" l="l"/>
            <a:pathLst>
              <a:path h="5486230" w="5555573">
                <a:moveTo>
                  <a:pt x="0" y="0"/>
                </a:moveTo>
                <a:lnTo>
                  <a:pt x="5555573" y="0"/>
                </a:lnTo>
                <a:lnTo>
                  <a:pt x="5555573" y="5486230"/>
                </a:lnTo>
                <a:lnTo>
                  <a:pt x="0" y="54862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1263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2295876" y="2400385"/>
            <a:ext cx="5555573" cy="5486230"/>
            <a:chOff x="0" y="0"/>
            <a:chExt cx="4566034" cy="4509042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4566034" cy="4509041"/>
            </a:xfrm>
            <a:custGeom>
              <a:avLst/>
              <a:gdLst/>
              <a:ahLst/>
              <a:cxnLst/>
              <a:rect r="r" b="b" t="t" l="l"/>
              <a:pathLst>
                <a:path h="4509041" w="4566034">
                  <a:moveTo>
                    <a:pt x="0" y="0"/>
                  </a:moveTo>
                  <a:lnTo>
                    <a:pt x="0" y="4509041"/>
                  </a:lnTo>
                  <a:lnTo>
                    <a:pt x="4566034" y="4509041"/>
                  </a:lnTo>
                  <a:lnTo>
                    <a:pt x="4566034" y="0"/>
                  </a:lnTo>
                  <a:lnTo>
                    <a:pt x="0" y="0"/>
                  </a:lnTo>
                  <a:close/>
                  <a:moveTo>
                    <a:pt x="4505074" y="4448082"/>
                  </a:moveTo>
                  <a:lnTo>
                    <a:pt x="59690" y="4448082"/>
                  </a:lnTo>
                  <a:lnTo>
                    <a:pt x="59690" y="59690"/>
                  </a:lnTo>
                  <a:lnTo>
                    <a:pt x="4505074" y="59690"/>
                  </a:lnTo>
                  <a:lnTo>
                    <a:pt x="4505074" y="4448082"/>
                  </a:lnTo>
                  <a:close/>
                </a:path>
              </a:pathLst>
            </a:custGeom>
            <a:solidFill>
              <a:srgbClr val="303030"/>
            </a:solid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436551" y="4839499"/>
            <a:ext cx="11641059" cy="3047116"/>
          </a:xfrm>
          <a:custGeom>
            <a:avLst/>
            <a:gdLst/>
            <a:ahLst/>
            <a:cxnLst/>
            <a:rect r="r" b="b" t="t" l="l"/>
            <a:pathLst>
              <a:path h="3047116" w="11641059">
                <a:moveTo>
                  <a:pt x="0" y="0"/>
                </a:moveTo>
                <a:lnTo>
                  <a:pt x="11641060" y="0"/>
                </a:lnTo>
                <a:lnTo>
                  <a:pt x="11641060" y="3047116"/>
                </a:lnTo>
                <a:lnTo>
                  <a:pt x="0" y="304711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77353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436551" y="4722642"/>
            <a:ext cx="11641059" cy="3163973"/>
            <a:chOff x="0" y="0"/>
            <a:chExt cx="9018182" cy="245109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9018181" cy="2451090"/>
            </a:xfrm>
            <a:custGeom>
              <a:avLst/>
              <a:gdLst/>
              <a:ahLst/>
              <a:cxnLst/>
              <a:rect r="r" b="b" t="t" l="l"/>
              <a:pathLst>
                <a:path h="2451090" w="9018181">
                  <a:moveTo>
                    <a:pt x="0" y="0"/>
                  </a:moveTo>
                  <a:lnTo>
                    <a:pt x="0" y="2451090"/>
                  </a:lnTo>
                  <a:lnTo>
                    <a:pt x="9018181" y="2451090"/>
                  </a:lnTo>
                  <a:lnTo>
                    <a:pt x="9018181" y="0"/>
                  </a:lnTo>
                  <a:lnTo>
                    <a:pt x="0" y="0"/>
                  </a:lnTo>
                  <a:close/>
                  <a:moveTo>
                    <a:pt x="8957221" y="2390130"/>
                  </a:moveTo>
                  <a:lnTo>
                    <a:pt x="59690" y="2390130"/>
                  </a:lnTo>
                  <a:lnTo>
                    <a:pt x="59690" y="59690"/>
                  </a:lnTo>
                  <a:lnTo>
                    <a:pt x="8957221" y="59690"/>
                  </a:lnTo>
                  <a:lnTo>
                    <a:pt x="8957221" y="2390130"/>
                  </a:lnTo>
                  <a:close/>
                </a:path>
              </a:pathLst>
            </a:custGeom>
            <a:solidFill>
              <a:srgbClr val="303030"/>
            </a:solid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0" y="599670"/>
            <a:ext cx="20200376" cy="772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276"/>
              </a:lnSpc>
              <a:spcBef>
                <a:spcPct val="0"/>
              </a:spcBef>
            </a:pPr>
            <a:r>
              <a:rPr lang="en-US" sz="4547" spc="36">
                <a:solidFill>
                  <a:srgbClr val="000000"/>
                </a:solidFill>
                <a:latin typeface="Archivo Black"/>
              </a:rPr>
              <a:t>2.3 </a:t>
            </a:r>
            <a:r>
              <a:rPr lang="en-US" sz="4547" spc="36">
                <a:solidFill>
                  <a:srgbClr val="000000"/>
                </a:solidFill>
                <a:latin typeface="Archivo Black"/>
              </a:rPr>
              <a:t>Tramway Standards and Specifications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100464">
            <a:off x="5270878" y="-8472144"/>
            <a:ext cx="4546206" cy="13623969"/>
            <a:chOff x="0" y="0"/>
            <a:chExt cx="1197355" cy="35882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97355" cy="3588206"/>
            </a:xfrm>
            <a:custGeom>
              <a:avLst/>
              <a:gdLst/>
              <a:ahLst/>
              <a:cxnLst/>
              <a:rect r="r" b="b" t="t" l="l"/>
              <a:pathLst>
                <a:path h="3588206" w="1197355">
                  <a:moveTo>
                    <a:pt x="0" y="0"/>
                  </a:moveTo>
                  <a:lnTo>
                    <a:pt x="1197355" y="0"/>
                  </a:lnTo>
                  <a:lnTo>
                    <a:pt x="1197355" y="3588206"/>
                  </a:lnTo>
                  <a:lnTo>
                    <a:pt x="0" y="3588206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197355" cy="36453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6433443">
            <a:off x="1142085" y="-5758470"/>
            <a:ext cx="4063084" cy="9197401"/>
            <a:chOff x="0" y="0"/>
            <a:chExt cx="1070113" cy="242236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2422361"/>
            </a:xfrm>
            <a:custGeom>
              <a:avLst/>
              <a:gdLst/>
              <a:ahLst/>
              <a:cxnLst/>
              <a:rect r="r" b="b" t="t" l="l"/>
              <a:pathLst>
                <a:path h="2422361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422361"/>
                  </a:lnTo>
                  <a:lnTo>
                    <a:pt x="0" y="2422361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24795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4307086" y="4938683"/>
            <a:ext cx="4595842" cy="4595842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31461" lIns="31461" bIns="31461" rIns="31461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4499517" y="5131114"/>
            <a:ext cx="4210980" cy="421098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31461" lIns="31461" bIns="31461" rIns="31461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4658945" y="5290550"/>
            <a:ext cx="3892123" cy="3892107"/>
            <a:chOff x="0" y="0"/>
            <a:chExt cx="6350000" cy="63499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25046" t="0" r="-25046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2384344" y="1368143"/>
            <a:ext cx="5234017" cy="5234017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31461" lIns="31461" bIns="31461" rIns="31461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2603496" y="1587295"/>
            <a:ext cx="4795713" cy="4795713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31461" lIns="31461" bIns="31461" rIns="31461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2785062" y="1768870"/>
            <a:ext cx="4432580" cy="4432563"/>
            <a:chOff x="0" y="0"/>
            <a:chExt cx="6350000" cy="6349975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 l="0" t="0" r="-50093" b="0"/>
              </a:stretch>
            </a:blip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201566" y="1673620"/>
            <a:ext cx="9046187" cy="8983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291"/>
              </a:lnSpc>
              <a:spcBef>
                <a:spcPct val="0"/>
              </a:spcBef>
            </a:pPr>
            <a:r>
              <a:rPr lang="en-US" sz="5283" spc="184">
                <a:solidFill>
                  <a:srgbClr val="000000"/>
                </a:solidFill>
                <a:latin typeface="Archivo Black"/>
              </a:rPr>
              <a:t>2</a:t>
            </a:r>
            <a:r>
              <a:rPr lang="en-US" sz="5283" spc="184">
                <a:solidFill>
                  <a:srgbClr val="000000"/>
                </a:solidFill>
                <a:latin typeface="Archivo Black"/>
              </a:rPr>
              <a:t>.4 Tramway Depots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01566" y="2567910"/>
            <a:ext cx="13100020" cy="56216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The facility where trains are parked, serviced,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maintained, and sometimes assembled or disassembled.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It has tracks, workshops, storage areas, and facilities for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refueling, cleaning, washing, and repairing trains.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5">
                <a:solidFill>
                  <a:srgbClr val="000000"/>
                </a:solidFill>
                <a:latin typeface="TT Rounds Condensed"/>
              </a:rPr>
              <a:t>It's a crucial part of the railway infrastructure.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577190" y="1647611"/>
            <a:ext cx="11376721" cy="8532541"/>
            <a:chOff x="0" y="0"/>
            <a:chExt cx="812800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71399" y="9479080"/>
            <a:ext cx="12320774" cy="8532541"/>
            <a:chOff x="0" y="0"/>
            <a:chExt cx="880247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80247" cy="609600"/>
            </a:xfrm>
            <a:custGeom>
              <a:avLst/>
              <a:gdLst/>
              <a:ahLst/>
              <a:cxnLst/>
              <a:rect r="r" b="b" t="t" l="l"/>
              <a:pathLst>
                <a:path h="609600" w="880247">
                  <a:moveTo>
                    <a:pt x="203200" y="0"/>
                  </a:moveTo>
                  <a:lnTo>
                    <a:pt x="880247" y="0"/>
                  </a:lnTo>
                  <a:lnTo>
                    <a:pt x="677047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77047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70552" y="-6327082"/>
            <a:ext cx="5115151" cy="7672726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328409" y="-6644026"/>
            <a:ext cx="10230302" cy="7672726"/>
            <a:chOff x="0" y="0"/>
            <a:chExt cx="812800" cy="6096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185703" y="2795204"/>
            <a:ext cx="6197812" cy="619781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383645" y="2993146"/>
            <a:ext cx="5801929" cy="5801929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603307" y="3212819"/>
            <a:ext cx="5362606" cy="5362584"/>
            <a:chOff x="0" y="0"/>
            <a:chExt cx="6350000" cy="634997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27042" t="0" r="-23050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868786" y="1841433"/>
            <a:ext cx="17419214" cy="19551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01</a:t>
            </a:r>
          </a:p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INTRODUCTION, DATA COLLECTION, AND ANALYSIS</a:t>
            </a:r>
          </a:p>
          <a:p>
            <a:pPr algn="l">
              <a:lnSpc>
                <a:spcPts val="5170"/>
              </a:lnSpc>
            </a:pPr>
          </a:p>
        </p:txBody>
      </p:sp>
      <p:sp>
        <p:nvSpPr>
          <p:cNvPr name="TextBox 23" id="23"/>
          <p:cNvSpPr txBox="true"/>
          <p:nvPr/>
        </p:nvSpPr>
        <p:spPr>
          <a:xfrm rot="0">
            <a:off x="868786" y="3005823"/>
            <a:ext cx="8482300" cy="72811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1.1 Nablus City Background.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1.2 Problems and Challenges.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1.3 Objectives.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1.4 Methodology.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1.5 Public Transportation Terminals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1.6 Data Analysis</a:t>
            </a:r>
          </a:p>
          <a:p>
            <a:pPr algn="l">
              <a:lnSpc>
                <a:spcPts val="8344"/>
              </a:lnSpc>
            </a:pP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100464">
            <a:off x="5270878" y="-8472144"/>
            <a:ext cx="4546206" cy="13623969"/>
            <a:chOff x="0" y="0"/>
            <a:chExt cx="1197355" cy="35882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97355" cy="3588206"/>
            </a:xfrm>
            <a:custGeom>
              <a:avLst/>
              <a:gdLst/>
              <a:ahLst/>
              <a:cxnLst/>
              <a:rect r="r" b="b" t="t" l="l"/>
              <a:pathLst>
                <a:path h="3588206" w="1197355">
                  <a:moveTo>
                    <a:pt x="0" y="0"/>
                  </a:moveTo>
                  <a:lnTo>
                    <a:pt x="1197355" y="0"/>
                  </a:lnTo>
                  <a:lnTo>
                    <a:pt x="1197355" y="3588206"/>
                  </a:lnTo>
                  <a:lnTo>
                    <a:pt x="0" y="3588206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197355" cy="36453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6433443">
            <a:off x="1142085" y="-5758470"/>
            <a:ext cx="4063084" cy="9197401"/>
            <a:chOff x="0" y="0"/>
            <a:chExt cx="1070113" cy="242236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2422361"/>
            </a:xfrm>
            <a:custGeom>
              <a:avLst/>
              <a:gdLst/>
              <a:ahLst/>
              <a:cxnLst/>
              <a:rect r="r" b="b" t="t" l="l"/>
              <a:pathLst>
                <a:path h="2422361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422361"/>
                  </a:lnTo>
                  <a:lnTo>
                    <a:pt x="0" y="2422361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24795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01566" y="2567910"/>
            <a:ext cx="12182778" cy="44691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There are two types of turnouts that were used in this project: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Origin-Destination Turnout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5">
                <a:solidFill>
                  <a:srgbClr val="000000"/>
                </a:solidFill>
                <a:latin typeface="TT Rounds Condensed"/>
              </a:rPr>
              <a:t>Emergency Turnout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7069611" y="4348538"/>
            <a:ext cx="10629466" cy="4223629"/>
          </a:xfrm>
          <a:custGeom>
            <a:avLst/>
            <a:gdLst/>
            <a:ahLst/>
            <a:cxnLst/>
            <a:rect r="r" b="b" t="t" l="l"/>
            <a:pathLst>
              <a:path h="4223629" w="10629466">
                <a:moveTo>
                  <a:pt x="0" y="0"/>
                </a:moveTo>
                <a:lnTo>
                  <a:pt x="10629466" y="0"/>
                </a:lnTo>
                <a:lnTo>
                  <a:pt x="10629466" y="4223629"/>
                </a:lnTo>
                <a:lnTo>
                  <a:pt x="0" y="422362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01566" y="1673620"/>
            <a:ext cx="9046187" cy="8983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291"/>
              </a:lnSpc>
              <a:spcBef>
                <a:spcPct val="0"/>
              </a:spcBef>
            </a:pPr>
            <a:r>
              <a:rPr lang="en-US" sz="5283" spc="184">
                <a:solidFill>
                  <a:srgbClr val="000000"/>
                </a:solidFill>
                <a:latin typeface="Archivo Black"/>
              </a:rPr>
              <a:t>2</a:t>
            </a:r>
            <a:r>
              <a:rPr lang="en-US" sz="5283" spc="184">
                <a:solidFill>
                  <a:srgbClr val="000000"/>
                </a:solidFill>
                <a:latin typeface="Archivo Black"/>
              </a:rPr>
              <a:t>.5 Tramway Turnout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7069611" y="4348538"/>
            <a:ext cx="10647488" cy="4223629"/>
            <a:chOff x="0" y="0"/>
            <a:chExt cx="16623931" cy="659435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6623931" cy="6594356"/>
            </a:xfrm>
            <a:custGeom>
              <a:avLst/>
              <a:gdLst/>
              <a:ahLst/>
              <a:cxnLst/>
              <a:rect r="r" b="b" t="t" l="l"/>
              <a:pathLst>
                <a:path h="6594356" w="16623931">
                  <a:moveTo>
                    <a:pt x="0" y="0"/>
                  </a:moveTo>
                  <a:lnTo>
                    <a:pt x="0" y="6594356"/>
                  </a:lnTo>
                  <a:lnTo>
                    <a:pt x="16623931" y="6594356"/>
                  </a:lnTo>
                  <a:lnTo>
                    <a:pt x="16623931" y="0"/>
                  </a:lnTo>
                  <a:lnTo>
                    <a:pt x="0" y="0"/>
                  </a:lnTo>
                  <a:close/>
                  <a:moveTo>
                    <a:pt x="16562970" y="6533395"/>
                  </a:moveTo>
                  <a:lnTo>
                    <a:pt x="59690" y="6533395"/>
                  </a:lnTo>
                  <a:lnTo>
                    <a:pt x="59690" y="59690"/>
                  </a:lnTo>
                  <a:lnTo>
                    <a:pt x="16562970" y="59690"/>
                  </a:lnTo>
                  <a:lnTo>
                    <a:pt x="16562970" y="6533395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3907940">
            <a:off x="-79032" y="7137254"/>
            <a:ext cx="3846740" cy="7822942"/>
            <a:chOff x="0" y="0"/>
            <a:chExt cx="1070113" cy="21762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2176240"/>
            </a:xfrm>
            <a:custGeom>
              <a:avLst/>
              <a:gdLst/>
              <a:ahLst/>
              <a:cxnLst/>
              <a:rect r="r" b="b" t="t" l="l"/>
              <a:pathLst>
                <a:path h="217624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176240"/>
                  </a:lnTo>
                  <a:lnTo>
                    <a:pt x="0" y="217624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22333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1812374">
            <a:off x="-969495" y="-6567826"/>
            <a:ext cx="2943503" cy="12439749"/>
            <a:chOff x="0" y="0"/>
            <a:chExt cx="1070113" cy="452248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-6914998">
            <a:off x="42759" y="-3472980"/>
            <a:ext cx="2943503" cy="5986069"/>
            <a:chOff x="0" y="0"/>
            <a:chExt cx="1070113" cy="21762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070113" cy="2176240"/>
            </a:xfrm>
            <a:custGeom>
              <a:avLst/>
              <a:gdLst/>
              <a:ahLst/>
              <a:cxnLst/>
              <a:rect r="r" b="b" t="t" l="l"/>
              <a:pathLst>
                <a:path h="217624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176240"/>
                  </a:lnTo>
                  <a:lnTo>
                    <a:pt x="0" y="217624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57150"/>
              <a:ext cx="1070113" cy="22333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3579989" y="2446777"/>
            <a:ext cx="1828744" cy="182874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10101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3876112" y="2958813"/>
            <a:ext cx="1236499" cy="858804"/>
          </a:xfrm>
          <a:custGeom>
            <a:avLst/>
            <a:gdLst/>
            <a:ahLst/>
            <a:cxnLst/>
            <a:rect r="r" b="b" t="t" l="l"/>
            <a:pathLst>
              <a:path h="858804" w="1236499">
                <a:moveTo>
                  <a:pt x="0" y="0"/>
                </a:moveTo>
                <a:lnTo>
                  <a:pt x="1236498" y="0"/>
                </a:lnTo>
                <a:lnTo>
                  <a:pt x="1236498" y="858805"/>
                </a:lnTo>
                <a:lnTo>
                  <a:pt x="0" y="85880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6042764" y="6385683"/>
            <a:ext cx="1049477" cy="1036120"/>
          </a:xfrm>
          <a:custGeom>
            <a:avLst/>
            <a:gdLst/>
            <a:ahLst/>
            <a:cxnLst/>
            <a:rect r="r" b="b" t="t" l="l"/>
            <a:pathLst>
              <a:path h="1036120" w="1049477">
                <a:moveTo>
                  <a:pt x="0" y="0"/>
                </a:moveTo>
                <a:lnTo>
                  <a:pt x="1049477" y="0"/>
                </a:lnTo>
                <a:lnTo>
                  <a:pt x="1049477" y="1036120"/>
                </a:lnTo>
                <a:lnTo>
                  <a:pt x="0" y="103612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3231980" y="0"/>
            <a:ext cx="15859325" cy="2258023"/>
            <a:chOff x="0" y="0"/>
            <a:chExt cx="1537211" cy="21886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537211" cy="218865"/>
            </a:xfrm>
            <a:custGeom>
              <a:avLst/>
              <a:gdLst/>
              <a:ahLst/>
              <a:cxnLst/>
              <a:rect r="r" b="b" t="t" l="l"/>
              <a:pathLst>
                <a:path h="218865" w="1537211">
                  <a:moveTo>
                    <a:pt x="1334011" y="0"/>
                  </a:moveTo>
                  <a:lnTo>
                    <a:pt x="0" y="0"/>
                  </a:lnTo>
                  <a:lnTo>
                    <a:pt x="203200" y="218865"/>
                  </a:lnTo>
                  <a:lnTo>
                    <a:pt x="1537211" y="218865"/>
                  </a:lnTo>
                  <a:lnTo>
                    <a:pt x="1334011" y="0"/>
                  </a:lnTo>
                  <a:close/>
                </a:path>
              </a:pathLst>
            </a:custGeom>
            <a:solidFill>
              <a:srgbClr val="D9D9D9"/>
            </a:solidFill>
            <a:ln cap="sq">
              <a:noFill/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101600" y="-19050"/>
              <a:ext cx="1334011" cy="2379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8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5427155" y="114847"/>
            <a:ext cx="14256714" cy="1732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66"/>
              </a:lnSpc>
            </a:pPr>
            <a:r>
              <a:rPr lang="en-US" sz="5047" spc="40">
                <a:solidFill>
                  <a:srgbClr val="000000"/>
                </a:solidFill>
                <a:latin typeface="Archivo Black"/>
              </a:rPr>
              <a:t>2.6</a:t>
            </a:r>
          </a:p>
          <a:p>
            <a:pPr algn="l" marL="0" indent="0" lvl="0">
              <a:lnSpc>
                <a:spcPts val="6966"/>
              </a:lnSpc>
              <a:spcBef>
                <a:spcPct val="0"/>
              </a:spcBef>
            </a:pPr>
            <a:r>
              <a:rPr lang="en-US" sz="5047" spc="40">
                <a:solidFill>
                  <a:srgbClr val="000000"/>
                </a:solidFill>
                <a:latin typeface="Archivo Black"/>
              </a:rPr>
              <a:t>NABLUS TRAMWAY DESIGN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5112610" y="2952403"/>
            <a:ext cx="10128629" cy="6714788"/>
            <a:chOff x="0" y="0"/>
            <a:chExt cx="3436609" cy="227830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436609" cy="2278305"/>
            </a:xfrm>
            <a:custGeom>
              <a:avLst/>
              <a:gdLst/>
              <a:ahLst/>
              <a:cxnLst/>
              <a:rect r="r" b="b" t="t" l="l"/>
              <a:pathLst>
                <a:path h="2278305" w="3436609">
                  <a:moveTo>
                    <a:pt x="8408" y="0"/>
                  </a:moveTo>
                  <a:lnTo>
                    <a:pt x="3428201" y="0"/>
                  </a:lnTo>
                  <a:cubicBezTo>
                    <a:pt x="3432845" y="0"/>
                    <a:pt x="3436609" y="3764"/>
                    <a:pt x="3436609" y="8408"/>
                  </a:cubicBezTo>
                  <a:lnTo>
                    <a:pt x="3436609" y="2269897"/>
                  </a:lnTo>
                  <a:cubicBezTo>
                    <a:pt x="3436609" y="2272127"/>
                    <a:pt x="3435723" y="2274265"/>
                    <a:pt x="3434147" y="2275842"/>
                  </a:cubicBezTo>
                  <a:cubicBezTo>
                    <a:pt x="3432570" y="2277419"/>
                    <a:pt x="3430431" y="2278305"/>
                    <a:pt x="3428201" y="2278305"/>
                  </a:cubicBezTo>
                  <a:lnTo>
                    <a:pt x="8408" y="2278305"/>
                  </a:lnTo>
                  <a:cubicBezTo>
                    <a:pt x="3764" y="2278305"/>
                    <a:pt x="0" y="2274540"/>
                    <a:pt x="0" y="2269897"/>
                  </a:cubicBezTo>
                  <a:lnTo>
                    <a:pt x="0" y="8408"/>
                  </a:lnTo>
                  <a:cubicBezTo>
                    <a:pt x="0" y="3764"/>
                    <a:pt x="3764" y="0"/>
                    <a:pt x="8408" y="0"/>
                  </a:cubicBez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19050"/>
              <a:ext cx="3436609" cy="22973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3231980" y="2464227"/>
            <a:ext cx="2381235" cy="2046374"/>
            <a:chOff x="0" y="0"/>
            <a:chExt cx="812800" cy="6985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  <a:ln w="161925" cap="sq">
              <a:solidFill>
                <a:srgbClr val="737373"/>
              </a:solidFill>
              <a:prstDash val="solid"/>
              <a:miter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26" id="26"/>
          <p:cNvSpPr/>
          <p:nvPr/>
        </p:nvSpPr>
        <p:spPr>
          <a:xfrm flipH="false" flipV="false" rot="0">
            <a:off x="3932333" y="2952403"/>
            <a:ext cx="980529" cy="1070022"/>
          </a:xfrm>
          <a:custGeom>
            <a:avLst/>
            <a:gdLst/>
            <a:ahLst/>
            <a:cxnLst/>
            <a:rect r="r" b="b" t="t" l="l"/>
            <a:pathLst>
              <a:path h="1070022" w="980529">
                <a:moveTo>
                  <a:pt x="0" y="0"/>
                </a:moveTo>
                <a:lnTo>
                  <a:pt x="980529" y="0"/>
                </a:lnTo>
                <a:lnTo>
                  <a:pt x="980529" y="1070021"/>
                </a:lnTo>
                <a:lnTo>
                  <a:pt x="0" y="107002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7" id="27"/>
          <p:cNvSpPr txBox="true"/>
          <p:nvPr/>
        </p:nvSpPr>
        <p:spPr>
          <a:xfrm rot="0">
            <a:off x="5427155" y="3837371"/>
            <a:ext cx="9499541" cy="44691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2.6.1 Nablus Tramway Routes and Stations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2</a:t>
            </a: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.6.2 Cross Sections 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2</a:t>
            </a: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.6.3 Horizontal and Vertical Alignments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5">
                <a:solidFill>
                  <a:srgbClr val="000000"/>
                </a:solidFill>
                <a:latin typeface="TT Rounds Condensed"/>
              </a:rPr>
              <a:t>2</a:t>
            </a:r>
            <a:r>
              <a:rPr lang="en-US" sz="3799" spc="35">
                <a:solidFill>
                  <a:srgbClr val="000000"/>
                </a:solidFill>
                <a:latin typeface="TT Rounds Condensed"/>
              </a:rPr>
              <a:t>.6.4 System Schedule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100464">
            <a:off x="5270878" y="-8472144"/>
            <a:ext cx="4546206" cy="13623969"/>
            <a:chOff x="0" y="0"/>
            <a:chExt cx="1197355" cy="35882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97355" cy="3588206"/>
            </a:xfrm>
            <a:custGeom>
              <a:avLst/>
              <a:gdLst/>
              <a:ahLst/>
              <a:cxnLst/>
              <a:rect r="r" b="b" t="t" l="l"/>
              <a:pathLst>
                <a:path h="3588206" w="1197355">
                  <a:moveTo>
                    <a:pt x="0" y="0"/>
                  </a:moveTo>
                  <a:lnTo>
                    <a:pt x="1197355" y="0"/>
                  </a:lnTo>
                  <a:lnTo>
                    <a:pt x="1197355" y="3588206"/>
                  </a:lnTo>
                  <a:lnTo>
                    <a:pt x="0" y="3588206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197355" cy="36453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6433443">
            <a:off x="1142085" y="-5758470"/>
            <a:ext cx="4063084" cy="9197401"/>
            <a:chOff x="0" y="0"/>
            <a:chExt cx="1070113" cy="242236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2422361"/>
            </a:xfrm>
            <a:custGeom>
              <a:avLst/>
              <a:gdLst/>
              <a:ahLst/>
              <a:cxnLst/>
              <a:rect r="r" b="b" t="t" l="l"/>
              <a:pathLst>
                <a:path h="2422361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422361"/>
                  </a:lnTo>
                  <a:lnTo>
                    <a:pt x="0" y="2422361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24795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691278" y="3309968"/>
            <a:ext cx="16568022" cy="6438682"/>
          </a:xfrm>
          <a:custGeom>
            <a:avLst/>
            <a:gdLst/>
            <a:ahLst/>
            <a:cxnLst/>
            <a:rect r="r" b="b" t="t" l="l"/>
            <a:pathLst>
              <a:path h="6438682" w="16568022">
                <a:moveTo>
                  <a:pt x="0" y="0"/>
                </a:moveTo>
                <a:lnTo>
                  <a:pt x="16568022" y="0"/>
                </a:lnTo>
                <a:lnTo>
                  <a:pt x="16568022" y="6438682"/>
                </a:lnTo>
                <a:lnTo>
                  <a:pt x="0" y="64386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691278" y="3305314"/>
            <a:ext cx="16741277" cy="6498515"/>
            <a:chOff x="0" y="0"/>
            <a:chExt cx="9958497" cy="386562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9958497" cy="3865621"/>
            </a:xfrm>
            <a:custGeom>
              <a:avLst/>
              <a:gdLst/>
              <a:ahLst/>
              <a:cxnLst/>
              <a:rect r="r" b="b" t="t" l="l"/>
              <a:pathLst>
                <a:path h="3865621" w="9958497">
                  <a:moveTo>
                    <a:pt x="0" y="0"/>
                  </a:moveTo>
                  <a:lnTo>
                    <a:pt x="0" y="3865621"/>
                  </a:lnTo>
                  <a:lnTo>
                    <a:pt x="9958497" y="3865621"/>
                  </a:lnTo>
                  <a:lnTo>
                    <a:pt x="9958497" y="0"/>
                  </a:lnTo>
                  <a:lnTo>
                    <a:pt x="0" y="0"/>
                  </a:lnTo>
                  <a:close/>
                  <a:moveTo>
                    <a:pt x="9897536" y="3804661"/>
                  </a:moveTo>
                  <a:lnTo>
                    <a:pt x="59690" y="3804661"/>
                  </a:lnTo>
                  <a:lnTo>
                    <a:pt x="59690" y="59690"/>
                  </a:lnTo>
                  <a:lnTo>
                    <a:pt x="9897536" y="59690"/>
                  </a:lnTo>
                  <a:lnTo>
                    <a:pt x="9897536" y="3804661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691278" y="1798366"/>
            <a:ext cx="9927008" cy="1219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815"/>
              </a:lnSpc>
            </a:pPr>
            <a:r>
              <a:rPr lang="en-US" sz="4013" spc="36">
                <a:solidFill>
                  <a:srgbClr val="000000"/>
                </a:solidFill>
                <a:latin typeface="TT Rounds Condensed Bold"/>
              </a:rPr>
              <a:t>Single Line Digram for Nablus Tramway</a:t>
            </a:r>
          </a:p>
          <a:p>
            <a:pPr algn="just">
              <a:lnSpc>
                <a:spcPts val="4815"/>
              </a:lnSpc>
              <a:spcBef>
                <a:spcPct val="0"/>
              </a:spcBef>
            </a:pPr>
            <a:r>
              <a:rPr lang="en-US" sz="4013" spc="37">
                <a:solidFill>
                  <a:srgbClr val="000000"/>
                </a:solidFill>
                <a:latin typeface="TT Rounds Condensed Bold"/>
              </a:rPr>
              <a:t>Routes and Stations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577190" y="1647611"/>
            <a:ext cx="11376721" cy="8532541"/>
            <a:chOff x="0" y="0"/>
            <a:chExt cx="812800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71399" y="9479080"/>
            <a:ext cx="12320774" cy="8532541"/>
            <a:chOff x="0" y="0"/>
            <a:chExt cx="880247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80247" cy="609600"/>
            </a:xfrm>
            <a:custGeom>
              <a:avLst/>
              <a:gdLst/>
              <a:ahLst/>
              <a:cxnLst/>
              <a:rect r="r" b="b" t="t" l="l"/>
              <a:pathLst>
                <a:path h="609600" w="880247">
                  <a:moveTo>
                    <a:pt x="203200" y="0"/>
                  </a:moveTo>
                  <a:lnTo>
                    <a:pt x="880247" y="0"/>
                  </a:lnTo>
                  <a:lnTo>
                    <a:pt x="677047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77047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70552" y="-6327082"/>
            <a:ext cx="5115151" cy="7672726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328409" y="-6644026"/>
            <a:ext cx="10230302" cy="7672726"/>
            <a:chOff x="0" y="0"/>
            <a:chExt cx="812800" cy="6096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185703" y="2795204"/>
            <a:ext cx="6197812" cy="619781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383645" y="2993146"/>
            <a:ext cx="5801929" cy="5801929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37373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603307" y="3212819"/>
            <a:ext cx="5362606" cy="5362584"/>
            <a:chOff x="0" y="0"/>
            <a:chExt cx="6350000" cy="634997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16666" t="0" r="-16666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3506914" y="4609719"/>
            <a:ext cx="4115073" cy="912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64"/>
              </a:lnSpc>
            </a:pPr>
            <a:r>
              <a:rPr lang="en-US" sz="6053" spc="56">
                <a:solidFill>
                  <a:srgbClr val="000000"/>
                </a:solidFill>
                <a:latin typeface="TT Rounds Condensed Bold"/>
              </a:rPr>
              <a:t> 2.6.2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3112306" y="5522313"/>
            <a:ext cx="4904289" cy="6926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79"/>
              </a:lnSpc>
            </a:pPr>
            <a:r>
              <a:rPr lang="en-US" sz="4565" spc="42">
                <a:solidFill>
                  <a:srgbClr val="000000"/>
                </a:solidFill>
                <a:latin typeface="TT Rounds Condensed Bold"/>
              </a:rPr>
              <a:t>Cross Sections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1521197">
            <a:off x="16768994" y="1071674"/>
            <a:ext cx="4063084" cy="17171291"/>
            <a:chOff x="0" y="0"/>
            <a:chExt cx="1070113" cy="45224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707937" y="196912"/>
            <a:ext cx="16872126" cy="9893177"/>
          </a:xfrm>
          <a:custGeom>
            <a:avLst/>
            <a:gdLst/>
            <a:ahLst/>
            <a:cxnLst/>
            <a:rect r="r" b="b" t="t" l="l"/>
            <a:pathLst>
              <a:path h="9893177" w="16872126">
                <a:moveTo>
                  <a:pt x="0" y="0"/>
                </a:moveTo>
                <a:lnTo>
                  <a:pt x="16872126" y="0"/>
                </a:lnTo>
                <a:lnTo>
                  <a:pt x="16872126" y="9893176"/>
                </a:lnTo>
                <a:lnTo>
                  <a:pt x="0" y="98931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346" r="0" b="-2346"/>
            </a:stretch>
          </a:blipFill>
          <a:ln w="38100" cap="sq">
            <a:solidFill>
              <a:srgbClr val="487BA2"/>
            </a:solidFill>
            <a:prstDash val="solid"/>
            <a:miter/>
          </a:ln>
        </p:spPr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1521197">
            <a:off x="16768994" y="1071674"/>
            <a:ext cx="4063084" cy="17171291"/>
            <a:chOff x="0" y="0"/>
            <a:chExt cx="1070113" cy="45224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729655" y="221726"/>
            <a:ext cx="14828689" cy="9843548"/>
          </a:xfrm>
          <a:custGeom>
            <a:avLst/>
            <a:gdLst/>
            <a:ahLst/>
            <a:cxnLst/>
            <a:rect r="r" b="b" t="t" l="l"/>
            <a:pathLst>
              <a:path h="9843548" w="14828689">
                <a:moveTo>
                  <a:pt x="0" y="0"/>
                </a:moveTo>
                <a:lnTo>
                  <a:pt x="14828690" y="0"/>
                </a:lnTo>
                <a:lnTo>
                  <a:pt x="14828690" y="9843548"/>
                </a:lnTo>
                <a:lnTo>
                  <a:pt x="0" y="98435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97" r="0" b="-7202"/>
            </a:stretch>
          </a:blipFill>
          <a:ln w="38100" cap="sq">
            <a:solidFill>
              <a:srgbClr val="1B507A"/>
            </a:solidFill>
            <a:prstDash val="solid"/>
            <a:miter/>
          </a:ln>
        </p:spPr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806907" y="2120759"/>
            <a:ext cx="11376721" cy="8532541"/>
            <a:chOff x="0" y="0"/>
            <a:chExt cx="812800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71399" y="9479080"/>
            <a:ext cx="12320774" cy="8532541"/>
            <a:chOff x="0" y="0"/>
            <a:chExt cx="880247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80247" cy="609600"/>
            </a:xfrm>
            <a:custGeom>
              <a:avLst/>
              <a:gdLst/>
              <a:ahLst/>
              <a:cxnLst/>
              <a:rect r="r" b="b" t="t" l="l"/>
              <a:pathLst>
                <a:path h="609600" w="880247">
                  <a:moveTo>
                    <a:pt x="203200" y="0"/>
                  </a:moveTo>
                  <a:lnTo>
                    <a:pt x="880247" y="0"/>
                  </a:lnTo>
                  <a:lnTo>
                    <a:pt x="677047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77047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70552" y="-6327082"/>
            <a:ext cx="5115151" cy="7672726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086302" y="-6644026"/>
            <a:ext cx="10230302" cy="7672726"/>
            <a:chOff x="0" y="0"/>
            <a:chExt cx="812800" cy="6096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415421" y="3268353"/>
            <a:ext cx="6197812" cy="619781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613363" y="3466294"/>
            <a:ext cx="5801929" cy="5801929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37373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833024" y="3685967"/>
            <a:ext cx="5362606" cy="5362584"/>
            <a:chOff x="0" y="0"/>
            <a:chExt cx="6350000" cy="634997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name="TextBox 22" id="22"/>
          <p:cNvSpPr txBox="true"/>
          <p:nvPr/>
        </p:nvSpPr>
        <p:spPr>
          <a:xfrm rot="0">
            <a:off x="269131" y="1194755"/>
            <a:ext cx="14717993" cy="19551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2</a:t>
            </a:r>
            <a:r>
              <a:rPr lang="en-US" sz="4700">
                <a:solidFill>
                  <a:srgbClr val="000000"/>
                </a:solidFill>
                <a:latin typeface="League Spartan"/>
              </a:rPr>
              <a:t>.6.3</a:t>
            </a:r>
          </a:p>
          <a:p>
            <a:pPr algn="l">
              <a:lnSpc>
                <a:spcPts val="5170"/>
              </a:lnSpc>
            </a:pPr>
          </a:p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HORIZONTAL AND VERTICAL ALIGNMENTS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0" y="3636641"/>
            <a:ext cx="9499541" cy="56216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Changes in the horizontal alignment and vertical alignment were limited because the target streets are operating roads.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5">
                <a:solidFill>
                  <a:srgbClr val="000000"/>
                </a:solidFill>
                <a:latin typeface="TT Rounds Condensed"/>
              </a:rPr>
              <a:t>The alignments were kept in the same situation.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10833024" y="3685967"/>
            <a:ext cx="5362606" cy="5362584"/>
            <a:chOff x="0" y="0"/>
            <a:chExt cx="6350000" cy="6349975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40178" t="0" r="-9353" b="0"/>
              </a:stretch>
            </a:blipFill>
          </p:spPr>
        </p:sp>
      </p:grp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806907" y="2120759"/>
            <a:ext cx="11376721" cy="8532541"/>
            <a:chOff x="0" y="0"/>
            <a:chExt cx="812800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71399" y="9479080"/>
            <a:ext cx="12320774" cy="8532541"/>
            <a:chOff x="0" y="0"/>
            <a:chExt cx="880247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80247" cy="609600"/>
            </a:xfrm>
            <a:custGeom>
              <a:avLst/>
              <a:gdLst/>
              <a:ahLst/>
              <a:cxnLst/>
              <a:rect r="r" b="b" t="t" l="l"/>
              <a:pathLst>
                <a:path h="609600" w="880247">
                  <a:moveTo>
                    <a:pt x="203200" y="0"/>
                  </a:moveTo>
                  <a:lnTo>
                    <a:pt x="880247" y="0"/>
                  </a:lnTo>
                  <a:lnTo>
                    <a:pt x="677047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77047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70552" y="-6327082"/>
            <a:ext cx="5115151" cy="7672726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086302" y="-6644026"/>
            <a:ext cx="10230302" cy="7672726"/>
            <a:chOff x="0" y="0"/>
            <a:chExt cx="812800" cy="6096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415421" y="3268353"/>
            <a:ext cx="6197812" cy="619781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613363" y="3466294"/>
            <a:ext cx="5801929" cy="5801929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37373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833024" y="3685967"/>
            <a:ext cx="5362606" cy="5362584"/>
            <a:chOff x="0" y="0"/>
            <a:chExt cx="6350000" cy="634997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33332" t="0" r="0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269131" y="1393270"/>
            <a:ext cx="14717993" cy="19551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2</a:t>
            </a:r>
            <a:r>
              <a:rPr lang="en-US" sz="4700">
                <a:solidFill>
                  <a:srgbClr val="000000"/>
                </a:solidFill>
                <a:latin typeface="League Spartan"/>
              </a:rPr>
              <a:t>.6.3</a:t>
            </a:r>
          </a:p>
          <a:p>
            <a:pPr algn="l">
              <a:lnSpc>
                <a:spcPts val="5170"/>
              </a:lnSpc>
            </a:pPr>
          </a:p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HORIZONTAL AND VERTICAL ALIGNMENTS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-219662" y="3636641"/>
            <a:ext cx="10833024" cy="56216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Origin-Destinatio trunout were used in this project at 3 stations (Eastern terminal, Western terminal and An-Najah New Campus).</a:t>
            </a:r>
          </a:p>
          <a:p>
            <a:pPr algn="l" marL="820414" indent="-410207" lvl="1">
              <a:lnSpc>
                <a:spcPts val="9119"/>
              </a:lnSpc>
              <a:buFont typeface="Arial"/>
              <a:buChar char="•"/>
            </a:pPr>
            <a:r>
              <a:rPr lang="en-US" sz="3799" spc="35">
                <a:solidFill>
                  <a:srgbClr val="000000"/>
                </a:solidFill>
                <a:latin typeface="TT Rounds Condensed"/>
              </a:rPr>
              <a:t>Emergency turnout were used each 2-3 stations for any unexpected situation.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036331" y="384132"/>
            <a:ext cx="11636846" cy="4759368"/>
          </a:xfrm>
          <a:custGeom>
            <a:avLst/>
            <a:gdLst/>
            <a:ahLst/>
            <a:cxnLst/>
            <a:rect r="r" b="b" t="t" l="l"/>
            <a:pathLst>
              <a:path h="4759368" w="11636846">
                <a:moveTo>
                  <a:pt x="0" y="0"/>
                </a:moveTo>
                <a:lnTo>
                  <a:pt x="11636846" y="0"/>
                </a:lnTo>
                <a:lnTo>
                  <a:pt x="11636846" y="4759368"/>
                </a:lnTo>
                <a:lnTo>
                  <a:pt x="0" y="47593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3036331" y="5143500"/>
            <a:ext cx="11636846" cy="4936740"/>
          </a:xfrm>
          <a:custGeom>
            <a:avLst/>
            <a:gdLst/>
            <a:ahLst/>
            <a:cxnLst/>
            <a:rect r="r" b="b" t="t" l="l"/>
            <a:pathLst>
              <a:path h="4936740" w="11636846">
                <a:moveTo>
                  <a:pt x="0" y="0"/>
                </a:moveTo>
                <a:lnTo>
                  <a:pt x="11636846" y="0"/>
                </a:lnTo>
                <a:lnTo>
                  <a:pt x="11636846" y="4936740"/>
                </a:lnTo>
                <a:lnTo>
                  <a:pt x="0" y="49367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35" r="0" b="-335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577190" y="1647611"/>
            <a:ext cx="11376721" cy="8532541"/>
            <a:chOff x="0" y="0"/>
            <a:chExt cx="812800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71399" y="9479080"/>
            <a:ext cx="12320774" cy="8532541"/>
            <a:chOff x="0" y="0"/>
            <a:chExt cx="880247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80247" cy="609600"/>
            </a:xfrm>
            <a:custGeom>
              <a:avLst/>
              <a:gdLst/>
              <a:ahLst/>
              <a:cxnLst/>
              <a:rect r="r" b="b" t="t" l="l"/>
              <a:pathLst>
                <a:path h="609600" w="880247">
                  <a:moveTo>
                    <a:pt x="203200" y="0"/>
                  </a:moveTo>
                  <a:lnTo>
                    <a:pt x="880247" y="0"/>
                  </a:lnTo>
                  <a:lnTo>
                    <a:pt x="677047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77047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70552" y="-6327082"/>
            <a:ext cx="5115151" cy="7672726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328409" y="-6644026"/>
            <a:ext cx="10230302" cy="7672726"/>
            <a:chOff x="0" y="0"/>
            <a:chExt cx="812800" cy="6096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185703" y="2795204"/>
            <a:ext cx="6197812" cy="619781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383645" y="2993146"/>
            <a:ext cx="5801929" cy="5801929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603307" y="3212819"/>
            <a:ext cx="5362606" cy="5362584"/>
            <a:chOff x="0" y="0"/>
            <a:chExt cx="6350000" cy="634997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25046" t="0" r="-25046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436481" y="1647611"/>
            <a:ext cx="7328021" cy="914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64"/>
              </a:lnSpc>
            </a:pPr>
            <a:r>
              <a:rPr lang="en-US" sz="6053" spc="56">
                <a:solidFill>
                  <a:srgbClr val="000000"/>
                </a:solidFill>
                <a:latin typeface="TT Rounds Condensed Bold"/>
              </a:rPr>
              <a:t>2</a:t>
            </a:r>
            <a:r>
              <a:rPr lang="en-US" sz="6053" spc="56">
                <a:solidFill>
                  <a:srgbClr val="000000"/>
                </a:solidFill>
                <a:latin typeface="TT Rounds Condensed Bold"/>
              </a:rPr>
              <a:t>.6.4 System Schedule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436481" y="2357054"/>
            <a:ext cx="10214478" cy="79267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In order to schedule the tram system, some assumptions were made:</a:t>
            </a:r>
          </a:p>
          <a:p>
            <a:pPr algn="l" marL="820414" indent="-410207" lvl="1">
              <a:lnSpc>
                <a:spcPts val="9119"/>
              </a:lnSpc>
              <a:buAutoNum type="arabicPeriod" startAt="1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 Maximum value between morning and afternoon volume was used in scheduling at peak and off-peak periods.</a:t>
            </a:r>
          </a:p>
          <a:p>
            <a:pPr algn="l" marL="820414" indent="-410207" lvl="1">
              <a:lnSpc>
                <a:spcPts val="9119"/>
              </a:lnSpc>
              <a:buAutoNum type="arabicPeriod" startAt="1"/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Tram service time is from 6:00 am to 10:00 pm. </a:t>
            </a:r>
          </a:p>
          <a:p>
            <a:pPr algn="l">
              <a:lnSpc>
                <a:spcPts val="9119"/>
              </a:lnSpc>
            </a:pP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807184">
            <a:off x="15856045" y="-6896868"/>
            <a:ext cx="2573469" cy="12701748"/>
            <a:chOff x="0" y="0"/>
            <a:chExt cx="677786" cy="334531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77786" cy="3345316"/>
            </a:xfrm>
            <a:custGeom>
              <a:avLst/>
              <a:gdLst/>
              <a:ahLst/>
              <a:cxnLst/>
              <a:rect r="r" b="b" t="t" l="l"/>
              <a:pathLst>
                <a:path h="3345316" w="677786">
                  <a:moveTo>
                    <a:pt x="0" y="0"/>
                  </a:moveTo>
                  <a:lnTo>
                    <a:pt x="677786" y="0"/>
                  </a:lnTo>
                  <a:lnTo>
                    <a:pt x="677786" y="3345316"/>
                  </a:lnTo>
                  <a:lnTo>
                    <a:pt x="0" y="3345316"/>
                  </a:ln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677786" cy="34024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1812374">
            <a:off x="-1390769" y="-9323688"/>
            <a:ext cx="4063084" cy="17171291"/>
            <a:chOff x="0" y="0"/>
            <a:chExt cx="1070113" cy="452248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-6914998">
            <a:off x="6503" y="-5051696"/>
            <a:ext cx="4063084" cy="8262910"/>
            <a:chOff x="0" y="0"/>
            <a:chExt cx="1070113" cy="21762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070113" cy="2176240"/>
            </a:xfrm>
            <a:custGeom>
              <a:avLst/>
              <a:gdLst/>
              <a:ahLst/>
              <a:cxnLst/>
              <a:rect r="r" b="b" t="t" l="l"/>
              <a:pathLst>
                <a:path h="217624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176240"/>
                  </a:lnTo>
                  <a:lnTo>
                    <a:pt x="0" y="2176240"/>
                  </a:lnTo>
                  <a:close/>
                </a:path>
              </a:pathLst>
            </a:custGeom>
            <a:solidFill>
              <a:srgbClr val="737373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57150"/>
              <a:ext cx="1070113" cy="22333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3889724">
            <a:off x="14218520" y="-5051696"/>
            <a:ext cx="4063084" cy="8262910"/>
            <a:chOff x="0" y="0"/>
            <a:chExt cx="1070113" cy="217624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070113" cy="2176240"/>
            </a:xfrm>
            <a:custGeom>
              <a:avLst/>
              <a:gdLst/>
              <a:ahLst/>
              <a:cxnLst/>
              <a:rect r="r" b="b" t="t" l="l"/>
              <a:pathLst>
                <a:path h="217624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176240"/>
                  </a:lnTo>
                  <a:lnTo>
                    <a:pt x="0" y="217624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57150"/>
              <a:ext cx="1070113" cy="22333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0" y="-7563"/>
            <a:ext cx="18288000" cy="10294563"/>
            <a:chOff x="0" y="0"/>
            <a:chExt cx="24384000" cy="13726084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353045" cy="13726084"/>
            </a:xfrm>
            <a:custGeom>
              <a:avLst/>
              <a:gdLst/>
              <a:ahLst/>
              <a:cxnLst/>
              <a:rect r="r" b="b" t="t" l="l"/>
              <a:pathLst>
                <a:path h="13726084" w="8353045">
                  <a:moveTo>
                    <a:pt x="0" y="0"/>
                  </a:moveTo>
                  <a:lnTo>
                    <a:pt x="8353045" y="0"/>
                  </a:lnTo>
                  <a:lnTo>
                    <a:pt x="8353045" y="13726084"/>
                  </a:lnTo>
                  <a:lnTo>
                    <a:pt x="0" y="137260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  <p:sp>
          <p:nvSpPr>
            <p:cNvPr name="TextBox 16" id="16"/>
            <p:cNvSpPr txBox="true"/>
            <p:nvPr/>
          </p:nvSpPr>
          <p:spPr>
            <a:xfrm rot="0">
              <a:off x="8897565" y="361203"/>
              <a:ext cx="15486435" cy="116610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7291"/>
                </a:lnSpc>
                <a:spcBef>
                  <a:spcPct val="0"/>
                </a:spcBef>
              </a:pPr>
              <a:r>
                <a:rPr lang="en-US" sz="5283" spc="184">
                  <a:solidFill>
                    <a:srgbClr val="A6A6A6"/>
                  </a:solidFill>
                  <a:latin typeface="Archivo Black"/>
                </a:rPr>
                <a:t>BACKGROUND</a:t>
              </a: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6464511" y="1625888"/>
            <a:ext cx="11128408" cy="83384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18887" indent="-409444" lvl="1">
              <a:lnSpc>
                <a:spcPts val="8344"/>
              </a:lnSpc>
              <a:buFont typeface="Arial"/>
              <a:buChar char="•"/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An important city</a:t>
            </a: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 in Palestine.</a:t>
            </a:r>
          </a:p>
          <a:p>
            <a:pPr algn="l" marL="818887" indent="-409444" lvl="1">
              <a:lnSpc>
                <a:spcPts val="8344"/>
              </a:lnSpc>
              <a:buFont typeface="Arial"/>
              <a:buChar char="•"/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Set between</a:t>
            </a: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 two mountains, Ibal (941m AMSL), and Girzim (881m AMSL).</a:t>
            </a:r>
          </a:p>
          <a:p>
            <a:pPr algn="l" marL="818887" indent="-409444" lvl="1">
              <a:lnSpc>
                <a:spcPts val="8344"/>
              </a:lnSpc>
              <a:buFont typeface="Arial"/>
              <a:buChar char="•"/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It was laid on the Hijaz Railway.</a:t>
            </a:r>
          </a:p>
          <a:p>
            <a:pPr algn="l" marL="818887" indent="-409444" lvl="1">
              <a:lnSpc>
                <a:spcPts val="8344"/>
              </a:lnSpc>
              <a:buFont typeface="Arial"/>
              <a:buChar char="•"/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Nablus Governorate contains 64 villages and 3 refugee camps.</a:t>
            </a:r>
          </a:p>
          <a:p>
            <a:pPr algn="l" marL="818887" indent="-409444" lvl="1">
              <a:lnSpc>
                <a:spcPts val="8344"/>
              </a:lnSpc>
              <a:buFont typeface="Arial"/>
              <a:buChar char="•"/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The</a:t>
            </a: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 population of Nablus Governorate is 415,606.</a:t>
            </a:r>
          </a:p>
          <a:p>
            <a:pPr algn="l">
              <a:lnSpc>
                <a:spcPts val="8344"/>
              </a:lnSpc>
            </a:pP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165655">
            <a:off x="17253164" y="-1600292"/>
            <a:ext cx="3949924" cy="17171291"/>
            <a:chOff x="0" y="0"/>
            <a:chExt cx="1040309" cy="45224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40309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40309">
                  <a:moveTo>
                    <a:pt x="0" y="0"/>
                  </a:moveTo>
                  <a:lnTo>
                    <a:pt x="1040309" y="0"/>
                  </a:lnTo>
                  <a:lnTo>
                    <a:pt x="1040309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40309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1867607">
            <a:off x="14416857" y="-9507551"/>
            <a:ext cx="3949924" cy="17171291"/>
            <a:chOff x="0" y="0"/>
            <a:chExt cx="1040309" cy="452248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40309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40309">
                  <a:moveTo>
                    <a:pt x="0" y="0"/>
                  </a:moveTo>
                  <a:lnTo>
                    <a:pt x="1040309" y="0"/>
                  </a:lnTo>
                  <a:lnTo>
                    <a:pt x="1040309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40309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1774930">
            <a:off x="17205539" y="-1315317"/>
            <a:ext cx="3949924" cy="17171291"/>
            <a:chOff x="0" y="0"/>
            <a:chExt cx="1040309" cy="452248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040309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40309">
                  <a:moveTo>
                    <a:pt x="0" y="0"/>
                  </a:moveTo>
                  <a:lnTo>
                    <a:pt x="1040309" y="0"/>
                  </a:lnTo>
                  <a:lnTo>
                    <a:pt x="1040309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57150"/>
              <a:ext cx="1040309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1774930">
            <a:off x="17755133" y="68846"/>
            <a:ext cx="3949924" cy="17171291"/>
            <a:chOff x="0" y="0"/>
            <a:chExt cx="1040309" cy="452248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040309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40309">
                  <a:moveTo>
                    <a:pt x="0" y="0"/>
                  </a:moveTo>
                  <a:lnTo>
                    <a:pt x="1040309" y="0"/>
                  </a:lnTo>
                  <a:lnTo>
                    <a:pt x="1040309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57150"/>
              <a:ext cx="1040309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-433137" y="865263"/>
            <a:ext cx="9577137" cy="914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64"/>
              </a:lnSpc>
            </a:pPr>
            <a:r>
              <a:rPr lang="en-US" sz="6053" spc="56">
                <a:solidFill>
                  <a:srgbClr val="000000"/>
                </a:solidFill>
                <a:latin typeface="TT Rounds Condensed Bold"/>
              </a:rPr>
              <a:t>2</a:t>
            </a:r>
            <a:r>
              <a:rPr lang="en-US" sz="6053" spc="56">
                <a:solidFill>
                  <a:srgbClr val="000000"/>
                </a:solidFill>
                <a:latin typeface="TT Rounds Condensed Bold"/>
              </a:rPr>
              <a:t>.6.4 System Schedule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94795" y="1622780"/>
            <a:ext cx="13349506" cy="90792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    3. The number of doors for each trolley is 2 doors.</a:t>
            </a:r>
          </a:p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    4. </a:t>
            </a: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Waiting or resting time at the main stations  is assumed to be                                90 seconds, and it’s added to total dwell time.</a:t>
            </a:r>
          </a:p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    </a:t>
            </a: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Total travel time = Running time + Total Dwell Time</a:t>
            </a:r>
          </a:p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    5. Each station needs a specific percentage of the total dwell time value. This percentage is estimated according to the passenger load.</a:t>
            </a:r>
          </a:p>
          <a:p>
            <a:pPr algn="l">
              <a:lnSpc>
                <a:spcPts val="9119"/>
              </a:lnSpc>
            </a:pP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1521197">
            <a:off x="16768994" y="1071674"/>
            <a:ext cx="4063084" cy="17171291"/>
            <a:chOff x="0" y="0"/>
            <a:chExt cx="1070113" cy="45224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44466" y="1974737"/>
            <a:ext cx="17799069" cy="1466550"/>
          </a:xfrm>
          <a:custGeom>
            <a:avLst/>
            <a:gdLst/>
            <a:ahLst/>
            <a:cxnLst/>
            <a:rect r="r" b="b" t="t" l="l"/>
            <a:pathLst>
              <a:path h="1466550" w="17799069">
                <a:moveTo>
                  <a:pt x="0" y="0"/>
                </a:moveTo>
                <a:lnTo>
                  <a:pt x="17799068" y="0"/>
                </a:lnTo>
                <a:lnTo>
                  <a:pt x="17799068" y="1466550"/>
                </a:lnTo>
                <a:lnTo>
                  <a:pt x="0" y="14665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244466" y="5143500"/>
            <a:ext cx="17799069" cy="1466550"/>
          </a:xfrm>
          <a:custGeom>
            <a:avLst/>
            <a:gdLst/>
            <a:ahLst/>
            <a:cxnLst/>
            <a:rect r="r" b="b" t="t" l="l"/>
            <a:pathLst>
              <a:path h="1466550" w="17799069">
                <a:moveTo>
                  <a:pt x="0" y="0"/>
                </a:moveTo>
                <a:lnTo>
                  <a:pt x="17799068" y="0"/>
                </a:lnTo>
                <a:lnTo>
                  <a:pt x="17799068" y="1466550"/>
                </a:lnTo>
                <a:lnTo>
                  <a:pt x="0" y="14665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577190" y="1647611"/>
            <a:ext cx="11376721" cy="8532541"/>
            <a:chOff x="0" y="0"/>
            <a:chExt cx="812800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71399" y="9479080"/>
            <a:ext cx="12320774" cy="8532541"/>
            <a:chOff x="0" y="0"/>
            <a:chExt cx="880247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80247" cy="609600"/>
            </a:xfrm>
            <a:custGeom>
              <a:avLst/>
              <a:gdLst/>
              <a:ahLst/>
              <a:cxnLst/>
              <a:rect r="r" b="b" t="t" l="l"/>
              <a:pathLst>
                <a:path h="609600" w="880247">
                  <a:moveTo>
                    <a:pt x="203200" y="0"/>
                  </a:moveTo>
                  <a:lnTo>
                    <a:pt x="880247" y="0"/>
                  </a:lnTo>
                  <a:lnTo>
                    <a:pt x="677047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77047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70552" y="-6327082"/>
            <a:ext cx="5115151" cy="7672726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086302" y="-6644026"/>
            <a:ext cx="10230302" cy="7672726"/>
            <a:chOff x="0" y="0"/>
            <a:chExt cx="812800" cy="6096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185703" y="2795204"/>
            <a:ext cx="6197812" cy="619781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383645" y="2993146"/>
            <a:ext cx="5801929" cy="5801929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37373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603307" y="3212819"/>
            <a:ext cx="5362606" cy="5362584"/>
            <a:chOff x="0" y="0"/>
            <a:chExt cx="6350000" cy="634997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40178" t="0" r="-9353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640204" y="3117569"/>
            <a:ext cx="14256714" cy="1732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66"/>
              </a:lnSpc>
            </a:pPr>
            <a:r>
              <a:rPr lang="en-US" sz="5047" spc="40">
                <a:solidFill>
                  <a:srgbClr val="000000"/>
                </a:solidFill>
                <a:latin typeface="Archivo Black"/>
              </a:rPr>
              <a:t>03</a:t>
            </a:r>
          </a:p>
          <a:p>
            <a:pPr algn="l" marL="0" indent="0" lvl="0">
              <a:lnSpc>
                <a:spcPts val="6966"/>
              </a:lnSpc>
              <a:spcBef>
                <a:spcPct val="0"/>
              </a:spcBef>
            </a:pPr>
            <a:r>
              <a:rPr lang="en-US" sz="5047" spc="40">
                <a:solidFill>
                  <a:srgbClr val="000000"/>
                </a:solidFill>
                <a:latin typeface="Archivo Black"/>
              </a:rPr>
              <a:t>RESULTS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640204" y="5143500"/>
            <a:ext cx="7869654" cy="2857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60"/>
              </a:lnSpc>
            </a:pPr>
            <a:r>
              <a:rPr lang="en-US" sz="3800" spc="34">
                <a:solidFill>
                  <a:srgbClr val="070707"/>
                </a:solidFill>
                <a:latin typeface="TT Rounds Condensed"/>
              </a:rPr>
              <a:t>6.1 Before and After Analysis for Critical Intersections.</a:t>
            </a:r>
          </a:p>
          <a:p>
            <a:pPr algn="l">
              <a:lnSpc>
                <a:spcPts val="4560"/>
              </a:lnSpc>
            </a:pPr>
          </a:p>
          <a:p>
            <a:pPr algn="l">
              <a:lnSpc>
                <a:spcPts val="4560"/>
              </a:lnSpc>
            </a:pPr>
            <a:r>
              <a:rPr lang="en-US" sz="3800" spc="34">
                <a:solidFill>
                  <a:srgbClr val="070707"/>
                </a:solidFill>
                <a:latin typeface="TT Rounds Condensed"/>
              </a:rPr>
              <a:t>6.2 Cost Estimation.</a:t>
            </a:r>
          </a:p>
          <a:p>
            <a:pPr algn="l">
              <a:lnSpc>
                <a:spcPts val="456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100464">
            <a:off x="5270878" y="-8472144"/>
            <a:ext cx="4546206" cy="13623969"/>
            <a:chOff x="0" y="0"/>
            <a:chExt cx="1197355" cy="35882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97355" cy="3588206"/>
            </a:xfrm>
            <a:custGeom>
              <a:avLst/>
              <a:gdLst/>
              <a:ahLst/>
              <a:cxnLst/>
              <a:rect r="r" b="b" t="t" l="l"/>
              <a:pathLst>
                <a:path h="3588206" w="1197355">
                  <a:moveTo>
                    <a:pt x="0" y="0"/>
                  </a:moveTo>
                  <a:lnTo>
                    <a:pt x="1197355" y="0"/>
                  </a:lnTo>
                  <a:lnTo>
                    <a:pt x="1197355" y="3588206"/>
                  </a:lnTo>
                  <a:lnTo>
                    <a:pt x="0" y="358820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197355" cy="36453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6433443">
            <a:off x="1142085" y="-5758470"/>
            <a:ext cx="4063084" cy="9197401"/>
            <a:chOff x="0" y="0"/>
            <a:chExt cx="1070113" cy="242236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2422361"/>
            </a:xfrm>
            <a:custGeom>
              <a:avLst/>
              <a:gdLst/>
              <a:ahLst/>
              <a:cxnLst/>
              <a:rect r="r" b="b" t="t" l="l"/>
              <a:pathLst>
                <a:path h="2422361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422361"/>
                  </a:lnTo>
                  <a:lnTo>
                    <a:pt x="0" y="2422361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24795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0" y="1886313"/>
            <a:ext cx="15588907" cy="12359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135"/>
              </a:lnSpc>
            </a:pPr>
            <a:r>
              <a:rPr lang="en-US" sz="4639" spc="43">
                <a:solidFill>
                  <a:srgbClr val="000000"/>
                </a:solidFill>
                <a:latin typeface="TT Rounds Condensed Bold"/>
              </a:rPr>
              <a:t>    3.1  Before and After Analysis for Critical Intersections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60029" y="3399611"/>
            <a:ext cx="17528836" cy="7200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80"/>
              </a:lnSpc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specific proposals were prepared to better control these intersections. These include are:</a:t>
            </a:r>
          </a:p>
          <a:p>
            <a:pPr algn="l">
              <a:lnSpc>
                <a:spcPts val="4080"/>
              </a:lnSpc>
            </a:pPr>
          </a:p>
          <a:p>
            <a:pPr algn="l" marL="734074" indent="-367037" lvl="1">
              <a:lnSpc>
                <a:spcPts val="4080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 For the Al-Quds-Balata intersection, the intersection is designed to be a signalized intersection with all-red intervals when the tram passes through the intersection.</a:t>
            </a:r>
          </a:p>
          <a:p>
            <a:pPr algn="l">
              <a:lnSpc>
                <a:spcPts val="4080"/>
              </a:lnSpc>
            </a:pPr>
          </a:p>
          <a:p>
            <a:pPr algn="l" marL="734074" indent="-367037" lvl="1">
              <a:lnSpc>
                <a:spcPts val="4080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 For the Al-Salam intersection, due to adding the tram lanes with the limitation in R.O.W at Haifa Street on the section from this intersection to Al-Kindy intersection. </a:t>
            </a:r>
          </a:p>
          <a:p>
            <a:pPr algn="l">
              <a:lnSpc>
                <a:spcPts val="4080"/>
              </a:lnSpc>
            </a:pPr>
          </a:p>
          <a:p>
            <a:pPr algn="l" marL="734074" indent="-367037" lvl="1">
              <a:lnSpc>
                <a:spcPts val="4080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This section is designed to be one way (from east to west) and transferred the other direction will be to the parallel Ma’zouz Almasri Street</a:t>
            </a:r>
          </a:p>
          <a:p>
            <a:pPr algn="l">
              <a:lnSpc>
                <a:spcPts val="4080"/>
              </a:lnSpc>
            </a:pPr>
          </a:p>
          <a:p>
            <a:pPr algn="l">
              <a:lnSpc>
                <a:spcPts val="4080"/>
              </a:lnSpc>
            </a:pPr>
          </a:p>
          <a:p>
            <a:pPr algn="l">
              <a:lnSpc>
                <a:spcPts val="4080"/>
              </a:lnSpc>
            </a:pPr>
          </a:p>
          <a:p>
            <a:pPr algn="l">
              <a:lnSpc>
                <a:spcPts val="408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3234" y="1028700"/>
            <a:ext cx="17961532" cy="8281091"/>
          </a:xfrm>
          <a:custGeom>
            <a:avLst/>
            <a:gdLst/>
            <a:ahLst/>
            <a:cxnLst/>
            <a:rect r="r" b="b" t="t" l="l"/>
            <a:pathLst>
              <a:path h="8281091" w="17961532">
                <a:moveTo>
                  <a:pt x="0" y="0"/>
                </a:moveTo>
                <a:lnTo>
                  <a:pt x="17961532" y="0"/>
                </a:lnTo>
                <a:lnTo>
                  <a:pt x="17961532" y="8281091"/>
                </a:lnTo>
                <a:lnTo>
                  <a:pt x="0" y="82810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100464">
            <a:off x="5270878" y="-8472144"/>
            <a:ext cx="4546206" cy="13623969"/>
            <a:chOff x="0" y="0"/>
            <a:chExt cx="1197355" cy="35882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97355" cy="3588206"/>
            </a:xfrm>
            <a:custGeom>
              <a:avLst/>
              <a:gdLst/>
              <a:ahLst/>
              <a:cxnLst/>
              <a:rect r="r" b="b" t="t" l="l"/>
              <a:pathLst>
                <a:path h="3588206" w="1197355">
                  <a:moveTo>
                    <a:pt x="0" y="0"/>
                  </a:moveTo>
                  <a:lnTo>
                    <a:pt x="1197355" y="0"/>
                  </a:lnTo>
                  <a:lnTo>
                    <a:pt x="1197355" y="3588206"/>
                  </a:lnTo>
                  <a:lnTo>
                    <a:pt x="0" y="358820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197355" cy="36453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6433443">
            <a:off x="1142085" y="-5758470"/>
            <a:ext cx="4063084" cy="9197401"/>
            <a:chOff x="0" y="0"/>
            <a:chExt cx="1070113" cy="242236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2422361"/>
            </a:xfrm>
            <a:custGeom>
              <a:avLst/>
              <a:gdLst/>
              <a:ahLst/>
              <a:cxnLst/>
              <a:rect r="r" b="b" t="t" l="l"/>
              <a:pathLst>
                <a:path h="2422361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422361"/>
                  </a:lnTo>
                  <a:lnTo>
                    <a:pt x="0" y="2422361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24795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79582" y="2218024"/>
            <a:ext cx="17528836" cy="129805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46"/>
              </a:lnSpc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To assess the tram influence on traffic operation, the LOS is found considering the ICU method using the Synchro10 program.</a:t>
            </a:r>
          </a:p>
          <a:p>
            <a:pPr algn="l">
              <a:lnSpc>
                <a:spcPts val="5746"/>
              </a:lnSpc>
            </a:pPr>
          </a:p>
          <a:p>
            <a:pPr algn="l">
              <a:lnSpc>
                <a:spcPts val="5746"/>
              </a:lnSpc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In calculations, some proposals were used:</a:t>
            </a:r>
          </a:p>
          <a:p>
            <a:pPr algn="l">
              <a:lnSpc>
                <a:spcPts val="5746"/>
              </a:lnSpc>
            </a:pP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The LOS was checked and calculated in 2025 (tram operating time) and 2030 (after 5 years from operation).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The annual growth rate of vehicles in Nablus City before operating tram is 2.8%.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The annual growth rate of vehicles in Nablus City after operating tram is 1.6%, which the percentage of reduction in vehicles after opertating the tram is 48%.</a:t>
            </a:r>
          </a:p>
          <a:p>
            <a:pPr algn="l">
              <a:lnSpc>
                <a:spcPts val="5746"/>
              </a:lnSpc>
            </a:pPr>
          </a:p>
          <a:p>
            <a:pPr algn="l">
              <a:lnSpc>
                <a:spcPts val="5746"/>
              </a:lnSpc>
            </a:pPr>
          </a:p>
          <a:p>
            <a:pPr algn="l">
              <a:lnSpc>
                <a:spcPts val="5746"/>
              </a:lnSpc>
            </a:pPr>
          </a:p>
          <a:p>
            <a:pPr algn="l">
              <a:lnSpc>
                <a:spcPts val="5746"/>
              </a:lnSpc>
            </a:pPr>
          </a:p>
          <a:p>
            <a:pPr algn="l">
              <a:lnSpc>
                <a:spcPts val="5746"/>
              </a:lnSpc>
            </a:pPr>
          </a:p>
          <a:p>
            <a:pPr algn="l">
              <a:lnSpc>
                <a:spcPts val="5746"/>
              </a:lnSpc>
            </a:pPr>
          </a:p>
          <a:p>
            <a:pPr algn="l">
              <a:lnSpc>
                <a:spcPts val="5746"/>
              </a:lnSpc>
            </a:pPr>
          </a:p>
          <a:p>
            <a:pPr algn="l">
              <a:lnSpc>
                <a:spcPts val="5746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373200" y="903843"/>
            <a:ext cx="15588907" cy="12359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135"/>
              </a:lnSpc>
            </a:pPr>
            <a:r>
              <a:rPr lang="en-US" sz="4639" spc="43">
                <a:solidFill>
                  <a:srgbClr val="000000"/>
                </a:solidFill>
                <a:latin typeface="TT Rounds Condensed Bold"/>
              </a:rPr>
              <a:t>L.O.S of The Key Intersections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1521197">
            <a:off x="16768994" y="1071674"/>
            <a:ext cx="4063084" cy="17171291"/>
            <a:chOff x="0" y="0"/>
            <a:chExt cx="1070113" cy="45224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3832999" y="1332869"/>
            <a:ext cx="10959413" cy="3659206"/>
          </a:xfrm>
          <a:custGeom>
            <a:avLst/>
            <a:gdLst/>
            <a:ahLst/>
            <a:cxnLst/>
            <a:rect r="r" b="b" t="t" l="l"/>
            <a:pathLst>
              <a:path h="3659206" w="10959413">
                <a:moveTo>
                  <a:pt x="0" y="0"/>
                </a:moveTo>
                <a:lnTo>
                  <a:pt x="10959413" y="0"/>
                </a:lnTo>
                <a:lnTo>
                  <a:pt x="10959413" y="3659206"/>
                </a:lnTo>
                <a:lnTo>
                  <a:pt x="0" y="36592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3836854" y="6177007"/>
            <a:ext cx="10999149" cy="3733488"/>
          </a:xfrm>
          <a:custGeom>
            <a:avLst/>
            <a:gdLst/>
            <a:ahLst/>
            <a:cxnLst/>
            <a:rect r="r" b="b" t="t" l="l"/>
            <a:pathLst>
              <a:path h="3733488" w="10999149">
                <a:moveTo>
                  <a:pt x="0" y="0"/>
                </a:moveTo>
                <a:lnTo>
                  <a:pt x="10999149" y="0"/>
                </a:lnTo>
                <a:lnTo>
                  <a:pt x="10999149" y="3733488"/>
                </a:lnTo>
                <a:lnTo>
                  <a:pt x="0" y="37334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7" id="7"/>
          <p:cNvSpPr txBox="true"/>
          <p:nvPr/>
        </p:nvSpPr>
        <p:spPr>
          <a:xfrm rot="0">
            <a:off x="3832999" y="358959"/>
            <a:ext cx="10547522" cy="742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0"/>
              </a:lnSpc>
              <a:spcBef>
                <a:spcPct val="0"/>
              </a:spcBef>
            </a:pPr>
            <a:r>
              <a:rPr lang="en-US" sz="2269">
                <a:solidFill>
                  <a:srgbClr val="000000"/>
                </a:solidFill>
                <a:latin typeface="League Spartan"/>
              </a:rPr>
              <a:t>The values of LOS and ICU% for each intersection before and after adding the tramway system in 2025 using Synchro10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832999" y="5204330"/>
            <a:ext cx="10547522" cy="742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0"/>
              </a:lnSpc>
              <a:spcBef>
                <a:spcPct val="0"/>
              </a:spcBef>
            </a:pPr>
            <a:r>
              <a:rPr lang="en-US" sz="2269">
                <a:solidFill>
                  <a:srgbClr val="000000"/>
                </a:solidFill>
                <a:latin typeface="League Spartan"/>
              </a:rPr>
              <a:t>The values of LOS and ICU% for each intersection before and after adding the tramway system in 2030 using Synchro10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772690" y="1754459"/>
            <a:ext cx="11376721" cy="8532541"/>
            <a:chOff x="0" y="0"/>
            <a:chExt cx="812800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71399" y="9479080"/>
            <a:ext cx="12320774" cy="8532541"/>
            <a:chOff x="0" y="0"/>
            <a:chExt cx="880247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80247" cy="609600"/>
            </a:xfrm>
            <a:custGeom>
              <a:avLst/>
              <a:gdLst/>
              <a:ahLst/>
              <a:cxnLst/>
              <a:rect r="r" b="b" t="t" l="l"/>
              <a:pathLst>
                <a:path h="609600" w="880247">
                  <a:moveTo>
                    <a:pt x="203200" y="0"/>
                  </a:moveTo>
                  <a:lnTo>
                    <a:pt x="880247" y="0"/>
                  </a:lnTo>
                  <a:lnTo>
                    <a:pt x="677047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77047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70552" y="-6327082"/>
            <a:ext cx="5115151" cy="7672726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328409" y="-6644026"/>
            <a:ext cx="10230302" cy="7672726"/>
            <a:chOff x="0" y="0"/>
            <a:chExt cx="812800" cy="6096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442038" y="2088881"/>
            <a:ext cx="11463404" cy="13074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3</a:t>
            </a:r>
            <a:r>
              <a:rPr lang="en-US" sz="4700">
                <a:solidFill>
                  <a:srgbClr val="000000"/>
                </a:solidFill>
                <a:latin typeface="League Spartan"/>
              </a:rPr>
              <a:t>.2 Cost Estimation</a:t>
            </a:r>
          </a:p>
          <a:p>
            <a:pPr algn="l">
              <a:lnSpc>
                <a:spcPts val="5170"/>
              </a:lnSpc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442038" y="2620956"/>
            <a:ext cx="15523874" cy="51666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To estimate the cost of the project, some assumptions were used:</a:t>
            </a:r>
          </a:p>
          <a:p>
            <a:pPr algn="l" marL="818887" indent="-409444" lvl="1">
              <a:lnSpc>
                <a:spcPts val="8344"/>
              </a:lnSpc>
              <a:buFont typeface="Arial"/>
              <a:buChar char="•"/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The area needed for each tram trolley to maneuver and maintain is assumed to be 250 m2.</a:t>
            </a:r>
          </a:p>
          <a:p>
            <a:pPr algn="l" marL="818887" indent="-409444" lvl="1">
              <a:lnSpc>
                <a:spcPts val="8344"/>
              </a:lnSpc>
              <a:buFont typeface="Arial"/>
              <a:buChar char="•"/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Tram depot area = number of trolleys * 250 = 40 * 250 = 10,000 m2.</a:t>
            </a:r>
          </a:p>
          <a:p>
            <a:pPr algn="l" marL="818887" indent="-409444" lvl="1">
              <a:lnSpc>
                <a:spcPts val="8344"/>
              </a:lnSpc>
              <a:buFont typeface="Arial"/>
              <a:buChar char="•"/>
            </a:pPr>
            <a:r>
              <a:rPr lang="en-US" sz="3792" spc="35">
                <a:solidFill>
                  <a:srgbClr val="000000"/>
                </a:solidFill>
                <a:latin typeface="TT Rounds Condensed"/>
              </a:rPr>
              <a:t>Asphalt is measured in square meters m2.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772690" y="1754459"/>
            <a:ext cx="11376721" cy="8532541"/>
            <a:chOff x="0" y="0"/>
            <a:chExt cx="812800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71399" y="9479080"/>
            <a:ext cx="12320774" cy="8532541"/>
            <a:chOff x="0" y="0"/>
            <a:chExt cx="880247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80247" cy="609600"/>
            </a:xfrm>
            <a:custGeom>
              <a:avLst/>
              <a:gdLst/>
              <a:ahLst/>
              <a:cxnLst/>
              <a:rect r="r" b="b" t="t" l="l"/>
              <a:pathLst>
                <a:path h="609600" w="880247">
                  <a:moveTo>
                    <a:pt x="203200" y="0"/>
                  </a:moveTo>
                  <a:lnTo>
                    <a:pt x="880247" y="0"/>
                  </a:lnTo>
                  <a:lnTo>
                    <a:pt x="677047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77047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70552" y="-6327082"/>
            <a:ext cx="5115151" cy="7672726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328409" y="-6644026"/>
            <a:ext cx="10230302" cy="7672726"/>
            <a:chOff x="0" y="0"/>
            <a:chExt cx="812800" cy="6096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599081" y="2190054"/>
            <a:ext cx="11325520" cy="13074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3</a:t>
            </a:r>
            <a:r>
              <a:rPr lang="en-US" sz="4700">
                <a:solidFill>
                  <a:srgbClr val="000000"/>
                </a:solidFill>
                <a:latin typeface="League Spartan"/>
              </a:rPr>
              <a:t>.2 Cost Estimation</a:t>
            </a:r>
          </a:p>
          <a:p>
            <a:pPr algn="l">
              <a:lnSpc>
                <a:spcPts val="5170"/>
              </a:lnSpc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599081" y="2448500"/>
            <a:ext cx="14487070" cy="62337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37"/>
              </a:lnSpc>
            </a:pPr>
          </a:p>
          <a:p>
            <a:pPr algn="l" marL="818260" indent="-409130" lvl="1">
              <a:lnSpc>
                <a:spcPts val="8337"/>
              </a:lnSpc>
              <a:buFont typeface="Arial"/>
              <a:buChar char="•"/>
            </a:pPr>
            <a:r>
              <a:rPr lang="en-US" sz="3789" spc="34">
                <a:solidFill>
                  <a:srgbClr val="000000"/>
                </a:solidFill>
                <a:latin typeface="TT Rounds Condensed"/>
              </a:rPr>
              <a:t>Curbstone, signalization, power system and tram rail has been measured in meter length.</a:t>
            </a:r>
          </a:p>
          <a:p>
            <a:pPr algn="l" marL="818260" indent="-409130" lvl="1">
              <a:lnSpc>
                <a:spcPts val="8337"/>
              </a:lnSpc>
              <a:buFont typeface="Arial"/>
              <a:buChar char="•"/>
            </a:pPr>
            <a:r>
              <a:rPr lang="en-US" sz="3789" spc="34">
                <a:solidFill>
                  <a:srgbClr val="000000"/>
                </a:solidFill>
                <a:latin typeface="TT Rounds Condensed"/>
              </a:rPr>
              <a:t>Traffic signs are the signs that will be added to the traffic system.</a:t>
            </a:r>
          </a:p>
          <a:p>
            <a:pPr algn="l" marL="818260" indent="-409130" lvl="1">
              <a:lnSpc>
                <a:spcPts val="8337"/>
              </a:lnSpc>
              <a:buFont typeface="Arial"/>
              <a:buChar char="•"/>
            </a:pPr>
            <a:r>
              <a:rPr lang="en-US" sz="3789" spc="35">
                <a:solidFill>
                  <a:srgbClr val="000000"/>
                </a:solidFill>
                <a:latin typeface="TT Rounds Condensed"/>
              </a:rPr>
              <a:t>Traffic signal that is calculated in the cost estimation is the signals that are added at the entrance of Balata camp.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1521197">
            <a:off x="16768994" y="1071674"/>
            <a:ext cx="4063084" cy="17171291"/>
            <a:chOff x="0" y="0"/>
            <a:chExt cx="1070113" cy="45224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3014393" y="243259"/>
            <a:ext cx="11222705" cy="9800482"/>
          </a:xfrm>
          <a:custGeom>
            <a:avLst/>
            <a:gdLst/>
            <a:ahLst/>
            <a:cxnLst/>
            <a:rect r="r" b="b" t="t" l="l"/>
            <a:pathLst>
              <a:path h="9800482" w="11222705">
                <a:moveTo>
                  <a:pt x="0" y="0"/>
                </a:moveTo>
                <a:lnTo>
                  <a:pt x="11222704" y="0"/>
                </a:lnTo>
                <a:lnTo>
                  <a:pt x="11222704" y="9800482"/>
                </a:lnTo>
                <a:lnTo>
                  <a:pt x="0" y="98004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5" r="-493" b="-265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6019707">
            <a:off x="4027622" y="5708586"/>
            <a:ext cx="3846740" cy="11669028"/>
            <a:chOff x="0" y="0"/>
            <a:chExt cx="1070113" cy="324617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3246170"/>
            </a:xfrm>
            <a:custGeom>
              <a:avLst/>
              <a:gdLst/>
              <a:ahLst/>
              <a:cxnLst/>
              <a:rect r="r" b="b" t="t" l="l"/>
              <a:pathLst>
                <a:path h="324617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3246170"/>
                  </a:lnTo>
                  <a:lnTo>
                    <a:pt x="0" y="3246170"/>
                  </a:ln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33033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3907940">
            <a:off x="-79032" y="7137254"/>
            <a:ext cx="3846740" cy="7822942"/>
            <a:chOff x="0" y="0"/>
            <a:chExt cx="1070113" cy="217624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2176240"/>
            </a:xfrm>
            <a:custGeom>
              <a:avLst/>
              <a:gdLst/>
              <a:ahLst/>
              <a:cxnLst/>
              <a:rect r="r" b="b" t="t" l="l"/>
              <a:pathLst>
                <a:path h="217624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176240"/>
                  </a:lnTo>
                  <a:lnTo>
                    <a:pt x="0" y="217624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22333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1812374">
            <a:off x="-969495" y="-6567826"/>
            <a:ext cx="2943503" cy="12439749"/>
            <a:chOff x="0" y="0"/>
            <a:chExt cx="1070113" cy="452248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6914998">
            <a:off x="42759" y="-3472980"/>
            <a:ext cx="2943503" cy="5986069"/>
            <a:chOff x="0" y="0"/>
            <a:chExt cx="1070113" cy="217624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070113" cy="2176240"/>
            </a:xfrm>
            <a:custGeom>
              <a:avLst/>
              <a:gdLst/>
              <a:ahLst/>
              <a:cxnLst/>
              <a:rect r="r" b="b" t="t" l="l"/>
              <a:pathLst>
                <a:path h="217624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176240"/>
                  </a:lnTo>
                  <a:lnTo>
                    <a:pt x="0" y="217624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57150"/>
              <a:ext cx="1070113" cy="22333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3525220" y="3166914"/>
            <a:ext cx="11843960" cy="5437906"/>
            <a:chOff x="0" y="0"/>
            <a:chExt cx="4042764" cy="185615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042764" cy="1856150"/>
            </a:xfrm>
            <a:custGeom>
              <a:avLst/>
              <a:gdLst/>
              <a:ahLst/>
              <a:cxnLst/>
              <a:rect r="r" b="b" t="t" l="l"/>
              <a:pathLst>
                <a:path h="1856150" w="4042764">
                  <a:moveTo>
                    <a:pt x="7190" y="0"/>
                  </a:moveTo>
                  <a:lnTo>
                    <a:pt x="4035573" y="0"/>
                  </a:lnTo>
                  <a:cubicBezTo>
                    <a:pt x="4039545" y="0"/>
                    <a:pt x="4042764" y="3219"/>
                    <a:pt x="4042764" y="7190"/>
                  </a:cubicBezTo>
                  <a:lnTo>
                    <a:pt x="4042764" y="1848960"/>
                  </a:lnTo>
                  <a:cubicBezTo>
                    <a:pt x="4042764" y="1852931"/>
                    <a:pt x="4039545" y="1856150"/>
                    <a:pt x="4035573" y="1856150"/>
                  </a:cubicBezTo>
                  <a:lnTo>
                    <a:pt x="7190" y="1856150"/>
                  </a:lnTo>
                  <a:cubicBezTo>
                    <a:pt x="3219" y="1856150"/>
                    <a:pt x="0" y="1852931"/>
                    <a:pt x="0" y="1848960"/>
                  </a:cubicBezTo>
                  <a:lnTo>
                    <a:pt x="0" y="7190"/>
                  </a:lnTo>
                  <a:cubicBezTo>
                    <a:pt x="0" y="3219"/>
                    <a:pt x="3219" y="0"/>
                    <a:pt x="7190" y="0"/>
                  </a:cubicBez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19050"/>
              <a:ext cx="4042764" cy="18752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844338" y="2373161"/>
            <a:ext cx="2381235" cy="2046374"/>
            <a:chOff x="0" y="0"/>
            <a:chExt cx="812800" cy="6985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698500"/>
            </a:xfrm>
            <a:custGeom>
              <a:avLst/>
              <a:gdLst/>
              <a:ahLst/>
              <a:cxnLst/>
              <a:rect r="r" b="b" t="t" l="l"/>
              <a:pathLst>
                <a:path h="698500" w="8128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  <a:ln w="161925" cap="sq">
              <a:solidFill>
                <a:srgbClr val="737373"/>
              </a:solidFill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20" id="20"/>
          <p:cNvSpPr/>
          <p:nvPr/>
        </p:nvSpPr>
        <p:spPr>
          <a:xfrm flipH="false" flipV="false" rot="0">
            <a:off x="2544691" y="2861337"/>
            <a:ext cx="980529" cy="1070022"/>
          </a:xfrm>
          <a:custGeom>
            <a:avLst/>
            <a:gdLst/>
            <a:ahLst/>
            <a:cxnLst/>
            <a:rect r="r" b="b" t="t" l="l"/>
            <a:pathLst>
              <a:path h="1070022" w="980529">
                <a:moveTo>
                  <a:pt x="0" y="0"/>
                </a:moveTo>
                <a:lnTo>
                  <a:pt x="980529" y="0"/>
                </a:lnTo>
                <a:lnTo>
                  <a:pt x="980529" y="1070022"/>
                </a:lnTo>
                <a:lnTo>
                  <a:pt x="0" y="107002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4012038" y="1192720"/>
            <a:ext cx="13842922" cy="17154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42"/>
              </a:lnSpc>
            </a:pPr>
            <a:r>
              <a:rPr lang="en-US" sz="4958" spc="173">
                <a:solidFill>
                  <a:srgbClr val="000000"/>
                </a:solidFill>
                <a:latin typeface="Archivo Black"/>
              </a:rPr>
              <a:t>1.2</a:t>
            </a:r>
          </a:p>
          <a:p>
            <a:pPr algn="l" marL="0" indent="0" lvl="0">
              <a:lnSpc>
                <a:spcPts val="6842"/>
              </a:lnSpc>
              <a:spcBef>
                <a:spcPct val="0"/>
              </a:spcBef>
            </a:pPr>
            <a:r>
              <a:rPr lang="en-US" sz="4958" spc="173">
                <a:solidFill>
                  <a:srgbClr val="000000"/>
                </a:solidFill>
                <a:latin typeface="Archivo Black"/>
              </a:rPr>
              <a:t>Problems and Challenges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4418028" y="3034398"/>
            <a:ext cx="8482300" cy="62239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1.2.1 Delay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1.2.2 Congestion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1.2.3 Pollution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1.2.4 Terminals Problems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1.2.5 Safety</a:t>
            </a:r>
          </a:p>
          <a:p>
            <a:pPr algn="l">
              <a:lnSpc>
                <a:spcPts val="8344"/>
              </a:lnSpc>
            </a:pP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577190" y="1647611"/>
            <a:ext cx="11376721" cy="8532541"/>
            <a:chOff x="0" y="0"/>
            <a:chExt cx="812800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71399" y="9479080"/>
            <a:ext cx="12320774" cy="8532541"/>
            <a:chOff x="0" y="0"/>
            <a:chExt cx="880247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80247" cy="609600"/>
            </a:xfrm>
            <a:custGeom>
              <a:avLst/>
              <a:gdLst/>
              <a:ahLst/>
              <a:cxnLst/>
              <a:rect r="r" b="b" t="t" l="l"/>
              <a:pathLst>
                <a:path h="609600" w="880247">
                  <a:moveTo>
                    <a:pt x="203200" y="0"/>
                  </a:moveTo>
                  <a:lnTo>
                    <a:pt x="880247" y="0"/>
                  </a:lnTo>
                  <a:lnTo>
                    <a:pt x="677047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77047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70552" y="-6327082"/>
            <a:ext cx="5115151" cy="7672726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328409" y="-6644026"/>
            <a:ext cx="10230302" cy="7672726"/>
            <a:chOff x="0" y="0"/>
            <a:chExt cx="812800" cy="6096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185703" y="2795204"/>
            <a:ext cx="6197812" cy="619781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383645" y="2993146"/>
            <a:ext cx="5801929" cy="5801929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45454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603307" y="3212819"/>
            <a:ext cx="5362606" cy="5362584"/>
            <a:chOff x="0" y="0"/>
            <a:chExt cx="6350000" cy="634997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16666" t="0" r="-16666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682879" y="4525219"/>
            <a:ext cx="9142196" cy="27377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64"/>
              </a:lnSpc>
            </a:pPr>
            <a:r>
              <a:rPr lang="en-US" sz="6053" spc="54">
                <a:solidFill>
                  <a:srgbClr val="000000"/>
                </a:solidFill>
                <a:latin typeface="TT Rounds Condensed Bold"/>
              </a:rPr>
              <a:t> 04</a:t>
            </a:r>
          </a:p>
          <a:p>
            <a:pPr algn="ctr">
              <a:lnSpc>
                <a:spcPts val="7264"/>
              </a:lnSpc>
            </a:pPr>
            <a:r>
              <a:rPr lang="en-US" sz="6053" spc="56">
                <a:solidFill>
                  <a:srgbClr val="000000"/>
                </a:solidFill>
                <a:latin typeface="TT Rounds Condensed Bold"/>
              </a:rPr>
              <a:t> Conclusions, Limitations and Recommendations.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100464">
            <a:off x="5270878" y="-8472144"/>
            <a:ext cx="4546206" cy="13623969"/>
            <a:chOff x="0" y="0"/>
            <a:chExt cx="1197355" cy="35882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97355" cy="3588206"/>
            </a:xfrm>
            <a:custGeom>
              <a:avLst/>
              <a:gdLst/>
              <a:ahLst/>
              <a:cxnLst/>
              <a:rect r="r" b="b" t="t" l="l"/>
              <a:pathLst>
                <a:path h="3588206" w="1197355">
                  <a:moveTo>
                    <a:pt x="0" y="0"/>
                  </a:moveTo>
                  <a:lnTo>
                    <a:pt x="1197355" y="0"/>
                  </a:lnTo>
                  <a:lnTo>
                    <a:pt x="1197355" y="3588206"/>
                  </a:lnTo>
                  <a:lnTo>
                    <a:pt x="0" y="3588206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197355" cy="36453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6433443">
            <a:off x="1142085" y="-5758470"/>
            <a:ext cx="4063084" cy="9197401"/>
            <a:chOff x="0" y="0"/>
            <a:chExt cx="1070113" cy="242236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2422361"/>
            </a:xfrm>
            <a:custGeom>
              <a:avLst/>
              <a:gdLst/>
              <a:ahLst/>
              <a:cxnLst/>
              <a:rect r="r" b="b" t="t" l="l"/>
              <a:pathLst>
                <a:path h="2422361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422361"/>
                  </a:lnTo>
                  <a:lnTo>
                    <a:pt x="0" y="2422361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24795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03520" y="2373761"/>
            <a:ext cx="18084480" cy="79132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The tramway system is one of the modes that could be more efficient and more environmentally friendly than other existing public transportation modes.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This study will help the decision maker to choose the most appropriate solution. 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The current traffic system problems in Nablus are increasing considerably with time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A large number of passengers use the terminals of the city during the morning and afternoon peak periods, which makes it necessary to provide an effective way to transport them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A public transportation system with high efficiency is needed to meet the current and future demand.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The results show that implementing the tramway system would enhance the LOS at the intersections.</a:t>
            </a:r>
          </a:p>
          <a:p>
            <a:pPr algn="l">
              <a:lnSpc>
                <a:spcPts val="5746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946151"/>
            <a:ext cx="15588907" cy="26456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135"/>
              </a:lnSpc>
            </a:pPr>
            <a:r>
              <a:rPr lang="en-US" sz="4639" spc="41">
                <a:solidFill>
                  <a:srgbClr val="000000"/>
                </a:solidFill>
                <a:latin typeface="TT Rounds Condensed Bold"/>
              </a:rPr>
              <a:t>4</a:t>
            </a:r>
            <a:r>
              <a:rPr lang="en-US" sz="4639" spc="41">
                <a:solidFill>
                  <a:srgbClr val="000000"/>
                </a:solidFill>
                <a:latin typeface="TT Rounds Condensed Bold"/>
              </a:rPr>
              <a:t>.1 Conclusions</a:t>
            </a:r>
          </a:p>
          <a:p>
            <a:pPr algn="l">
              <a:lnSpc>
                <a:spcPts val="11135"/>
              </a:lnSpc>
            </a:pP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100464">
            <a:off x="5270878" y="-8472144"/>
            <a:ext cx="4546206" cy="13623969"/>
            <a:chOff x="0" y="0"/>
            <a:chExt cx="1197355" cy="35882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97355" cy="3588206"/>
            </a:xfrm>
            <a:custGeom>
              <a:avLst/>
              <a:gdLst/>
              <a:ahLst/>
              <a:cxnLst/>
              <a:rect r="r" b="b" t="t" l="l"/>
              <a:pathLst>
                <a:path h="3588206" w="1197355">
                  <a:moveTo>
                    <a:pt x="0" y="0"/>
                  </a:moveTo>
                  <a:lnTo>
                    <a:pt x="1197355" y="0"/>
                  </a:lnTo>
                  <a:lnTo>
                    <a:pt x="1197355" y="3588206"/>
                  </a:lnTo>
                  <a:lnTo>
                    <a:pt x="0" y="3588206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197355" cy="36453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6433443">
            <a:off x="1142085" y="-5758470"/>
            <a:ext cx="4063084" cy="9197401"/>
            <a:chOff x="0" y="0"/>
            <a:chExt cx="1070113" cy="242236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2422361"/>
            </a:xfrm>
            <a:custGeom>
              <a:avLst/>
              <a:gdLst/>
              <a:ahLst/>
              <a:cxnLst/>
              <a:rect r="r" b="b" t="t" l="l"/>
              <a:pathLst>
                <a:path h="2422361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422361"/>
                  </a:lnTo>
                  <a:lnTo>
                    <a:pt x="0" y="2422361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24795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03520" y="2792861"/>
            <a:ext cx="14324412" cy="64654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Collecting the necessary information for critical intersections. Due to the politi</a:t>
            </a: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cal situation.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The percentages of travelers that were interviewed using the questionnaire was limited.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It was difficult to convince drivers of t</a:t>
            </a: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he public transportation vehicles who were interviewed to disclose the real number of trips.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Lack of expertise in estimating costs related to the railway sector in Palestine.</a:t>
            </a:r>
          </a:p>
          <a:p>
            <a:pPr algn="l">
              <a:lnSpc>
                <a:spcPts val="5746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466048" y="1495265"/>
            <a:ext cx="15588907" cy="12359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135"/>
              </a:lnSpc>
            </a:pPr>
            <a:r>
              <a:rPr lang="en-US" sz="4639" spc="43">
                <a:solidFill>
                  <a:srgbClr val="000000"/>
                </a:solidFill>
                <a:latin typeface="TT Rounds Condensed Bold"/>
              </a:rPr>
              <a:t>4</a:t>
            </a:r>
            <a:r>
              <a:rPr lang="en-US" sz="4639" spc="43">
                <a:solidFill>
                  <a:srgbClr val="000000"/>
                </a:solidFill>
                <a:latin typeface="TT Rounds Condensed Bold"/>
              </a:rPr>
              <a:t>.2 Limitations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100464">
            <a:off x="5270878" y="-8472144"/>
            <a:ext cx="4546206" cy="13623969"/>
            <a:chOff x="0" y="0"/>
            <a:chExt cx="1197355" cy="35882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97355" cy="3588206"/>
            </a:xfrm>
            <a:custGeom>
              <a:avLst/>
              <a:gdLst/>
              <a:ahLst/>
              <a:cxnLst/>
              <a:rect r="r" b="b" t="t" l="l"/>
              <a:pathLst>
                <a:path h="3588206" w="1197355">
                  <a:moveTo>
                    <a:pt x="0" y="0"/>
                  </a:moveTo>
                  <a:lnTo>
                    <a:pt x="1197355" y="0"/>
                  </a:lnTo>
                  <a:lnTo>
                    <a:pt x="1197355" y="3588206"/>
                  </a:lnTo>
                  <a:lnTo>
                    <a:pt x="0" y="3588206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197355" cy="36453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6433443">
            <a:off x="1142085" y="-5758470"/>
            <a:ext cx="4063084" cy="9197401"/>
            <a:chOff x="0" y="0"/>
            <a:chExt cx="1070113" cy="242236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2422361"/>
            </a:xfrm>
            <a:custGeom>
              <a:avLst/>
              <a:gdLst/>
              <a:ahLst/>
              <a:cxnLst/>
              <a:rect r="r" b="b" t="t" l="l"/>
              <a:pathLst>
                <a:path h="2422361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2422361"/>
                  </a:lnTo>
                  <a:lnTo>
                    <a:pt x="0" y="2422361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24795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-4950" y="2922874"/>
            <a:ext cx="17264250" cy="57415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To conduct practical and more field-based data collection to obtain more accurate data.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To consider expanding the routes of the tramway system to serve additional key districts in the city.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Consider employing the current drivers in tramway facilities and redistributing the service taxis.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To reuse the current transportation modes.</a:t>
            </a:r>
          </a:p>
          <a:p>
            <a:pPr algn="l" marL="734074" indent="-367037" lvl="1">
              <a:lnSpc>
                <a:spcPts val="5746"/>
              </a:lnSpc>
              <a:buFont typeface="Arial"/>
              <a:buChar char="•"/>
            </a:pPr>
            <a:r>
              <a:rPr lang="en-US" sz="3400" spc="30">
                <a:solidFill>
                  <a:srgbClr val="070707"/>
                </a:solidFill>
                <a:latin typeface="TT Rounds Condensed"/>
              </a:rPr>
              <a:t>Reuse part of the area of the current terminals for parking space.</a:t>
            </a:r>
          </a:p>
          <a:p>
            <a:pPr algn="l">
              <a:lnSpc>
                <a:spcPts val="5746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466048" y="1495265"/>
            <a:ext cx="15588907" cy="26456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135"/>
              </a:lnSpc>
            </a:pPr>
            <a:r>
              <a:rPr lang="en-US" sz="4639" spc="41">
                <a:solidFill>
                  <a:srgbClr val="000000"/>
                </a:solidFill>
                <a:latin typeface="TT Rounds Condensed Bold"/>
              </a:rPr>
              <a:t>4</a:t>
            </a:r>
            <a:r>
              <a:rPr lang="en-US" sz="4639" spc="41">
                <a:solidFill>
                  <a:srgbClr val="000000"/>
                </a:solidFill>
                <a:latin typeface="TT Rounds Condensed Bold"/>
              </a:rPr>
              <a:t>.3 Recommendations</a:t>
            </a:r>
          </a:p>
          <a:p>
            <a:pPr algn="l">
              <a:lnSpc>
                <a:spcPts val="11135"/>
              </a:lnSpc>
            </a:pP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2286000" y="0"/>
            <a:ext cx="13716000" cy="1028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2999"/>
            </a:blip>
            <a:stretch>
              <a:fillRect l="-4271" t="-8542" r="-4271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309195" y="3416098"/>
            <a:ext cx="9669610" cy="20583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228"/>
              </a:lnSpc>
            </a:pPr>
            <a:r>
              <a:rPr lang="en-US" sz="13523">
                <a:solidFill>
                  <a:srgbClr val="FFFFFF"/>
                </a:solidFill>
                <a:latin typeface="Barlow SemiCondensed Heavy"/>
              </a:rPr>
              <a:t>THANK YOU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9144000" y="5191667"/>
            <a:ext cx="4159856" cy="670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5118">
                <a:solidFill>
                  <a:srgbClr val="FFFFFF"/>
                </a:solidFill>
                <a:latin typeface="TT Rounds Condensed"/>
              </a:rPr>
              <a:t>Any questions ?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808904">
            <a:off x="14559345" y="-7866239"/>
            <a:ext cx="3949924" cy="17171291"/>
            <a:chOff x="0" y="0"/>
            <a:chExt cx="1040309" cy="45224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40309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40309">
                  <a:moveTo>
                    <a:pt x="0" y="0"/>
                  </a:moveTo>
                  <a:lnTo>
                    <a:pt x="1040309" y="0"/>
                  </a:lnTo>
                  <a:lnTo>
                    <a:pt x="1040309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40309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1521197">
            <a:off x="16540986" y="-2105097"/>
            <a:ext cx="4063084" cy="17171291"/>
            <a:chOff x="0" y="0"/>
            <a:chExt cx="1070113" cy="452248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469026" y="2019810"/>
            <a:ext cx="8338112" cy="6748848"/>
          </a:xfrm>
          <a:custGeom>
            <a:avLst/>
            <a:gdLst/>
            <a:ahLst/>
            <a:cxnLst/>
            <a:rect r="r" b="b" t="t" l="l"/>
            <a:pathLst>
              <a:path h="6748848" w="8338112">
                <a:moveTo>
                  <a:pt x="0" y="0"/>
                </a:moveTo>
                <a:lnTo>
                  <a:pt x="8338112" y="0"/>
                </a:lnTo>
                <a:lnTo>
                  <a:pt x="8338112" y="6748848"/>
                </a:lnTo>
                <a:lnTo>
                  <a:pt x="0" y="67488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8" t="0" r="-17963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390311" y="2019810"/>
            <a:ext cx="8428663" cy="6748848"/>
          </a:xfrm>
          <a:custGeom>
            <a:avLst/>
            <a:gdLst/>
            <a:ahLst/>
            <a:cxnLst/>
            <a:rect r="r" b="b" t="t" l="l"/>
            <a:pathLst>
              <a:path h="6748848" w="8428663">
                <a:moveTo>
                  <a:pt x="0" y="0"/>
                </a:moveTo>
                <a:lnTo>
                  <a:pt x="8428663" y="0"/>
                </a:lnTo>
                <a:lnTo>
                  <a:pt x="8428663" y="6748848"/>
                </a:lnTo>
                <a:lnTo>
                  <a:pt x="0" y="67488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3662" t="0" r="-13662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9390311" y="2019810"/>
            <a:ext cx="8428663" cy="6748848"/>
            <a:chOff x="0" y="0"/>
            <a:chExt cx="5754292" cy="460747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5754292" cy="4607473"/>
            </a:xfrm>
            <a:custGeom>
              <a:avLst/>
              <a:gdLst/>
              <a:ahLst/>
              <a:cxnLst/>
              <a:rect r="r" b="b" t="t" l="l"/>
              <a:pathLst>
                <a:path h="4607473" w="5754292">
                  <a:moveTo>
                    <a:pt x="0" y="0"/>
                  </a:moveTo>
                  <a:lnTo>
                    <a:pt x="0" y="4607473"/>
                  </a:lnTo>
                  <a:lnTo>
                    <a:pt x="5754292" y="4607473"/>
                  </a:lnTo>
                  <a:lnTo>
                    <a:pt x="5754292" y="0"/>
                  </a:lnTo>
                  <a:lnTo>
                    <a:pt x="0" y="0"/>
                  </a:lnTo>
                  <a:close/>
                  <a:moveTo>
                    <a:pt x="5693332" y="4546513"/>
                  </a:moveTo>
                  <a:lnTo>
                    <a:pt x="59690" y="4546513"/>
                  </a:lnTo>
                  <a:lnTo>
                    <a:pt x="59690" y="59690"/>
                  </a:lnTo>
                  <a:lnTo>
                    <a:pt x="5693332" y="59690"/>
                  </a:lnTo>
                  <a:lnTo>
                    <a:pt x="5693332" y="4546513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469026" y="2019810"/>
            <a:ext cx="8428663" cy="6748848"/>
            <a:chOff x="0" y="0"/>
            <a:chExt cx="5754292" cy="460747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5754292" cy="4607473"/>
            </a:xfrm>
            <a:custGeom>
              <a:avLst/>
              <a:gdLst/>
              <a:ahLst/>
              <a:cxnLst/>
              <a:rect r="r" b="b" t="t" l="l"/>
              <a:pathLst>
                <a:path h="4607473" w="5754292">
                  <a:moveTo>
                    <a:pt x="0" y="0"/>
                  </a:moveTo>
                  <a:lnTo>
                    <a:pt x="0" y="4607473"/>
                  </a:lnTo>
                  <a:lnTo>
                    <a:pt x="5754292" y="4607473"/>
                  </a:lnTo>
                  <a:lnTo>
                    <a:pt x="5754292" y="0"/>
                  </a:lnTo>
                  <a:lnTo>
                    <a:pt x="0" y="0"/>
                  </a:lnTo>
                  <a:close/>
                  <a:moveTo>
                    <a:pt x="5693332" y="4546513"/>
                  </a:moveTo>
                  <a:lnTo>
                    <a:pt x="59690" y="4546513"/>
                  </a:lnTo>
                  <a:lnTo>
                    <a:pt x="59690" y="59690"/>
                  </a:lnTo>
                  <a:lnTo>
                    <a:pt x="5693332" y="59690"/>
                  </a:lnTo>
                  <a:lnTo>
                    <a:pt x="5693332" y="4546513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577190" y="1647611"/>
            <a:ext cx="11376721" cy="8532541"/>
            <a:chOff x="0" y="0"/>
            <a:chExt cx="812800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71399" y="9479080"/>
            <a:ext cx="12320774" cy="8532541"/>
            <a:chOff x="0" y="0"/>
            <a:chExt cx="880247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80247" cy="609600"/>
            </a:xfrm>
            <a:custGeom>
              <a:avLst/>
              <a:gdLst/>
              <a:ahLst/>
              <a:cxnLst/>
              <a:rect r="r" b="b" t="t" l="l"/>
              <a:pathLst>
                <a:path h="609600" w="880247">
                  <a:moveTo>
                    <a:pt x="203200" y="0"/>
                  </a:moveTo>
                  <a:lnTo>
                    <a:pt x="880247" y="0"/>
                  </a:lnTo>
                  <a:lnTo>
                    <a:pt x="677047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77047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70552" y="-6327082"/>
            <a:ext cx="5115151" cy="7672726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328409" y="-6644026"/>
            <a:ext cx="10230302" cy="7672726"/>
            <a:chOff x="0" y="0"/>
            <a:chExt cx="812800" cy="6096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185703" y="2795204"/>
            <a:ext cx="6197812" cy="619781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383645" y="2993146"/>
            <a:ext cx="5801929" cy="5801929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603307" y="3212819"/>
            <a:ext cx="5362606" cy="5362584"/>
            <a:chOff x="0" y="0"/>
            <a:chExt cx="6350000" cy="634997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10479" t="0" r="-32632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649124" y="2088881"/>
            <a:ext cx="9734521" cy="13074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1.3 EXPECTED OUTCOMES</a:t>
            </a:r>
          </a:p>
          <a:p>
            <a:pPr algn="l">
              <a:lnSpc>
                <a:spcPts val="5170"/>
              </a:lnSpc>
            </a:pPr>
          </a:p>
        </p:txBody>
      </p:sp>
      <p:sp>
        <p:nvSpPr>
          <p:cNvPr name="TextBox 23" id="23"/>
          <p:cNvSpPr txBox="true"/>
          <p:nvPr/>
        </p:nvSpPr>
        <p:spPr>
          <a:xfrm rot="0">
            <a:off x="649124" y="3034398"/>
            <a:ext cx="8482300" cy="62239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1.3.1 Overcome traffic congestion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1.3.2 Improve Safety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1.3.3 Reduce Delay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1.3.4 Protect the Environment</a:t>
            </a:r>
          </a:p>
          <a:p>
            <a:pPr algn="l">
              <a:lnSpc>
                <a:spcPts val="8344"/>
              </a:lnSpc>
            </a:pPr>
            <a:r>
              <a:rPr lang="en-US" sz="3792" spc="34">
                <a:solidFill>
                  <a:srgbClr val="000000"/>
                </a:solidFill>
                <a:latin typeface="TT Rounds Condensed"/>
              </a:rPr>
              <a:t>1.3.5 Efficient Transportation System</a:t>
            </a:r>
          </a:p>
          <a:p>
            <a:pPr algn="l">
              <a:lnSpc>
                <a:spcPts val="8344"/>
              </a:lnSpc>
            </a:pPr>
            <a:r>
              <a:rPr lang="en-US" sz="3792" spc="35">
                <a:solidFill>
                  <a:srgbClr val="000000"/>
                </a:solidFill>
                <a:latin typeface="TT Rounds Condensed"/>
              </a:rPr>
              <a:t>1.3.6 Reduce Dependence on Private Cars.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780901">
            <a:off x="11896173" y="-7932186"/>
            <a:ext cx="4063084" cy="13296336"/>
            <a:chOff x="0" y="0"/>
            <a:chExt cx="1070113" cy="350191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70113" cy="3501916"/>
            </a:xfrm>
            <a:custGeom>
              <a:avLst/>
              <a:gdLst/>
              <a:ahLst/>
              <a:cxnLst/>
              <a:rect r="r" b="b" t="t" l="l"/>
              <a:pathLst>
                <a:path h="3501916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3501916"/>
                  </a:lnTo>
                  <a:lnTo>
                    <a:pt x="0" y="3501916"/>
                  </a:ln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70113" cy="35590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3709994">
            <a:off x="15699365" y="-6388212"/>
            <a:ext cx="2573469" cy="12701748"/>
            <a:chOff x="0" y="0"/>
            <a:chExt cx="677786" cy="3345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77786" cy="3345316"/>
            </a:xfrm>
            <a:custGeom>
              <a:avLst/>
              <a:gdLst/>
              <a:ahLst/>
              <a:cxnLst/>
              <a:rect r="r" b="b" t="t" l="l"/>
              <a:pathLst>
                <a:path h="3345316" w="677786">
                  <a:moveTo>
                    <a:pt x="0" y="0"/>
                  </a:moveTo>
                  <a:lnTo>
                    <a:pt x="677786" y="0"/>
                  </a:lnTo>
                  <a:lnTo>
                    <a:pt x="677786" y="3345316"/>
                  </a:lnTo>
                  <a:lnTo>
                    <a:pt x="0" y="3345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677786" cy="34024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2153077" y="7649786"/>
            <a:ext cx="2287843" cy="1877980"/>
            <a:chOff x="0" y="0"/>
            <a:chExt cx="6592515" cy="541147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592515" cy="5412748"/>
            </a:xfrm>
            <a:custGeom>
              <a:avLst/>
              <a:gdLst/>
              <a:ahLst/>
              <a:cxnLst/>
              <a:rect r="r" b="b" t="t" l="l"/>
              <a:pathLst>
                <a:path h="5412748" w="6592515">
                  <a:moveTo>
                    <a:pt x="0" y="5074884"/>
                  </a:moveTo>
                  <a:lnTo>
                    <a:pt x="0" y="336594"/>
                  </a:lnTo>
                  <a:cubicBezTo>
                    <a:pt x="0" y="150439"/>
                    <a:pt x="183272" y="0"/>
                    <a:pt x="410054" y="0"/>
                  </a:cubicBezTo>
                  <a:lnTo>
                    <a:pt x="6183779" y="0"/>
                  </a:lnTo>
                  <a:cubicBezTo>
                    <a:pt x="6409243" y="0"/>
                    <a:pt x="6592515" y="150439"/>
                    <a:pt x="6592515" y="336594"/>
                  </a:cubicBezTo>
                  <a:lnTo>
                    <a:pt x="6592515" y="5075966"/>
                  </a:lnTo>
                  <a:cubicBezTo>
                    <a:pt x="6592515" y="5262121"/>
                    <a:pt x="6409243" y="5412748"/>
                    <a:pt x="6182461" y="5412748"/>
                  </a:cubicBezTo>
                  <a:lnTo>
                    <a:pt x="410054" y="5412748"/>
                  </a:lnTo>
                  <a:cubicBezTo>
                    <a:pt x="183272" y="5411478"/>
                    <a:pt x="0" y="5261039"/>
                    <a:pt x="0" y="5074884"/>
                  </a:cubicBezTo>
                  <a:close/>
                </a:path>
              </a:pathLst>
            </a:custGeom>
            <a:blipFill>
              <a:blip r:embed="rId2"/>
              <a:stretch>
                <a:fillRect l="0" t="-10898" r="0" b="-10898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8844023" y="7649786"/>
            <a:ext cx="2287843" cy="1877980"/>
            <a:chOff x="0" y="0"/>
            <a:chExt cx="6592515" cy="5411478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6592515" cy="5412748"/>
            </a:xfrm>
            <a:custGeom>
              <a:avLst/>
              <a:gdLst/>
              <a:ahLst/>
              <a:cxnLst/>
              <a:rect r="r" b="b" t="t" l="l"/>
              <a:pathLst>
                <a:path h="5412748" w="6592515">
                  <a:moveTo>
                    <a:pt x="0" y="5074884"/>
                  </a:moveTo>
                  <a:lnTo>
                    <a:pt x="0" y="336594"/>
                  </a:lnTo>
                  <a:cubicBezTo>
                    <a:pt x="0" y="150439"/>
                    <a:pt x="183272" y="0"/>
                    <a:pt x="410054" y="0"/>
                  </a:cubicBezTo>
                  <a:lnTo>
                    <a:pt x="6183779" y="0"/>
                  </a:lnTo>
                  <a:cubicBezTo>
                    <a:pt x="6409243" y="0"/>
                    <a:pt x="6592515" y="150439"/>
                    <a:pt x="6592515" y="336594"/>
                  </a:cubicBezTo>
                  <a:lnTo>
                    <a:pt x="6592515" y="5075966"/>
                  </a:lnTo>
                  <a:cubicBezTo>
                    <a:pt x="6592515" y="5262121"/>
                    <a:pt x="6409243" y="5412748"/>
                    <a:pt x="6182461" y="5412748"/>
                  </a:cubicBezTo>
                  <a:lnTo>
                    <a:pt x="410054" y="5412748"/>
                  </a:lnTo>
                  <a:cubicBezTo>
                    <a:pt x="183272" y="5411478"/>
                    <a:pt x="0" y="5261039"/>
                    <a:pt x="0" y="5074884"/>
                  </a:cubicBezTo>
                  <a:close/>
                </a:path>
              </a:pathLst>
            </a:custGeom>
            <a:blipFill>
              <a:blip r:embed="rId3"/>
              <a:stretch>
                <a:fillRect l="-15268" t="0" r="-15268" b="0"/>
              </a:stretch>
            </a:blip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5534969" y="7649786"/>
            <a:ext cx="2287843" cy="1877980"/>
            <a:chOff x="0" y="0"/>
            <a:chExt cx="6592515" cy="5411478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592515" cy="5412748"/>
            </a:xfrm>
            <a:custGeom>
              <a:avLst/>
              <a:gdLst/>
              <a:ahLst/>
              <a:cxnLst/>
              <a:rect r="r" b="b" t="t" l="l"/>
              <a:pathLst>
                <a:path h="5412748" w="6592515">
                  <a:moveTo>
                    <a:pt x="0" y="5074884"/>
                  </a:moveTo>
                  <a:lnTo>
                    <a:pt x="0" y="336594"/>
                  </a:lnTo>
                  <a:cubicBezTo>
                    <a:pt x="0" y="150439"/>
                    <a:pt x="183272" y="0"/>
                    <a:pt x="410054" y="0"/>
                  </a:cubicBezTo>
                  <a:lnTo>
                    <a:pt x="6183779" y="0"/>
                  </a:lnTo>
                  <a:cubicBezTo>
                    <a:pt x="6409243" y="0"/>
                    <a:pt x="6592515" y="150439"/>
                    <a:pt x="6592515" y="336594"/>
                  </a:cubicBezTo>
                  <a:lnTo>
                    <a:pt x="6592515" y="5075966"/>
                  </a:lnTo>
                  <a:cubicBezTo>
                    <a:pt x="6592515" y="5262121"/>
                    <a:pt x="6409243" y="5412748"/>
                    <a:pt x="6182461" y="5412748"/>
                  </a:cubicBezTo>
                  <a:lnTo>
                    <a:pt x="410054" y="5412748"/>
                  </a:lnTo>
                  <a:cubicBezTo>
                    <a:pt x="183272" y="5411478"/>
                    <a:pt x="0" y="5261039"/>
                    <a:pt x="0" y="5074884"/>
                  </a:cubicBezTo>
                  <a:close/>
                </a:path>
              </a:pathLst>
            </a:custGeom>
            <a:blipFill>
              <a:blip r:embed="rId4"/>
              <a:stretch>
                <a:fillRect l="-4806" t="0" r="-4806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5458866" y="7649786"/>
            <a:ext cx="2287843" cy="1877980"/>
            <a:chOff x="0" y="0"/>
            <a:chExt cx="6592515" cy="5411478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592515" cy="5412748"/>
            </a:xfrm>
            <a:custGeom>
              <a:avLst/>
              <a:gdLst/>
              <a:ahLst/>
              <a:cxnLst/>
              <a:rect r="r" b="b" t="t" l="l"/>
              <a:pathLst>
                <a:path h="5412748" w="6592515">
                  <a:moveTo>
                    <a:pt x="0" y="5074884"/>
                  </a:moveTo>
                  <a:lnTo>
                    <a:pt x="0" y="336594"/>
                  </a:lnTo>
                  <a:cubicBezTo>
                    <a:pt x="0" y="150439"/>
                    <a:pt x="183272" y="0"/>
                    <a:pt x="410054" y="0"/>
                  </a:cubicBezTo>
                  <a:lnTo>
                    <a:pt x="6183779" y="0"/>
                  </a:lnTo>
                  <a:cubicBezTo>
                    <a:pt x="6409243" y="0"/>
                    <a:pt x="6592515" y="150439"/>
                    <a:pt x="6592515" y="336594"/>
                  </a:cubicBezTo>
                  <a:lnTo>
                    <a:pt x="6592515" y="5075966"/>
                  </a:lnTo>
                  <a:cubicBezTo>
                    <a:pt x="6592515" y="5262121"/>
                    <a:pt x="6409243" y="5412748"/>
                    <a:pt x="6182461" y="5412748"/>
                  </a:cubicBezTo>
                  <a:lnTo>
                    <a:pt x="410054" y="5412748"/>
                  </a:lnTo>
                  <a:cubicBezTo>
                    <a:pt x="183272" y="5411478"/>
                    <a:pt x="0" y="5261039"/>
                    <a:pt x="0" y="5074884"/>
                  </a:cubicBezTo>
                  <a:close/>
                </a:path>
              </a:pathLst>
            </a:custGeom>
            <a:blipFill>
              <a:blip r:embed="rId5"/>
              <a:stretch>
                <a:fillRect l="-39028" t="0" r="-43009" b="0"/>
              </a:stretch>
            </a:blipFill>
          </p:spPr>
        </p:sp>
      </p:grpSp>
      <p:sp>
        <p:nvSpPr>
          <p:cNvPr name="Freeform 16" id="16"/>
          <p:cNvSpPr/>
          <p:nvPr/>
        </p:nvSpPr>
        <p:spPr>
          <a:xfrm flipH="false" flipV="false" rot="0">
            <a:off x="7200844" y="9616848"/>
            <a:ext cx="1643179" cy="464198"/>
          </a:xfrm>
          <a:custGeom>
            <a:avLst/>
            <a:gdLst/>
            <a:ahLst/>
            <a:cxnLst/>
            <a:rect r="r" b="b" t="t" l="l"/>
            <a:pathLst>
              <a:path h="464198" w="1643179">
                <a:moveTo>
                  <a:pt x="0" y="0"/>
                </a:moveTo>
                <a:lnTo>
                  <a:pt x="1643179" y="0"/>
                </a:lnTo>
                <a:lnTo>
                  <a:pt x="1643179" y="464198"/>
                </a:lnTo>
                <a:lnTo>
                  <a:pt x="0" y="46419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388499" y="323183"/>
            <a:ext cx="9734521" cy="13074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1.4</a:t>
            </a:r>
          </a:p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DATA COLLECTION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388499" y="1905854"/>
            <a:ext cx="16597600" cy="16961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4"/>
              </a:lnSpc>
            </a:pPr>
            <a:r>
              <a:rPr lang="en-US" sz="3300" spc="46">
                <a:solidFill>
                  <a:srgbClr val="040506"/>
                </a:solidFill>
                <a:latin typeface="League Spartan"/>
              </a:rPr>
              <a:t>In this project there are 5 types of studies were applied to get out the needed data and information</a:t>
            </a:r>
          </a:p>
          <a:p>
            <a:pPr algn="l">
              <a:lnSpc>
                <a:spcPts val="4554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0" y="3346278"/>
            <a:ext cx="7951164" cy="38511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91015" indent="-345507" lvl="1">
              <a:lnSpc>
                <a:spcPts val="4416"/>
              </a:lnSpc>
              <a:buAutoNum type="arabicPeriod" startAt="1"/>
            </a:pPr>
            <a:r>
              <a:rPr lang="en-US" sz="3200" spc="44">
                <a:solidFill>
                  <a:srgbClr val="040506"/>
                </a:solidFill>
                <a:latin typeface="Montserrat Classic"/>
              </a:rPr>
              <a:t> Demand Study</a:t>
            </a:r>
          </a:p>
          <a:p>
            <a:pPr algn="l" marL="691015" indent="-345507" lvl="1">
              <a:lnSpc>
                <a:spcPts val="4416"/>
              </a:lnSpc>
              <a:buAutoNum type="arabicPeriod" startAt="1"/>
            </a:pPr>
            <a:r>
              <a:rPr lang="en-US" sz="3200" spc="44">
                <a:solidFill>
                  <a:srgbClr val="040506"/>
                </a:solidFill>
                <a:latin typeface="Montserrat Classic"/>
              </a:rPr>
              <a:t> Travelers Preference Study</a:t>
            </a:r>
          </a:p>
          <a:p>
            <a:pPr algn="l" marL="691015" indent="-345507" lvl="1">
              <a:lnSpc>
                <a:spcPts val="4416"/>
              </a:lnSpc>
              <a:buAutoNum type="arabicPeriod" startAt="1"/>
            </a:pPr>
            <a:r>
              <a:rPr lang="en-US" sz="3200" spc="44">
                <a:solidFill>
                  <a:srgbClr val="040506"/>
                </a:solidFill>
                <a:latin typeface="Montserrat Classic"/>
              </a:rPr>
              <a:t> Frequency Study</a:t>
            </a:r>
          </a:p>
          <a:p>
            <a:pPr algn="l" marL="691015" indent="-345507" lvl="1">
              <a:lnSpc>
                <a:spcPts val="4416"/>
              </a:lnSpc>
              <a:buAutoNum type="arabicPeriod" startAt="1"/>
            </a:pPr>
            <a:r>
              <a:rPr lang="en-US" sz="3200" spc="44">
                <a:solidFill>
                  <a:srgbClr val="040506"/>
                </a:solidFill>
                <a:latin typeface="Montserrat Classic"/>
              </a:rPr>
              <a:t> Forecasting Traffic Study</a:t>
            </a:r>
          </a:p>
          <a:p>
            <a:pPr algn="l" marL="691015" indent="-345507" lvl="1">
              <a:lnSpc>
                <a:spcPts val="4416"/>
              </a:lnSpc>
              <a:buAutoNum type="arabicPeriod" startAt="1"/>
            </a:pPr>
            <a:r>
              <a:rPr lang="en-US" sz="3200" spc="44">
                <a:solidFill>
                  <a:srgbClr val="040506"/>
                </a:solidFill>
                <a:latin typeface="Montserrat Classic"/>
              </a:rPr>
              <a:t> Occupancy Rate Study</a:t>
            </a:r>
          </a:p>
          <a:p>
            <a:pPr algn="l" marL="691015" indent="-345507" lvl="1">
              <a:lnSpc>
                <a:spcPts val="4416"/>
              </a:lnSpc>
              <a:buAutoNum type="arabicPeriod" startAt="1"/>
            </a:pPr>
            <a:r>
              <a:rPr lang="en-US" sz="3200" spc="44">
                <a:solidFill>
                  <a:srgbClr val="040506"/>
                </a:solidFill>
                <a:latin typeface="Montserrat Classic"/>
              </a:rPr>
              <a:t> Dwell Time and Headway Study</a:t>
            </a:r>
          </a:p>
          <a:p>
            <a:pPr algn="l">
              <a:lnSpc>
                <a:spcPts val="4416"/>
              </a:lnSpc>
            </a:pPr>
          </a:p>
        </p:txBody>
      </p:sp>
      <p:sp>
        <p:nvSpPr>
          <p:cNvPr name="Freeform 20" id="20"/>
          <p:cNvSpPr/>
          <p:nvPr/>
        </p:nvSpPr>
        <p:spPr>
          <a:xfrm flipH="false" flipV="true" rot="0">
            <a:off x="10779922" y="6965312"/>
            <a:ext cx="1643179" cy="464198"/>
          </a:xfrm>
          <a:custGeom>
            <a:avLst/>
            <a:gdLst/>
            <a:ahLst/>
            <a:cxnLst/>
            <a:rect r="r" b="b" t="t" l="l"/>
            <a:pathLst>
              <a:path h="464198" w="1643179">
                <a:moveTo>
                  <a:pt x="0" y="464198"/>
                </a:moveTo>
                <a:lnTo>
                  <a:pt x="1643179" y="464198"/>
                </a:lnTo>
                <a:lnTo>
                  <a:pt x="1643179" y="0"/>
                </a:lnTo>
                <a:lnTo>
                  <a:pt x="0" y="0"/>
                </a:lnTo>
                <a:lnTo>
                  <a:pt x="0" y="464198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4058844" y="9616848"/>
            <a:ext cx="1643179" cy="464198"/>
          </a:xfrm>
          <a:custGeom>
            <a:avLst/>
            <a:gdLst/>
            <a:ahLst/>
            <a:cxnLst/>
            <a:rect r="r" b="b" t="t" l="l"/>
            <a:pathLst>
              <a:path h="464198" w="1643179">
                <a:moveTo>
                  <a:pt x="0" y="0"/>
                </a:moveTo>
                <a:lnTo>
                  <a:pt x="1643179" y="0"/>
                </a:lnTo>
                <a:lnTo>
                  <a:pt x="1643179" y="464198"/>
                </a:lnTo>
                <a:lnTo>
                  <a:pt x="0" y="46419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808904">
            <a:off x="14559345" y="-7866239"/>
            <a:ext cx="3949924" cy="17171291"/>
            <a:chOff x="0" y="0"/>
            <a:chExt cx="1040309" cy="45224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40309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40309">
                  <a:moveTo>
                    <a:pt x="0" y="0"/>
                  </a:moveTo>
                  <a:lnTo>
                    <a:pt x="1040309" y="0"/>
                  </a:lnTo>
                  <a:lnTo>
                    <a:pt x="1040309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1040309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1521197">
            <a:off x="16540986" y="-2105097"/>
            <a:ext cx="4063084" cy="17171291"/>
            <a:chOff x="0" y="0"/>
            <a:chExt cx="1070113" cy="452248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0113" cy="4522480"/>
            </a:xfrm>
            <a:custGeom>
              <a:avLst/>
              <a:gdLst/>
              <a:ahLst/>
              <a:cxnLst/>
              <a:rect r="r" b="b" t="t" l="l"/>
              <a:pathLst>
                <a:path h="4522480" w="1070113">
                  <a:moveTo>
                    <a:pt x="0" y="0"/>
                  </a:moveTo>
                  <a:lnTo>
                    <a:pt x="1070113" y="0"/>
                  </a:lnTo>
                  <a:lnTo>
                    <a:pt x="1070113" y="4522480"/>
                  </a:lnTo>
                  <a:lnTo>
                    <a:pt x="0" y="45224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1070113" cy="45796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493458" y="286421"/>
            <a:ext cx="12215960" cy="933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 spc="56">
                <a:solidFill>
                  <a:srgbClr val="000000"/>
                </a:solidFill>
                <a:latin typeface="TT Rounds Condensed Bold"/>
              </a:rPr>
              <a:t>1.5 Public Transportation Terminals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3130120" y="1352479"/>
            <a:ext cx="4129180" cy="4174555"/>
          </a:xfrm>
          <a:custGeom>
            <a:avLst/>
            <a:gdLst/>
            <a:ahLst/>
            <a:cxnLst/>
            <a:rect r="r" b="b" t="t" l="l"/>
            <a:pathLst>
              <a:path h="4174555" w="4129180">
                <a:moveTo>
                  <a:pt x="0" y="0"/>
                </a:moveTo>
                <a:lnTo>
                  <a:pt x="4129180" y="0"/>
                </a:lnTo>
                <a:lnTo>
                  <a:pt x="4129180" y="4174555"/>
                </a:lnTo>
                <a:lnTo>
                  <a:pt x="0" y="41745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130120" y="5727059"/>
            <a:ext cx="4129180" cy="4174555"/>
          </a:xfrm>
          <a:custGeom>
            <a:avLst/>
            <a:gdLst/>
            <a:ahLst/>
            <a:cxnLst/>
            <a:rect r="r" b="b" t="t" l="l"/>
            <a:pathLst>
              <a:path h="4174555" w="4129180">
                <a:moveTo>
                  <a:pt x="0" y="0"/>
                </a:moveTo>
                <a:lnTo>
                  <a:pt x="4129180" y="0"/>
                </a:lnTo>
                <a:lnTo>
                  <a:pt x="4129180" y="4174556"/>
                </a:lnTo>
                <a:lnTo>
                  <a:pt x="0" y="41745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2941" t="0" r="-22192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3130120" y="5727059"/>
            <a:ext cx="4129180" cy="4174555"/>
            <a:chOff x="0" y="0"/>
            <a:chExt cx="5792811" cy="585646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792810" cy="5856468"/>
            </a:xfrm>
            <a:custGeom>
              <a:avLst/>
              <a:gdLst/>
              <a:ahLst/>
              <a:cxnLst/>
              <a:rect r="r" b="b" t="t" l="l"/>
              <a:pathLst>
                <a:path h="5856468" w="5792810">
                  <a:moveTo>
                    <a:pt x="0" y="0"/>
                  </a:moveTo>
                  <a:lnTo>
                    <a:pt x="0" y="5856468"/>
                  </a:lnTo>
                  <a:lnTo>
                    <a:pt x="5792810" y="5856468"/>
                  </a:lnTo>
                  <a:lnTo>
                    <a:pt x="5792810" y="0"/>
                  </a:lnTo>
                  <a:lnTo>
                    <a:pt x="0" y="0"/>
                  </a:lnTo>
                  <a:close/>
                  <a:moveTo>
                    <a:pt x="5731851" y="5795508"/>
                  </a:moveTo>
                  <a:lnTo>
                    <a:pt x="59690" y="5795508"/>
                  </a:lnTo>
                  <a:lnTo>
                    <a:pt x="59690" y="59690"/>
                  </a:lnTo>
                  <a:lnTo>
                    <a:pt x="5731851" y="59690"/>
                  </a:lnTo>
                  <a:lnTo>
                    <a:pt x="5731851" y="5795508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3130120" y="1352483"/>
            <a:ext cx="4129180" cy="4174552"/>
            <a:chOff x="0" y="0"/>
            <a:chExt cx="5792816" cy="585646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5792816" cy="5856468"/>
            </a:xfrm>
            <a:custGeom>
              <a:avLst/>
              <a:gdLst/>
              <a:ahLst/>
              <a:cxnLst/>
              <a:rect r="r" b="b" t="t" l="l"/>
              <a:pathLst>
                <a:path h="5856468" w="5792816">
                  <a:moveTo>
                    <a:pt x="0" y="0"/>
                  </a:moveTo>
                  <a:lnTo>
                    <a:pt x="0" y="5856468"/>
                  </a:lnTo>
                  <a:lnTo>
                    <a:pt x="5792816" y="5856468"/>
                  </a:lnTo>
                  <a:lnTo>
                    <a:pt x="5792816" y="0"/>
                  </a:lnTo>
                  <a:lnTo>
                    <a:pt x="0" y="0"/>
                  </a:lnTo>
                  <a:close/>
                  <a:moveTo>
                    <a:pt x="5731856" y="5795508"/>
                  </a:moveTo>
                  <a:lnTo>
                    <a:pt x="59690" y="5795508"/>
                  </a:lnTo>
                  <a:lnTo>
                    <a:pt x="59690" y="59690"/>
                  </a:lnTo>
                  <a:lnTo>
                    <a:pt x="5731856" y="59690"/>
                  </a:lnTo>
                  <a:lnTo>
                    <a:pt x="5731856" y="5795508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1028700" y="1418159"/>
            <a:ext cx="4466014" cy="4174551"/>
          </a:xfrm>
          <a:custGeom>
            <a:avLst/>
            <a:gdLst/>
            <a:ahLst/>
            <a:cxnLst/>
            <a:rect r="r" b="b" t="t" l="l"/>
            <a:pathLst>
              <a:path h="4174551" w="4466014">
                <a:moveTo>
                  <a:pt x="0" y="0"/>
                </a:moveTo>
                <a:lnTo>
                  <a:pt x="4466014" y="0"/>
                </a:lnTo>
                <a:lnTo>
                  <a:pt x="4466014" y="4174551"/>
                </a:lnTo>
                <a:lnTo>
                  <a:pt x="0" y="41745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717" t="0" r="-6717" b="0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1028700" y="1418155"/>
            <a:ext cx="4453906" cy="4174555"/>
            <a:chOff x="0" y="0"/>
            <a:chExt cx="5872815" cy="550447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5872815" cy="5504470"/>
            </a:xfrm>
            <a:custGeom>
              <a:avLst/>
              <a:gdLst/>
              <a:ahLst/>
              <a:cxnLst/>
              <a:rect r="r" b="b" t="t" l="l"/>
              <a:pathLst>
                <a:path h="5504470" w="5872815">
                  <a:moveTo>
                    <a:pt x="0" y="0"/>
                  </a:moveTo>
                  <a:lnTo>
                    <a:pt x="0" y="5504470"/>
                  </a:lnTo>
                  <a:lnTo>
                    <a:pt x="5872815" y="5504470"/>
                  </a:lnTo>
                  <a:lnTo>
                    <a:pt x="5872815" y="0"/>
                  </a:lnTo>
                  <a:lnTo>
                    <a:pt x="0" y="0"/>
                  </a:lnTo>
                  <a:close/>
                  <a:moveTo>
                    <a:pt x="5811855" y="5443510"/>
                  </a:moveTo>
                  <a:lnTo>
                    <a:pt x="59690" y="5443510"/>
                  </a:lnTo>
                  <a:lnTo>
                    <a:pt x="59690" y="59690"/>
                  </a:lnTo>
                  <a:lnTo>
                    <a:pt x="5811855" y="59690"/>
                  </a:lnTo>
                  <a:lnTo>
                    <a:pt x="5811855" y="544351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1028700" y="5858410"/>
            <a:ext cx="4466014" cy="4043204"/>
          </a:xfrm>
          <a:custGeom>
            <a:avLst/>
            <a:gdLst/>
            <a:ahLst/>
            <a:cxnLst/>
            <a:rect r="r" b="b" t="t" l="l"/>
            <a:pathLst>
              <a:path h="4043204" w="4466014">
                <a:moveTo>
                  <a:pt x="0" y="0"/>
                </a:moveTo>
                <a:lnTo>
                  <a:pt x="4466014" y="0"/>
                </a:lnTo>
                <a:lnTo>
                  <a:pt x="4466014" y="4043205"/>
                </a:lnTo>
                <a:lnTo>
                  <a:pt x="0" y="404320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717" t="0" r="-6717" b="0"/>
            </a:stretch>
          </a:blipFill>
        </p:spPr>
      </p:sp>
      <p:grpSp>
        <p:nvGrpSpPr>
          <p:cNvPr name="Group 19" id="19"/>
          <p:cNvGrpSpPr/>
          <p:nvPr/>
        </p:nvGrpSpPr>
        <p:grpSpPr>
          <a:xfrm rot="0">
            <a:off x="1028700" y="5858410"/>
            <a:ext cx="4466014" cy="4043204"/>
            <a:chOff x="0" y="0"/>
            <a:chExt cx="6080088" cy="550447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6080088" cy="5504470"/>
            </a:xfrm>
            <a:custGeom>
              <a:avLst/>
              <a:gdLst/>
              <a:ahLst/>
              <a:cxnLst/>
              <a:rect r="r" b="b" t="t" l="l"/>
              <a:pathLst>
                <a:path h="5504470" w="6080088">
                  <a:moveTo>
                    <a:pt x="0" y="0"/>
                  </a:moveTo>
                  <a:lnTo>
                    <a:pt x="0" y="5504470"/>
                  </a:lnTo>
                  <a:lnTo>
                    <a:pt x="6080088" y="5504470"/>
                  </a:lnTo>
                  <a:lnTo>
                    <a:pt x="6080088" y="0"/>
                  </a:lnTo>
                  <a:lnTo>
                    <a:pt x="0" y="0"/>
                  </a:lnTo>
                  <a:close/>
                  <a:moveTo>
                    <a:pt x="6019128" y="5443510"/>
                  </a:moveTo>
                  <a:lnTo>
                    <a:pt x="59690" y="5443510"/>
                  </a:lnTo>
                  <a:lnTo>
                    <a:pt x="59690" y="59690"/>
                  </a:lnTo>
                  <a:lnTo>
                    <a:pt x="6019128" y="59690"/>
                  </a:lnTo>
                  <a:lnTo>
                    <a:pt x="6019128" y="544351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Freeform 21" id="21"/>
          <p:cNvSpPr/>
          <p:nvPr/>
        </p:nvSpPr>
        <p:spPr>
          <a:xfrm flipH="false" flipV="false" rot="0">
            <a:off x="5826845" y="3762303"/>
            <a:ext cx="6971144" cy="4192214"/>
          </a:xfrm>
          <a:custGeom>
            <a:avLst/>
            <a:gdLst/>
            <a:ahLst/>
            <a:cxnLst/>
            <a:rect r="r" b="b" t="t" l="l"/>
            <a:pathLst>
              <a:path h="4192214" w="6971144">
                <a:moveTo>
                  <a:pt x="0" y="0"/>
                </a:moveTo>
                <a:lnTo>
                  <a:pt x="6971144" y="0"/>
                </a:lnTo>
                <a:lnTo>
                  <a:pt x="6971144" y="4192214"/>
                </a:lnTo>
                <a:lnTo>
                  <a:pt x="0" y="41922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22" id="22"/>
          <p:cNvGrpSpPr/>
          <p:nvPr/>
        </p:nvGrpSpPr>
        <p:grpSpPr>
          <a:xfrm rot="0">
            <a:off x="5826845" y="3762303"/>
            <a:ext cx="6971144" cy="4192214"/>
            <a:chOff x="0" y="0"/>
            <a:chExt cx="9278596" cy="5579839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9278596" cy="5579839"/>
            </a:xfrm>
            <a:custGeom>
              <a:avLst/>
              <a:gdLst/>
              <a:ahLst/>
              <a:cxnLst/>
              <a:rect r="r" b="b" t="t" l="l"/>
              <a:pathLst>
                <a:path h="5579839" w="9278596">
                  <a:moveTo>
                    <a:pt x="0" y="0"/>
                  </a:moveTo>
                  <a:lnTo>
                    <a:pt x="0" y="5579839"/>
                  </a:lnTo>
                  <a:lnTo>
                    <a:pt x="9278596" y="5579839"/>
                  </a:lnTo>
                  <a:lnTo>
                    <a:pt x="9278596" y="0"/>
                  </a:lnTo>
                  <a:lnTo>
                    <a:pt x="0" y="0"/>
                  </a:lnTo>
                  <a:close/>
                  <a:moveTo>
                    <a:pt x="9217636" y="5518879"/>
                  </a:moveTo>
                  <a:lnTo>
                    <a:pt x="59690" y="5518879"/>
                  </a:lnTo>
                  <a:lnTo>
                    <a:pt x="59690" y="59690"/>
                  </a:lnTo>
                  <a:lnTo>
                    <a:pt x="9217636" y="59690"/>
                  </a:lnTo>
                  <a:lnTo>
                    <a:pt x="9217636" y="5518879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577190" y="1647611"/>
            <a:ext cx="11376721" cy="8532541"/>
            <a:chOff x="0" y="0"/>
            <a:chExt cx="812800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71399" y="9479080"/>
            <a:ext cx="12320774" cy="8532541"/>
            <a:chOff x="0" y="0"/>
            <a:chExt cx="880247" cy="6096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80247" cy="609600"/>
            </a:xfrm>
            <a:custGeom>
              <a:avLst/>
              <a:gdLst/>
              <a:ahLst/>
              <a:cxnLst/>
              <a:rect r="r" b="b" t="t" l="l"/>
              <a:pathLst>
                <a:path h="609600" w="880247">
                  <a:moveTo>
                    <a:pt x="203200" y="0"/>
                  </a:moveTo>
                  <a:lnTo>
                    <a:pt x="880247" y="0"/>
                  </a:lnTo>
                  <a:lnTo>
                    <a:pt x="677047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01600" y="-38100"/>
              <a:ext cx="677047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70552" y="-6327082"/>
            <a:ext cx="5115151" cy="7672726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328409" y="-6644026"/>
            <a:ext cx="10230302" cy="7672726"/>
            <a:chOff x="0" y="0"/>
            <a:chExt cx="812800" cy="6096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609600"/>
            </a:xfrm>
            <a:custGeom>
              <a:avLst/>
              <a:gdLst/>
              <a:ahLst/>
              <a:cxnLst/>
              <a:rect r="r" b="b" t="t" l="l"/>
              <a:pathLst>
                <a:path h="609600" w="8128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185703" y="2795204"/>
            <a:ext cx="6197812" cy="619781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383645" y="2993146"/>
            <a:ext cx="5801929" cy="5801929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37373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1925" lIns="51925" bIns="51925" rIns="51925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603307" y="3212819"/>
            <a:ext cx="5362606" cy="5362584"/>
            <a:chOff x="0" y="0"/>
            <a:chExt cx="6350000" cy="634997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0" t="-25047" r="0" b="-25047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649124" y="2582898"/>
            <a:ext cx="9734521" cy="13074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1.6</a:t>
            </a:r>
          </a:p>
          <a:p>
            <a:pPr algn="l">
              <a:lnSpc>
                <a:spcPts val="5170"/>
              </a:lnSpc>
            </a:pPr>
            <a:r>
              <a:rPr lang="en-US" sz="4700">
                <a:solidFill>
                  <a:srgbClr val="000000"/>
                </a:solidFill>
                <a:latin typeface="League Spartan"/>
              </a:rPr>
              <a:t>DATA ANALYSIS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649124" y="3772958"/>
            <a:ext cx="9126779" cy="79267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1.6.1 Passenger Load and Scenarios</a:t>
            </a:r>
          </a:p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1.6.2 Current and Suggested Public </a:t>
            </a:r>
          </a:p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 Transportation Solutions.</a:t>
            </a:r>
          </a:p>
          <a:p>
            <a:pPr algn="l">
              <a:lnSpc>
                <a:spcPts val="9119"/>
              </a:lnSpc>
            </a:pPr>
            <a:r>
              <a:rPr lang="en-US" sz="3799" spc="34">
                <a:solidFill>
                  <a:srgbClr val="000000"/>
                </a:solidFill>
                <a:latin typeface="TT Rounds Condensed"/>
              </a:rPr>
              <a:t>1.6.3 BRT vs. Tram</a:t>
            </a:r>
          </a:p>
          <a:p>
            <a:pPr algn="l">
              <a:lnSpc>
                <a:spcPts val="9119"/>
              </a:lnSpc>
            </a:pPr>
          </a:p>
          <a:p>
            <a:pPr algn="l">
              <a:lnSpc>
                <a:spcPts val="9119"/>
              </a:lnSpc>
            </a:pPr>
          </a:p>
          <a:p>
            <a:pPr algn="l">
              <a:lnSpc>
                <a:spcPts val="9119"/>
              </a:lnSpc>
            </a:p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DAGI3wfrS_c</dc:identifier>
  <dcterms:modified xsi:type="dcterms:W3CDTF">2011-08-01T06:04:30Z</dcterms:modified>
  <cp:revision>1</cp:revision>
  <dc:title>study and design of</dc:title>
</cp:coreProperties>
</file>