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83"/>
  </p:notesMasterIdLst>
  <p:sldIdLst>
    <p:sldId id="256" r:id="rId2"/>
    <p:sldId id="257" r:id="rId3"/>
    <p:sldId id="258" r:id="rId4"/>
    <p:sldId id="326" r:id="rId5"/>
    <p:sldId id="328" r:id="rId6"/>
    <p:sldId id="329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283" r:id="rId16"/>
    <p:sldId id="297" r:id="rId17"/>
    <p:sldId id="285" r:id="rId18"/>
    <p:sldId id="298" r:id="rId19"/>
    <p:sldId id="299" r:id="rId20"/>
    <p:sldId id="288" r:id="rId21"/>
    <p:sldId id="300" r:id="rId22"/>
    <p:sldId id="289" r:id="rId23"/>
    <p:sldId id="291" r:id="rId24"/>
    <p:sldId id="339" r:id="rId25"/>
    <p:sldId id="340" r:id="rId26"/>
    <p:sldId id="311" r:id="rId27"/>
    <p:sldId id="295" r:id="rId28"/>
    <p:sldId id="296" r:id="rId29"/>
    <p:sldId id="301" r:id="rId30"/>
    <p:sldId id="312" r:id="rId31"/>
    <p:sldId id="313" r:id="rId32"/>
    <p:sldId id="314" r:id="rId33"/>
    <p:sldId id="315" r:id="rId34"/>
    <p:sldId id="316" r:id="rId35"/>
    <p:sldId id="317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44" r:id="rId44"/>
    <p:sldId id="345" r:id="rId45"/>
    <p:sldId id="346" r:id="rId46"/>
    <p:sldId id="347" r:id="rId47"/>
    <p:sldId id="348" r:id="rId48"/>
    <p:sldId id="349" r:id="rId49"/>
    <p:sldId id="350" r:id="rId50"/>
    <p:sldId id="352" r:id="rId51"/>
    <p:sldId id="351" r:id="rId52"/>
    <p:sldId id="353" r:id="rId53"/>
    <p:sldId id="354" r:id="rId54"/>
    <p:sldId id="355" r:id="rId55"/>
    <p:sldId id="356" r:id="rId56"/>
    <p:sldId id="357" r:id="rId57"/>
    <p:sldId id="341" r:id="rId58"/>
    <p:sldId id="302" r:id="rId59"/>
    <p:sldId id="358" r:id="rId60"/>
    <p:sldId id="359" r:id="rId61"/>
    <p:sldId id="360" r:id="rId62"/>
    <p:sldId id="361" r:id="rId63"/>
    <p:sldId id="362" r:id="rId64"/>
    <p:sldId id="363" r:id="rId65"/>
    <p:sldId id="364" r:id="rId66"/>
    <p:sldId id="365" r:id="rId67"/>
    <p:sldId id="366" r:id="rId68"/>
    <p:sldId id="369" r:id="rId69"/>
    <p:sldId id="367" r:id="rId70"/>
    <p:sldId id="368" r:id="rId71"/>
    <p:sldId id="370" r:id="rId72"/>
    <p:sldId id="304" r:id="rId73"/>
    <p:sldId id="342" r:id="rId74"/>
    <p:sldId id="306" r:id="rId75"/>
    <p:sldId id="371" r:id="rId76"/>
    <p:sldId id="373" r:id="rId77"/>
    <p:sldId id="375" r:id="rId78"/>
    <p:sldId id="307" r:id="rId79"/>
    <p:sldId id="309" r:id="rId80"/>
    <p:sldId id="310" r:id="rId81"/>
    <p:sldId id="376" r:id="rId8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061" autoAdjust="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1815944881889"/>
          <c:y val="1.3429686673862771E-2"/>
          <c:w val="0.59917618110236226"/>
          <c:h val="0.8987642163653902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A9B-4BE8-88CA-2DC87F1E1C4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A9B-4BE8-88CA-2DC87F1E1C4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A9B-4BE8-88CA-2DC87F1E1C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A9B-4BE8-88CA-2DC87F1E1C4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A9B-4BE8-88CA-2DC87F1E1C42}"/>
              </c:ext>
            </c:extLst>
          </c:dPt>
          <c:dLbls>
            <c:delete val="1"/>
          </c:dLbls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D-4756-A8C4-4792A3C5CB8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1815944881889"/>
          <c:y val="1.3429686673862771E-2"/>
          <c:w val="0.59917618110236226"/>
          <c:h val="0.8987642163653902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EE-4631-958D-7DF158ABE7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EE-4631-958D-7DF158ABE7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6EE-4631-958D-7DF158ABE7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6EE-4631-958D-7DF158ABE7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6EE-4631-958D-7DF158ABE7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FC3-42DE-9AC4-1EE6906AF7D6}"/>
              </c:ext>
            </c:extLst>
          </c:dPt>
          <c:dLbls>
            <c:delete val="1"/>
          </c:dLbls>
          <c:cat>
            <c:strRef>
              <c:f>Sheet1!$A$2:$A$7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D-4756-A8C4-4792A3C5CB8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1815944881889"/>
          <c:y val="1.3429686673862771E-2"/>
          <c:w val="0.59917618110236226"/>
          <c:h val="0.8987642163653902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EE-4631-958D-7DF158ABE7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EE-4631-958D-7DF158ABE7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6EE-4631-958D-7DF158ABE7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6EE-4631-958D-7DF158ABE7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6EE-4631-958D-7DF158ABE7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7B59-49F9-BF37-50A88E7066CC}"/>
              </c:ext>
            </c:extLst>
          </c:dPt>
          <c:dLbls>
            <c:delete val="1"/>
          </c:dLbls>
          <c:cat>
            <c:strRef>
              <c:f>Sheet1!$A$2:$A$7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D-4756-A8C4-4792A3C5CB8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31815944881889"/>
          <c:y val="1.3429686673862771E-2"/>
          <c:w val="0.59917618110236226"/>
          <c:h val="0.8987642163653902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EE-4631-958D-7DF158ABE7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EE-4631-958D-7DF158ABE7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6EE-4631-958D-7DF158ABE7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6EE-4631-958D-7DF158ABE7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6EE-4631-958D-7DF158ABE7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7B59-49F9-BF37-50A88E7066C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0B12-400B-A906-10E414E4E2B5}"/>
              </c:ext>
            </c:extLst>
          </c:dPt>
          <c:dLbls>
            <c:delete val="1"/>
          </c:dLbls>
          <c:cat>
            <c:strRef>
              <c:f>Sheet1!$A$2:$A$8</c:f>
              <c:strCache>
                <c:ptCount val="7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4D-4756-A8C4-4792A3C5CB8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8476E5-BA14-4F3B-A06D-4482349AF78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0FE67E-5F61-4100-9808-0FA68FBDAB7C}">
      <dgm:prSet phldrT="[Text]"/>
      <dgm:spPr/>
      <dgm:t>
        <a:bodyPr/>
        <a:lstStyle/>
        <a:p>
          <a:endParaRPr lang="en-US" dirty="0"/>
        </a:p>
      </dgm:t>
    </dgm:pt>
    <dgm:pt modelId="{193E15CE-EE80-46A2-8D0A-BE0FFFE8ED73}" type="parTrans" cxnId="{87C1E063-033B-49C2-B94C-49EB284F8F06}">
      <dgm:prSet/>
      <dgm:spPr/>
      <dgm:t>
        <a:bodyPr/>
        <a:lstStyle/>
        <a:p>
          <a:endParaRPr lang="en-US"/>
        </a:p>
      </dgm:t>
    </dgm:pt>
    <dgm:pt modelId="{EABFCF92-BCD9-48A0-83AD-65CD84E317A9}" type="sibTrans" cxnId="{87C1E063-033B-49C2-B94C-49EB284F8F06}">
      <dgm:prSet/>
      <dgm:spPr/>
      <dgm:t>
        <a:bodyPr/>
        <a:lstStyle/>
        <a:p>
          <a:endParaRPr lang="en-US"/>
        </a:p>
      </dgm:t>
    </dgm:pt>
    <dgm:pt modelId="{8F201E4A-1F8D-4D58-B40A-AAC6BB8F6538}" type="pres">
      <dgm:prSet presAssocID="{AC8476E5-BA14-4F3B-A06D-4482349AF786}" presName="linearFlow" presStyleCnt="0">
        <dgm:presLayoutVars>
          <dgm:dir/>
          <dgm:animLvl val="lvl"/>
          <dgm:resizeHandles val="exact"/>
        </dgm:presLayoutVars>
      </dgm:prSet>
      <dgm:spPr/>
    </dgm:pt>
    <dgm:pt modelId="{961B7295-7B18-4452-91BA-58707BC324E7}" type="pres">
      <dgm:prSet presAssocID="{8A0FE67E-5F61-4100-9808-0FA68FBDAB7C}" presName="composite" presStyleCnt="0"/>
      <dgm:spPr/>
    </dgm:pt>
    <dgm:pt modelId="{73F6CA4B-A71E-4B7D-A195-AA92378B9659}" type="pres">
      <dgm:prSet presAssocID="{8A0FE67E-5F61-4100-9808-0FA68FBDAB7C}" presName="parentText" presStyleLbl="alignNode1" presStyleIdx="0" presStyleCnt="1" custScaleX="27121" custScaleY="100000">
        <dgm:presLayoutVars>
          <dgm:chMax val="1"/>
          <dgm:bulletEnabled val="1"/>
        </dgm:presLayoutVars>
      </dgm:prSet>
      <dgm:spPr/>
    </dgm:pt>
    <dgm:pt modelId="{30A38888-5DCF-4982-A996-0D9A9201FB7B}" type="pres">
      <dgm:prSet presAssocID="{8A0FE67E-5F61-4100-9808-0FA68FBDAB7C}" presName="descendantText" presStyleLbl="alignAcc1" presStyleIdx="0" presStyleCnt="1" custScaleX="71539" custScaleY="136571" custLinFactNeighborX="-36914" custLinFactNeighborY="19855">
        <dgm:presLayoutVars>
          <dgm:bulletEnabled val="1"/>
        </dgm:presLayoutVars>
      </dgm:prSet>
      <dgm:spPr/>
    </dgm:pt>
  </dgm:ptLst>
  <dgm:cxnLst>
    <dgm:cxn modelId="{87C1E063-033B-49C2-B94C-49EB284F8F06}" srcId="{AC8476E5-BA14-4F3B-A06D-4482349AF786}" destId="{8A0FE67E-5F61-4100-9808-0FA68FBDAB7C}" srcOrd="0" destOrd="0" parTransId="{193E15CE-EE80-46A2-8D0A-BE0FFFE8ED73}" sibTransId="{EABFCF92-BCD9-48A0-83AD-65CD84E317A9}"/>
    <dgm:cxn modelId="{C6864987-7610-44D3-A75A-398A5E8D7F9E}" type="presOf" srcId="{AC8476E5-BA14-4F3B-A06D-4482349AF786}" destId="{8F201E4A-1F8D-4D58-B40A-AAC6BB8F6538}" srcOrd="0" destOrd="0" presId="urn:microsoft.com/office/officeart/2005/8/layout/chevron2"/>
    <dgm:cxn modelId="{BC44EFB3-5AEA-4E6F-9D0D-68933722561E}" type="presOf" srcId="{8A0FE67E-5F61-4100-9808-0FA68FBDAB7C}" destId="{73F6CA4B-A71E-4B7D-A195-AA92378B9659}" srcOrd="0" destOrd="0" presId="urn:microsoft.com/office/officeart/2005/8/layout/chevron2"/>
    <dgm:cxn modelId="{BD3C50C0-991F-472D-82FC-6E0AFAA0355D}" type="presParOf" srcId="{8F201E4A-1F8D-4D58-B40A-AAC6BB8F6538}" destId="{961B7295-7B18-4452-91BA-58707BC324E7}" srcOrd="0" destOrd="0" presId="urn:microsoft.com/office/officeart/2005/8/layout/chevron2"/>
    <dgm:cxn modelId="{7B75D7E5-F933-4B4F-9C5E-D7A0B614B53C}" type="presParOf" srcId="{961B7295-7B18-4452-91BA-58707BC324E7}" destId="{73F6CA4B-A71E-4B7D-A195-AA92378B9659}" srcOrd="0" destOrd="0" presId="urn:microsoft.com/office/officeart/2005/8/layout/chevron2"/>
    <dgm:cxn modelId="{80E96090-F7BE-4ED6-9865-D6455FBD5EB5}" type="presParOf" srcId="{961B7295-7B18-4452-91BA-58707BC324E7}" destId="{30A38888-5DCF-4982-A996-0D9A9201FB7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FD91A6-8427-4466-AB84-D96A90C267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FBB99-BBF7-41AF-9552-6792ACF98711}">
      <dgm:prSet phldrT="[Text]" custT="1"/>
      <dgm:spPr/>
      <dgm:t>
        <a:bodyPr/>
        <a:lstStyle/>
        <a:p>
          <a:r>
            <a:rPr lang="en-US" sz="3600" dirty="0"/>
            <a:t>1.</a:t>
          </a:r>
        </a:p>
      </dgm:t>
    </dgm:pt>
    <dgm:pt modelId="{91DB10C1-D0AC-4D56-8103-9EACDE8AEA16}" type="parTrans" cxnId="{704077BD-E04F-46CC-B2EC-D6A5BB1F8E0E}">
      <dgm:prSet/>
      <dgm:spPr/>
      <dgm:t>
        <a:bodyPr/>
        <a:lstStyle/>
        <a:p>
          <a:endParaRPr lang="en-US"/>
        </a:p>
      </dgm:t>
    </dgm:pt>
    <dgm:pt modelId="{6ECE8641-24EA-4536-9791-DCBC11941CF8}" type="sibTrans" cxnId="{704077BD-E04F-46CC-B2EC-D6A5BB1F8E0E}">
      <dgm:prSet/>
      <dgm:spPr/>
      <dgm:t>
        <a:bodyPr/>
        <a:lstStyle/>
        <a:p>
          <a:endParaRPr lang="en-US"/>
        </a:p>
      </dgm:t>
    </dgm:pt>
    <dgm:pt modelId="{73858758-DF4D-48FC-B56F-23C15802B0BA}">
      <dgm:prSet/>
      <dgm:spPr/>
      <dgm:t>
        <a:bodyPr/>
        <a:lstStyle/>
        <a:p>
          <a:pPr>
            <a:buNone/>
          </a:pPr>
          <a:r>
            <a: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Introduction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42A946-219C-4A67-A17C-FAC9C006CD9B}" type="parTrans" cxnId="{4EDB554A-BD6B-43CE-A66A-0B9E2044AD64}">
      <dgm:prSet/>
      <dgm:spPr/>
      <dgm:t>
        <a:bodyPr/>
        <a:lstStyle/>
        <a:p>
          <a:endParaRPr lang="en-US"/>
        </a:p>
      </dgm:t>
    </dgm:pt>
    <dgm:pt modelId="{38FFD816-4167-459E-911F-2A7276AA60B5}" type="sibTrans" cxnId="{4EDB554A-BD6B-43CE-A66A-0B9E2044AD64}">
      <dgm:prSet/>
      <dgm:spPr/>
      <dgm:t>
        <a:bodyPr/>
        <a:lstStyle/>
        <a:p>
          <a:endParaRPr lang="en-US"/>
        </a:p>
      </dgm:t>
    </dgm:pt>
    <dgm:pt modelId="{DF2A8AD4-4C42-4EE6-A13D-68F64E98868A}" type="pres">
      <dgm:prSet presAssocID="{BCFD91A6-8427-4466-AB84-D96A90C26735}" presName="linearFlow" presStyleCnt="0">
        <dgm:presLayoutVars>
          <dgm:dir/>
          <dgm:animLvl val="lvl"/>
          <dgm:resizeHandles val="exact"/>
        </dgm:presLayoutVars>
      </dgm:prSet>
      <dgm:spPr/>
    </dgm:pt>
    <dgm:pt modelId="{45079BC5-E378-4C3C-A0C1-6BA4DECE9AC9}" type="pres">
      <dgm:prSet presAssocID="{DD7FBB99-BBF7-41AF-9552-6792ACF98711}" presName="composite" presStyleCnt="0"/>
      <dgm:spPr/>
    </dgm:pt>
    <dgm:pt modelId="{293FF756-FA88-4DAD-895B-7A5FED3E6BFA}" type="pres">
      <dgm:prSet presAssocID="{DD7FBB99-BBF7-41AF-9552-6792ACF98711}" presName="parentText" presStyleLbl="alignNode1" presStyleIdx="0" presStyleCnt="1" custScaleX="56732" custScaleY="53346">
        <dgm:presLayoutVars>
          <dgm:chMax val="1"/>
          <dgm:bulletEnabled val="1"/>
        </dgm:presLayoutVars>
      </dgm:prSet>
      <dgm:spPr/>
    </dgm:pt>
    <dgm:pt modelId="{49F3C3BD-615D-4223-8D43-6D7AD28BD447}" type="pres">
      <dgm:prSet presAssocID="{DD7FBB99-BBF7-41AF-9552-6792ACF98711}" presName="descendantText" presStyleLbl="alignAcc1" presStyleIdx="0" presStyleCnt="1" custScaleX="97899" custScaleY="51828" custLinFactNeighborX="-18559" custLinFactNeighborY="-24507">
        <dgm:presLayoutVars>
          <dgm:bulletEnabled val="1"/>
        </dgm:presLayoutVars>
      </dgm:prSet>
      <dgm:spPr/>
    </dgm:pt>
  </dgm:ptLst>
  <dgm:cxnLst>
    <dgm:cxn modelId="{1FD7613D-28F2-4A26-B0F7-5C9B47E42F21}" type="presOf" srcId="{DD7FBB99-BBF7-41AF-9552-6792ACF98711}" destId="{293FF756-FA88-4DAD-895B-7A5FED3E6BFA}" srcOrd="0" destOrd="0" presId="urn:microsoft.com/office/officeart/2005/8/layout/chevron2"/>
    <dgm:cxn modelId="{4EDB554A-BD6B-43CE-A66A-0B9E2044AD64}" srcId="{DD7FBB99-BBF7-41AF-9552-6792ACF98711}" destId="{73858758-DF4D-48FC-B56F-23C15802B0BA}" srcOrd="0" destOrd="0" parTransId="{9742A946-219C-4A67-A17C-FAC9C006CD9B}" sibTransId="{38FFD816-4167-459E-911F-2A7276AA60B5}"/>
    <dgm:cxn modelId="{704077BD-E04F-46CC-B2EC-D6A5BB1F8E0E}" srcId="{BCFD91A6-8427-4466-AB84-D96A90C26735}" destId="{DD7FBB99-BBF7-41AF-9552-6792ACF98711}" srcOrd="0" destOrd="0" parTransId="{91DB10C1-D0AC-4D56-8103-9EACDE8AEA16}" sibTransId="{6ECE8641-24EA-4536-9791-DCBC11941CF8}"/>
    <dgm:cxn modelId="{4B0E95C8-5FC1-4E46-8196-C8F4CCC653A9}" type="presOf" srcId="{73858758-DF4D-48FC-B56F-23C15802B0BA}" destId="{49F3C3BD-615D-4223-8D43-6D7AD28BD447}" srcOrd="0" destOrd="0" presId="urn:microsoft.com/office/officeart/2005/8/layout/chevron2"/>
    <dgm:cxn modelId="{870AC7FC-9705-4F67-8A8C-4C20E1ACED58}" type="presOf" srcId="{BCFD91A6-8427-4466-AB84-D96A90C26735}" destId="{DF2A8AD4-4C42-4EE6-A13D-68F64E98868A}" srcOrd="0" destOrd="0" presId="urn:microsoft.com/office/officeart/2005/8/layout/chevron2"/>
    <dgm:cxn modelId="{72499DB3-1BCB-4DB0-B1D2-5C9C35749E19}" type="presParOf" srcId="{DF2A8AD4-4C42-4EE6-A13D-68F64E98868A}" destId="{45079BC5-E378-4C3C-A0C1-6BA4DECE9AC9}" srcOrd="0" destOrd="0" presId="urn:microsoft.com/office/officeart/2005/8/layout/chevron2"/>
    <dgm:cxn modelId="{8C570849-DB22-46CF-A032-0324A01269EA}" type="presParOf" srcId="{45079BC5-E378-4C3C-A0C1-6BA4DECE9AC9}" destId="{293FF756-FA88-4DAD-895B-7A5FED3E6BFA}" srcOrd="0" destOrd="0" presId="urn:microsoft.com/office/officeart/2005/8/layout/chevron2"/>
    <dgm:cxn modelId="{990A6117-6F36-4CC5-8755-2CBFD91EC9D2}" type="presParOf" srcId="{45079BC5-E378-4C3C-A0C1-6BA4DECE9AC9}" destId="{49F3C3BD-615D-4223-8D43-6D7AD28BD4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FD91A6-8427-4466-AB84-D96A90C267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FBB99-BBF7-41AF-9552-6792ACF98711}">
      <dgm:prSet phldrT="[Text]" custT="1"/>
      <dgm:spPr/>
      <dgm:t>
        <a:bodyPr/>
        <a:lstStyle/>
        <a:p>
          <a:r>
            <a:rPr lang="en-US" sz="3600" dirty="0"/>
            <a:t>2.</a:t>
          </a:r>
        </a:p>
      </dgm:t>
    </dgm:pt>
    <dgm:pt modelId="{91DB10C1-D0AC-4D56-8103-9EACDE8AEA16}" type="parTrans" cxnId="{704077BD-E04F-46CC-B2EC-D6A5BB1F8E0E}">
      <dgm:prSet/>
      <dgm:spPr/>
      <dgm:t>
        <a:bodyPr/>
        <a:lstStyle/>
        <a:p>
          <a:endParaRPr lang="en-US"/>
        </a:p>
      </dgm:t>
    </dgm:pt>
    <dgm:pt modelId="{6ECE8641-24EA-4536-9791-DCBC11941CF8}" type="sibTrans" cxnId="{704077BD-E04F-46CC-B2EC-D6A5BB1F8E0E}">
      <dgm:prSet/>
      <dgm:spPr/>
      <dgm:t>
        <a:bodyPr/>
        <a:lstStyle/>
        <a:p>
          <a:endParaRPr lang="en-US"/>
        </a:p>
      </dgm:t>
    </dgm:pt>
    <dgm:pt modelId="{73858758-DF4D-48FC-B56F-23C15802B0BA}">
      <dgm:prSet/>
      <dgm:spPr/>
      <dgm:t>
        <a:bodyPr/>
        <a:lstStyle/>
        <a:p>
          <a:pPr>
            <a:buNone/>
          </a:pPr>
          <a:r>
            <a: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Architectural Aspects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42A946-219C-4A67-A17C-FAC9C006CD9B}" type="parTrans" cxnId="{4EDB554A-BD6B-43CE-A66A-0B9E2044AD64}">
      <dgm:prSet/>
      <dgm:spPr/>
      <dgm:t>
        <a:bodyPr/>
        <a:lstStyle/>
        <a:p>
          <a:endParaRPr lang="en-US"/>
        </a:p>
      </dgm:t>
    </dgm:pt>
    <dgm:pt modelId="{38FFD816-4167-459E-911F-2A7276AA60B5}" type="sibTrans" cxnId="{4EDB554A-BD6B-43CE-A66A-0B9E2044AD64}">
      <dgm:prSet/>
      <dgm:spPr/>
      <dgm:t>
        <a:bodyPr/>
        <a:lstStyle/>
        <a:p>
          <a:endParaRPr lang="en-US"/>
        </a:p>
      </dgm:t>
    </dgm:pt>
    <dgm:pt modelId="{DF2A8AD4-4C42-4EE6-A13D-68F64E98868A}" type="pres">
      <dgm:prSet presAssocID="{BCFD91A6-8427-4466-AB84-D96A90C26735}" presName="linearFlow" presStyleCnt="0">
        <dgm:presLayoutVars>
          <dgm:dir/>
          <dgm:animLvl val="lvl"/>
          <dgm:resizeHandles val="exact"/>
        </dgm:presLayoutVars>
      </dgm:prSet>
      <dgm:spPr/>
    </dgm:pt>
    <dgm:pt modelId="{45079BC5-E378-4C3C-A0C1-6BA4DECE9AC9}" type="pres">
      <dgm:prSet presAssocID="{DD7FBB99-BBF7-41AF-9552-6792ACF98711}" presName="composite" presStyleCnt="0"/>
      <dgm:spPr/>
    </dgm:pt>
    <dgm:pt modelId="{293FF756-FA88-4DAD-895B-7A5FED3E6BFA}" type="pres">
      <dgm:prSet presAssocID="{DD7FBB99-BBF7-41AF-9552-6792ACF98711}" presName="parentText" presStyleLbl="alignNode1" presStyleIdx="0" presStyleCnt="1" custScaleX="56732" custScaleY="53346">
        <dgm:presLayoutVars>
          <dgm:chMax val="1"/>
          <dgm:bulletEnabled val="1"/>
        </dgm:presLayoutVars>
      </dgm:prSet>
      <dgm:spPr/>
    </dgm:pt>
    <dgm:pt modelId="{49F3C3BD-615D-4223-8D43-6D7AD28BD447}" type="pres">
      <dgm:prSet presAssocID="{DD7FBB99-BBF7-41AF-9552-6792ACF98711}" presName="descendantText" presStyleLbl="alignAcc1" presStyleIdx="0" presStyleCnt="1" custScaleX="97899" custScaleY="51828" custLinFactNeighborX="-18559" custLinFactNeighborY="-24507">
        <dgm:presLayoutVars>
          <dgm:bulletEnabled val="1"/>
        </dgm:presLayoutVars>
      </dgm:prSet>
      <dgm:spPr/>
    </dgm:pt>
  </dgm:ptLst>
  <dgm:cxnLst>
    <dgm:cxn modelId="{1FD7613D-28F2-4A26-B0F7-5C9B47E42F21}" type="presOf" srcId="{DD7FBB99-BBF7-41AF-9552-6792ACF98711}" destId="{293FF756-FA88-4DAD-895B-7A5FED3E6BFA}" srcOrd="0" destOrd="0" presId="urn:microsoft.com/office/officeart/2005/8/layout/chevron2"/>
    <dgm:cxn modelId="{4EDB554A-BD6B-43CE-A66A-0B9E2044AD64}" srcId="{DD7FBB99-BBF7-41AF-9552-6792ACF98711}" destId="{73858758-DF4D-48FC-B56F-23C15802B0BA}" srcOrd="0" destOrd="0" parTransId="{9742A946-219C-4A67-A17C-FAC9C006CD9B}" sibTransId="{38FFD816-4167-459E-911F-2A7276AA60B5}"/>
    <dgm:cxn modelId="{704077BD-E04F-46CC-B2EC-D6A5BB1F8E0E}" srcId="{BCFD91A6-8427-4466-AB84-D96A90C26735}" destId="{DD7FBB99-BBF7-41AF-9552-6792ACF98711}" srcOrd="0" destOrd="0" parTransId="{91DB10C1-D0AC-4D56-8103-9EACDE8AEA16}" sibTransId="{6ECE8641-24EA-4536-9791-DCBC11941CF8}"/>
    <dgm:cxn modelId="{4B0E95C8-5FC1-4E46-8196-C8F4CCC653A9}" type="presOf" srcId="{73858758-DF4D-48FC-B56F-23C15802B0BA}" destId="{49F3C3BD-615D-4223-8D43-6D7AD28BD447}" srcOrd="0" destOrd="0" presId="urn:microsoft.com/office/officeart/2005/8/layout/chevron2"/>
    <dgm:cxn modelId="{870AC7FC-9705-4F67-8A8C-4C20E1ACED58}" type="presOf" srcId="{BCFD91A6-8427-4466-AB84-D96A90C26735}" destId="{DF2A8AD4-4C42-4EE6-A13D-68F64E98868A}" srcOrd="0" destOrd="0" presId="urn:microsoft.com/office/officeart/2005/8/layout/chevron2"/>
    <dgm:cxn modelId="{72499DB3-1BCB-4DB0-B1D2-5C9C35749E19}" type="presParOf" srcId="{DF2A8AD4-4C42-4EE6-A13D-68F64E98868A}" destId="{45079BC5-E378-4C3C-A0C1-6BA4DECE9AC9}" srcOrd="0" destOrd="0" presId="urn:microsoft.com/office/officeart/2005/8/layout/chevron2"/>
    <dgm:cxn modelId="{8C570849-DB22-46CF-A032-0324A01269EA}" type="presParOf" srcId="{45079BC5-E378-4C3C-A0C1-6BA4DECE9AC9}" destId="{293FF756-FA88-4DAD-895B-7A5FED3E6BFA}" srcOrd="0" destOrd="0" presId="urn:microsoft.com/office/officeart/2005/8/layout/chevron2"/>
    <dgm:cxn modelId="{990A6117-6F36-4CC5-8755-2CBFD91EC9D2}" type="presParOf" srcId="{45079BC5-E378-4C3C-A0C1-6BA4DECE9AC9}" destId="{49F3C3BD-615D-4223-8D43-6D7AD28BD4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FD91A6-8427-4466-AB84-D96A90C267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FBB99-BBF7-41AF-9552-6792ACF98711}">
      <dgm:prSet phldrT="[Text]" custT="1"/>
      <dgm:spPr/>
      <dgm:t>
        <a:bodyPr/>
        <a:lstStyle/>
        <a:p>
          <a:r>
            <a:rPr lang="ar-PS" sz="3600" dirty="0"/>
            <a:t>3</a:t>
          </a:r>
          <a:r>
            <a:rPr lang="en-US" sz="3600" dirty="0"/>
            <a:t>.</a:t>
          </a:r>
        </a:p>
      </dgm:t>
    </dgm:pt>
    <dgm:pt modelId="{91DB10C1-D0AC-4D56-8103-9EACDE8AEA16}" type="parTrans" cxnId="{704077BD-E04F-46CC-B2EC-D6A5BB1F8E0E}">
      <dgm:prSet/>
      <dgm:spPr/>
      <dgm:t>
        <a:bodyPr/>
        <a:lstStyle/>
        <a:p>
          <a:endParaRPr lang="en-US"/>
        </a:p>
      </dgm:t>
    </dgm:pt>
    <dgm:pt modelId="{6ECE8641-24EA-4536-9791-DCBC11941CF8}" type="sibTrans" cxnId="{704077BD-E04F-46CC-B2EC-D6A5BB1F8E0E}">
      <dgm:prSet/>
      <dgm:spPr/>
      <dgm:t>
        <a:bodyPr/>
        <a:lstStyle/>
        <a:p>
          <a:endParaRPr lang="en-US"/>
        </a:p>
      </dgm:t>
    </dgm:pt>
    <dgm:pt modelId="{73858758-DF4D-48FC-B56F-23C15802B0BA}">
      <dgm:prSet/>
      <dgm:spPr/>
      <dgm:t>
        <a:bodyPr/>
        <a:lstStyle/>
        <a:p>
          <a:pPr>
            <a:buNone/>
          </a:pPr>
          <a:r>
            <a:rPr lang="en-US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Environmental Aspects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42A946-219C-4A67-A17C-FAC9C006CD9B}" type="parTrans" cxnId="{4EDB554A-BD6B-43CE-A66A-0B9E2044AD64}">
      <dgm:prSet/>
      <dgm:spPr/>
      <dgm:t>
        <a:bodyPr/>
        <a:lstStyle/>
        <a:p>
          <a:endParaRPr lang="en-US"/>
        </a:p>
      </dgm:t>
    </dgm:pt>
    <dgm:pt modelId="{38FFD816-4167-459E-911F-2A7276AA60B5}" type="sibTrans" cxnId="{4EDB554A-BD6B-43CE-A66A-0B9E2044AD64}">
      <dgm:prSet/>
      <dgm:spPr/>
      <dgm:t>
        <a:bodyPr/>
        <a:lstStyle/>
        <a:p>
          <a:endParaRPr lang="en-US"/>
        </a:p>
      </dgm:t>
    </dgm:pt>
    <dgm:pt modelId="{DF2A8AD4-4C42-4EE6-A13D-68F64E98868A}" type="pres">
      <dgm:prSet presAssocID="{BCFD91A6-8427-4466-AB84-D96A90C26735}" presName="linearFlow" presStyleCnt="0">
        <dgm:presLayoutVars>
          <dgm:dir/>
          <dgm:animLvl val="lvl"/>
          <dgm:resizeHandles val="exact"/>
        </dgm:presLayoutVars>
      </dgm:prSet>
      <dgm:spPr/>
    </dgm:pt>
    <dgm:pt modelId="{45079BC5-E378-4C3C-A0C1-6BA4DECE9AC9}" type="pres">
      <dgm:prSet presAssocID="{DD7FBB99-BBF7-41AF-9552-6792ACF98711}" presName="composite" presStyleCnt="0"/>
      <dgm:spPr/>
    </dgm:pt>
    <dgm:pt modelId="{293FF756-FA88-4DAD-895B-7A5FED3E6BFA}" type="pres">
      <dgm:prSet presAssocID="{DD7FBB99-BBF7-41AF-9552-6792ACF98711}" presName="parentText" presStyleLbl="alignNode1" presStyleIdx="0" presStyleCnt="1" custScaleX="56732" custScaleY="53346">
        <dgm:presLayoutVars>
          <dgm:chMax val="1"/>
          <dgm:bulletEnabled val="1"/>
        </dgm:presLayoutVars>
      </dgm:prSet>
      <dgm:spPr/>
    </dgm:pt>
    <dgm:pt modelId="{49F3C3BD-615D-4223-8D43-6D7AD28BD447}" type="pres">
      <dgm:prSet presAssocID="{DD7FBB99-BBF7-41AF-9552-6792ACF98711}" presName="descendantText" presStyleLbl="alignAcc1" presStyleIdx="0" presStyleCnt="1" custScaleX="97899" custScaleY="51828" custLinFactNeighborX="-18559" custLinFactNeighborY="-24507">
        <dgm:presLayoutVars>
          <dgm:bulletEnabled val="1"/>
        </dgm:presLayoutVars>
      </dgm:prSet>
      <dgm:spPr/>
    </dgm:pt>
  </dgm:ptLst>
  <dgm:cxnLst>
    <dgm:cxn modelId="{1FD7613D-28F2-4A26-B0F7-5C9B47E42F21}" type="presOf" srcId="{DD7FBB99-BBF7-41AF-9552-6792ACF98711}" destId="{293FF756-FA88-4DAD-895B-7A5FED3E6BFA}" srcOrd="0" destOrd="0" presId="urn:microsoft.com/office/officeart/2005/8/layout/chevron2"/>
    <dgm:cxn modelId="{4EDB554A-BD6B-43CE-A66A-0B9E2044AD64}" srcId="{DD7FBB99-BBF7-41AF-9552-6792ACF98711}" destId="{73858758-DF4D-48FC-B56F-23C15802B0BA}" srcOrd="0" destOrd="0" parTransId="{9742A946-219C-4A67-A17C-FAC9C006CD9B}" sibTransId="{38FFD816-4167-459E-911F-2A7276AA60B5}"/>
    <dgm:cxn modelId="{704077BD-E04F-46CC-B2EC-D6A5BB1F8E0E}" srcId="{BCFD91A6-8427-4466-AB84-D96A90C26735}" destId="{DD7FBB99-BBF7-41AF-9552-6792ACF98711}" srcOrd="0" destOrd="0" parTransId="{91DB10C1-D0AC-4D56-8103-9EACDE8AEA16}" sibTransId="{6ECE8641-24EA-4536-9791-DCBC11941CF8}"/>
    <dgm:cxn modelId="{4B0E95C8-5FC1-4E46-8196-C8F4CCC653A9}" type="presOf" srcId="{73858758-DF4D-48FC-B56F-23C15802B0BA}" destId="{49F3C3BD-615D-4223-8D43-6D7AD28BD447}" srcOrd="0" destOrd="0" presId="urn:microsoft.com/office/officeart/2005/8/layout/chevron2"/>
    <dgm:cxn modelId="{870AC7FC-9705-4F67-8A8C-4C20E1ACED58}" type="presOf" srcId="{BCFD91A6-8427-4466-AB84-D96A90C26735}" destId="{DF2A8AD4-4C42-4EE6-A13D-68F64E98868A}" srcOrd="0" destOrd="0" presId="urn:microsoft.com/office/officeart/2005/8/layout/chevron2"/>
    <dgm:cxn modelId="{72499DB3-1BCB-4DB0-B1D2-5C9C35749E19}" type="presParOf" srcId="{DF2A8AD4-4C42-4EE6-A13D-68F64E98868A}" destId="{45079BC5-E378-4C3C-A0C1-6BA4DECE9AC9}" srcOrd="0" destOrd="0" presId="urn:microsoft.com/office/officeart/2005/8/layout/chevron2"/>
    <dgm:cxn modelId="{8C570849-DB22-46CF-A032-0324A01269EA}" type="presParOf" srcId="{45079BC5-E378-4C3C-A0C1-6BA4DECE9AC9}" destId="{293FF756-FA88-4DAD-895B-7A5FED3E6BFA}" srcOrd="0" destOrd="0" presId="urn:microsoft.com/office/officeart/2005/8/layout/chevron2"/>
    <dgm:cxn modelId="{990A6117-6F36-4CC5-8755-2CBFD91EC9D2}" type="presParOf" srcId="{45079BC5-E378-4C3C-A0C1-6BA4DECE9AC9}" destId="{49F3C3BD-615D-4223-8D43-6D7AD28BD4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CFD91A6-8427-4466-AB84-D96A90C267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FBB99-BBF7-41AF-9552-6792ACF98711}">
      <dgm:prSet phldrT="[Text]" custT="1"/>
      <dgm:spPr/>
      <dgm:t>
        <a:bodyPr/>
        <a:lstStyle/>
        <a:p>
          <a:r>
            <a:rPr lang="en-US" sz="3600" dirty="0"/>
            <a:t>4.</a:t>
          </a:r>
        </a:p>
      </dgm:t>
    </dgm:pt>
    <dgm:pt modelId="{91DB10C1-D0AC-4D56-8103-9EACDE8AEA16}" type="parTrans" cxnId="{704077BD-E04F-46CC-B2EC-D6A5BB1F8E0E}">
      <dgm:prSet/>
      <dgm:spPr/>
      <dgm:t>
        <a:bodyPr/>
        <a:lstStyle/>
        <a:p>
          <a:endParaRPr lang="en-US"/>
        </a:p>
      </dgm:t>
    </dgm:pt>
    <dgm:pt modelId="{6ECE8641-24EA-4536-9791-DCBC11941CF8}" type="sibTrans" cxnId="{704077BD-E04F-46CC-B2EC-D6A5BB1F8E0E}">
      <dgm:prSet/>
      <dgm:spPr/>
      <dgm:t>
        <a:bodyPr/>
        <a:lstStyle/>
        <a:p>
          <a:endParaRPr lang="en-US"/>
        </a:p>
      </dgm:t>
    </dgm:pt>
    <dgm:pt modelId="{73858758-DF4D-48FC-B56F-23C15802B0BA}">
      <dgm:prSet/>
      <dgm:spPr/>
      <dgm:t>
        <a:bodyPr/>
        <a:lstStyle/>
        <a:p>
          <a:pPr>
            <a:buNone/>
          </a:pPr>
          <a:r>
            <a: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structural Aspects</a:t>
          </a:r>
          <a:endParaRPr lang="en-US" dirty="0"/>
        </a:p>
      </dgm:t>
    </dgm:pt>
    <dgm:pt modelId="{9742A946-219C-4A67-A17C-FAC9C006CD9B}" type="parTrans" cxnId="{4EDB554A-BD6B-43CE-A66A-0B9E2044AD64}">
      <dgm:prSet/>
      <dgm:spPr/>
      <dgm:t>
        <a:bodyPr/>
        <a:lstStyle/>
        <a:p>
          <a:endParaRPr lang="en-US"/>
        </a:p>
      </dgm:t>
    </dgm:pt>
    <dgm:pt modelId="{38FFD816-4167-459E-911F-2A7276AA60B5}" type="sibTrans" cxnId="{4EDB554A-BD6B-43CE-A66A-0B9E2044AD64}">
      <dgm:prSet/>
      <dgm:spPr/>
      <dgm:t>
        <a:bodyPr/>
        <a:lstStyle/>
        <a:p>
          <a:endParaRPr lang="en-US"/>
        </a:p>
      </dgm:t>
    </dgm:pt>
    <dgm:pt modelId="{DF2A8AD4-4C42-4EE6-A13D-68F64E98868A}" type="pres">
      <dgm:prSet presAssocID="{BCFD91A6-8427-4466-AB84-D96A90C26735}" presName="linearFlow" presStyleCnt="0">
        <dgm:presLayoutVars>
          <dgm:dir/>
          <dgm:animLvl val="lvl"/>
          <dgm:resizeHandles val="exact"/>
        </dgm:presLayoutVars>
      </dgm:prSet>
      <dgm:spPr/>
    </dgm:pt>
    <dgm:pt modelId="{45079BC5-E378-4C3C-A0C1-6BA4DECE9AC9}" type="pres">
      <dgm:prSet presAssocID="{DD7FBB99-BBF7-41AF-9552-6792ACF98711}" presName="composite" presStyleCnt="0"/>
      <dgm:spPr/>
    </dgm:pt>
    <dgm:pt modelId="{293FF756-FA88-4DAD-895B-7A5FED3E6BFA}" type="pres">
      <dgm:prSet presAssocID="{DD7FBB99-BBF7-41AF-9552-6792ACF98711}" presName="parentText" presStyleLbl="alignNode1" presStyleIdx="0" presStyleCnt="1" custScaleX="56732" custScaleY="53346">
        <dgm:presLayoutVars>
          <dgm:chMax val="1"/>
          <dgm:bulletEnabled val="1"/>
        </dgm:presLayoutVars>
      </dgm:prSet>
      <dgm:spPr/>
    </dgm:pt>
    <dgm:pt modelId="{49F3C3BD-615D-4223-8D43-6D7AD28BD447}" type="pres">
      <dgm:prSet presAssocID="{DD7FBB99-BBF7-41AF-9552-6792ACF98711}" presName="descendantText" presStyleLbl="alignAcc1" presStyleIdx="0" presStyleCnt="1" custScaleX="97899" custScaleY="51828" custLinFactNeighborX="-18361" custLinFactNeighborY="-22942">
        <dgm:presLayoutVars>
          <dgm:bulletEnabled val="1"/>
        </dgm:presLayoutVars>
      </dgm:prSet>
      <dgm:spPr/>
    </dgm:pt>
  </dgm:ptLst>
  <dgm:cxnLst>
    <dgm:cxn modelId="{1FD7613D-28F2-4A26-B0F7-5C9B47E42F21}" type="presOf" srcId="{DD7FBB99-BBF7-41AF-9552-6792ACF98711}" destId="{293FF756-FA88-4DAD-895B-7A5FED3E6BFA}" srcOrd="0" destOrd="0" presId="urn:microsoft.com/office/officeart/2005/8/layout/chevron2"/>
    <dgm:cxn modelId="{4EDB554A-BD6B-43CE-A66A-0B9E2044AD64}" srcId="{DD7FBB99-BBF7-41AF-9552-6792ACF98711}" destId="{73858758-DF4D-48FC-B56F-23C15802B0BA}" srcOrd="0" destOrd="0" parTransId="{9742A946-219C-4A67-A17C-FAC9C006CD9B}" sibTransId="{38FFD816-4167-459E-911F-2A7276AA60B5}"/>
    <dgm:cxn modelId="{704077BD-E04F-46CC-B2EC-D6A5BB1F8E0E}" srcId="{BCFD91A6-8427-4466-AB84-D96A90C26735}" destId="{DD7FBB99-BBF7-41AF-9552-6792ACF98711}" srcOrd="0" destOrd="0" parTransId="{91DB10C1-D0AC-4D56-8103-9EACDE8AEA16}" sibTransId="{6ECE8641-24EA-4536-9791-DCBC11941CF8}"/>
    <dgm:cxn modelId="{4B0E95C8-5FC1-4E46-8196-C8F4CCC653A9}" type="presOf" srcId="{73858758-DF4D-48FC-B56F-23C15802B0BA}" destId="{49F3C3BD-615D-4223-8D43-6D7AD28BD447}" srcOrd="0" destOrd="0" presId="urn:microsoft.com/office/officeart/2005/8/layout/chevron2"/>
    <dgm:cxn modelId="{870AC7FC-9705-4F67-8A8C-4C20E1ACED58}" type="presOf" srcId="{BCFD91A6-8427-4466-AB84-D96A90C26735}" destId="{DF2A8AD4-4C42-4EE6-A13D-68F64E98868A}" srcOrd="0" destOrd="0" presId="urn:microsoft.com/office/officeart/2005/8/layout/chevron2"/>
    <dgm:cxn modelId="{72499DB3-1BCB-4DB0-B1D2-5C9C35749E19}" type="presParOf" srcId="{DF2A8AD4-4C42-4EE6-A13D-68F64E98868A}" destId="{45079BC5-E378-4C3C-A0C1-6BA4DECE9AC9}" srcOrd="0" destOrd="0" presId="urn:microsoft.com/office/officeart/2005/8/layout/chevron2"/>
    <dgm:cxn modelId="{8C570849-DB22-46CF-A032-0324A01269EA}" type="presParOf" srcId="{45079BC5-E378-4C3C-A0C1-6BA4DECE9AC9}" destId="{293FF756-FA88-4DAD-895B-7A5FED3E6BFA}" srcOrd="0" destOrd="0" presId="urn:microsoft.com/office/officeart/2005/8/layout/chevron2"/>
    <dgm:cxn modelId="{990A6117-6F36-4CC5-8755-2CBFD91EC9D2}" type="presParOf" srcId="{45079BC5-E378-4C3C-A0C1-6BA4DECE9AC9}" destId="{49F3C3BD-615D-4223-8D43-6D7AD28BD4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FD91A6-8427-4466-AB84-D96A90C267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7FBB99-BBF7-41AF-9552-6792ACF98711}">
      <dgm:prSet phldrT="[Text]" custT="1"/>
      <dgm:spPr/>
      <dgm:t>
        <a:bodyPr/>
        <a:lstStyle/>
        <a:p>
          <a:r>
            <a:rPr lang="en-US" sz="3600" dirty="0"/>
            <a:t>5.</a:t>
          </a:r>
        </a:p>
      </dgm:t>
    </dgm:pt>
    <dgm:pt modelId="{91DB10C1-D0AC-4D56-8103-9EACDE8AEA16}" type="parTrans" cxnId="{704077BD-E04F-46CC-B2EC-D6A5BB1F8E0E}">
      <dgm:prSet/>
      <dgm:spPr/>
      <dgm:t>
        <a:bodyPr/>
        <a:lstStyle/>
        <a:p>
          <a:endParaRPr lang="en-US"/>
        </a:p>
      </dgm:t>
    </dgm:pt>
    <dgm:pt modelId="{6ECE8641-24EA-4536-9791-DCBC11941CF8}" type="sibTrans" cxnId="{704077BD-E04F-46CC-B2EC-D6A5BB1F8E0E}">
      <dgm:prSet/>
      <dgm:spPr/>
      <dgm:t>
        <a:bodyPr/>
        <a:lstStyle/>
        <a:p>
          <a:endParaRPr lang="en-US"/>
        </a:p>
      </dgm:t>
    </dgm:pt>
    <dgm:pt modelId="{73858758-DF4D-48FC-B56F-23C15802B0BA}">
      <dgm:prSet/>
      <dgm:spPr/>
      <dgm:t>
        <a:bodyPr/>
        <a:lstStyle/>
        <a:p>
          <a:pPr algn="l">
            <a:buNone/>
          </a:pPr>
          <a:r>
            <a:rPr lang="en-US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  <a:t>Electro-mechanical </a:t>
          </a:r>
          <a:br>
            <a:rPr lang="ar-JO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</a:br>
          <a:r>
            <a:rPr lang="ar-JO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  <a:t>       </a:t>
          </a:r>
          <a:r>
            <a:rPr lang="en-US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Aspects</a:t>
          </a:r>
          <a:endParaRPr lang="en-US" dirty="0">
            <a:solidFill>
              <a:schemeClr val="accent1"/>
            </a:solidFill>
          </a:endParaRPr>
        </a:p>
      </dgm:t>
    </dgm:pt>
    <dgm:pt modelId="{9742A946-219C-4A67-A17C-FAC9C006CD9B}" type="parTrans" cxnId="{4EDB554A-BD6B-43CE-A66A-0B9E2044AD64}">
      <dgm:prSet/>
      <dgm:spPr/>
      <dgm:t>
        <a:bodyPr/>
        <a:lstStyle/>
        <a:p>
          <a:endParaRPr lang="en-US"/>
        </a:p>
      </dgm:t>
    </dgm:pt>
    <dgm:pt modelId="{38FFD816-4167-459E-911F-2A7276AA60B5}" type="sibTrans" cxnId="{4EDB554A-BD6B-43CE-A66A-0B9E2044AD64}">
      <dgm:prSet/>
      <dgm:spPr/>
      <dgm:t>
        <a:bodyPr/>
        <a:lstStyle/>
        <a:p>
          <a:endParaRPr lang="en-US"/>
        </a:p>
      </dgm:t>
    </dgm:pt>
    <dgm:pt modelId="{DF2A8AD4-4C42-4EE6-A13D-68F64E98868A}" type="pres">
      <dgm:prSet presAssocID="{BCFD91A6-8427-4466-AB84-D96A90C26735}" presName="linearFlow" presStyleCnt="0">
        <dgm:presLayoutVars>
          <dgm:dir/>
          <dgm:animLvl val="lvl"/>
          <dgm:resizeHandles val="exact"/>
        </dgm:presLayoutVars>
      </dgm:prSet>
      <dgm:spPr/>
    </dgm:pt>
    <dgm:pt modelId="{45079BC5-E378-4C3C-A0C1-6BA4DECE9AC9}" type="pres">
      <dgm:prSet presAssocID="{DD7FBB99-BBF7-41AF-9552-6792ACF98711}" presName="composite" presStyleCnt="0"/>
      <dgm:spPr/>
    </dgm:pt>
    <dgm:pt modelId="{293FF756-FA88-4DAD-895B-7A5FED3E6BFA}" type="pres">
      <dgm:prSet presAssocID="{DD7FBB99-BBF7-41AF-9552-6792ACF98711}" presName="parentText" presStyleLbl="alignNode1" presStyleIdx="0" presStyleCnt="1" custScaleX="56732" custScaleY="53346">
        <dgm:presLayoutVars>
          <dgm:chMax val="1"/>
          <dgm:bulletEnabled val="1"/>
        </dgm:presLayoutVars>
      </dgm:prSet>
      <dgm:spPr/>
    </dgm:pt>
    <dgm:pt modelId="{49F3C3BD-615D-4223-8D43-6D7AD28BD447}" type="pres">
      <dgm:prSet presAssocID="{DD7FBB99-BBF7-41AF-9552-6792ACF98711}" presName="descendantText" presStyleLbl="alignAcc1" presStyleIdx="0" presStyleCnt="1" custScaleX="97899" custScaleY="51828" custLinFactNeighborX="-18361" custLinFactNeighborY="-22942">
        <dgm:presLayoutVars>
          <dgm:bulletEnabled val="1"/>
        </dgm:presLayoutVars>
      </dgm:prSet>
      <dgm:spPr/>
    </dgm:pt>
  </dgm:ptLst>
  <dgm:cxnLst>
    <dgm:cxn modelId="{1FD7613D-28F2-4A26-B0F7-5C9B47E42F21}" type="presOf" srcId="{DD7FBB99-BBF7-41AF-9552-6792ACF98711}" destId="{293FF756-FA88-4DAD-895B-7A5FED3E6BFA}" srcOrd="0" destOrd="0" presId="urn:microsoft.com/office/officeart/2005/8/layout/chevron2"/>
    <dgm:cxn modelId="{4EDB554A-BD6B-43CE-A66A-0B9E2044AD64}" srcId="{DD7FBB99-BBF7-41AF-9552-6792ACF98711}" destId="{73858758-DF4D-48FC-B56F-23C15802B0BA}" srcOrd="0" destOrd="0" parTransId="{9742A946-219C-4A67-A17C-FAC9C006CD9B}" sibTransId="{38FFD816-4167-459E-911F-2A7276AA60B5}"/>
    <dgm:cxn modelId="{704077BD-E04F-46CC-B2EC-D6A5BB1F8E0E}" srcId="{BCFD91A6-8427-4466-AB84-D96A90C26735}" destId="{DD7FBB99-BBF7-41AF-9552-6792ACF98711}" srcOrd="0" destOrd="0" parTransId="{91DB10C1-D0AC-4D56-8103-9EACDE8AEA16}" sibTransId="{6ECE8641-24EA-4536-9791-DCBC11941CF8}"/>
    <dgm:cxn modelId="{4B0E95C8-5FC1-4E46-8196-C8F4CCC653A9}" type="presOf" srcId="{73858758-DF4D-48FC-B56F-23C15802B0BA}" destId="{49F3C3BD-615D-4223-8D43-6D7AD28BD447}" srcOrd="0" destOrd="0" presId="urn:microsoft.com/office/officeart/2005/8/layout/chevron2"/>
    <dgm:cxn modelId="{870AC7FC-9705-4F67-8A8C-4C20E1ACED58}" type="presOf" srcId="{BCFD91A6-8427-4466-AB84-D96A90C26735}" destId="{DF2A8AD4-4C42-4EE6-A13D-68F64E98868A}" srcOrd="0" destOrd="0" presId="urn:microsoft.com/office/officeart/2005/8/layout/chevron2"/>
    <dgm:cxn modelId="{72499DB3-1BCB-4DB0-B1D2-5C9C35749E19}" type="presParOf" srcId="{DF2A8AD4-4C42-4EE6-A13D-68F64E98868A}" destId="{45079BC5-E378-4C3C-A0C1-6BA4DECE9AC9}" srcOrd="0" destOrd="0" presId="urn:microsoft.com/office/officeart/2005/8/layout/chevron2"/>
    <dgm:cxn modelId="{8C570849-DB22-46CF-A032-0324A01269EA}" type="presParOf" srcId="{45079BC5-E378-4C3C-A0C1-6BA4DECE9AC9}" destId="{293FF756-FA88-4DAD-895B-7A5FED3E6BFA}" srcOrd="0" destOrd="0" presId="urn:microsoft.com/office/officeart/2005/8/layout/chevron2"/>
    <dgm:cxn modelId="{990A6117-6F36-4CC5-8755-2CBFD91EC9D2}" type="presParOf" srcId="{45079BC5-E378-4C3C-A0C1-6BA4DECE9AC9}" destId="{49F3C3BD-615D-4223-8D43-6D7AD28BD4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6CA4B-A71E-4B7D-A195-AA92378B9659}">
      <dsp:nvSpPr>
        <dsp:cNvPr id="0" name=""/>
        <dsp:cNvSpPr/>
      </dsp:nvSpPr>
      <dsp:spPr>
        <a:xfrm rot="5400000">
          <a:off x="-952663" y="2037656"/>
          <a:ext cx="3888158" cy="73815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 rot="-5400000">
        <a:off x="622338" y="831733"/>
        <a:ext cx="738155" cy="3150003"/>
      </dsp:txXfrm>
    </dsp:sp>
    <dsp:sp modelId="{30A38888-5DCF-4982-A996-0D9A9201FB7B}">
      <dsp:nvSpPr>
        <dsp:cNvPr id="0" name=""/>
        <dsp:cNvSpPr/>
      </dsp:nvSpPr>
      <dsp:spPr>
        <a:xfrm rot="5400000">
          <a:off x="2502608" y="-559732"/>
          <a:ext cx="3451562" cy="55756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FF756-FA88-4DAD-895B-7A5FED3E6BFA}">
      <dsp:nvSpPr>
        <dsp:cNvPr id="0" name=""/>
        <dsp:cNvSpPr/>
      </dsp:nvSpPr>
      <dsp:spPr>
        <a:xfrm rot="5400000">
          <a:off x="-257387" y="1311658"/>
          <a:ext cx="2321264" cy="1728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1.</a:t>
          </a:r>
        </a:p>
      </dsp:txBody>
      <dsp:txXfrm rot="-5400000">
        <a:off x="39235" y="1879046"/>
        <a:ext cx="1728020" cy="593244"/>
      </dsp:txXfrm>
    </dsp:sp>
    <dsp:sp modelId="{49F3C3BD-615D-4223-8D43-6D7AD28BD447}">
      <dsp:nvSpPr>
        <dsp:cNvPr id="0" name=""/>
        <dsp:cNvSpPr/>
      </dsp:nvSpPr>
      <dsp:spPr>
        <a:xfrm rot="5400000">
          <a:off x="4700764" y="-1920289"/>
          <a:ext cx="1465887" cy="73127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1275" rIns="41275" bIns="4127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6500" kern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Introduction</a:t>
          </a:r>
          <a:endParaRPr lang="en-US" sz="6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7346" y="1074688"/>
        <a:ext cx="7241166" cy="13227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FF756-FA88-4DAD-895B-7A5FED3E6BFA}">
      <dsp:nvSpPr>
        <dsp:cNvPr id="0" name=""/>
        <dsp:cNvSpPr/>
      </dsp:nvSpPr>
      <dsp:spPr>
        <a:xfrm rot="5400000">
          <a:off x="-257387" y="1311658"/>
          <a:ext cx="2321264" cy="1728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2.</a:t>
          </a:r>
        </a:p>
      </dsp:txBody>
      <dsp:txXfrm rot="-5400000">
        <a:off x="39235" y="1879046"/>
        <a:ext cx="1728020" cy="593244"/>
      </dsp:txXfrm>
    </dsp:sp>
    <dsp:sp modelId="{49F3C3BD-615D-4223-8D43-6D7AD28BD447}">
      <dsp:nvSpPr>
        <dsp:cNvPr id="0" name=""/>
        <dsp:cNvSpPr/>
      </dsp:nvSpPr>
      <dsp:spPr>
        <a:xfrm rot="5400000">
          <a:off x="4700764" y="-1920289"/>
          <a:ext cx="1465887" cy="73127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5384" tIns="36195" rIns="36195" bIns="36195" numCol="1" spcCol="1270" anchor="ctr" anchorCtr="0">
          <a:noAutofit/>
        </a:bodyPr>
        <a:lstStyle/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5700" b="1" kern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Architectural Aspects</a:t>
          </a:r>
          <a:endParaRPr lang="en-US" sz="5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7346" y="1074688"/>
        <a:ext cx="7241166" cy="13227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FF756-FA88-4DAD-895B-7A5FED3E6BFA}">
      <dsp:nvSpPr>
        <dsp:cNvPr id="0" name=""/>
        <dsp:cNvSpPr/>
      </dsp:nvSpPr>
      <dsp:spPr>
        <a:xfrm rot="5400000">
          <a:off x="-257387" y="1311658"/>
          <a:ext cx="2321264" cy="1728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PS" sz="3600" kern="1200" dirty="0"/>
            <a:t>3</a:t>
          </a:r>
          <a:r>
            <a:rPr lang="en-US" sz="3600" kern="1200" dirty="0"/>
            <a:t>.</a:t>
          </a:r>
        </a:p>
      </dsp:txBody>
      <dsp:txXfrm rot="-5400000">
        <a:off x="39235" y="1879046"/>
        <a:ext cx="1728020" cy="593244"/>
      </dsp:txXfrm>
    </dsp:sp>
    <dsp:sp modelId="{49F3C3BD-615D-4223-8D43-6D7AD28BD447}">
      <dsp:nvSpPr>
        <dsp:cNvPr id="0" name=""/>
        <dsp:cNvSpPr/>
      </dsp:nvSpPr>
      <dsp:spPr>
        <a:xfrm rot="5400000">
          <a:off x="4700764" y="-1920289"/>
          <a:ext cx="1465887" cy="73127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5400" b="1" kern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Environmental Aspects</a:t>
          </a:r>
          <a:endParaRPr lang="en-US" sz="5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7346" y="1074688"/>
        <a:ext cx="7241166" cy="13227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FF756-FA88-4DAD-895B-7A5FED3E6BFA}">
      <dsp:nvSpPr>
        <dsp:cNvPr id="0" name=""/>
        <dsp:cNvSpPr/>
      </dsp:nvSpPr>
      <dsp:spPr>
        <a:xfrm rot="5400000">
          <a:off x="-257387" y="1311658"/>
          <a:ext cx="2321264" cy="1728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4.</a:t>
          </a:r>
        </a:p>
      </dsp:txBody>
      <dsp:txXfrm rot="-5400000">
        <a:off x="39235" y="1879046"/>
        <a:ext cx="1728020" cy="593244"/>
      </dsp:txXfrm>
    </dsp:sp>
    <dsp:sp modelId="{49F3C3BD-615D-4223-8D43-6D7AD28BD447}">
      <dsp:nvSpPr>
        <dsp:cNvPr id="0" name=""/>
        <dsp:cNvSpPr/>
      </dsp:nvSpPr>
      <dsp:spPr>
        <a:xfrm rot="5400000">
          <a:off x="4715554" y="-1876025"/>
          <a:ext cx="1465887" cy="73127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1275" rIns="41275" bIns="4127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6500" kern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structural Aspects</a:t>
          </a:r>
          <a:endParaRPr lang="en-US" sz="6500" kern="1200" dirty="0"/>
        </a:p>
      </dsp:txBody>
      <dsp:txXfrm rot="-5400000">
        <a:off x="1792136" y="1118952"/>
        <a:ext cx="7241166" cy="13227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FF756-FA88-4DAD-895B-7A5FED3E6BFA}">
      <dsp:nvSpPr>
        <dsp:cNvPr id="0" name=""/>
        <dsp:cNvSpPr/>
      </dsp:nvSpPr>
      <dsp:spPr>
        <a:xfrm rot="5400000">
          <a:off x="-257387" y="1311658"/>
          <a:ext cx="2321264" cy="17280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5.</a:t>
          </a:r>
        </a:p>
      </dsp:txBody>
      <dsp:txXfrm rot="-5400000">
        <a:off x="39235" y="1879046"/>
        <a:ext cx="1728020" cy="593244"/>
      </dsp:txXfrm>
    </dsp:sp>
    <dsp:sp modelId="{49F3C3BD-615D-4223-8D43-6D7AD28BD447}">
      <dsp:nvSpPr>
        <dsp:cNvPr id="0" name=""/>
        <dsp:cNvSpPr/>
      </dsp:nvSpPr>
      <dsp:spPr>
        <a:xfrm rot="5400000">
          <a:off x="4715554" y="-1876025"/>
          <a:ext cx="1465887" cy="73127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152" tIns="29210" rIns="29210" bIns="29210" numCol="1" spcCol="1270" anchor="ctr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4600" kern="1200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  <a:t>Electro-mechanical </a:t>
          </a:r>
          <a:br>
            <a:rPr lang="ar-JO" sz="4600" kern="1200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</a:br>
          <a:r>
            <a:rPr lang="ar-JO" sz="4600" kern="1200" dirty="0">
              <a:solidFill>
                <a:schemeClr val="accent1"/>
              </a:solidFill>
              <a:latin typeface="Times New Roman" panose="02020603050405020304" pitchFamily="18" charset="0"/>
              <a:ea typeface="Artifakt Element" panose="020B0503050000020004" pitchFamily="34" charset="0"/>
              <a:cs typeface="Times New Roman" panose="02020603050405020304" pitchFamily="18" charset="0"/>
            </a:rPr>
            <a:t>       </a:t>
          </a:r>
          <a:r>
            <a:rPr lang="en-US" sz="4600" kern="1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Aspects</a:t>
          </a:r>
          <a:endParaRPr lang="en-US" sz="4600" kern="1200" dirty="0">
            <a:solidFill>
              <a:schemeClr val="accent1"/>
            </a:solidFill>
          </a:endParaRPr>
        </a:p>
      </dsp:txBody>
      <dsp:txXfrm rot="-5400000">
        <a:off x="1792136" y="1118952"/>
        <a:ext cx="7241166" cy="1322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B891D-092A-43B5-84F2-6487CCD26AAE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453EF-346A-44CD-82CE-8BC4DB576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8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C453EF-346A-44CD-82CE-8BC4DB57638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3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4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55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5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9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7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0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1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1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8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3189C-23BC-4085-B9F0-756A968BEBAC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709F8-D8DD-4DCA-956E-D59BC967A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9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D52F8-CFFA-E8A1-88F8-D76FD89A8B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sz="1800" dirty="0">
                <a:solidFill>
                  <a:srgbClr val="A5756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FEC6F4-3EC0-A7F5-966E-586E3CCC5FAF}"/>
              </a:ext>
            </a:extLst>
          </p:cNvPr>
          <p:cNvSpPr txBox="1"/>
          <p:nvPr/>
        </p:nvSpPr>
        <p:spPr>
          <a:xfrm>
            <a:off x="5845086" y="1555337"/>
            <a:ext cx="5048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b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and Information Technology</a:t>
            </a:r>
            <a:endParaRPr lang="en-US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BAD05-F86A-1881-8876-1D5429C5E142}"/>
              </a:ext>
            </a:extLst>
          </p:cNvPr>
          <p:cNvSpPr txBox="1"/>
          <p:nvPr/>
        </p:nvSpPr>
        <p:spPr>
          <a:xfrm>
            <a:off x="5845086" y="2144895"/>
            <a:ext cx="504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Building Engineering Department</a:t>
            </a:r>
            <a:b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Graduation project</a:t>
            </a:r>
            <a:r>
              <a:rPr lang="ar-SA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 </a:t>
            </a:r>
            <a:r>
              <a:rPr lang="en-US" sz="16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br>
              <a:rPr lang="en-US" sz="16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BD54DC-C420-38F2-5A5A-5B4DF5A76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178"/>
            <a:ext cx="5619549" cy="66976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5F1931-FA7E-DF72-564F-C951930B31E4}"/>
              </a:ext>
            </a:extLst>
          </p:cNvPr>
          <p:cNvSpPr txBox="1"/>
          <p:nvPr/>
        </p:nvSpPr>
        <p:spPr>
          <a:xfrm>
            <a:off x="5457317" y="3127838"/>
            <a:ext cx="6098458" cy="3180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Integrated redesign of the Ministry of Education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br>
              <a:rPr lang="en-US" sz="1800" b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</a:b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 </a:t>
            </a:r>
            <a:r>
              <a:rPr lang="en-US" sz="1800" b="1" u="sng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Prepared By</a:t>
            </a:r>
            <a:r>
              <a:rPr lang="ar-SA" sz="1800" b="1" u="sng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:</a:t>
            </a:r>
            <a:endParaRPr lang="en-US" sz="1800" b="1" u="sng" dirty="0"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Sojood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Tayseer  </a:t>
            </a: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Noor Daraghmeh </a:t>
            </a: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Yasmeen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Rawajbeh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 </a:t>
            </a: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en-US" sz="1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</a:t>
            </a:r>
            <a:r>
              <a:rPr lang="en-US" sz="18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Under the Supervisor </a:t>
            </a:r>
            <a:r>
              <a:rPr lang="en-US" sz="1800" b="1" u="sng" dirty="0"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:</a:t>
            </a:r>
          </a:p>
          <a:p>
            <a:pPr marR="228600" algn="ctr">
              <a:lnSpc>
                <a:spcPct val="120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     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Eng. Nermeen Al-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Barq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+mj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3B3EB43-93D8-C412-BA73-C082B7F59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152" y="80178"/>
            <a:ext cx="1697087" cy="147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415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966433" y="811161"/>
            <a:ext cx="18341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0140B89C-B29D-9D54-F8DE-09E614759B6A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84ECE-1D97-D349-0780-E808E90CAF6F}"/>
              </a:ext>
            </a:extLst>
          </p:cNvPr>
          <p:cNvSpPr txBox="1"/>
          <p:nvPr/>
        </p:nvSpPr>
        <p:spPr>
          <a:xfrm>
            <a:off x="10710602" y="5863421"/>
            <a:ext cx="1671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52EFBCD0-42BB-DE19-706D-3EB42B91C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704" y="51638"/>
            <a:ext cx="6946296" cy="35912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FC1916-B571-0245-A187-7BE0EACE81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7905135" cy="33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1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1077842" y="811161"/>
            <a:ext cx="16113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0140B89C-B29D-9D54-F8DE-09E614759B6A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84ECE-1D97-D349-0780-E808E90CAF6F}"/>
              </a:ext>
            </a:extLst>
          </p:cNvPr>
          <p:cNvSpPr txBox="1"/>
          <p:nvPr/>
        </p:nvSpPr>
        <p:spPr>
          <a:xfrm>
            <a:off x="10710602" y="5863421"/>
            <a:ext cx="1671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B6C9DBE2-2F7A-DC27-651B-49F17C6B6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400" y="31616"/>
            <a:ext cx="6848600" cy="33341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80DEE-4A4E-EF03-CF0D-225507989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2" y="3429000"/>
            <a:ext cx="7870522" cy="344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75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1008914" y="811161"/>
            <a:ext cx="17491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0140B89C-B29D-9D54-F8DE-09E614759B6A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84ECE-1D97-D349-0780-E808E90CAF6F}"/>
              </a:ext>
            </a:extLst>
          </p:cNvPr>
          <p:cNvSpPr txBox="1"/>
          <p:nvPr/>
        </p:nvSpPr>
        <p:spPr>
          <a:xfrm>
            <a:off x="10710602" y="5863421"/>
            <a:ext cx="1671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B4B5DA15-9A0B-F873-5A4C-DC0161053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704" y="51638"/>
            <a:ext cx="6946296" cy="32403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A7E833-775B-BD5C-16FC-EECA14127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4736"/>
            <a:ext cx="7959646" cy="330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26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0E7AC5-AB6F-65DD-FFEB-F08DCC3884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857979"/>
              </p:ext>
            </p:extLst>
          </p:nvPr>
        </p:nvGraphicFramePr>
        <p:xfrm>
          <a:off x="1354393" y="148641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2482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53C491A-EC18-68E0-9499-500586C89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607852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141CD36-BC70-2DBB-BDF9-075C6858E449}"/>
              </a:ext>
            </a:extLst>
          </p:cNvPr>
          <p:cNvSpPr txBox="1"/>
          <p:nvPr/>
        </p:nvSpPr>
        <p:spPr>
          <a:xfrm>
            <a:off x="5098470" y="2890638"/>
            <a:ext cx="29483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Environmental Aspects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A967A-6193-EC14-298B-D3977DE9C5F4}"/>
              </a:ext>
            </a:extLst>
          </p:cNvPr>
          <p:cNvSpPr txBox="1"/>
          <p:nvPr/>
        </p:nvSpPr>
        <p:spPr>
          <a:xfrm rot="17954200">
            <a:off x="6993799" y="3325815"/>
            <a:ext cx="31870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CDF Analysis </a:t>
            </a:r>
          </a:p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And Design</a:t>
            </a:r>
            <a:endParaRPr lang="en-US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7ADDCB-DA06-C3CA-905F-E9442AD1DD24}"/>
              </a:ext>
            </a:extLst>
          </p:cNvPr>
          <p:cNvSpPr txBox="1"/>
          <p:nvPr/>
        </p:nvSpPr>
        <p:spPr>
          <a:xfrm rot="3379228">
            <a:off x="2741248" y="3111811"/>
            <a:ext cx="310480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Over Shadowing</a:t>
            </a:r>
          </a:p>
          <a:p>
            <a:pPr algn="ctr"/>
            <a:r>
              <a:rPr lang="en-US" sz="28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Solar Radiation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4660DB-F47B-4899-3EBC-BA1B3937F202}"/>
              </a:ext>
            </a:extLst>
          </p:cNvPr>
          <p:cNvSpPr txBox="1"/>
          <p:nvPr/>
        </p:nvSpPr>
        <p:spPr>
          <a:xfrm rot="2247142">
            <a:off x="5794364" y="1012026"/>
            <a:ext cx="40669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And Comfort</a:t>
            </a:r>
            <a:endParaRPr lang="en-US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9FD9C0-8732-829C-F2D6-20729777F349}"/>
              </a:ext>
            </a:extLst>
          </p:cNvPr>
          <p:cNvSpPr txBox="1"/>
          <p:nvPr/>
        </p:nvSpPr>
        <p:spPr>
          <a:xfrm rot="19724816">
            <a:off x="3046485" y="1183710"/>
            <a:ext cx="3872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  <a:endParaRPr lang="en-US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0AC98-197F-0078-8CD8-9A5BEAD74371}"/>
              </a:ext>
            </a:extLst>
          </p:cNvPr>
          <p:cNvSpPr txBox="1"/>
          <p:nvPr/>
        </p:nvSpPr>
        <p:spPr>
          <a:xfrm>
            <a:off x="3519735" y="4949323"/>
            <a:ext cx="61058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Design Builder</a:t>
            </a:r>
          </a:p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  <a:endParaRPr lang="en-US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444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sz="4000" dirty="0"/>
          </a:p>
        </p:txBody>
      </p:sp>
      <p:pic>
        <p:nvPicPr>
          <p:cNvPr id="4" name="Picture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9" y="2313709"/>
            <a:ext cx="3974748" cy="3699162"/>
          </a:xfrm>
          <a:prstGeom prst="rect">
            <a:avLst/>
          </a:prstGeom>
        </p:spPr>
      </p:pic>
      <p:pic>
        <p:nvPicPr>
          <p:cNvPr id="5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45" y="2313709"/>
            <a:ext cx="3920837" cy="3810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1724891" y="1658072"/>
            <a:ext cx="2098964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wall</a:t>
            </a:r>
            <a:endParaRPr 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6449290" y="1690471"/>
            <a:ext cx="2098964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internal wall</a:t>
            </a:r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1724890" y="5980255"/>
            <a:ext cx="3283529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4.192 w\m2.k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6539345" y="6012871"/>
            <a:ext cx="3283529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4.882 w\m2.k</a:t>
            </a:r>
          </a:p>
        </p:txBody>
      </p:sp>
    </p:spTree>
    <p:extLst>
      <p:ext uri="{BB962C8B-B14F-4D97-AF65-F5344CB8AC3E}">
        <p14:creationId xmlns:p14="http://schemas.microsoft.com/office/powerpoint/2010/main" val="1025339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1724891" y="1658072"/>
            <a:ext cx="2098964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External wall</a:t>
            </a:r>
            <a:endParaRPr 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6449290" y="1690471"/>
            <a:ext cx="2098964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internal wall</a:t>
            </a:r>
            <a:endParaRPr lang="en-US" sz="2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1724890" y="5980255"/>
            <a:ext cx="3283529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0.452 w\m2.k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D3031A5-063C-4192-BA69-9B4D80CCAB5F}"/>
              </a:ext>
            </a:extLst>
          </p:cNvPr>
          <p:cNvSpPr txBox="1">
            <a:spLocks/>
          </p:cNvSpPr>
          <p:nvPr/>
        </p:nvSpPr>
        <p:spPr>
          <a:xfrm>
            <a:off x="6539345" y="6012871"/>
            <a:ext cx="3283529" cy="655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U-value = 0.245 w\m2.k</a:t>
            </a:r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4890" y="2288692"/>
            <a:ext cx="4027343" cy="3666763"/>
          </a:xfrm>
          <a:prstGeom prst="rect">
            <a:avLst/>
          </a:prstGeom>
        </p:spPr>
      </p:pic>
      <p:pic>
        <p:nvPicPr>
          <p:cNvPr id="11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45" y="2403520"/>
            <a:ext cx="4208800" cy="355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03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9683"/>
          </a:xfrm>
        </p:spPr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225" y="1783021"/>
            <a:ext cx="7001852" cy="1848108"/>
          </a:xfr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 txBox="1">
            <a:spLocks/>
          </p:cNvSpPr>
          <p:nvPr/>
        </p:nvSpPr>
        <p:spPr>
          <a:xfrm>
            <a:off x="838201" y="2183447"/>
            <a:ext cx="2265218" cy="83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01621" y="2383909"/>
            <a:ext cx="173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ar-SA" sz="2400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2915866" y="2499325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120" y="4430749"/>
            <a:ext cx="6716062" cy="1543265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718077" y="5202381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losses </a:t>
            </a:r>
          </a:p>
        </p:txBody>
      </p:sp>
      <p:sp>
        <p:nvSpPr>
          <p:cNvPr id="10" name="سهم إلى اليمين 9"/>
          <p:cNvSpPr/>
          <p:nvPr/>
        </p:nvSpPr>
        <p:spPr>
          <a:xfrm>
            <a:off x="2915865" y="5317797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638709" y="1321356"/>
            <a:ext cx="1944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load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3343515" y="6218769"/>
            <a:ext cx="4535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Tx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heating load = 170.176 KW</a:t>
            </a:r>
          </a:p>
        </p:txBody>
      </p:sp>
    </p:spTree>
    <p:extLst>
      <p:ext uri="{BB962C8B-B14F-4D97-AF65-F5344CB8AC3E}">
        <p14:creationId xmlns:p14="http://schemas.microsoft.com/office/powerpoint/2010/main" val="3648295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9683"/>
          </a:xfrm>
        </p:spPr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 txBox="1">
            <a:spLocks/>
          </p:cNvSpPr>
          <p:nvPr/>
        </p:nvSpPr>
        <p:spPr>
          <a:xfrm>
            <a:off x="838201" y="2183447"/>
            <a:ext cx="2265218" cy="83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01621" y="2383909"/>
            <a:ext cx="1732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endParaRPr lang="ar-SA" sz="2400" dirty="0"/>
          </a:p>
        </p:txBody>
      </p:sp>
      <p:sp>
        <p:nvSpPr>
          <p:cNvPr id="7" name="سهم إلى اليمين 6"/>
          <p:cNvSpPr/>
          <p:nvPr/>
        </p:nvSpPr>
        <p:spPr>
          <a:xfrm>
            <a:off x="2915866" y="2499325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901621" y="5202381"/>
            <a:ext cx="1370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gain</a:t>
            </a:r>
          </a:p>
        </p:txBody>
      </p:sp>
      <p:sp>
        <p:nvSpPr>
          <p:cNvPr id="10" name="سهم إلى اليمين 9"/>
          <p:cNvSpPr/>
          <p:nvPr/>
        </p:nvSpPr>
        <p:spPr>
          <a:xfrm>
            <a:off x="2915865" y="5317797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646724" y="1321356"/>
            <a:ext cx="1928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Cooling load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3343515" y="6218769"/>
            <a:ext cx="4535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Tx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cooling load = 102.17 KW</a:t>
            </a:r>
          </a:p>
        </p:txBody>
      </p:sp>
      <p:pic>
        <p:nvPicPr>
          <p:cNvPr id="13" name="عنصر نائب للمحتوى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725" y="1958421"/>
            <a:ext cx="6190547" cy="1726888"/>
          </a:xfrm>
        </p:spPr>
      </p:pic>
      <p:pic>
        <p:nvPicPr>
          <p:cNvPr id="14" name="صورة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967" y="4355449"/>
            <a:ext cx="6716062" cy="154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95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9683"/>
          </a:xfrm>
        </p:spPr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4F2C34D-23B1-11CC-B523-A12E75F0A03E}"/>
              </a:ext>
            </a:extLst>
          </p:cNvPr>
          <p:cNvSpPr txBox="1">
            <a:spLocks/>
          </p:cNvSpPr>
          <p:nvPr/>
        </p:nvSpPr>
        <p:spPr>
          <a:xfrm>
            <a:off x="838201" y="2183447"/>
            <a:ext cx="2265218" cy="83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85070" y="2383908"/>
            <a:ext cx="25034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PMV index value  </a:t>
            </a:r>
          </a:p>
        </p:txBody>
      </p:sp>
      <p:sp>
        <p:nvSpPr>
          <p:cNvPr id="7" name="سهم إلى اليمين 6"/>
          <p:cNvSpPr/>
          <p:nvPr/>
        </p:nvSpPr>
        <p:spPr>
          <a:xfrm>
            <a:off x="2691210" y="2499324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-190101" y="4987388"/>
            <a:ext cx="3253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site and source energy</a:t>
            </a:r>
          </a:p>
        </p:txBody>
      </p:sp>
      <p:sp>
        <p:nvSpPr>
          <p:cNvPr id="10" name="سهم إلى اليمين 9"/>
          <p:cNvSpPr/>
          <p:nvPr/>
        </p:nvSpPr>
        <p:spPr>
          <a:xfrm>
            <a:off x="2691210" y="5287471"/>
            <a:ext cx="1205345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/>
        </p:nvSpPr>
        <p:spPr>
          <a:xfrm>
            <a:off x="4348566" y="1321356"/>
            <a:ext cx="2525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comfort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10" y="1780546"/>
            <a:ext cx="7502753" cy="1710800"/>
          </a:xfr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566" y="4266334"/>
            <a:ext cx="7275397" cy="1733550"/>
          </a:xfrm>
          <a:prstGeom prst="rect">
            <a:avLst/>
          </a:prstGeom>
        </p:spPr>
      </p:pic>
      <p:sp>
        <p:nvSpPr>
          <p:cNvPr id="17" name="مستطيل 16"/>
          <p:cNvSpPr/>
          <p:nvPr/>
        </p:nvSpPr>
        <p:spPr>
          <a:xfrm>
            <a:off x="360433" y="6205341"/>
            <a:ext cx="32207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Tx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hours = 400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4269380" y="6203846"/>
            <a:ext cx="5208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Tx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total consumption= 165.75 kw/m2 </a:t>
            </a:r>
          </a:p>
        </p:txBody>
      </p:sp>
    </p:spTree>
    <p:extLst>
      <p:ext uri="{BB962C8B-B14F-4D97-AF65-F5344CB8AC3E}">
        <p14:creationId xmlns:p14="http://schemas.microsoft.com/office/powerpoint/2010/main" val="1276820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07C32-6B7D-F8C5-7B16-1CB3F3B4D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0583" y="421897"/>
            <a:ext cx="2184499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0F70560-59AB-E00C-868F-D0C0408123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753505"/>
              </p:ext>
            </p:extLst>
          </p:nvPr>
        </p:nvGraphicFramePr>
        <p:xfrm>
          <a:off x="2181383" y="169068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CFF6159-DF19-54D2-5806-410CE8E0C74A}"/>
              </a:ext>
            </a:extLst>
          </p:cNvPr>
          <p:cNvSpPr txBox="1"/>
          <p:nvPr/>
        </p:nvSpPr>
        <p:spPr>
          <a:xfrm>
            <a:off x="3755082" y="2349416"/>
            <a:ext cx="50626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Architectural Aspects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Environmental Aspects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Structural Aspects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Electro-Mechanical Aspects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Quantity Surveying &amp; Cost Estimate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054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70DF6-E50F-CCEF-7A7A-3F7A98944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Design Builder data</a:t>
            </a:r>
            <a:endParaRPr lang="en-US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9370" y="1479260"/>
            <a:ext cx="6358716" cy="512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249903" y="2579992"/>
            <a:ext cx="33594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Tx/>
              <a:defRPr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conservation ratio between the building after insulation and the baseline is 63.06%</a:t>
            </a:r>
          </a:p>
        </p:txBody>
      </p:sp>
    </p:spTree>
    <p:extLst>
      <p:ext uri="{BB962C8B-B14F-4D97-AF65-F5344CB8AC3E}">
        <p14:creationId xmlns:p14="http://schemas.microsoft.com/office/powerpoint/2010/main" val="1908045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83AC9-362A-2305-7A80-D1FE113D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26" y="199867"/>
            <a:ext cx="4028768" cy="1260223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latin typeface="Times New Roman" panose="02020603050405020304" pitchFamily="18" charset="0"/>
              </a:rPr>
              <a:t>Daylight Factor  </a:t>
            </a:r>
            <a:br>
              <a:rPr lang="en-US" dirty="0"/>
            </a:br>
            <a:r>
              <a:rPr lang="en-US" sz="2700" b="1" dirty="0"/>
              <a:t>modifications action:</a:t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7477" y="1360427"/>
            <a:ext cx="9428018" cy="166254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en-US" sz="2400" dirty="0">
                <a:cs typeface="+mj-cs"/>
              </a:rPr>
              <a:t>To solve the problem </a:t>
            </a:r>
          </a:p>
          <a:p>
            <a:pPr>
              <a:defRPr/>
            </a:pPr>
            <a:r>
              <a:rPr lang="en-US" sz="2600" dirty="0">
                <a:cs typeface="+mj-cs"/>
              </a:rPr>
              <a:t> Enlarged the windows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2400" kern="0" dirty="0">
                <a:solidFill>
                  <a:srgbClr val="000000"/>
                </a:solidFill>
                <a:latin typeface="Arial"/>
                <a:cs typeface="+mj-cs"/>
                <a:sym typeface="Arial"/>
              </a:rPr>
              <a:t>Using double low e glass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2400" kern="0" dirty="0">
                <a:solidFill>
                  <a:srgbClr val="000000"/>
                </a:solidFill>
                <a:latin typeface="Arial"/>
                <a:cs typeface="+mj-cs"/>
                <a:sym typeface="Arial"/>
              </a:rPr>
              <a:t>Using thermal insulation in walls and roof to enhance cooling </a:t>
            </a:r>
            <a:r>
              <a:rPr lang="en-US" sz="2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load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defRPr/>
            </a:pPr>
            <a:r>
              <a:rPr lang="en-US" sz="2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Solar chimney</a:t>
            </a:r>
          </a:p>
          <a:p>
            <a:endParaRPr lang="ar-SA" dirty="0"/>
          </a:p>
        </p:txBody>
      </p:sp>
      <p:pic>
        <p:nvPicPr>
          <p:cNvPr id="5" name="Picture 1700626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976" y="2923309"/>
            <a:ext cx="4238048" cy="349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41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83AC9-362A-2305-7A80-D1FE113D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07" y="52396"/>
            <a:ext cx="3200400" cy="15293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2800" b="1" dirty="0"/>
            </a:br>
            <a:r>
              <a:rPr lang="en-US" sz="2800" dirty="0"/>
              <a:t>Ground floor</a:t>
            </a:r>
            <a:br>
              <a:rPr lang="en-US" sz="2800" b="1" dirty="0"/>
            </a:br>
            <a:endParaRPr lang="en-US" sz="28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42BEF5-FFF2-25CD-1DF2-6061BF0B5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6812" y="1"/>
            <a:ext cx="8195187" cy="37313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A31380-C55C-876A-6859-B1B7A957C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63527"/>
            <a:ext cx="7846142" cy="37313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A018E-EABA-6BEE-E5A0-07AB4948446D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D1DEDF-B539-C06A-0692-E97BA6B97CBC}"/>
              </a:ext>
            </a:extLst>
          </p:cNvPr>
          <p:cNvSpPr txBox="1"/>
          <p:nvPr/>
        </p:nvSpPr>
        <p:spPr>
          <a:xfrm>
            <a:off x="-2458" y="1987344"/>
            <a:ext cx="609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1CDCBE-827A-CF59-0A23-BBF8B66F9C67}"/>
              </a:ext>
            </a:extLst>
          </p:cNvPr>
          <p:cNvSpPr txBox="1"/>
          <p:nvPr/>
        </p:nvSpPr>
        <p:spPr>
          <a:xfrm>
            <a:off x="5261487" y="4600870"/>
            <a:ext cx="609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1405449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FB1F45-B16A-9F64-4C0C-63E2448864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55" y="0"/>
            <a:ext cx="7523496" cy="3923071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E650B048-A038-24E2-3AAC-CE4B6A363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2348"/>
            <a:ext cx="6946490" cy="31856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EEC53AD-758D-4BA6-D8A1-C72E646AA747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E0700-6484-3BC6-1FB4-9EC1B1563F3B}"/>
              </a:ext>
            </a:extLst>
          </p:cNvPr>
          <p:cNvSpPr txBox="1"/>
          <p:nvPr/>
        </p:nvSpPr>
        <p:spPr>
          <a:xfrm>
            <a:off x="-1165723" y="137254"/>
            <a:ext cx="6098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2400" b="1" dirty="0"/>
            </a:br>
            <a:r>
              <a:rPr lang="en-US" sz="2400" dirty="0"/>
              <a:t>First floor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F1BE8-7CFD-C602-764F-0D52F4258934}"/>
              </a:ext>
            </a:extLst>
          </p:cNvPr>
          <p:cNvSpPr txBox="1"/>
          <p:nvPr/>
        </p:nvSpPr>
        <p:spPr>
          <a:xfrm>
            <a:off x="426504" y="2370958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B39BE-C40D-EF4F-8AE8-C396B8A89B1B}"/>
              </a:ext>
            </a:extLst>
          </p:cNvPr>
          <p:cNvSpPr txBox="1"/>
          <p:nvPr/>
        </p:nvSpPr>
        <p:spPr>
          <a:xfrm>
            <a:off x="4653116" y="4762796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</p:spTree>
    <p:extLst>
      <p:ext uri="{BB962C8B-B14F-4D97-AF65-F5344CB8AC3E}">
        <p14:creationId xmlns:p14="http://schemas.microsoft.com/office/powerpoint/2010/main" val="608515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EC53AD-758D-4BA6-D8A1-C72E646AA747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E0700-6484-3BC6-1FB4-9EC1B1563F3B}"/>
              </a:ext>
            </a:extLst>
          </p:cNvPr>
          <p:cNvSpPr txBox="1"/>
          <p:nvPr/>
        </p:nvSpPr>
        <p:spPr>
          <a:xfrm>
            <a:off x="-1165723" y="137254"/>
            <a:ext cx="6098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2400" b="1" dirty="0"/>
            </a:br>
            <a:r>
              <a:rPr lang="en-US" sz="2400" dirty="0"/>
              <a:t>Second floor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F1BE8-7CFD-C602-764F-0D52F4258934}"/>
              </a:ext>
            </a:extLst>
          </p:cNvPr>
          <p:cNvSpPr txBox="1"/>
          <p:nvPr/>
        </p:nvSpPr>
        <p:spPr>
          <a:xfrm>
            <a:off x="426504" y="2370958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B39BE-C40D-EF4F-8AE8-C396B8A89B1B}"/>
              </a:ext>
            </a:extLst>
          </p:cNvPr>
          <p:cNvSpPr txBox="1"/>
          <p:nvPr/>
        </p:nvSpPr>
        <p:spPr>
          <a:xfrm>
            <a:off x="4653116" y="4762796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AE592C8-056E-BA10-7E18-F375458FFE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627" y="1"/>
            <a:ext cx="6946490" cy="3429000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C35782EE-1704-D531-CF0C-7B5B88580E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02"/>
            <a:ext cx="6460993" cy="366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73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EC53AD-758D-4BA6-D8A1-C72E646AA747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E0700-6484-3BC6-1FB4-9EC1B1563F3B}"/>
              </a:ext>
            </a:extLst>
          </p:cNvPr>
          <p:cNvSpPr txBox="1"/>
          <p:nvPr/>
        </p:nvSpPr>
        <p:spPr>
          <a:xfrm>
            <a:off x="-1165723" y="137254"/>
            <a:ext cx="6098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Daylight Factor</a:t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sz="2400" b="1" dirty="0"/>
            </a:br>
            <a:r>
              <a:rPr lang="en-US" sz="2400" dirty="0"/>
              <a:t>Third floor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F1BE8-7CFD-C602-764F-0D52F4258934}"/>
              </a:ext>
            </a:extLst>
          </p:cNvPr>
          <p:cNvSpPr txBox="1"/>
          <p:nvPr/>
        </p:nvSpPr>
        <p:spPr>
          <a:xfrm>
            <a:off x="426504" y="2370958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B39BE-C40D-EF4F-8AE8-C396B8A89B1B}"/>
              </a:ext>
            </a:extLst>
          </p:cNvPr>
          <p:cNvSpPr txBox="1"/>
          <p:nvPr/>
        </p:nvSpPr>
        <p:spPr>
          <a:xfrm>
            <a:off x="4653116" y="4762796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22BC493-1C4C-79B7-C91D-74A53B6F7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9" y="41363"/>
            <a:ext cx="6900416" cy="338763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B5A57B-31B0-94D2-7BBB-21199E028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65642"/>
            <a:ext cx="6681019" cy="365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41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28D9F-776B-1287-2960-CE24A540B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Solar chimney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sz="3200" dirty="0"/>
          </a:p>
        </p:txBody>
      </p:sp>
      <p:pic>
        <p:nvPicPr>
          <p:cNvPr id="5" name="Picture 17006260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258" y="1510578"/>
            <a:ext cx="5792211" cy="4543857"/>
          </a:xfrm>
          <a:prstGeom prst="rect">
            <a:avLst/>
          </a:prstGeom>
        </p:spPr>
      </p:pic>
      <p:pic>
        <p:nvPicPr>
          <p:cNvPr id="6" name="Picture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58" y="2355706"/>
            <a:ext cx="2310752" cy="17984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C428D9F-776B-1287-2960-CE24A540B237}"/>
              </a:ext>
            </a:extLst>
          </p:cNvPr>
          <p:cNvSpPr txBox="1">
            <a:spLocks/>
          </p:cNvSpPr>
          <p:nvPr/>
        </p:nvSpPr>
        <p:spPr>
          <a:xfrm>
            <a:off x="1570506" y="4154127"/>
            <a:ext cx="1918855" cy="450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glass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024014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E460A-5C10-A93B-9D2A-72591816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1943"/>
            <a:ext cx="10515600" cy="1325563"/>
          </a:xfrm>
        </p:spPr>
        <p:txBody>
          <a:bodyPr/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Shadowing and overshadowing</a:t>
            </a:r>
            <a:b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Winter (21-12)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4681C61-5EC8-25E8-C012-3523D5486A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53622"/>
            <a:ext cx="6518876" cy="3969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BDECD4-4094-663E-C7D0-8D13C498E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555" y="1444174"/>
            <a:ext cx="5928228" cy="390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751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82" y="205436"/>
            <a:ext cx="10515600" cy="1325563"/>
          </a:xfrm>
        </p:spPr>
        <p:txBody>
          <a:bodyPr/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Shadowing and overshadowing</a:t>
            </a:r>
            <a:b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Summer (21- 07)</a:t>
            </a:r>
            <a:endParaRPr lang="en-US" dirty="0"/>
          </a:p>
        </p:txBody>
      </p:sp>
      <p:pic>
        <p:nvPicPr>
          <p:cNvPr id="6" name="Picture 4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861" y="1030447"/>
            <a:ext cx="6410758" cy="4057650"/>
          </a:xfrm>
          <a:prstGeom prst="rect">
            <a:avLst/>
          </a:prstGeom>
        </p:spPr>
      </p:pic>
      <p:pic>
        <p:nvPicPr>
          <p:cNvPr id="7" name="Picture 5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2484742"/>
            <a:ext cx="5831249" cy="380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41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2650A02-1DA0-F400-9C71-CE71975C03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9307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473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0E7AC5-AB6F-65DD-FFEB-F08DCC3884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588548"/>
              </p:ext>
            </p:extLst>
          </p:nvPr>
        </p:nvGraphicFramePr>
        <p:xfrm>
          <a:off x="1354393" y="148641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0588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F7C5-D4A4-ECED-4B33-AEB7714EB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chemeClr val="accent1"/>
                </a:solidFill>
              </a:rPr>
              <a:t>Column Distribution</a:t>
            </a:r>
            <a:br>
              <a:rPr lang="en-US" sz="4400" dirty="0">
                <a:latin typeface="High Tower Text" panose="02040502050506030303" pitchFamily="18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CC134A-09E1-D240-70D1-702EF5EF8D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2277" y="1484789"/>
            <a:ext cx="9761523" cy="5008086"/>
          </a:xfrm>
        </p:spPr>
      </p:pic>
    </p:spTree>
    <p:extLst>
      <p:ext uri="{BB962C8B-B14F-4D97-AF65-F5344CB8AC3E}">
        <p14:creationId xmlns:p14="http://schemas.microsoft.com/office/powerpoint/2010/main" val="17269341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34F6E-6729-4560-2795-726182AF6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1"/>
                </a:solidFill>
              </a:rPr>
              <a:t>ASSUMPTIONS:</a:t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6F569-CD4E-BFE0-8070-2C55CD5A1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468032" cy="4351338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50000"/>
                  </a:schemeClr>
                </a:solidFill>
                <a:ea typeface="EB Garamond" panose="020B0604020202020204" charset="0"/>
                <a:cs typeface="EB Garamond" panose="020B0604020202020204" charset="0"/>
              </a:rPr>
              <a:t>The following codes were used in the structural design: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ACI 318- 2014. Code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Uniform Building Code (UBC 97).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American Society of Civil Engineers (ASCE)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910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B2BFB-BD7B-BB11-FD98-4656C0FC9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Load effect</a:t>
            </a:r>
            <a:br>
              <a:rPr lang="en-US" sz="4400" b="1" dirty="0"/>
            </a:br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6481E80-0D93-79DB-C151-783D93F38B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806797"/>
              </p:ext>
            </p:extLst>
          </p:nvPr>
        </p:nvGraphicFramePr>
        <p:xfrm>
          <a:off x="412954" y="1541206"/>
          <a:ext cx="10412361" cy="4313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6875">
                  <a:extLst>
                    <a:ext uri="{9D8B030D-6E8A-4147-A177-3AD203B41FA5}">
                      <a16:colId xmlns:a16="http://schemas.microsoft.com/office/drawing/2014/main" val="4103422936"/>
                    </a:ext>
                  </a:extLst>
                </a:gridCol>
                <a:gridCol w="2136089">
                  <a:extLst>
                    <a:ext uri="{9D8B030D-6E8A-4147-A177-3AD203B41FA5}">
                      <a16:colId xmlns:a16="http://schemas.microsoft.com/office/drawing/2014/main" val="3048539203"/>
                    </a:ext>
                  </a:extLst>
                </a:gridCol>
                <a:gridCol w="2393448">
                  <a:extLst>
                    <a:ext uri="{9D8B030D-6E8A-4147-A177-3AD203B41FA5}">
                      <a16:colId xmlns:a16="http://schemas.microsoft.com/office/drawing/2014/main" val="3979208226"/>
                    </a:ext>
                  </a:extLst>
                </a:gridCol>
                <a:gridCol w="2815949">
                  <a:extLst>
                    <a:ext uri="{9D8B030D-6E8A-4147-A177-3AD203B41FA5}">
                      <a16:colId xmlns:a16="http://schemas.microsoft.com/office/drawing/2014/main" val="2561794584"/>
                    </a:ext>
                  </a:extLst>
                </a:gridCol>
              </a:tblGrid>
              <a:tr h="1078476"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err="1">
                          <a:effectLst/>
                        </a:rPr>
                        <a:t>Etabs</a:t>
                      </a:r>
                      <a:endParaRPr lang="en-US" sz="18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/>
                        <a:t>kN/m2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Manuel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/>
                        <a:t>kN/m2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% Error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130583"/>
                  </a:ext>
                </a:extLst>
              </a:tr>
              <a:tr h="1078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Live Load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15915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15941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0.16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5975953"/>
                  </a:ext>
                </a:extLst>
              </a:tr>
              <a:tr h="1078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SID Load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16783.8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16811.2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0.16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1904557"/>
                  </a:ext>
                </a:extLst>
              </a:tr>
              <a:tr h="10784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Dead Load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30135.7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28757.37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4.79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9556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1588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F7779-ACDD-FC90-AD0A-2DCF4C054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Designing</a:t>
            </a:r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Data: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467DC80-386E-EECB-FD8C-BDCFC6A8BB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071301"/>
              </p:ext>
            </p:extLst>
          </p:nvPr>
        </p:nvGraphicFramePr>
        <p:xfrm>
          <a:off x="1900085" y="1690688"/>
          <a:ext cx="8794749" cy="2317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1583">
                  <a:extLst>
                    <a:ext uri="{9D8B030D-6E8A-4147-A177-3AD203B41FA5}">
                      <a16:colId xmlns:a16="http://schemas.microsoft.com/office/drawing/2014/main" val="3291602155"/>
                    </a:ext>
                  </a:extLst>
                </a:gridCol>
                <a:gridCol w="2931583">
                  <a:extLst>
                    <a:ext uri="{9D8B030D-6E8A-4147-A177-3AD203B41FA5}">
                      <a16:colId xmlns:a16="http://schemas.microsoft.com/office/drawing/2014/main" val="129547982"/>
                    </a:ext>
                  </a:extLst>
                </a:gridCol>
                <a:gridCol w="2931583">
                  <a:extLst>
                    <a:ext uri="{9D8B030D-6E8A-4147-A177-3AD203B41FA5}">
                      <a16:colId xmlns:a16="http://schemas.microsoft.com/office/drawing/2014/main" val="2890545457"/>
                    </a:ext>
                  </a:extLst>
                </a:gridCol>
              </a:tblGrid>
              <a:tr h="7724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Structural  Component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Compressive Strength (</a:t>
                      </a:r>
                      <a:r>
                        <a:rPr lang="en-US" sz="1800" kern="0" dirty="0" err="1">
                          <a:effectLst/>
                        </a:rPr>
                        <a:t>f’c</a:t>
                      </a:r>
                      <a:r>
                        <a:rPr lang="en-US" sz="1800" kern="0" dirty="0">
                          <a:effectLst/>
                        </a:rPr>
                        <a:t>)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Unit Weight (ɣ)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4160526602"/>
                  </a:ext>
                </a:extLst>
              </a:tr>
              <a:tr h="7724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  <a:highlight>
                            <a:srgbClr val="D0D0D2"/>
                          </a:highlight>
                        </a:rPr>
                        <a:t>Columns and Shear Walls</a:t>
                      </a:r>
                      <a:endParaRPr lang="en-US" sz="1800" kern="100" dirty="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>
                          <a:effectLst/>
                          <a:highlight>
                            <a:srgbClr val="D0D0D2"/>
                          </a:highlight>
                        </a:rPr>
                        <a:t>28 MPa</a:t>
                      </a:r>
                      <a:endParaRPr lang="en-US" sz="1800" kern="10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>
                          <a:effectLst/>
                          <a:highlight>
                            <a:srgbClr val="D0D0D2"/>
                          </a:highlight>
                        </a:rPr>
                        <a:t>25 KN/</a:t>
                      </a:r>
                      <a:r>
                        <a:rPr lang="en-US" sz="1800" kern="1200">
                          <a:effectLst/>
                          <a:highlight>
                            <a:srgbClr val="D0D0D2"/>
                          </a:highlight>
                        </a:rPr>
                        <a:t>m</a:t>
                      </a:r>
                      <a:r>
                        <a:rPr lang="en-US" sz="1800" kern="1200" baseline="30000">
                          <a:effectLst/>
                          <a:highlight>
                            <a:srgbClr val="D0D0D2"/>
                          </a:highlight>
                        </a:rPr>
                        <a:t>3</a:t>
                      </a:r>
                      <a:endParaRPr lang="en-US" sz="1800" kern="10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1052691067"/>
                  </a:ext>
                </a:extLst>
              </a:tr>
              <a:tr h="7724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>
                          <a:effectLst/>
                        </a:rPr>
                        <a:t>Slabs and Beams</a:t>
                      </a:r>
                      <a:endParaRPr lang="en-US" sz="1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24 MPa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25 KN/</a:t>
                      </a:r>
                      <a:r>
                        <a:rPr lang="en-US" sz="1800" kern="1200" dirty="0">
                          <a:effectLst/>
                        </a:rPr>
                        <a:t>m</a:t>
                      </a:r>
                      <a:r>
                        <a:rPr lang="en-US" sz="1800" kern="1200" baseline="30000" dirty="0">
                          <a:effectLst/>
                        </a:rPr>
                        <a:t>3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246625356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DFFE578-7BD5-75FC-6873-289456522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67FDC6-04DB-EA78-7D0B-AEA3F1BA57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821769"/>
              </p:ext>
            </p:extLst>
          </p:nvPr>
        </p:nvGraphicFramePr>
        <p:xfrm>
          <a:off x="1900085" y="4597081"/>
          <a:ext cx="8794748" cy="1523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687">
                  <a:extLst>
                    <a:ext uri="{9D8B030D-6E8A-4147-A177-3AD203B41FA5}">
                      <a16:colId xmlns:a16="http://schemas.microsoft.com/office/drawing/2014/main" val="1582118837"/>
                    </a:ext>
                  </a:extLst>
                </a:gridCol>
                <a:gridCol w="2198687">
                  <a:extLst>
                    <a:ext uri="{9D8B030D-6E8A-4147-A177-3AD203B41FA5}">
                      <a16:colId xmlns:a16="http://schemas.microsoft.com/office/drawing/2014/main" val="2824563209"/>
                    </a:ext>
                  </a:extLst>
                </a:gridCol>
                <a:gridCol w="2198687">
                  <a:extLst>
                    <a:ext uri="{9D8B030D-6E8A-4147-A177-3AD203B41FA5}">
                      <a16:colId xmlns:a16="http://schemas.microsoft.com/office/drawing/2014/main" val="347007783"/>
                    </a:ext>
                  </a:extLst>
                </a:gridCol>
                <a:gridCol w="2198687">
                  <a:extLst>
                    <a:ext uri="{9D8B030D-6E8A-4147-A177-3AD203B41FA5}">
                      <a16:colId xmlns:a16="http://schemas.microsoft.com/office/drawing/2014/main" val="1561031733"/>
                    </a:ext>
                  </a:extLst>
                </a:gridCol>
              </a:tblGrid>
              <a:tr h="7193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Specifications 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Yield Stress (</a:t>
                      </a:r>
                      <a:r>
                        <a:rPr lang="en-US" sz="1800" kern="0" dirty="0" err="1">
                          <a:effectLst/>
                        </a:rPr>
                        <a:t>Fy</a:t>
                      </a:r>
                      <a:r>
                        <a:rPr lang="en-US" sz="1800" kern="0" dirty="0">
                          <a:effectLst/>
                        </a:rPr>
                        <a:t>)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Modulus of Elasticity (E) 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</a:rPr>
                        <a:t>Unit Weight </a:t>
                      </a:r>
                      <a:endParaRPr lang="en-US" sz="1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449978571"/>
                  </a:ext>
                </a:extLst>
              </a:tr>
              <a:tr h="804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>
                          <a:effectLst/>
                          <a:highlight>
                            <a:srgbClr val="D0D0D2"/>
                          </a:highlight>
                        </a:rPr>
                        <a:t>Reinforcement Steel</a:t>
                      </a:r>
                      <a:endParaRPr lang="en-US" sz="1800" kern="10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  <a:highlight>
                            <a:srgbClr val="D0D0D2"/>
                          </a:highlight>
                        </a:rPr>
                        <a:t>420 MPa</a:t>
                      </a:r>
                      <a:endParaRPr lang="en-US" sz="1800" kern="100" dirty="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  <a:highlight>
                            <a:srgbClr val="D0D0D2"/>
                          </a:highlight>
                        </a:rPr>
                        <a:t>200GPa</a:t>
                      </a:r>
                      <a:endParaRPr lang="en-US" sz="1800" kern="100" dirty="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0" dirty="0">
                          <a:effectLst/>
                          <a:highlight>
                            <a:srgbClr val="D0D0D2"/>
                          </a:highlight>
                        </a:rPr>
                        <a:t>78.5 KN/</a:t>
                      </a:r>
                      <a:r>
                        <a:rPr lang="en-US" sz="1800" kern="1200" dirty="0">
                          <a:effectLst/>
                          <a:highlight>
                            <a:srgbClr val="D0D0D2"/>
                          </a:highlight>
                        </a:rPr>
                        <a:t>m</a:t>
                      </a:r>
                      <a:r>
                        <a:rPr lang="en-US" sz="1800" kern="1200" baseline="30000" dirty="0">
                          <a:effectLst/>
                          <a:highlight>
                            <a:srgbClr val="D0D0D2"/>
                          </a:highlight>
                        </a:rPr>
                        <a:t>3</a:t>
                      </a:r>
                      <a:endParaRPr lang="en-US" sz="1800" kern="100" dirty="0">
                        <a:effectLst/>
                        <a:highlight>
                          <a:srgbClr val="D0D0D2"/>
                        </a:highlight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anchor="ctr"/>
                </a:tc>
                <a:extLst>
                  <a:ext uri="{0D108BD9-81ED-4DB2-BD59-A6C34878D82A}">
                    <a16:rowId xmlns:a16="http://schemas.microsoft.com/office/drawing/2014/main" val="2866961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07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54E9D-9B4F-484F-A9D0-94E49531C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Structural model</a:t>
            </a:r>
            <a:endParaRPr lang="en-US" dirty="0"/>
          </a:p>
        </p:txBody>
      </p:sp>
      <p:pic>
        <p:nvPicPr>
          <p:cNvPr id="4" name="صورة 243583407">
            <a:extLst>
              <a:ext uri="{FF2B5EF4-FFF2-40B4-BE49-F238E27FC236}">
                <a16:creationId xmlns:a16="http://schemas.microsoft.com/office/drawing/2014/main" id="{38401924-6325-719D-904A-D240B0B6EB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962" y="93907"/>
            <a:ext cx="4812130" cy="67640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7368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97A93-9EED-D66A-FA59-83A0B0DBE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830"/>
            <a:ext cx="10515600" cy="1325563"/>
          </a:xfrm>
        </p:spPr>
        <p:txBody>
          <a:bodyPr/>
          <a:lstStyle/>
          <a:p>
            <a:r>
              <a:rPr lang="en-US" sz="4400" b="1" dirty="0">
                <a:solidFill>
                  <a:schemeClr val="tx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 for the first part of the building</a:t>
            </a:r>
            <a:endParaRPr lang="en-US" dirty="0"/>
          </a:p>
        </p:txBody>
      </p:sp>
      <p:pic>
        <p:nvPicPr>
          <p:cNvPr id="4" name="صورة 243583404">
            <a:extLst>
              <a:ext uri="{FF2B5EF4-FFF2-40B4-BE49-F238E27FC236}">
                <a16:creationId xmlns:a16="http://schemas.microsoft.com/office/drawing/2014/main" id="{2DDE562E-D7E8-7590-D498-9075AB4664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66" y="1472868"/>
            <a:ext cx="3174725" cy="41757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828827-2A2C-A741-B2C7-58BC5DC8F043}"/>
              </a:ext>
            </a:extLst>
          </p:cNvPr>
          <p:cNvSpPr txBox="1"/>
          <p:nvPr/>
        </p:nvSpPr>
        <p:spPr>
          <a:xfrm>
            <a:off x="1585966" y="6046839"/>
            <a:ext cx="4510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Compatibility check for the first part of the building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83CE8F0-2BBC-B5FF-046B-ED61DFDCE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44713"/>
              </p:ext>
            </p:extLst>
          </p:nvPr>
        </p:nvGraphicFramePr>
        <p:xfrm>
          <a:off x="6312310" y="1825625"/>
          <a:ext cx="5749410" cy="3760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3441">
                  <a:extLst>
                    <a:ext uri="{9D8B030D-6E8A-4147-A177-3AD203B41FA5}">
                      <a16:colId xmlns:a16="http://schemas.microsoft.com/office/drawing/2014/main" val="2834333275"/>
                    </a:ext>
                  </a:extLst>
                </a:gridCol>
                <a:gridCol w="1179487">
                  <a:extLst>
                    <a:ext uri="{9D8B030D-6E8A-4147-A177-3AD203B41FA5}">
                      <a16:colId xmlns:a16="http://schemas.microsoft.com/office/drawing/2014/main" val="3415898694"/>
                    </a:ext>
                  </a:extLst>
                </a:gridCol>
                <a:gridCol w="1321595">
                  <a:extLst>
                    <a:ext uri="{9D8B030D-6E8A-4147-A177-3AD203B41FA5}">
                      <a16:colId xmlns:a16="http://schemas.microsoft.com/office/drawing/2014/main" val="1859925180"/>
                    </a:ext>
                  </a:extLst>
                </a:gridCol>
                <a:gridCol w="1554887">
                  <a:extLst>
                    <a:ext uri="{9D8B030D-6E8A-4147-A177-3AD203B41FA5}">
                      <a16:colId xmlns:a16="http://schemas.microsoft.com/office/drawing/2014/main" val="3813143638"/>
                    </a:ext>
                  </a:extLst>
                </a:gridCol>
              </a:tblGrid>
              <a:tr h="848826"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 err="1">
                          <a:effectLst/>
                        </a:rPr>
                        <a:t>Etabs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Manuel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% Error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1860422"/>
                  </a:ext>
                </a:extLst>
              </a:tr>
              <a:tr h="8488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Live Load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15915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15941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0.16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061737"/>
                  </a:ext>
                </a:extLst>
              </a:tr>
              <a:tr h="8488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SID Load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16783.8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16811.2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0.16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5071452"/>
                  </a:ext>
                </a:extLst>
              </a:tr>
              <a:tr h="8488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800" dirty="0">
                          <a:effectLst/>
                        </a:rPr>
                        <a:t>Dead Load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30135.7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28757.37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4.79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3784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495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3FAC3-58CA-E33A-18A4-CF991EE6A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Compatibility Check for the second part of the building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صورة 243583407">
            <a:extLst>
              <a:ext uri="{FF2B5EF4-FFF2-40B4-BE49-F238E27FC236}">
                <a16:creationId xmlns:a16="http://schemas.microsoft.com/office/drawing/2014/main" id="{E3D56378-F48E-7A87-D8B2-0BAB684B0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302" y="1786553"/>
            <a:ext cx="3548685" cy="498815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6D5D6A-634A-0420-8E64-650933EFE8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42720"/>
              </p:ext>
            </p:extLst>
          </p:nvPr>
        </p:nvGraphicFramePr>
        <p:xfrm>
          <a:off x="5678129" y="2457362"/>
          <a:ext cx="6002594" cy="2866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0141">
                  <a:extLst>
                    <a:ext uri="{9D8B030D-6E8A-4147-A177-3AD203B41FA5}">
                      <a16:colId xmlns:a16="http://schemas.microsoft.com/office/drawing/2014/main" val="653287458"/>
                    </a:ext>
                  </a:extLst>
                </a:gridCol>
                <a:gridCol w="1339802">
                  <a:extLst>
                    <a:ext uri="{9D8B030D-6E8A-4147-A177-3AD203B41FA5}">
                      <a16:colId xmlns:a16="http://schemas.microsoft.com/office/drawing/2014/main" val="3887390974"/>
                    </a:ext>
                  </a:extLst>
                </a:gridCol>
                <a:gridCol w="1452849">
                  <a:extLst>
                    <a:ext uri="{9D8B030D-6E8A-4147-A177-3AD203B41FA5}">
                      <a16:colId xmlns:a16="http://schemas.microsoft.com/office/drawing/2014/main" val="459270469"/>
                    </a:ext>
                  </a:extLst>
                </a:gridCol>
                <a:gridCol w="1339802">
                  <a:extLst>
                    <a:ext uri="{9D8B030D-6E8A-4147-A177-3AD203B41FA5}">
                      <a16:colId xmlns:a16="http://schemas.microsoft.com/office/drawing/2014/main" val="749087515"/>
                    </a:ext>
                  </a:extLst>
                </a:gridCol>
              </a:tblGrid>
              <a:tr h="716702">
                <a:tc>
                  <a:txBody>
                    <a:bodyPr/>
                    <a:lstStyle/>
                    <a:p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Etabs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Manuel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% Error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9292327"/>
                  </a:ext>
                </a:extLst>
              </a:tr>
              <a:tr h="7167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Live Load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14710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14766.4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0.38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4707137"/>
                  </a:ext>
                </a:extLst>
              </a:tr>
              <a:tr h="7167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SID Load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15513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15572.48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0.38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4967517"/>
                  </a:ext>
                </a:extLst>
              </a:tr>
              <a:tr h="7167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>
                          <a:effectLst/>
                        </a:rPr>
                        <a:t>Dead Load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26470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25172.31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3558540" algn="l"/>
                        </a:tabLst>
                      </a:pPr>
                      <a:r>
                        <a:rPr lang="en-US" sz="2400" dirty="0">
                          <a:effectLst/>
                        </a:rPr>
                        <a:t>5.16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9528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1024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8363C-C48A-6286-57DA-82F5EE4FD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Deflection check </a:t>
            </a:r>
            <a:r>
              <a:rPr lang="en-US" sz="4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 1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41DB14-8D1E-A137-66B4-D98D559D99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1" y="1208975"/>
            <a:ext cx="5384603" cy="4174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B85133-C055-C666-B6C9-7DD4A74D1B1A}"/>
              </a:ext>
            </a:extLst>
          </p:cNvPr>
          <p:cNvSpPr txBox="1"/>
          <p:nvPr/>
        </p:nvSpPr>
        <p:spPr>
          <a:xfrm>
            <a:off x="3417938" y="5858073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chemeClr val="accent1"/>
                </a:solidFill>
              </a:rPr>
              <a:t>Etabs</a:t>
            </a:r>
            <a:r>
              <a:rPr lang="en-US" sz="2000" b="1" dirty="0">
                <a:solidFill>
                  <a:schemeClr val="accent1"/>
                </a:solidFill>
              </a:rPr>
              <a:t> result = 0.029 m … deflection check passed </a:t>
            </a:r>
          </a:p>
        </p:txBody>
      </p:sp>
    </p:spTree>
    <p:extLst>
      <p:ext uri="{BB962C8B-B14F-4D97-AF65-F5344CB8AC3E}">
        <p14:creationId xmlns:p14="http://schemas.microsoft.com/office/powerpoint/2010/main" val="37623178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A7894-0910-9D7A-FD8D-B0ED95797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Deflection check part 2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0C5CEB-7908-F6AF-1B1F-DFF0FC705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7947" y="1416580"/>
            <a:ext cx="5889505" cy="43880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61E922-E82A-56F7-B98F-FFF9D423427E}"/>
              </a:ext>
            </a:extLst>
          </p:cNvPr>
          <p:cNvSpPr txBox="1"/>
          <p:nvPr/>
        </p:nvSpPr>
        <p:spPr>
          <a:xfrm>
            <a:off x="3046771" y="6029478"/>
            <a:ext cx="6098458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tabLst>
                <a:tab pos="3558540" algn="l"/>
              </a:tabLst>
            </a:pPr>
            <a:r>
              <a:rPr lang="en-US" sz="18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Etabs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result = 0.032 m … deflection check passed </a:t>
            </a:r>
            <a:endParaRPr lang="en-US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835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65E71-F861-96B9-66C3-F7D35FC1D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Internal forces checks</a:t>
            </a:r>
            <a:br>
              <a:rPr lang="en-US" sz="4400" b="1" dirty="0">
                <a:solidFill>
                  <a:schemeClr val="accent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</a:br>
            <a:r>
              <a:rPr lang="en-US" sz="4400" b="1" dirty="0">
                <a:solidFill>
                  <a:schemeClr val="accent1"/>
                </a:solidFill>
                <a:latin typeface="EB Garamond" panose="020B0604020202020204" charset="0"/>
                <a:ea typeface="EB Garamond" panose="020B0604020202020204" charset="0"/>
                <a:cs typeface="EB Garamond" panose="020B0604020202020204" charset="0"/>
              </a:rPr>
              <a:t>Stress-Strain Check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CC6C3-D381-6A29-4AB0-8F8565E49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5756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beam</a:t>
            </a:r>
          </a:p>
          <a:p>
            <a:r>
              <a:rPr lang="en-US" dirty="0"/>
              <a:t>Negative moment for beam = 352 KN</a:t>
            </a:r>
          </a:p>
          <a:p>
            <a:r>
              <a:rPr lang="en-US" dirty="0"/>
              <a:t>Positive moment for beam = 196 KN</a:t>
            </a:r>
          </a:p>
          <a:p>
            <a:r>
              <a:rPr lang="en-US" dirty="0"/>
              <a:t>• Percentage of error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Negative moment for beam = 15%</a:t>
            </a:r>
          </a:p>
          <a:p>
            <a:r>
              <a:rPr lang="en-US" dirty="0"/>
              <a:t>Positive moment for beam =5%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9ED641-8FBA-97AD-A2EA-2A242A4F79F1}"/>
              </a:ext>
            </a:extLst>
          </p:cNvPr>
          <p:cNvSpPr txBox="1"/>
          <p:nvPr/>
        </p:nvSpPr>
        <p:spPr>
          <a:xfrm>
            <a:off x="7256206" y="1825625"/>
            <a:ext cx="42770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column</a:t>
            </a:r>
          </a:p>
          <a:p>
            <a:r>
              <a:rPr lang="es-ES" sz="2800" dirty="0"/>
              <a:t>Etabs= 2835.55 </a:t>
            </a:r>
          </a:p>
          <a:p>
            <a:endParaRPr lang="es-ES" sz="2800" dirty="0"/>
          </a:p>
          <a:p>
            <a:r>
              <a:rPr lang="es-ES" sz="2800" dirty="0"/>
              <a:t> Manuel= 2561.93</a:t>
            </a:r>
          </a:p>
          <a:p>
            <a:endParaRPr lang="es-ES" sz="2800" dirty="0"/>
          </a:p>
          <a:p>
            <a:r>
              <a:rPr lang="es-ES" sz="2800" dirty="0"/>
              <a:t> % Error = 10.6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BBC056-7618-48FA-6DD8-C1E9319D1846}"/>
              </a:ext>
            </a:extLst>
          </p:cNvPr>
          <p:cNvCxnSpPr>
            <a:cxnSpLocks/>
          </p:cNvCxnSpPr>
          <p:nvPr/>
        </p:nvCxnSpPr>
        <p:spPr>
          <a:xfrm>
            <a:off x="6695768" y="1690688"/>
            <a:ext cx="0" cy="4621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915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53C491A-EC18-68E0-9499-500586C89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094802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141CD36-BC70-2DBB-BDF9-075C6858E449}"/>
              </a:ext>
            </a:extLst>
          </p:cNvPr>
          <p:cNvSpPr txBox="1"/>
          <p:nvPr/>
        </p:nvSpPr>
        <p:spPr>
          <a:xfrm>
            <a:off x="3392129" y="2882998"/>
            <a:ext cx="6105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b="1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 And Climate Analysis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A967A-6193-EC14-298B-D3977DE9C5F4}"/>
              </a:ext>
            </a:extLst>
          </p:cNvPr>
          <p:cNvSpPr txBox="1"/>
          <p:nvPr/>
        </p:nvSpPr>
        <p:spPr>
          <a:xfrm rot="17505168">
            <a:off x="7403687" y="3434037"/>
            <a:ext cx="21680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endParaRPr lang="en-US" sz="36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7ADDCB-DA06-C3CA-905F-E9442AD1DD24}"/>
              </a:ext>
            </a:extLst>
          </p:cNvPr>
          <p:cNvSpPr txBox="1"/>
          <p:nvPr/>
        </p:nvSpPr>
        <p:spPr>
          <a:xfrm rot="2541978">
            <a:off x="6525832" y="1024684"/>
            <a:ext cx="25199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Site Layout</a:t>
            </a:r>
            <a:endParaRPr lang="en-US" sz="36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A5FD42-184E-BCDB-B081-7B9ACB50D8DF}"/>
              </a:ext>
            </a:extLst>
          </p:cNvPr>
          <p:cNvSpPr txBox="1"/>
          <p:nvPr/>
        </p:nvSpPr>
        <p:spPr>
          <a:xfrm rot="19274881">
            <a:off x="3469195" y="1024683"/>
            <a:ext cx="31166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Noise Analysis</a:t>
            </a:r>
            <a:endParaRPr lang="en-US" sz="36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4660DB-F47B-4899-3EBC-BA1B3937F202}"/>
              </a:ext>
            </a:extLst>
          </p:cNvPr>
          <p:cNvSpPr txBox="1"/>
          <p:nvPr/>
        </p:nvSpPr>
        <p:spPr>
          <a:xfrm rot="4369401">
            <a:off x="2308805" y="3305356"/>
            <a:ext cx="40669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Sun Path</a:t>
            </a:r>
          </a:p>
          <a:p>
            <a:pPr algn="ctr"/>
            <a:r>
              <a:rPr lang="en-US" sz="36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  <a:endParaRPr lang="en-US" sz="36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9FD9C0-8732-829C-F2D6-20729777F349}"/>
              </a:ext>
            </a:extLst>
          </p:cNvPr>
          <p:cNvSpPr txBox="1"/>
          <p:nvPr/>
        </p:nvSpPr>
        <p:spPr>
          <a:xfrm>
            <a:off x="4508926" y="5150535"/>
            <a:ext cx="38722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Wind </a:t>
            </a:r>
            <a:r>
              <a:rPr lang="en-US" sz="3200" b="1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Analaysis</a:t>
            </a:r>
            <a:endParaRPr lang="en-US" sz="32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3253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ABFE-9D66-5070-4A93-220CE80AC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+mn-lt"/>
              </a:rPr>
              <a:t>Seismic Design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6996C3-89D3-C78C-7AD0-B9EE51A23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3473" y="1097167"/>
            <a:ext cx="4656520" cy="51221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447EED-F149-7782-FAAE-CBE4A223CF43}"/>
              </a:ext>
            </a:extLst>
          </p:cNvPr>
          <p:cNvSpPr txBox="1"/>
          <p:nvPr/>
        </p:nvSpPr>
        <p:spPr>
          <a:xfrm>
            <a:off x="542003" y="1528455"/>
            <a:ext cx="6671470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Seismic zone : The faculty is located in Nablus city Therefore, the seismic zone is 2B and the Z value is equal to 0.20.  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Soil profile: The soil type is rock so the soil profile is  SB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Force Reduction Factor R = 5.5 (Building Frame System - shear wall)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Importance Factor I = 1.25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Acceleration-Dependent Seismic Coefficient Ca = 0.2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Velocity-Dependent Seismic Coefficient </a:t>
            </a:r>
            <a:r>
              <a:rPr lang="en-US" sz="2000" b="1" dirty="0" err="1">
                <a:solidFill>
                  <a:schemeClr val="accent1"/>
                </a:solidFill>
              </a:rPr>
              <a:t>Cv</a:t>
            </a:r>
            <a:r>
              <a:rPr lang="en-US" sz="2000" b="1" dirty="0">
                <a:solidFill>
                  <a:schemeClr val="accent1"/>
                </a:solidFill>
              </a:rPr>
              <a:t> = 0.2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593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32474-B8EE-BBD4-478C-083B0B0F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Seismic checks</a:t>
            </a:r>
            <a:br>
              <a:rPr lang="en-US" dirty="0"/>
            </a:br>
            <a:r>
              <a:rPr lang="en-US" sz="3200" dirty="0"/>
              <a:t>1.	Period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E1F78-7963-8346-DBA1-33ADEEFEB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T=0.76 sec.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(Tx) = 0.65 sec &lt; 0.76sec, the check is  ok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(Ty) = 0.43 sec &lt; 0.76 sec, the check is ok.</a:t>
            </a:r>
          </a:p>
        </p:txBody>
      </p:sp>
    </p:spTree>
    <p:extLst>
      <p:ext uri="{BB962C8B-B14F-4D97-AF65-F5344CB8AC3E}">
        <p14:creationId xmlns:p14="http://schemas.microsoft.com/office/powerpoint/2010/main" val="42604340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F00B-0436-559E-10D3-D78240EAA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2. Base-shear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AF2DF-DD60-FF45-CAB7-F6220586D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3330"/>
            <a:ext cx="10680290" cy="46136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Manual</a:t>
            </a:r>
          </a:p>
          <a:p>
            <a:endParaRPr lang="en-US" dirty="0"/>
          </a:p>
          <a:p>
            <a:r>
              <a:rPr lang="en-US" dirty="0"/>
              <a:t>W  = 87729kN</a:t>
            </a:r>
          </a:p>
          <a:p>
            <a:endParaRPr lang="en-US" dirty="0"/>
          </a:p>
          <a:p>
            <a:r>
              <a:rPr lang="en-US" dirty="0" err="1"/>
              <a:t>Fx</a:t>
            </a:r>
            <a:r>
              <a:rPr lang="en-US" dirty="0"/>
              <a:t> = 8503 </a:t>
            </a:r>
            <a:r>
              <a:rPr lang="en-US" dirty="0" err="1"/>
              <a:t>kN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Fy</a:t>
            </a:r>
            <a:r>
              <a:rPr lang="en-US" dirty="0"/>
              <a:t> = 5221 </a:t>
            </a:r>
            <a:r>
              <a:rPr lang="en-US" dirty="0" err="1"/>
              <a:t>kN</a:t>
            </a:r>
            <a:endParaRPr lang="en-US" dirty="0"/>
          </a:p>
          <a:p>
            <a:endParaRPr lang="en-US" dirty="0"/>
          </a:p>
          <a:p>
            <a:r>
              <a:rPr lang="en-US" dirty="0"/>
              <a:t>Base shear results from ETABS are more than manual calculations, so check is ok.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1B7A96-3F81-A29C-803C-66058A81B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447" y="1690688"/>
            <a:ext cx="6171353" cy="2672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461251-99E7-17A4-DDCD-67373F624449}"/>
              </a:ext>
            </a:extLst>
          </p:cNvPr>
          <p:cNvSpPr txBox="1"/>
          <p:nvPr/>
        </p:nvSpPr>
        <p:spPr>
          <a:xfrm>
            <a:off x="5635856" y="1334622"/>
            <a:ext cx="1084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Etabs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47206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BEAE8-19A0-B523-3851-806FD9FA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Drift check</a:t>
            </a:r>
            <a:br>
              <a:rPr lang="en-US" dirty="0">
                <a:solidFill>
                  <a:schemeClr val="accent1"/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A67C55B-715E-700B-7C20-06053F4BB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5885" y="1690688"/>
            <a:ext cx="7240229" cy="393168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9E99B9-5130-444D-B597-CCDB087A1ACF}"/>
              </a:ext>
            </a:extLst>
          </p:cNvPr>
          <p:cNvSpPr txBox="1"/>
          <p:nvPr/>
        </p:nvSpPr>
        <p:spPr>
          <a:xfrm>
            <a:off x="3864999" y="5437704"/>
            <a:ext cx="6098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All drifts in floors &lt; limit, so the check is ok</a:t>
            </a:r>
          </a:p>
        </p:txBody>
      </p:sp>
    </p:spTree>
    <p:extLst>
      <p:ext uri="{BB962C8B-B14F-4D97-AF65-F5344CB8AC3E}">
        <p14:creationId xmlns:p14="http://schemas.microsoft.com/office/powerpoint/2010/main" val="16635257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E14C6-115B-43EE-919D-1EA6E7300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3421"/>
            <a:ext cx="10515600" cy="15172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Design of structural elements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4000" dirty="0">
                <a:solidFill>
                  <a:schemeClr val="accent1"/>
                </a:solidFill>
              </a:rPr>
              <a:t>Slabs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1808F1-5B8F-2660-4E2C-0ABA85DCE9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0637" y="1278678"/>
            <a:ext cx="10118773" cy="452798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EEEA52-F6CA-BDB5-0D03-37BD85205D41}"/>
              </a:ext>
            </a:extLst>
          </p:cNvPr>
          <p:cNvSpPr txBox="1"/>
          <p:nvPr/>
        </p:nvSpPr>
        <p:spPr>
          <a:xfrm>
            <a:off x="1533196" y="5806664"/>
            <a:ext cx="6093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/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Ribbed distribution </a:t>
            </a:r>
            <a:endParaRPr lang="ar-S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5398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179C1-4A66-330C-7C5D-DB31050C6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</a:rPr>
              <a:t>Reinforcement for floors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03CFC5-8CA6-3AFC-9BDF-5C421DAE73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933" y="1958181"/>
            <a:ext cx="9871742" cy="4348026"/>
          </a:xfrm>
        </p:spPr>
      </p:pic>
    </p:spTree>
    <p:extLst>
      <p:ext uri="{BB962C8B-B14F-4D97-AF65-F5344CB8AC3E}">
        <p14:creationId xmlns:p14="http://schemas.microsoft.com/office/powerpoint/2010/main" val="21296409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04BD7-340B-4B22-D74F-BE22FF229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B8F4571-C63E-3B22-33D9-0523060EE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4180" y="1552876"/>
            <a:ext cx="10020853" cy="4325144"/>
          </a:xfrm>
        </p:spPr>
      </p:pic>
    </p:spTree>
    <p:extLst>
      <p:ext uri="{BB962C8B-B14F-4D97-AF65-F5344CB8AC3E}">
        <p14:creationId xmlns:p14="http://schemas.microsoft.com/office/powerpoint/2010/main" val="35051427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FF894-73D2-7A94-D19C-9FE09C25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</a:rPr>
              <a:t>Reinforcement for basement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1B3311-D65D-069C-B97D-68A10F9C2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0757" y="1441697"/>
            <a:ext cx="9010485" cy="4343270"/>
          </a:xfrm>
        </p:spPr>
      </p:pic>
    </p:spTree>
    <p:extLst>
      <p:ext uri="{BB962C8B-B14F-4D97-AF65-F5344CB8AC3E}">
        <p14:creationId xmlns:p14="http://schemas.microsoft.com/office/powerpoint/2010/main" val="31842969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7267-864E-0E97-D9CD-4A08BF307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E16847-4411-2605-27D1-EE7B23B3B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8297" y="1853898"/>
            <a:ext cx="9486312" cy="4184295"/>
          </a:xfrm>
        </p:spPr>
      </p:pic>
    </p:spTree>
    <p:extLst>
      <p:ext uri="{BB962C8B-B14F-4D97-AF65-F5344CB8AC3E}">
        <p14:creationId xmlns:p14="http://schemas.microsoft.com/office/powerpoint/2010/main" val="32554276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39E6C-0170-7A36-42A5-3F8A43FD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59C51E-5354-A813-8EF6-F0BFBF0046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632" y="1619743"/>
            <a:ext cx="9613893" cy="4347684"/>
          </a:xfrm>
        </p:spPr>
      </p:pic>
    </p:spTree>
    <p:extLst>
      <p:ext uri="{BB962C8B-B14F-4D97-AF65-F5344CB8AC3E}">
        <p14:creationId xmlns:p14="http://schemas.microsoft.com/office/powerpoint/2010/main" val="3981253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C0E7AC5-AB6F-65DD-FFEB-F08DCC3884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282614"/>
              </p:ext>
            </p:extLst>
          </p:nvPr>
        </p:nvGraphicFramePr>
        <p:xfrm>
          <a:off x="1354393" y="148641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00769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1FE44-8620-D3F5-2483-76FEF7754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Footing </a:t>
            </a:r>
            <a:r>
              <a:rPr lang="en-US" dirty="0" err="1"/>
              <a:t>Rainforcment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76068E-6EC2-C5D8-192D-B531BBC8EF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540067"/>
            <a:ext cx="10515600" cy="5410000"/>
          </a:xfrm>
        </p:spPr>
      </p:pic>
    </p:spTree>
    <p:extLst>
      <p:ext uri="{BB962C8B-B14F-4D97-AF65-F5344CB8AC3E}">
        <p14:creationId xmlns:p14="http://schemas.microsoft.com/office/powerpoint/2010/main" val="23594744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84D8B-CB6E-D58B-81A4-EF61BD750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8E2F2E-23DA-CD89-8B94-6AC7EE8F52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5379" y="1520853"/>
            <a:ext cx="9571803" cy="4474468"/>
          </a:xfrm>
        </p:spPr>
      </p:pic>
    </p:spTree>
    <p:extLst>
      <p:ext uri="{BB962C8B-B14F-4D97-AF65-F5344CB8AC3E}">
        <p14:creationId xmlns:p14="http://schemas.microsoft.com/office/powerpoint/2010/main" val="9989916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4425D-DDAF-B7E7-D993-896E292E8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950FE72-A8A1-888E-C95B-1EF9F95250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0"/>
            <a:ext cx="10084342" cy="7442858"/>
          </a:xfrm>
        </p:spPr>
      </p:pic>
    </p:spTree>
    <p:extLst>
      <p:ext uri="{BB962C8B-B14F-4D97-AF65-F5344CB8AC3E}">
        <p14:creationId xmlns:p14="http://schemas.microsoft.com/office/powerpoint/2010/main" val="37185765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CD7E3-44CB-EB5E-F052-9FFBFC897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5530DC-5F20-72D4-B704-1B1FBFA0E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8083" y="341558"/>
            <a:ext cx="8730786" cy="617488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1A85DA-F1E2-44CF-82E7-462D467338F8}"/>
              </a:ext>
            </a:extLst>
          </p:cNvPr>
          <p:cNvSpPr txBox="1"/>
          <p:nvPr/>
        </p:nvSpPr>
        <p:spPr>
          <a:xfrm>
            <a:off x="2554014" y="772509"/>
            <a:ext cx="2412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Shear wall details</a:t>
            </a:r>
          </a:p>
        </p:txBody>
      </p:sp>
    </p:spTree>
    <p:extLst>
      <p:ext uri="{BB962C8B-B14F-4D97-AF65-F5344CB8AC3E}">
        <p14:creationId xmlns:p14="http://schemas.microsoft.com/office/powerpoint/2010/main" val="35613817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C19B0-CE3E-565B-65D0-81F2F3FA2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440E70-B3A7-D72F-5C0C-F47B5481EE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241" y="165394"/>
            <a:ext cx="7886577" cy="6527211"/>
          </a:xfrm>
        </p:spPr>
      </p:pic>
    </p:spTree>
    <p:extLst>
      <p:ext uri="{BB962C8B-B14F-4D97-AF65-F5344CB8AC3E}">
        <p14:creationId xmlns:p14="http://schemas.microsoft.com/office/powerpoint/2010/main" val="23486522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DE58A-D2BA-8253-7D77-9B5C01447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187"/>
            <a:ext cx="10515600" cy="150150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4BA7CE9-191A-96D4-3199-3B044C4872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000" y="914400"/>
            <a:ext cx="10454472" cy="554694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EA2C01-085C-7581-BBC5-7FE0F5FC41D5}"/>
              </a:ext>
            </a:extLst>
          </p:cNvPr>
          <p:cNvSpPr txBox="1"/>
          <p:nvPr/>
        </p:nvSpPr>
        <p:spPr>
          <a:xfrm>
            <a:off x="7451328" y="5328744"/>
            <a:ext cx="365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Beam Details </a:t>
            </a:r>
          </a:p>
        </p:txBody>
      </p:sp>
    </p:spTree>
    <p:extLst>
      <p:ext uri="{BB962C8B-B14F-4D97-AF65-F5344CB8AC3E}">
        <p14:creationId xmlns:p14="http://schemas.microsoft.com/office/powerpoint/2010/main" val="42083285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AF10D-42C0-8B4F-84B7-B818EA7E3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tx1"/>
                </a:solidFill>
                <a:latin typeface="Bitter" panose="020B0604020202020204" charset="0"/>
                <a:cs typeface="Times New Roman" panose="02020603050405020304" pitchFamily="18" charset="0"/>
              </a:rPr>
              <a:t>Stairs</a:t>
            </a:r>
            <a:br>
              <a:rPr lang="en-US" sz="4400" dirty="0">
                <a:solidFill>
                  <a:schemeClr val="tx1"/>
                </a:solidFill>
                <a:latin typeface="Bitter" panose="020B0604020202020204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B2E1CAA-00C5-FE0B-B8D3-52CC678974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7568" y="165109"/>
            <a:ext cx="7886232" cy="6527781"/>
          </a:xfrm>
        </p:spPr>
      </p:pic>
    </p:spTree>
    <p:extLst>
      <p:ext uri="{BB962C8B-B14F-4D97-AF65-F5344CB8AC3E}">
        <p14:creationId xmlns:p14="http://schemas.microsoft.com/office/powerpoint/2010/main" val="37713500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53C491A-EC18-68E0-9499-500586C89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751838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141CD36-BC70-2DBB-BDF9-075C6858E449}"/>
              </a:ext>
            </a:extLst>
          </p:cNvPr>
          <p:cNvSpPr txBox="1"/>
          <p:nvPr/>
        </p:nvSpPr>
        <p:spPr>
          <a:xfrm>
            <a:off x="3463711" y="2890638"/>
            <a:ext cx="58717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2000" dirty="0">
                <a:latin typeface="Times New Roman" panose="02020603050405020304" pitchFamily="18" charset="0"/>
                <a:ea typeface="Artifakt Element" panose="020B0503050000020004" pitchFamily="34" charset="0"/>
                <a:cs typeface="Times New Roman" panose="02020603050405020304" pitchFamily="18" charset="0"/>
              </a:rPr>
              <a:t>Electro-mechanical Aspect</a:t>
            </a:r>
            <a:endParaRPr lang="en-US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A967A-6193-EC14-298B-D3977DE9C5F4}"/>
              </a:ext>
            </a:extLst>
          </p:cNvPr>
          <p:cNvSpPr txBox="1"/>
          <p:nvPr/>
        </p:nvSpPr>
        <p:spPr>
          <a:xfrm>
            <a:off x="5748947" y="4914066"/>
            <a:ext cx="130130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7ADDCB-DA06-C3CA-905F-E9442AD1DD24}"/>
              </a:ext>
            </a:extLst>
          </p:cNvPr>
          <p:cNvSpPr txBox="1"/>
          <p:nvPr/>
        </p:nvSpPr>
        <p:spPr>
          <a:xfrm rot="4589864">
            <a:off x="2810231" y="2352885"/>
            <a:ext cx="28879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</a:t>
            </a: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lighting</a:t>
            </a:r>
            <a:endParaRPr lang="ar-J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4660DB-F47B-4899-3EBC-BA1B3937F202}"/>
              </a:ext>
            </a:extLst>
          </p:cNvPr>
          <p:cNvSpPr txBox="1"/>
          <p:nvPr/>
        </p:nvSpPr>
        <p:spPr>
          <a:xfrm rot="16923249">
            <a:off x="7731164" y="2291330"/>
            <a:ext cx="18824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Acoustical</a:t>
            </a:r>
          </a:p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9FD9C0-8732-829C-F2D6-20729777F349}"/>
              </a:ext>
            </a:extLst>
          </p:cNvPr>
          <p:cNvSpPr txBox="1"/>
          <p:nvPr/>
        </p:nvSpPr>
        <p:spPr>
          <a:xfrm rot="19724816">
            <a:off x="4347470" y="735982"/>
            <a:ext cx="23682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supply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B0AC98-197F-0078-8CD8-9A5BEAD74371}"/>
              </a:ext>
            </a:extLst>
          </p:cNvPr>
          <p:cNvSpPr txBox="1"/>
          <p:nvPr/>
        </p:nvSpPr>
        <p:spPr>
          <a:xfrm rot="2624095">
            <a:off x="4099436" y="4281743"/>
            <a:ext cx="15698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E88CF5-E2D6-242F-2274-BE4A15B09E36}"/>
              </a:ext>
            </a:extLst>
          </p:cNvPr>
          <p:cNvSpPr txBox="1"/>
          <p:nvPr/>
        </p:nvSpPr>
        <p:spPr>
          <a:xfrm rot="2207459">
            <a:off x="6267893" y="602194"/>
            <a:ext cx="22712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Fire alarm an</a:t>
            </a:r>
          </a:p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Firefighting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444F9D-691A-4788-5750-22253A8A37D4}"/>
              </a:ext>
            </a:extLst>
          </p:cNvPr>
          <p:cNvSpPr txBox="1"/>
          <p:nvPr/>
        </p:nvSpPr>
        <p:spPr>
          <a:xfrm rot="19274843">
            <a:off x="7403519" y="4158632"/>
            <a:ext cx="17938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 </a:t>
            </a:r>
          </a:p>
        </p:txBody>
      </p:sp>
    </p:spTree>
    <p:extLst>
      <p:ext uri="{BB962C8B-B14F-4D97-AF65-F5344CB8AC3E}">
        <p14:creationId xmlns:p14="http://schemas.microsoft.com/office/powerpoint/2010/main" val="1859584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2650A02-1DA0-F400-9C71-CE71975C03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4676301"/>
              </p:ext>
            </p:extLst>
          </p:nvPr>
        </p:nvGraphicFramePr>
        <p:xfrm>
          <a:off x="1475509" y="149892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81312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82BB8-D87A-FC69-A0DE-DA2272FDB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917" y="1213945"/>
            <a:ext cx="10675883" cy="4963018"/>
          </a:xfrm>
        </p:spPr>
        <p:txBody>
          <a:bodyPr/>
          <a:lstStyle/>
          <a:p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Arial"/>
              </a:rPr>
              <a:t>Space Analysis and Design have both been done with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Arial"/>
              </a:rPr>
              <a:t>DIALux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EB Garamond" panose="020B0604020202020204" charset="0"/>
                <a:cs typeface="EB Garamond" panose="020B0604020202020204" charset="0"/>
                <a:sym typeface="Arial"/>
              </a:rPr>
              <a:t> evo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77485-BB7B-A035-29EE-CF75FBC71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44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cs typeface="Times New Roman" panose="02020603050405020304" pitchFamily="18" charset="0"/>
                <a:sym typeface="Arial"/>
              </a:rPr>
              <a:t>Artificial Lighting</a:t>
            </a:r>
            <a:br>
              <a:rPr kumimoji="0" lang="x-none" sz="4400" b="1" i="0" u="none" strike="noStrike" kern="0" cap="none" spc="0" normalizeH="0" baseline="0" noProof="0" dirty="0">
                <a:ln>
                  <a:noFill/>
                </a:ln>
                <a:solidFill>
                  <a:srgbClr val="A5756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7318CB-A095-776A-0281-B85478CE8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009" y="2190749"/>
            <a:ext cx="5691710" cy="3721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92FCAF-ED8F-F89F-DADB-EB47628B71EF}"/>
              </a:ext>
            </a:extLst>
          </p:cNvPr>
          <p:cNvSpPr txBox="1"/>
          <p:nvPr/>
        </p:nvSpPr>
        <p:spPr>
          <a:xfrm>
            <a:off x="7366437" y="2539508"/>
            <a:ext cx="60933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Employees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99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53C491A-EC18-68E0-9499-500586C89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052940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141CD36-BC70-2DBB-BDF9-075C6858E449}"/>
              </a:ext>
            </a:extLst>
          </p:cNvPr>
          <p:cNvSpPr txBox="1"/>
          <p:nvPr/>
        </p:nvSpPr>
        <p:spPr>
          <a:xfrm>
            <a:off x="3392129" y="2882998"/>
            <a:ext cx="61058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  <a:endParaRPr lang="en-US" sz="20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A967A-6193-EC14-298B-D3977DE9C5F4}"/>
              </a:ext>
            </a:extLst>
          </p:cNvPr>
          <p:cNvSpPr txBox="1"/>
          <p:nvPr/>
        </p:nvSpPr>
        <p:spPr>
          <a:xfrm rot="17505168">
            <a:off x="7403687" y="3218593"/>
            <a:ext cx="216801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en-US" sz="32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7ADDCB-DA06-C3CA-905F-E9442AD1DD24}"/>
              </a:ext>
            </a:extLst>
          </p:cNvPr>
          <p:cNvSpPr txBox="1"/>
          <p:nvPr/>
        </p:nvSpPr>
        <p:spPr>
          <a:xfrm>
            <a:off x="4942025" y="5070204"/>
            <a:ext cx="31048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</a:t>
            </a:r>
            <a:endParaRPr lang="en-US" sz="28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A5FD42-184E-BCDB-B081-7B9ACB50D8DF}"/>
              </a:ext>
            </a:extLst>
          </p:cNvPr>
          <p:cNvSpPr txBox="1"/>
          <p:nvPr/>
        </p:nvSpPr>
        <p:spPr>
          <a:xfrm rot="3897396">
            <a:off x="2698646" y="3218594"/>
            <a:ext cx="31166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</a:p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  <a:endParaRPr lang="en-US" sz="32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4660DB-F47B-4899-3EBC-BA1B3937F202}"/>
              </a:ext>
            </a:extLst>
          </p:cNvPr>
          <p:cNvSpPr txBox="1"/>
          <p:nvPr/>
        </p:nvSpPr>
        <p:spPr>
          <a:xfrm rot="2247142">
            <a:off x="5750395" y="1022990"/>
            <a:ext cx="40669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Old Plans</a:t>
            </a:r>
            <a:endParaRPr lang="en-US" sz="32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9FD9C0-8732-829C-F2D6-20729777F349}"/>
              </a:ext>
            </a:extLst>
          </p:cNvPr>
          <p:cNvSpPr txBox="1"/>
          <p:nvPr/>
        </p:nvSpPr>
        <p:spPr>
          <a:xfrm rot="19724816">
            <a:off x="3246507" y="981122"/>
            <a:ext cx="38722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endParaRPr lang="en-US" sz="3200" b="1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8395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EB71F-063A-4422-A4ED-7AFFBCDEC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7895" y="160174"/>
            <a:ext cx="2535621" cy="1325563"/>
          </a:xfrm>
        </p:spPr>
        <p:txBody>
          <a:bodyPr>
            <a:norm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Meeting room:</a:t>
            </a:r>
            <a:endParaRPr lang="en-US" sz="24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023C15-8A73-115D-C804-CDBCDE65F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534" y="549137"/>
            <a:ext cx="8201845" cy="5907029"/>
          </a:xfrm>
        </p:spPr>
      </p:pic>
    </p:spTree>
    <p:extLst>
      <p:ext uri="{BB962C8B-B14F-4D97-AF65-F5344CB8AC3E}">
        <p14:creationId xmlns:p14="http://schemas.microsoft.com/office/powerpoint/2010/main" val="2083923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C99F6-6430-C498-D4A5-E4FCFF618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4490" y="1579069"/>
            <a:ext cx="2677510" cy="1325563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Manager room</a:t>
            </a:r>
            <a:endParaRPr lang="en-US" sz="20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3053F9-25F1-5301-D6EA-E295D01B61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7629" y="497873"/>
            <a:ext cx="9532119" cy="5862254"/>
          </a:xfrm>
        </p:spPr>
      </p:pic>
    </p:spTree>
    <p:extLst>
      <p:ext uri="{BB962C8B-B14F-4D97-AF65-F5344CB8AC3E}">
        <p14:creationId xmlns:p14="http://schemas.microsoft.com/office/powerpoint/2010/main" val="7474629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F1A24-258B-0761-E790-5E7FB054B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600508-2E65-976A-F3BD-9CFCDF12D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-38515"/>
            <a:ext cx="5956738" cy="653139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480B6E-1017-EC0C-2314-917C8073100A}"/>
              </a:ext>
            </a:extLst>
          </p:cNvPr>
          <p:cNvSpPr txBox="1"/>
          <p:nvPr/>
        </p:nvSpPr>
        <p:spPr>
          <a:xfrm>
            <a:off x="7930055" y="2238703"/>
            <a:ext cx="2995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Archive room</a:t>
            </a:r>
          </a:p>
        </p:txBody>
      </p:sp>
    </p:spTree>
    <p:extLst>
      <p:ext uri="{BB962C8B-B14F-4D97-AF65-F5344CB8AC3E}">
        <p14:creationId xmlns:p14="http://schemas.microsoft.com/office/powerpoint/2010/main" val="37723873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6C66C-3E60-1C62-25A5-AAB30B742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7800" y="1342588"/>
            <a:ext cx="2724807" cy="1325563"/>
          </a:xfrm>
        </p:spPr>
        <p:txBody>
          <a:bodyPr>
            <a:normAutofit/>
          </a:bodyPr>
          <a:lstStyle/>
          <a:p>
            <a:r>
              <a:rPr lang="en-US" sz="2400" b="1" dirty="0"/>
              <a:t>Multipurpose room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26AD3C-DDBE-507E-59D6-4742BF6C4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293" y="524012"/>
            <a:ext cx="7363406" cy="5230401"/>
          </a:xfrm>
        </p:spPr>
      </p:pic>
    </p:spTree>
    <p:extLst>
      <p:ext uri="{BB962C8B-B14F-4D97-AF65-F5344CB8AC3E}">
        <p14:creationId xmlns:p14="http://schemas.microsoft.com/office/powerpoint/2010/main" val="19748211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C05CF-F4F1-46DB-6CBF-2B42FEBA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721" y="1579070"/>
            <a:ext cx="3087414" cy="1325563"/>
          </a:xfrm>
        </p:spPr>
        <p:txBody>
          <a:bodyPr>
            <a:norm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Reception + waiting room</a:t>
            </a:r>
            <a:endParaRPr lang="en-US" sz="20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FDBF0D-6933-CF35-8A2C-6191AA4508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35657"/>
            <a:ext cx="8858721" cy="4788940"/>
          </a:xfrm>
        </p:spPr>
      </p:pic>
    </p:spTree>
    <p:extLst>
      <p:ext uri="{BB962C8B-B14F-4D97-AF65-F5344CB8AC3E}">
        <p14:creationId xmlns:p14="http://schemas.microsoft.com/office/powerpoint/2010/main" val="13312150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1536A-4CB6-FD54-0F3B-AC25BB6A0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3227" y="719286"/>
            <a:ext cx="1763674" cy="1325563"/>
          </a:xfrm>
        </p:spPr>
        <p:txBody>
          <a:bodyPr>
            <a:normAutofit/>
          </a:bodyPr>
          <a:lstStyle/>
          <a:p>
            <a:r>
              <a:rPr lang="en-US" sz="2400" b="1" dirty="0"/>
              <a:t>Corridor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EDC2D6-4E8B-89C0-5966-8D5F913036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667" y="366121"/>
            <a:ext cx="6780862" cy="6260548"/>
          </a:xfrm>
        </p:spPr>
      </p:pic>
    </p:spTree>
    <p:extLst>
      <p:ext uri="{BB962C8B-B14F-4D97-AF65-F5344CB8AC3E}">
        <p14:creationId xmlns:p14="http://schemas.microsoft.com/office/powerpoint/2010/main" val="60561451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E9B71-0A16-A321-A302-30351AF6D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Bathroom &amp; W.C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D8E5793-6719-BB89-F5EF-26471E92F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5692504" cy="467745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DB1939-5B11-AA93-902F-D28AE5396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606" y="1838324"/>
            <a:ext cx="3726744" cy="438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666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8EC77-310B-FB43-06F4-4A28772E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Garage</a:t>
            </a:r>
            <a:endParaRPr lang="en-US" sz="24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521DD7-278B-1A99-DBDE-EBBC5A02C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0303" y="767841"/>
            <a:ext cx="6496544" cy="5779685"/>
          </a:xfrm>
        </p:spPr>
      </p:pic>
    </p:spTree>
    <p:extLst>
      <p:ext uri="{BB962C8B-B14F-4D97-AF65-F5344CB8AC3E}">
        <p14:creationId xmlns:p14="http://schemas.microsoft.com/office/powerpoint/2010/main" val="9824693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6DAD6-7E2F-E7C7-FFC1-451F06E7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Artificial plan for the first basement.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FB1D710-A525-7AD0-18E6-B23DB0F8B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1149" y="1318227"/>
            <a:ext cx="9989701" cy="4641138"/>
          </a:xfrm>
        </p:spPr>
      </p:pic>
    </p:spTree>
    <p:extLst>
      <p:ext uri="{BB962C8B-B14F-4D97-AF65-F5344CB8AC3E}">
        <p14:creationId xmlns:p14="http://schemas.microsoft.com/office/powerpoint/2010/main" val="193166579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59AB2-9C3F-8D2F-D404-2980E0339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Artificial plan for ground floor</a:t>
            </a:r>
            <a:endParaRPr lang="en-US" sz="28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4139F82-2BE3-7546-F8F8-0370DEA50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5688" y="1472242"/>
            <a:ext cx="10989243" cy="4802434"/>
          </a:xfrm>
        </p:spPr>
      </p:pic>
    </p:spTree>
    <p:extLst>
      <p:ext uri="{BB962C8B-B14F-4D97-AF65-F5344CB8AC3E}">
        <p14:creationId xmlns:p14="http://schemas.microsoft.com/office/powerpoint/2010/main" val="236354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813344" y="811161"/>
            <a:ext cx="21403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Basement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ED2CA661-D47A-D0AC-400B-01F686A1C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206" y="51638"/>
            <a:ext cx="7221794" cy="3188543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54E1BCB-61F5-C437-0FDF-91F095F9D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96" y="3340158"/>
            <a:ext cx="7765274" cy="346620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0140B89C-B29D-9D54-F8DE-09E614759B6A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84ECE-1D97-D349-0780-E808E90CAF6F}"/>
              </a:ext>
            </a:extLst>
          </p:cNvPr>
          <p:cNvSpPr txBox="1"/>
          <p:nvPr/>
        </p:nvSpPr>
        <p:spPr>
          <a:xfrm>
            <a:off x="10710602" y="5863421"/>
            <a:ext cx="1671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4038344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164D2-BB8D-3485-07D9-BA7790D39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Artificial plan for first floor</a:t>
            </a:r>
            <a:endParaRPr lang="en-US" sz="2800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E27E24-0509-B74B-134C-B4EDBF23FF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420511"/>
            <a:ext cx="10006176" cy="4673617"/>
          </a:xfrm>
        </p:spPr>
      </p:pic>
    </p:spTree>
    <p:extLst>
      <p:ext uri="{BB962C8B-B14F-4D97-AF65-F5344CB8AC3E}">
        <p14:creationId xmlns:p14="http://schemas.microsoft.com/office/powerpoint/2010/main" val="307393097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E985B-68AE-9281-F610-9988E60E8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plan for second  floor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2FB705-9F24-126D-65BC-7F1BB0C5B6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372" y="1915318"/>
            <a:ext cx="10284865" cy="4697363"/>
          </a:xfrm>
        </p:spPr>
      </p:pic>
    </p:spTree>
    <p:extLst>
      <p:ext uri="{BB962C8B-B14F-4D97-AF65-F5344CB8AC3E}">
        <p14:creationId xmlns:p14="http://schemas.microsoft.com/office/powerpoint/2010/main" val="411710454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D08F72E-EB7A-3FBA-DD53-02AFAB517260}"/>
              </a:ext>
            </a:extLst>
          </p:cNvPr>
          <p:cNvSpPr txBox="1"/>
          <p:nvPr/>
        </p:nvSpPr>
        <p:spPr>
          <a:xfrm>
            <a:off x="-1" y="309405"/>
            <a:ext cx="927673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US" sz="2400" b="1" dirty="0">
                <a:latin typeface="Times New Roman" panose="02020603050405020304" pitchFamily="18" charset="0"/>
                <a:ea typeface="Artifakt Element" panose="020B0503050000020004" pitchFamily="34" charset="0"/>
                <a:cs typeface="Times New Roman" panose="02020603050405020304" pitchFamily="18" charset="0"/>
              </a:rPr>
              <a:t>Electro-mechanical Aspect</a:t>
            </a:r>
          </a:p>
          <a:p>
            <a:pPr lvl="0">
              <a:buNone/>
            </a:pPr>
            <a:r>
              <a:rPr lang="en-US" sz="24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      HVAC Design</a:t>
            </a:r>
          </a:p>
          <a:p>
            <a:pPr lvl="0">
              <a:buNone/>
            </a:pPr>
            <a:endParaRPr lang="en-US" sz="2400" b="1" kern="0" dirty="0"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lvl="0">
              <a:buNone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The system used for HVAC is Variable Refrigerant Flow (VRF) system with </a:t>
            </a:r>
            <a:r>
              <a:rPr lang="en-US" sz="2000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casset</a:t>
            </a: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unit.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53EA5D-06EE-68DC-D209-8D362E995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28" y="1844617"/>
            <a:ext cx="2600870" cy="25799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066BCC-F422-82A6-3348-E1CBAFEE603C}"/>
              </a:ext>
            </a:extLst>
          </p:cNvPr>
          <p:cNvSpPr txBox="1"/>
          <p:nvPr/>
        </p:nvSpPr>
        <p:spPr>
          <a:xfrm>
            <a:off x="470121" y="4676165"/>
            <a:ext cx="21127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18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Out Door Unit</a:t>
            </a:r>
            <a:endParaRPr lang="en-US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959FE5-F024-40B2-3221-A99220B10565}"/>
              </a:ext>
            </a:extLst>
          </p:cNvPr>
          <p:cNvSpPr txBox="1"/>
          <p:nvPr/>
        </p:nvSpPr>
        <p:spPr>
          <a:xfrm>
            <a:off x="9727636" y="6091395"/>
            <a:ext cx="2053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1800" b="1" kern="0" dirty="0" err="1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Casset</a:t>
            </a:r>
            <a:r>
              <a:rPr lang="en-US" sz="18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Unit</a:t>
            </a:r>
            <a:endParaRPr lang="en-US" sz="18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5C4ACB1-C0FC-A6FF-051F-498E14C188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719" y="3134603"/>
            <a:ext cx="5765228" cy="21624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9647FE-C414-BCF5-36FD-1DD0045A6A14}"/>
              </a:ext>
            </a:extLst>
          </p:cNvPr>
          <p:cNvSpPr txBox="1"/>
          <p:nvPr/>
        </p:nvSpPr>
        <p:spPr>
          <a:xfrm>
            <a:off x="4748980" y="5722063"/>
            <a:ext cx="19362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None/>
            </a:pPr>
            <a:r>
              <a:rPr lang="en-US" sz="18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Indoor Unit</a:t>
            </a:r>
            <a:endParaRPr lang="en-US" sz="18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4D213AD-79B1-37B7-1E42-CE6387C89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591" y="4164789"/>
            <a:ext cx="2920181" cy="179522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64ED461-8156-020F-20C9-8E0A25D7C7DF}"/>
              </a:ext>
            </a:extLst>
          </p:cNvPr>
          <p:cNvSpPr/>
          <p:nvPr/>
        </p:nvSpPr>
        <p:spPr>
          <a:xfrm>
            <a:off x="470121" y="1844617"/>
            <a:ext cx="2320598" cy="28315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CEC384-E8DC-F56E-682D-DAABA06F2DB2}"/>
              </a:ext>
            </a:extLst>
          </p:cNvPr>
          <p:cNvSpPr/>
          <p:nvPr/>
        </p:nvSpPr>
        <p:spPr>
          <a:xfrm>
            <a:off x="3244363" y="3134602"/>
            <a:ext cx="5311584" cy="22454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DE9A9E-6DB8-4F19-99B9-FAC715D58D64}"/>
              </a:ext>
            </a:extLst>
          </p:cNvPr>
          <p:cNvSpPr/>
          <p:nvPr/>
        </p:nvSpPr>
        <p:spPr>
          <a:xfrm>
            <a:off x="9009591" y="4164789"/>
            <a:ext cx="2920180" cy="192660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743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487516-E550-B959-0C39-D24939ED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002890"/>
            <a:ext cx="7540807" cy="5029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C8161C-5405-AFAA-ABA6-8FFD89082767}"/>
              </a:ext>
            </a:extLst>
          </p:cNvPr>
          <p:cNvSpPr txBox="1"/>
          <p:nvPr/>
        </p:nvSpPr>
        <p:spPr>
          <a:xfrm>
            <a:off x="379770" y="324153"/>
            <a:ext cx="525411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US" sz="24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HVAC Design</a:t>
            </a:r>
          </a:p>
          <a:p>
            <a:pPr lvl="0">
              <a:buNone/>
            </a:pPr>
            <a:endParaRPr lang="en-US" sz="2400" b="1" kern="0" dirty="0"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lvl="0">
              <a:buNone/>
            </a:pPr>
            <a:r>
              <a:rPr lang="en-US" sz="2000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VRV System Concept</a:t>
            </a:r>
          </a:p>
        </p:txBody>
      </p:sp>
    </p:spTree>
    <p:extLst>
      <p:ext uri="{BB962C8B-B14F-4D97-AF65-F5344CB8AC3E}">
        <p14:creationId xmlns:p14="http://schemas.microsoft.com/office/powerpoint/2010/main" val="14149247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939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en-US" b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Acoustical design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en-US" sz="1800" b="1" kern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Standards:</a:t>
            </a:r>
            <a:endParaRPr lang="en-US" sz="1800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Reverberation time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Office: 0.40-0.70 sec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(Recommended reverberation times for 7 key spaces 2020)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 hall: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0.80-1.90 Sec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(Target Reverberation Time - Commercial Acoustics® 2020)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Meeting room: 0.60-1.20 Sec.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(The Reverb Problem – Scale and Context 2021)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Noise criteria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>
              <a:lnSpc>
                <a:spcPct val="106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Noise criteria (NC) is: NC35-NC40 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(Noise Criteria For Rooms, 2020)</a:t>
            </a:r>
            <a:r>
              <a:rPr lang="en-US" sz="1800" dirty="0">
                <a:solidFill>
                  <a:srgbClr val="76717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Sound transmission index (STI)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89744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512F2-75F3-1989-A133-4F6634DCF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D4B2FA-1ACA-AEAA-B368-BC48973AA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5458" y="196588"/>
            <a:ext cx="7335551" cy="58100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2FE9DE-3FBC-0BC9-EEC3-D48409A92BE6}"/>
              </a:ext>
            </a:extLst>
          </p:cNvPr>
          <p:cNvSpPr txBox="1"/>
          <p:nvPr/>
        </p:nvSpPr>
        <p:spPr>
          <a:xfrm>
            <a:off x="2286000" y="6175200"/>
            <a:ext cx="718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shown in Table, STC will be design at 50 </a:t>
            </a:r>
            <a:r>
              <a:rPr lang="en-US" dirty="0" err="1"/>
              <a:t>dB.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5683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57AB6-2AD4-146B-740C-C200B4A5A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2CBEC9-1CF5-F9BD-5126-F25B0BA60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932" y="0"/>
            <a:ext cx="8967130" cy="6531614"/>
          </a:xfrm>
        </p:spPr>
      </p:pic>
    </p:spTree>
    <p:extLst>
      <p:ext uri="{BB962C8B-B14F-4D97-AF65-F5344CB8AC3E}">
        <p14:creationId xmlns:p14="http://schemas.microsoft.com/office/powerpoint/2010/main" val="246636113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12DAB-4C3E-26FB-06AA-D96A68425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External wall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4D8F8B-9927-A8A8-8738-54BA4ED4AB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0497" y="567560"/>
            <a:ext cx="8414598" cy="5655306"/>
          </a:xfrm>
        </p:spPr>
      </p:pic>
    </p:spTree>
    <p:extLst>
      <p:ext uri="{BB962C8B-B14F-4D97-AF65-F5344CB8AC3E}">
        <p14:creationId xmlns:p14="http://schemas.microsoft.com/office/powerpoint/2010/main" val="60284060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3186" y="4288631"/>
            <a:ext cx="2340085" cy="408060"/>
          </a:xfrm>
        </p:spPr>
        <p:txBody>
          <a:bodyPr>
            <a:noAutofit/>
          </a:bodyPr>
          <a:lstStyle/>
          <a:p>
            <a:pPr lvl="0"/>
            <a:r>
              <a:rPr lang="en-US" sz="2400" b="1" dirty="0"/>
              <a:t>Smoke dedicators </a:t>
            </a:r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043" y="1501502"/>
            <a:ext cx="2963575" cy="24608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4037518" y="2924608"/>
            <a:ext cx="2226830" cy="27280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صورة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407" y="1501501"/>
            <a:ext cx="2977644" cy="24608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صورة 6"/>
          <p:cNvPicPr/>
          <p:nvPr/>
        </p:nvPicPr>
        <p:blipFill>
          <a:blip r:embed="rId5"/>
          <a:stretch>
            <a:fillRect/>
          </a:stretch>
        </p:blipFill>
        <p:spPr>
          <a:xfrm>
            <a:off x="8478982" y="2973749"/>
            <a:ext cx="2183837" cy="27280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990600" y="3283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ker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Fire fighting system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4037518" y="6020448"/>
            <a:ext cx="2295885" cy="40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fire extinguishers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9885218" y="2516548"/>
            <a:ext cx="1620982" cy="40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sprinklers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8902051" y="6020448"/>
            <a:ext cx="1620982" cy="40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fire hoes</a:t>
            </a:r>
          </a:p>
        </p:txBody>
      </p:sp>
      <p:pic>
        <p:nvPicPr>
          <p:cNvPr id="12" name="صورة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345" y="414735"/>
            <a:ext cx="2873375" cy="1874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2216729" y="4320129"/>
            <a:ext cx="1620982" cy="40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fire alarm</a:t>
            </a:r>
          </a:p>
        </p:txBody>
      </p:sp>
    </p:spTree>
    <p:extLst>
      <p:ext uri="{BB962C8B-B14F-4D97-AF65-F5344CB8AC3E}">
        <p14:creationId xmlns:p14="http://schemas.microsoft.com/office/powerpoint/2010/main" val="6035045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990600" y="3283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ker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Fire fighting system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6" name="عنصر نائب للمحتوى 15"/>
          <p:cNvSpPr>
            <a:spLocks noGrp="1"/>
          </p:cNvSpPr>
          <p:nvPr>
            <p:ph idx="1"/>
          </p:nvPr>
        </p:nvSpPr>
        <p:spPr>
          <a:xfrm>
            <a:off x="990600" y="1446083"/>
            <a:ext cx="6435436" cy="742934"/>
          </a:xfrm>
        </p:spPr>
        <p:txBody>
          <a:bodyPr>
            <a:normAutofit fontScale="32500" lnSpcReduction="20000"/>
          </a:bodyPr>
          <a:lstStyle/>
          <a:p>
            <a:pPr marL="0" lvl="0" indent="0">
              <a:buNone/>
            </a:pPr>
            <a:r>
              <a:rPr lang="en-US" sz="6000" kern="0" dirty="0">
                <a:solidFill>
                  <a:srgbClr val="000000"/>
                </a:solidFill>
                <a:latin typeface="Arial"/>
                <a:cs typeface="+mj-cs"/>
                <a:sym typeface="Arial"/>
              </a:rPr>
              <a:t>In our building we have meeting hall, offices , kitchen, praying rooms, waiting areas and parking so we used:-</a:t>
            </a:r>
          </a:p>
          <a:p>
            <a:endParaRPr lang="ar-SA" dirty="0"/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111C6576-51FC-33D8-BC03-BCEFEE3F1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637263"/>
              </p:ext>
            </p:extLst>
          </p:nvPr>
        </p:nvGraphicFramePr>
        <p:xfrm>
          <a:off x="2161309" y="2078180"/>
          <a:ext cx="8285017" cy="4558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9214">
                  <a:extLst>
                    <a:ext uri="{9D8B030D-6E8A-4147-A177-3AD203B41FA5}">
                      <a16:colId xmlns:a16="http://schemas.microsoft.com/office/drawing/2014/main" val="1270935564"/>
                    </a:ext>
                  </a:extLst>
                </a:gridCol>
                <a:gridCol w="3678473">
                  <a:extLst>
                    <a:ext uri="{9D8B030D-6E8A-4147-A177-3AD203B41FA5}">
                      <a16:colId xmlns:a16="http://schemas.microsoft.com/office/drawing/2014/main" val="82722740"/>
                    </a:ext>
                  </a:extLst>
                </a:gridCol>
                <a:gridCol w="2747330">
                  <a:extLst>
                    <a:ext uri="{9D8B030D-6E8A-4147-A177-3AD203B41FA5}">
                      <a16:colId xmlns:a16="http://schemas.microsoft.com/office/drawing/2014/main" val="3888358052"/>
                    </a:ext>
                  </a:extLst>
                </a:gridCol>
              </a:tblGrid>
              <a:tr h="4857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spaces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Used fire suppression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detector system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939176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hall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Fire extinguisher (class A, C)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Smoke detector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7175600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Offices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extinguisher (class A)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Smoke detector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1415135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Kitchen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Fire extinguisher (class K)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Flame detector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3512619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Praying rooms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Fire extinguisher (class A)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Smoke detector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1383004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Waiting areas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Fire extinguisher (class A)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Smoke detector</a:t>
                      </a:r>
                    </a:p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9080305"/>
                  </a:ext>
                </a:extLst>
              </a:tr>
              <a:tr h="67873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Parking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Fire extinguisher (class B) , water sprinkler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30232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Flame detector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2889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4678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948798" y="811161"/>
            <a:ext cx="18694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711C920D-FAB7-C1BF-B2A1-868A67656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859" y="51638"/>
            <a:ext cx="7015141" cy="3377362"/>
          </a:xfrm>
          <a:prstGeom prst="rect">
            <a:avLst/>
          </a:prstGeom>
        </p:spPr>
      </p:pic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5F0E529E-7054-14F4-4210-3FE895891FB6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255153-AD48-F9EB-8272-3F2FF18B4955}"/>
              </a:ext>
            </a:extLst>
          </p:cNvPr>
          <p:cNvSpPr txBox="1"/>
          <p:nvPr/>
        </p:nvSpPr>
        <p:spPr>
          <a:xfrm>
            <a:off x="11116797" y="5843176"/>
            <a:ext cx="8590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2E21F8-4195-5758-0BCD-F2E73877D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8999"/>
            <a:ext cx="7771284" cy="346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9461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990600" y="3283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kern="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Fire fighting system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727" y="1422849"/>
            <a:ext cx="5763491" cy="520409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6EFDC75-8A10-8F99-AF35-37B94CC9D086}"/>
              </a:ext>
            </a:extLst>
          </p:cNvPr>
          <p:cNvSpPr txBox="1">
            <a:spLocks/>
          </p:cNvSpPr>
          <p:nvPr/>
        </p:nvSpPr>
        <p:spPr>
          <a:xfrm>
            <a:off x="907473" y="1422849"/>
            <a:ext cx="3082636" cy="710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kern="0" dirty="0"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Vertical system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39460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32A48-C7E2-FDC2-24FE-6955090A3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Surveying &amp; Cost Estimations</a:t>
            </a:r>
            <a:br>
              <a:rPr lang="en-US" dirty="0"/>
            </a:b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27A74F5-C313-E1E6-BF5B-17ADBB2589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0787" y="1483573"/>
            <a:ext cx="8237400" cy="5096808"/>
          </a:xfrm>
        </p:spPr>
      </p:pic>
    </p:spTree>
    <p:extLst>
      <p:ext uri="{BB962C8B-B14F-4D97-AF65-F5344CB8AC3E}">
        <p14:creationId xmlns:p14="http://schemas.microsoft.com/office/powerpoint/2010/main" val="270100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4FED4AA-2487-E448-60EF-D4AAC75C54AD}"/>
              </a:ext>
            </a:extLst>
          </p:cNvPr>
          <p:cNvSpPr/>
          <p:nvPr/>
        </p:nvSpPr>
        <p:spPr>
          <a:xfrm>
            <a:off x="1137152" y="811161"/>
            <a:ext cx="149271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240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14E4EE-BCDF-E9AD-E8A2-9136684F91BD}"/>
              </a:ext>
            </a:extLst>
          </p:cNvPr>
          <p:cNvSpPr/>
          <p:nvPr/>
        </p:nvSpPr>
        <p:spPr>
          <a:xfrm>
            <a:off x="97696" y="51638"/>
            <a:ext cx="3571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Aspect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7102CB-A118-6F3E-2CAC-4F3F66108545}"/>
              </a:ext>
            </a:extLst>
          </p:cNvPr>
          <p:cNvSpPr/>
          <p:nvPr/>
        </p:nvSpPr>
        <p:spPr>
          <a:xfrm>
            <a:off x="0" y="0"/>
            <a:ext cx="3767013" cy="127282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69DCA1-1D68-E2F5-2572-C53D0AD40D61}"/>
              </a:ext>
            </a:extLst>
          </p:cNvPr>
          <p:cNvSpPr/>
          <p:nvPr/>
        </p:nvSpPr>
        <p:spPr>
          <a:xfrm>
            <a:off x="2542720" y="1645909"/>
            <a:ext cx="2702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Before Modification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F2F2C-E518-ABC2-7682-BD143D307079}"/>
              </a:ext>
            </a:extLst>
          </p:cNvPr>
          <p:cNvSpPr txBox="1"/>
          <p:nvPr/>
        </p:nvSpPr>
        <p:spPr>
          <a:xfrm>
            <a:off x="6216445" y="4697643"/>
            <a:ext cx="61205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After Modification</a:t>
            </a: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0140B89C-B29D-9D54-F8DE-09E614759B6A}"/>
              </a:ext>
            </a:extLst>
          </p:cNvPr>
          <p:cNvSpPr/>
          <p:nvPr/>
        </p:nvSpPr>
        <p:spPr>
          <a:xfrm rot="12817293">
            <a:off x="10515601" y="544083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284ECE-1D97-D349-0780-E808E90CAF6F}"/>
              </a:ext>
            </a:extLst>
          </p:cNvPr>
          <p:cNvSpPr txBox="1"/>
          <p:nvPr/>
        </p:nvSpPr>
        <p:spPr>
          <a:xfrm>
            <a:off x="10710602" y="5863421"/>
            <a:ext cx="16714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37A4BCBE-1E7C-B7A4-15D9-5F7F8C4C2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704" y="102312"/>
            <a:ext cx="6848600" cy="35110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3DF3EA-26A8-7BE0-D7E4-1888993E5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7994702" cy="339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2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1295</TotalTime>
  <Words>1209</Words>
  <Application>Microsoft Office PowerPoint</Application>
  <PresentationFormat>Widescreen</PresentationFormat>
  <Paragraphs>361</Paragraphs>
  <Slides>81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0" baseType="lpstr">
      <vt:lpstr>Arial</vt:lpstr>
      <vt:lpstr>Bitter</vt:lpstr>
      <vt:lpstr>Calibri</vt:lpstr>
      <vt:lpstr>Calibri Light</vt:lpstr>
      <vt:lpstr>EB Garamond</vt:lpstr>
      <vt:lpstr>High Tower Text</vt:lpstr>
      <vt:lpstr>Times New Roman</vt:lpstr>
      <vt:lpstr>Wingdings</vt:lpstr>
      <vt:lpstr>Office Theme</vt:lpstr>
      <vt:lpstr> 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Builder data</vt:lpstr>
      <vt:lpstr>Design Builder data</vt:lpstr>
      <vt:lpstr>Design Builder data</vt:lpstr>
      <vt:lpstr>Design Builder data</vt:lpstr>
      <vt:lpstr>Design Builder data</vt:lpstr>
      <vt:lpstr>Design Builder data</vt:lpstr>
      <vt:lpstr>Daylight Factor   modifications action: </vt:lpstr>
      <vt:lpstr>Daylight Factor    Ground floor </vt:lpstr>
      <vt:lpstr>PowerPoint Presentation</vt:lpstr>
      <vt:lpstr>PowerPoint Presentation</vt:lpstr>
      <vt:lpstr>PowerPoint Presentation</vt:lpstr>
      <vt:lpstr>Solar chimney </vt:lpstr>
      <vt:lpstr>Shadowing and overshadowing Winter (21-12)</vt:lpstr>
      <vt:lpstr>Shadowing and overshadowing Summer (21- 07)</vt:lpstr>
      <vt:lpstr>PowerPoint Presentation</vt:lpstr>
      <vt:lpstr>Column Distribution </vt:lpstr>
      <vt:lpstr>ASSUMPTIONS: </vt:lpstr>
      <vt:lpstr>Load effect </vt:lpstr>
      <vt:lpstr>Designing Data:</vt:lpstr>
      <vt:lpstr>Structural model</vt:lpstr>
      <vt:lpstr>Compatibility Check for the first part of the building</vt:lpstr>
      <vt:lpstr>Compatibility Check for the second part of the building</vt:lpstr>
      <vt:lpstr>Deflection check part 1 </vt:lpstr>
      <vt:lpstr>Deflection check part 2 </vt:lpstr>
      <vt:lpstr>Internal forces checks Stress-Strain Check</vt:lpstr>
      <vt:lpstr>Seismic Design</vt:lpstr>
      <vt:lpstr>Seismic checks 1. Period Check</vt:lpstr>
      <vt:lpstr>2. Base-shear check</vt:lpstr>
      <vt:lpstr>Drift check </vt:lpstr>
      <vt:lpstr>Design of structural elements Slabs </vt:lpstr>
      <vt:lpstr>Reinforcement for floors</vt:lpstr>
      <vt:lpstr>PowerPoint Presentation</vt:lpstr>
      <vt:lpstr>Reinforcement for basement</vt:lpstr>
      <vt:lpstr>PowerPoint Presentation</vt:lpstr>
      <vt:lpstr>PowerPoint Presentation</vt:lpstr>
      <vt:lpstr>Footing Rainforcment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Stairs </vt:lpstr>
      <vt:lpstr>PowerPoint Presentation</vt:lpstr>
      <vt:lpstr>PowerPoint Presentation</vt:lpstr>
      <vt:lpstr>Artificial Lighting </vt:lpstr>
      <vt:lpstr>Meeting room:</vt:lpstr>
      <vt:lpstr>Manager room</vt:lpstr>
      <vt:lpstr>PowerPoint Presentation</vt:lpstr>
      <vt:lpstr>Multipurpose room</vt:lpstr>
      <vt:lpstr>Reception + waiting room</vt:lpstr>
      <vt:lpstr>Corridor</vt:lpstr>
      <vt:lpstr>Bathroom &amp; W.C</vt:lpstr>
      <vt:lpstr>Garage</vt:lpstr>
      <vt:lpstr>Artificial plan for the first basement. </vt:lpstr>
      <vt:lpstr>Artificial plan for ground floor</vt:lpstr>
      <vt:lpstr>Artificial plan for first floor</vt:lpstr>
      <vt:lpstr>Artificial plan for second  floor</vt:lpstr>
      <vt:lpstr>PowerPoint Presentation</vt:lpstr>
      <vt:lpstr>PowerPoint Presentation</vt:lpstr>
      <vt:lpstr>Acoustical design</vt:lpstr>
      <vt:lpstr>PowerPoint Presentation</vt:lpstr>
      <vt:lpstr>PowerPoint Presentation</vt:lpstr>
      <vt:lpstr>External wall</vt:lpstr>
      <vt:lpstr>Smoke dedicators </vt:lpstr>
      <vt:lpstr>PowerPoint Presentation</vt:lpstr>
      <vt:lpstr>PowerPoint Presentation</vt:lpstr>
      <vt:lpstr>Quantity Surveying &amp; Cost Estimations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hp</dc:creator>
  <cp:lastModifiedBy>hp</cp:lastModifiedBy>
  <cp:revision>75</cp:revision>
  <dcterms:created xsi:type="dcterms:W3CDTF">2024-06-28T16:16:06Z</dcterms:created>
  <dcterms:modified xsi:type="dcterms:W3CDTF">2024-07-13T22:46:52Z</dcterms:modified>
</cp:coreProperties>
</file>