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660"/>
  </p:normalViewPr>
  <p:slideViewPr>
    <p:cSldViewPr snapToGrid="0">
      <p:cViewPr varScale="1">
        <p:scale>
          <a:sx n="74" d="100"/>
          <a:sy n="74" d="100"/>
        </p:scale>
        <p:origin x="6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CA3604-5FCB-480D-9A4C-938266080854}" type="datetimeFigureOut">
              <a:rPr lang="en-US" smtClean="0"/>
              <a:t>5/18/2016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4BE4CC-9B8B-4AAF-BE28-2DC9DBE9BDCE}" type="slidenum">
              <a:rPr lang="en-US" smtClean="0"/>
              <a:t>‹#›</a:t>
            </a:fld>
            <a:endParaRPr lang="en-US"/>
          </a:p>
        </p:txBody>
      </p:sp>
    </p:spTree>
    <p:extLst>
      <p:ext uri="{BB962C8B-B14F-4D97-AF65-F5344CB8AC3E}">
        <p14:creationId xmlns:p14="http://schemas.microsoft.com/office/powerpoint/2010/main" val="3690805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Binary (0 black 1 white) </a:t>
            </a:r>
            <a:r>
              <a:rPr lang="en-US" baseline="0" dirty="0" smtClean="0"/>
              <a:t>   Gray ( from0 black to 255 white)  RGB (</a:t>
            </a:r>
            <a:r>
              <a:rPr lang="en-US" sz="1200" kern="1200" dirty="0" smtClean="0">
                <a:solidFill>
                  <a:schemeClr val="tx1"/>
                </a:solidFill>
                <a:effectLst/>
                <a:latin typeface="+mn-lt"/>
                <a:ea typeface="+mn-ea"/>
                <a:cs typeface="+mn-cs"/>
              </a:rPr>
              <a:t>this gives a total of 2563 different possible colors. ) Such an image is a “stack” of three matrices</a:t>
            </a:r>
            <a:endParaRPr lang="en-US" dirty="0"/>
          </a:p>
        </p:txBody>
      </p:sp>
      <p:sp>
        <p:nvSpPr>
          <p:cNvPr id="4" name="Slide Number Placeholder 3"/>
          <p:cNvSpPr>
            <a:spLocks noGrp="1"/>
          </p:cNvSpPr>
          <p:nvPr>
            <p:ph type="sldNum" sz="quarter" idx="10"/>
          </p:nvPr>
        </p:nvSpPr>
        <p:spPr/>
        <p:txBody>
          <a:bodyPr/>
          <a:lstStyle/>
          <a:p>
            <a:fld id="{16A29140-1E0C-43DE-A11F-18B8EB99F922}" type="slidenum">
              <a:rPr lang="en-US" smtClean="0"/>
              <a:t>15</a:t>
            </a:fld>
            <a:endParaRPr lang="en-US"/>
          </a:p>
        </p:txBody>
      </p:sp>
    </p:spTree>
    <p:extLst>
      <p:ext uri="{BB962C8B-B14F-4D97-AF65-F5344CB8AC3E}">
        <p14:creationId xmlns:p14="http://schemas.microsoft.com/office/powerpoint/2010/main" val="260302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image with the coin selected and read it by MATLAB, a good camera///////measurements will based on the converted image</a:t>
            </a:r>
            <a:endParaRPr lang="en-US" dirty="0"/>
          </a:p>
        </p:txBody>
      </p:sp>
      <p:sp>
        <p:nvSpPr>
          <p:cNvPr id="4" name="Slide Number Placeholder 3"/>
          <p:cNvSpPr>
            <a:spLocks noGrp="1"/>
          </p:cNvSpPr>
          <p:nvPr>
            <p:ph type="sldNum" sz="quarter" idx="10"/>
          </p:nvPr>
        </p:nvSpPr>
        <p:spPr/>
        <p:txBody>
          <a:bodyPr/>
          <a:lstStyle/>
          <a:p>
            <a:fld id="{16A29140-1E0C-43DE-A11F-18B8EB99F922}" type="slidenum">
              <a:rPr lang="en-US" smtClean="0"/>
              <a:t>19</a:t>
            </a:fld>
            <a:endParaRPr lang="en-US"/>
          </a:p>
        </p:txBody>
      </p:sp>
    </p:spTree>
    <p:extLst>
      <p:ext uri="{BB962C8B-B14F-4D97-AF65-F5344CB8AC3E}">
        <p14:creationId xmlns:p14="http://schemas.microsoft.com/office/powerpoint/2010/main" val="2416434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2CDA00-C1CD-42A0-BBED-F072A93FA089}"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384657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CDA00-C1CD-42A0-BBED-F072A93FA089}"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650001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CDA00-C1CD-42A0-BBED-F072A93FA089}"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104097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CDA00-C1CD-42A0-BBED-F072A93FA089}"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929269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2CDA00-C1CD-42A0-BBED-F072A93FA089}"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46544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2CDA00-C1CD-42A0-BBED-F072A93FA089}"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81239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2CDA00-C1CD-42A0-BBED-F072A93FA089}" type="datetimeFigureOut">
              <a:rPr lang="en-US" smtClean="0"/>
              <a:t>5/18/2016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4149249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CDA00-C1CD-42A0-BBED-F072A93FA089}" type="datetimeFigureOut">
              <a:rPr lang="en-US" smtClean="0"/>
              <a:t>5/18/2016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470432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CDA00-C1CD-42A0-BBED-F072A93FA089}" type="datetimeFigureOut">
              <a:rPr lang="en-US" smtClean="0"/>
              <a:t>5/18/2016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207196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CDA00-C1CD-42A0-BBED-F072A93FA089}"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341832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CDA00-C1CD-42A0-BBED-F072A93FA089}"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9D6C2-A499-40BC-9E47-434A8E04B971}" type="slidenum">
              <a:rPr lang="en-US" smtClean="0"/>
              <a:t>‹#›</a:t>
            </a:fld>
            <a:endParaRPr lang="en-US"/>
          </a:p>
        </p:txBody>
      </p:sp>
    </p:spTree>
    <p:extLst>
      <p:ext uri="{BB962C8B-B14F-4D97-AF65-F5344CB8AC3E}">
        <p14:creationId xmlns:p14="http://schemas.microsoft.com/office/powerpoint/2010/main" val="2472768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2CDA00-C1CD-42A0-BBED-F072A93FA089}" type="datetimeFigureOut">
              <a:rPr lang="en-US" smtClean="0"/>
              <a:t>5/18/2016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9D6C2-A499-40BC-9E47-434A8E04B971}" type="slidenum">
              <a:rPr lang="en-US" smtClean="0"/>
              <a:t>‹#›</a:t>
            </a:fld>
            <a:endParaRPr lang="en-US"/>
          </a:p>
        </p:txBody>
      </p:sp>
    </p:spTree>
    <p:extLst>
      <p:ext uri="{BB962C8B-B14F-4D97-AF65-F5344CB8AC3E}">
        <p14:creationId xmlns:p14="http://schemas.microsoft.com/office/powerpoint/2010/main" val="3348278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6.gif"/><Relationship Id="rId4" Type="http://schemas.openxmlformats.org/officeDocument/2006/relationships/image" Target="../media/image5.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Coin Recognition Using MATLAB</a:t>
            </a:r>
            <a:br>
              <a:rPr lang="en-US" dirty="0" smtClean="0"/>
            </a:br>
            <a:endParaRPr lang="en-US" dirty="0"/>
          </a:p>
        </p:txBody>
      </p:sp>
      <p:sp>
        <p:nvSpPr>
          <p:cNvPr id="3" name="Subtitle 2"/>
          <p:cNvSpPr>
            <a:spLocks noGrp="1"/>
          </p:cNvSpPr>
          <p:nvPr>
            <p:ph type="subTitle" idx="1"/>
          </p:nvPr>
        </p:nvSpPr>
        <p:spPr/>
        <p:txBody>
          <a:bodyPr>
            <a:normAutofit/>
          </a:bodyPr>
          <a:lstStyle/>
          <a:p>
            <a:pPr lvl="0" algn="l"/>
            <a:r>
              <a:rPr lang="en-US" dirty="0" smtClean="0"/>
              <a:t>-</a:t>
            </a:r>
            <a:r>
              <a:rPr lang="en-US" dirty="0" smtClean="0"/>
              <a:t> Emad Zaben</a:t>
            </a:r>
            <a:endParaRPr lang="en-US" dirty="0" smtClean="0"/>
          </a:p>
          <a:p>
            <a:pPr lvl="0" algn="l"/>
            <a:r>
              <a:rPr lang="en-US" dirty="0" smtClean="0"/>
              <a:t>- </a:t>
            </a:r>
            <a:r>
              <a:rPr lang="en-US" dirty="0" smtClean="0"/>
              <a:t>Bakir Hasanein</a:t>
            </a:r>
          </a:p>
          <a:p>
            <a:pPr lvl="0" algn="l"/>
            <a:r>
              <a:rPr lang="en-US" dirty="0" smtClean="0"/>
              <a:t>- Mohammed Omar</a:t>
            </a:r>
            <a:endParaRPr lang="en-US" dirty="0"/>
          </a:p>
        </p:txBody>
      </p:sp>
    </p:spTree>
    <p:extLst>
      <p:ext uri="{BB962C8B-B14F-4D97-AF65-F5344CB8AC3E}">
        <p14:creationId xmlns:p14="http://schemas.microsoft.com/office/powerpoint/2010/main" val="609925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Neural Networks</a:t>
            </a:r>
            <a:endParaRPr lang="en-US" dirty="0"/>
          </a:p>
        </p:txBody>
      </p:sp>
      <p:sp>
        <p:nvSpPr>
          <p:cNvPr id="3" name="Content Placeholder 2"/>
          <p:cNvSpPr>
            <a:spLocks noGrp="1"/>
          </p:cNvSpPr>
          <p:nvPr>
            <p:ph idx="1"/>
          </p:nvPr>
        </p:nvSpPr>
        <p:spPr/>
        <p:txBody>
          <a:bodyPr/>
          <a:lstStyle/>
          <a:p>
            <a:pPr marL="0" indent="0" algn="just">
              <a:buNone/>
            </a:pPr>
            <a:r>
              <a:rPr lang="en-US" dirty="0" smtClean="0"/>
              <a:t>The neural network consists of three parts:</a:t>
            </a:r>
          </a:p>
          <a:p>
            <a:pPr marL="0" indent="0" algn="just">
              <a:buNone/>
            </a:pPr>
            <a:r>
              <a:rPr lang="en-US" dirty="0" smtClean="0"/>
              <a:t>1. Input;</a:t>
            </a:r>
          </a:p>
          <a:p>
            <a:pPr marL="0" indent="0" algn="just">
              <a:buNone/>
            </a:pPr>
            <a:r>
              <a:rPr lang="en-US" dirty="0" smtClean="0"/>
              <a:t>2. Hidden;</a:t>
            </a:r>
          </a:p>
          <a:p>
            <a:pPr marL="0" indent="0" algn="just">
              <a:buNone/>
            </a:pPr>
            <a:r>
              <a:rPr lang="en-US" dirty="0" smtClean="0"/>
              <a:t>3. Output.</a:t>
            </a:r>
          </a:p>
          <a:p>
            <a:pPr marL="0" indent="0" algn="just">
              <a:buNone/>
            </a:pPr>
            <a:r>
              <a:rPr lang="en-US" dirty="0" smtClean="0"/>
              <a:t>Each part consists of neurons (nodes).</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7584583" y="2437303"/>
            <a:ext cx="2666999" cy="3319554"/>
          </a:xfrm>
          <a:prstGeom prst="rect">
            <a:avLst/>
          </a:prstGeom>
        </p:spPr>
      </p:pic>
    </p:spTree>
    <p:extLst>
      <p:ext uri="{BB962C8B-B14F-4D97-AF65-F5344CB8AC3E}">
        <p14:creationId xmlns:p14="http://schemas.microsoft.com/office/powerpoint/2010/main" val="6286910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Neural Networks</a:t>
            </a:r>
            <a:endParaRPr lang="en-US" dirty="0"/>
          </a:p>
        </p:txBody>
      </p:sp>
      <p:sp>
        <p:nvSpPr>
          <p:cNvPr id="3" name="Content Placeholder 2"/>
          <p:cNvSpPr>
            <a:spLocks noGrp="1"/>
          </p:cNvSpPr>
          <p:nvPr>
            <p:ph idx="1"/>
          </p:nvPr>
        </p:nvSpPr>
        <p:spPr/>
        <p:txBody>
          <a:bodyPr/>
          <a:lstStyle/>
          <a:p>
            <a:pPr>
              <a:buFontTx/>
              <a:buChar char="-"/>
            </a:pPr>
            <a:r>
              <a:rPr lang="en-US" dirty="0" smtClean="0"/>
              <a:t>Input nodes represent the stored data within the network which would be used to give the network the experience;</a:t>
            </a:r>
          </a:p>
          <a:p>
            <a:pPr>
              <a:buFontTx/>
              <a:buChar char="-"/>
            </a:pPr>
            <a:r>
              <a:rPr lang="en-US" dirty="0" smtClean="0"/>
              <a:t>Output nodes which would be used to give the output (result);</a:t>
            </a:r>
          </a:p>
          <a:p>
            <a:pPr>
              <a:buFontTx/>
              <a:buChar char="-"/>
            </a:pPr>
            <a:r>
              <a:rPr lang="en-US" dirty="0" smtClean="0"/>
              <a:t>Hidden nodes which could be used to map the input to output but indirectly to increase the experience of the network.</a:t>
            </a:r>
            <a:endParaRPr lang="en-US" dirty="0"/>
          </a:p>
        </p:txBody>
      </p:sp>
    </p:spTree>
    <p:extLst>
      <p:ext uri="{BB962C8B-B14F-4D97-AF65-F5344CB8AC3E}">
        <p14:creationId xmlns:p14="http://schemas.microsoft.com/office/powerpoint/2010/main" val="321304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Neural Networks</a:t>
            </a:r>
            <a:endParaRPr lang="en-US" dirty="0"/>
          </a:p>
        </p:txBody>
      </p:sp>
      <p:sp>
        <p:nvSpPr>
          <p:cNvPr id="3" name="Content Placeholder 2"/>
          <p:cNvSpPr>
            <a:spLocks noGrp="1"/>
          </p:cNvSpPr>
          <p:nvPr>
            <p:ph idx="1"/>
          </p:nvPr>
        </p:nvSpPr>
        <p:spPr/>
        <p:txBody>
          <a:bodyPr/>
          <a:lstStyle/>
          <a:p>
            <a:pPr marL="0" indent="0" algn="just">
              <a:buNone/>
            </a:pPr>
            <a:r>
              <a:rPr lang="en-US" dirty="0" smtClean="0"/>
              <a:t>- Hidden nodes could be used or not, if they are not used (single-layer network), the input data should match one of stored data within input nodes to give a correct output.</a:t>
            </a:r>
          </a:p>
          <a:p>
            <a:pPr marL="0" indent="0" algn="just">
              <a:buNone/>
            </a:pPr>
            <a:r>
              <a:rPr lang="en-US" dirty="0" smtClean="0"/>
              <a:t>- If hidden nodes are used (double-layer network), the network would give a correct output when the input is close to or match the stored data within input nodes.</a:t>
            </a:r>
            <a:endParaRPr lang="en-US" dirty="0"/>
          </a:p>
        </p:txBody>
      </p:sp>
    </p:spTree>
    <p:extLst>
      <p:ext uri="{BB962C8B-B14F-4D97-AF65-F5344CB8AC3E}">
        <p14:creationId xmlns:p14="http://schemas.microsoft.com/office/powerpoint/2010/main" val="14148822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pPr algn="just">
              <a:buFontTx/>
              <a:buChar char="-"/>
            </a:pPr>
            <a:r>
              <a:rPr lang="en-US" dirty="0" smtClean="0"/>
              <a:t>To use neural networks,</a:t>
            </a:r>
            <a:r>
              <a:rPr lang="en-US" dirty="0" smtClean="0"/>
              <a:t> input nodes should be used with different images for the same coin (rotation of the coin is considered) so a 36 images was taken.</a:t>
            </a:r>
          </a:p>
          <a:p>
            <a:pPr algn="just">
              <a:buFontTx/>
              <a:buChar char="-"/>
            </a:pPr>
            <a:r>
              <a:rPr lang="en-US" dirty="0" smtClean="0"/>
              <a:t> the input photo into the system should be converted to black and white scale (binary) to extract the features then to compare it with the futures of the images that stored within the neural network.</a:t>
            </a:r>
          </a:p>
        </p:txBody>
      </p:sp>
    </p:spTree>
    <p:extLst>
      <p:ext uri="{BB962C8B-B14F-4D97-AF65-F5344CB8AC3E}">
        <p14:creationId xmlns:p14="http://schemas.microsoft.com/office/powerpoint/2010/main" val="767589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t>Coin identifier using Digital image processing </a:t>
            </a:r>
            <a:r>
              <a:rPr lang="en-US" sz="4000" b="1" dirty="0" smtClean="0"/>
              <a:t>using MATLAB</a:t>
            </a:r>
            <a:r>
              <a:rPr lang="en-US" dirty="0"/>
              <a:t/>
            </a:r>
            <a:br>
              <a:rPr lang="en-US" dirty="0"/>
            </a:br>
            <a:endParaRPr lang="en-US" dirty="0"/>
          </a:p>
        </p:txBody>
      </p:sp>
      <p:sp>
        <p:nvSpPr>
          <p:cNvPr id="3" name="Subtitle 2"/>
          <p:cNvSpPr>
            <a:spLocks noGrp="1"/>
          </p:cNvSpPr>
          <p:nvPr>
            <p:ph type="subTitle" idx="1"/>
          </p:nvPr>
        </p:nvSpPr>
        <p:spPr>
          <a:xfrm>
            <a:off x="1524000" y="2770496"/>
            <a:ext cx="9144000" cy="3384644"/>
          </a:xfrm>
        </p:spPr>
        <p:txBody>
          <a:bodyPr/>
          <a:lstStyle/>
          <a:p>
            <a:r>
              <a:rPr lang="en-US" b="1" dirty="0"/>
              <a:t> </a:t>
            </a:r>
            <a:endParaRPr lang="en-US" dirty="0" smtClean="0"/>
          </a:p>
          <a:p>
            <a:r>
              <a:rPr lang="en-US" sz="2000" b="1" dirty="0" smtClean="0"/>
              <a:t>Image processing:</a:t>
            </a:r>
            <a:r>
              <a:rPr lang="en-US" dirty="0" smtClean="0"/>
              <a:t> </a:t>
            </a:r>
            <a:r>
              <a:rPr lang="en-US" sz="2000" dirty="0" smtClean="0"/>
              <a:t>is a method to perform some operations on an image, in order to get an enhanced image or to extract some useful information from it. </a:t>
            </a:r>
          </a:p>
          <a:p>
            <a:pPr algn="l"/>
            <a:r>
              <a:rPr lang="en-US" sz="2000" b="1" dirty="0" smtClean="0"/>
              <a:t>Objective</a:t>
            </a:r>
            <a:r>
              <a:rPr lang="en-US" sz="2000" b="1" dirty="0" smtClean="0"/>
              <a:t>:  </a:t>
            </a:r>
            <a:r>
              <a:rPr lang="en-US" sz="2000" dirty="0"/>
              <a:t>The main purpose of this project is to apply computer vision techniques to develop a program which should recognize coins in an image by two </a:t>
            </a:r>
            <a:r>
              <a:rPr lang="en-US" sz="2000" dirty="0" smtClean="0"/>
              <a:t>ways ( will discussed during the presentation) .</a:t>
            </a:r>
            <a:endParaRPr lang="en-US" sz="2000" dirty="0"/>
          </a:p>
          <a:p>
            <a:pPr algn="l"/>
            <a:endParaRPr lang="en-US" sz="2000" b="1" dirty="0" smtClean="0"/>
          </a:p>
          <a:p>
            <a:pPr algn="l"/>
            <a:endParaRPr lang="en-US" sz="2000" b="1" dirty="0"/>
          </a:p>
          <a:p>
            <a:pPr marL="342900" indent="-342900" algn="l">
              <a:buFont typeface="Wingdings" panose="05000000000000000000" pitchFamily="2" charset="2"/>
              <a:buChar char="v"/>
            </a:pPr>
            <a:r>
              <a:rPr lang="en-US" sz="2000" b="1" dirty="0" smtClean="0"/>
              <a:t>Note: Commands used in the Program will discussed every step .</a:t>
            </a:r>
            <a:endParaRPr lang="en-US" sz="2000" b="1" dirty="0"/>
          </a:p>
        </p:txBody>
      </p:sp>
    </p:spTree>
    <p:extLst>
      <p:ext uri="{BB962C8B-B14F-4D97-AF65-F5344CB8AC3E}">
        <p14:creationId xmlns:p14="http://schemas.microsoft.com/office/powerpoint/2010/main" val="855822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Types of Digital Images:</a:t>
            </a:r>
            <a:r>
              <a:rPr lang="en-US" dirty="0"/>
              <a:t/>
            </a:r>
            <a:br>
              <a:rPr lang="en-US" dirty="0"/>
            </a:br>
            <a:endParaRPr lang="en-US" dirty="0"/>
          </a:p>
        </p:txBody>
      </p:sp>
      <p:sp>
        <p:nvSpPr>
          <p:cNvPr id="6" name="Content Placeholder 5"/>
          <p:cNvSpPr>
            <a:spLocks noGrp="1"/>
          </p:cNvSpPr>
          <p:nvPr>
            <p:ph sz="half" idx="1"/>
          </p:nvPr>
        </p:nvSpPr>
        <p:spPr/>
        <p:txBody>
          <a:bodyPr/>
          <a:lstStyle/>
          <a:p>
            <a:r>
              <a:rPr lang="en-US" sz="2000" b="1" dirty="0" smtClean="0"/>
              <a:t>Binary</a:t>
            </a:r>
            <a:r>
              <a:rPr lang="en-US" dirty="0" smtClean="0"/>
              <a:t>:</a:t>
            </a:r>
            <a:endParaRPr lang="en-US" dirty="0" smtClean="0"/>
          </a:p>
          <a:p>
            <a:pPr marL="0" indent="0">
              <a:buNone/>
            </a:pPr>
            <a:r>
              <a:rPr lang="en-US" dirty="0" smtClean="0"/>
              <a:t> </a:t>
            </a:r>
            <a:r>
              <a:rPr lang="en-US" sz="2000" dirty="0"/>
              <a:t>Each pixel is just black or white.</a:t>
            </a:r>
            <a:endParaRPr lang="en-US" sz="2000" dirty="0" smtClean="0"/>
          </a:p>
          <a:p>
            <a:r>
              <a:rPr lang="en-US" sz="2000" b="1" dirty="0" smtClean="0"/>
              <a:t>Gray scale:</a:t>
            </a:r>
          </a:p>
          <a:p>
            <a:pPr marL="0" indent="0">
              <a:buNone/>
            </a:pPr>
            <a:r>
              <a:rPr lang="en-US" sz="2000" dirty="0"/>
              <a:t>Each pixel is a shade of </a:t>
            </a:r>
            <a:r>
              <a:rPr lang="en-US" sz="2000" dirty="0" smtClean="0"/>
              <a:t>gray.</a:t>
            </a:r>
            <a:endParaRPr lang="en-US" sz="2000" b="1" dirty="0" smtClean="0"/>
          </a:p>
          <a:p>
            <a:r>
              <a:rPr lang="en-US" sz="2000" b="1" dirty="0"/>
              <a:t>True Color, or </a:t>
            </a:r>
            <a:r>
              <a:rPr lang="en-US" sz="2000" b="1" dirty="0" smtClean="0"/>
              <a:t>RGB</a:t>
            </a:r>
            <a:r>
              <a:rPr lang="en-US" sz="2000" dirty="0" smtClean="0"/>
              <a:t>:</a:t>
            </a:r>
          </a:p>
          <a:p>
            <a:pPr marL="0" indent="0">
              <a:buNone/>
            </a:pPr>
            <a:r>
              <a:rPr lang="en-US" sz="2000" dirty="0"/>
              <a:t>Each pixel has a particular </a:t>
            </a:r>
            <a:r>
              <a:rPr lang="en-US" sz="2000" dirty="0" smtClean="0"/>
              <a:t>color.</a:t>
            </a:r>
          </a:p>
          <a:p>
            <a:pPr marL="0" indent="0">
              <a:buNone/>
            </a:pPr>
            <a:r>
              <a:rPr lang="en-US" sz="2000" dirty="0" smtClean="0"/>
              <a:t>This color </a:t>
            </a:r>
            <a:r>
              <a:rPr lang="en-US" sz="2000" dirty="0"/>
              <a:t>is described by the amount of red, green and blue in it. </a:t>
            </a:r>
            <a:endParaRPr lang="en-US" sz="2000" dirty="0" smtClean="0"/>
          </a:p>
          <a:p>
            <a:pPr marL="0" indent="0">
              <a:buNone/>
            </a:pPr>
            <a:r>
              <a:rPr lang="en-US" sz="2000" dirty="0" smtClean="0"/>
              <a:t>Each has range of (0-255)</a:t>
            </a:r>
          </a:p>
          <a:p>
            <a:pPr>
              <a:buFont typeface="Wingdings" panose="05000000000000000000" pitchFamily="2" charset="2"/>
              <a:buChar char="q"/>
            </a:pPr>
            <a:r>
              <a:rPr lang="en-US" sz="2000" dirty="0" smtClean="0">
                <a:solidFill>
                  <a:srgbClr val="0070C0"/>
                </a:solidFill>
              </a:rPr>
              <a:t> </a:t>
            </a:r>
            <a:r>
              <a:rPr lang="en-US" sz="2000" dirty="0" err="1" smtClean="0">
                <a:solidFill>
                  <a:srgbClr val="0070C0"/>
                </a:solidFill>
              </a:rPr>
              <a:t>IMGPROinmatlab.m</a:t>
            </a:r>
            <a:endParaRPr lang="en-US" sz="2000" dirty="0">
              <a:solidFill>
                <a:srgbClr val="0070C0"/>
              </a:solidFill>
            </a:endParaRPr>
          </a:p>
        </p:txBody>
      </p:sp>
      <p:pic>
        <p:nvPicPr>
          <p:cNvPr id="7" name="Content Placeholder 6"/>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a:xfrm>
            <a:off x="7965744" y="365125"/>
            <a:ext cx="3853218" cy="1960954"/>
          </a:xfrm>
          <a:prstGeom prst="rect">
            <a:avLst/>
          </a:prstGeom>
        </p:spPr>
      </p:pic>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7965745" y="2536194"/>
            <a:ext cx="3853218" cy="1743804"/>
          </a:xfrm>
          <a:prstGeom prst="rect">
            <a:avLst/>
          </a:prstGeom>
        </p:spPr>
      </p:pic>
      <p:pic>
        <p:nvPicPr>
          <p:cNvPr id="9" name="Picture 8"/>
          <p:cNvPicPr/>
          <p:nvPr/>
        </p:nvPicPr>
        <p:blipFill>
          <a:blip r:embed="rId5">
            <a:extLst>
              <a:ext uri="{28A0092B-C50C-407E-A947-70E740481C1C}">
                <a14:useLocalDpi xmlns:a14="http://schemas.microsoft.com/office/drawing/2010/main" val="0"/>
              </a:ext>
            </a:extLst>
          </a:blip>
          <a:stretch>
            <a:fillRect/>
          </a:stretch>
        </p:blipFill>
        <p:spPr>
          <a:xfrm>
            <a:off x="7965744" y="4490113"/>
            <a:ext cx="3853218" cy="2330098"/>
          </a:xfrm>
          <a:prstGeom prst="rect">
            <a:avLst/>
          </a:prstGeom>
        </p:spPr>
      </p:pic>
    </p:spTree>
    <p:extLst>
      <p:ext uri="{BB962C8B-B14F-4D97-AF65-F5344CB8AC3E}">
        <p14:creationId xmlns:p14="http://schemas.microsoft.com/office/powerpoint/2010/main" val="4075029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773" y="1"/>
            <a:ext cx="11190027" cy="1037229"/>
          </a:xfrm>
        </p:spPr>
        <p:txBody>
          <a:bodyPr>
            <a:normAutofit/>
          </a:bodyPr>
          <a:lstStyle/>
          <a:p>
            <a:pPr marL="457200" indent="-457200">
              <a:buFont typeface="Wingdings" panose="05000000000000000000" pitchFamily="2" charset="2"/>
              <a:buChar char="Ø"/>
            </a:pPr>
            <a:r>
              <a:rPr lang="en-US" sz="3200" b="1" dirty="0" smtClean="0"/>
              <a:t>Main commands used in the Program:</a:t>
            </a:r>
            <a:endParaRPr lang="en-US" sz="3200" b="1" dirty="0"/>
          </a:p>
        </p:txBody>
      </p:sp>
      <p:sp>
        <p:nvSpPr>
          <p:cNvPr id="3" name="Content Placeholder 2"/>
          <p:cNvSpPr>
            <a:spLocks noGrp="1"/>
          </p:cNvSpPr>
          <p:nvPr>
            <p:ph idx="1"/>
          </p:nvPr>
        </p:nvSpPr>
        <p:spPr>
          <a:xfrm>
            <a:off x="838200" y="1392072"/>
            <a:ext cx="10515600" cy="4784891"/>
          </a:xfrm>
        </p:spPr>
        <p:txBody>
          <a:bodyPr>
            <a:normAutofit lnSpcReduction="10000"/>
          </a:bodyPr>
          <a:lstStyle/>
          <a:p>
            <a:r>
              <a:rPr lang="en-US" b="1" dirty="0" err="1"/>
              <a:t>imread</a:t>
            </a:r>
            <a:r>
              <a:rPr lang="en-US" b="1" dirty="0"/>
              <a:t>:</a:t>
            </a:r>
            <a:r>
              <a:rPr lang="en-US" dirty="0"/>
              <a:t> </a:t>
            </a:r>
            <a:r>
              <a:rPr lang="en-US" dirty="0" smtClean="0"/>
              <a:t>reads an image in a certain directory .</a:t>
            </a:r>
          </a:p>
          <a:p>
            <a:r>
              <a:rPr lang="en-US" b="1" dirty="0" err="1" smtClean="0"/>
              <a:t>Imshow</a:t>
            </a:r>
            <a:r>
              <a:rPr lang="en-US" b="1" dirty="0" smtClean="0"/>
              <a:t>(</a:t>
            </a:r>
            <a:r>
              <a:rPr lang="en-US" b="1" dirty="0" err="1" smtClean="0"/>
              <a:t>name.format</a:t>
            </a:r>
            <a:r>
              <a:rPr lang="en-US" b="1" dirty="0" smtClean="0"/>
              <a:t>): </a:t>
            </a:r>
            <a:r>
              <a:rPr lang="en-US" dirty="0" smtClean="0"/>
              <a:t>shows the loaded image </a:t>
            </a:r>
            <a:r>
              <a:rPr lang="en-US" dirty="0" err="1" smtClean="0"/>
              <a:t>ex:imshow</a:t>
            </a:r>
            <a:r>
              <a:rPr lang="en-US" dirty="0"/>
              <a:t>('img1.png</a:t>
            </a:r>
            <a:r>
              <a:rPr lang="en-US" dirty="0" smtClean="0"/>
              <a:t>').</a:t>
            </a:r>
          </a:p>
          <a:p>
            <a:r>
              <a:rPr lang="en-US" b="1" dirty="0"/>
              <a:t>B=im2bw (A): </a:t>
            </a:r>
            <a:r>
              <a:rPr lang="en-US" dirty="0"/>
              <a:t>convert the  image to binary.</a:t>
            </a:r>
            <a:endParaRPr lang="en-US" b="1" dirty="0"/>
          </a:p>
          <a:p>
            <a:r>
              <a:rPr lang="en-US" b="1" dirty="0"/>
              <a:t>D=</a:t>
            </a:r>
            <a:r>
              <a:rPr lang="en-US" b="1" dirty="0" err="1"/>
              <a:t>imfill</a:t>
            </a:r>
            <a:r>
              <a:rPr lang="en-US" b="1" dirty="0"/>
              <a:t>(</a:t>
            </a:r>
            <a:r>
              <a:rPr lang="en-US" b="1" dirty="0" err="1"/>
              <a:t>C,'holes</a:t>
            </a:r>
            <a:r>
              <a:rPr lang="en-US" b="1" dirty="0"/>
              <a:t>'): </a:t>
            </a:r>
            <a:r>
              <a:rPr lang="en-US" dirty="0"/>
              <a:t>fill the shapes after converting to binary to get full empty shape.</a:t>
            </a:r>
          </a:p>
          <a:p>
            <a:r>
              <a:rPr lang="en-US" b="1" dirty="0"/>
              <a:t>[centers, radii] = </a:t>
            </a:r>
            <a:r>
              <a:rPr lang="en-US" b="1" dirty="0" err="1"/>
              <a:t>imfindcircles</a:t>
            </a:r>
            <a:r>
              <a:rPr lang="en-US" b="1" dirty="0"/>
              <a:t>(D,[20 200],'</a:t>
            </a:r>
            <a:r>
              <a:rPr lang="en-US" b="1" dirty="0" err="1"/>
              <a:t>ObjectPolarity</a:t>
            </a:r>
            <a:r>
              <a:rPr lang="en-US" b="1" dirty="0"/>
              <a:t>','bright'):</a:t>
            </a:r>
          </a:p>
          <a:p>
            <a:pPr lvl="0"/>
            <a:r>
              <a:rPr lang="en-US" dirty="0"/>
              <a:t>this command used to determine the Centers and radius of each coin ( Filled holes).</a:t>
            </a:r>
          </a:p>
          <a:p>
            <a:r>
              <a:rPr lang="en-US" b="1" dirty="0"/>
              <a:t>h = </a:t>
            </a:r>
            <a:r>
              <a:rPr lang="en-US" b="1" dirty="0" err="1"/>
              <a:t>viscircles</a:t>
            </a:r>
            <a:r>
              <a:rPr lang="en-US" b="1" dirty="0"/>
              <a:t>(</a:t>
            </a:r>
            <a:r>
              <a:rPr lang="en-US" b="1" dirty="0" err="1"/>
              <a:t>centers,radii</a:t>
            </a:r>
            <a:r>
              <a:rPr lang="en-US" b="1" dirty="0"/>
              <a:t>) </a:t>
            </a:r>
            <a:r>
              <a:rPr lang="en-US" dirty="0"/>
              <a:t>: this command to make circle just on the borders of the converted image. </a:t>
            </a:r>
          </a:p>
          <a:p>
            <a:pPr marL="0" indent="0">
              <a:buNone/>
            </a:pPr>
            <a:endParaRPr lang="en-US" dirty="0" smtClean="0"/>
          </a:p>
        </p:txBody>
      </p:sp>
    </p:spTree>
    <p:extLst>
      <p:ext uri="{BB962C8B-B14F-4D97-AF65-F5344CB8AC3E}">
        <p14:creationId xmlns:p14="http://schemas.microsoft.com/office/powerpoint/2010/main" val="1006724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671" y="3766782"/>
            <a:ext cx="5054164" cy="266131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6458" y="444054"/>
            <a:ext cx="5006865" cy="292483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6458" y="3766782"/>
            <a:ext cx="5006865" cy="266131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671" y="444054"/>
            <a:ext cx="5054164" cy="2924835"/>
          </a:xfrm>
          <a:prstGeom prst="rect">
            <a:avLst/>
          </a:prstGeom>
        </p:spPr>
      </p:pic>
    </p:spTree>
    <p:extLst>
      <p:ext uri="{BB962C8B-B14F-4D97-AF65-F5344CB8AC3E}">
        <p14:creationId xmlns:p14="http://schemas.microsoft.com/office/powerpoint/2010/main" val="29674302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591"/>
            <a:ext cx="10257430" cy="925287"/>
          </a:xfrm>
        </p:spPr>
        <p:txBody>
          <a:bodyPr/>
          <a:lstStyle/>
          <a:p>
            <a:r>
              <a:rPr lang="en-US" dirty="0" smtClean="0"/>
              <a:t>Methodology: </a:t>
            </a:r>
            <a:endParaRPr lang="en-US" dirty="0"/>
          </a:p>
        </p:txBody>
      </p:sp>
      <p:sp>
        <p:nvSpPr>
          <p:cNvPr id="3" name="Content Placeholder 2"/>
          <p:cNvSpPr>
            <a:spLocks noGrp="1"/>
          </p:cNvSpPr>
          <p:nvPr>
            <p:ph idx="1"/>
          </p:nvPr>
        </p:nvSpPr>
        <p:spPr>
          <a:xfrm>
            <a:off x="838200" y="723332"/>
            <a:ext cx="10515600" cy="5453632"/>
          </a:xfrm>
        </p:spPr>
        <p:txBody>
          <a:bodyPr/>
          <a:lstStyle/>
          <a:p>
            <a:r>
              <a:rPr lang="en-US" dirty="0" smtClean="0"/>
              <a:t>Two methods used to get to the main objective :</a:t>
            </a:r>
          </a:p>
          <a:p>
            <a:pPr marL="0" indent="0">
              <a:buNone/>
            </a:pPr>
            <a:endParaRPr lang="en-US" dirty="0" smtClean="0"/>
          </a:p>
          <a:p>
            <a:pPr>
              <a:buFont typeface="Wingdings" panose="05000000000000000000" pitchFamily="2" charset="2"/>
              <a:buChar char="v"/>
            </a:pPr>
            <a:r>
              <a:rPr lang="en-US" dirty="0" smtClean="0"/>
              <a:t> Static Image method:</a:t>
            </a:r>
          </a:p>
          <a:p>
            <a:pPr marL="0" indent="0">
              <a:buNone/>
            </a:pPr>
            <a:endParaRPr lang="en-US" dirty="0" smtClean="0"/>
          </a:p>
          <a:p>
            <a:pPr>
              <a:buFont typeface="Wingdings" panose="05000000000000000000" pitchFamily="2" charset="2"/>
              <a:buChar char="v"/>
            </a:pPr>
            <a:r>
              <a:rPr lang="en-US" dirty="0" smtClean="0"/>
              <a:t>Video Streaming method.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974" y="3944203"/>
            <a:ext cx="3554609" cy="17276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5470" y="3944203"/>
            <a:ext cx="3554609" cy="1727625"/>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5133834" y="1146968"/>
            <a:ext cx="4897270" cy="1568936"/>
          </a:xfrm>
          <a:prstGeom prst="rect">
            <a:avLst/>
          </a:prstGeom>
        </p:spPr>
      </p:pic>
    </p:spTree>
    <p:extLst>
      <p:ext uri="{BB962C8B-B14F-4D97-AF65-F5344CB8AC3E}">
        <p14:creationId xmlns:p14="http://schemas.microsoft.com/office/powerpoint/2010/main" val="16750643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Image method:</a:t>
            </a:r>
            <a:endParaRPr lang="en-US" dirty="0"/>
          </a:p>
        </p:txBody>
      </p:sp>
      <p:sp>
        <p:nvSpPr>
          <p:cNvPr id="3" name="Content Placeholder 2"/>
          <p:cNvSpPr>
            <a:spLocks noGrp="1"/>
          </p:cNvSpPr>
          <p:nvPr>
            <p:ph idx="1"/>
          </p:nvPr>
        </p:nvSpPr>
        <p:spPr/>
        <p:txBody>
          <a:bodyPr/>
          <a:lstStyle/>
          <a:p>
            <a:r>
              <a:rPr lang="en-US" b="1" dirty="0" smtClean="0"/>
              <a:t>First step : </a:t>
            </a:r>
            <a:r>
              <a:rPr lang="en-US" dirty="0" smtClean="0"/>
              <a:t>image selection.</a:t>
            </a:r>
          </a:p>
          <a:p>
            <a:r>
              <a:rPr lang="en-US" b="1" dirty="0" smtClean="0"/>
              <a:t>Second step </a:t>
            </a:r>
            <a:r>
              <a:rPr lang="en-US" dirty="0" smtClean="0"/>
              <a:t>: the image </a:t>
            </a:r>
            <a:r>
              <a:rPr lang="en-US" dirty="0"/>
              <a:t>converted </a:t>
            </a:r>
            <a:r>
              <a:rPr lang="en-US" dirty="0" smtClean="0"/>
              <a:t>to the different types.</a:t>
            </a:r>
          </a:p>
          <a:p>
            <a:r>
              <a:rPr lang="en-US" b="1" dirty="0" smtClean="0"/>
              <a:t>Final step </a:t>
            </a:r>
            <a:r>
              <a:rPr lang="en-US" dirty="0" smtClean="0"/>
              <a:t>: take measurements and display the result.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991" y="3501550"/>
            <a:ext cx="8687510" cy="2675413"/>
          </a:xfrm>
          <a:prstGeom prst="rect">
            <a:avLst/>
          </a:prstGeom>
        </p:spPr>
      </p:pic>
    </p:spTree>
    <p:extLst>
      <p:ext uri="{BB962C8B-B14F-4D97-AF65-F5344CB8AC3E}">
        <p14:creationId xmlns:p14="http://schemas.microsoft.com/office/powerpoint/2010/main" val="4230054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buNone/>
            </a:pPr>
            <a:r>
              <a:rPr lang="en-US" dirty="0" smtClean="0"/>
              <a:t>There are several methods in recognize coins:</a:t>
            </a:r>
          </a:p>
          <a:p>
            <a:pPr marL="0" indent="0">
              <a:buNone/>
            </a:pPr>
            <a:r>
              <a:rPr lang="en-US" dirty="0" smtClean="0"/>
              <a:t>1. Mechanical method based systems;</a:t>
            </a:r>
          </a:p>
          <a:p>
            <a:pPr marL="0" lvl="0" indent="0">
              <a:buNone/>
            </a:pPr>
            <a:r>
              <a:rPr lang="en-US" dirty="0" smtClean="0"/>
              <a:t>2. </a:t>
            </a:r>
            <a:r>
              <a:rPr lang="en-US" dirty="0"/>
              <a:t>Electromagnetic method based systems</a:t>
            </a:r>
            <a:r>
              <a:rPr lang="en-US" dirty="0" smtClean="0"/>
              <a:t>;</a:t>
            </a:r>
          </a:p>
          <a:p>
            <a:pPr marL="0" lvl="0" indent="0">
              <a:buNone/>
            </a:pPr>
            <a:r>
              <a:rPr lang="en-US" dirty="0" smtClean="0"/>
              <a:t>3.</a:t>
            </a:r>
            <a:r>
              <a:rPr lang="en-US" dirty="0"/>
              <a:t> Neural networks and digital image processing based </a:t>
            </a:r>
            <a:r>
              <a:rPr lang="en-US" dirty="0" smtClean="0"/>
              <a:t>systems.</a:t>
            </a:r>
          </a:p>
        </p:txBody>
      </p:sp>
    </p:spTree>
    <p:extLst>
      <p:ext uri="{BB962C8B-B14F-4D97-AF65-F5344CB8AC3E}">
        <p14:creationId xmlns:p14="http://schemas.microsoft.com/office/powerpoint/2010/main" val="6128343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Streaming method:</a:t>
            </a:r>
            <a:endParaRPr lang="en-US" dirty="0"/>
          </a:p>
        </p:txBody>
      </p:sp>
      <p:sp>
        <p:nvSpPr>
          <p:cNvPr id="3" name="Content Placeholder 2"/>
          <p:cNvSpPr>
            <a:spLocks noGrp="1"/>
          </p:cNvSpPr>
          <p:nvPr>
            <p:ph idx="1"/>
          </p:nvPr>
        </p:nvSpPr>
        <p:spPr/>
        <p:txBody>
          <a:bodyPr/>
          <a:lstStyle/>
          <a:p>
            <a:r>
              <a:rPr lang="en-US" dirty="0" smtClean="0"/>
              <a:t>First step: a laptop camera will be running .</a:t>
            </a:r>
          </a:p>
          <a:p>
            <a:r>
              <a:rPr lang="en-US" dirty="0" smtClean="0"/>
              <a:t>Second step: each simple time  a screen shot </a:t>
            </a:r>
          </a:p>
          <a:p>
            <a:pPr marL="0" indent="0">
              <a:buNone/>
            </a:pPr>
            <a:r>
              <a:rPr lang="en-US" dirty="0" smtClean="0"/>
              <a:t>will be made and converted to the other</a:t>
            </a:r>
          </a:p>
          <a:p>
            <a:pPr marL="0" indent="0">
              <a:buNone/>
            </a:pPr>
            <a:r>
              <a:rPr lang="en-US" dirty="0" smtClean="0"/>
              <a:t> types of digital images using commands.</a:t>
            </a:r>
          </a:p>
          <a:p>
            <a:r>
              <a:rPr lang="en-US" dirty="0" smtClean="0"/>
              <a:t>Third step :the measurements compared with the data stored previously .</a:t>
            </a:r>
          </a:p>
          <a:p>
            <a:r>
              <a:rPr lang="en-US" dirty="0" smtClean="0"/>
              <a:t>final step: the result will be shown.</a:t>
            </a:r>
          </a:p>
          <a:p>
            <a:pPr>
              <a:buFont typeface="Wingdings" panose="05000000000000000000" pitchFamily="2" charset="2"/>
              <a:buChar char="q"/>
            </a:pPr>
            <a:r>
              <a:rPr lang="en-US" dirty="0" err="1" smtClean="0">
                <a:solidFill>
                  <a:srgbClr val="0070C0"/>
                </a:solidFill>
              </a:rPr>
              <a:t>FinalDesign.m</a:t>
            </a:r>
            <a:endParaRPr lang="en-US" dirty="0">
              <a:solidFill>
                <a:srgbClr val="0070C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0043" y="302195"/>
            <a:ext cx="4291904" cy="32189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799" y="4367283"/>
            <a:ext cx="5435979" cy="2044890"/>
          </a:xfrm>
          <a:prstGeom prst="rect">
            <a:avLst/>
          </a:prstGeom>
        </p:spPr>
      </p:pic>
    </p:spTree>
    <p:extLst>
      <p:ext uri="{BB962C8B-B14F-4D97-AF65-F5344CB8AC3E}">
        <p14:creationId xmlns:p14="http://schemas.microsoft.com/office/powerpoint/2010/main" val="3341468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notes a bout the process: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 </a:t>
            </a:r>
            <a:r>
              <a:rPr lang="en-US" dirty="0" smtClean="0"/>
              <a:t>the distance for the taken photos and the data base photos </a:t>
            </a:r>
            <a:r>
              <a:rPr lang="en-US" b="1" u="sng" dirty="0" smtClean="0">
                <a:solidFill>
                  <a:srgbClr val="FF0000"/>
                </a:solidFill>
              </a:rPr>
              <a:t>MUST</a:t>
            </a:r>
            <a:r>
              <a:rPr lang="en-US" dirty="0" smtClean="0"/>
              <a:t> be the same.( constant distance here I take the photos from 20 cm)</a:t>
            </a:r>
          </a:p>
          <a:p>
            <a:pPr>
              <a:buFont typeface="Wingdings" panose="05000000000000000000" pitchFamily="2" charset="2"/>
              <a:buChar char="Ø"/>
            </a:pPr>
            <a:r>
              <a:rPr lang="en-US" dirty="0" smtClean="0"/>
              <a:t>The angle of shooting have to be constant.</a:t>
            </a:r>
          </a:p>
          <a:p>
            <a:pPr>
              <a:buFont typeface="Wingdings" panose="05000000000000000000" pitchFamily="2" charset="2"/>
              <a:buChar char="Ø"/>
            </a:pPr>
            <a:r>
              <a:rPr lang="en-US" dirty="0" smtClean="0"/>
              <a:t>For video stream the holder should placed at the same distance when the data stored taken.</a:t>
            </a:r>
            <a:endParaRPr lang="en-US" dirty="0"/>
          </a:p>
        </p:txBody>
      </p:sp>
    </p:spTree>
    <p:extLst>
      <p:ext uri="{BB962C8B-B14F-4D97-AF65-F5344CB8AC3E}">
        <p14:creationId xmlns:p14="http://schemas.microsoft.com/office/powerpoint/2010/main" val="2191586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buNone/>
            </a:pPr>
            <a:r>
              <a:rPr lang="en-US" dirty="0" smtClean="0"/>
              <a:t>Using digital image processing it’s possible to obtain the most accurate method by reading the details of an obtained photo to compare it with the properties of another standard photo.</a:t>
            </a:r>
            <a:endParaRPr lang="en-US" dirty="0"/>
          </a:p>
        </p:txBody>
      </p:sp>
    </p:spTree>
    <p:extLst>
      <p:ext uri="{BB962C8B-B14F-4D97-AF65-F5344CB8AC3E}">
        <p14:creationId xmlns:p14="http://schemas.microsoft.com/office/powerpoint/2010/main" val="2769658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Image Processing</a:t>
            </a:r>
            <a:endParaRPr lang="en-US" dirty="0"/>
          </a:p>
        </p:txBody>
      </p:sp>
      <p:sp>
        <p:nvSpPr>
          <p:cNvPr id="3" name="Content Placeholder 2"/>
          <p:cNvSpPr>
            <a:spLocks noGrp="1"/>
          </p:cNvSpPr>
          <p:nvPr>
            <p:ph idx="1"/>
          </p:nvPr>
        </p:nvSpPr>
        <p:spPr/>
        <p:txBody>
          <a:bodyPr/>
          <a:lstStyle/>
          <a:p>
            <a:pPr marL="0" indent="0" algn="just">
              <a:buNone/>
            </a:pPr>
            <a:r>
              <a:rPr lang="en-US" dirty="0" smtClean="0"/>
              <a:t>Digital image processing method depends on two dimensional Fourier transform so the obtained </a:t>
            </a:r>
            <a:r>
              <a:rPr lang="en-US" dirty="0" smtClean="0"/>
              <a:t>samples of </a:t>
            </a:r>
            <a:r>
              <a:rPr lang="en-US" dirty="0" smtClean="0"/>
              <a:t>the</a:t>
            </a:r>
            <a:r>
              <a:rPr lang="en-US" dirty="0" smtClean="0"/>
              <a:t> photo would be formed in a two dimensional array as in the following:</a:t>
            </a:r>
          </a:p>
          <a:p>
            <a:pPr marL="0" indent="0" algn="just">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805362" y="3242055"/>
            <a:ext cx="2581275" cy="2486025"/>
          </a:xfrm>
          <a:prstGeom prst="rect">
            <a:avLst/>
          </a:prstGeom>
        </p:spPr>
      </p:pic>
    </p:spTree>
    <p:extLst>
      <p:ext uri="{BB962C8B-B14F-4D97-AF65-F5344CB8AC3E}">
        <p14:creationId xmlns:p14="http://schemas.microsoft.com/office/powerpoint/2010/main" val="737534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Image Processing</a:t>
            </a:r>
            <a:endParaRPr lang="en-US" dirty="0"/>
          </a:p>
        </p:txBody>
      </p:sp>
      <p:sp>
        <p:nvSpPr>
          <p:cNvPr id="3" name="Content Placeholder 2"/>
          <p:cNvSpPr>
            <a:spLocks noGrp="1"/>
          </p:cNvSpPr>
          <p:nvPr>
            <p:ph idx="1"/>
          </p:nvPr>
        </p:nvSpPr>
        <p:spPr/>
        <p:txBody>
          <a:bodyPr/>
          <a:lstStyle/>
          <a:p>
            <a:pPr marL="0" indent="0" algn="just">
              <a:buNone/>
            </a:pPr>
            <a:r>
              <a:rPr lang="en-US" dirty="0" smtClean="0"/>
              <a:t>The method of digital image processing done by taking a finite number of samples whatever the scale of the photo so it’s possible to control the accuracy of a digital image by increasing or decreasing the number of samples (pixels).</a:t>
            </a:r>
          </a:p>
        </p:txBody>
      </p:sp>
    </p:spTree>
    <p:extLst>
      <p:ext uri="{BB962C8B-B14F-4D97-AF65-F5344CB8AC3E}">
        <p14:creationId xmlns:p14="http://schemas.microsoft.com/office/powerpoint/2010/main" val="1055064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Image Processing</a:t>
            </a:r>
            <a:endParaRPr lang="en-US" dirty="0"/>
          </a:p>
        </p:txBody>
      </p:sp>
      <p:sp>
        <p:nvSpPr>
          <p:cNvPr id="3" name="Content Placeholder 2"/>
          <p:cNvSpPr>
            <a:spLocks noGrp="1"/>
          </p:cNvSpPr>
          <p:nvPr>
            <p:ph idx="1"/>
          </p:nvPr>
        </p:nvSpPr>
        <p:spPr/>
        <p:txBody>
          <a:bodyPr/>
          <a:lstStyle/>
          <a:p>
            <a:pPr marL="0" indent="0" algn="just">
              <a:buNone/>
            </a:pPr>
            <a:r>
              <a:rPr lang="en-US" dirty="0" smtClean="0"/>
              <a:t>Each pixel would has two properties:</a:t>
            </a:r>
          </a:p>
          <a:p>
            <a:pPr marL="514350" indent="-514350" algn="just">
              <a:buAutoNum type="arabicPeriod"/>
            </a:pPr>
            <a:r>
              <a:rPr lang="en-US" dirty="0" smtClean="0"/>
              <a:t>The intensity: which relates to the amount </a:t>
            </a:r>
            <a:r>
              <a:rPr lang="en-US" dirty="0"/>
              <a:t>of light or the numerical value of a </a:t>
            </a:r>
            <a:r>
              <a:rPr lang="en-US" dirty="0" smtClean="0"/>
              <a:t>pixel;</a:t>
            </a:r>
          </a:p>
          <a:p>
            <a:pPr marL="514350" indent="-514350" algn="just">
              <a:buAutoNum type="arabicPeriod"/>
            </a:pPr>
            <a:r>
              <a:rPr lang="en-US" dirty="0" smtClean="0"/>
              <a:t>Location address: the location of a pixel within the array of pixels (samples).</a:t>
            </a:r>
          </a:p>
        </p:txBody>
      </p:sp>
    </p:spTree>
    <p:extLst>
      <p:ext uri="{BB962C8B-B14F-4D97-AF65-F5344CB8AC3E}">
        <p14:creationId xmlns:p14="http://schemas.microsoft.com/office/powerpoint/2010/main" val="3342499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 Detection</a:t>
            </a:r>
            <a:endParaRPr lang="en-US" dirty="0"/>
          </a:p>
        </p:txBody>
      </p:sp>
      <p:sp>
        <p:nvSpPr>
          <p:cNvPr id="3" name="Content Placeholder 2"/>
          <p:cNvSpPr>
            <a:spLocks noGrp="1"/>
          </p:cNvSpPr>
          <p:nvPr>
            <p:ph idx="1"/>
          </p:nvPr>
        </p:nvSpPr>
        <p:spPr/>
        <p:txBody>
          <a:bodyPr/>
          <a:lstStyle/>
          <a:p>
            <a:pPr marL="0" indent="0" algn="just">
              <a:buNone/>
            </a:pPr>
            <a:r>
              <a:rPr lang="en-US" dirty="0" smtClean="0"/>
              <a:t>There are many algorithms to process a photo, edge detection is one of simplest methods which depends on significant changes like color or some physical aspects.</a:t>
            </a:r>
          </a:p>
        </p:txBody>
      </p:sp>
    </p:spTree>
    <p:extLst>
      <p:ext uri="{BB962C8B-B14F-4D97-AF65-F5344CB8AC3E}">
        <p14:creationId xmlns:p14="http://schemas.microsoft.com/office/powerpoint/2010/main" val="734446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 Detection</a:t>
            </a:r>
            <a:endParaRPr lang="en-US" dirty="0"/>
          </a:p>
        </p:txBody>
      </p:sp>
      <p:sp>
        <p:nvSpPr>
          <p:cNvPr id="3" name="Content Placeholder 2"/>
          <p:cNvSpPr>
            <a:spLocks noGrp="1"/>
          </p:cNvSpPr>
          <p:nvPr>
            <p:ph idx="1"/>
          </p:nvPr>
        </p:nvSpPr>
        <p:spPr/>
        <p:txBody>
          <a:bodyPr/>
          <a:lstStyle/>
          <a:p>
            <a:pPr marL="0" indent="0" algn="just">
              <a:buNone/>
            </a:pPr>
            <a:r>
              <a:rPr lang="en-US" dirty="0" smtClean="0"/>
              <a:t>The simple meaning of edge detection is to transform a photo into set of curves; the curves are the boundaries which split the significant changes so some properties of the photo could be treated.</a:t>
            </a:r>
          </a:p>
          <a:p>
            <a:pPr marL="0" indent="0" algn="just">
              <a:buNone/>
            </a:pPr>
            <a:endParaRPr lang="en-US" dirty="0"/>
          </a:p>
          <a:p>
            <a:pPr marL="0" indent="0" algn="just">
              <a:buNone/>
            </a:pPr>
            <a:endParaRPr lang="en-US" dirty="0" smtClean="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062412" y="3583703"/>
            <a:ext cx="4067175" cy="1622425"/>
          </a:xfrm>
          <a:prstGeom prst="rect">
            <a:avLst/>
          </a:prstGeom>
        </p:spPr>
      </p:pic>
    </p:spTree>
    <p:extLst>
      <p:ext uri="{BB962C8B-B14F-4D97-AF65-F5344CB8AC3E}">
        <p14:creationId xmlns:p14="http://schemas.microsoft.com/office/powerpoint/2010/main" val="1964410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Neural Networks</a:t>
            </a:r>
            <a:endParaRPr lang="en-US" dirty="0"/>
          </a:p>
        </p:txBody>
      </p:sp>
      <p:sp>
        <p:nvSpPr>
          <p:cNvPr id="3" name="Content Placeholder 2"/>
          <p:cNvSpPr>
            <a:spLocks noGrp="1"/>
          </p:cNvSpPr>
          <p:nvPr>
            <p:ph idx="1"/>
          </p:nvPr>
        </p:nvSpPr>
        <p:spPr/>
        <p:txBody>
          <a:bodyPr/>
          <a:lstStyle/>
          <a:p>
            <a:pPr marL="0" indent="0" algn="just">
              <a:buNone/>
            </a:pPr>
            <a:r>
              <a:rPr lang="en-US" dirty="0" smtClean="0"/>
              <a:t>- Neural network is a method to learn a system to deal with new changes which are not seen before by it, so it looks like a system </a:t>
            </a:r>
            <a:r>
              <a:rPr lang="en-US" dirty="0"/>
              <a:t>learns from </a:t>
            </a:r>
            <a:r>
              <a:rPr lang="en-US" dirty="0" smtClean="0"/>
              <a:t>the experience;</a:t>
            </a:r>
            <a:endParaRPr lang="en-US" dirty="0"/>
          </a:p>
          <a:p>
            <a:pPr marL="0" indent="0" algn="just">
              <a:buNone/>
            </a:pPr>
            <a:r>
              <a:rPr lang="en-US" dirty="0" smtClean="0"/>
              <a:t>-</a:t>
            </a:r>
            <a:r>
              <a:rPr lang="en-US" sz="800" dirty="0" smtClean="0"/>
              <a:t> </a:t>
            </a:r>
            <a:r>
              <a:rPr lang="en-US" dirty="0" smtClean="0"/>
              <a:t>Neural network could be seen as a method to produce an approximation functions </a:t>
            </a:r>
            <a:r>
              <a:rPr lang="en-US" dirty="0" smtClean="0"/>
              <a:t>that would be used to </a:t>
            </a:r>
            <a:r>
              <a:rPr lang="en-US" dirty="0" smtClean="0"/>
              <a:t>predict the output; these approximations would be done using a stored data.</a:t>
            </a:r>
          </a:p>
        </p:txBody>
      </p:sp>
    </p:spTree>
    <p:extLst>
      <p:ext uri="{BB962C8B-B14F-4D97-AF65-F5344CB8AC3E}">
        <p14:creationId xmlns:p14="http://schemas.microsoft.com/office/powerpoint/2010/main" val="11686164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982</Words>
  <Application>Microsoft Office PowerPoint</Application>
  <PresentationFormat>Widescreen</PresentationFormat>
  <Paragraphs>93</Paragraphs>
  <Slides>21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Office Theme</vt:lpstr>
      <vt:lpstr>Coin Recognition Using MATLAB </vt:lpstr>
      <vt:lpstr>Introduction</vt:lpstr>
      <vt:lpstr>Introduction</vt:lpstr>
      <vt:lpstr>Digital Image Processing</vt:lpstr>
      <vt:lpstr>Digital Image Processing</vt:lpstr>
      <vt:lpstr>Digital Image Processing</vt:lpstr>
      <vt:lpstr>Edge Detection</vt:lpstr>
      <vt:lpstr>Edge Detection</vt:lpstr>
      <vt:lpstr>Neural Networks</vt:lpstr>
      <vt:lpstr>Neural Networks</vt:lpstr>
      <vt:lpstr>Neural Networks</vt:lpstr>
      <vt:lpstr>Neural Networks</vt:lpstr>
      <vt:lpstr>Methodology</vt:lpstr>
      <vt:lpstr>Coin identifier using Digital image processing using MATLAB </vt:lpstr>
      <vt:lpstr>Types of Digital Images: </vt:lpstr>
      <vt:lpstr>Main commands used in the Program:</vt:lpstr>
      <vt:lpstr>PowerPoint Presentation</vt:lpstr>
      <vt:lpstr>Methodology: </vt:lpstr>
      <vt:lpstr>Static Image method:</vt:lpstr>
      <vt:lpstr>Video Streaming method:</vt:lpstr>
      <vt:lpstr>Important notes a bout the process: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Coin Recognition Using Neural Networks </dc:title>
  <dc:creator>Windows</dc:creator>
  <cp:lastModifiedBy>Windows</cp:lastModifiedBy>
  <cp:revision>46</cp:revision>
  <dcterms:created xsi:type="dcterms:W3CDTF">2016-05-18T01:19:59Z</dcterms:created>
  <dcterms:modified xsi:type="dcterms:W3CDTF">2016-05-18T03:27:51Z</dcterms:modified>
</cp:coreProperties>
</file>