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x="18288000" cy="10287000"/>
  <p:notesSz cx="6858000" cy="9144000"/>
  <p:embeddedFontLst>
    <p:embeddedFont>
      <p:font typeface="Etna Sans Serif" charset="1" panose="02000600000000000000"/>
      <p:regular r:id="rId19"/>
    </p:embeddedFont>
    <p:embeddedFont>
      <p:font typeface="Prompt Ultra-Bold" charset="1" panose="00000900000000000000"/>
      <p:regular r:id="rId20"/>
    </p:embeddedFont>
    <p:embeddedFont>
      <p:font typeface="TT Chocolates Bold Italics" charset="1" panose="02000803030000090003"/>
      <p:regular r:id="rId21"/>
    </p:embeddedFont>
    <p:embeddedFont>
      <p:font typeface="TT Chocolates" charset="1" panose="02000503020000020003"/>
      <p:regular r:id="rId22"/>
    </p:embeddedFont>
    <p:embeddedFont>
      <p:font typeface="TT Chocolates Bold" charset="1" panose="02000803020000020003"/>
      <p:regular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fonts/font19.fntdata" Type="http://schemas.openxmlformats.org/officeDocument/2006/relationships/font"/><Relationship Id="rId2" Target="presProps.xml" Type="http://schemas.openxmlformats.org/officeDocument/2006/relationships/presProps"/><Relationship Id="rId20" Target="fonts/font20.fntdata" Type="http://schemas.openxmlformats.org/officeDocument/2006/relationships/font"/><Relationship Id="rId21" Target="fonts/font21.fntdata" Type="http://schemas.openxmlformats.org/officeDocument/2006/relationships/font"/><Relationship Id="rId22" Target="fonts/font22.fntdata" Type="http://schemas.openxmlformats.org/officeDocument/2006/relationships/font"/><Relationship Id="rId23" Target="fonts/font23.fntdata" Type="http://schemas.openxmlformats.org/officeDocument/2006/relationships/font"/><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png" Type="http://schemas.openxmlformats.org/officeDocument/2006/relationships/image"/><Relationship Id="rId11" Target="../media/image10.svg" Type="http://schemas.openxmlformats.org/officeDocument/2006/relationships/image"/><Relationship Id="rId12" Target="../media/image11.png" Type="http://schemas.openxmlformats.org/officeDocument/2006/relationships/image"/><Relationship Id="rId13" Target="../media/image12.svg" Type="http://schemas.openxmlformats.org/officeDocument/2006/relationships/image"/><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7.png" Type="http://schemas.openxmlformats.org/officeDocument/2006/relationships/image"/><Relationship Id="rId9" Target="../media/image8.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15.png" Type="http://schemas.openxmlformats.org/officeDocument/2006/relationships/image"/><Relationship Id="rId5" Target="../media/image16.sv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28.png" Type="http://schemas.openxmlformats.org/officeDocument/2006/relationships/image"/><Relationship Id="rId5" Target="../media/image29.sv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15.png" Type="http://schemas.openxmlformats.org/officeDocument/2006/relationships/image"/><Relationship Id="rId5" Target="../media/image16.sv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0.png" Type="http://schemas.openxmlformats.org/officeDocument/2006/relationships/image"/><Relationship Id="rId5" Target="../media/image31.sv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13.png" Type="http://schemas.openxmlformats.org/officeDocument/2006/relationships/image"/><Relationship Id="rId5" Target="../media/image14.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15.png" Type="http://schemas.openxmlformats.org/officeDocument/2006/relationships/image"/><Relationship Id="rId5" Target="../media/image16.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17.jpeg" Type="http://schemas.openxmlformats.org/officeDocument/2006/relationships/image"/><Relationship Id="rId5" Target="../media/image18.jpeg" Type="http://schemas.openxmlformats.org/officeDocument/2006/relationships/image"/><Relationship Id="rId6" Target="../media/image19.jpe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15.png" Type="http://schemas.openxmlformats.org/officeDocument/2006/relationships/image"/><Relationship Id="rId5" Target="../media/image16.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20.png" Type="http://schemas.openxmlformats.org/officeDocument/2006/relationships/image"/><Relationship Id="rId5" Target="../media/image21.sv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15.png" Type="http://schemas.openxmlformats.org/officeDocument/2006/relationships/image"/><Relationship Id="rId5" Target="../media/image16.sv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22.png" Type="http://schemas.openxmlformats.org/officeDocument/2006/relationships/image"/><Relationship Id="rId5" Target="../media/image23.svg" Type="http://schemas.openxmlformats.org/officeDocument/2006/relationships/image"/><Relationship Id="rId6" Target="../media/image24.png" Type="http://schemas.openxmlformats.org/officeDocument/2006/relationships/image"/><Relationship Id="rId7" Target="../media/image25.png" Type="http://schemas.openxmlformats.org/officeDocument/2006/relationships/image"/><Relationship Id="rId8" Target="../media/image26.png" Type="http://schemas.openxmlformats.org/officeDocument/2006/relationships/image"/><Relationship Id="rId9" Target="../media/image27.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3FADC"/>
        </a:solidFill>
      </p:bgPr>
    </p:bg>
    <p:spTree>
      <p:nvGrpSpPr>
        <p:cNvPr id="1" name=""/>
        <p:cNvGrpSpPr/>
        <p:nvPr/>
      </p:nvGrpSpPr>
      <p:grpSpPr>
        <a:xfrm>
          <a:off x="0" y="0"/>
          <a:ext cx="0" cy="0"/>
          <a:chOff x="0" y="0"/>
          <a:chExt cx="0" cy="0"/>
        </a:xfrm>
      </p:grpSpPr>
      <p:grpSp>
        <p:nvGrpSpPr>
          <p:cNvPr name="Group 2" id="2"/>
          <p:cNvGrpSpPr/>
          <p:nvPr/>
        </p:nvGrpSpPr>
        <p:grpSpPr>
          <a:xfrm rot="0">
            <a:off x="-1143000" y="0"/>
            <a:ext cx="20574000" cy="10287000"/>
            <a:chOff x="0" y="0"/>
            <a:chExt cx="27432000" cy="13716000"/>
          </a:xfrm>
        </p:grpSpPr>
        <p:sp>
          <p:nvSpPr>
            <p:cNvPr name="Freeform 3" id="3"/>
            <p:cNvSpPr/>
            <p:nvPr/>
          </p:nvSpPr>
          <p:spPr>
            <a:xfrm flipH="false" flipV="false" rot="0">
              <a:off x="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6858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6858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3716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8" id="8"/>
            <p:cNvSpPr/>
            <p:nvPr/>
          </p:nvSpPr>
          <p:spPr>
            <a:xfrm flipH="false" flipV="false" rot="0">
              <a:off x="13716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9" id="9"/>
            <p:cNvSpPr/>
            <p:nvPr/>
          </p:nvSpPr>
          <p:spPr>
            <a:xfrm flipH="false" flipV="false" rot="0">
              <a:off x="20574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0" id="10"/>
            <p:cNvSpPr/>
            <p:nvPr/>
          </p:nvSpPr>
          <p:spPr>
            <a:xfrm flipH="false" flipV="false" rot="0">
              <a:off x="20574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grpSp>
        <p:nvGrpSpPr>
          <p:cNvPr name="Group 11" id="11"/>
          <p:cNvGrpSpPr/>
          <p:nvPr/>
        </p:nvGrpSpPr>
        <p:grpSpPr>
          <a:xfrm rot="0">
            <a:off x="500654" y="325892"/>
            <a:ext cx="17578086" cy="9635217"/>
            <a:chOff x="0" y="0"/>
            <a:chExt cx="4629619" cy="2537670"/>
          </a:xfrm>
        </p:grpSpPr>
        <p:sp>
          <p:nvSpPr>
            <p:cNvPr name="Freeform 12" id="12"/>
            <p:cNvSpPr/>
            <p:nvPr/>
          </p:nvSpPr>
          <p:spPr>
            <a:xfrm flipH="false" flipV="false" rot="0">
              <a:off x="0" y="0"/>
              <a:ext cx="4629619" cy="2537670"/>
            </a:xfrm>
            <a:custGeom>
              <a:avLst/>
              <a:gdLst/>
              <a:ahLst/>
              <a:cxnLst/>
              <a:rect r="r" b="b" t="t" l="l"/>
              <a:pathLst>
                <a:path h="2537670" w="4629619">
                  <a:moveTo>
                    <a:pt x="22462" y="0"/>
                  </a:moveTo>
                  <a:lnTo>
                    <a:pt x="4607158" y="0"/>
                  </a:lnTo>
                  <a:cubicBezTo>
                    <a:pt x="4613115" y="0"/>
                    <a:pt x="4618828" y="2367"/>
                    <a:pt x="4623040" y="6579"/>
                  </a:cubicBezTo>
                  <a:cubicBezTo>
                    <a:pt x="4627253" y="10791"/>
                    <a:pt x="4629619" y="16505"/>
                    <a:pt x="4629619" y="22462"/>
                  </a:cubicBezTo>
                  <a:lnTo>
                    <a:pt x="4629619" y="2515208"/>
                  </a:lnTo>
                  <a:cubicBezTo>
                    <a:pt x="4629619" y="2521166"/>
                    <a:pt x="4627253" y="2526879"/>
                    <a:pt x="4623040" y="2531091"/>
                  </a:cubicBezTo>
                  <a:cubicBezTo>
                    <a:pt x="4618828" y="2535304"/>
                    <a:pt x="4613115" y="2537670"/>
                    <a:pt x="4607158" y="2537670"/>
                  </a:cubicBezTo>
                  <a:lnTo>
                    <a:pt x="22462" y="2537670"/>
                  </a:lnTo>
                  <a:cubicBezTo>
                    <a:pt x="10057" y="2537670"/>
                    <a:pt x="0" y="2527614"/>
                    <a:pt x="0" y="2515208"/>
                  </a:cubicBezTo>
                  <a:lnTo>
                    <a:pt x="0" y="22462"/>
                  </a:lnTo>
                  <a:cubicBezTo>
                    <a:pt x="0" y="16505"/>
                    <a:pt x="2367" y="10791"/>
                    <a:pt x="6579" y="6579"/>
                  </a:cubicBezTo>
                  <a:cubicBezTo>
                    <a:pt x="10791" y="2367"/>
                    <a:pt x="16505" y="0"/>
                    <a:pt x="22462" y="0"/>
                  </a:cubicBezTo>
                  <a:close/>
                </a:path>
              </a:pathLst>
            </a:custGeom>
            <a:solidFill>
              <a:srgbClr val="F3FADC"/>
            </a:solidFill>
            <a:ln w="76200" cap="rnd">
              <a:solidFill>
                <a:srgbClr val="000000"/>
              </a:solidFill>
              <a:prstDash val="solid"/>
              <a:round/>
            </a:ln>
          </p:spPr>
        </p:sp>
        <p:sp>
          <p:nvSpPr>
            <p:cNvPr name="TextBox 13" id="13"/>
            <p:cNvSpPr txBox="true"/>
            <p:nvPr/>
          </p:nvSpPr>
          <p:spPr>
            <a:xfrm>
              <a:off x="0" y="-133350"/>
              <a:ext cx="4629619" cy="2671020"/>
            </a:xfrm>
            <a:prstGeom prst="rect">
              <a:avLst/>
            </a:prstGeom>
          </p:spPr>
          <p:txBody>
            <a:bodyPr anchor="ctr" rtlCol="false" tIns="50800" lIns="50800" bIns="50800" rIns="50800"/>
            <a:lstStyle/>
            <a:p>
              <a:pPr algn="ctr">
                <a:lnSpc>
                  <a:spcPts val="3600"/>
                </a:lnSpc>
              </a:pPr>
            </a:p>
          </p:txBody>
        </p:sp>
      </p:grpSp>
      <p:sp>
        <p:nvSpPr>
          <p:cNvPr name="TextBox 14" id="14"/>
          <p:cNvSpPr txBox="true"/>
          <p:nvPr/>
        </p:nvSpPr>
        <p:spPr>
          <a:xfrm rot="0">
            <a:off x="811255" y="4967139"/>
            <a:ext cx="9152635" cy="4535912"/>
          </a:xfrm>
          <a:prstGeom prst="rect">
            <a:avLst/>
          </a:prstGeom>
        </p:spPr>
        <p:txBody>
          <a:bodyPr anchor="t" rtlCol="false" tIns="0" lIns="0" bIns="0" rIns="0">
            <a:spAutoFit/>
          </a:bodyPr>
          <a:lstStyle/>
          <a:p>
            <a:pPr algn="l">
              <a:lnSpc>
                <a:spcPts val="11704"/>
              </a:lnSpc>
            </a:pPr>
            <a:r>
              <a:rPr lang="en-US" sz="11704" spc="-234">
                <a:solidFill>
                  <a:srgbClr val="385B4F"/>
                </a:solidFill>
                <a:latin typeface="Etna Sans Serif"/>
                <a:ea typeface="Etna Sans Serif"/>
                <a:cs typeface="Etna Sans Serif"/>
                <a:sym typeface="Etna Sans Serif"/>
              </a:rPr>
              <a:t>IDEAL CHARITABLE CHARITY</a:t>
            </a:r>
          </a:p>
        </p:txBody>
      </p:sp>
      <p:sp>
        <p:nvSpPr>
          <p:cNvPr name="Freeform 15" id="15"/>
          <p:cNvSpPr/>
          <p:nvPr/>
        </p:nvSpPr>
        <p:spPr>
          <a:xfrm flipH="false" flipV="false" rot="0">
            <a:off x="9471188" y="0"/>
            <a:ext cx="9204158" cy="10287000"/>
          </a:xfrm>
          <a:custGeom>
            <a:avLst/>
            <a:gdLst/>
            <a:ahLst/>
            <a:cxnLst/>
            <a:rect r="r" b="b" t="t" l="l"/>
            <a:pathLst>
              <a:path h="10287000" w="9204158">
                <a:moveTo>
                  <a:pt x="0" y="0"/>
                </a:moveTo>
                <a:lnTo>
                  <a:pt x="9204158" y="0"/>
                </a:lnTo>
                <a:lnTo>
                  <a:pt x="9204158" y="10287000"/>
                </a:lnTo>
                <a:lnTo>
                  <a:pt x="0" y="102870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6" id="16"/>
          <p:cNvSpPr/>
          <p:nvPr/>
        </p:nvSpPr>
        <p:spPr>
          <a:xfrm flipH="false" flipV="false" rot="0">
            <a:off x="5195251" y="1935695"/>
            <a:ext cx="3761191" cy="3761191"/>
          </a:xfrm>
          <a:custGeom>
            <a:avLst/>
            <a:gdLst/>
            <a:ahLst/>
            <a:cxnLst/>
            <a:rect r="r" b="b" t="t" l="l"/>
            <a:pathLst>
              <a:path h="3761191" w="3761191">
                <a:moveTo>
                  <a:pt x="0" y="0"/>
                </a:moveTo>
                <a:lnTo>
                  <a:pt x="3761191" y="0"/>
                </a:lnTo>
                <a:lnTo>
                  <a:pt x="3761191" y="3761191"/>
                </a:lnTo>
                <a:lnTo>
                  <a:pt x="0" y="3761191"/>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7" id="17"/>
          <p:cNvSpPr/>
          <p:nvPr/>
        </p:nvSpPr>
        <p:spPr>
          <a:xfrm flipH="false" flipV="false" rot="0">
            <a:off x="5294510" y="2034954"/>
            <a:ext cx="3562672" cy="3562672"/>
          </a:xfrm>
          <a:custGeom>
            <a:avLst/>
            <a:gdLst/>
            <a:ahLst/>
            <a:cxnLst/>
            <a:rect r="r" b="b" t="t" l="l"/>
            <a:pathLst>
              <a:path h="3562672" w="3562672">
                <a:moveTo>
                  <a:pt x="0" y="0"/>
                </a:moveTo>
                <a:lnTo>
                  <a:pt x="3562672" y="0"/>
                </a:lnTo>
                <a:lnTo>
                  <a:pt x="3562672" y="3562672"/>
                </a:lnTo>
                <a:lnTo>
                  <a:pt x="0" y="3562672"/>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8" id="18"/>
          <p:cNvSpPr/>
          <p:nvPr/>
        </p:nvSpPr>
        <p:spPr>
          <a:xfrm flipH="false" flipV="false" rot="0">
            <a:off x="6200989" y="2952456"/>
            <a:ext cx="1749715" cy="1765768"/>
          </a:xfrm>
          <a:custGeom>
            <a:avLst/>
            <a:gdLst/>
            <a:ahLst/>
            <a:cxnLst/>
            <a:rect r="r" b="b" t="t" l="l"/>
            <a:pathLst>
              <a:path h="1765768" w="1749715">
                <a:moveTo>
                  <a:pt x="0" y="0"/>
                </a:moveTo>
                <a:lnTo>
                  <a:pt x="1749715" y="0"/>
                </a:lnTo>
                <a:lnTo>
                  <a:pt x="1749715" y="1765768"/>
                </a:lnTo>
                <a:lnTo>
                  <a:pt x="0" y="1765768"/>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grpSp>
        <p:nvGrpSpPr>
          <p:cNvPr name="Group 19" id="19"/>
          <p:cNvGrpSpPr/>
          <p:nvPr/>
        </p:nvGrpSpPr>
        <p:grpSpPr>
          <a:xfrm rot="0">
            <a:off x="5519450" y="3205652"/>
            <a:ext cx="467880" cy="1221275"/>
            <a:chOff x="0" y="0"/>
            <a:chExt cx="266172" cy="694770"/>
          </a:xfrm>
        </p:grpSpPr>
        <p:sp>
          <p:nvSpPr>
            <p:cNvPr name="Freeform 20" id="20"/>
            <p:cNvSpPr/>
            <p:nvPr/>
          </p:nvSpPr>
          <p:spPr>
            <a:xfrm flipH="false" flipV="false" rot="0">
              <a:off x="0" y="0"/>
              <a:ext cx="266172" cy="694770"/>
            </a:xfrm>
            <a:custGeom>
              <a:avLst/>
              <a:gdLst/>
              <a:ahLst/>
              <a:cxnLst/>
              <a:rect r="r" b="b" t="t" l="l"/>
              <a:pathLst>
                <a:path h="694770" w="266172">
                  <a:moveTo>
                    <a:pt x="0" y="0"/>
                  </a:moveTo>
                  <a:lnTo>
                    <a:pt x="266172" y="0"/>
                  </a:lnTo>
                  <a:lnTo>
                    <a:pt x="266172" y="694770"/>
                  </a:lnTo>
                  <a:lnTo>
                    <a:pt x="0" y="694770"/>
                  </a:lnTo>
                  <a:close/>
                </a:path>
              </a:pathLst>
            </a:custGeom>
            <a:solidFill>
              <a:srgbClr val="EEEAE0"/>
            </a:solidFill>
          </p:spPr>
        </p:sp>
        <p:sp>
          <p:nvSpPr>
            <p:cNvPr name="TextBox 21" id="21"/>
            <p:cNvSpPr txBox="true"/>
            <p:nvPr/>
          </p:nvSpPr>
          <p:spPr>
            <a:xfrm>
              <a:off x="0" y="-19050"/>
              <a:ext cx="266172" cy="713820"/>
            </a:xfrm>
            <a:prstGeom prst="rect">
              <a:avLst/>
            </a:prstGeom>
          </p:spPr>
          <p:txBody>
            <a:bodyPr anchor="ctr" rtlCol="false" tIns="50800" lIns="50800" bIns="50800" rIns="50800"/>
            <a:lstStyle/>
            <a:p>
              <a:pPr algn="ctr">
                <a:lnSpc>
                  <a:spcPts val="1260"/>
                </a:lnSpc>
                <a:spcBef>
                  <a:spcPct val="0"/>
                </a:spcBef>
              </a:pPr>
            </a:p>
          </p:txBody>
        </p:sp>
      </p:grpSp>
      <p:sp>
        <p:nvSpPr>
          <p:cNvPr name="TextBox 22" id="22"/>
          <p:cNvSpPr txBox="true"/>
          <p:nvPr/>
        </p:nvSpPr>
        <p:spPr>
          <a:xfrm rot="1418289">
            <a:off x="5724451" y="2086167"/>
            <a:ext cx="3394617" cy="1732907"/>
          </a:xfrm>
          <a:prstGeom prst="rect">
            <a:avLst/>
          </a:prstGeom>
        </p:spPr>
        <p:txBody>
          <a:bodyPr anchor="t" rtlCol="false" tIns="0" lIns="0" bIns="0" rIns="0">
            <a:spAutoFit/>
          </a:bodyPr>
          <a:lstStyle/>
          <a:p>
            <a:pPr algn="ctr">
              <a:lnSpc>
                <a:spcPts val="6160"/>
              </a:lnSpc>
            </a:pPr>
            <a:r>
              <a:rPr lang="en-US" b="true" sz="4400" spc="352">
                <a:solidFill>
                  <a:srgbClr val="7DA12D"/>
                </a:solidFill>
                <a:latin typeface="Prompt Ultra-Bold"/>
                <a:ea typeface="Prompt Ultra-Bold"/>
                <a:cs typeface="Prompt Ultra-Bold"/>
                <a:sym typeface="Prompt Ultra-Bold"/>
              </a:rPr>
              <a:t>CHARITY </a:t>
            </a:r>
          </a:p>
          <a:p>
            <a:pPr algn="ctr">
              <a:lnSpc>
                <a:spcPts val="6160"/>
              </a:lnSpc>
            </a:pPr>
          </a:p>
          <a:p>
            <a:pPr algn="ctr">
              <a:lnSpc>
                <a:spcPts val="6160"/>
              </a:lnSpc>
            </a:pPr>
          </a:p>
          <a:p>
            <a:pPr algn="ctr">
              <a:lnSpc>
                <a:spcPts val="6160"/>
              </a:lnSpc>
            </a:pPr>
          </a:p>
          <a:p>
            <a:pPr algn="ctr">
              <a:lnSpc>
                <a:spcPts val="6160"/>
              </a:lnSpc>
            </a:pPr>
          </a:p>
        </p:txBody>
      </p:sp>
      <p:grpSp>
        <p:nvGrpSpPr>
          <p:cNvPr name="Group 23" id="23"/>
          <p:cNvGrpSpPr/>
          <p:nvPr/>
        </p:nvGrpSpPr>
        <p:grpSpPr>
          <a:xfrm rot="0">
            <a:off x="8160254" y="3205652"/>
            <a:ext cx="467880" cy="1221275"/>
            <a:chOff x="0" y="0"/>
            <a:chExt cx="266172" cy="694770"/>
          </a:xfrm>
        </p:grpSpPr>
        <p:sp>
          <p:nvSpPr>
            <p:cNvPr name="Freeform 24" id="24"/>
            <p:cNvSpPr/>
            <p:nvPr/>
          </p:nvSpPr>
          <p:spPr>
            <a:xfrm flipH="false" flipV="false" rot="0">
              <a:off x="0" y="0"/>
              <a:ext cx="266172" cy="694770"/>
            </a:xfrm>
            <a:custGeom>
              <a:avLst/>
              <a:gdLst/>
              <a:ahLst/>
              <a:cxnLst/>
              <a:rect r="r" b="b" t="t" l="l"/>
              <a:pathLst>
                <a:path h="694770" w="266172">
                  <a:moveTo>
                    <a:pt x="0" y="0"/>
                  </a:moveTo>
                  <a:lnTo>
                    <a:pt x="266172" y="0"/>
                  </a:lnTo>
                  <a:lnTo>
                    <a:pt x="266172" y="694770"/>
                  </a:lnTo>
                  <a:lnTo>
                    <a:pt x="0" y="694770"/>
                  </a:lnTo>
                  <a:close/>
                </a:path>
              </a:pathLst>
            </a:custGeom>
            <a:solidFill>
              <a:srgbClr val="EEEAE0"/>
            </a:solidFill>
          </p:spPr>
        </p:sp>
        <p:sp>
          <p:nvSpPr>
            <p:cNvPr name="TextBox 25" id="25"/>
            <p:cNvSpPr txBox="true"/>
            <p:nvPr/>
          </p:nvSpPr>
          <p:spPr>
            <a:xfrm>
              <a:off x="0" y="-19050"/>
              <a:ext cx="266172" cy="713820"/>
            </a:xfrm>
            <a:prstGeom prst="rect">
              <a:avLst/>
            </a:prstGeom>
          </p:spPr>
          <p:txBody>
            <a:bodyPr anchor="ctr" rtlCol="false" tIns="50800" lIns="50800" bIns="50800" rIns="50800"/>
            <a:lstStyle/>
            <a:p>
              <a:pPr algn="ctr">
                <a:lnSpc>
                  <a:spcPts val="1260"/>
                </a:lnSpc>
                <a:spcBef>
                  <a:spcPct val="0"/>
                </a:spcBef>
              </a:pPr>
            </a:p>
          </p:txBody>
        </p:sp>
      </p:grpSp>
      <p:sp>
        <p:nvSpPr>
          <p:cNvPr name="TextBox 26" id="26"/>
          <p:cNvSpPr txBox="true"/>
          <p:nvPr/>
        </p:nvSpPr>
        <p:spPr>
          <a:xfrm rot="0">
            <a:off x="5665746" y="4333359"/>
            <a:ext cx="2820201" cy="1130965"/>
          </a:xfrm>
          <a:prstGeom prst="rect">
            <a:avLst/>
          </a:prstGeom>
        </p:spPr>
        <p:txBody>
          <a:bodyPr anchor="t" rtlCol="false" tIns="0" lIns="0" bIns="0" rIns="0">
            <a:spAutoFit/>
          </a:bodyPr>
          <a:lstStyle/>
          <a:p>
            <a:pPr algn="ctr">
              <a:lnSpc>
                <a:spcPts val="4620"/>
              </a:lnSpc>
            </a:pPr>
            <a:r>
              <a:rPr lang="en-US" b="true" sz="3300" spc="264">
                <a:solidFill>
                  <a:srgbClr val="7DA12D"/>
                </a:solidFill>
                <a:latin typeface="Prompt Ultra-Bold"/>
                <a:ea typeface="Prompt Ultra-Bold"/>
                <a:cs typeface="Prompt Ultra-Bold"/>
                <a:sym typeface="Prompt Ultra-Bold"/>
              </a:rPr>
              <a:t>SINCE 2005</a:t>
            </a:r>
          </a:p>
          <a:p>
            <a:pPr algn="ctr">
              <a:lnSpc>
                <a:spcPts val="4620"/>
              </a:lnSpc>
            </a:pPr>
          </a:p>
        </p:txBody>
      </p:sp>
      <p:sp>
        <p:nvSpPr>
          <p:cNvPr name="Freeform 27" id="27"/>
          <p:cNvSpPr/>
          <p:nvPr/>
        </p:nvSpPr>
        <p:spPr>
          <a:xfrm flipH="false" flipV="false" rot="-88332">
            <a:off x="8192961" y="3272191"/>
            <a:ext cx="466538" cy="1069149"/>
          </a:xfrm>
          <a:custGeom>
            <a:avLst/>
            <a:gdLst/>
            <a:ahLst/>
            <a:cxnLst/>
            <a:rect r="r" b="b" t="t" l="l"/>
            <a:pathLst>
              <a:path h="1069149" w="466538">
                <a:moveTo>
                  <a:pt x="0" y="0"/>
                </a:moveTo>
                <a:lnTo>
                  <a:pt x="466538" y="0"/>
                </a:lnTo>
                <a:lnTo>
                  <a:pt x="466538" y="1069149"/>
                </a:lnTo>
                <a:lnTo>
                  <a:pt x="0" y="1069149"/>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28" id="28"/>
          <p:cNvSpPr/>
          <p:nvPr/>
        </p:nvSpPr>
        <p:spPr>
          <a:xfrm flipH="true" flipV="false" rot="0">
            <a:off x="5505851" y="3272191"/>
            <a:ext cx="466538" cy="1069149"/>
          </a:xfrm>
          <a:custGeom>
            <a:avLst/>
            <a:gdLst/>
            <a:ahLst/>
            <a:cxnLst/>
            <a:rect r="r" b="b" t="t" l="l"/>
            <a:pathLst>
              <a:path h="1069149" w="466538">
                <a:moveTo>
                  <a:pt x="466538" y="0"/>
                </a:moveTo>
                <a:lnTo>
                  <a:pt x="0" y="0"/>
                </a:lnTo>
                <a:lnTo>
                  <a:pt x="0" y="1069149"/>
                </a:lnTo>
                <a:lnTo>
                  <a:pt x="466538" y="1069149"/>
                </a:lnTo>
                <a:lnTo>
                  <a:pt x="466538"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F3FADC"/>
        </a:solidFill>
      </p:bgPr>
    </p:bg>
    <p:spTree>
      <p:nvGrpSpPr>
        <p:cNvPr id="1" name=""/>
        <p:cNvGrpSpPr/>
        <p:nvPr/>
      </p:nvGrpSpPr>
      <p:grpSpPr>
        <a:xfrm>
          <a:off x="0" y="0"/>
          <a:ext cx="0" cy="0"/>
          <a:chOff x="0" y="0"/>
          <a:chExt cx="0" cy="0"/>
        </a:xfrm>
      </p:grpSpPr>
      <p:grpSp>
        <p:nvGrpSpPr>
          <p:cNvPr name="Group 2" id="2"/>
          <p:cNvGrpSpPr/>
          <p:nvPr/>
        </p:nvGrpSpPr>
        <p:grpSpPr>
          <a:xfrm rot="0">
            <a:off x="-1143000" y="0"/>
            <a:ext cx="20574000" cy="10287000"/>
            <a:chOff x="0" y="0"/>
            <a:chExt cx="27432000" cy="13716000"/>
          </a:xfrm>
        </p:grpSpPr>
        <p:sp>
          <p:nvSpPr>
            <p:cNvPr name="Freeform 3" id="3"/>
            <p:cNvSpPr/>
            <p:nvPr/>
          </p:nvSpPr>
          <p:spPr>
            <a:xfrm flipH="false" flipV="false" rot="0">
              <a:off x="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6858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6858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3716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8" id="8"/>
            <p:cNvSpPr/>
            <p:nvPr/>
          </p:nvSpPr>
          <p:spPr>
            <a:xfrm flipH="false" flipV="false" rot="0">
              <a:off x="13716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9" id="9"/>
            <p:cNvSpPr/>
            <p:nvPr/>
          </p:nvSpPr>
          <p:spPr>
            <a:xfrm flipH="false" flipV="false" rot="0">
              <a:off x="20574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0" id="10"/>
            <p:cNvSpPr/>
            <p:nvPr/>
          </p:nvSpPr>
          <p:spPr>
            <a:xfrm flipH="false" flipV="false" rot="0">
              <a:off x="20574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grpSp>
        <p:nvGrpSpPr>
          <p:cNvPr name="Group 11" id="11"/>
          <p:cNvGrpSpPr/>
          <p:nvPr/>
        </p:nvGrpSpPr>
        <p:grpSpPr>
          <a:xfrm rot="0">
            <a:off x="7983686" y="4862674"/>
            <a:ext cx="9949357" cy="5098435"/>
            <a:chOff x="0" y="0"/>
            <a:chExt cx="2620407" cy="1342798"/>
          </a:xfrm>
        </p:grpSpPr>
        <p:sp>
          <p:nvSpPr>
            <p:cNvPr name="Freeform 12" id="12"/>
            <p:cNvSpPr/>
            <p:nvPr/>
          </p:nvSpPr>
          <p:spPr>
            <a:xfrm flipH="false" flipV="false" rot="0">
              <a:off x="0" y="0"/>
              <a:ext cx="2620407" cy="1342798"/>
            </a:xfrm>
            <a:custGeom>
              <a:avLst/>
              <a:gdLst/>
              <a:ahLst/>
              <a:cxnLst/>
              <a:rect r="r" b="b" t="t" l="l"/>
              <a:pathLst>
                <a:path h="1342798" w="2620407">
                  <a:moveTo>
                    <a:pt x="39685" y="0"/>
                  </a:moveTo>
                  <a:lnTo>
                    <a:pt x="2580722" y="0"/>
                  </a:lnTo>
                  <a:cubicBezTo>
                    <a:pt x="2591247" y="0"/>
                    <a:pt x="2601341" y="4181"/>
                    <a:pt x="2608783" y="11623"/>
                  </a:cubicBezTo>
                  <a:cubicBezTo>
                    <a:pt x="2616226" y="19066"/>
                    <a:pt x="2620407" y="29160"/>
                    <a:pt x="2620407" y="39685"/>
                  </a:cubicBezTo>
                  <a:lnTo>
                    <a:pt x="2620407" y="1303113"/>
                  </a:lnTo>
                  <a:cubicBezTo>
                    <a:pt x="2620407" y="1313638"/>
                    <a:pt x="2616226" y="1323732"/>
                    <a:pt x="2608783" y="1331174"/>
                  </a:cubicBezTo>
                  <a:cubicBezTo>
                    <a:pt x="2601341" y="1338617"/>
                    <a:pt x="2591247" y="1342798"/>
                    <a:pt x="2580722" y="1342798"/>
                  </a:cubicBezTo>
                  <a:lnTo>
                    <a:pt x="39685" y="1342798"/>
                  </a:lnTo>
                  <a:cubicBezTo>
                    <a:pt x="29160" y="1342798"/>
                    <a:pt x="19066" y="1338617"/>
                    <a:pt x="11623" y="1331174"/>
                  </a:cubicBezTo>
                  <a:cubicBezTo>
                    <a:pt x="4181" y="1323732"/>
                    <a:pt x="0" y="1313638"/>
                    <a:pt x="0" y="1303113"/>
                  </a:cubicBezTo>
                  <a:lnTo>
                    <a:pt x="0" y="39685"/>
                  </a:lnTo>
                  <a:cubicBezTo>
                    <a:pt x="0" y="29160"/>
                    <a:pt x="4181" y="19066"/>
                    <a:pt x="11623" y="11623"/>
                  </a:cubicBezTo>
                  <a:cubicBezTo>
                    <a:pt x="19066" y="4181"/>
                    <a:pt x="29160" y="0"/>
                    <a:pt x="39685" y="0"/>
                  </a:cubicBezTo>
                  <a:close/>
                </a:path>
              </a:pathLst>
            </a:custGeom>
            <a:solidFill>
              <a:srgbClr val="385B4F"/>
            </a:solidFill>
            <a:ln w="76200" cap="rnd">
              <a:solidFill>
                <a:srgbClr val="000000"/>
              </a:solidFill>
              <a:prstDash val="solid"/>
              <a:round/>
            </a:ln>
          </p:spPr>
        </p:sp>
        <p:sp>
          <p:nvSpPr>
            <p:cNvPr name="TextBox 13" id="13"/>
            <p:cNvSpPr txBox="true"/>
            <p:nvPr/>
          </p:nvSpPr>
          <p:spPr>
            <a:xfrm>
              <a:off x="0" y="-133350"/>
              <a:ext cx="2620407" cy="1476148"/>
            </a:xfrm>
            <a:prstGeom prst="rect">
              <a:avLst/>
            </a:prstGeom>
          </p:spPr>
          <p:txBody>
            <a:bodyPr anchor="ctr" rtlCol="false" tIns="50800" lIns="50800" bIns="50800" rIns="50800"/>
            <a:lstStyle/>
            <a:p>
              <a:pPr algn="ctr">
                <a:lnSpc>
                  <a:spcPts val="3600"/>
                </a:lnSpc>
              </a:pPr>
            </a:p>
          </p:txBody>
        </p:sp>
      </p:grpSp>
      <p:sp>
        <p:nvSpPr>
          <p:cNvPr name="Freeform 14" id="14"/>
          <p:cNvSpPr/>
          <p:nvPr/>
        </p:nvSpPr>
        <p:spPr>
          <a:xfrm flipH="true" flipV="false" rot="0">
            <a:off x="235766" y="235766"/>
            <a:ext cx="10385615" cy="8569352"/>
          </a:xfrm>
          <a:custGeom>
            <a:avLst/>
            <a:gdLst/>
            <a:ahLst/>
            <a:cxnLst/>
            <a:rect r="r" b="b" t="t" l="l"/>
            <a:pathLst>
              <a:path h="8569352" w="10385615">
                <a:moveTo>
                  <a:pt x="10385615" y="0"/>
                </a:moveTo>
                <a:lnTo>
                  <a:pt x="0" y="0"/>
                </a:lnTo>
                <a:lnTo>
                  <a:pt x="0" y="8569352"/>
                </a:lnTo>
                <a:lnTo>
                  <a:pt x="10385615" y="8569352"/>
                </a:lnTo>
                <a:lnTo>
                  <a:pt x="10385615"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15" id="15"/>
          <p:cNvSpPr txBox="true"/>
          <p:nvPr/>
        </p:nvSpPr>
        <p:spPr>
          <a:xfrm rot="0">
            <a:off x="8544471" y="5046122"/>
            <a:ext cx="9388572" cy="1862673"/>
          </a:xfrm>
          <a:prstGeom prst="rect">
            <a:avLst/>
          </a:prstGeom>
        </p:spPr>
        <p:txBody>
          <a:bodyPr anchor="t" rtlCol="false" tIns="0" lIns="0" bIns="0" rIns="0">
            <a:spAutoFit/>
          </a:bodyPr>
          <a:lstStyle/>
          <a:p>
            <a:pPr algn="ctr">
              <a:lnSpc>
                <a:spcPts val="16091"/>
              </a:lnSpc>
              <a:spcBef>
                <a:spcPct val="0"/>
              </a:spcBef>
            </a:pPr>
            <a:r>
              <a:rPr lang="en-US" b="true" sz="8939">
                <a:solidFill>
                  <a:srgbClr val="FFFFFF"/>
                </a:solidFill>
                <a:latin typeface="TT Chocolates Bold"/>
                <a:ea typeface="TT Chocolates Bold"/>
                <a:cs typeface="TT Chocolates Bold"/>
                <a:sym typeface="TT Chocolates Bold"/>
              </a:rPr>
              <a:t>Future work</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F3FADC"/>
        </a:solidFill>
      </p:bgPr>
    </p:bg>
    <p:spTree>
      <p:nvGrpSpPr>
        <p:cNvPr id="1" name=""/>
        <p:cNvGrpSpPr/>
        <p:nvPr/>
      </p:nvGrpSpPr>
      <p:grpSpPr>
        <a:xfrm>
          <a:off x="0" y="0"/>
          <a:ext cx="0" cy="0"/>
          <a:chOff x="0" y="0"/>
          <a:chExt cx="0" cy="0"/>
        </a:xfrm>
      </p:grpSpPr>
      <p:grpSp>
        <p:nvGrpSpPr>
          <p:cNvPr name="Group 2" id="2"/>
          <p:cNvGrpSpPr/>
          <p:nvPr/>
        </p:nvGrpSpPr>
        <p:grpSpPr>
          <a:xfrm rot="0">
            <a:off x="-1143000" y="0"/>
            <a:ext cx="20574000" cy="10287000"/>
            <a:chOff x="0" y="0"/>
            <a:chExt cx="27432000" cy="13716000"/>
          </a:xfrm>
        </p:grpSpPr>
        <p:sp>
          <p:nvSpPr>
            <p:cNvPr name="Freeform 3" id="3"/>
            <p:cNvSpPr/>
            <p:nvPr/>
          </p:nvSpPr>
          <p:spPr>
            <a:xfrm flipH="false" flipV="false" rot="0">
              <a:off x="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6858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6858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3716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8" id="8"/>
            <p:cNvSpPr/>
            <p:nvPr/>
          </p:nvSpPr>
          <p:spPr>
            <a:xfrm flipH="false" flipV="false" rot="0">
              <a:off x="13716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9" id="9"/>
            <p:cNvSpPr/>
            <p:nvPr/>
          </p:nvSpPr>
          <p:spPr>
            <a:xfrm flipH="false" flipV="false" rot="0">
              <a:off x="20574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0" id="10"/>
            <p:cNvSpPr/>
            <p:nvPr/>
          </p:nvSpPr>
          <p:spPr>
            <a:xfrm flipH="false" flipV="false" rot="0">
              <a:off x="20574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grpSp>
        <p:nvGrpSpPr>
          <p:cNvPr name="Group 11" id="11"/>
          <p:cNvGrpSpPr/>
          <p:nvPr/>
        </p:nvGrpSpPr>
        <p:grpSpPr>
          <a:xfrm rot="0">
            <a:off x="354957" y="3968457"/>
            <a:ext cx="11780093" cy="5992651"/>
            <a:chOff x="0" y="0"/>
            <a:chExt cx="3102576" cy="1578311"/>
          </a:xfrm>
        </p:grpSpPr>
        <p:sp>
          <p:nvSpPr>
            <p:cNvPr name="Freeform 12" id="12"/>
            <p:cNvSpPr/>
            <p:nvPr/>
          </p:nvSpPr>
          <p:spPr>
            <a:xfrm flipH="false" flipV="false" rot="0">
              <a:off x="0" y="0"/>
              <a:ext cx="3102576" cy="1578311"/>
            </a:xfrm>
            <a:custGeom>
              <a:avLst/>
              <a:gdLst/>
              <a:ahLst/>
              <a:cxnLst/>
              <a:rect r="r" b="b" t="t" l="l"/>
              <a:pathLst>
                <a:path h="1578311" w="3102576">
                  <a:moveTo>
                    <a:pt x="33517" y="0"/>
                  </a:moveTo>
                  <a:lnTo>
                    <a:pt x="3069059" y="0"/>
                  </a:lnTo>
                  <a:cubicBezTo>
                    <a:pt x="3087570" y="0"/>
                    <a:pt x="3102576" y="15006"/>
                    <a:pt x="3102576" y="33517"/>
                  </a:cubicBezTo>
                  <a:lnTo>
                    <a:pt x="3102576" y="1544794"/>
                  </a:lnTo>
                  <a:cubicBezTo>
                    <a:pt x="3102576" y="1563305"/>
                    <a:pt x="3087570" y="1578311"/>
                    <a:pt x="3069059" y="1578311"/>
                  </a:cubicBezTo>
                  <a:lnTo>
                    <a:pt x="33517" y="1578311"/>
                  </a:lnTo>
                  <a:cubicBezTo>
                    <a:pt x="15006" y="1578311"/>
                    <a:pt x="0" y="1563305"/>
                    <a:pt x="0" y="1544794"/>
                  </a:cubicBezTo>
                  <a:lnTo>
                    <a:pt x="0" y="33517"/>
                  </a:lnTo>
                  <a:cubicBezTo>
                    <a:pt x="0" y="15006"/>
                    <a:pt x="15006" y="0"/>
                    <a:pt x="33517" y="0"/>
                  </a:cubicBezTo>
                  <a:close/>
                </a:path>
              </a:pathLst>
            </a:custGeom>
            <a:solidFill>
              <a:srgbClr val="385B4F"/>
            </a:solidFill>
            <a:ln w="76200" cap="rnd">
              <a:solidFill>
                <a:srgbClr val="000000"/>
              </a:solidFill>
              <a:prstDash val="solid"/>
              <a:round/>
            </a:ln>
          </p:spPr>
        </p:sp>
        <p:sp>
          <p:nvSpPr>
            <p:cNvPr name="TextBox 13" id="13"/>
            <p:cNvSpPr txBox="true"/>
            <p:nvPr/>
          </p:nvSpPr>
          <p:spPr>
            <a:xfrm>
              <a:off x="0" y="-133350"/>
              <a:ext cx="3102576" cy="1711661"/>
            </a:xfrm>
            <a:prstGeom prst="rect">
              <a:avLst/>
            </a:prstGeom>
          </p:spPr>
          <p:txBody>
            <a:bodyPr anchor="ctr" rtlCol="false" tIns="50800" lIns="50800" bIns="50800" rIns="50800"/>
            <a:lstStyle/>
            <a:p>
              <a:pPr algn="ctr">
                <a:lnSpc>
                  <a:spcPts val="3600"/>
                </a:lnSpc>
              </a:pPr>
            </a:p>
          </p:txBody>
        </p:sp>
      </p:grpSp>
      <p:sp>
        <p:nvSpPr>
          <p:cNvPr name="TextBox 14" id="14"/>
          <p:cNvSpPr txBox="true"/>
          <p:nvPr/>
        </p:nvSpPr>
        <p:spPr>
          <a:xfrm rot="0">
            <a:off x="1160278" y="5781004"/>
            <a:ext cx="10438394" cy="3280413"/>
          </a:xfrm>
          <a:prstGeom prst="rect">
            <a:avLst/>
          </a:prstGeom>
        </p:spPr>
        <p:txBody>
          <a:bodyPr anchor="t" rtlCol="false" tIns="0" lIns="0" bIns="0" rIns="0">
            <a:spAutoFit/>
          </a:bodyPr>
          <a:lstStyle/>
          <a:p>
            <a:pPr algn="just">
              <a:lnSpc>
                <a:spcPts val="6659"/>
              </a:lnSpc>
            </a:pPr>
            <a:r>
              <a:rPr lang="en-US" sz="3699" b="true">
                <a:solidFill>
                  <a:srgbClr val="FFFFFF"/>
                </a:solidFill>
                <a:latin typeface="TT Chocolates Bold"/>
                <a:ea typeface="TT Chocolates Bold"/>
                <a:cs typeface="TT Chocolates Bold"/>
                <a:sym typeface="TT Chocolates Bold"/>
              </a:rPr>
              <a:t>1. Developing the website to provide media scanning techniques to ensure its authenticity</a:t>
            </a:r>
          </a:p>
          <a:p>
            <a:pPr algn="just">
              <a:lnSpc>
                <a:spcPts val="6659"/>
              </a:lnSpc>
            </a:pPr>
            <a:r>
              <a:rPr lang="en-US" b="true" sz="3699">
                <a:solidFill>
                  <a:srgbClr val="FFFFFF"/>
                </a:solidFill>
                <a:latin typeface="TT Chocolates Bold"/>
                <a:ea typeface="TT Chocolates Bold"/>
                <a:cs typeface="TT Chocolates Bold"/>
                <a:sym typeface="TT Chocolates Bold"/>
              </a:rPr>
              <a:t>2. Providing a feature to print certificates for volunteers.</a:t>
            </a:r>
          </a:p>
        </p:txBody>
      </p:sp>
      <p:sp>
        <p:nvSpPr>
          <p:cNvPr name="Freeform 15" id="15"/>
          <p:cNvSpPr/>
          <p:nvPr/>
        </p:nvSpPr>
        <p:spPr>
          <a:xfrm flipH="false" flipV="false" rot="0">
            <a:off x="5932844" y="623943"/>
            <a:ext cx="11331655" cy="9337165"/>
          </a:xfrm>
          <a:custGeom>
            <a:avLst/>
            <a:gdLst/>
            <a:ahLst/>
            <a:cxnLst/>
            <a:rect r="r" b="b" t="t" l="l"/>
            <a:pathLst>
              <a:path h="9337165" w="11331655">
                <a:moveTo>
                  <a:pt x="0" y="0"/>
                </a:moveTo>
                <a:lnTo>
                  <a:pt x="11331655" y="0"/>
                </a:lnTo>
                <a:lnTo>
                  <a:pt x="11331655" y="9337165"/>
                </a:lnTo>
                <a:lnTo>
                  <a:pt x="0" y="933716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F3FADC"/>
        </a:solidFill>
      </p:bgPr>
    </p:bg>
    <p:spTree>
      <p:nvGrpSpPr>
        <p:cNvPr id="1" name=""/>
        <p:cNvGrpSpPr/>
        <p:nvPr/>
      </p:nvGrpSpPr>
      <p:grpSpPr>
        <a:xfrm>
          <a:off x="0" y="0"/>
          <a:ext cx="0" cy="0"/>
          <a:chOff x="0" y="0"/>
          <a:chExt cx="0" cy="0"/>
        </a:xfrm>
      </p:grpSpPr>
      <p:grpSp>
        <p:nvGrpSpPr>
          <p:cNvPr name="Group 2" id="2"/>
          <p:cNvGrpSpPr/>
          <p:nvPr/>
        </p:nvGrpSpPr>
        <p:grpSpPr>
          <a:xfrm rot="0">
            <a:off x="-1143000" y="0"/>
            <a:ext cx="20574000" cy="10287000"/>
            <a:chOff x="0" y="0"/>
            <a:chExt cx="27432000" cy="13716000"/>
          </a:xfrm>
        </p:grpSpPr>
        <p:sp>
          <p:nvSpPr>
            <p:cNvPr name="Freeform 3" id="3"/>
            <p:cNvSpPr/>
            <p:nvPr/>
          </p:nvSpPr>
          <p:spPr>
            <a:xfrm flipH="false" flipV="false" rot="0">
              <a:off x="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6858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6858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3716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8" id="8"/>
            <p:cNvSpPr/>
            <p:nvPr/>
          </p:nvSpPr>
          <p:spPr>
            <a:xfrm flipH="false" flipV="false" rot="0">
              <a:off x="13716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9" id="9"/>
            <p:cNvSpPr/>
            <p:nvPr/>
          </p:nvSpPr>
          <p:spPr>
            <a:xfrm flipH="false" flipV="false" rot="0">
              <a:off x="20574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0" id="10"/>
            <p:cNvSpPr/>
            <p:nvPr/>
          </p:nvSpPr>
          <p:spPr>
            <a:xfrm flipH="false" flipV="false" rot="0">
              <a:off x="20574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grpSp>
        <p:nvGrpSpPr>
          <p:cNvPr name="Group 11" id="11"/>
          <p:cNvGrpSpPr/>
          <p:nvPr/>
        </p:nvGrpSpPr>
        <p:grpSpPr>
          <a:xfrm rot="0">
            <a:off x="7983686" y="4862674"/>
            <a:ext cx="9949357" cy="5098435"/>
            <a:chOff x="0" y="0"/>
            <a:chExt cx="2620407" cy="1342798"/>
          </a:xfrm>
        </p:grpSpPr>
        <p:sp>
          <p:nvSpPr>
            <p:cNvPr name="Freeform 12" id="12"/>
            <p:cNvSpPr/>
            <p:nvPr/>
          </p:nvSpPr>
          <p:spPr>
            <a:xfrm flipH="false" flipV="false" rot="0">
              <a:off x="0" y="0"/>
              <a:ext cx="2620407" cy="1342798"/>
            </a:xfrm>
            <a:custGeom>
              <a:avLst/>
              <a:gdLst/>
              <a:ahLst/>
              <a:cxnLst/>
              <a:rect r="r" b="b" t="t" l="l"/>
              <a:pathLst>
                <a:path h="1342798" w="2620407">
                  <a:moveTo>
                    <a:pt x="39685" y="0"/>
                  </a:moveTo>
                  <a:lnTo>
                    <a:pt x="2580722" y="0"/>
                  </a:lnTo>
                  <a:cubicBezTo>
                    <a:pt x="2591247" y="0"/>
                    <a:pt x="2601341" y="4181"/>
                    <a:pt x="2608783" y="11623"/>
                  </a:cubicBezTo>
                  <a:cubicBezTo>
                    <a:pt x="2616226" y="19066"/>
                    <a:pt x="2620407" y="29160"/>
                    <a:pt x="2620407" y="39685"/>
                  </a:cubicBezTo>
                  <a:lnTo>
                    <a:pt x="2620407" y="1303113"/>
                  </a:lnTo>
                  <a:cubicBezTo>
                    <a:pt x="2620407" y="1313638"/>
                    <a:pt x="2616226" y="1323732"/>
                    <a:pt x="2608783" y="1331174"/>
                  </a:cubicBezTo>
                  <a:cubicBezTo>
                    <a:pt x="2601341" y="1338617"/>
                    <a:pt x="2591247" y="1342798"/>
                    <a:pt x="2580722" y="1342798"/>
                  </a:cubicBezTo>
                  <a:lnTo>
                    <a:pt x="39685" y="1342798"/>
                  </a:lnTo>
                  <a:cubicBezTo>
                    <a:pt x="29160" y="1342798"/>
                    <a:pt x="19066" y="1338617"/>
                    <a:pt x="11623" y="1331174"/>
                  </a:cubicBezTo>
                  <a:cubicBezTo>
                    <a:pt x="4181" y="1323732"/>
                    <a:pt x="0" y="1313638"/>
                    <a:pt x="0" y="1303113"/>
                  </a:cubicBezTo>
                  <a:lnTo>
                    <a:pt x="0" y="39685"/>
                  </a:lnTo>
                  <a:cubicBezTo>
                    <a:pt x="0" y="29160"/>
                    <a:pt x="4181" y="19066"/>
                    <a:pt x="11623" y="11623"/>
                  </a:cubicBezTo>
                  <a:cubicBezTo>
                    <a:pt x="19066" y="4181"/>
                    <a:pt x="29160" y="0"/>
                    <a:pt x="39685" y="0"/>
                  </a:cubicBezTo>
                  <a:close/>
                </a:path>
              </a:pathLst>
            </a:custGeom>
            <a:solidFill>
              <a:srgbClr val="385B4F"/>
            </a:solidFill>
            <a:ln w="76200" cap="rnd">
              <a:solidFill>
                <a:srgbClr val="000000"/>
              </a:solidFill>
              <a:prstDash val="solid"/>
              <a:round/>
            </a:ln>
          </p:spPr>
        </p:sp>
        <p:sp>
          <p:nvSpPr>
            <p:cNvPr name="TextBox 13" id="13"/>
            <p:cNvSpPr txBox="true"/>
            <p:nvPr/>
          </p:nvSpPr>
          <p:spPr>
            <a:xfrm>
              <a:off x="0" y="-133350"/>
              <a:ext cx="2620407" cy="1476148"/>
            </a:xfrm>
            <a:prstGeom prst="rect">
              <a:avLst/>
            </a:prstGeom>
          </p:spPr>
          <p:txBody>
            <a:bodyPr anchor="ctr" rtlCol="false" tIns="50800" lIns="50800" bIns="50800" rIns="50800"/>
            <a:lstStyle/>
            <a:p>
              <a:pPr algn="ctr">
                <a:lnSpc>
                  <a:spcPts val="3600"/>
                </a:lnSpc>
              </a:pPr>
            </a:p>
          </p:txBody>
        </p:sp>
      </p:grpSp>
      <p:sp>
        <p:nvSpPr>
          <p:cNvPr name="Freeform 14" id="14"/>
          <p:cNvSpPr/>
          <p:nvPr/>
        </p:nvSpPr>
        <p:spPr>
          <a:xfrm flipH="true" flipV="false" rot="0">
            <a:off x="235766" y="235766"/>
            <a:ext cx="10385615" cy="8569352"/>
          </a:xfrm>
          <a:custGeom>
            <a:avLst/>
            <a:gdLst/>
            <a:ahLst/>
            <a:cxnLst/>
            <a:rect r="r" b="b" t="t" l="l"/>
            <a:pathLst>
              <a:path h="8569352" w="10385615">
                <a:moveTo>
                  <a:pt x="10385615" y="0"/>
                </a:moveTo>
                <a:lnTo>
                  <a:pt x="0" y="0"/>
                </a:lnTo>
                <a:lnTo>
                  <a:pt x="0" y="8569352"/>
                </a:lnTo>
                <a:lnTo>
                  <a:pt x="10385615" y="8569352"/>
                </a:lnTo>
                <a:lnTo>
                  <a:pt x="10385615"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15" id="15"/>
          <p:cNvSpPr txBox="true"/>
          <p:nvPr/>
        </p:nvSpPr>
        <p:spPr>
          <a:xfrm rot="0">
            <a:off x="9352375" y="4758027"/>
            <a:ext cx="6596348" cy="2309992"/>
          </a:xfrm>
          <a:prstGeom prst="rect">
            <a:avLst/>
          </a:prstGeom>
        </p:spPr>
        <p:txBody>
          <a:bodyPr anchor="t" rtlCol="false" tIns="0" lIns="0" bIns="0" rIns="0">
            <a:spAutoFit/>
          </a:bodyPr>
          <a:lstStyle/>
          <a:p>
            <a:pPr algn="ctr">
              <a:lnSpc>
                <a:spcPts val="19952"/>
              </a:lnSpc>
              <a:spcBef>
                <a:spcPct val="0"/>
              </a:spcBef>
            </a:pPr>
            <a:r>
              <a:rPr lang="en-US" b="true" sz="11084">
                <a:solidFill>
                  <a:srgbClr val="FFFFFF"/>
                </a:solidFill>
                <a:latin typeface="TT Chocolates Bold"/>
                <a:ea typeface="TT Chocolates Bold"/>
                <a:cs typeface="TT Chocolates Bold"/>
                <a:sym typeface="TT Chocolates Bold"/>
              </a:rPr>
              <a:t>conclusion</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F3FADC"/>
        </a:solidFill>
      </p:bgPr>
    </p:bg>
    <p:spTree>
      <p:nvGrpSpPr>
        <p:cNvPr id="1" name=""/>
        <p:cNvGrpSpPr/>
        <p:nvPr/>
      </p:nvGrpSpPr>
      <p:grpSpPr>
        <a:xfrm>
          <a:off x="0" y="0"/>
          <a:ext cx="0" cy="0"/>
          <a:chOff x="0" y="0"/>
          <a:chExt cx="0" cy="0"/>
        </a:xfrm>
      </p:grpSpPr>
      <p:grpSp>
        <p:nvGrpSpPr>
          <p:cNvPr name="Group 2" id="2"/>
          <p:cNvGrpSpPr/>
          <p:nvPr/>
        </p:nvGrpSpPr>
        <p:grpSpPr>
          <a:xfrm rot="0">
            <a:off x="-1143000" y="0"/>
            <a:ext cx="20574000" cy="10287000"/>
            <a:chOff x="0" y="0"/>
            <a:chExt cx="27432000" cy="13716000"/>
          </a:xfrm>
        </p:grpSpPr>
        <p:sp>
          <p:nvSpPr>
            <p:cNvPr name="Freeform 3" id="3"/>
            <p:cNvSpPr/>
            <p:nvPr/>
          </p:nvSpPr>
          <p:spPr>
            <a:xfrm flipH="false" flipV="false" rot="0">
              <a:off x="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6858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6858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3716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8" id="8"/>
            <p:cNvSpPr/>
            <p:nvPr/>
          </p:nvSpPr>
          <p:spPr>
            <a:xfrm flipH="false" flipV="false" rot="0">
              <a:off x="13716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9" id="9"/>
            <p:cNvSpPr/>
            <p:nvPr/>
          </p:nvSpPr>
          <p:spPr>
            <a:xfrm flipH="false" flipV="false" rot="0">
              <a:off x="20574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0" id="10"/>
            <p:cNvSpPr/>
            <p:nvPr/>
          </p:nvSpPr>
          <p:spPr>
            <a:xfrm flipH="false" flipV="false" rot="0">
              <a:off x="20574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grpSp>
        <p:nvGrpSpPr>
          <p:cNvPr name="Group 11" id="11"/>
          <p:cNvGrpSpPr/>
          <p:nvPr/>
        </p:nvGrpSpPr>
        <p:grpSpPr>
          <a:xfrm rot="0">
            <a:off x="354957" y="2263552"/>
            <a:ext cx="11780093" cy="7697556"/>
            <a:chOff x="0" y="0"/>
            <a:chExt cx="3102576" cy="2027340"/>
          </a:xfrm>
        </p:grpSpPr>
        <p:sp>
          <p:nvSpPr>
            <p:cNvPr name="Freeform 12" id="12"/>
            <p:cNvSpPr/>
            <p:nvPr/>
          </p:nvSpPr>
          <p:spPr>
            <a:xfrm flipH="false" flipV="false" rot="0">
              <a:off x="0" y="0"/>
              <a:ext cx="3102576" cy="2027340"/>
            </a:xfrm>
            <a:custGeom>
              <a:avLst/>
              <a:gdLst/>
              <a:ahLst/>
              <a:cxnLst/>
              <a:rect r="r" b="b" t="t" l="l"/>
              <a:pathLst>
                <a:path h="2027340" w="3102576">
                  <a:moveTo>
                    <a:pt x="33517" y="0"/>
                  </a:moveTo>
                  <a:lnTo>
                    <a:pt x="3069059" y="0"/>
                  </a:lnTo>
                  <a:cubicBezTo>
                    <a:pt x="3087570" y="0"/>
                    <a:pt x="3102576" y="15006"/>
                    <a:pt x="3102576" y="33517"/>
                  </a:cubicBezTo>
                  <a:lnTo>
                    <a:pt x="3102576" y="1993823"/>
                  </a:lnTo>
                  <a:cubicBezTo>
                    <a:pt x="3102576" y="2012334"/>
                    <a:pt x="3087570" y="2027340"/>
                    <a:pt x="3069059" y="2027340"/>
                  </a:cubicBezTo>
                  <a:lnTo>
                    <a:pt x="33517" y="2027340"/>
                  </a:lnTo>
                  <a:cubicBezTo>
                    <a:pt x="15006" y="2027340"/>
                    <a:pt x="0" y="2012334"/>
                    <a:pt x="0" y="1993823"/>
                  </a:cubicBezTo>
                  <a:lnTo>
                    <a:pt x="0" y="33517"/>
                  </a:lnTo>
                  <a:cubicBezTo>
                    <a:pt x="0" y="15006"/>
                    <a:pt x="15006" y="0"/>
                    <a:pt x="33517" y="0"/>
                  </a:cubicBezTo>
                  <a:close/>
                </a:path>
              </a:pathLst>
            </a:custGeom>
            <a:solidFill>
              <a:srgbClr val="385B4F"/>
            </a:solidFill>
            <a:ln w="76200" cap="rnd">
              <a:solidFill>
                <a:srgbClr val="000000"/>
              </a:solidFill>
              <a:prstDash val="solid"/>
              <a:round/>
            </a:ln>
          </p:spPr>
        </p:sp>
        <p:sp>
          <p:nvSpPr>
            <p:cNvPr name="TextBox 13" id="13"/>
            <p:cNvSpPr txBox="true"/>
            <p:nvPr/>
          </p:nvSpPr>
          <p:spPr>
            <a:xfrm>
              <a:off x="0" y="-133350"/>
              <a:ext cx="3102576" cy="2160690"/>
            </a:xfrm>
            <a:prstGeom prst="rect">
              <a:avLst/>
            </a:prstGeom>
          </p:spPr>
          <p:txBody>
            <a:bodyPr anchor="ctr" rtlCol="false" tIns="50800" lIns="50800" bIns="50800" rIns="50800"/>
            <a:lstStyle/>
            <a:p>
              <a:pPr algn="ctr">
                <a:lnSpc>
                  <a:spcPts val="3600"/>
                </a:lnSpc>
              </a:pPr>
            </a:p>
          </p:txBody>
        </p:sp>
      </p:grpSp>
      <p:sp>
        <p:nvSpPr>
          <p:cNvPr name="Freeform 14" id="14"/>
          <p:cNvSpPr/>
          <p:nvPr/>
        </p:nvSpPr>
        <p:spPr>
          <a:xfrm flipH="false" flipV="false" rot="0">
            <a:off x="9013018" y="783968"/>
            <a:ext cx="8930177" cy="9177140"/>
          </a:xfrm>
          <a:custGeom>
            <a:avLst/>
            <a:gdLst/>
            <a:ahLst/>
            <a:cxnLst/>
            <a:rect r="r" b="b" t="t" l="l"/>
            <a:pathLst>
              <a:path h="9177140" w="8930177">
                <a:moveTo>
                  <a:pt x="0" y="0"/>
                </a:moveTo>
                <a:lnTo>
                  <a:pt x="8930177" y="0"/>
                </a:lnTo>
                <a:lnTo>
                  <a:pt x="8930177" y="9177140"/>
                </a:lnTo>
                <a:lnTo>
                  <a:pt x="0" y="917714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15" id="15"/>
          <p:cNvSpPr txBox="true"/>
          <p:nvPr/>
        </p:nvSpPr>
        <p:spPr>
          <a:xfrm rot="0">
            <a:off x="831348" y="2500052"/>
            <a:ext cx="7666215" cy="7181447"/>
          </a:xfrm>
          <a:prstGeom prst="rect">
            <a:avLst/>
          </a:prstGeom>
        </p:spPr>
        <p:txBody>
          <a:bodyPr anchor="t" rtlCol="false" tIns="0" lIns="0" bIns="0" rIns="0">
            <a:spAutoFit/>
          </a:bodyPr>
          <a:lstStyle/>
          <a:p>
            <a:pPr algn="ctr">
              <a:lnSpc>
                <a:spcPts val="5184"/>
              </a:lnSpc>
              <a:spcBef>
                <a:spcPct val="0"/>
              </a:spcBef>
            </a:pPr>
            <a:r>
              <a:rPr lang="en-US" sz="2880">
                <a:solidFill>
                  <a:srgbClr val="FFFFFF"/>
                </a:solidFill>
                <a:latin typeface="TT Chocolates"/>
                <a:ea typeface="TT Chocolates"/>
                <a:cs typeface="TT Chocolates"/>
                <a:sym typeface="TT Chocolates"/>
              </a:rPr>
              <a:t> A software project supports the work of a charitable association that provides aid and services to different groups of society, whether low-income, orphans, or people with special needs. This system targets the association’s director, donors to the association, the people who benefit from it, and also its volunteers. We have proven that the computerized system facilitates transactions and also organizes The association's resources greatly increase the efficiency of its work </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3FADC"/>
        </a:solidFill>
      </p:bgPr>
    </p:bg>
    <p:spTree>
      <p:nvGrpSpPr>
        <p:cNvPr id="1" name=""/>
        <p:cNvGrpSpPr/>
        <p:nvPr/>
      </p:nvGrpSpPr>
      <p:grpSpPr>
        <a:xfrm>
          <a:off x="0" y="0"/>
          <a:ext cx="0" cy="0"/>
          <a:chOff x="0" y="0"/>
          <a:chExt cx="0" cy="0"/>
        </a:xfrm>
      </p:grpSpPr>
      <p:grpSp>
        <p:nvGrpSpPr>
          <p:cNvPr name="Group 2" id="2"/>
          <p:cNvGrpSpPr/>
          <p:nvPr/>
        </p:nvGrpSpPr>
        <p:grpSpPr>
          <a:xfrm rot="0">
            <a:off x="-1143000" y="0"/>
            <a:ext cx="20574000" cy="10287000"/>
            <a:chOff x="0" y="0"/>
            <a:chExt cx="27432000" cy="13716000"/>
          </a:xfrm>
        </p:grpSpPr>
        <p:sp>
          <p:nvSpPr>
            <p:cNvPr name="Freeform 3" id="3"/>
            <p:cNvSpPr/>
            <p:nvPr/>
          </p:nvSpPr>
          <p:spPr>
            <a:xfrm flipH="false" flipV="false" rot="0">
              <a:off x="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6858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6858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3716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8" id="8"/>
            <p:cNvSpPr/>
            <p:nvPr/>
          </p:nvSpPr>
          <p:spPr>
            <a:xfrm flipH="false" flipV="false" rot="0">
              <a:off x="13716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9" id="9"/>
            <p:cNvSpPr/>
            <p:nvPr/>
          </p:nvSpPr>
          <p:spPr>
            <a:xfrm flipH="false" flipV="false" rot="0">
              <a:off x="20574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0" id="10"/>
            <p:cNvSpPr/>
            <p:nvPr/>
          </p:nvSpPr>
          <p:spPr>
            <a:xfrm flipH="false" flipV="false" rot="0">
              <a:off x="20574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grpSp>
        <p:nvGrpSpPr>
          <p:cNvPr name="Group 11" id="11"/>
          <p:cNvGrpSpPr/>
          <p:nvPr/>
        </p:nvGrpSpPr>
        <p:grpSpPr>
          <a:xfrm rot="60000">
            <a:off x="354957" y="325892"/>
            <a:ext cx="8099968" cy="9635217"/>
            <a:chOff x="0" y="0"/>
            <a:chExt cx="2133325" cy="2537670"/>
          </a:xfrm>
        </p:grpSpPr>
        <p:sp>
          <p:nvSpPr>
            <p:cNvPr name="Freeform 12" id="12"/>
            <p:cNvSpPr/>
            <p:nvPr/>
          </p:nvSpPr>
          <p:spPr>
            <a:xfrm flipH="false" flipV="false" rot="0">
              <a:off x="0" y="0"/>
              <a:ext cx="2133325" cy="2537670"/>
            </a:xfrm>
            <a:custGeom>
              <a:avLst/>
              <a:gdLst/>
              <a:ahLst/>
              <a:cxnLst/>
              <a:rect r="r" b="b" t="t" l="l"/>
              <a:pathLst>
                <a:path h="2537670" w="2133325">
                  <a:moveTo>
                    <a:pt x="48746" y="0"/>
                  </a:moveTo>
                  <a:lnTo>
                    <a:pt x="2084579" y="0"/>
                  </a:lnTo>
                  <a:cubicBezTo>
                    <a:pt x="2111501" y="0"/>
                    <a:pt x="2133325" y="21824"/>
                    <a:pt x="2133325" y="48746"/>
                  </a:cubicBezTo>
                  <a:lnTo>
                    <a:pt x="2133325" y="2488925"/>
                  </a:lnTo>
                  <a:cubicBezTo>
                    <a:pt x="2133325" y="2515846"/>
                    <a:pt x="2111501" y="2537670"/>
                    <a:pt x="2084579" y="2537670"/>
                  </a:cubicBezTo>
                  <a:lnTo>
                    <a:pt x="48746" y="2537670"/>
                  </a:lnTo>
                  <a:cubicBezTo>
                    <a:pt x="21824" y="2537670"/>
                    <a:pt x="0" y="2515846"/>
                    <a:pt x="0" y="2488925"/>
                  </a:cubicBezTo>
                  <a:lnTo>
                    <a:pt x="0" y="48746"/>
                  </a:lnTo>
                  <a:cubicBezTo>
                    <a:pt x="0" y="21824"/>
                    <a:pt x="21824" y="0"/>
                    <a:pt x="48746" y="0"/>
                  </a:cubicBezTo>
                  <a:close/>
                </a:path>
              </a:pathLst>
            </a:custGeom>
            <a:solidFill>
              <a:srgbClr val="385B4F"/>
            </a:solidFill>
            <a:ln w="76200" cap="rnd">
              <a:solidFill>
                <a:srgbClr val="000000"/>
              </a:solidFill>
              <a:prstDash val="solid"/>
              <a:round/>
            </a:ln>
          </p:spPr>
        </p:sp>
        <p:sp>
          <p:nvSpPr>
            <p:cNvPr name="TextBox 13" id="13"/>
            <p:cNvSpPr txBox="true"/>
            <p:nvPr/>
          </p:nvSpPr>
          <p:spPr>
            <a:xfrm>
              <a:off x="0" y="-133350"/>
              <a:ext cx="2133325" cy="2671020"/>
            </a:xfrm>
            <a:prstGeom prst="rect">
              <a:avLst/>
            </a:prstGeom>
          </p:spPr>
          <p:txBody>
            <a:bodyPr anchor="ctr" rtlCol="false" tIns="50800" lIns="50800" bIns="50800" rIns="50800"/>
            <a:lstStyle/>
            <a:p>
              <a:pPr algn="ctr">
                <a:lnSpc>
                  <a:spcPts val="3600"/>
                </a:lnSpc>
              </a:pPr>
            </a:p>
          </p:txBody>
        </p:sp>
      </p:grpSp>
      <p:sp>
        <p:nvSpPr>
          <p:cNvPr name="Freeform 14" id="14"/>
          <p:cNvSpPr/>
          <p:nvPr/>
        </p:nvSpPr>
        <p:spPr>
          <a:xfrm flipH="false" flipV="false" rot="0">
            <a:off x="7570240" y="783976"/>
            <a:ext cx="11445397" cy="8719048"/>
          </a:xfrm>
          <a:custGeom>
            <a:avLst/>
            <a:gdLst/>
            <a:ahLst/>
            <a:cxnLst/>
            <a:rect r="r" b="b" t="t" l="l"/>
            <a:pathLst>
              <a:path h="8719048" w="11445397">
                <a:moveTo>
                  <a:pt x="0" y="0"/>
                </a:moveTo>
                <a:lnTo>
                  <a:pt x="11445398" y="0"/>
                </a:lnTo>
                <a:lnTo>
                  <a:pt x="11445398" y="8719048"/>
                </a:lnTo>
                <a:lnTo>
                  <a:pt x="0" y="871904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15" id="15"/>
          <p:cNvSpPr txBox="true"/>
          <p:nvPr/>
        </p:nvSpPr>
        <p:spPr>
          <a:xfrm rot="0">
            <a:off x="600771" y="813082"/>
            <a:ext cx="7495223" cy="7951001"/>
          </a:xfrm>
          <a:prstGeom prst="rect">
            <a:avLst/>
          </a:prstGeom>
        </p:spPr>
        <p:txBody>
          <a:bodyPr anchor="t" rtlCol="false" tIns="0" lIns="0" bIns="0" rIns="0">
            <a:spAutoFit/>
          </a:bodyPr>
          <a:lstStyle/>
          <a:p>
            <a:pPr algn="ctr">
              <a:lnSpc>
                <a:spcPts val="10631"/>
              </a:lnSpc>
            </a:pPr>
            <a:r>
              <a:rPr lang="en-US" b="true" sz="5906" i="true">
                <a:solidFill>
                  <a:srgbClr val="FFFFFF"/>
                </a:solidFill>
                <a:latin typeface="TT Chocolates Bold Italics"/>
                <a:ea typeface="TT Chocolates Bold Italics"/>
                <a:cs typeface="TT Chocolates Bold Italics"/>
                <a:sym typeface="TT Chocolates Bold Italics"/>
              </a:rPr>
              <a:t>01.introduction</a:t>
            </a:r>
          </a:p>
          <a:p>
            <a:pPr algn="ctr">
              <a:lnSpc>
                <a:spcPts val="10631"/>
              </a:lnSpc>
            </a:pPr>
            <a:r>
              <a:rPr lang="en-US" b="true" sz="5906" i="true">
                <a:solidFill>
                  <a:srgbClr val="FFFFFF"/>
                </a:solidFill>
                <a:latin typeface="TT Chocolates Bold Italics"/>
                <a:ea typeface="TT Chocolates Bold Italics"/>
                <a:cs typeface="TT Chocolates Bold Italics"/>
                <a:sym typeface="TT Chocolates Bold Italics"/>
              </a:rPr>
              <a:t>02.objectives</a:t>
            </a:r>
          </a:p>
          <a:p>
            <a:pPr algn="ctr">
              <a:lnSpc>
                <a:spcPts val="10631"/>
              </a:lnSpc>
            </a:pPr>
            <a:r>
              <a:rPr lang="en-US" b="true" sz="5906" i="true">
                <a:solidFill>
                  <a:srgbClr val="FFFFFF"/>
                </a:solidFill>
                <a:latin typeface="TT Chocolates Bold Italics"/>
                <a:ea typeface="TT Chocolates Bold Italics"/>
                <a:cs typeface="TT Chocolates Bold Italics"/>
                <a:sym typeface="TT Chocolates Bold Italics"/>
              </a:rPr>
              <a:t>03.tools,method,</a:t>
            </a:r>
          </a:p>
          <a:p>
            <a:pPr algn="ctr">
              <a:lnSpc>
                <a:spcPts val="10631"/>
              </a:lnSpc>
            </a:pPr>
            <a:r>
              <a:rPr lang="en-US" b="true" sz="5906" i="true">
                <a:solidFill>
                  <a:srgbClr val="FFFFFF"/>
                </a:solidFill>
                <a:latin typeface="TT Chocolates Bold Italics"/>
                <a:ea typeface="TT Chocolates Bold Italics"/>
                <a:cs typeface="TT Chocolates Bold Italics"/>
                <a:sym typeface="TT Chocolates Bold Italics"/>
              </a:rPr>
              <a:t>language programming</a:t>
            </a:r>
          </a:p>
          <a:p>
            <a:pPr algn="ctr">
              <a:lnSpc>
                <a:spcPts val="10631"/>
              </a:lnSpc>
            </a:pPr>
            <a:r>
              <a:rPr lang="en-US" b="true" sz="5906" i="true">
                <a:solidFill>
                  <a:srgbClr val="FFFFFF"/>
                </a:solidFill>
                <a:latin typeface="TT Chocolates Bold Italics"/>
                <a:ea typeface="TT Chocolates Bold Italics"/>
                <a:cs typeface="TT Chocolates Bold Italics"/>
                <a:sym typeface="TT Chocolates Bold Italics"/>
              </a:rPr>
              <a:t>04.future work</a:t>
            </a:r>
          </a:p>
          <a:p>
            <a:pPr algn="ctr">
              <a:lnSpc>
                <a:spcPts val="10631"/>
              </a:lnSpc>
              <a:spcBef>
                <a:spcPct val="0"/>
              </a:spcBef>
            </a:pPr>
            <a:r>
              <a:rPr lang="en-US" b="true" sz="5906" i="true">
                <a:solidFill>
                  <a:srgbClr val="FFFFFF"/>
                </a:solidFill>
                <a:latin typeface="TT Chocolates Bold Italics"/>
                <a:ea typeface="TT Chocolates Bold Italics"/>
                <a:cs typeface="TT Chocolates Bold Italics"/>
                <a:sym typeface="TT Chocolates Bold Italics"/>
              </a:rPr>
              <a:t>05.conclusion</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3FADC"/>
        </a:solidFill>
      </p:bgPr>
    </p:bg>
    <p:spTree>
      <p:nvGrpSpPr>
        <p:cNvPr id="1" name=""/>
        <p:cNvGrpSpPr/>
        <p:nvPr/>
      </p:nvGrpSpPr>
      <p:grpSpPr>
        <a:xfrm>
          <a:off x="0" y="0"/>
          <a:ext cx="0" cy="0"/>
          <a:chOff x="0" y="0"/>
          <a:chExt cx="0" cy="0"/>
        </a:xfrm>
      </p:grpSpPr>
      <p:grpSp>
        <p:nvGrpSpPr>
          <p:cNvPr name="Group 2" id="2"/>
          <p:cNvGrpSpPr/>
          <p:nvPr/>
        </p:nvGrpSpPr>
        <p:grpSpPr>
          <a:xfrm rot="0">
            <a:off x="-1143000" y="0"/>
            <a:ext cx="20574000" cy="10287000"/>
            <a:chOff x="0" y="0"/>
            <a:chExt cx="27432000" cy="13716000"/>
          </a:xfrm>
        </p:grpSpPr>
        <p:sp>
          <p:nvSpPr>
            <p:cNvPr name="Freeform 3" id="3"/>
            <p:cNvSpPr/>
            <p:nvPr/>
          </p:nvSpPr>
          <p:spPr>
            <a:xfrm flipH="false" flipV="false" rot="0">
              <a:off x="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6858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6858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3716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8" id="8"/>
            <p:cNvSpPr/>
            <p:nvPr/>
          </p:nvSpPr>
          <p:spPr>
            <a:xfrm flipH="false" flipV="false" rot="0">
              <a:off x="13716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9" id="9"/>
            <p:cNvSpPr/>
            <p:nvPr/>
          </p:nvSpPr>
          <p:spPr>
            <a:xfrm flipH="false" flipV="false" rot="0">
              <a:off x="20574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0" id="10"/>
            <p:cNvSpPr/>
            <p:nvPr/>
          </p:nvSpPr>
          <p:spPr>
            <a:xfrm flipH="false" flipV="false" rot="0">
              <a:off x="20574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grpSp>
        <p:nvGrpSpPr>
          <p:cNvPr name="Group 11" id="11"/>
          <p:cNvGrpSpPr/>
          <p:nvPr/>
        </p:nvGrpSpPr>
        <p:grpSpPr>
          <a:xfrm rot="0">
            <a:off x="7983686" y="4862674"/>
            <a:ext cx="9949357" cy="5098435"/>
            <a:chOff x="0" y="0"/>
            <a:chExt cx="2620407" cy="1342798"/>
          </a:xfrm>
        </p:grpSpPr>
        <p:sp>
          <p:nvSpPr>
            <p:cNvPr name="Freeform 12" id="12"/>
            <p:cNvSpPr/>
            <p:nvPr/>
          </p:nvSpPr>
          <p:spPr>
            <a:xfrm flipH="false" flipV="false" rot="0">
              <a:off x="0" y="0"/>
              <a:ext cx="2620407" cy="1342798"/>
            </a:xfrm>
            <a:custGeom>
              <a:avLst/>
              <a:gdLst/>
              <a:ahLst/>
              <a:cxnLst/>
              <a:rect r="r" b="b" t="t" l="l"/>
              <a:pathLst>
                <a:path h="1342798" w="2620407">
                  <a:moveTo>
                    <a:pt x="39685" y="0"/>
                  </a:moveTo>
                  <a:lnTo>
                    <a:pt x="2580722" y="0"/>
                  </a:lnTo>
                  <a:cubicBezTo>
                    <a:pt x="2591247" y="0"/>
                    <a:pt x="2601341" y="4181"/>
                    <a:pt x="2608783" y="11623"/>
                  </a:cubicBezTo>
                  <a:cubicBezTo>
                    <a:pt x="2616226" y="19066"/>
                    <a:pt x="2620407" y="29160"/>
                    <a:pt x="2620407" y="39685"/>
                  </a:cubicBezTo>
                  <a:lnTo>
                    <a:pt x="2620407" y="1303113"/>
                  </a:lnTo>
                  <a:cubicBezTo>
                    <a:pt x="2620407" y="1313638"/>
                    <a:pt x="2616226" y="1323732"/>
                    <a:pt x="2608783" y="1331174"/>
                  </a:cubicBezTo>
                  <a:cubicBezTo>
                    <a:pt x="2601341" y="1338617"/>
                    <a:pt x="2591247" y="1342798"/>
                    <a:pt x="2580722" y="1342798"/>
                  </a:cubicBezTo>
                  <a:lnTo>
                    <a:pt x="39685" y="1342798"/>
                  </a:lnTo>
                  <a:cubicBezTo>
                    <a:pt x="29160" y="1342798"/>
                    <a:pt x="19066" y="1338617"/>
                    <a:pt x="11623" y="1331174"/>
                  </a:cubicBezTo>
                  <a:cubicBezTo>
                    <a:pt x="4181" y="1323732"/>
                    <a:pt x="0" y="1313638"/>
                    <a:pt x="0" y="1303113"/>
                  </a:cubicBezTo>
                  <a:lnTo>
                    <a:pt x="0" y="39685"/>
                  </a:lnTo>
                  <a:cubicBezTo>
                    <a:pt x="0" y="29160"/>
                    <a:pt x="4181" y="19066"/>
                    <a:pt x="11623" y="11623"/>
                  </a:cubicBezTo>
                  <a:cubicBezTo>
                    <a:pt x="19066" y="4181"/>
                    <a:pt x="29160" y="0"/>
                    <a:pt x="39685" y="0"/>
                  </a:cubicBezTo>
                  <a:close/>
                </a:path>
              </a:pathLst>
            </a:custGeom>
            <a:solidFill>
              <a:srgbClr val="385B4F"/>
            </a:solidFill>
            <a:ln w="76200" cap="rnd">
              <a:solidFill>
                <a:srgbClr val="000000"/>
              </a:solidFill>
              <a:prstDash val="solid"/>
              <a:round/>
            </a:ln>
          </p:spPr>
        </p:sp>
        <p:sp>
          <p:nvSpPr>
            <p:cNvPr name="TextBox 13" id="13"/>
            <p:cNvSpPr txBox="true"/>
            <p:nvPr/>
          </p:nvSpPr>
          <p:spPr>
            <a:xfrm>
              <a:off x="0" y="-133350"/>
              <a:ext cx="2620407" cy="1476148"/>
            </a:xfrm>
            <a:prstGeom prst="rect">
              <a:avLst/>
            </a:prstGeom>
          </p:spPr>
          <p:txBody>
            <a:bodyPr anchor="ctr" rtlCol="false" tIns="50800" lIns="50800" bIns="50800" rIns="50800"/>
            <a:lstStyle/>
            <a:p>
              <a:pPr algn="ctr">
                <a:lnSpc>
                  <a:spcPts val="3600"/>
                </a:lnSpc>
              </a:pPr>
            </a:p>
          </p:txBody>
        </p:sp>
      </p:grpSp>
      <p:sp>
        <p:nvSpPr>
          <p:cNvPr name="TextBox 14" id="14"/>
          <p:cNvSpPr txBox="true"/>
          <p:nvPr/>
        </p:nvSpPr>
        <p:spPr>
          <a:xfrm rot="0">
            <a:off x="8636732" y="5231142"/>
            <a:ext cx="17651259" cy="2230451"/>
          </a:xfrm>
          <a:prstGeom prst="rect">
            <a:avLst/>
          </a:prstGeom>
        </p:spPr>
        <p:txBody>
          <a:bodyPr anchor="t" rtlCol="false" tIns="0" lIns="0" bIns="0" rIns="0">
            <a:spAutoFit/>
          </a:bodyPr>
          <a:lstStyle/>
          <a:p>
            <a:pPr algn="l">
              <a:lnSpc>
                <a:spcPts val="18298"/>
              </a:lnSpc>
            </a:pPr>
            <a:r>
              <a:rPr lang="en-US" sz="13070" spc="-261">
                <a:solidFill>
                  <a:srgbClr val="FFFFFF"/>
                </a:solidFill>
                <a:latin typeface="Etna Sans Serif"/>
                <a:ea typeface="Etna Sans Serif"/>
                <a:cs typeface="Etna Sans Serif"/>
                <a:sym typeface="Etna Sans Serif"/>
              </a:rPr>
              <a:t>introduction</a:t>
            </a:r>
          </a:p>
        </p:txBody>
      </p:sp>
      <p:sp>
        <p:nvSpPr>
          <p:cNvPr name="Freeform 15" id="15"/>
          <p:cNvSpPr/>
          <p:nvPr/>
        </p:nvSpPr>
        <p:spPr>
          <a:xfrm flipH="true" flipV="false" rot="0">
            <a:off x="235766" y="235766"/>
            <a:ext cx="10385615" cy="8569352"/>
          </a:xfrm>
          <a:custGeom>
            <a:avLst/>
            <a:gdLst/>
            <a:ahLst/>
            <a:cxnLst/>
            <a:rect r="r" b="b" t="t" l="l"/>
            <a:pathLst>
              <a:path h="8569352" w="10385615">
                <a:moveTo>
                  <a:pt x="10385615" y="0"/>
                </a:moveTo>
                <a:lnTo>
                  <a:pt x="0" y="0"/>
                </a:lnTo>
                <a:lnTo>
                  <a:pt x="0" y="8569352"/>
                </a:lnTo>
                <a:lnTo>
                  <a:pt x="10385615" y="8569352"/>
                </a:lnTo>
                <a:lnTo>
                  <a:pt x="10385615"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F3FADC"/>
        </a:solidFill>
      </p:bgPr>
    </p:bg>
    <p:spTree>
      <p:nvGrpSpPr>
        <p:cNvPr id="1" name=""/>
        <p:cNvGrpSpPr/>
        <p:nvPr/>
      </p:nvGrpSpPr>
      <p:grpSpPr>
        <a:xfrm>
          <a:off x="0" y="0"/>
          <a:ext cx="0" cy="0"/>
          <a:chOff x="0" y="0"/>
          <a:chExt cx="0" cy="0"/>
        </a:xfrm>
      </p:grpSpPr>
      <p:grpSp>
        <p:nvGrpSpPr>
          <p:cNvPr name="Group 2" id="2"/>
          <p:cNvGrpSpPr/>
          <p:nvPr/>
        </p:nvGrpSpPr>
        <p:grpSpPr>
          <a:xfrm rot="0">
            <a:off x="-1143000" y="0"/>
            <a:ext cx="20574000" cy="10287000"/>
            <a:chOff x="0" y="0"/>
            <a:chExt cx="27432000" cy="13716000"/>
          </a:xfrm>
        </p:grpSpPr>
        <p:sp>
          <p:nvSpPr>
            <p:cNvPr name="Freeform 3" id="3"/>
            <p:cNvSpPr/>
            <p:nvPr/>
          </p:nvSpPr>
          <p:spPr>
            <a:xfrm flipH="false" flipV="false" rot="0">
              <a:off x="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6858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6858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3716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8" id="8"/>
            <p:cNvSpPr/>
            <p:nvPr/>
          </p:nvSpPr>
          <p:spPr>
            <a:xfrm flipH="false" flipV="false" rot="0">
              <a:off x="13716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9" id="9"/>
            <p:cNvSpPr/>
            <p:nvPr/>
          </p:nvSpPr>
          <p:spPr>
            <a:xfrm flipH="false" flipV="false" rot="0">
              <a:off x="20574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0" id="10"/>
            <p:cNvSpPr/>
            <p:nvPr/>
          </p:nvSpPr>
          <p:spPr>
            <a:xfrm flipH="false" flipV="false" rot="0">
              <a:off x="20574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grpSp>
        <p:nvGrpSpPr>
          <p:cNvPr name="Group 11" id="11"/>
          <p:cNvGrpSpPr/>
          <p:nvPr/>
        </p:nvGrpSpPr>
        <p:grpSpPr>
          <a:xfrm rot="0">
            <a:off x="354957" y="325892"/>
            <a:ext cx="17578086" cy="9635217"/>
            <a:chOff x="0" y="0"/>
            <a:chExt cx="4629619" cy="2537670"/>
          </a:xfrm>
        </p:grpSpPr>
        <p:sp>
          <p:nvSpPr>
            <p:cNvPr name="Freeform 12" id="12"/>
            <p:cNvSpPr/>
            <p:nvPr/>
          </p:nvSpPr>
          <p:spPr>
            <a:xfrm flipH="false" flipV="false" rot="0">
              <a:off x="0" y="0"/>
              <a:ext cx="4629619" cy="2537670"/>
            </a:xfrm>
            <a:custGeom>
              <a:avLst/>
              <a:gdLst/>
              <a:ahLst/>
              <a:cxnLst/>
              <a:rect r="r" b="b" t="t" l="l"/>
              <a:pathLst>
                <a:path h="2537670" w="4629619">
                  <a:moveTo>
                    <a:pt x="22462" y="0"/>
                  </a:moveTo>
                  <a:lnTo>
                    <a:pt x="4607158" y="0"/>
                  </a:lnTo>
                  <a:cubicBezTo>
                    <a:pt x="4613115" y="0"/>
                    <a:pt x="4618828" y="2367"/>
                    <a:pt x="4623040" y="6579"/>
                  </a:cubicBezTo>
                  <a:cubicBezTo>
                    <a:pt x="4627253" y="10791"/>
                    <a:pt x="4629619" y="16505"/>
                    <a:pt x="4629619" y="22462"/>
                  </a:cubicBezTo>
                  <a:lnTo>
                    <a:pt x="4629619" y="2515208"/>
                  </a:lnTo>
                  <a:cubicBezTo>
                    <a:pt x="4629619" y="2521166"/>
                    <a:pt x="4627253" y="2526879"/>
                    <a:pt x="4623040" y="2531091"/>
                  </a:cubicBezTo>
                  <a:cubicBezTo>
                    <a:pt x="4618828" y="2535304"/>
                    <a:pt x="4613115" y="2537670"/>
                    <a:pt x="4607158" y="2537670"/>
                  </a:cubicBezTo>
                  <a:lnTo>
                    <a:pt x="22462" y="2537670"/>
                  </a:lnTo>
                  <a:cubicBezTo>
                    <a:pt x="10057" y="2537670"/>
                    <a:pt x="0" y="2527614"/>
                    <a:pt x="0" y="2515208"/>
                  </a:cubicBezTo>
                  <a:lnTo>
                    <a:pt x="0" y="22462"/>
                  </a:lnTo>
                  <a:cubicBezTo>
                    <a:pt x="0" y="16505"/>
                    <a:pt x="2367" y="10791"/>
                    <a:pt x="6579" y="6579"/>
                  </a:cubicBezTo>
                  <a:cubicBezTo>
                    <a:pt x="10791" y="2367"/>
                    <a:pt x="16505" y="0"/>
                    <a:pt x="22462" y="0"/>
                  </a:cubicBezTo>
                  <a:close/>
                </a:path>
              </a:pathLst>
            </a:custGeom>
            <a:solidFill>
              <a:srgbClr val="385B4F"/>
            </a:solidFill>
            <a:ln w="76200" cap="rnd">
              <a:solidFill>
                <a:srgbClr val="000000"/>
              </a:solidFill>
              <a:prstDash val="solid"/>
              <a:round/>
            </a:ln>
          </p:spPr>
        </p:sp>
        <p:sp>
          <p:nvSpPr>
            <p:cNvPr name="TextBox 13" id="13"/>
            <p:cNvSpPr txBox="true"/>
            <p:nvPr/>
          </p:nvSpPr>
          <p:spPr>
            <a:xfrm>
              <a:off x="0" y="-133350"/>
              <a:ext cx="4629619" cy="2671020"/>
            </a:xfrm>
            <a:prstGeom prst="rect">
              <a:avLst/>
            </a:prstGeom>
          </p:spPr>
          <p:txBody>
            <a:bodyPr anchor="ctr" rtlCol="false" tIns="50800" lIns="50800" bIns="50800" rIns="50800"/>
            <a:lstStyle/>
            <a:p>
              <a:pPr algn="ctr">
                <a:lnSpc>
                  <a:spcPts val="3600"/>
                </a:lnSpc>
              </a:pPr>
            </a:p>
          </p:txBody>
        </p:sp>
      </p:grpSp>
      <p:sp>
        <p:nvSpPr>
          <p:cNvPr name="TextBox 14" id="14"/>
          <p:cNvSpPr txBox="true"/>
          <p:nvPr/>
        </p:nvSpPr>
        <p:spPr>
          <a:xfrm rot="0">
            <a:off x="1789558" y="2346659"/>
            <a:ext cx="14708885" cy="6633213"/>
          </a:xfrm>
          <a:prstGeom prst="rect">
            <a:avLst/>
          </a:prstGeom>
        </p:spPr>
        <p:txBody>
          <a:bodyPr anchor="t" rtlCol="false" tIns="0" lIns="0" bIns="0" rIns="0">
            <a:spAutoFit/>
          </a:bodyPr>
          <a:lstStyle/>
          <a:p>
            <a:pPr algn="ctr">
              <a:lnSpc>
                <a:spcPts val="6659"/>
              </a:lnSpc>
            </a:pPr>
            <a:r>
              <a:rPr lang="en-US" sz="3699">
                <a:solidFill>
                  <a:srgbClr val="FFFFFF"/>
                </a:solidFill>
                <a:latin typeface="TT Chocolates"/>
                <a:ea typeface="TT Chocolates"/>
                <a:cs typeface="TT Chocolates"/>
                <a:sym typeface="TT Chocolates"/>
              </a:rPr>
              <a:t>The ideal Charitable Association is an association founded in 2005 and located in the eastern region of Nablus.</a:t>
            </a:r>
          </a:p>
          <a:p>
            <a:pPr algn="ctr">
              <a:lnSpc>
                <a:spcPts val="6659"/>
              </a:lnSpc>
            </a:pPr>
            <a:r>
              <a:rPr lang="en-US" sz="3699">
                <a:solidFill>
                  <a:srgbClr val="FFFFFF"/>
                </a:solidFill>
                <a:latin typeface="TT Chocolates"/>
                <a:ea typeface="TT Chocolates"/>
                <a:cs typeface="TT Chocolates"/>
                <a:sym typeface="TT Chocolates"/>
              </a:rPr>
              <a:t>The association provides various assistance, such as clothes, food parcels, money, and health tools, to different types of needy people, such as orphans, low-income families, people with special needs, and others.</a:t>
            </a:r>
          </a:p>
          <a:p>
            <a:pPr algn="ctr">
              <a:lnSpc>
                <a:spcPts val="6659"/>
              </a:lnSpc>
            </a:pPr>
            <a:r>
              <a:rPr lang="en-US" sz="3699">
                <a:solidFill>
                  <a:srgbClr val="FFFFFF"/>
                </a:solidFill>
                <a:latin typeface="TT Chocolates"/>
                <a:ea typeface="TT Chocolates"/>
                <a:cs typeface="TT Chocolates"/>
                <a:sym typeface="TT Chocolates"/>
              </a:rPr>
              <a:t>After studying the association’s situation, it became clear that its mother was still practicing paperwork until now, so we created a complete system consisting of a website and an application.</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F3FADC"/>
        </a:solidFill>
      </p:bgPr>
    </p:bg>
    <p:spTree>
      <p:nvGrpSpPr>
        <p:cNvPr id="1" name=""/>
        <p:cNvGrpSpPr/>
        <p:nvPr/>
      </p:nvGrpSpPr>
      <p:grpSpPr>
        <a:xfrm>
          <a:off x="0" y="0"/>
          <a:ext cx="0" cy="0"/>
          <a:chOff x="0" y="0"/>
          <a:chExt cx="0" cy="0"/>
        </a:xfrm>
      </p:grpSpPr>
      <p:grpSp>
        <p:nvGrpSpPr>
          <p:cNvPr name="Group 2" id="2"/>
          <p:cNvGrpSpPr/>
          <p:nvPr/>
        </p:nvGrpSpPr>
        <p:grpSpPr>
          <a:xfrm rot="0">
            <a:off x="-1143000" y="0"/>
            <a:ext cx="20574000" cy="10287000"/>
            <a:chOff x="0" y="0"/>
            <a:chExt cx="27432000" cy="13716000"/>
          </a:xfrm>
        </p:grpSpPr>
        <p:sp>
          <p:nvSpPr>
            <p:cNvPr name="Freeform 3" id="3"/>
            <p:cNvSpPr/>
            <p:nvPr/>
          </p:nvSpPr>
          <p:spPr>
            <a:xfrm flipH="false" flipV="false" rot="0">
              <a:off x="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6858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6858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3716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8" id="8"/>
            <p:cNvSpPr/>
            <p:nvPr/>
          </p:nvSpPr>
          <p:spPr>
            <a:xfrm flipH="false" flipV="false" rot="0">
              <a:off x="13716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9" id="9"/>
            <p:cNvSpPr/>
            <p:nvPr/>
          </p:nvSpPr>
          <p:spPr>
            <a:xfrm flipH="false" flipV="false" rot="0">
              <a:off x="20574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0" id="10"/>
            <p:cNvSpPr/>
            <p:nvPr/>
          </p:nvSpPr>
          <p:spPr>
            <a:xfrm flipH="false" flipV="false" rot="0">
              <a:off x="20574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grpSp>
        <p:nvGrpSpPr>
          <p:cNvPr name="Group 11" id="11"/>
          <p:cNvGrpSpPr/>
          <p:nvPr/>
        </p:nvGrpSpPr>
        <p:grpSpPr>
          <a:xfrm rot="0">
            <a:off x="354957" y="325892"/>
            <a:ext cx="17578086" cy="9635217"/>
            <a:chOff x="0" y="0"/>
            <a:chExt cx="4629619" cy="2537670"/>
          </a:xfrm>
        </p:grpSpPr>
        <p:sp>
          <p:nvSpPr>
            <p:cNvPr name="Freeform 12" id="12"/>
            <p:cNvSpPr/>
            <p:nvPr/>
          </p:nvSpPr>
          <p:spPr>
            <a:xfrm flipH="false" flipV="false" rot="0">
              <a:off x="0" y="0"/>
              <a:ext cx="4629619" cy="2537670"/>
            </a:xfrm>
            <a:custGeom>
              <a:avLst/>
              <a:gdLst/>
              <a:ahLst/>
              <a:cxnLst/>
              <a:rect r="r" b="b" t="t" l="l"/>
              <a:pathLst>
                <a:path h="2537670" w="4629619">
                  <a:moveTo>
                    <a:pt x="22462" y="0"/>
                  </a:moveTo>
                  <a:lnTo>
                    <a:pt x="4607158" y="0"/>
                  </a:lnTo>
                  <a:cubicBezTo>
                    <a:pt x="4613115" y="0"/>
                    <a:pt x="4618828" y="2367"/>
                    <a:pt x="4623040" y="6579"/>
                  </a:cubicBezTo>
                  <a:cubicBezTo>
                    <a:pt x="4627253" y="10791"/>
                    <a:pt x="4629619" y="16505"/>
                    <a:pt x="4629619" y="22462"/>
                  </a:cubicBezTo>
                  <a:lnTo>
                    <a:pt x="4629619" y="2515208"/>
                  </a:lnTo>
                  <a:cubicBezTo>
                    <a:pt x="4629619" y="2521166"/>
                    <a:pt x="4627253" y="2526879"/>
                    <a:pt x="4623040" y="2531091"/>
                  </a:cubicBezTo>
                  <a:cubicBezTo>
                    <a:pt x="4618828" y="2535304"/>
                    <a:pt x="4613115" y="2537670"/>
                    <a:pt x="4607158" y="2537670"/>
                  </a:cubicBezTo>
                  <a:lnTo>
                    <a:pt x="22462" y="2537670"/>
                  </a:lnTo>
                  <a:cubicBezTo>
                    <a:pt x="10057" y="2537670"/>
                    <a:pt x="0" y="2527614"/>
                    <a:pt x="0" y="2515208"/>
                  </a:cubicBezTo>
                  <a:lnTo>
                    <a:pt x="0" y="22462"/>
                  </a:lnTo>
                  <a:cubicBezTo>
                    <a:pt x="0" y="16505"/>
                    <a:pt x="2367" y="10791"/>
                    <a:pt x="6579" y="6579"/>
                  </a:cubicBezTo>
                  <a:cubicBezTo>
                    <a:pt x="10791" y="2367"/>
                    <a:pt x="16505" y="0"/>
                    <a:pt x="22462" y="0"/>
                  </a:cubicBezTo>
                  <a:close/>
                </a:path>
              </a:pathLst>
            </a:custGeom>
            <a:solidFill>
              <a:srgbClr val="385B4F"/>
            </a:solidFill>
            <a:ln w="76200" cap="rnd">
              <a:solidFill>
                <a:srgbClr val="000000"/>
              </a:solidFill>
              <a:prstDash val="solid"/>
              <a:round/>
            </a:ln>
          </p:spPr>
        </p:sp>
        <p:sp>
          <p:nvSpPr>
            <p:cNvPr name="TextBox 13" id="13"/>
            <p:cNvSpPr txBox="true"/>
            <p:nvPr/>
          </p:nvSpPr>
          <p:spPr>
            <a:xfrm>
              <a:off x="0" y="-133350"/>
              <a:ext cx="4629619" cy="2671020"/>
            </a:xfrm>
            <a:prstGeom prst="rect">
              <a:avLst/>
            </a:prstGeom>
          </p:spPr>
          <p:txBody>
            <a:bodyPr anchor="ctr" rtlCol="false" tIns="50800" lIns="50800" bIns="50800" rIns="50800"/>
            <a:lstStyle/>
            <a:p>
              <a:pPr algn="ctr">
                <a:lnSpc>
                  <a:spcPts val="3600"/>
                </a:lnSpc>
              </a:pPr>
            </a:p>
          </p:txBody>
        </p:sp>
      </p:grpSp>
      <p:grpSp>
        <p:nvGrpSpPr>
          <p:cNvPr name="Group 14" id="14"/>
          <p:cNvGrpSpPr/>
          <p:nvPr/>
        </p:nvGrpSpPr>
        <p:grpSpPr>
          <a:xfrm rot="0">
            <a:off x="5417945" y="1813339"/>
            <a:ext cx="3340983" cy="3340983"/>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4"/>
              <a:stretch>
                <a:fillRect l="-43027" t="-2076" r="-46197" b="-24230"/>
              </a:stretch>
            </a:blipFill>
            <a:ln w="76200" cap="sq">
              <a:solidFill>
                <a:srgbClr val="000000"/>
              </a:solidFill>
              <a:prstDash val="solid"/>
              <a:miter/>
            </a:ln>
          </p:spPr>
        </p:sp>
      </p:grpSp>
      <p:grpSp>
        <p:nvGrpSpPr>
          <p:cNvPr name="Group 16" id="16"/>
          <p:cNvGrpSpPr/>
          <p:nvPr/>
        </p:nvGrpSpPr>
        <p:grpSpPr>
          <a:xfrm rot="0">
            <a:off x="13465633" y="4662521"/>
            <a:ext cx="3340983" cy="3340983"/>
            <a:chOff x="0" y="0"/>
            <a:chExt cx="812800" cy="812800"/>
          </a:xfrm>
        </p:grpSpPr>
        <p:sp>
          <p:nvSpPr>
            <p:cNvPr name="Freeform 17" id="1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5"/>
              <a:stretch>
                <a:fillRect l="-24906" t="0" r="-24906" b="0"/>
              </a:stretch>
            </a:blipFill>
            <a:ln w="76200" cap="sq">
              <a:solidFill>
                <a:srgbClr val="000000"/>
              </a:solidFill>
              <a:prstDash val="solid"/>
              <a:miter/>
            </a:ln>
          </p:spPr>
        </p:sp>
      </p:grpSp>
      <p:grpSp>
        <p:nvGrpSpPr>
          <p:cNvPr name="Group 18" id="18"/>
          <p:cNvGrpSpPr/>
          <p:nvPr/>
        </p:nvGrpSpPr>
        <p:grpSpPr>
          <a:xfrm rot="0">
            <a:off x="9602250" y="1813339"/>
            <a:ext cx="3340983" cy="3340983"/>
            <a:chOff x="0" y="0"/>
            <a:chExt cx="812800" cy="812800"/>
          </a:xfrm>
        </p:grpSpPr>
        <p:sp>
          <p:nvSpPr>
            <p:cNvPr name="Freeform 19" id="1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6"/>
              <a:stretch>
                <a:fillRect l="-11038" t="0" r="-6402" b="-76270"/>
              </a:stretch>
            </a:blipFill>
            <a:ln w="76200" cap="sq">
              <a:solidFill>
                <a:srgbClr val="000000"/>
              </a:solidFill>
              <a:prstDash val="solid"/>
              <a:miter/>
            </a:ln>
          </p:spPr>
        </p:sp>
      </p:grpSp>
      <p:sp>
        <p:nvSpPr>
          <p:cNvPr name="TextBox 20" id="20"/>
          <p:cNvSpPr txBox="true"/>
          <p:nvPr/>
        </p:nvSpPr>
        <p:spPr>
          <a:xfrm rot="0">
            <a:off x="5417945" y="5382923"/>
            <a:ext cx="3747452" cy="547370"/>
          </a:xfrm>
          <a:prstGeom prst="rect">
            <a:avLst/>
          </a:prstGeom>
        </p:spPr>
        <p:txBody>
          <a:bodyPr anchor="t" rtlCol="false" tIns="0" lIns="0" bIns="0" rIns="0">
            <a:spAutoFit/>
          </a:bodyPr>
          <a:lstStyle/>
          <a:p>
            <a:pPr algn="ctr">
              <a:lnSpc>
                <a:spcPts val="4479"/>
              </a:lnSpc>
            </a:pPr>
            <a:r>
              <a:rPr lang="en-US" b="true" sz="3199">
                <a:solidFill>
                  <a:srgbClr val="FFFFFF"/>
                </a:solidFill>
                <a:latin typeface="TT Chocolates Bold"/>
                <a:ea typeface="TT Chocolates Bold"/>
                <a:cs typeface="TT Chocolates Bold"/>
                <a:sym typeface="TT Chocolates Bold"/>
              </a:rPr>
              <a:t>Admin</a:t>
            </a:r>
          </a:p>
        </p:txBody>
      </p:sp>
      <p:sp>
        <p:nvSpPr>
          <p:cNvPr name="TextBox 21" id="21"/>
          <p:cNvSpPr txBox="true"/>
          <p:nvPr/>
        </p:nvSpPr>
        <p:spPr>
          <a:xfrm rot="0">
            <a:off x="4822367" y="428942"/>
            <a:ext cx="8643265" cy="1085215"/>
          </a:xfrm>
          <a:prstGeom prst="rect">
            <a:avLst/>
          </a:prstGeom>
        </p:spPr>
        <p:txBody>
          <a:bodyPr anchor="t" rtlCol="false" tIns="0" lIns="0" bIns="0" rIns="0">
            <a:spAutoFit/>
          </a:bodyPr>
          <a:lstStyle/>
          <a:p>
            <a:pPr algn="ctr">
              <a:lnSpc>
                <a:spcPts val="8959"/>
              </a:lnSpc>
            </a:pPr>
            <a:r>
              <a:rPr lang="en-US" sz="6399" spc="-127">
                <a:solidFill>
                  <a:srgbClr val="FFFFFF"/>
                </a:solidFill>
                <a:latin typeface="Etna Sans Serif"/>
                <a:ea typeface="Etna Sans Serif"/>
                <a:cs typeface="Etna Sans Serif"/>
                <a:sym typeface="Etna Sans Serif"/>
              </a:rPr>
              <a:t>4 types of user</a:t>
            </a:r>
          </a:p>
        </p:txBody>
      </p:sp>
      <p:sp>
        <p:nvSpPr>
          <p:cNvPr name="TextBox 22" id="22"/>
          <p:cNvSpPr txBox="true"/>
          <p:nvPr/>
        </p:nvSpPr>
        <p:spPr>
          <a:xfrm rot="0">
            <a:off x="798493" y="7917779"/>
            <a:ext cx="4292704" cy="636361"/>
          </a:xfrm>
          <a:prstGeom prst="rect">
            <a:avLst/>
          </a:prstGeom>
        </p:spPr>
        <p:txBody>
          <a:bodyPr anchor="t" rtlCol="false" tIns="0" lIns="0" bIns="0" rIns="0">
            <a:spAutoFit/>
          </a:bodyPr>
          <a:lstStyle/>
          <a:p>
            <a:pPr algn="ctr">
              <a:lnSpc>
                <a:spcPts val="5131"/>
              </a:lnSpc>
            </a:pPr>
            <a:r>
              <a:rPr lang="en-US" b="true" sz="3665">
                <a:solidFill>
                  <a:srgbClr val="FFFFFF"/>
                </a:solidFill>
                <a:latin typeface="TT Chocolates Bold"/>
                <a:ea typeface="TT Chocolates Bold"/>
                <a:cs typeface="TT Chocolates Bold"/>
                <a:sym typeface="TT Chocolates Bold"/>
              </a:rPr>
              <a:t>client</a:t>
            </a:r>
          </a:p>
        </p:txBody>
      </p:sp>
      <p:sp>
        <p:nvSpPr>
          <p:cNvPr name="TextBox 23" id="23"/>
          <p:cNvSpPr txBox="true"/>
          <p:nvPr/>
        </p:nvSpPr>
        <p:spPr>
          <a:xfrm rot="0">
            <a:off x="10045742" y="5382923"/>
            <a:ext cx="3747452" cy="547370"/>
          </a:xfrm>
          <a:prstGeom prst="rect">
            <a:avLst/>
          </a:prstGeom>
        </p:spPr>
        <p:txBody>
          <a:bodyPr anchor="t" rtlCol="false" tIns="0" lIns="0" bIns="0" rIns="0">
            <a:spAutoFit/>
          </a:bodyPr>
          <a:lstStyle/>
          <a:p>
            <a:pPr algn="ctr">
              <a:lnSpc>
                <a:spcPts val="4479"/>
              </a:lnSpc>
            </a:pPr>
            <a:r>
              <a:rPr lang="en-US" b="true" sz="3199">
                <a:solidFill>
                  <a:srgbClr val="FFFFFF"/>
                </a:solidFill>
                <a:latin typeface="TT Chocolates Bold"/>
                <a:ea typeface="TT Chocolates Bold"/>
                <a:cs typeface="TT Chocolates Bold"/>
                <a:sym typeface="TT Chocolates Bold"/>
              </a:rPr>
              <a:t>Doner</a:t>
            </a:r>
          </a:p>
        </p:txBody>
      </p:sp>
      <p:grpSp>
        <p:nvGrpSpPr>
          <p:cNvPr name="Group 24" id="24"/>
          <p:cNvGrpSpPr/>
          <p:nvPr/>
        </p:nvGrpSpPr>
        <p:grpSpPr>
          <a:xfrm rot="0">
            <a:off x="1028700" y="4019454"/>
            <a:ext cx="3340983" cy="3340983"/>
            <a:chOff x="0" y="0"/>
            <a:chExt cx="812800" cy="812800"/>
          </a:xfrm>
        </p:grpSpPr>
        <p:sp>
          <p:nvSpPr>
            <p:cNvPr name="Freeform 25" id="2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6"/>
              <a:stretch>
                <a:fillRect l="-11038" t="0" r="-6402" b="-76270"/>
              </a:stretch>
            </a:blipFill>
            <a:ln w="76200" cap="sq">
              <a:solidFill>
                <a:srgbClr val="000000"/>
              </a:solidFill>
              <a:prstDash val="solid"/>
              <a:miter/>
            </a:ln>
          </p:spPr>
        </p:sp>
      </p:grpSp>
      <p:sp>
        <p:nvSpPr>
          <p:cNvPr name="TextBox 26" id="26"/>
          <p:cNvSpPr txBox="true"/>
          <p:nvPr/>
        </p:nvSpPr>
        <p:spPr>
          <a:xfrm rot="0">
            <a:off x="13262399" y="8212147"/>
            <a:ext cx="3747452" cy="547370"/>
          </a:xfrm>
          <a:prstGeom prst="rect">
            <a:avLst/>
          </a:prstGeom>
        </p:spPr>
        <p:txBody>
          <a:bodyPr anchor="t" rtlCol="false" tIns="0" lIns="0" bIns="0" rIns="0">
            <a:spAutoFit/>
          </a:bodyPr>
          <a:lstStyle/>
          <a:p>
            <a:pPr algn="ctr">
              <a:lnSpc>
                <a:spcPts val="4479"/>
              </a:lnSpc>
            </a:pPr>
            <a:r>
              <a:rPr lang="en-US" b="true" sz="3199">
                <a:solidFill>
                  <a:srgbClr val="FFFFFF"/>
                </a:solidFill>
                <a:latin typeface="TT Chocolates Bold"/>
                <a:ea typeface="TT Chocolates Bold"/>
                <a:cs typeface="TT Chocolates Bold"/>
                <a:sym typeface="TT Chocolates Bold"/>
              </a:rPr>
              <a:t>volunteer</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F3FADC"/>
        </a:solidFill>
      </p:bgPr>
    </p:bg>
    <p:spTree>
      <p:nvGrpSpPr>
        <p:cNvPr id="1" name=""/>
        <p:cNvGrpSpPr/>
        <p:nvPr/>
      </p:nvGrpSpPr>
      <p:grpSpPr>
        <a:xfrm>
          <a:off x="0" y="0"/>
          <a:ext cx="0" cy="0"/>
          <a:chOff x="0" y="0"/>
          <a:chExt cx="0" cy="0"/>
        </a:xfrm>
      </p:grpSpPr>
      <p:grpSp>
        <p:nvGrpSpPr>
          <p:cNvPr name="Group 2" id="2"/>
          <p:cNvGrpSpPr/>
          <p:nvPr/>
        </p:nvGrpSpPr>
        <p:grpSpPr>
          <a:xfrm rot="0">
            <a:off x="-1143000" y="0"/>
            <a:ext cx="20574000" cy="10287000"/>
            <a:chOff x="0" y="0"/>
            <a:chExt cx="27432000" cy="13716000"/>
          </a:xfrm>
        </p:grpSpPr>
        <p:sp>
          <p:nvSpPr>
            <p:cNvPr name="Freeform 3" id="3"/>
            <p:cNvSpPr/>
            <p:nvPr/>
          </p:nvSpPr>
          <p:spPr>
            <a:xfrm flipH="false" flipV="false" rot="0">
              <a:off x="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6858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6858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3716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8" id="8"/>
            <p:cNvSpPr/>
            <p:nvPr/>
          </p:nvSpPr>
          <p:spPr>
            <a:xfrm flipH="false" flipV="false" rot="0">
              <a:off x="13716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9" id="9"/>
            <p:cNvSpPr/>
            <p:nvPr/>
          </p:nvSpPr>
          <p:spPr>
            <a:xfrm flipH="false" flipV="false" rot="0">
              <a:off x="20574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0" id="10"/>
            <p:cNvSpPr/>
            <p:nvPr/>
          </p:nvSpPr>
          <p:spPr>
            <a:xfrm flipH="false" flipV="false" rot="0">
              <a:off x="20574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grpSp>
        <p:nvGrpSpPr>
          <p:cNvPr name="Group 11" id="11"/>
          <p:cNvGrpSpPr/>
          <p:nvPr/>
        </p:nvGrpSpPr>
        <p:grpSpPr>
          <a:xfrm rot="0">
            <a:off x="7983686" y="4862674"/>
            <a:ext cx="9949357" cy="5098435"/>
            <a:chOff x="0" y="0"/>
            <a:chExt cx="2620407" cy="1342798"/>
          </a:xfrm>
        </p:grpSpPr>
        <p:sp>
          <p:nvSpPr>
            <p:cNvPr name="Freeform 12" id="12"/>
            <p:cNvSpPr/>
            <p:nvPr/>
          </p:nvSpPr>
          <p:spPr>
            <a:xfrm flipH="false" flipV="false" rot="0">
              <a:off x="0" y="0"/>
              <a:ext cx="2620407" cy="1342798"/>
            </a:xfrm>
            <a:custGeom>
              <a:avLst/>
              <a:gdLst/>
              <a:ahLst/>
              <a:cxnLst/>
              <a:rect r="r" b="b" t="t" l="l"/>
              <a:pathLst>
                <a:path h="1342798" w="2620407">
                  <a:moveTo>
                    <a:pt x="39685" y="0"/>
                  </a:moveTo>
                  <a:lnTo>
                    <a:pt x="2580722" y="0"/>
                  </a:lnTo>
                  <a:cubicBezTo>
                    <a:pt x="2591247" y="0"/>
                    <a:pt x="2601341" y="4181"/>
                    <a:pt x="2608783" y="11623"/>
                  </a:cubicBezTo>
                  <a:cubicBezTo>
                    <a:pt x="2616226" y="19066"/>
                    <a:pt x="2620407" y="29160"/>
                    <a:pt x="2620407" y="39685"/>
                  </a:cubicBezTo>
                  <a:lnTo>
                    <a:pt x="2620407" y="1303113"/>
                  </a:lnTo>
                  <a:cubicBezTo>
                    <a:pt x="2620407" y="1313638"/>
                    <a:pt x="2616226" y="1323732"/>
                    <a:pt x="2608783" y="1331174"/>
                  </a:cubicBezTo>
                  <a:cubicBezTo>
                    <a:pt x="2601341" y="1338617"/>
                    <a:pt x="2591247" y="1342798"/>
                    <a:pt x="2580722" y="1342798"/>
                  </a:cubicBezTo>
                  <a:lnTo>
                    <a:pt x="39685" y="1342798"/>
                  </a:lnTo>
                  <a:cubicBezTo>
                    <a:pt x="29160" y="1342798"/>
                    <a:pt x="19066" y="1338617"/>
                    <a:pt x="11623" y="1331174"/>
                  </a:cubicBezTo>
                  <a:cubicBezTo>
                    <a:pt x="4181" y="1323732"/>
                    <a:pt x="0" y="1313638"/>
                    <a:pt x="0" y="1303113"/>
                  </a:cubicBezTo>
                  <a:lnTo>
                    <a:pt x="0" y="39685"/>
                  </a:lnTo>
                  <a:cubicBezTo>
                    <a:pt x="0" y="29160"/>
                    <a:pt x="4181" y="19066"/>
                    <a:pt x="11623" y="11623"/>
                  </a:cubicBezTo>
                  <a:cubicBezTo>
                    <a:pt x="19066" y="4181"/>
                    <a:pt x="29160" y="0"/>
                    <a:pt x="39685" y="0"/>
                  </a:cubicBezTo>
                  <a:close/>
                </a:path>
              </a:pathLst>
            </a:custGeom>
            <a:solidFill>
              <a:srgbClr val="385B4F"/>
            </a:solidFill>
            <a:ln w="76200" cap="rnd">
              <a:solidFill>
                <a:srgbClr val="000000"/>
              </a:solidFill>
              <a:prstDash val="solid"/>
              <a:round/>
            </a:ln>
          </p:spPr>
        </p:sp>
        <p:sp>
          <p:nvSpPr>
            <p:cNvPr name="TextBox 13" id="13"/>
            <p:cNvSpPr txBox="true"/>
            <p:nvPr/>
          </p:nvSpPr>
          <p:spPr>
            <a:xfrm>
              <a:off x="0" y="-133350"/>
              <a:ext cx="2620407" cy="1476148"/>
            </a:xfrm>
            <a:prstGeom prst="rect">
              <a:avLst/>
            </a:prstGeom>
          </p:spPr>
          <p:txBody>
            <a:bodyPr anchor="ctr" rtlCol="false" tIns="50800" lIns="50800" bIns="50800" rIns="50800"/>
            <a:lstStyle/>
            <a:p>
              <a:pPr algn="ctr">
                <a:lnSpc>
                  <a:spcPts val="3600"/>
                </a:lnSpc>
              </a:pPr>
            </a:p>
          </p:txBody>
        </p:sp>
      </p:grpSp>
      <p:sp>
        <p:nvSpPr>
          <p:cNvPr name="TextBox 14" id="14"/>
          <p:cNvSpPr txBox="true"/>
          <p:nvPr/>
        </p:nvSpPr>
        <p:spPr>
          <a:xfrm rot="0">
            <a:off x="8764625" y="5512506"/>
            <a:ext cx="17651259" cy="2230451"/>
          </a:xfrm>
          <a:prstGeom prst="rect">
            <a:avLst/>
          </a:prstGeom>
        </p:spPr>
        <p:txBody>
          <a:bodyPr anchor="t" rtlCol="false" tIns="0" lIns="0" bIns="0" rIns="0">
            <a:spAutoFit/>
          </a:bodyPr>
          <a:lstStyle/>
          <a:p>
            <a:pPr algn="l">
              <a:lnSpc>
                <a:spcPts val="18298"/>
              </a:lnSpc>
            </a:pPr>
            <a:r>
              <a:rPr lang="en-US" sz="13070" spc="-261">
                <a:solidFill>
                  <a:srgbClr val="FFFFFF"/>
                </a:solidFill>
                <a:latin typeface="Etna Sans Serif"/>
                <a:ea typeface="Etna Sans Serif"/>
                <a:cs typeface="Etna Sans Serif"/>
                <a:sym typeface="Etna Sans Serif"/>
              </a:rPr>
              <a:t>objective</a:t>
            </a:r>
          </a:p>
        </p:txBody>
      </p:sp>
      <p:sp>
        <p:nvSpPr>
          <p:cNvPr name="Freeform 15" id="15"/>
          <p:cNvSpPr/>
          <p:nvPr/>
        </p:nvSpPr>
        <p:spPr>
          <a:xfrm flipH="true" flipV="false" rot="0">
            <a:off x="235766" y="235766"/>
            <a:ext cx="10385615" cy="8569352"/>
          </a:xfrm>
          <a:custGeom>
            <a:avLst/>
            <a:gdLst/>
            <a:ahLst/>
            <a:cxnLst/>
            <a:rect r="r" b="b" t="t" l="l"/>
            <a:pathLst>
              <a:path h="8569352" w="10385615">
                <a:moveTo>
                  <a:pt x="10385615" y="0"/>
                </a:moveTo>
                <a:lnTo>
                  <a:pt x="0" y="0"/>
                </a:lnTo>
                <a:lnTo>
                  <a:pt x="0" y="8569352"/>
                </a:lnTo>
                <a:lnTo>
                  <a:pt x="10385615" y="8569352"/>
                </a:lnTo>
                <a:lnTo>
                  <a:pt x="10385615"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F3FADC"/>
        </a:solidFill>
      </p:bgPr>
    </p:bg>
    <p:spTree>
      <p:nvGrpSpPr>
        <p:cNvPr id="1" name=""/>
        <p:cNvGrpSpPr/>
        <p:nvPr/>
      </p:nvGrpSpPr>
      <p:grpSpPr>
        <a:xfrm>
          <a:off x="0" y="0"/>
          <a:ext cx="0" cy="0"/>
          <a:chOff x="0" y="0"/>
          <a:chExt cx="0" cy="0"/>
        </a:xfrm>
      </p:grpSpPr>
      <p:grpSp>
        <p:nvGrpSpPr>
          <p:cNvPr name="Group 2" id="2"/>
          <p:cNvGrpSpPr/>
          <p:nvPr/>
        </p:nvGrpSpPr>
        <p:grpSpPr>
          <a:xfrm rot="0">
            <a:off x="-1143000" y="0"/>
            <a:ext cx="20574000" cy="10287000"/>
            <a:chOff x="0" y="0"/>
            <a:chExt cx="27432000" cy="13716000"/>
          </a:xfrm>
        </p:grpSpPr>
        <p:sp>
          <p:nvSpPr>
            <p:cNvPr name="Freeform 3" id="3"/>
            <p:cNvSpPr/>
            <p:nvPr/>
          </p:nvSpPr>
          <p:spPr>
            <a:xfrm flipH="false" flipV="false" rot="0">
              <a:off x="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6858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6858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3716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8" id="8"/>
            <p:cNvSpPr/>
            <p:nvPr/>
          </p:nvSpPr>
          <p:spPr>
            <a:xfrm flipH="false" flipV="false" rot="0">
              <a:off x="13716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9" id="9"/>
            <p:cNvSpPr/>
            <p:nvPr/>
          </p:nvSpPr>
          <p:spPr>
            <a:xfrm flipH="false" flipV="false" rot="0">
              <a:off x="20574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0" id="10"/>
            <p:cNvSpPr/>
            <p:nvPr/>
          </p:nvSpPr>
          <p:spPr>
            <a:xfrm flipH="false" flipV="false" rot="0">
              <a:off x="20574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grpSp>
        <p:nvGrpSpPr>
          <p:cNvPr name="Group 11" id="11"/>
          <p:cNvGrpSpPr/>
          <p:nvPr/>
        </p:nvGrpSpPr>
        <p:grpSpPr>
          <a:xfrm rot="0">
            <a:off x="6712231" y="325892"/>
            <a:ext cx="11220812" cy="9635217"/>
            <a:chOff x="0" y="0"/>
            <a:chExt cx="2955276" cy="2537670"/>
          </a:xfrm>
        </p:grpSpPr>
        <p:sp>
          <p:nvSpPr>
            <p:cNvPr name="Freeform 12" id="12"/>
            <p:cNvSpPr/>
            <p:nvPr/>
          </p:nvSpPr>
          <p:spPr>
            <a:xfrm flipH="false" flipV="false" rot="0">
              <a:off x="0" y="0"/>
              <a:ext cx="2955276" cy="2537670"/>
            </a:xfrm>
            <a:custGeom>
              <a:avLst/>
              <a:gdLst/>
              <a:ahLst/>
              <a:cxnLst/>
              <a:rect r="r" b="b" t="t" l="l"/>
              <a:pathLst>
                <a:path h="2537670" w="2955276">
                  <a:moveTo>
                    <a:pt x="35188" y="0"/>
                  </a:moveTo>
                  <a:lnTo>
                    <a:pt x="2920088" y="0"/>
                  </a:lnTo>
                  <a:cubicBezTo>
                    <a:pt x="2939521" y="0"/>
                    <a:pt x="2955276" y="15754"/>
                    <a:pt x="2955276" y="35188"/>
                  </a:cubicBezTo>
                  <a:lnTo>
                    <a:pt x="2955276" y="2502482"/>
                  </a:lnTo>
                  <a:cubicBezTo>
                    <a:pt x="2955276" y="2521916"/>
                    <a:pt x="2939521" y="2537670"/>
                    <a:pt x="2920088" y="2537670"/>
                  </a:cubicBezTo>
                  <a:lnTo>
                    <a:pt x="35188" y="2537670"/>
                  </a:lnTo>
                  <a:cubicBezTo>
                    <a:pt x="15754" y="2537670"/>
                    <a:pt x="0" y="2521916"/>
                    <a:pt x="0" y="2502482"/>
                  </a:cubicBezTo>
                  <a:lnTo>
                    <a:pt x="0" y="35188"/>
                  </a:lnTo>
                  <a:cubicBezTo>
                    <a:pt x="0" y="15754"/>
                    <a:pt x="15754" y="0"/>
                    <a:pt x="35188" y="0"/>
                  </a:cubicBezTo>
                  <a:close/>
                </a:path>
              </a:pathLst>
            </a:custGeom>
            <a:solidFill>
              <a:srgbClr val="385B4F"/>
            </a:solidFill>
            <a:ln w="76200" cap="rnd">
              <a:solidFill>
                <a:srgbClr val="000000"/>
              </a:solidFill>
              <a:prstDash val="solid"/>
              <a:round/>
            </a:ln>
          </p:spPr>
        </p:sp>
        <p:sp>
          <p:nvSpPr>
            <p:cNvPr name="TextBox 13" id="13"/>
            <p:cNvSpPr txBox="true"/>
            <p:nvPr/>
          </p:nvSpPr>
          <p:spPr>
            <a:xfrm>
              <a:off x="0" y="-133350"/>
              <a:ext cx="2955276" cy="2671020"/>
            </a:xfrm>
            <a:prstGeom prst="rect">
              <a:avLst/>
            </a:prstGeom>
          </p:spPr>
          <p:txBody>
            <a:bodyPr anchor="ctr" rtlCol="false" tIns="50800" lIns="50800" bIns="50800" rIns="50800"/>
            <a:lstStyle/>
            <a:p>
              <a:pPr algn="ctr">
                <a:lnSpc>
                  <a:spcPts val="3600"/>
                </a:lnSpc>
              </a:pPr>
            </a:p>
          </p:txBody>
        </p:sp>
      </p:grpSp>
      <p:sp>
        <p:nvSpPr>
          <p:cNvPr name="TextBox 14" id="14"/>
          <p:cNvSpPr txBox="true"/>
          <p:nvPr/>
        </p:nvSpPr>
        <p:spPr>
          <a:xfrm rot="0">
            <a:off x="7491026" y="1000125"/>
            <a:ext cx="4402104" cy="450215"/>
          </a:xfrm>
          <a:prstGeom prst="rect">
            <a:avLst/>
          </a:prstGeom>
        </p:spPr>
        <p:txBody>
          <a:bodyPr anchor="t" rtlCol="false" tIns="0" lIns="0" bIns="0" rIns="0">
            <a:spAutoFit/>
          </a:bodyPr>
          <a:lstStyle/>
          <a:p>
            <a:pPr algn="l">
              <a:lnSpc>
                <a:spcPts val="3639"/>
              </a:lnSpc>
            </a:pPr>
            <a:r>
              <a:rPr lang="en-US" b="true" sz="2799" i="true">
                <a:solidFill>
                  <a:srgbClr val="FFFFFF"/>
                </a:solidFill>
                <a:latin typeface="TT Chocolates Bold Italics"/>
                <a:ea typeface="TT Chocolates Bold Italics"/>
                <a:cs typeface="TT Chocolates Bold Italics"/>
                <a:sym typeface="TT Chocolates Bold Italics"/>
              </a:rPr>
              <a:t>Admin</a:t>
            </a:r>
          </a:p>
        </p:txBody>
      </p:sp>
      <p:sp>
        <p:nvSpPr>
          <p:cNvPr name="TextBox 15" id="15"/>
          <p:cNvSpPr txBox="true"/>
          <p:nvPr/>
        </p:nvSpPr>
        <p:spPr>
          <a:xfrm rot="0">
            <a:off x="7491026" y="1618284"/>
            <a:ext cx="9768274" cy="1318261"/>
          </a:xfrm>
          <a:prstGeom prst="rect">
            <a:avLst/>
          </a:prstGeom>
        </p:spPr>
        <p:txBody>
          <a:bodyPr anchor="t" rtlCol="false" tIns="0" lIns="0" bIns="0" rIns="0">
            <a:spAutoFit/>
          </a:bodyPr>
          <a:lstStyle/>
          <a:p>
            <a:pPr algn="just">
              <a:lnSpc>
                <a:spcPts val="3599"/>
              </a:lnSpc>
            </a:pPr>
            <a:r>
              <a:rPr lang="en-US" sz="2399">
                <a:solidFill>
                  <a:srgbClr val="FFFFFF">
                    <a:alpha val="80000"/>
                  </a:srgbClr>
                </a:solidFill>
                <a:latin typeface="TT Chocolates"/>
                <a:ea typeface="TT Chocolates"/>
                <a:cs typeface="TT Chocolates"/>
                <a:sym typeface="TT Chocolates"/>
              </a:rPr>
              <a:t>1. Admin (Association Manager): He has full control and access to the site. He can add users, donors, or volunteers, in addition to distributing the donated aid to those in need and add task to the volunteer</a:t>
            </a:r>
          </a:p>
        </p:txBody>
      </p:sp>
      <p:sp>
        <p:nvSpPr>
          <p:cNvPr name="TextBox 16" id="16"/>
          <p:cNvSpPr txBox="true"/>
          <p:nvPr/>
        </p:nvSpPr>
        <p:spPr>
          <a:xfrm rot="0">
            <a:off x="7311977" y="3142589"/>
            <a:ext cx="4402104" cy="450215"/>
          </a:xfrm>
          <a:prstGeom prst="rect">
            <a:avLst/>
          </a:prstGeom>
        </p:spPr>
        <p:txBody>
          <a:bodyPr anchor="t" rtlCol="false" tIns="0" lIns="0" bIns="0" rIns="0">
            <a:spAutoFit/>
          </a:bodyPr>
          <a:lstStyle/>
          <a:p>
            <a:pPr algn="l">
              <a:lnSpc>
                <a:spcPts val="3639"/>
              </a:lnSpc>
            </a:pPr>
            <a:r>
              <a:rPr lang="en-US" b="true" sz="2799" i="true">
                <a:solidFill>
                  <a:srgbClr val="FFFFFF"/>
                </a:solidFill>
                <a:latin typeface="TT Chocolates Bold Italics"/>
                <a:ea typeface="TT Chocolates Bold Italics"/>
                <a:cs typeface="TT Chocolates Bold Italics"/>
                <a:sym typeface="TT Chocolates Bold Italics"/>
              </a:rPr>
              <a:t>Doner</a:t>
            </a:r>
          </a:p>
        </p:txBody>
      </p:sp>
      <p:sp>
        <p:nvSpPr>
          <p:cNvPr name="TextBox 17" id="17"/>
          <p:cNvSpPr txBox="true"/>
          <p:nvPr/>
        </p:nvSpPr>
        <p:spPr>
          <a:xfrm rot="0">
            <a:off x="7311977" y="3707104"/>
            <a:ext cx="9768274" cy="870586"/>
          </a:xfrm>
          <a:prstGeom prst="rect">
            <a:avLst/>
          </a:prstGeom>
        </p:spPr>
        <p:txBody>
          <a:bodyPr anchor="t" rtlCol="false" tIns="0" lIns="0" bIns="0" rIns="0">
            <a:spAutoFit/>
          </a:bodyPr>
          <a:lstStyle/>
          <a:p>
            <a:pPr algn="just">
              <a:lnSpc>
                <a:spcPts val="3599"/>
              </a:lnSpc>
            </a:pPr>
            <a:r>
              <a:rPr lang="en-US" sz="2399">
                <a:solidFill>
                  <a:srgbClr val="FFFFFF">
                    <a:alpha val="80000"/>
                  </a:srgbClr>
                </a:solidFill>
                <a:latin typeface="TT Chocolates"/>
                <a:ea typeface="TT Chocolates"/>
                <a:cs typeface="TT Chocolates"/>
                <a:sym typeface="TT Chocolates"/>
              </a:rPr>
              <a:t>Donate various types of donations, specifying their type and number, and adding pictures of them</a:t>
            </a:r>
          </a:p>
        </p:txBody>
      </p:sp>
      <p:sp>
        <p:nvSpPr>
          <p:cNvPr name="TextBox 18" id="18"/>
          <p:cNvSpPr txBox="true"/>
          <p:nvPr/>
        </p:nvSpPr>
        <p:spPr>
          <a:xfrm rot="0">
            <a:off x="7311977" y="5114925"/>
            <a:ext cx="4402104" cy="450215"/>
          </a:xfrm>
          <a:prstGeom prst="rect">
            <a:avLst/>
          </a:prstGeom>
        </p:spPr>
        <p:txBody>
          <a:bodyPr anchor="t" rtlCol="false" tIns="0" lIns="0" bIns="0" rIns="0">
            <a:spAutoFit/>
          </a:bodyPr>
          <a:lstStyle/>
          <a:p>
            <a:pPr algn="l">
              <a:lnSpc>
                <a:spcPts val="3639"/>
              </a:lnSpc>
            </a:pPr>
            <a:r>
              <a:rPr lang="en-US" b="true" sz="2799" i="true">
                <a:solidFill>
                  <a:srgbClr val="FFFFFF"/>
                </a:solidFill>
                <a:latin typeface="TT Chocolates Bold Italics"/>
                <a:ea typeface="TT Chocolates Bold Italics"/>
                <a:cs typeface="TT Chocolates Bold Italics"/>
                <a:sym typeface="TT Chocolates Bold Italics"/>
              </a:rPr>
              <a:t>client</a:t>
            </a:r>
          </a:p>
        </p:txBody>
      </p:sp>
      <p:sp>
        <p:nvSpPr>
          <p:cNvPr name="TextBox 19" id="19"/>
          <p:cNvSpPr txBox="true"/>
          <p:nvPr/>
        </p:nvSpPr>
        <p:spPr>
          <a:xfrm rot="0">
            <a:off x="7311977" y="5679440"/>
            <a:ext cx="9768274" cy="870586"/>
          </a:xfrm>
          <a:prstGeom prst="rect">
            <a:avLst/>
          </a:prstGeom>
        </p:spPr>
        <p:txBody>
          <a:bodyPr anchor="t" rtlCol="false" tIns="0" lIns="0" bIns="0" rIns="0">
            <a:spAutoFit/>
          </a:bodyPr>
          <a:lstStyle/>
          <a:p>
            <a:pPr algn="just">
              <a:lnSpc>
                <a:spcPts val="3599"/>
              </a:lnSpc>
            </a:pPr>
            <a:r>
              <a:rPr lang="en-US" sz="2399">
                <a:solidFill>
                  <a:srgbClr val="FFFFFF">
                    <a:alpha val="80000"/>
                  </a:srgbClr>
                </a:solidFill>
                <a:latin typeface="TT Chocolates"/>
                <a:ea typeface="TT Chocolates"/>
                <a:cs typeface="TT Chocolates"/>
                <a:sym typeface="TT Chocolates"/>
              </a:rPr>
              <a:t>Those in need receive aid through manual distribution from the admin or automatically from the site</a:t>
            </a:r>
          </a:p>
        </p:txBody>
      </p:sp>
      <p:sp>
        <p:nvSpPr>
          <p:cNvPr name="Freeform 20" id="20"/>
          <p:cNvSpPr/>
          <p:nvPr/>
        </p:nvSpPr>
        <p:spPr>
          <a:xfrm flipH="true" flipV="false" rot="0">
            <a:off x="-7111743" y="2880367"/>
            <a:ext cx="14223486" cy="7080742"/>
          </a:xfrm>
          <a:custGeom>
            <a:avLst/>
            <a:gdLst/>
            <a:ahLst/>
            <a:cxnLst/>
            <a:rect r="r" b="b" t="t" l="l"/>
            <a:pathLst>
              <a:path h="7080742" w="14223486">
                <a:moveTo>
                  <a:pt x="14223486" y="0"/>
                </a:moveTo>
                <a:lnTo>
                  <a:pt x="0" y="0"/>
                </a:lnTo>
                <a:lnTo>
                  <a:pt x="0" y="7080741"/>
                </a:lnTo>
                <a:lnTo>
                  <a:pt x="14223486" y="7080741"/>
                </a:lnTo>
                <a:lnTo>
                  <a:pt x="14223486"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21" id="21"/>
          <p:cNvSpPr txBox="true"/>
          <p:nvPr/>
        </p:nvSpPr>
        <p:spPr>
          <a:xfrm rot="0">
            <a:off x="7311977" y="7083426"/>
            <a:ext cx="4402104" cy="450215"/>
          </a:xfrm>
          <a:prstGeom prst="rect">
            <a:avLst/>
          </a:prstGeom>
        </p:spPr>
        <p:txBody>
          <a:bodyPr anchor="t" rtlCol="false" tIns="0" lIns="0" bIns="0" rIns="0">
            <a:spAutoFit/>
          </a:bodyPr>
          <a:lstStyle/>
          <a:p>
            <a:pPr algn="l">
              <a:lnSpc>
                <a:spcPts val="3639"/>
              </a:lnSpc>
            </a:pPr>
            <a:r>
              <a:rPr lang="en-US" b="true" sz="2799" i="true">
                <a:solidFill>
                  <a:srgbClr val="FFFFFF"/>
                </a:solidFill>
                <a:latin typeface="TT Chocolates Bold Italics"/>
                <a:ea typeface="TT Chocolates Bold Italics"/>
                <a:cs typeface="TT Chocolates Bold Italics"/>
                <a:sym typeface="TT Chocolates Bold Italics"/>
              </a:rPr>
              <a:t>volunteer</a:t>
            </a:r>
          </a:p>
        </p:txBody>
      </p:sp>
      <p:sp>
        <p:nvSpPr>
          <p:cNvPr name="TextBox 22" id="22"/>
          <p:cNvSpPr txBox="true"/>
          <p:nvPr/>
        </p:nvSpPr>
        <p:spPr>
          <a:xfrm rot="0">
            <a:off x="7111743" y="7647941"/>
            <a:ext cx="9768274" cy="1318261"/>
          </a:xfrm>
          <a:prstGeom prst="rect">
            <a:avLst/>
          </a:prstGeom>
        </p:spPr>
        <p:txBody>
          <a:bodyPr anchor="t" rtlCol="false" tIns="0" lIns="0" bIns="0" rIns="0">
            <a:spAutoFit/>
          </a:bodyPr>
          <a:lstStyle/>
          <a:p>
            <a:pPr algn="just">
              <a:lnSpc>
                <a:spcPts val="3599"/>
              </a:lnSpc>
            </a:pPr>
            <a:r>
              <a:rPr lang="en-US" sz="2399">
                <a:solidFill>
                  <a:srgbClr val="FFFFFF">
                    <a:alpha val="80000"/>
                  </a:srgbClr>
                </a:solidFill>
                <a:latin typeface="TT Chocolates"/>
                <a:ea typeface="TT Chocolates"/>
                <a:cs typeface="TT Chocolates"/>
                <a:sym typeface="TT Chocolates"/>
              </a:rPr>
              <a:t>Volunteers for the association to complete the requirements of specific courses or purely volunteer work. They receive assignments from the admin and implement them.</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F3FADC"/>
        </a:solidFill>
      </p:bgPr>
    </p:bg>
    <p:spTree>
      <p:nvGrpSpPr>
        <p:cNvPr id="1" name=""/>
        <p:cNvGrpSpPr/>
        <p:nvPr/>
      </p:nvGrpSpPr>
      <p:grpSpPr>
        <a:xfrm>
          <a:off x="0" y="0"/>
          <a:ext cx="0" cy="0"/>
          <a:chOff x="0" y="0"/>
          <a:chExt cx="0" cy="0"/>
        </a:xfrm>
      </p:grpSpPr>
      <p:grpSp>
        <p:nvGrpSpPr>
          <p:cNvPr name="Group 2" id="2"/>
          <p:cNvGrpSpPr/>
          <p:nvPr/>
        </p:nvGrpSpPr>
        <p:grpSpPr>
          <a:xfrm rot="0">
            <a:off x="-1143000" y="0"/>
            <a:ext cx="20574000" cy="10287000"/>
            <a:chOff x="0" y="0"/>
            <a:chExt cx="27432000" cy="13716000"/>
          </a:xfrm>
        </p:grpSpPr>
        <p:sp>
          <p:nvSpPr>
            <p:cNvPr name="Freeform 3" id="3"/>
            <p:cNvSpPr/>
            <p:nvPr/>
          </p:nvSpPr>
          <p:spPr>
            <a:xfrm flipH="false" flipV="false" rot="0">
              <a:off x="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6858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6858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3716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8" id="8"/>
            <p:cNvSpPr/>
            <p:nvPr/>
          </p:nvSpPr>
          <p:spPr>
            <a:xfrm flipH="false" flipV="false" rot="0">
              <a:off x="13716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9" id="9"/>
            <p:cNvSpPr/>
            <p:nvPr/>
          </p:nvSpPr>
          <p:spPr>
            <a:xfrm flipH="false" flipV="false" rot="0">
              <a:off x="20574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0" id="10"/>
            <p:cNvSpPr/>
            <p:nvPr/>
          </p:nvSpPr>
          <p:spPr>
            <a:xfrm flipH="false" flipV="false" rot="0">
              <a:off x="20574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grpSp>
        <p:nvGrpSpPr>
          <p:cNvPr name="Group 11" id="11"/>
          <p:cNvGrpSpPr/>
          <p:nvPr/>
        </p:nvGrpSpPr>
        <p:grpSpPr>
          <a:xfrm rot="0">
            <a:off x="7983686" y="4862674"/>
            <a:ext cx="9949357" cy="5098435"/>
            <a:chOff x="0" y="0"/>
            <a:chExt cx="2620407" cy="1342798"/>
          </a:xfrm>
        </p:grpSpPr>
        <p:sp>
          <p:nvSpPr>
            <p:cNvPr name="Freeform 12" id="12"/>
            <p:cNvSpPr/>
            <p:nvPr/>
          </p:nvSpPr>
          <p:spPr>
            <a:xfrm flipH="false" flipV="false" rot="0">
              <a:off x="0" y="0"/>
              <a:ext cx="2620407" cy="1342798"/>
            </a:xfrm>
            <a:custGeom>
              <a:avLst/>
              <a:gdLst/>
              <a:ahLst/>
              <a:cxnLst/>
              <a:rect r="r" b="b" t="t" l="l"/>
              <a:pathLst>
                <a:path h="1342798" w="2620407">
                  <a:moveTo>
                    <a:pt x="39685" y="0"/>
                  </a:moveTo>
                  <a:lnTo>
                    <a:pt x="2580722" y="0"/>
                  </a:lnTo>
                  <a:cubicBezTo>
                    <a:pt x="2591247" y="0"/>
                    <a:pt x="2601341" y="4181"/>
                    <a:pt x="2608783" y="11623"/>
                  </a:cubicBezTo>
                  <a:cubicBezTo>
                    <a:pt x="2616226" y="19066"/>
                    <a:pt x="2620407" y="29160"/>
                    <a:pt x="2620407" y="39685"/>
                  </a:cubicBezTo>
                  <a:lnTo>
                    <a:pt x="2620407" y="1303113"/>
                  </a:lnTo>
                  <a:cubicBezTo>
                    <a:pt x="2620407" y="1313638"/>
                    <a:pt x="2616226" y="1323732"/>
                    <a:pt x="2608783" y="1331174"/>
                  </a:cubicBezTo>
                  <a:cubicBezTo>
                    <a:pt x="2601341" y="1338617"/>
                    <a:pt x="2591247" y="1342798"/>
                    <a:pt x="2580722" y="1342798"/>
                  </a:cubicBezTo>
                  <a:lnTo>
                    <a:pt x="39685" y="1342798"/>
                  </a:lnTo>
                  <a:cubicBezTo>
                    <a:pt x="29160" y="1342798"/>
                    <a:pt x="19066" y="1338617"/>
                    <a:pt x="11623" y="1331174"/>
                  </a:cubicBezTo>
                  <a:cubicBezTo>
                    <a:pt x="4181" y="1323732"/>
                    <a:pt x="0" y="1313638"/>
                    <a:pt x="0" y="1303113"/>
                  </a:cubicBezTo>
                  <a:lnTo>
                    <a:pt x="0" y="39685"/>
                  </a:lnTo>
                  <a:cubicBezTo>
                    <a:pt x="0" y="29160"/>
                    <a:pt x="4181" y="19066"/>
                    <a:pt x="11623" y="11623"/>
                  </a:cubicBezTo>
                  <a:cubicBezTo>
                    <a:pt x="19066" y="4181"/>
                    <a:pt x="29160" y="0"/>
                    <a:pt x="39685" y="0"/>
                  </a:cubicBezTo>
                  <a:close/>
                </a:path>
              </a:pathLst>
            </a:custGeom>
            <a:solidFill>
              <a:srgbClr val="385B4F"/>
            </a:solidFill>
            <a:ln w="76200" cap="rnd">
              <a:solidFill>
                <a:srgbClr val="000000"/>
              </a:solidFill>
              <a:prstDash val="solid"/>
              <a:round/>
            </a:ln>
          </p:spPr>
        </p:sp>
        <p:sp>
          <p:nvSpPr>
            <p:cNvPr name="TextBox 13" id="13"/>
            <p:cNvSpPr txBox="true"/>
            <p:nvPr/>
          </p:nvSpPr>
          <p:spPr>
            <a:xfrm>
              <a:off x="0" y="-133350"/>
              <a:ext cx="2620407" cy="1476148"/>
            </a:xfrm>
            <a:prstGeom prst="rect">
              <a:avLst/>
            </a:prstGeom>
          </p:spPr>
          <p:txBody>
            <a:bodyPr anchor="ctr" rtlCol="false" tIns="50800" lIns="50800" bIns="50800" rIns="50800"/>
            <a:lstStyle/>
            <a:p>
              <a:pPr algn="ctr">
                <a:lnSpc>
                  <a:spcPts val="3600"/>
                </a:lnSpc>
              </a:pPr>
            </a:p>
          </p:txBody>
        </p:sp>
      </p:grpSp>
      <p:sp>
        <p:nvSpPr>
          <p:cNvPr name="Freeform 14" id="14"/>
          <p:cNvSpPr/>
          <p:nvPr/>
        </p:nvSpPr>
        <p:spPr>
          <a:xfrm flipH="true" flipV="false" rot="0">
            <a:off x="235766" y="235766"/>
            <a:ext cx="10385615" cy="8569352"/>
          </a:xfrm>
          <a:custGeom>
            <a:avLst/>
            <a:gdLst/>
            <a:ahLst/>
            <a:cxnLst/>
            <a:rect r="r" b="b" t="t" l="l"/>
            <a:pathLst>
              <a:path h="8569352" w="10385615">
                <a:moveTo>
                  <a:pt x="10385615" y="0"/>
                </a:moveTo>
                <a:lnTo>
                  <a:pt x="0" y="0"/>
                </a:lnTo>
                <a:lnTo>
                  <a:pt x="0" y="8569352"/>
                </a:lnTo>
                <a:lnTo>
                  <a:pt x="10385615" y="8569352"/>
                </a:lnTo>
                <a:lnTo>
                  <a:pt x="10385615"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15" id="15"/>
          <p:cNvSpPr txBox="true"/>
          <p:nvPr/>
        </p:nvSpPr>
        <p:spPr>
          <a:xfrm rot="0">
            <a:off x="8484508" y="5696600"/>
            <a:ext cx="9448535" cy="2207848"/>
          </a:xfrm>
          <a:prstGeom prst="rect">
            <a:avLst/>
          </a:prstGeom>
        </p:spPr>
        <p:txBody>
          <a:bodyPr anchor="t" rtlCol="false" tIns="0" lIns="0" bIns="0" rIns="0">
            <a:spAutoFit/>
          </a:bodyPr>
          <a:lstStyle/>
          <a:p>
            <a:pPr algn="ctr">
              <a:lnSpc>
                <a:spcPts val="9111"/>
              </a:lnSpc>
              <a:spcBef>
                <a:spcPct val="0"/>
              </a:spcBef>
            </a:pPr>
            <a:r>
              <a:rPr lang="en-US" b="true" sz="5061">
                <a:solidFill>
                  <a:srgbClr val="FFFFFF"/>
                </a:solidFill>
                <a:latin typeface="TT Chocolates Bold"/>
                <a:ea typeface="TT Chocolates Bold"/>
                <a:cs typeface="TT Chocolates Bold"/>
                <a:sym typeface="TT Chocolates Bold"/>
              </a:rPr>
              <a:t>Tools, Methods and Programming</a:t>
            </a:r>
          </a:p>
          <a:p>
            <a:pPr algn="ctr">
              <a:lnSpc>
                <a:spcPts val="9111"/>
              </a:lnSpc>
              <a:spcBef>
                <a:spcPct val="0"/>
              </a:spcBef>
            </a:pPr>
            <a:r>
              <a:rPr lang="en-US" b="true" sz="5061">
                <a:solidFill>
                  <a:srgbClr val="FFFFFF"/>
                </a:solidFill>
                <a:latin typeface="TT Chocolates Bold"/>
                <a:ea typeface="TT Chocolates Bold"/>
                <a:cs typeface="TT Chocolates Bold"/>
                <a:sym typeface="TT Chocolates Bold"/>
              </a:rPr>
              <a:t>Languages</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F3FADC"/>
        </a:solidFill>
      </p:bgPr>
    </p:bg>
    <p:spTree>
      <p:nvGrpSpPr>
        <p:cNvPr id="1" name=""/>
        <p:cNvGrpSpPr/>
        <p:nvPr/>
      </p:nvGrpSpPr>
      <p:grpSpPr>
        <a:xfrm>
          <a:off x="0" y="0"/>
          <a:ext cx="0" cy="0"/>
          <a:chOff x="0" y="0"/>
          <a:chExt cx="0" cy="0"/>
        </a:xfrm>
      </p:grpSpPr>
      <p:grpSp>
        <p:nvGrpSpPr>
          <p:cNvPr name="Group 2" id="2"/>
          <p:cNvGrpSpPr/>
          <p:nvPr/>
        </p:nvGrpSpPr>
        <p:grpSpPr>
          <a:xfrm rot="0">
            <a:off x="-1143000" y="0"/>
            <a:ext cx="20574000" cy="10287000"/>
            <a:chOff x="0" y="0"/>
            <a:chExt cx="27432000" cy="13716000"/>
          </a:xfrm>
        </p:grpSpPr>
        <p:sp>
          <p:nvSpPr>
            <p:cNvPr name="Freeform 3" id="3"/>
            <p:cNvSpPr/>
            <p:nvPr/>
          </p:nvSpPr>
          <p:spPr>
            <a:xfrm flipH="false" flipV="false" rot="0">
              <a:off x="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6858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6858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13716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8" id="8"/>
            <p:cNvSpPr/>
            <p:nvPr/>
          </p:nvSpPr>
          <p:spPr>
            <a:xfrm flipH="false" flipV="false" rot="0">
              <a:off x="13716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9" id="9"/>
            <p:cNvSpPr/>
            <p:nvPr/>
          </p:nvSpPr>
          <p:spPr>
            <a:xfrm flipH="false" flipV="false" rot="0">
              <a:off x="20574000" y="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0" id="10"/>
            <p:cNvSpPr/>
            <p:nvPr/>
          </p:nvSpPr>
          <p:spPr>
            <a:xfrm flipH="false" flipV="false" rot="0">
              <a:off x="20574000" y="6858000"/>
              <a:ext cx="6858000" cy="6858000"/>
            </a:xfrm>
            <a:custGeom>
              <a:avLst/>
              <a:gdLst/>
              <a:ahLst/>
              <a:cxnLst/>
              <a:rect r="r" b="b" t="t" l="l"/>
              <a:pathLst>
                <a:path h="6858000" w="6858000">
                  <a:moveTo>
                    <a:pt x="0" y="0"/>
                  </a:moveTo>
                  <a:lnTo>
                    <a:pt x="6858000" y="0"/>
                  </a:lnTo>
                  <a:lnTo>
                    <a:pt x="6858000" y="6858000"/>
                  </a:lnTo>
                  <a:lnTo>
                    <a:pt x="0" y="685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sp>
        <p:nvSpPr>
          <p:cNvPr name="Freeform 11" id="11"/>
          <p:cNvSpPr/>
          <p:nvPr/>
        </p:nvSpPr>
        <p:spPr>
          <a:xfrm flipH="false" flipV="false" rot="0">
            <a:off x="6283595" y="372318"/>
            <a:ext cx="10895861" cy="6185003"/>
          </a:xfrm>
          <a:custGeom>
            <a:avLst/>
            <a:gdLst/>
            <a:ahLst/>
            <a:cxnLst/>
            <a:rect r="r" b="b" t="t" l="l"/>
            <a:pathLst>
              <a:path h="6185003" w="10895861">
                <a:moveTo>
                  <a:pt x="0" y="0"/>
                </a:moveTo>
                <a:lnTo>
                  <a:pt x="10895861" y="0"/>
                </a:lnTo>
                <a:lnTo>
                  <a:pt x="10895861" y="6185004"/>
                </a:lnTo>
                <a:lnTo>
                  <a:pt x="0" y="618500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12" id="12"/>
          <p:cNvGrpSpPr/>
          <p:nvPr/>
        </p:nvGrpSpPr>
        <p:grpSpPr>
          <a:xfrm rot="0">
            <a:off x="354957" y="3677909"/>
            <a:ext cx="17578086" cy="6283199"/>
            <a:chOff x="0" y="0"/>
            <a:chExt cx="4629619" cy="1654834"/>
          </a:xfrm>
        </p:grpSpPr>
        <p:sp>
          <p:nvSpPr>
            <p:cNvPr name="Freeform 13" id="13"/>
            <p:cNvSpPr/>
            <p:nvPr/>
          </p:nvSpPr>
          <p:spPr>
            <a:xfrm flipH="false" flipV="false" rot="0">
              <a:off x="0" y="0"/>
              <a:ext cx="4629619" cy="1654834"/>
            </a:xfrm>
            <a:custGeom>
              <a:avLst/>
              <a:gdLst/>
              <a:ahLst/>
              <a:cxnLst/>
              <a:rect r="r" b="b" t="t" l="l"/>
              <a:pathLst>
                <a:path h="1654834" w="4629619">
                  <a:moveTo>
                    <a:pt x="22462" y="0"/>
                  </a:moveTo>
                  <a:lnTo>
                    <a:pt x="4607158" y="0"/>
                  </a:lnTo>
                  <a:cubicBezTo>
                    <a:pt x="4613115" y="0"/>
                    <a:pt x="4618828" y="2367"/>
                    <a:pt x="4623040" y="6579"/>
                  </a:cubicBezTo>
                  <a:cubicBezTo>
                    <a:pt x="4627253" y="10791"/>
                    <a:pt x="4629619" y="16505"/>
                    <a:pt x="4629619" y="22462"/>
                  </a:cubicBezTo>
                  <a:lnTo>
                    <a:pt x="4629619" y="1632372"/>
                  </a:lnTo>
                  <a:cubicBezTo>
                    <a:pt x="4629619" y="1644778"/>
                    <a:pt x="4619563" y="1654834"/>
                    <a:pt x="4607158" y="1654834"/>
                  </a:cubicBezTo>
                  <a:lnTo>
                    <a:pt x="22462" y="1654834"/>
                  </a:lnTo>
                  <a:cubicBezTo>
                    <a:pt x="16505" y="1654834"/>
                    <a:pt x="10791" y="1652468"/>
                    <a:pt x="6579" y="1648256"/>
                  </a:cubicBezTo>
                  <a:cubicBezTo>
                    <a:pt x="2367" y="1644043"/>
                    <a:pt x="0" y="1638330"/>
                    <a:pt x="0" y="1632372"/>
                  </a:cubicBezTo>
                  <a:lnTo>
                    <a:pt x="0" y="22462"/>
                  </a:lnTo>
                  <a:cubicBezTo>
                    <a:pt x="0" y="16505"/>
                    <a:pt x="2367" y="10791"/>
                    <a:pt x="6579" y="6579"/>
                  </a:cubicBezTo>
                  <a:cubicBezTo>
                    <a:pt x="10791" y="2367"/>
                    <a:pt x="16505" y="0"/>
                    <a:pt x="22462" y="0"/>
                  </a:cubicBezTo>
                  <a:close/>
                </a:path>
              </a:pathLst>
            </a:custGeom>
            <a:solidFill>
              <a:srgbClr val="385B4F"/>
            </a:solidFill>
            <a:ln w="76200" cap="rnd">
              <a:solidFill>
                <a:srgbClr val="000000"/>
              </a:solidFill>
              <a:prstDash val="solid"/>
              <a:round/>
            </a:ln>
          </p:spPr>
        </p:sp>
        <p:sp>
          <p:nvSpPr>
            <p:cNvPr name="TextBox 14" id="14"/>
            <p:cNvSpPr txBox="true"/>
            <p:nvPr/>
          </p:nvSpPr>
          <p:spPr>
            <a:xfrm>
              <a:off x="0" y="-133350"/>
              <a:ext cx="4629619" cy="1788184"/>
            </a:xfrm>
            <a:prstGeom prst="rect">
              <a:avLst/>
            </a:prstGeom>
          </p:spPr>
          <p:txBody>
            <a:bodyPr anchor="ctr" rtlCol="false" tIns="50800" lIns="50800" bIns="50800" rIns="50800"/>
            <a:lstStyle/>
            <a:p>
              <a:pPr algn="ctr">
                <a:lnSpc>
                  <a:spcPts val="3600"/>
                </a:lnSpc>
              </a:pPr>
            </a:p>
          </p:txBody>
        </p:sp>
      </p:grpSp>
      <p:sp>
        <p:nvSpPr>
          <p:cNvPr name="Freeform 15" id="15"/>
          <p:cNvSpPr/>
          <p:nvPr/>
        </p:nvSpPr>
        <p:spPr>
          <a:xfrm flipH="false" flipV="false" rot="0">
            <a:off x="625196" y="4150975"/>
            <a:ext cx="3773139" cy="1626950"/>
          </a:xfrm>
          <a:custGeom>
            <a:avLst/>
            <a:gdLst/>
            <a:ahLst/>
            <a:cxnLst/>
            <a:rect r="r" b="b" t="t" l="l"/>
            <a:pathLst>
              <a:path h="1626950" w="3773139">
                <a:moveTo>
                  <a:pt x="0" y="0"/>
                </a:moveTo>
                <a:lnTo>
                  <a:pt x="3773139" y="0"/>
                </a:lnTo>
                <a:lnTo>
                  <a:pt x="3773139" y="1626950"/>
                </a:lnTo>
                <a:lnTo>
                  <a:pt x="0" y="1626950"/>
                </a:lnTo>
                <a:lnTo>
                  <a:pt x="0" y="0"/>
                </a:lnTo>
                <a:close/>
              </a:path>
            </a:pathLst>
          </a:custGeom>
          <a:blipFill>
            <a:blip r:embed="rId6"/>
            <a:stretch>
              <a:fillRect l="0" t="0" r="0" b="0"/>
            </a:stretch>
          </a:blipFill>
        </p:spPr>
      </p:sp>
      <p:sp>
        <p:nvSpPr>
          <p:cNvPr name="Freeform 16" id="16"/>
          <p:cNvSpPr/>
          <p:nvPr/>
        </p:nvSpPr>
        <p:spPr>
          <a:xfrm flipH="false" flipV="false" rot="0">
            <a:off x="5084074" y="4366672"/>
            <a:ext cx="3059061" cy="2873663"/>
          </a:xfrm>
          <a:custGeom>
            <a:avLst/>
            <a:gdLst/>
            <a:ahLst/>
            <a:cxnLst/>
            <a:rect r="r" b="b" t="t" l="l"/>
            <a:pathLst>
              <a:path h="2873663" w="3059061">
                <a:moveTo>
                  <a:pt x="0" y="0"/>
                </a:moveTo>
                <a:lnTo>
                  <a:pt x="3059061" y="0"/>
                </a:lnTo>
                <a:lnTo>
                  <a:pt x="3059061" y="2873664"/>
                </a:lnTo>
                <a:lnTo>
                  <a:pt x="0" y="2873664"/>
                </a:lnTo>
                <a:lnTo>
                  <a:pt x="0" y="0"/>
                </a:lnTo>
                <a:close/>
              </a:path>
            </a:pathLst>
          </a:custGeom>
          <a:blipFill>
            <a:blip r:embed="rId7"/>
            <a:stretch>
              <a:fillRect l="0" t="0" r="0" b="0"/>
            </a:stretch>
          </a:blipFill>
        </p:spPr>
      </p:sp>
      <p:sp>
        <p:nvSpPr>
          <p:cNvPr name="Freeform 17" id="17"/>
          <p:cNvSpPr/>
          <p:nvPr/>
        </p:nvSpPr>
        <p:spPr>
          <a:xfrm flipH="false" flipV="false" rot="0">
            <a:off x="13975393" y="3945555"/>
            <a:ext cx="3283907" cy="3294781"/>
          </a:xfrm>
          <a:custGeom>
            <a:avLst/>
            <a:gdLst/>
            <a:ahLst/>
            <a:cxnLst/>
            <a:rect r="r" b="b" t="t" l="l"/>
            <a:pathLst>
              <a:path h="3294781" w="3283907">
                <a:moveTo>
                  <a:pt x="0" y="0"/>
                </a:moveTo>
                <a:lnTo>
                  <a:pt x="3283907" y="0"/>
                </a:lnTo>
                <a:lnTo>
                  <a:pt x="3283907" y="3294781"/>
                </a:lnTo>
                <a:lnTo>
                  <a:pt x="0" y="3294781"/>
                </a:lnTo>
                <a:lnTo>
                  <a:pt x="0" y="0"/>
                </a:lnTo>
                <a:close/>
              </a:path>
            </a:pathLst>
          </a:custGeom>
          <a:blipFill>
            <a:blip r:embed="rId8"/>
            <a:stretch>
              <a:fillRect l="0" t="0" r="0" b="0"/>
            </a:stretch>
          </a:blipFill>
        </p:spPr>
      </p:sp>
      <p:sp>
        <p:nvSpPr>
          <p:cNvPr name="Freeform 18" id="18"/>
          <p:cNvSpPr/>
          <p:nvPr/>
        </p:nvSpPr>
        <p:spPr>
          <a:xfrm flipH="false" flipV="false" rot="0">
            <a:off x="9144000" y="5516731"/>
            <a:ext cx="3547938" cy="3447208"/>
          </a:xfrm>
          <a:custGeom>
            <a:avLst/>
            <a:gdLst/>
            <a:ahLst/>
            <a:cxnLst/>
            <a:rect r="r" b="b" t="t" l="l"/>
            <a:pathLst>
              <a:path h="3447208" w="3547938">
                <a:moveTo>
                  <a:pt x="0" y="0"/>
                </a:moveTo>
                <a:lnTo>
                  <a:pt x="3547938" y="0"/>
                </a:lnTo>
                <a:lnTo>
                  <a:pt x="3547938" y="3447209"/>
                </a:lnTo>
                <a:lnTo>
                  <a:pt x="0" y="3447209"/>
                </a:lnTo>
                <a:lnTo>
                  <a:pt x="0" y="0"/>
                </a:lnTo>
                <a:close/>
              </a:path>
            </a:pathLst>
          </a:custGeom>
          <a:blipFill>
            <a:blip r:embed="rId9"/>
            <a:stretch>
              <a:fillRect l="0" t="0" r="0" b="0"/>
            </a:stretch>
          </a:blipFill>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DAGdIAs1zbo</dc:identifier>
  <dcterms:modified xsi:type="dcterms:W3CDTF">2011-08-01T06:04:30Z</dcterms:modified>
  <cp:revision>1</cp:revision>
  <dc:title>Green and Yellow Illustrative Charity Program Presentation</dc:title>
</cp:coreProperties>
</file>