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31"/>
  </p:notesMasterIdLst>
  <p:handoutMasterIdLst>
    <p:handoutMasterId r:id="rId32"/>
  </p:handoutMasterIdLst>
  <p:sldIdLst>
    <p:sldId id="257" r:id="rId3"/>
    <p:sldId id="269" r:id="rId4"/>
    <p:sldId id="290" r:id="rId5"/>
    <p:sldId id="291" r:id="rId6"/>
    <p:sldId id="312" r:id="rId7"/>
    <p:sldId id="293" r:id="rId8"/>
    <p:sldId id="314" r:id="rId9"/>
    <p:sldId id="319" r:id="rId10"/>
    <p:sldId id="284" r:id="rId11"/>
    <p:sldId id="317" r:id="rId12"/>
    <p:sldId id="318" r:id="rId13"/>
    <p:sldId id="316" r:id="rId14"/>
    <p:sldId id="285" r:id="rId15"/>
    <p:sldId id="297" r:id="rId16"/>
    <p:sldId id="296" r:id="rId17"/>
    <p:sldId id="300" r:id="rId18"/>
    <p:sldId id="268" r:id="rId19"/>
    <p:sldId id="286" r:id="rId20"/>
    <p:sldId id="298" r:id="rId21"/>
    <p:sldId id="289" r:id="rId22"/>
    <p:sldId id="299" r:id="rId23"/>
    <p:sldId id="301" r:id="rId24"/>
    <p:sldId id="308" r:id="rId25"/>
    <p:sldId id="303" r:id="rId26"/>
    <p:sldId id="304" r:id="rId27"/>
    <p:sldId id="307" r:id="rId28"/>
    <p:sldId id="305" r:id="rId29"/>
    <p:sldId id="310" r:id="rId30"/>
  </p:sldIdLst>
  <p:sldSz cx="12188825" cy="6858000"/>
  <p:notesSz cx="6858000" cy="9144000"/>
  <p:custDataLst>
    <p:tags r:id="rId3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12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howGuides="1">
      <p:cViewPr varScale="1">
        <p:scale>
          <a:sx n="70" d="100"/>
          <a:sy n="70" d="100"/>
        </p:scale>
        <p:origin x="96" y="16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63" d="100"/>
          <a:sy n="63" d="100"/>
        </p:scale>
        <p:origin x="2838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gs" Target="tags/tag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handoutMaster" Target="handoutMasters/handoutMaster1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16D341-6D40-498C-B355-1A6B10FB4029}" type="datetimeFigureOut">
              <a:rPr lang="en-US"/>
              <a:pPr/>
              <a:t>5/14/2014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386A95-D0A4-44B9-98DA-3665758D8262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69847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5E7497-3723-4859-BCC5-41DA474F1359}" type="datetimeFigureOut">
              <a:rPr lang="en-US"/>
              <a:pPr/>
              <a:t>5/14/2014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3821A9-1C31-4760-BDBC-9A0BA471B1B7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221613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CC701-D80A-463B-8415-A85485312088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2796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Provides APIs to build apps that take full advantage of device hardware, connected accessory devices, the Internet, software features, and more. 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821A9-1C31-4760-BDBC-9A0BA471B1B7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9578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2412" y="1643064"/>
            <a:ext cx="9144002" cy="2928936"/>
          </a:xfrm>
        </p:spPr>
        <p:txBody>
          <a:bodyPr>
            <a:noAutofit/>
          </a:bodyPr>
          <a:lstStyle>
            <a:lvl1pPr algn="ctr">
              <a:lnSpc>
                <a:spcPct val="80000"/>
              </a:lnSpc>
              <a:defRPr sz="6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2413" y="4572000"/>
            <a:ext cx="9144000" cy="1066799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24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3D76A-AFCE-4D96-B917-CBEF96F7D1EB}" type="datetimeFigureOut">
              <a:rPr lang="en-US"/>
              <a:pPr/>
              <a:t>5/14/2014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A965E-3C11-4F28-82DC-E30D63FAC43C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92594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3D76A-AFCE-4D96-B917-CBEF96F7D1EB}" type="datetimeFigureOut">
              <a:rPr lang="en-US"/>
              <a:pPr/>
              <a:t>5/14/2014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A965E-3C11-4F28-82DC-E30D63FAC43C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43250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23212" y="1462088"/>
            <a:ext cx="3124201" cy="1966912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3" y="685800"/>
            <a:ext cx="6477000" cy="5486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23211" y="3429000"/>
            <a:ext cx="3124201" cy="18288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3D76A-AFCE-4D96-B917-CBEF96F7D1EB}" type="datetimeFigureOut">
              <a:rPr lang="en-US"/>
              <a:pPr/>
              <a:t>5/14/2014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A965E-3C11-4F28-82DC-E30D63FAC43C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06392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 bwMode="gray">
          <a:xfrm rot="120000">
            <a:off x="654916" y="532501"/>
            <a:ext cx="6103614" cy="5715899"/>
          </a:xfrm>
          <a:prstGeom prst="rect">
            <a:avLst/>
          </a:prstGeom>
          <a:solidFill>
            <a:schemeClr val="bg1"/>
          </a:solidFill>
          <a:ln w="190500">
            <a:noFill/>
            <a:miter lim="800000"/>
          </a:ln>
          <a:effectLst>
            <a:outerShdw blurRad="88900" algn="ctr" rotWithShape="0">
              <a:schemeClr val="accent1">
                <a:lumMod val="50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 bwMode="gray">
          <a:xfrm>
            <a:off x="7313612" y="0"/>
            <a:ext cx="4191002" cy="6858000"/>
          </a:xfrm>
          <a:prstGeom prst="rect">
            <a:avLst/>
          </a:prstGeom>
          <a:solidFill>
            <a:schemeClr val="bg1"/>
          </a:solidFill>
          <a:ln w="152400">
            <a:noFill/>
            <a:miter lim="800000"/>
          </a:ln>
          <a:effectLst>
            <a:outerShdw blurRad="88900" sx="101000" sy="101000" algn="ctr" rotWithShape="0">
              <a:schemeClr val="accent1">
                <a:lumMod val="50000"/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cxnSp>
        <p:nvCxnSpPr>
          <p:cNvPr id="11" name="Straight Connector 10"/>
          <p:cNvCxnSpPr/>
          <p:nvPr/>
        </p:nvCxnSpPr>
        <p:spPr>
          <a:xfrm>
            <a:off x="7466012" y="0"/>
            <a:ext cx="0" cy="6858000"/>
          </a:xfrm>
          <a:prstGeom prst="line">
            <a:avLst/>
          </a:prstGeom>
          <a:noFill/>
          <a:ln w="19050">
            <a:solidFill>
              <a:schemeClr val="accent3">
                <a:lumMod val="50000"/>
                <a:alpha val="15000"/>
              </a:schemeClr>
            </a:solidFill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1352212" y="0"/>
            <a:ext cx="0" cy="6858000"/>
          </a:xfrm>
          <a:prstGeom prst="line">
            <a:avLst/>
          </a:prstGeom>
          <a:noFill/>
          <a:ln w="19050">
            <a:solidFill>
              <a:schemeClr val="accent3">
                <a:lumMod val="50000"/>
                <a:alpha val="15000"/>
              </a:schemeClr>
            </a:solidFill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23212" y="1643063"/>
            <a:ext cx="3124201" cy="277653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gray">
          <a:xfrm>
            <a:off x="745586" y="609600"/>
            <a:ext cx="5914664" cy="5562600"/>
          </a:xfrm>
          <a:solidFill>
            <a:srgbClr val="FFFFFF">
              <a:shade val="85000"/>
            </a:srgbClr>
          </a:solidFill>
          <a:ln w="152400" cap="flat" cmpd="sng">
            <a:solidFill>
              <a:srgbClr val="FFFFFF"/>
            </a:solidFill>
            <a:miter lim="800000"/>
          </a:ln>
          <a:effectLst>
            <a:outerShdw blurRad="88900" sx="101000" sy="101000" algn="tl" rotWithShape="0">
              <a:schemeClr val="accent1">
                <a:lumMod val="50000"/>
                <a:alpha val="15000"/>
              </a:scheme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5400" h="19050"/>
            <a:contourClr>
              <a:srgbClr val="FFFFFF"/>
            </a:contourClr>
          </a:sp3d>
        </p:spPr>
        <p:txBody>
          <a:bodyPr tIns="4572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23212" y="4423913"/>
            <a:ext cx="3124201" cy="1748287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3D76A-AFCE-4D96-B917-CBEF96F7D1EB}" type="datetimeFigureOut">
              <a:rPr lang="en-US"/>
              <a:pPr/>
              <a:t>5/14/2014</a:t>
            </a:fld>
            <a:endParaRPr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A965E-3C11-4F28-82DC-E30D63FAC43C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55473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3D76A-AFCE-4D96-B917-CBEF96F7D1EB}" type="datetimeFigureOut">
              <a:rPr lang="en-US"/>
              <a:pPr/>
              <a:t>5/14/2014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A965E-3C11-4F28-82DC-E30D63FAC43C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34875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18612" y="685801"/>
            <a:ext cx="1828801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3" y="685800"/>
            <a:ext cx="7924799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3D76A-AFCE-4D96-B917-CBEF96F7D1EB}" type="datetimeFigureOut">
              <a:rPr lang="en-US"/>
              <a:pPr/>
              <a:t>5/14/2014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A965E-3C11-4F28-82DC-E30D63FAC43C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13227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 rot="120000">
            <a:off x="4600738" y="740343"/>
            <a:ext cx="2947013" cy="3684469"/>
          </a:xfrm>
          <a:prstGeom prst="rect">
            <a:avLst/>
          </a:prstGeom>
          <a:solidFill>
            <a:schemeClr val="bg1"/>
          </a:solidFill>
          <a:ln w="190500">
            <a:noFill/>
            <a:miter lim="800000"/>
          </a:ln>
          <a:effectLst>
            <a:outerShdw blurRad="88900" sx="101000" sy="101000" algn="ctr" rotWithShape="0">
              <a:schemeClr val="accent1">
                <a:lumMod val="50000"/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 bwMode="gray">
          <a:xfrm rot="185582">
            <a:off x="1414576" y="762623"/>
            <a:ext cx="2947013" cy="3684469"/>
          </a:xfrm>
          <a:prstGeom prst="rect">
            <a:avLst/>
          </a:prstGeom>
          <a:solidFill>
            <a:schemeClr val="bg1"/>
          </a:solidFill>
          <a:ln w="190500">
            <a:noFill/>
            <a:miter lim="800000"/>
          </a:ln>
          <a:effectLst>
            <a:outerShdw blurRad="88900" sx="101000" sy="101000" algn="ctr" rotWithShape="0">
              <a:schemeClr val="accent1">
                <a:lumMod val="50000"/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 bwMode="gray">
          <a:xfrm rot="21480000">
            <a:off x="7775260" y="727477"/>
            <a:ext cx="2947013" cy="3684469"/>
          </a:xfrm>
          <a:prstGeom prst="rect">
            <a:avLst/>
          </a:prstGeom>
          <a:solidFill>
            <a:schemeClr val="bg1"/>
          </a:solidFill>
          <a:ln w="190500">
            <a:noFill/>
            <a:miter lim="800000"/>
          </a:ln>
          <a:effectLst>
            <a:outerShdw blurRad="88900" sx="101000" sy="101000" algn="ctr" rotWithShape="0">
              <a:schemeClr val="accent1">
                <a:lumMod val="50000"/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3D76A-AFCE-4D96-B917-CBEF96F7D1EB}" type="datetimeFigureOut">
              <a:rPr lang="en-US"/>
              <a:pPr/>
              <a:t>5/14/2014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A965E-3C11-4F28-82DC-E30D63FAC43C}" type="slidenum">
              <a:rPr/>
              <a:pPr/>
              <a:t>‹#›</a:t>
            </a:fld>
            <a:endParaRPr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 bwMode="gray">
          <a:xfrm>
            <a:off x="1634550" y="917753"/>
            <a:ext cx="2592388" cy="3314700"/>
          </a:xfrm>
          <a:solidFill>
            <a:schemeClr val="bg1">
              <a:lumMod val="95000"/>
            </a:schemeClr>
          </a:solidFill>
          <a:ln w="152400">
            <a:solidFill>
              <a:schemeClr val="bg1"/>
            </a:solidFill>
            <a:miter lim="800000"/>
          </a:ln>
          <a:effectLst>
            <a:outerShdw blurRad="88900" sx="101000" sy="101000" algn="tl" rotWithShape="0">
              <a:schemeClr val="accent1">
                <a:lumMod val="50000"/>
                <a:alpha val="15000"/>
              </a:schemeClr>
            </a:outerShdw>
          </a:effectLst>
        </p:spPr>
        <p:txBody>
          <a:bodyPr tIns="457200"/>
          <a:lstStyle>
            <a:lvl1pPr marL="45720" indent="0" algn="ctr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4"/>
          </p:nvPr>
        </p:nvSpPr>
        <p:spPr bwMode="gray">
          <a:xfrm>
            <a:off x="4787507" y="917753"/>
            <a:ext cx="2592388" cy="3314700"/>
          </a:xfrm>
          <a:solidFill>
            <a:schemeClr val="bg1">
              <a:lumMod val="95000"/>
            </a:schemeClr>
          </a:solidFill>
          <a:ln w="152400">
            <a:solidFill>
              <a:schemeClr val="bg1"/>
            </a:solidFill>
            <a:miter lim="800000"/>
          </a:ln>
          <a:effectLst>
            <a:outerShdw blurRad="88900" sx="101000" sy="101000" algn="tl" rotWithShape="0">
              <a:schemeClr val="accent1">
                <a:lumMod val="50000"/>
                <a:alpha val="15000"/>
              </a:schemeClr>
            </a:outerShdw>
          </a:effectLst>
        </p:spPr>
        <p:txBody>
          <a:bodyPr tIns="457200"/>
          <a:lstStyle>
            <a:lvl1pPr marL="45720" indent="0" algn="ctr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15"/>
          </p:nvPr>
        </p:nvSpPr>
        <p:spPr bwMode="gray">
          <a:xfrm>
            <a:off x="7940463" y="917753"/>
            <a:ext cx="2592388" cy="3314701"/>
          </a:xfrm>
          <a:solidFill>
            <a:schemeClr val="bg1">
              <a:lumMod val="95000"/>
            </a:schemeClr>
          </a:solidFill>
          <a:ln w="152400">
            <a:solidFill>
              <a:schemeClr val="bg1"/>
            </a:solidFill>
            <a:miter lim="800000"/>
          </a:ln>
          <a:effectLst>
            <a:outerShdw blurRad="88900" sx="101000" sy="101000" algn="tl" rotWithShape="0">
              <a:schemeClr val="accent1">
                <a:lumMod val="50000"/>
                <a:alpha val="15000"/>
              </a:schemeClr>
            </a:outerShdw>
          </a:effectLst>
        </p:spPr>
        <p:txBody>
          <a:bodyPr tIns="457200"/>
          <a:lstStyle>
            <a:lvl1pPr marL="45720" indent="0" algn="ctr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2413" y="5791200"/>
            <a:ext cx="9144000" cy="457200"/>
          </a:xfrm>
        </p:spPr>
        <p:txBody>
          <a:bodyPr wrap="square">
            <a:normAutofit/>
          </a:bodyPr>
          <a:lstStyle>
            <a:lvl1pPr marL="0" indent="0" algn="ctr">
              <a:spcBef>
                <a:spcPts val="0"/>
              </a:spcBef>
              <a:buNone/>
              <a:defRPr sz="24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2412" y="4843464"/>
            <a:ext cx="9144002" cy="947736"/>
          </a:xfrm>
        </p:spPr>
        <p:txBody>
          <a:bodyPr>
            <a:normAutofit/>
          </a:bodyPr>
          <a:lstStyle>
            <a:lvl1pPr algn="ctr">
              <a:lnSpc>
                <a:spcPct val="80000"/>
              </a:lnSpc>
              <a:defRPr sz="6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111003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lternate 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3D76A-AFCE-4D96-B917-CBEF96F7D1EB}" type="datetimeFigureOut">
              <a:rPr lang="en-US"/>
              <a:pPr/>
              <a:t>5/14/2014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A965E-3C11-4F28-82DC-E30D63FAC43C}" type="slidenum">
              <a:rPr/>
              <a:pPr/>
              <a:t>‹#›</a:t>
            </a:fld>
            <a:endParaRPr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1853090" y="685800"/>
            <a:ext cx="2743200" cy="3913632"/>
          </a:xfrm>
          <a:solidFill>
            <a:schemeClr val="bg1">
              <a:lumMod val="95000"/>
            </a:schemeClr>
          </a:solidFill>
          <a:ln w="127000">
            <a:noFill/>
            <a:miter lim="800000"/>
          </a:ln>
          <a:effectLst>
            <a:outerShdw blurRad="88900" sx="101000" sy="101000" algn="ctr" rotWithShape="0">
              <a:schemeClr val="accent1">
                <a:lumMod val="50000"/>
                <a:alpha val="15000"/>
              </a:schemeClr>
            </a:outerShdw>
          </a:effectLst>
        </p:spPr>
        <p:txBody>
          <a:bodyPr tIns="457200"/>
          <a:lstStyle>
            <a:lvl1pPr marL="0" indent="0" algn="ctr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4722812" y="685800"/>
            <a:ext cx="2743200" cy="3913632"/>
          </a:xfrm>
          <a:solidFill>
            <a:schemeClr val="bg1">
              <a:lumMod val="95000"/>
            </a:schemeClr>
          </a:solidFill>
          <a:ln w="127000">
            <a:noFill/>
            <a:miter lim="800000"/>
          </a:ln>
          <a:effectLst>
            <a:outerShdw blurRad="88900" sx="101000" sy="101000" algn="ctr" rotWithShape="0">
              <a:schemeClr val="accent1">
                <a:lumMod val="50000"/>
                <a:alpha val="15000"/>
              </a:schemeClr>
            </a:outerShdw>
          </a:effectLst>
        </p:spPr>
        <p:txBody>
          <a:bodyPr vert="horz" lIns="91440" tIns="457200" rIns="91440" bIns="45720" rtlCol="0">
            <a:normAutofit/>
          </a:bodyPr>
          <a:lstStyle>
            <a:lvl1pPr marL="0" indent="-228600" algn="ctr">
              <a:buNone/>
              <a:defRPr/>
            </a:lvl1pPr>
          </a:lstStyle>
          <a:p>
            <a:pPr marL="45720" lvl="0" indent="0" algn="ctr"/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15"/>
          </p:nvPr>
        </p:nvSpPr>
        <p:spPr>
          <a:xfrm>
            <a:off x="7592534" y="685800"/>
            <a:ext cx="2743200" cy="3913632"/>
          </a:xfrm>
          <a:solidFill>
            <a:schemeClr val="bg1">
              <a:lumMod val="95000"/>
            </a:schemeClr>
          </a:solidFill>
          <a:ln w="127000">
            <a:noFill/>
            <a:miter lim="800000"/>
          </a:ln>
          <a:effectLst>
            <a:outerShdw blurRad="88900" sx="101000" sy="101000" algn="ctr" rotWithShape="0">
              <a:schemeClr val="accent1">
                <a:lumMod val="50000"/>
                <a:alpha val="15000"/>
              </a:schemeClr>
            </a:outerShdw>
          </a:effectLst>
        </p:spPr>
        <p:txBody>
          <a:bodyPr vert="horz" lIns="91440" tIns="457200" rIns="91440" bIns="45720" rtlCol="0">
            <a:normAutofit/>
          </a:bodyPr>
          <a:lstStyle>
            <a:lvl1pPr marL="0" indent="-228600" algn="ctr">
              <a:buNone/>
              <a:defRPr/>
            </a:lvl1pPr>
          </a:lstStyle>
          <a:p>
            <a:pPr marL="45720" lvl="0" indent="0" algn="ctr"/>
            <a:r>
              <a:rPr lang="en-US" smtClean="0"/>
              <a:t>Click icon to add picture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2413" y="5791200"/>
            <a:ext cx="9144000" cy="457200"/>
          </a:xfrm>
        </p:spPr>
        <p:txBody>
          <a:bodyPr wrap="square">
            <a:normAutofit/>
          </a:bodyPr>
          <a:lstStyle>
            <a:lvl1pPr marL="0" indent="0" algn="ctr">
              <a:spcBef>
                <a:spcPts val="0"/>
              </a:spcBef>
              <a:buNone/>
              <a:defRPr sz="24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2413" y="4843464"/>
            <a:ext cx="9144002" cy="947736"/>
          </a:xfrm>
        </p:spPr>
        <p:txBody>
          <a:bodyPr>
            <a:normAutofit/>
          </a:bodyPr>
          <a:lstStyle>
            <a:lvl1pPr algn="ctr">
              <a:lnSpc>
                <a:spcPct val="80000"/>
              </a:lnSpc>
              <a:defRPr sz="6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642607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3D76A-AFCE-4D96-B917-CBEF96F7D1EB}" type="datetimeFigureOut">
              <a:rPr lang="en-US"/>
              <a:pPr/>
              <a:t>5/14/2014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A965E-3C11-4F28-82DC-E30D63FAC43C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71888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 bwMode="gray">
          <a:xfrm>
            <a:off x="2159492" y="0"/>
            <a:ext cx="9345120" cy="6858000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152400">
            <a:noFill/>
            <a:miter lim="800000"/>
          </a:ln>
          <a:effectLst>
            <a:outerShdw blurRad="88900" sx="101000" sy="101000" algn="ctr" rotWithShape="0">
              <a:schemeClr val="accent1">
                <a:lumMod val="50000"/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cxnSp>
        <p:nvCxnSpPr>
          <p:cNvPr id="8" name="Straight Connector 7"/>
          <p:cNvCxnSpPr/>
          <p:nvPr/>
        </p:nvCxnSpPr>
        <p:spPr>
          <a:xfrm>
            <a:off x="2309812" y="0"/>
            <a:ext cx="0" cy="6858000"/>
          </a:xfrm>
          <a:prstGeom prst="line">
            <a:avLst/>
          </a:prstGeom>
          <a:noFill/>
          <a:ln w="19050">
            <a:solidFill>
              <a:schemeClr val="accent3">
                <a:lumMod val="50000"/>
                <a:alpha val="15000"/>
              </a:schemeClr>
            </a:solidFill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1352212" y="0"/>
            <a:ext cx="0" cy="6858000"/>
          </a:xfrm>
          <a:prstGeom prst="line">
            <a:avLst/>
          </a:prstGeom>
          <a:noFill/>
          <a:ln w="19050">
            <a:solidFill>
              <a:schemeClr val="accent3">
                <a:lumMod val="50000"/>
                <a:alpha val="15000"/>
              </a:schemeClr>
            </a:solidFill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95612" y="319088"/>
            <a:ext cx="7670802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95612" y="1643063"/>
            <a:ext cx="7670802" cy="4529137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3D76A-AFCE-4D96-B917-CBEF96F7D1EB}" type="datetimeFigureOut">
              <a:rPr lang="en-US"/>
              <a:pPr/>
              <a:t>5/14/2014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A965E-3C11-4F28-82DC-E30D63FAC43C}" type="slidenum">
              <a:rPr/>
              <a:pPr/>
              <a:t>‹#›</a:t>
            </a:fld>
            <a:endParaRPr/>
          </a:p>
        </p:txBody>
      </p:sp>
      <p:sp>
        <p:nvSpPr>
          <p:cNvPr id="12" name="Rectangle 11"/>
          <p:cNvSpPr/>
          <p:nvPr/>
        </p:nvSpPr>
        <p:spPr bwMode="gray">
          <a:xfrm rot="21379692">
            <a:off x="322262" y="211183"/>
            <a:ext cx="1542449" cy="2051702"/>
          </a:xfrm>
          <a:prstGeom prst="rect">
            <a:avLst/>
          </a:prstGeom>
          <a:solidFill>
            <a:schemeClr val="bg1"/>
          </a:solidFill>
          <a:ln w="190500">
            <a:noFill/>
            <a:miter lim="800000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3"/>
          </p:nvPr>
        </p:nvSpPr>
        <p:spPr bwMode="gray">
          <a:xfrm rot="180000">
            <a:off x="357415" y="280969"/>
            <a:ext cx="1446157" cy="1965874"/>
          </a:xfrm>
          <a:solidFill>
            <a:schemeClr val="bg1">
              <a:lumMod val="95000"/>
            </a:schemeClr>
          </a:solidFill>
          <a:ln w="76200">
            <a:solidFill>
              <a:schemeClr val="bg1"/>
            </a:solidFill>
            <a:miter lim="800000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txBody>
          <a:bodyPr tIns="182880">
            <a:normAutofit/>
          </a:bodyPr>
          <a:lstStyle>
            <a:lvl1pPr marL="45720" indent="0" algn="ctr">
              <a:buNone/>
              <a:defRPr sz="16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26595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3" y="1643064"/>
            <a:ext cx="9144002" cy="2928936"/>
          </a:xfrm>
        </p:spPr>
        <p:txBody>
          <a:bodyPr anchor="b">
            <a:normAutofit/>
          </a:bodyPr>
          <a:lstStyle>
            <a:lvl1pPr algn="ctr">
              <a:lnSpc>
                <a:spcPct val="80000"/>
              </a:lnSpc>
              <a:defRPr sz="6600" b="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3" y="4572000"/>
            <a:ext cx="9144000" cy="1066799"/>
          </a:xfrm>
        </p:spPr>
        <p:txBody>
          <a:bodyPr anchor="t">
            <a:normAutofit/>
          </a:bodyPr>
          <a:lstStyle>
            <a:lvl1pPr marL="0" indent="0" algn="ctr">
              <a:spcBef>
                <a:spcPts val="0"/>
              </a:spcBef>
              <a:buNone/>
              <a:defRPr sz="24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3D76A-AFCE-4D96-B917-CBEF96F7D1EB}" type="datetimeFigureOut">
              <a:rPr lang="en-US"/>
              <a:pPr/>
              <a:t>5/14/2014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A965E-3C11-4F28-82DC-E30D63FAC43C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32338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2412" y="1643063"/>
            <a:ext cx="4480560" cy="452913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5854" y="1643063"/>
            <a:ext cx="4480560" cy="452913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3D76A-AFCE-4D96-B917-CBEF96F7D1EB}" type="datetimeFigureOut">
              <a:rPr lang="en-US"/>
              <a:pPr/>
              <a:t>5/14/2014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A965E-3C11-4F28-82DC-E30D63FAC43C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06267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4" y="1624372"/>
            <a:ext cx="4480560" cy="737828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2414" y="2438400"/>
            <a:ext cx="4480560" cy="373379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5854" y="1624372"/>
            <a:ext cx="4480560" cy="737828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5854" y="2438400"/>
            <a:ext cx="4480560" cy="373379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3D76A-AFCE-4D96-B917-CBEF96F7D1EB}" type="datetimeFigureOut">
              <a:rPr lang="en-US"/>
              <a:pPr/>
              <a:t>5/14/2014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A965E-3C11-4F28-82DC-E30D63FAC43C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24432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3D76A-AFCE-4D96-B917-CBEF96F7D1EB}" type="datetimeFigureOut">
              <a:rPr lang="en-US"/>
              <a:pPr/>
              <a:t>5/14/2014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A965E-3C11-4F28-82DC-E30D63FAC43C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44294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684211" y="0"/>
            <a:ext cx="10820402" cy="6858000"/>
          </a:xfrm>
          <a:prstGeom prst="rect">
            <a:avLst/>
          </a:prstGeom>
          <a:solidFill>
            <a:schemeClr val="bg1"/>
          </a:solidFill>
          <a:ln w="152400">
            <a:noFill/>
            <a:miter lim="800000"/>
          </a:ln>
          <a:effectLst>
            <a:outerShdw blurRad="88900" sx="101000" sy="101000" algn="ctr" rotWithShape="0">
              <a:schemeClr val="accent1">
                <a:lumMod val="50000"/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cxnSp>
        <p:nvCxnSpPr>
          <p:cNvPr id="8" name="Straight Connector 7"/>
          <p:cNvCxnSpPr/>
          <p:nvPr/>
        </p:nvCxnSpPr>
        <p:spPr>
          <a:xfrm>
            <a:off x="836612" y="0"/>
            <a:ext cx="0" cy="6858000"/>
          </a:xfrm>
          <a:prstGeom prst="line">
            <a:avLst/>
          </a:prstGeom>
          <a:noFill/>
          <a:ln w="19050">
            <a:solidFill>
              <a:schemeClr val="accent3">
                <a:lumMod val="50000"/>
                <a:alpha val="15000"/>
              </a:schemeClr>
            </a:solidFill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1352212" y="0"/>
            <a:ext cx="0" cy="6858000"/>
          </a:xfrm>
          <a:prstGeom prst="line">
            <a:avLst/>
          </a:prstGeom>
          <a:noFill/>
          <a:ln w="19050">
            <a:solidFill>
              <a:schemeClr val="accent3">
                <a:lumMod val="50000"/>
                <a:alpha val="15000"/>
              </a:schemeClr>
            </a:solidFill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2414" y="319088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4" y="1643063"/>
            <a:ext cx="9144000" cy="45291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456612" y="6400801"/>
            <a:ext cx="1167659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A753D76A-AFCE-4D96-B917-CBEF96F7D1EB}" type="datetimeFigureOut">
              <a:rPr lang="en-US"/>
              <a:pPr/>
              <a:t>5/14/2014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07885" y="6400801"/>
            <a:ext cx="6796327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752012" y="6400801"/>
            <a:ext cx="914402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F25A965E-3C11-4F28-82DC-E30D63FAC43C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47839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62" r:id="rId3"/>
    <p:sldLayoutId id="2147483650" r:id="rId4"/>
    <p:sldLayoutId id="214748366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tx1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3839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9.jpeg"/><Relationship Id="rId4" Type="http://schemas.openxmlformats.org/officeDocument/2006/relationships/image" Target="../media/image18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522413" y="5410200"/>
            <a:ext cx="9144000" cy="838200"/>
          </a:xfrm>
        </p:spPr>
        <p:txBody>
          <a:bodyPr/>
          <a:lstStyle/>
          <a:p>
            <a:pPr algn="l"/>
            <a:r>
              <a:rPr lang="en-US" dirty="0" smtClean="0"/>
              <a:t>Prepared by: 		 </a:t>
            </a:r>
            <a:r>
              <a:rPr lang="en-US" dirty="0" err="1" smtClean="0"/>
              <a:t>Hanin</a:t>
            </a:r>
            <a:r>
              <a:rPr lang="en-US" dirty="0" smtClean="0"/>
              <a:t> </a:t>
            </a:r>
            <a:r>
              <a:rPr lang="en-US" dirty="0" err="1" smtClean="0"/>
              <a:t>Mizyed</a:t>
            </a:r>
            <a:r>
              <a:rPr lang="en-US" dirty="0" smtClean="0"/>
              <a:t> ,</a:t>
            </a:r>
            <a:r>
              <a:rPr lang="en-US" dirty="0" err="1" smtClean="0"/>
              <a:t>Abdalla</a:t>
            </a:r>
            <a:r>
              <a:rPr lang="en-US" dirty="0" smtClean="0"/>
              <a:t> </a:t>
            </a:r>
            <a:r>
              <a:rPr lang="en-US" dirty="0" err="1" smtClean="0"/>
              <a:t>Melhem</a:t>
            </a:r>
            <a:endParaRPr lang="en-US" dirty="0" smtClean="0"/>
          </a:p>
          <a:p>
            <a:pPr algn="l"/>
            <a:r>
              <a:rPr lang="en-US" dirty="0" smtClean="0"/>
              <a:t>Supervisor:			Dr. </a:t>
            </a:r>
            <a:r>
              <a:rPr lang="en-US" dirty="0" err="1" smtClean="0"/>
              <a:t>Sufyan</a:t>
            </a:r>
            <a:r>
              <a:rPr lang="en-US" dirty="0" smtClean="0"/>
              <a:t> Samara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1598612" y="4572000"/>
            <a:ext cx="9144002" cy="947736"/>
          </a:xfrm>
        </p:spPr>
        <p:txBody>
          <a:bodyPr>
            <a:normAutofit/>
          </a:bodyPr>
          <a:lstStyle/>
          <a:p>
            <a:r>
              <a:rPr lang="en-US" dirty="0" smtClean="0"/>
              <a:t>Monitoring Robot</a:t>
            </a:r>
            <a:endParaRPr lang="en-US" dirty="0"/>
          </a:p>
        </p:txBody>
      </p:sp>
      <p:pic>
        <p:nvPicPr>
          <p:cNvPr id="1026" name="Picture 2" descr="C:\Users\Hani\Desktop\presentation\2014-05-11 12.23.47-1.jpg"/>
          <p:cNvPicPr>
            <a:picLocks noGrp="1" noChangeAspect="1" noChangeArrowheads="1"/>
          </p:cNvPicPr>
          <p:nvPr>
            <p:ph type="pic" sz="quarter" idx="13"/>
          </p:nvPr>
        </p:nvPicPr>
        <p:blipFill>
          <a:blip r:embed="rId2" cstate="print"/>
          <a:srcRect l="3275" r="3275"/>
          <a:stretch>
            <a:fillRect/>
          </a:stretch>
        </p:blipFill>
        <p:spPr bwMode="auto">
          <a:xfrm>
            <a:off x="1635125" y="917575"/>
            <a:ext cx="2478088" cy="3314700"/>
          </a:xfrm>
          <a:prstGeom prst="rect">
            <a:avLst/>
          </a:prstGeom>
          <a:noFill/>
        </p:spPr>
      </p:pic>
      <p:pic>
        <p:nvPicPr>
          <p:cNvPr id="1027" name="Picture 3" descr="C:\Users\Hani\Desktop\presentation\2014-05-11 12.23.52.jpg"/>
          <p:cNvPicPr>
            <a:picLocks noGrp="1" noChangeAspect="1" noChangeArrowheads="1"/>
          </p:cNvPicPr>
          <p:nvPr>
            <p:ph type="pic" sz="quarter" idx="14"/>
          </p:nvPr>
        </p:nvPicPr>
        <p:blipFill>
          <a:blip r:embed="rId3" cstate="print"/>
          <a:srcRect l="20672" r="20672"/>
          <a:stretch>
            <a:fillRect/>
          </a:stretch>
        </p:blipFill>
        <p:spPr bwMode="auto">
          <a:prstGeom prst="rect">
            <a:avLst/>
          </a:prstGeom>
          <a:noFill/>
        </p:spPr>
      </p:pic>
      <p:pic>
        <p:nvPicPr>
          <p:cNvPr id="14" name="Picture Placeholder 13"/>
          <p:cNvPicPr>
            <a:picLocks noGrp="1" noChangeAspect="1"/>
          </p:cNvPicPr>
          <p:nvPr>
            <p:ph type="pic" sz="quarter" idx="15"/>
          </p:nvPr>
        </p:nvPicPr>
        <p:blipFill>
          <a:blip r:embed="rId4" cstate="print"/>
          <a:srcRect l="21686" r="21686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3818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2" y="533400"/>
            <a:ext cx="9144000" cy="928688"/>
          </a:xfrm>
        </p:spPr>
        <p:txBody>
          <a:bodyPr/>
          <a:lstStyle/>
          <a:p>
            <a:r>
              <a:rPr lang="en-US" sz="4000" b="1" dirty="0" smtClean="0"/>
              <a:t>Microcontroller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1812" y="1447800"/>
            <a:ext cx="11430000" cy="4833937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51412" y="2819400"/>
            <a:ext cx="2438400" cy="175763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74812" y="2209800"/>
            <a:ext cx="1676400" cy="1143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447212" y="3657600"/>
            <a:ext cx="1630103" cy="29718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180012" y="5410200"/>
            <a:ext cx="2133600" cy="876035"/>
          </a:xfrm>
          <a:prstGeom prst="rect">
            <a:avLst/>
          </a:prstGeom>
        </p:spPr>
      </p:pic>
      <p:sp>
        <p:nvSpPr>
          <p:cNvPr id="11" name="Left-Right Arrow 10"/>
          <p:cNvSpPr/>
          <p:nvPr/>
        </p:nvSpPr>
        <p:spPr>
          <a:xfrm>
            <a:off x="7770812" y="2590800"/>
            <a:ext cx="990600" cy="152400"/>
          </a:xfrm>
          <a:prstGeom prst="leftRightArrow">
            <a:avLst/>
          </a:prstGeom>
          <a:solidFill>
            <a:srgbClr val="00B0F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Left-Right Arrow 11"/>
          <p:cNvSpPr/>
          <p:nvPr/>
        </p:nvSpPr>
        <p:spPr>
          <a:xfrm rot="5400000">
            <a:off x="9774859" y="3101353"/>
            <a:ext cx="584013" cy="172507"/>
          </a:xfrm>
          <a:prstGeom prst="leftRightArrow">
            <a:avLst/>
          </a:prstGeom>
          <a:solidFill>
            <a:srgbClr val="00B0F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Left-Right Arrow 12"/>
          <p:cNvSpPr/>
          <p:nvPr/>
        </p:nvSpPr>
        <p:spPr>
          <a:xfrm rot="5400000">
            <a:off x="6041059" y="4853953"/>
            <a:ext cx="584013" cy="172507"/>
          </a:xfrm>
          <a:prstGeom prst="leftRightArrow">
            <a:avLst/>
          </a:prstGeom>
          <a:solidFill>
            <a:srgbClr val="00B0F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ArduCAM_REVC_1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6212" y="4038600"/>
            <a:ext cx="2133600" cy="1471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16" descr="C:\Users\Hani\Desktop\b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913812" y="1524000"/>
            <a:ext cx="25146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>
            <a:off x="5408612" y="2286000"/>
            <a:ext cx="12862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Microcontroller</a:t>
            </a:r>
            <a:endParaRPr lang="en-US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1370012" y="1981200"/>
            <a:ext cx="659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Power source</a:t>
            </a:r>
            <a:endParaRPr lang="en-US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8990012" y="1524000"/>
            <a:ext cx="91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Bluetooth module</a:t>
            </a:r>
            <a:endParaRPr lang="en-US" sz="1200" dirty="0"/>
          </a:p>
        </p:txBody>
      </p:sp>
      <p:sp>
        <p:nvSpPr>
          <p:cNvPr id="22" name="TextBox 21"/>
          <p:cNvSpPr txBox="1"/>
          <p:nvPr/>
        </p:nvSpPr>
        <p:spPr>
          <a:xfrm>
            <a:off x="5027612" y="4800600"/>
            <a:ext cx="9746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DC motors</a:t>
            </a:r>
            <a:endParaRPr lang="en-US" sz="1200" dirty="0"/>
          </a:p>
        </p:txBody>
      </p:sp>
      <p:sp>
        <p:nvSpPr>
          <p:cNvPr id="23" name="TextBox 22"/>
          <p:cNvSpPr txBox="1"/>
          <p:nvPr/>
        </p:nvSpPr>
        <p:spPr>
          <a:xfrm>
            <a:off x="8304212" y="3505200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Android app</a:t>
            </a:r>
            <a:endParaRPr lang="en-US" sz="1200" dirty="0"/>
          </a:p>
        </p:txBody>
      </p:sp>
      <p:sp>
        <p:nvSpPr>
          <p:cNvPr id="24" name="Left-Right Arrow 23"/>
          <p:cNvSpPr/>
          <p:nvPr/>
        </p:nvSpPr>
        <p:spPr>
          <a:xfrm>
            <a:off x="3579812" y="4191000"/>
            <a:ext cx="1219200" cy="152400"/>
          </a:xfrm>
          <a:prstGeom prst="leftRightArrow">
            <a:avLst/>
          </a:prstGeom>
          <a:solidFill>
            <a:srgbClr val="00B0F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Left-Right Arrow 24"/>
          <p:cNvSpPr/>
          <p:nvPr/>
        </p:nvSpPr>
        <p:spPr>
          <a:xfrm>
            <a:off x="3503612" y="2971800"/>
            <a:ext cx="1219200" cy="152400"/>
          </a:xfrm>
          <a:prstGeom prst="leftRightArrow">
            <a:avLst/>
          </a:prstGeom>
          <a:solidFill>
            <a:srgbClr val="00B0F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1141412" y="3733800"/>
            <a:ext cx="1371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Camera Module</a:t>
            </a:r>
            <a:endParaRPr lang="en-US" sz="12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 smtClean="0"/>
              <a:t>H-Bridge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The most common method to drive DC motors in two directions under control of a microcontroller</a:t>
            </a:r>
            <a:endParaRPr lang="en-US" sz="2400" dirty="0"/>
          </a:p>
        </p:txBody>
      </p:sp>
      <p:pic>
        <p:nvPicPr>
          <p:cNvPr id="4" name="Picture 3" descr="C:\Users\arcc\Desktop\hbridgg.gif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9812" y="2971800"/>
            <a:ext cx="5859231" cy="2790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2" y="533400"/>
            <a:ext cx="9144000" cy="928688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Bluetooth Module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1812" y="1447800"/>
            <a:ext cx="11430000" cy="4833937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51412" y="2819400"/>
            <a:ext cx="2438400" cy="175763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74812" y="2209800"/>
            <a:ext cx="1676400" cy="1143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447212" y="3657600"/>
            <a:ext cx="1630103" cy="29718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180012" y="5410200"/>
            <a:ext cx="2133600" cy="876035"/>
          </a:xfrm>
          <a:prstGeom prst="rect">
            <a:avLst/>
          </a:prstGeom>
        </p:spPr>
      </p:pic>
      <p:sp>
        <p:nvSpPr>
          <p:cNvPr id="11" name="Left-Right Arrow 10"/>
          <p:cNvSpPr/>
          <p:nvPr/>
        </p:nvSpPr>
        <p:spPr>
          <a:xfrm>
            <a:off x="7770812" y="2590800"/>
            <a:ext cx="990600" cy="152400"/>
          </a:xfrm>
          <a:prstGeom prst="leftRightArrow">
            <a:avLst/>
          </a:prstGeom>
          <a:solidFill>
            <a:srgbClr val="00B0F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Left-Right Arrow 11"/>
          <p:cNvSpPr/>
          <p:nvPr/>
        </p:nvSpPr>
        <p:spPr>
          <a:xfrm rot="5400000">
            <a:off x="9774859" y="3101353"/>
            <a:ext cx="584013" cy="172507"/>
          </a:xfrm>
          <a:prstGeom prst="leftRightArrow">
            <a:avLst/>
          </a:prstGeom>
          <a:solidFill>
            <a:srgbClr val="00B0F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Left-Right Arrow 12"/>
          <p:cNvSpPr/>
          <p:nvPr/>
        </p:nvSpPr>
        <p:spPr>
          <a:xfrm rot="5400000">
            <a:off x="6041059" y="4853953"/>
            <a:ext cx="584013" cy="172507"/>
          </a:xfrm>
          <a:prstGeom prst="leftRightArrow">
            <a:avLst/>
          </a:prstGeom>
          <a:solidFill>
            <a:srgbClr val="00B0F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ArduCAM_REVC_1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6212" y="4038600"/>
            <a:ext cx="2133600" cy="1471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16" descr="C:\Users\Hani\Desktop\b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913812" y="1524000"/>
            <a:ext cx="25146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>
            <a:off x="5408612" y="2286000"/>
            <a:ext cx="12862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Microcontroller</a:t>
            </a:r>
            <a:endParaRPr lang="en-US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1370012" y="1981200"/>
            <a:ext cx="659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Power source</a:t>
            </a:r>
            <a:endParaRPr lang="en-US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8990012" y="1524000"/>
            <a:ext cx="91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Bluetooth module</a:t>
            </a:r>
            <a:endParaRPr lang="en-US" sz="1200" dirty="0"/>
          </a:p>
        </p:txBody>
      </p:sp>
      <p:sp>
        <p:nvSpPr>
          <p:cNvPr id="22" name="TextBox 21"/>
          <p:cNvSpPr txBox="1"/>
          <p:nvPr/>
        </p:nvSpPr>
        <p:spPr>
          <a:xfrm>
            <a:off x="5027612" y="4800600"/>
            <a:ext cx="9746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DC motors</a:t>
            </a:r>
            <a:endParaRPr lang="en-US" sz="1200" dirty="0"/>
          </a:p>
        </p:txBody>
      </p:sp>
      <p:sp>
        <p:nvSpPr>
          <p:cNvPr id="23" name="TextBox 22"/>
          <p:cNvSpPr txBox="1"/>
          <p:nvPr/>
        </p:nvSpPr>
        <p:spPr>
          <a:xfrm>
            <a:off x="8304212" y="3505200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Android app</a:t>
            </a:r>
            <a:endParaRPr lang="en-US" sz="1200" dirty="0"/>
          </a:p>
        </p:txBody>
      </p:sp>
      <p:sp>
        <p:nvSpPr>
          <p:cNvPr id="24" name="Left-Right Arrow 23"/>
          <p:cNvSpPr/>
          <p:nvPr/>
        </p:nvSpPr>
        <p:spPr>
          <a:xfrm>
            <a:off x="3579812" y="4191000"/>
            <a:ext cx="1219200" cy="152400"/>
          </a:xfrm>
          <a:prstGeom prst="leftRightArrow">
            <a:avLst/>
          </a:prstGeom>
          <a:solidFill>
            <a:srgbClr val="00B0F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Left-Right Arrow 24"/>
          <p:cNvSpPr/>
          <p:nvPr/>
        </p:nvSpPr>
        <p:spPr>
          <a:xfrm>
            <a:off x="3503612" y="2971800"/>
            <a:ext cx="1219200" cy="152400"/>
          </a:xfrm>
          <a:prstGeom prst="leftRightArrow">
            <a:avLst/>
          </a:prstGeom>
          <a:solidFill>
            <a:srgbClr val="00B0F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1141412" y="3733800"/>
            <a:ext cx="1371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Camera Module</a:t>
            </a:r>
            <a:endParaRPr lang="en-US" sz="12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 smtClean="0"/>
              <a:t>DC</a:t>
            </a:r>
            <a:r>
              <a:rPr lang="en-US" b="1" dirty="0" smtClean="0"/>
              <a:t> Motors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The vehicle is controlled by two DC motors.</a:t>
            </a:r>
          </a:p>
          <a:p>
            <a:r>
              <a:rPr lang="en-US" sz="2400" dirty="0" smtClean="0"/>
              <a:t>Each Motor controls a single wheel.</a:t>
            </a:r>
          </a:p>
          <a:p>
            <a:endParaRPr lang="en-US" sz="2400" dirty="0" smtClean="0"/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2212" y="1473894"/>
            <a:ext cx="3810000" cy="477450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2" y="228600"/>
            <a:ext cx="9144000" cy="1295400"/>
          </a:xfrm>
        </p:spPr>
        <p:txBody>
          <a:bodyPr/>
          <a:lstStyle/>
          <a:p>
            <a:pPr lvl="0"/>
            <a:r>
              <a:rPr lang="en-US" sz="4000" b="1" dirty="0" smtClean="0"/>
              <a:t>Bluetooth Module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 marL="45720" lvl="1" indent="0">
              <a:spcBef>
                <a:spcPts val="600"/>
              </a:spcBef>
              <a:buSzPct val="70000"/>
            </a:pPr>
            <a:r>
              <a:rPr lang="en-US" sz="2400" dirty="0" smtClean="0"/>
              <a:t> Used to transfer data between mobile and Arduino.</a:t>
            </a:r>
          </a:p>
          <a:p>
            <a:pPr marL="45720" lvl="1" indent="0">
              <a:spcBef>
                <a:spcPts val="600"/>
              </a:spcBef>
              <a:buSzPct val="70000"/>
            </a:pPr>
            <a:endParaRPr lang="en-US" sz="2400" dirty="0" smtClean="0"/>
          </a:p>
          <a:p>
            <a:pPr lvl="0"/>
            <a:r>
              <a:rPr lang="en-US" altLang="zh-CN" sz="2400" dirty="0" smtClean="0">
                <a:solidFill>
                  <a:srgbClr val="000000"/>
                </a:solidFill>
                <a:ea typeface="Meiryo" pitchFamily="34" charset="-128"/>
                <a:sym typeface="Meiryo" pitchFamily="34" charset="-128"/>
              </a:rPr>
              <a:t>Features: simple to program, </a:t>
            </a:r>
            <a:r>
              <a:rPr lang="en-US" sz="2400" dirty="0" smtClean="0"/>
              <a:t>low power.</a:t>
            </a:r>
          </a:p>
          <a:p>
            <a:pPr lvl="0"/>
            <a:endParaRPr lang="en-US" sz="2400" dirty="0" smtClean="0"/>
          </a:p>
          <a:p>
            <a:r>
              <a:rPr lang="en-US" sz="2400" dirty="0" smtClean="0"/>
              <a:t>Class 1 Bluetooth for long range (~100m)</a:t>
            </a:r>
          </a:p>
          <a:p>
            <a:pPr lvl="1">
              <a:buFont typeface="Wingdings" pitchFamily="2" charset="2"/>
              <a:buChar char="v"/>
            </a:pPr>
            <a:r>
              <a:rPr lang="en-US" sz="2400" dirty="0" smtClean="0"/>
              <a:t>Chosen model: (HC-06) Bluetooth Module</a:t>
            </a:r>
          </a:p>
          <a:p>
            <a:pPr lvl="0"/>
            <a:endParaRPr lang="en-US" sz="2400" dirty="0" smtClean="0"/>
          </a:p>
          <a:p>
            <a:pPr lvl="0"/>
            <a:endParaRPr lang="en-US" altLang="zh-CN" sz="2400" dirty="0" smtClean="0">
              <a:solidFill>
                <a:srgbClr val="000000"/>
              </a:solidFill>
              <a:latin typeface="Century Gothic" pitchFamily="34" charset="0"/>
              <a:ea typeface="Meiryo" pitchFamily="34" charset="-128"/>
              <a:sym typeface="Meiryo" pitchFamily="34" charset="-128"/>
            </a:endParaRP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Content Placeholder 2"/>
          <p:cNvSpPr txBox="1">
            <a:spLocks noChangeArrowheads="1"/>
          </p:cNvSpPr>
          <p:nvPr/>
        </p:nvSpPr>
        <p:spPr>
          <a:xfrm>
            <a:off x="1674812" y="1828800"/>
            <a:ext cx="8915400" cy="37782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74320" marR="0" lvl="0" indent="-22860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tx1"/>
              </a:buClr>
              <a:buSzTx/>
              <a:buFont typeface="Arial" pitchFamily="34" charset="0"/>
              <a:buChar char="•"/>
              <a:tabLst/>
              <a:defRPr/>
            </a:pPr>
            <a:endParaRPr kumimoji="0" lang="en-US" altLang="zh-CN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SimSun" pitchFamily="2" charset="-122"/>
              <a:cs typeface="+mn-cs"/>
            </a:endParaRPr>
          </a:p>
        </p:txBody>
      </p:sp>
      <p:pic>
        <p:nvPicPr>
          <p:cNvPr id="5" name="Picture 4" descr="C:\Users\Hani\Desktop\b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0412" y="4343400"/>
            <a:ext cx="28194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Bluetooth Module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None/>
            </a:pPr>
            <a:endParaRPr lang="en-US" dirty="0" smtClean="0"/>
          </a:p>
          <a:p>
            <a:pPr>
              <a:buFont typeface="Wingdings" pitchFamily="2" charset="2"/>
              <a:buChar char="q"/>
            </a:pPr>
            <a:r>
              <a:rPr lang="en-US" sz="2400" dirty="0" smtClean="0"/>
              <a:t> Essentially implements a wireless serial stream</a:t>
            </a:r>
          </a:p>
          <a:p>
            <a:pPr lvl="1"/>
            <a:r>
              <a:rPr lang="en-US" sz="2400" dirty="0" smtClean="0"/>
              <a:t>When module receives a message via Bluetooth, </a:t>
            </a:r>
          </a:p>
          <a:p>
            <a:pPr lvl="1">
              <a:buNone/>
            </a:pPr>
            <a:r>
              <a:rPr lang="en-US" sz="2400" dirty="0" smtClean="0"/>
              <a:t>    it sends that message via serial</a:t>
            </a:r>
          </a:p>
          <a:p>
            <a:pPr lvl="1"/>
            <a:r>
              <a:rPr lang="en-US" sz="2400" dirty="0" smtClean="0"/>
              <a:t>When modem receives a message via serial, it sends that message via Bluetooth</a:t>
            </a:r>
          </a:p>
          <a:p>
            <a:pPr lvl="1"/>
            <a:endParaRPr lang="en-US" sz="2400" dirty="0" smtClean="0"/>
          </a:p>
          <a:p>
            <a:pPr>
              <a:buFont typeface="Wingdings" pitchFamily="2" charset="2"/>
              <a:buChar char="q"/>
            </a:pPr>
            <a:r>
              <a:rPr lang="en-US" sz="2400" dirty="0" smtClean="0"/>
              <a:t> Has static network address which Android controller uses to establish a connection</a:t>
            </a:r>
          </a:p>
          <a:p>
            <a:endParaRPr lang="en-US" sz="24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 err="1" smtClean="0"/>
              <a:t>ArduCam</a:t>
            </a:r>
            <a:r>
              <a:rPr lang="en-US" b="1" dirty="0" smtClean="0"/>
              <a:t> </a:t>
            </a:r>
            <a:r>
              <a:rPr lang="en-US" b="1" dirty="0" err="1" smtClean="0"/>
              <a:t>Sheild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err="1" smtClean="0"/>
              <a:t>Arduino</a:t>
            </a:r>
            <a:r>
              <a:rPr lang="en-US" sz="2400" dirty="0" smtClean="0"/>
              <a:t> based open source camera platform , well mated to </a:t>
            </a:r>
            <a:r>
              <a:rPr lang="en-US" sz="2400" dirty="0" err="1" smtClean="0"/>
              <a:t>Arduino</a:t>
            </a:r>
            <a:r>
              <a:rPr lang="en-US" sz="2400" dirty="0" smtClean="0"/>
              <a:t> boards. </a:t>
            </a:r>
          </a:p>
          <a:p>
            <a:endParaRPr lang="en-US" sz="2400" dirty="0" smtClean="0"/>
          </a:p>
          <a:p>
            <a:r>
              <a:rPr lang="en-US" sz="2400" dirty="0" smtClean="0"/>
              <a:t>connect it with OV2640 camera module.</a:t>
            </a:r>
          </a:p>
          <a:p>
            <a:pPr marL="274320" lvl="1">
              <a:spcBef>
                <a:spcPts val="1800"/>
              </a:spcBef>
              <a:buNone/>
            </a:pPr>
            <a:endParaRPr lang="en-US" sz="2400" dirty="0" smtClean="0"/>
          </a:p>
          <a:p>
            <a:pPr marL="274320" lvl="1">
              <a:spcBef>
                <a:spcPts val="1800"/>
              </a:spcBef>
            </a:pPr>
            <a:r>
              <a:rPr lang="en-US" sz="2400" dirty="0" smtClean="0"/>
              <a:t>Used  to capture images and transmit it back </a:t>
            </a:r>
          </a:p>
          <a:p>
            <a:pPr marL="274320" lvl="1">
              <a:spcBef>
                <a:spcPts val="1800"/>
              </a:spcBef>
              <a:buNone/>
            </a:pPr>
            <a:r>
              <a:rPr lang="en-US" sz="2400" dirty="0" smtClean="0"/>
              <a:t>To the arduino</a:t>
            </a:r>
          </a:p>
          <a:p>
            <a:endParaRPr lang="en-US" sz="24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 t="1369" b="1369"/>
          <a:stretch>
            <a:fillRect/>
          </a:stretch>
        </p:blipFill>
        <p:spPr bwMode="auto">
          <a:xfrm>
            <a:off x="7923212" y="2362200"/>
            <a:ext cx="3309038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23212" y="1643063"/>
            <a:ext cx="3352800" cy="2776537"/>
          </a:xfrm>
        </p:spPr>
        <p:txBody>
          <a:bodyPr/>
          <a:lstStyle/>
          <a:p>
            <a:r>
              <a:rPr lang="en-US" dirty="0" smtClean="0"/>
              <a:t>Android Application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78" b="327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97384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141412" y="319088"/>
            <a:ext cx="9525002" cy="1143000"/>
          </a:xfrm>
        </p:spPr>
        <p:txBody>
          <a:bodyPr/>
          <a:lstStyle/>
          <a:p>
            <a:r>
              <a:rPr lang="en-US" b="1" dirty="0" smtClean="0"/>
              <a:t>Android Part</a:t>
            </a:r>
            <a:endParaRPr lang="en-US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065212" y="1643063"/>
            <a:ext cx="6096000" cy="4529137"/>
          </a:xfrm>
        </p:spPr>
        <p:txBody>
          <a:bodyPr/>
          <a:lstStyle/>
          <a:p>
            <a:pPr algn="just"/>
            <a:r>
              <a:rPr lang="en-US" dirty="0" smtClean="0"/>
              <a:t>Sleek, simple and powerful design.</a:t>
            </a:r>
          </a:p>
          <a:p>
            <a:pPr algn="just"/>
            <a:r>
              <a:rPr lang="en-US" dirty="0" smtClean="0"/>
              <a:t>Creates socket for communicating with Bluetooth module , using its known address</a:t>
            </a:r>
          </a:p>
          <a:p>
            <a:pPr algn="just"/>
            <a:r>
              <a:rPr lang="en-US" dirty="0" smtClean="0"/>
              <a:t>Android Bluetooth API</a:t>
            </a:r>
          </a:p>
          <a:p>
            <a:pPr algn="just"/>
            <a:endParaRPr lang="en-US" dirty="0" smtClean="0"/>
          </a:p>
          <a:p>
            <a:pPr algn="just"/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</a:t>
            </a:r>
            <a:r>
              <a:rPr lang="en-US" b="1" dirty="0" smtClean="0"/>
              <a:t>ndroid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Creates a socket for communication purposes with Bluetooth module.</a:t>
            </a:r>
          </a:p>
          <a:p>
            <a:r>
              <a:rPr lang="en-US" dirty="0"/>
              <a:t>Read the user command and transmit it to the microcontroller via the Bluetooth communication link.</a:t>
            </a:r>
          </a:p>
          <a:p>
            <a:r>
              <a:rPr lang="en-US" dirty="0"/>
              <a:t>The commands can vary between controlling the vehicle moving directions and  turning the stream on and off.</a:t>
            </a:r>
          </a:p>
          <a:p>
            <a:endParaRPr lang="en-US" dirty="0"/>
          </a:p>
        </p:txBody>
      </p:sp>
      <p:pic>
        <p:nvPicPr>
          <p:cNvPr id="4" name="Picture 2" descr="C:\Users\Hani\Desktop\desig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13812" y="3276600"/>
            <a:ext cx="2230438" cy="38100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4000" b="1" dirty="0" smtClean="0"/>
              <a:t>Content Out line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b="1" dirty="0" smtClean="0"/>
              <a:t>Project Overview</a:t>
            </a:r>
          </a:p>
          <a:p>
            <a:r>
              <a:rPr lang="en-US" sz="2800" b="1" dirty="0" smtClean="0"/>
              <a:t>Project Features</a:t>
            </a:r>
          </a:p>
          <a:p>
            <a:r>
              <a:rPr lang="en-US" sz="2800" b="1" dirty="0" smtClean="0"/>
              <a:t>Motivation</a:t>
            </a:r>
          </a:p>
          <a:p>
            <a:r>
              <a:rPr lang="en-US" sz="2800" b="1" dirty="0" smtClean="0"/>
              <a:t>Project Implementation.</a:t>
            </a:r>
          </a:p>
          <a:p>
            <a:r>
              <a:rPr lang="en-US" sz="2800" b="1" dirty="0" smtClean="0"/>
              <a:t>Difficulties and challenges.</a:t>
            </a:r>
          </a:p>
          <a:p>
            <a:r>
              <a:rPr lang="en-US" sz="2800" b="1" dirty="0" smtClean="0"/>
              <a:t>Conclusion and Future Work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76252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23212" y="1643063"/>
            <a:ext cx="3352800" cy="2776537"/>
          </a:xfrm>
        </p:spPr>
        <p:txBody>
          <a:bodyPr/>
          <a:lstStyle/>
          <a:p>
            <a:r>
              <a:rPr lang="en-US" dirty="0" smtClean="0"/>
              <a:t>Video streaming</a:t>
            </a:r>
            <a:endParaRPr lang="en-US" dirty="0"/>
          </a:p>
        </p:txBody>
      </p:sp>
      <p:pic>
        <p:nvPicPr>
          <p:cNvPr id="3" name="Picture Placeholder 2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63" r="7363"/>
          <a:stretch>
            <a:fillRect/>
          </a:stretch>
        </p:blipFill>
        <p:spPr>
          <a:xfrm>
            <a:off x="608013" y="609600"/>
            <a:ext cx="6324600" cy="5562600"/>
          </a:xfrm>
        </p:spPr>
      </p:pic>
    </p:spTree>
    <p:extLst>
      <p:ext uri="{BB962C8B-B14F-4D97-AF65-F5344CB8AC3E}">
        <p14:creationId xmlns:p14="http://schemas.microsoft.com/office/powerpoint/2010/main" val="3497384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Video Streaming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Android will send a signal to the Microcontroller </a:t>
            </a:r>
          </a:p>
          <a:p>
            <a:endParaRPr lang="en-US" dirty="0" smtClean="0"/>
          </a:p>
          <a:p>
            <a:r>
              <a:rPr lang="en-US" dirty="0" smtClean="0"/>
              <a:t>Microcontroller send a signal to the Camera Module to capture an image </a:t>
            </a:r>
          </a:p>
          <a:p>
            <a:endParaRPr lang="en-US" dirty="0" smtClean="0"/>
          </a:p>
          <a:p>
            <a:r>
              <a:rPr lang="en-US" dirty="0" smtClean="0"/>
              <a:t>stores it in a memory inside the </a:t>
            </a:r>
            <a:r>
              <a:rPr lang="en-US" dirty="0" err="1" smtClean="0"/>
              <a:t>ArduCam</a:t>
            </a:r>
            <a:r>
              <a:rPr lang="en-US" dirty="0" smtClean="0"/>
              <a:t> Shield called “FIFO”. </a:t>
            </a:r>
          </a:p>
          <a:p>
            <a:endParaRPr lang="en-US" dirty="0" smtClean="0"/>
          </a:p>
          <a:p>
            <a:r>
              <a:rPr lang="en-US" dirty="0" smtClean="0"/>
              <a:t>the Arduino reads the image and sends it to the Android Application through the Bluetooth Module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Video Streaming Architecture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5" descr="040811124255samsung_andsdroi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75504" y="1995714"/>
            <a:ext cx="957263" cy="189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90987" y="2265363"/>
            <a:ext cx="1279525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 descr="arduino_duemilanove_1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7612" y="4114800"/>
            <a:ext cx="2238375" cy="167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AutoShape 9"/>
          <p:cNvCxnSpPr>
            <a:cxnSpLocks noChangeShapeType="1"/>
          </p:cNvCxnSpPr>
          <p:nvPr/>
        </p:nvCxnSpPr>
        <p:spPr bwMode="auto">
          <a:xfrm flipV="1">
            <a:off x="7265987" y="3735388"/>
            <a:ext cx="736600" cy="1219200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chemeClr val="folHlink"/>
            </a:solidFill>
            <a:round/>
            <a:headEnd/>
            <a:tailEnd/>
          </a:ln>
        </p:spPr>
      </p:cxnSp>
      <p:sp>
        <p:nvSpPr>
          <p:cNvPr id="8" name="Arrow 342"/>
          <p:cNvSpPr>
            <a:spLocks noChangeShapeType="1"/>
          </p:cNvSpPr>
          <p:nvPr/>
        </p:nvSpPr>
        <p:spPr bwMode="auto">
          <a:xfrm>
            <a:off x="3148012" y="3108325"/>
            <a:ext cx="2405063" cy="1054100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AE"/>
          </a:p>
        </p:txBody>
      </p:sp>
      <p:sp>
        <p:nvSpPr>
          <p:cNvPr id="9" name="Arrow 343"/>
          <p:cNvSpPr>
            <a:spLocks noChangeShapeType="1"/>
          </p:cNvSpPr>
          <p:nvPr/>
        </p:nvSpPr>
        <p:spPr bwMode="auto">
          <a:xfrm flipH="1" flipV="1">
            <a:off x="2982912" y="3340100"/>
            <a:ext cx="2454275" cy="1069975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AE"/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1582737" y="4048125"/>
            <a:ext cx="146685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/>
              <a:t>Android App</a:t>
            </a:r>
            <a:endParaRPr lang="en-US" altLang="en-US"/>
          </a:p>
        </p:txBody>
      </p:sp>
      <p:sp>
        <p:nvSpPr>
          <p:cNvPr id="11" name="Text Box 15"/>
          <p:cNvSpPr txBox="1">
            <a:spLocks noChangeArrowheads="1"/>
          </p:cNvSpPr>
          <p:nvPr/>
        </p:nvSpPr>
        <p:spPr bwMode="auto">
          <a:xfrm>
            <a:off x="5322887" y="6124575"/>
            <a:ext cx="18288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/>
              <a:t>Micro Controller</a:t>
            </a:r>
            <a:endParaRPr lang="en-US" altLang="en-US" dirty="0"/>
          </a:p>
        </p:txBody>
      </p:sp>
      <p:pic>
        <p:nvPicPr>
          <p:cNvPr id="12" name="Picture 11" descr="ArduCAM_REVC_1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9412" y="2133600"/>
            <a:ext cx="2876550" cy="152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Video streaming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Android receives the image through the Bluetooth connection as an array of bytes.</a:t>
            </a:r>
          </a:p>
          <a:p>
            <a:endParaRPr lang="en-US" dirty="0"/>
          </a:p>
          <a:p>
            <a:r>
              <a:rPr lang="en-US" dirty="0"/>
              <a:t>Android Application decodes the byte array as a JPEG object.</a:t>
            </a:r>
          </a:p>
          <a:p>
            <a:endParaRPr lang="en-US" dirty="0"/>
          </a:p>
          <a:p>
            <a:r>
              <a:rPr lang="en-US" dirty="0"/>
              <a:t>JPEG object is displayed on an image view as an image.</a:t>
            </a:r>
          </a:p>
          <a:p>
            <a:endParaRPr lang="en-US" dirty="0" smtClean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5" name="Picture 2" descr="C:\Users\Hani\Desktop\presentation\2014-05-11 12.23.47-1.jpg"/>
          <p:cNvPicPr>
            <a:picLocks noChangeAspect="1" noChangeArrowheads="1"/>
          </p:cNvPicPr>
          <p:nvPr/>
        </p:nvPicPr>
        <p:blipFill>
          <a:blip r:embed="rId2" cstate="print"/>
          <a:srcRect l="4008" r="4008"/>
          <a:stretch>
            <a:fillRect/>
          </a:stretch>
        </p:blipFill>
        <p:spPr bwMode="auto">
          <a:xfrm rot="180000">
            <a:off x="509815" y="433369"/>
            <a:ext cx="1446157" cy="1965874"/>
          </a:xfrm>
          <a:prstGeom prst="rect">
            <a:avLst/>
          </a:prstGeom>
          <a:noFill/>
          <a:ln w="76200">
            <a:solidFill>
              <a:schemeClr val="bg1"/>
            </a:solidFill>
            <a:miter lim="800000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04026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Difficulties and 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 algn="just"/>
            <a:r>
              <a:rPr lang="en-US" dirty="0" smtClean="0"/>
              <a:t>The </a:t>
            </a:r>
            <a:r>
              <a:rPr lang="en-US" dirty="0"/>
              <a:t>limited bandwidth provided by the Arduino Uno (maximum 115200 bit/s) forced us to transmit pictures at a resolution of 320x240 to provide an acceptable frame rate.</a:t>
            </a:r>
          </a:p>
          <a:p>
            <a:pPr marL="342900" indent="-342900" algn="just"/>
            <a:r>
              <a:rPr lang="en-US" dirty="0" smtClean="0"/>
              <a:t>The </a:t>
            </a:r>
            <a:r>
              <a:rPr lang="en-US" dirty="0"/>
              <a:t>power consumption through the motors was high enough to force us into using a static power supply instead of normal batteries for testing</a:t>
            </a:r>
            <a:r>
              <a:rPr lang="en-US" dirty="0" smtClean="0"/>
              <a:t>.</a:t>
            </a:r>
            <a:endParaRPr lang="en-US" dirty="0"/>
          </a:p>
          <a:p>
            <a:pPr marL="342900" indent="-342900" algn="just"/>
            <a:r>
              <a:rPr lang="en-US" dirty="0"/>
              <a:t>In order to make available for the Android to send other commands, we had to add a delay between each capture command</a:t>
            </a:r>
            <a:r>
              <a:rPr lang="en-US" dirty="0" smtClean="0"/>
              <a:t>.</a:t>
            </a:r>
            <a:endParaRPr lang="ar-SA" dirty="0" smtClean="0"/>
          </a:p>
          <a:p>
            <a:pPr marL="342900" indent="-342900" algn="just"/>
            <a:r>
              <a:rPr lang="ar-SA" dirty="0" smtClean="0"/>
              <a:t> </a:t>
            </a:r>
            <a:r>
              <a:rPr lang="en-US" dirty="0" smtClean="0"/>
              <a:t>Bluetooth </a:t>
            </a:r>
            <a:r>
              <a:rPr lang="en-US" dirty="0"/>
              <a:t>limited range</a:t>
            </a:r>
            <a:r>
              <a:rPr lang="en-US" dirty="0" smtClean="0"/>
              <a:t>.</a:t>
            </a:r>
            <a:endParaRPr lang="en-US" dirty="0"/>
          </a:p>
          <a:p>
            <a:pPr marL="342900" indent="-342900" algn="just"/>
            <a:r>
              <a:rPr lang="ar-SA" dirty="0" smtClean="0"/>
              <a:t> </a:t>
            </a:r>
            <a:r>
              <a:rPr lang="en-US" dirty="0" smtClean="0"/>
              <a:t>The </a:t>
            </a:r>
            <a:r>
              <a:rPr lang="en-US" dirty="0"/>
              <a:t>design of the robot, must be small with a light weight.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lv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5" name="Picture 2" descr="C:\Users\Hani\Desktop\presentation\2014-05-11 12.23.47-1.jpg"/>
          <p:cNvPicPr>
            <a:picLocks noChangeAspect="1" noChangeArrowheads="1"/>
          </p:cNvPicPr>
          <p:nvPr/>
        </p:nvPicPr>
        <p:blipFill>
          <a:blip r:embed="rId2" cstate="print"/>
          <a:srcRect l="4008" r="4008"/>
          <a:stretch>
            <a:fillRect/>
          </a:stretch>
        </p:blipFill>
        <p:spPr bwMode="auto">
          <a:xfrm rot="180000">
            <a:off x="509815" y="433369"/>
            <a:ext cx="1446157" cy="1965874"/>
          </a:xfrm>
          <a:prstGeom prst="rect">
            <a:avLst/>
          </a:prstGeom>
          <a:noFill/>
          <a:ln w="76200">
            <a:solidFill>
              <a:schemeClr val="bg1"/>
            </a:solidFill>
            <a:miter lim="800000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04026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 and future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Android app development (Java, XML)</a:t>
            </a:r>
          </a:p>
          <a:p>
            <a:pPr lvl="1"/>
            <a:r>
              <a:rPr lang="en-US" dirty="0" smtClean="0"/>
              <a:t>Selecting parts based on datasheets</a:t>
            </a:r>
          </a:p>
          <a:p>
            <a:pPr lvl="1"/>
            <a:r>
              <a:rPr lang="en-US" dirty="0" smtClean="0"/>
              <a:t>It is feasible to implement Bluetooth communication between Android device and microcontroller</a:t>
            </a:r>
          </a:p>
          <a:p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5" name="Picture 2" descr="C:\Users\Hani\Desktop\presentation\2014-05-11 12.23.47-1.jpg"/>
          <p:cNvPicPr>
            <a:picLocks noChangeAspect="1" noChangeArrowheads="1"/>
          </p:cNvPicPr>
          <p:nvPr/>
        </p:nvPicPr>
        <p:blipFill>
          <a:blip r:embed="rId2" cstate="print"/>
          <a:srcRect l="4008" r="4008"/>
          <a:stretch>
            <a:fillRect/>
          </a:stretch>
        </p:blipFill>
        <p:spPr bwMode="auto">
          <a:xfrm rot="180000">
            <a:off x="509815" y="359830"/>
            <a:ext cx="1446157" cy="1965874"/>
          </a:xfrm>
          <a:prstGeom prst="rect">
            <a:avLst/>
          </a:prstGeom>
          <a:noFill/>
          <a:ln w="76200">
            <a:solidFill>
              <a:schemeClr val="bg1"/>
            </a:solidFill>
            <a:miter lim="800000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04026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 and future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just"/>
            <a:r>
              <a:rPr lang="en-US" dirty="0" smtClean="0"/>
              <a:t>We learned how to program Arduino Uno microcontroller, </a:t>
            </a:r>
          </a:p>
          <a:p>
            <a:pPr lvl="1" algn="just"/>
            <a:r>
              <a:rPr lang="en-US" dirty="0" smtClean="0"/>
              <a:t>and how to hook it up with ZS-040 Bluetooth Module and an </a:t>
            </a:r>
            <a:r>
              <a:rPr lang="en-US" dirty="0" err="1" smtClean="0"/>
              <a:t>Ardu</a:t>
            </a:r>
            <a:r>
              <a:rPr lang="en-US" dirty="0" smtClean="0"/>
              <a:t>-Cam Shield, </a:t>
            </a:r>
          </a:p>
          <a:p>
            <a:pPr lvl="1" algn="just"/>
            <a:r>
              <a:rPr lang="en-US" dirty="0" smtClean="0"/>
              <a:t>we learn how to capture images using the ArduCam and sending it to arduino.</a:t>
            </a:r>
          </a:p>
          <a:p>
            <a:pPr lvl="1" algn="just"/>
            <a:r>
              <a:rPr lang="en-US" dirty="0" smtClean="0"/>
              <a:t>Bringing a design from concept to implementation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5" name="Picture 2" descr="C:\Users\Hani\Desktop\presentation\2014-05-11 12.23.47-1.jpg"/>
          <p:cNvPicPr>
            <a:picLocks noChangeAspect="1" noChangeArrowheads="1"/>
          </p:cNvPicPr>
          <p:nvPr/>
        </p:nvPicPr>
        <p:blipFill>
          <a:blip r:embed="rId2" cstate="print"/>
          <a:srcRect l="4008" r="4008"/>
          <a:stretch>
            <a:fillRect/>
          </a:stretch>
        </p:blipFill>
        <p:spPr bwMode="auto">
          <a:xfrm rot="180000">
            <a:off x="509815" y="433369"/>
            <a:ext cx="1446157" cy="1965874"/>
          </a:xfrm>
          <a:prstGeom prst="rect">
            <a:avLst/>
          </a:prstGeom>
          <a:noFill/>
          <a:ln w="76200">
            <a:solidFill>
              <a:schemeClr val="bg1"/>
            </a:solidFill>
            <a:miter lim="800000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04026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</a:t>
            </a:r>
            <a:r>
              <a:rPr lang="en-US" dirty="0" smtClean="0"/>
              <a:t>uture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Adding sensors to the robot such as Gas sensor, Temperature sensor and others.</a:t>
            </a:r>
          </a:p>
          <a:p>
            <a:pPr lvl="1"/>
            <a:r>
              <a:rPr lang="en-US" dirty="0" smtClean="0"/>
              <a:t>Bluetooth too low-bandwidth; switch to </a:t>
            </a:r>
            <a:r>
              <a:rPr lang="en-US" dirty="0" err="1" smtClean="0"/>
              <a:t>WiFi</a:t>
            </a:r>
            <a:endParaRPr lang="en-US" dirty="0" smtClean="0"/>
          </a:p>
          <a:p>
            <a:r>
              <a:rPr lang="en-US" dirty="0" smtClean="0"/>
              <a:t>. robot arm controlled by servo motor.  </a:t>
            </a:r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5" name="Picture 4" descr="http://i01.i.aliimg.com/wsphoto/v1/651756919_1/Free-shipping-New-6-DOF-Programmable-Clamp-font-b-Robot-b-font-font-b-Arm-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3812" y="4114800"/>
            <a:ext cx="1544109" cy="1539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Hani\Desktop\presentation\2014-05-11 12.23.47-1.jpg"/>
          <p:cNvPicPr>
            <a:picLocks noChangeAspect="1" noChangeArrowheads="1"/>
          </p:cNvPicPr>
          <p:nvPr/>
        </p:nvPicPr>
        <p:blipFill>
          <a:blip r:embed="rId3" cstate="print"/>
          <a:srcRect l="4008" r="4008"/>
          <a:stretch>
            <a:fillRect/>
          </a:stretch>
        </p:blipFill>
        <p:spPr bwMode="auto">
          <a:xfrm rot="180000">
            <a:off x="509815" y="436030"/>
            <a:ext cx="1446157" cy="1965874"/>
          </a:xfrm>
          <a:prstGeom prst="rect">
            <a:avLst/>
          </a:prstGeom>
          <a:noFill/>
          <a:ln w="76200">
            <a:solidFill>
              <a:schemeClr val="bg1"/>
            </a:solidFill>
            <a:miter lim="800000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04026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8612" y="1752600"/>
            <a:ext cx="9144002" cy="2743200"/>
          </a:xfrm>
        </p:spPr>
        <p:txBody>
          <a:bodyPr/>
          <a:lstStyle/>
          <a:p>
            <a:r>
              <a:rPr lang="en-US" dirty="0" smtClean="0"/>
              <a:t>Thank you for your kindly attention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6760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Overview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400" dirty="0" smtClean="0"/>
          </a:p>
          <a:p>
            <a:r>
              <a:rPr lang="en-US" sz="2400" dirty="0" smtClean="0"/>
              <a:t>What is Monitoring Robot?</a:t>
            </a:r>
          </a:p>
          <a:p>
            <a:endParaRPr lang="en-US" sz="2400" dirty="0" smtClean="0"/>
          </a:p>
          <a:p>
            <a:pPr lvl="1"/>
            <a:r>
              <a:rPr lang="en-US" sz="2400" dirty="0" smtClean="0"/>
              <a:t>Vehicle which can be controlled</a:t>
            </a:r>
          </a:p>
          <a:p>
            <a:pPr lvl="1">
              <a:buNone/>
            </a:pPr>
            <a:r>
              <a:rPr lang="en-US" sz="2400" dirty="0" smtClean="0"/>
              <a:t> remotely by an Android  device</a:t>
            </a:r>
          </a:p>
          <a:p>
            <a:endParaRPr lang="en-US" sz="2400" dirty="0"/>
          </a:p>
        </p:txBody>
      </p:sp>
      <p:pic>
        <p:nvPicPr>
          <p:cNvPr id="4" name="Picture 2" descr="C:\Users\Hani\Desktop\presentation\2014-05-11 12.23.47-1.jpg"/>
          <p:cNvPicPr>
            <a:picLocks noChangeAspect="1" noChangeArrowheads="1"/>
          </p:cNvPicPr>
          <p:nvPr/>
        </p:nvPicPr>
        <p:blipFill>
          <a:blip r:embed="rId2" cstate="print"/>
          <a:srcRect l="3275" r="3275"/>
          <a:stretch>
            <a:fillRect/>
          </a:stretch>
        </p:blipFill>
        <p:spPr bwMode="auto">
          <a:xfrm>
            <a:off x="7008812" y="304800"/>
            <a:ext cx="3962400" cy="62484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2414" y="1600199"/>
            <a:ext cx="9144000" cy="472440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u="sng" dirty="0" smtClean="0"/>
              <a:t>How ?</a:t>
            </a:r>
          </a:p>
          <a:p>
            <a:pPr lvl="1"/>
            <a:r>
              <a:rPr lang="en-US" sz="2400" dirty="0" smtClean="0"/>
              <a:t>Write an Android app which allows the user to steering the robot.</a:t>
            </a:r>
          </a:p>
          <a:p>
            <a:pPr lvl="1"/>
            <a:endParaRPr lang="en-US" sz="2400" dirty="0" smtClean="0"/>
          </a:p>
          <a:p>
            <a:pPr lvl="1"/>
            <a:r>
              <a:rPr lang="en-US" sz="2400" dirty="0" smtClean="0"/>
              <a:t>The app sends commands  to the microcontroller via Bluetooth.</a:t>
            </a:r>
          </a:p>
          <a:p>
            <a:pPr lvl="1"/>
            <a:endParaRPr lang="en-US" sz="2400" dirty="0" smtClean="0"/>
          </a:p>
          <a:p>
            <a:pPr lvl="1"/>
            <a:r>
              <a:rPr lang="en-US" sz="2400" dirty="0" smtClean="0"/>
              <a:t>Microcontroller controls the motors.</a:t>
            </a:r>
          </a:p>
          <a:p>
            <a:pPr lvl="1">
              <a:buNone/>
            </a:pPr>
            <a:endParaRPr lang="en-US" sz="2400" dirty="0" smtClean="0"/>
          </a:p>
          <a:p>
            <a:pPr lvl="1"/>
            <a:r>
              <a:rPr lang="en-US" sz="2400" dirty="0" smtClean="0"/>
              <a:t>Microcontroller sends signal to camera module to capture images, and transmit images back to the android app</a:t>
            </a:r>
          </a:p>
          <a:p>
            <a:pPr lvl="1"/>
            <a:endParaRPr lang="en-US" sz="2400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Overview</a:t>
            </a:r>
            <a:endParaRPr lang="ar-A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Project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US" sz="2600" dirty="0" smtClean="0"/>
              <a:t>Applicable project.</a:t>
            </a:r>
          </a:p>
          <a:p>
            <a:pPr lvl="0">
              <a:buNone/>
            </a:pPr>
            <a:endParaRPr lang="en-US" sz="2600" dirty="0" smtClean="0"/>
          </a:p>
          <a:p>
            <a:pPr lvl="0"/>
            <a:r>
              <a:rPr lang="en-US" sz="2600" dirty="0" smtClean="0"/>
              <a:t>User friendly just control the car using android application</a:t>
            </a:r>
          </a:p>
          <a:p>
            <a:pPr lvl="0"/>
            <a:endParaRPr lang="en-US" sz="2600" dirty="0" smtClean="0"/>
          </a:p>
          <a:p>
            <a:pPr lvl="0"/>
            <a:r>
              <a:rPr lang="en-US" sz="2600" dirty="0" smtClean="0"/>
              <a:t>Reasonable cost device</a:t>
            </a:r>
          </a:p>
          <a:p>
            <a:pPr lvl="0"/>
            <a:endParaRPr lang="en-US" sz="2600" dirty="0" smtClean="0"/>
          </a:p>
          <a:p>
            <a:r>
              <a:rPr lang="en-US" altLang="zh-CN" sz="2600" dirty="0" smtClean="0">
                <a:ea typeface="SimSun" pitchFamily="2" charset="-122"/>
              </a:rPr>
              <a:t>Can stream live video</a:t>
            </a:r>
          </a:p>
          <a:p>
            <a:endParaRPr lang="en-US" altLang="zh-CN" sz="2600" dirty="0" smtClean="0">
              <a:ea typeface="SimSun" pitchFamily="2" charset="-122"/>
            </a:endParaRPr>
          </a:p>
          <a:p>
            <a:pPr lvl="0"/>
            <a:r>
              <a:rPr lang="en-US" sz="2600" dirty="0" smtClean="0"/>
              <a:t>Used for multi purposes</a:t>
            </a:r>
          </a:p>
          <a:p>
            <a:pPr lvl="0"/>
            <a:endParaRPr lang="en-US" dirty="0" smtClean="0"/>
          </a:p>
          <a:p>
            <a:endParaRPr lang="en-US" dirty="0"/>
          </a:p>
        </p:txBody>
      </p:sp>
      <p:pic>
        <p:nvPicPr>
          <p:cNvPr id="5" name="Picture 3" descr="C:\Users\Hani\Desktop\presentation\2014-05-11 12.23.52.jpg"/>
          <p:cNvPicPr>
            <a:picLocks noGrp="1" noChangeAspect="1" noChangeArrowheads="1"/>
          </p:cNvPicPr>
          <p:nvPr>
            <p:ph type="pic" sz="quarter" idx="13"/>
          </p:nvPr>
        </p:nvPicPr>
        <p:blipFill>
          <a:blip r:embed="rId2" cstate="print"/>
          <a:srcRect l="22379" r="22379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04026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 smtClean="0"/>
              <a:t>Motivation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Exploring risky locations, </a:t>
            </a:r>
            <a:r>
              <a:rPr lang="en-US" sz="2400" dirty="0"/>
              <a:t>caves and areas that cannot be reached by humans.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4000" b="1" dirty="0" smtClean="0">
                <a:ea typeface="SimSun" pitchFamily="2" charset="-122"/>
              </a:rPr>
              <a:t>Operating  Environment</a:t>
            </a:r>
            <a:endParaRPr lang="en-US" sz="4000" b="1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b="1" u="sng" dirty="0" smtClean="0">
                <a:ea typeface="SimSun" pitchFamily="2" charset="-122"/>
              </a:rPr>
              <a:t>Software</a:t>
            </a:r>
          </a:p>
          <a:p>
            <a:pPr lvl="1"/>
            <a:r>
              <a:rPr lang="en-US" sz="2000" dirty="0" smtClean="0">
                <a:ea typeface="SimSun" pitchFamily="2" charset="-122"/>
              </a:rPr>
              <a:t>Java Development Kit  v1.7.0</a:t>
            </a:r>
          </a:p>
          <a:p>
            <a:pPr lvl="1"/>
            <a:r>
              <a:rPr lang="en-US" sz="2000" dirty="0" smtClean="0">
                <a:ea typeface="SimSun" pitchFamily="2" charset="-122"/>
              </a:rPr>
              <a:t>Android SDK  v22.0.5</a:t>
            </a:r>
          </a:p>
          <a:p>
            <a:pPr lvl="1"/>
            <a:r>
              <a:rPr lang="en-US" sz="2000" dirty="0" smtClean="0">
                <a:ea typeface="SimSun" pitchFamily="2" charset="-122"/>
              </a:rPr>
              <a:t>Eclipse IDE  v4.2.1</a:t>
            </a:r>
          </a:p>
          <a:p>
            <a:pPr lvl="1"/>
            <a:r>
              <a:rPr lang="en-US" sz="2000" dirty="0" smtClean="0">
                <a:ea typeface="SimSun" pitchFamily="2" charset="-122"/>
              </a:rPr>
              <a:t>Arduino IDE v1.0.5</a:t>
            </a:r>
          </a:p>
          <a:p>
            <a:r>
              <a:rPr lang="en-US" b="1" u="sng" dirty="0" smtClean="0">
                <a:ea typeface="SimSun" pitchFamily="2" charset="-122"/>
              </a:rPr>
              <a:t>Hardware</a:t>
            </a:r>
          </a:p>
          <a:p>
            <a:pPr lvl="1"/>
            <a:r>
              <a:rPr lang="en-US" sz="2000" dirty="0" smtClean="0">
                <a:ea typeface="SimSun" pitchFamily="2" charset="-122"/>
              </a:rPr>
              <a:t>Android Device:  Android 2.3 or later</a:t>
            </a:r>
          </a:p>
          <a:p>
            <a:pPr lvl="1"/>
            <a:r>
              <a:rPr lang="en-US" sz="2000" dirty="0" smtClean="0">
                <a:ea typeface="SimSun" pitchFamily="2" charset="-122"/>
              </a:rPr>
              <a:t>Arduino Board</a:t>
            </a:r>
          </a:p>
          <a:p>
            <a:pPr lvl="1"/>
            <a:r>
              <a:rPr lang="en-US" sz="2000" dirty="0" smtClean="0">
                <a:ea typeface="SimSun" pitchFamily="2" charset="-122"/>
              </a:rPr>
              <a:t>Bluetooth Module</a:t>
            </a:r>
          </a:p>
          <a:p>
            <a:pPr lvl="1"/>
            <a:r>
              <a:rPr lang="en-US" sz="2000" dirty="0" smtClean="0">
                <a:ea typeface="SimSun" pitchFamily="2" charset="-122"/>
              </a:rPr>
              <a:t>2 DC Motors</a:t>
            </a:r>
          </a:p>
          <a:p>
            <a:pPr lvl="1"/>
            <a:r>
              <a:rPr lang="en-US" sz="2000" dirty="0" smtClean="0">
                <a:ea typeface="SimSun" pitchFamily="2" charset="-122"/>
              </a:rPr>
              <a:t>ArduCam shield</a:t>
            </a:r>
          </a:p>
          <a:p>
            <a:pPr lvl="0"/>
            <a:endParaRPr lang="en-US" dirty="0" smtClean="0"/>
          </a:p>
          <a:p>
            <a:pPr lvl="0"/>
            <a:endParaRPr lang="en-US" dirty="0" smtClean="0"/>
          </a:p>
          <a:p>
            <a:endParaRPr lang="en-US" dirty="0"/>
          </a:p>
        </p:txBody>
      </p:sp>
      <p:pic>
        <p:nvPicPr>
          <p:cNvPr id="5" name="Picture 2" descr="C:\Users\Hani\Desktop\presentation\2014-05-11 12.23.47-1.jpg"/>
          <p:cNvPicPr>
            <a:picLocks noGrp="1" noChangeAspect="1" noChangeArrowheads="1"/>
          </p:cNvPicPr>
          <p:nvPr>
            <p:ph type="pic" sz="quarter" idx="13"/>
          </p:nvPr>
        </p:nvPicPr>
        <p:blipFill>
          <a:blip r:embed="rId2" cstate="print"/>
          <a:srcRect l="4008" r="4008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04026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2" y="533400"/>
            <a:ext cx="9144000" cy="928688"/>
          </a:xfrm>
        </p:spPr>
        <p:txBody>
          <a:bodyPr/>
          <a:lstStyle/>
          <a:p>
            <a:r>
              <a:rPr lang="en-US" sz="4000" b="1" dirty="0" smtClean="0"/>
              <a:t>Project</a:t>
            </a:r>
            <a:r>
              <a:rPr lang="en-US" b="1" dirty="0" smtClean="0"/>
              <a:t> Implementation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1812" y="1447800"/>
            <a:ext cx="11430000" cy="4833937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75212" y="2819400"/>
            <a:ext cx="2971800" cy="175763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74812" y="2209800"/>
            <a:ext cx="1676400" cy="1143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447212" y="3657600"/>
            <a:ext cx="1630103" cy="29718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180012" y="5410200"/>
            <a:ext cx="2133600" cy="876035"/>
          </a:xfrm>
          <a:prstGeom prst="rect">
            <a:avLst/>
          </a:prstGeom>
        </p:spPr>
      </p:pic>
      <p:sp>
        <p:nvSpPr>
          <p:cNvPr id="11" name="Left-Right Arrow 10"/>
          <p:cNvSpPr/>
          <p:nvPr/>
        </p:nvSpPr>
        <p:spPr>
          <a:xfrm>
            <a:off x="7770812" y="2590800"/>
            <a:ext cx="990600" cy="152400"/>
          </a:xfrm>
          <a:prstGeom prst="leftRightArrow">
            <a:avLst/>
          </a:prstGeom>
          <a:solidFill>
            <a:srgbClr val="00B0F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Left-Right Arrow 11"/>
          <p:cNvSpPr/>
          <p:nvPr/>
        </p:nvSpPr>
        <p:spPr>
          <a:xfrm rot="5400000">
            <a:off x="9774859" y="3101353"/>
            <a:ext cx="584013" cy="172507"/>
          </a:xfrm>
          <a:prstGeom prst="leftRightArrow">
            <a:avLst/>
          </a:prstGeom>
          <a:solidFill>
            <a:srgbClr val="00B0F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Left-Right Arrow 12"/>
          <p:cNvSpPr/>
          <p:nvPr/>
        </p:nvSpPr>
        <p:spPr>
          <a:xfrm rot="5400000">
            <a:off x="6041059" y="4853953"/>
            <a:ext cx="584013" cy="172507"/>
          </a:xfrm>
          <a:prstGeom prst="leftRightArrow">
            <a:avLst/>
          </a:prstGeom>
          <a:solidFill>
            <a:srgbClr val="00B0F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ArduCAM_REVC_1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6212" y="4038600"/>
            <a:ext cx="2133600" cy="1471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16" descr="C:\Users\Hani\Desktop\b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913812" y="1524000"/>
            <a:ext cx="25146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>
            <a:off x="5408612" y="2286000"/>
            <a:ext cx="12862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Microcontroller</a:t>
            </a:r>
            <a:endParaRPr lang="en-US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1370012" y="1981200"/>
            <a:ext cx="659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Power source</a:t>
            </a:r>
            <a:endParaRPr lang="en-US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8990012" y="1524000"/>
            <a:ext cx="91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Bluetooth module</a:t>
            </a:r>
            <a:endParaRPr lang="en-US" sz="1200" dirty="0"/>
          </a:p>
        </p:txBody>
      </p:sp>
      <p:sp>
        <p:nvSpPr>
          <p:cNvPr id="22" name="TextBox 21"/>
          <p:cNvSpPr txBox="1"/>
          <p:nvPr/>
        </p:nvSpPr>
        <p:spPr>
          <a:xfrm>
            <a:off x="5027612" y="4800600"/>
            <a:ext cx="9746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DC motors</a:t>
            </a:r>
            <a:endParaRPr lang="en-US" sz="1200" dirty="0"/>
          </a:p>
        </p:txBody>
      </p:sp>
      <p:sp>
        <p:nvSpPr>
          <p:cNvPr id="23" name="TextBox 22"/>
          <p:cNvSpPr txBox="1"/>
          <p:nvPr/>
        </p:nvSpPr>
        <p:spPr>
          <a:xfrm>
            <a:off x="8304212" y="3505200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Android app</a:t>
            </a:r>
            <a:endParaRPr lang="en-US" sz="1200" dirty="0"/>
          </a:p>
        </p:txBody>
      </p:sp>
      <p:sp>
        <p:nvSpPr>
          <p:cNvPr id="24" name="Left-Right Arrow 23"/>
          <p:cNvSpPr/>
          <p:nvPr/>
        </p:nvSpPr>
        <p:spPr>
          <a:xfrm>
            <a:off x="3579812" y="4191000"/>
            <a:ext cx="1219200" cy="152400"/>
          </a:xfrm>
          <a:prstGeom prst="leftRightArrow">
            <a:avLst/>
          </a:prstGeom>
          <a:solidFill>
            <a:srgbClr val="00B0F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Left-Right Arrow 24"/>
          <p:cNvSpPr/>
          <p:nvPr/>
        </p:nvSpPr>
        <p:spPr>
          <a:xfrm>
            <a:off x="3503612" y="2971800"/>
            <a:ext cx="1219200" cy="152400"/>
          </a:xfrm>
          <a:prstGeom prst="leftRightArrow">
            <a:avLst/>
          </a:prstGeom>
          <a:solidFill>
            <a:srgbClr val="00B0F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1141412" y="3733800"/>
            <a:ext cx="1371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Camera Module</a:t>
            </a:r>
            <a:endParaRPr lang="en-US" sz="12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 smtClean="0"/>
              <a:t>Microcontroller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51812" y="2133600"/>
            <a:ext cx="2743200" cy="2514600"/>
          </a:xfrm>
          <a:prstGeom prst="rect">
            <a:avLst/>
          </a:prstGeom>
        </p:spPr>
      </p:pic>
      <p:graphicFrame>
        <p:nvGraphicFramePr>
          <p:cNvPr id="5" name="Content Placeholder 8" descr="Sample table with 3 columns, 4 rows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89442974"/>
              </p:ext>
            </p:extLst>
          </p:nvPr>
        </p:nvGraphicFramePr>
        <p:xfrm>
          <a:off x="1217612" y="2133600"/>
          <a:ext cx="6324600" cy="29717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2300"/>
                <a:gridCol w="3162300"/>
              </a:tblGrid>
              <a:tr h="739588">
                <a:tc>
                  <a:txBody>
                    <a:bodyPr/>
                    <a:lstStyle/>
                    <a:p>
                      <a:r>
                        <a:rPr lang="en-US" dirty="0" smtClean="0"/>
                        <a:t>The</a:t>
                      </a:r>
                      <a:r>
                        <a:rPr lang="en-US" baseline="0" dirty="0" smtClean="0"/>
                        <a:t> Brain Of  The Project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anchor="ctr"/>
                </a:tc>
              </a:tr>
              <a:tr h="739588">
                <a:tc>
                  <a:txBody>
                    <a:bodyPr/>
                    <a:lstStyle/>
                    <a:p>
                      <a:r>
                        <a:rPr lang="en-US" dirty="0" smtClean="0"/>
                        <a:t>Microcontroller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Arduino UNO</a:t>
                      </a:r>
                      <a:endParaRPr lang="en-US" dirty="0"/>
                    </a:p>
                  </a:txBody>
                  <a:tcPr anchor="ctr"/>
                </a:tc>
              </a:tr>
              <a:tr h="739588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Operating Voltage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4V</a:t>
                      </a:r>
                      <a:endParaRPr lang="en-US" dirty="0"/>
                    </a:p>
                  </a:txBody>
                  <a:tcPr anchor="ctr"/>
                </a:tc>
              </a:tr>
              <a:tr h="753035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Digital I/O Pins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14 </a:t>
                      </a:r>
                      <a:r>
                        <a:rPr lang="en-US" b="1" dirty="0" smtClean="0"/>
                        <a:t>(of which 6 provide </a:t>
                      </a:r>
                    </a:p>
                    <a:p>
                      <a:pPr algn="l"/>
                      <a:r>
                        <a:rPr lang="en-US" b="1" dirty="0" smtClean="0"/>
                        <a:t>PWM output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TS102901023">
  <a:themeElements>
    <a:clrScheme name="FoodGourmet">
      <a:dk1>
        <a:srgbClr val="4D0511"/>
      </a:dk1>
      <a:lt1>
        <a:sysClr val="window" lastClr="FFFFFF"/>
      </a:lt1>
      <a:dk2>
        <a:srgbClr val="000000"/>
      </a:dk2>
      <a:lt2>
        <a:srgbClr val="DDDDDD"/>
      </a:lt2>
      <a:accent1>
        <a:srgbClr val="CA2A1E"/>
      </a:accent1>
      <a:accent2>
        <a:srgbClr val="EE6612"/>
      </a:accent2>
      <a:accent3>
        <a:srgbClr val="EBA61D"/>
      </a:accent3>
      <a:accent4>
        <a:srgbClr val="70A22E"/>
      </a:accent4>
      <a:accent5>
        <a:srgbClr val="359986"/>
      </a:accent5>
      <a:accent6>
        <a:srgbClr val="8159A4"/>
      </a:accent6>
      <a:hlink>
        <a:srgbClr val="3777BD"/>
      </a:hlink>
      <a:folHlink>
        <a:srgbClr val="B2B2B2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FoodGourmet">
      <a:dk1>
        <a:srgbClr val="4D0511"/>
      </a:dk1>
      <a:lt1>
        <a:sysClr val="window" lastClr="FFFFFF"/>
      </a:lt1>
      <a:dk2>
        <a:srgbClr val="000000"/>
      </a:dk2>
      <a:lt2>
        <a:srgbClr val="DDDDDD"/>
      </a:lt2>
      <a:accent1>
        <a:srgbClr val="CA2A1E"/>
      </a:accent1>
      <a:accent2>
        <a:srgbClr val="EE6612"/>
      </a:accent2>
      <a:accent3>
        <a:srgbClr val="EBA61D"/>
      </a:accent3>
      <a:accent4>
        <a:srgbClr val="70A22E"/>
      </a:accent4>
      <a:accent5>
        <a:srgbClr val="359986"/>
      </a:accent5>
      <a:accent6>
        <a:srgbClr val="8159A4"/>
      </a:accent6>
      <a:hlink>
        <a:srgbClr val="3777BD"/>
      </a:hlink>
      <a:folHlink>
        <a:srgbClr val="B2B2B2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FoodGourmet">
      <a:dk1>
        <a:srgbClr val="4D0511"/>
      </a:dk1>
      <a:lt1>
        <a:sysClr val="window" lastClr="FFFFFF"/>
      </a:lt1>
      <a:dk2>
        <a:srgbClr val="000000"/>
      </a:dk2>
      <a:lt2>
        <a:srgbClr val="DDDDDD"/>
      </a:lt2>
      <a:accent1>
        <a:srgbClr val="CA2A1E"/>
      </a:accent1>
      <a:accent2>
        <a:srgbClr val="EE6612"/>
      </a:accent2>
      <a:accent3>
        <a:srgbClr val="EBA61D"/>
      </a:accent3>
      <a:accent4>
        <a:srgbClr val="70A22E"/>
      </a:accent4>
      <a:accent5>
        <a:srgbClr val="359986"/>
      </a:accent5>
      <a:accent6>
        <a:srgbClr val="8159A4"/>
      </a:accent6>
      <a:hlink>
        <a:srgbClr val="3777BD"/>
      </a:hlink>
      <a:folHlink>
        <a:srgbClr val="B2B2B2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D027EF60-452A-468E-A07F-0A227C2E3B3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TS102901023</Template>
  <TotalTime>0</TotalTime>
  <Words>798</Words>
  <Application>Microsoft Office PowerPoint</Application>
  <PresentationFormat>Custom</PresentationFormat>
  <Paragraphs>168</Paragraphs>
  <Slides>28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6" baseType="lpstr">
      <vt:lpstr>Meiryo</vt:lpstr>
      <vt:lpstr>SimSun</vt:lpstr>
      <vt:lpstr>Arial</vt:lpstr>
      <vt:lpstr>Cambria</vt:lpstr>
      <vt:lpstr>Century Gothic</vt:lpstr>
      <vt:lpstr>Tahoma</vt:lpstr>
      <vt:lpstr>Wingdings</vt:lpstr>
      <vt:lpstr>TS102901023</vt:lpstr>
      <vt:lpstr>Monitoring Robot</vt:lpstr>
      <vt:lpstr>Content Out line</vt:lpstr>
      <vt:lpstr>Overview</vt:lpstr>
      <vt:lpstr>Overview</vt:lpstr>
      <vt:lpstr>Project Features</vt:lpstr>
      <vt:lpstr>Motivation</vt:lpstr>
      <vt:lpstr>Operating  Environment</vt:lpstr>
      <vt:lpstr>Project Implementation</vt:lpstr>
      <vt:lpstr>Microcontroller</vt:lpstr>
      <vt:lpstr>Microcontroller</vt:lpstr>
      <vt:lpstr>H-Bridge</vt:lpstr>
      <vt:lpstr>Bluetooth Module</vt:lpstr>
      <vt:lpstr>DC Motors</vt:lpstr>
      <vt:lpstr>Bluetooth Module</vt:lpstr>
      <vt:lpstr>Bluetooth Module</vt:lpstr>
      <vt:lpstr>ArduCam Sheild</vt:lpstr>
      <vt:lpstr>Android Application </vt:lpstr>
      <vt:lpstr>Android Part</vt:lpstr>
      <vt:lpstr>Android</vt:lpstr>
      <vt:lpstr>Video streaming</vt:lpstr>
      <vt:lpstr>Video Streaming</vt:lpstr>
      <vt:lpstr>Video Streaming Architecture</vt:lpstr>
      <vt:lpstr>Video streaming</vt:lpstr>
      <vt:lpstr>Difficulties and challenges</vt:lpstr>
      <vt:lpstr>Conclusions  and future work</vt:lpstr>
      <vt:lpstr>Conclusions  and future work</vt:lpstr>
      <vt:lpstr>Future work</vt:lpstr>
      <vt:lpstr>Thank you for your kindly attention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2013-12-04T19:14:59Z</dcterms:created>
  <dcterms:modified xsi:type="dcterms:W3CDTF">2014-05-14T06:04:42Z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TC029010239991</vt:lpwstr>
  </property>
</Properties>
</file>