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3"/>
  </p:notesMasterIdLst>
  <p:handoutMasterIdLst>
    <p:handoutMasterId r:id="rId4"/>
  </p:handoutMasterIdLst>
  <p:sldIdLst>
    <p:sldId id="263" r:id="rId2"/>
  </p:sldIdLst>
  <p:sldSz cx="43891200" cy="32918400"/>
  <p:notesSz cx="31954788" cy="50149125"/>
  <p:embeddedFontLst>
    <p:embeddedFont>
      <p:font typeface="Calibri" panose="020F0502020204030204" pitchFamily="34" charset="0"/>
      <p:regular r:id="rId5"/>
      <p:bold r:id="rId6"/>
      <p:italic r:id="rId7"/>
      <p:boldItalic r:id="rId8"/>
    </p:embeddedFont>
    <p:embeddedFont>
      <p:font typeface="Libre Baskerville" panose="020B0604020202020204" charset="0"/>
      <p:bold r:id="rId9"/>
    </p:embeddedFont>
    <p:embeddedFont>
      <p:font typeface="Montserrat Light" panose="020B0604020202020204" charset="0"/>
      <p:regular r:id="rId10"/>
    </p:embeddedFont>
  </p:embeddedFontLst>
  <p:custDataLst>
    <p:tags r:id="rId11"/>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9968">
          <p15:clr>
            <a:srgbClr val="A4A3A4"/>
          </p15:clr>
        </p15:guide>
        <p15:guide id="2" orient="horz" pos="5632">
          <p15:clr>
            <a:srgbClr val="A4A3A4"/>
          </p15:clr>
        </p15:guide>
        <p15:guide id="3" orient="horz" pos="3533">
          <p15:clr>
            <a:srgbClr val="A4A3A4"/>
          </p15:clr>
        </p15:guide>
        <p15:guide id="4" orient="horz" pos="6246">
          <p15:clr>
            <a:srgbClr val="A4A3A4"/>
          </p15:clr>
        </p15:guide>
        <p15:guide id="5" pos="720">
          <p15:clr>
            <a:srgbClr val="A4A3A4"/>
          </p15:clr>
        </p15:guide>
        <p15:guide id="6" pos="6912">
          <p15:clr>
            <a:srgbClr val="A4A3A4"/>
          </p15:clr>
        </p15:guide>
        <p15:guide id="7" pos="7392">
          <p15:clr>
            <a:srgbClr val="A4A3A4"/>
          </p15:clr>
        </p15:guide>
        <p15:guide id="8" pos="13584">
          <p15:clr>
            <a:srgbClr val="A4A3A4"/>
          </p15:clr>
        </p15:guide>
        <p15:guide id="9" pos="14064">
          <p15:clr>
            <a:srgbClr val="A4A3A4"/>
          </p15:clr>
        </p15:guide>
        <p15:guide id="10" pos="20256">
          <p15:clr>
            <a:srgbClr val="A4A3A4"/>
          </p15:clr>
        </p15:guide>
        <p15:guide id="11" pos="20736">
          <p15:clr>
            <a:srgbClr val="A4A3A4"/>
          </p15:clr>
        </p15:guide>
        <p15:guide id="12" pos="26928">
          <p15:clr>
            <a:srgbClr val="A4A3A4"/>
          </p15:clr>
        </p15:guide>
      </p15:sldGuideLst>
    </p:ext>
    <p:ext uri="{2D200454-40CA-4A62-9FC3-DE9A4176ACB9}">
      <p15:notesGuideLst xmlns:p15="http://schemas.microsoft.com/office/powerpoint/2012/main">
        <p15:guide id="1" orient="horz" pos="15795">
          <p15:clr>
            <a:srgbClr val="A4A3A4"/>
          </p15:clr>
        </p15:guide>
        <p15:guide id="2" pos="1006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A5"/>
    <a:srgbClr val="DCE1C8"/>
    <a:srgbClr val="235078"/>
    <a:srgbClr val="EAEAEA"/>
    <a:srgbClr val="EEEEEE"/>
    <a:srgbClr val="006699"/>
    <a:srgbClr val="CC3300"/>
    <a:srgbClr val="006600"/>
    <a:srgbClr val="3366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364" autoAdjust="0"/>
  </p:normalViewPr>
  <p:slideViewPr>
    <p:cSldViewPr>
      <p:cViewPr>
        <p:scale>
          <a:sx n="62" d="100"/>
          <a:sy n="62" d="100"/>
        </p:scale>
        <p:origin x="-3180" y="-4734"/>
      </p:cViewPr>
      <p:guideLst>
        <p:guide orient="horz" pos="19968"/>
        <p:guide orient="horz" pos="5632"/>
        <p:guide orient="horz" pos="3533"/>
        <p:guide orient="horz" pos="6246"/>
        <p:guide pos="720"/>
        <p:guide pos="6912"/>
        <p:guide pos="7392"/>
        <p:guide pos="13584"/>
        <p:guide pos="14064"/>
        <p:guide pos="20256"/>
        <p:guide pos="20736"/>
        <p:guide pos="269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17" d="100"/>
          <a:sy n="17" d="100"/>
        </p:scale>
        <p:origin x="4416" y="178"/>
      </p:cViewPr>
      <p:guideLst>
        <p:guide orient="horz" pos="15795"/>
        <p:guide pos="1006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ags" Target="tags/tag1.xml"/><Relationship Id="rId5" Type="http://schemas.openxmlformats.org/officeDocument/2006/relationships/font" Target="fonts/font1.fntdata"/><Relationship Id="rId15" Type="http://schemas.openxmlformats.org/officeDocument/2006/relationships/tableStyles" Target="tableStyles.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4099" name="Rectangle 3"/>
          <p:cNvSpPr>
            <a:spLocks noGrp="1" noChangeArrowheads="1"/>
          </p:cNvSpPr>
          <p:nvPr>
            <p:ph type="dt" sz="quarter"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4100" name="Rectangle 4"/>
          <p:cNvSpPr>
            <a:spLocks noGrp="1" noChangeArrowheads="1"/>
          </p:cNvSpPr>
          <p:nvPr>
            <p:ph type="ftr" sz="quarter" idx="2"/>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4101" name="Rectangle 5"/>
          <p:cNvSpPr>
            <a:spLocks noGrp="1" noChangeArrowheads="1"/>
          </p:cNvSpPr>
          <p:nvPr>
            <p:ph type="sldNum" sz="quarter" idx="3"/>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40C443C-8022-4F5D-8F2E-5133654FC91D}" type="slidenum">
              <a:rPr lang="en-AU"/>
              <a:pPr>
                <a:defRPr/>
              </a:pPr>
              <a:t>‹#›</a:t>
            </a:fld>
            <a:endParaRPr lang="en-AU"/>
          </a:p>
        </p:txBody>
      </p:sp>
    </p:spTree>
    <p:extLst>
      <p:ext uri="{BB962C8B-B14F-4D97-AF65-F5344CB8AC3E}">
        <p14:creationId xmlns:p14="http://schemas.microsoft.com/office/powerpoint/2010/main" val="399792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3075" name="Rectangle 3"/>
          <p:cNvSpPr>
            <a:spLocks noGrp="1" noChangeArrowheads="1"/>
          </p:cNvSpPr>
          <p:nvPr>
            <p:ph type="dt"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3076" name="Rectangle 4"/>
          <p:cNvSpPr>
            <a:spLocks noGrp="1" noRot="1" noChangeAspect="1" noChangeArrowheads="1" noTextEdit="1"/>
          </p:cNvSpPr>
          <p:nvPr>
            <p:ph type="sldImg" idx="2"/>
          </p:nvPr>
        </p:nvSpPr>
        <p:spPr bwMode="auto">
          <a:xfrm>
            <a:off x="3378200" y="3757613"/>
            <a:ext cx="24996775" cy="1874837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4137025" y="24004588"/>
            <a:ext cx="23456900" cy="225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3078" name="Rectangle 6"/>
          <p:cNvSpPr>
            <a:spLocks noGrp="1" noChangeArrowheads="1"/>
          </p:cNvSpPr>
          <p:nvPr>
            <p:ph type="ftr" sz="quarter" idx="4"/>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3079" name="Rectangle 7"/>
          <p:cNvSpPr>
            <a:spLocks noGrp="1" noChangeArrowheads="1"/>
          </p:cNvSpPr>
          <p:nvPr>
            <p:ph type="sldNum" sz="quarter" idx="5"/>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2207482-9F38-4AF6-9B91-768DCEDA59AC}" type="slidenum">
              <a:rPr lang="en-AU"/>
              <a:pPr>
                <a:defRPr/>
              </a:pPr>
              <a:t>‹#›</a:t>
            </a:fld>
            <a:endParaRPr lang="en-AU"/>
          </a:p>
        </p:txBody>
      </p:sp>
    </p:spTree>
    <p:extLst>
      <p:ext uri="{BB962C8B-B14F-4D97-AF65-F5344CB8AC3E}">
        <p14:creationId xmlns:p14="http://schemas.microsoft.com/office/powerpoint/2010/main" val="4090799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4508500">
              <a:defRPr sz="2400">
                <a:solidFill>
                  <a:schemeClr val="tx1"/>
                </a:solidFill>
                <a:latin typeface="Times New Roman" pitchFamily="18" charset="0"/>
              </a:defRPr>
            </a:lvl1pPr>
            <a:lvl2pPr marL="742950" indent="-285750" defTabSz="4508500">
              <a:defRPr sz="2400">
                <a:solidFill>
                  <a:schemeClr val="tx1"/>
                </a:solidFill>
                <a:latin typeface="Times New Roman" pitchFamily="18" charset="0"/>
              </a:defRPr>
            </a:lvl2pPr>
            <a:lvl3pPr marL="1143000" indent="-228600" defTabSz="4508500">
              <a:defRPr sz="2400">
                <a:solidFill>
                  <a:schemeClr val="tx1"/>
                </a:solidFill>
                <a:latin typeface="Times New Roman" pitchFamily="18" charset="0"/>
              </a:defRPr>
            </a:lvl3pPr>
            <a:lvl4pPr marL="1600200" indent="-228600" defTabSz="4508500">
              <a:defRPr sz="2400">
                <a:solidFill>
                  <a:schemeClr val="tx1"/>
                </a:solidFill>
                <a:latin typeface="Times New Roman" pitchFamily="18" charset="0"/>
              </a:defRPr>
            </a:lvl4pPr>
            <a:lvl5pPr marL="2057400" indent="-228600" defTabSz="4508500">
              <a:defRPr sz="2400">
                <a:solidFill>
                  <a:schemeClr val="tx1"/>
                </a:solidFill>
                <a:latin typeface="Times New Roman" pitchFamily="18" charset="0"/>
              </a:defRPr>
            </a:lvl5pPr>
            <a:lvl6pPr marL="2514600" indent="-228600" defTabSz="4508500" eaLnBrk="0" fontAlgn="base" hangingPunct="0">
              <a:spcBef>
                <a:spcPct val="0"/>
              </a:spcBef>
              <a:spcAft>
                <a:spcPct val="0"/>
              </a:spcAft>
              <a:defRPr sz="2400">
                <a:solidFill>
                  <a:schemeClr val="tx1"/>
                </a:solidFill>
                <a:latin typeface="Times New Roman" pitchFamily="18" charset="0"/>
              </a:defRPr>
            </a:lvl6pPr>
            <a:lvl7pPr marL="2971800" indent="-228600" defTabSz="4508500" eaLnBrk="0" fontAlgn="base" hangingPunct="0">
              <a:spcBef>
                <a:spcPct val="0"/>
              </a:spcBef>
              <a:spcAft>
                <a:spcPct val="0"/>
              </a:spcAft>
              <a:defRPr sz="2400">
                <a:solidFill>
                  <a:schemeClr val="tx1"/>
                </a:solidFill>
                <a:latin typeface="Times New Roman" pitchFamily="18" charset="0"/>
              </a:defRPr>
            </a:lvl7pPr>
            <a:lvl8pPr marL="3429000" indent="-228600" defTabSz="4508500" eaLnBrk="0" fontAlgn="base" hangingPunct="0">
              <a:spcBef>
                <a:spcPct val="0"/>
              </a:spcBef>
              <a:spcAft>
                <a:spcPct val="0"/>
              </a:spcAft>
              <a:defRPr sz="2400">
                <a:solidFill>
                  <a:schemeClr val="tx1"/>
                </a:solidFill>
                <a:latin typeface="Times New Roman" pitchFamily="18" charset="0"/>
              </a:defRPr>
            </a:lvl8pPr>
            <a:lvl9pPr marL="3886200" indent="-228600" defTabSz="4508500" eaLnBrk="0" fontAlgn="base" hangingPunct="0">
              <a:spcBef>
                <a:spcPct val="0"/>
              </a:spcBef>
              <a:spcAft>
                <a:spcPct val="0"/>
              </a:spcAft>
              <a:defRPr sz="2400">
                <a:solidFill>
                  <a:schemeClr val="tx1"/>
                </a:solidFill>
                <a:latin typeface="Times New Roman" pitchFamily="18" charset="0"/>
              </a:defRPr>
            </a:lvl9pPr>
          </a:lstStyle>
          <a:p>
            <a:fld id="{842B0325-ACC9-488E-8876-C4E9E3B68AD8}" type="slidenum">
              <a:rPr lang="en-AU" sz="6000" smtClean="0"/>
              <a:t>1</a:t>
            </a:fld>
            <a:endParaRPr lang="en-AU" sz="600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p:spPr>
        <p:txBody>
          <a:bodyPr/>
          <a:lstStyle>
            <a:defPPr>
              <a:defRPr kern="1200" smtId="4294967295"/>
            </a:defP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123" y="10226675"/>
            <a:ext cx="37306957"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584245" y="18653125"/>
            <a:ext cx="30722711" cy="8413750"/>
          </a:xfrm>
        </p:spPr>
        <p:txBody>
          <a:bodyPr/>
          <a:lstStyle>
            <a:defPPr>
              <a:defRPr kern="1200" smtId="4294967295"/>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DA66E67-F948-4693-96A5-27BC239C04A3}" type="slidenum">
              <a:rPr lang="en-US"/>
              <a:pPr>
                <a:defRPr/>
              </a:pPr>
              <a:t>‹#›</a:t>
            </a:fld>
            <a:endParaRPr lang="en-US"/>
          </a:p>
        </p:txBody>
      </p:sp>
    </p:spTree>
    <p:extLst>
      <p:ext uri="{BB962C8B-B14F-4D97-AF65-F5344CB8AC3E}">
        <p14:creationId xmlns:p14="http://schemas.microsoft.com/office/powerpoint/2010/main" val="364892258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2DA27A25-0059-41B6-A6E5-54D93C10805F}" type="slidenum">
              <a:rPr lang="en-US"/>
              <a:pPr>
                <a:defRPr/>
              </a:pPr>
              <a:t>‹#›</a:t>
            </a:fld>
            <a:endParaRPr lang="en-US"/>
          </a:p>
        </p:txBody>
      </p:sp>
    </p:spTree>
    <p:extLst>
      <p:ext uri="{BB962C8B-B14F-4D97-AF65-F5344CB8AC3E}">
        <p14:creationId xmlns:p14="http://schemas.microsoft.com/office/powerpoint/2010/main" val="418118746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1635" y="2925763"/>
            <a:ext cx="9326033" cy="26335038"/>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3293534" y="2925763"/>
            <a:ext cx="27842635" cy="26335038"/>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43B26BC-A2E6-4CDA-9F76-12293F26600A}" type="slidenum">
              <a:rPr lang="en-US"/>
              <a:pPr>
                <a:defRPr/>
              </a:pPr>
              <a:t>‹#›</a:t>
            </a:fld>
            <a:endParaRPr lang="en-US"/>
          </a:p>
        </p:txBody>
      </p:sp>
    </p:spTree>
    <p:extLst>
      <p:ext uri="{BB962C8B-B14F-4D97-AF65-F5344CB8AC3E}">
        <p14:creationId xmlns:p14="http://schemas.microsoft.com/office/powerpoint/2010/main" val="349418540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EC1B4D6-BEE2-4AF6-A92E-38CD68913D5A}" type="slidenum">
              <a:rPr lang="en-US"/>
              <a:pPr>
                <a:defRPr/>
              </a:pPr>
              <a:t>‹#›</a:t>
            </a:fld>
            <a:endParaRPr lang="en-US"/>
          </a:p>
        </p:txBody>
      </p:sp>
    </p:spTree>
    <p:extLst>
      <p:ext uri="{BB962C8B-B14F-4D97-AF65-F5344CB8AC3E}">
        <p14:creationId xmlns:p14="http://schemas.microsoft.com/office/powerpoint/2010/main" val="31777626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439"/>
            <a:ext cx="37306957" cy="6537325"/>
          </a:xfrm>
        </p:spPr>
        <p:txBody>
          <a:bodyPr anchor="t"/>
          <a:lstStyle>
            <a:defPPr>
              <a:defRPr kern="1200" smtId="4294967295"/>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1" y="13952538"/>
            <a:ext cx="37306957" cy="7200900"/>
          </a:xfrm>
        </p:spPr>
        <p:txBody>
          <a:bodyPr anchor="b"/>
          <a:lstStyle>
            <a:defPPr>
              <a:defRPr kern="1200" smtId="4294967295"/>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D8650354-6837-43DB-843B-C6021BD2EF37}" type="slidenum">
              <a:rPr lang="en-US"/>
              <a:pPr>
                <a:defRPr/>
              </a:pPr>
              <a:t>‹#›</a:t>
            </a:fld>
            <a:endParaRPr lang="en-US"/>
          </a:p>
        </p:txBody>
      </p:sp>
    </p:spTree>
    <p:extLst>
      <p:ext uri="{BB962C8B-B14F-4D97-AF65-F5344CB8AC3E}">
        <p14:creationId xmlns:p14="http://schemas.microsoft.com/office/powerpoint/2010/main" val="256863821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3293534" y="9509126"/>
            <a:ext cx="18584332" cy="1975167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13334" y="9509126"/>
            <a:ext cx="18584332" cy="1975167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4296FF25-ADB1-4315-9622-9852994CD1E5}" type="slidenum">
              <a:rPr lang="en-US"/>
              <a:pPr>
                <a:defRPr/>
              </a:pPr>
              <a:t>‹#›</a:t>
            </a:fld>
            <a:endParaRPr lang="en-US"/>
          </a:p>
        </p:txBody>
      </p:sp>
    </p:spTree>
    <p:extLst>
      <p:ext uri="{BB962C8B-B14F-4D97-AF65-F5344CB8AC3E}">
        <p14:creationId xmlns:p14="http://schemas.microsoft.com/office/powerpoint/2010/main" val="26183091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3" cy="54864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4278" y="7369176"/>
            <a:ext cx="19392900"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4278" y="10439400"/>
            <a:ext cx="19392900"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5555" y="7369176"/>
            <a:ext cx="19401368"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5555" y="10439400"/>
            <a:ext cx="19401368"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72EF82B1-171C-4CAC-B9C4-22062286C8C4}" type="slidenum">
              <a:rPr lang="en-US"/>
              <a:pPr>
                <a:defRPr/>
              </a:pPr>
              <a:t>‹#›</a:t>
            </a:fld>
            <a:endParaRPr lang="en-US"/>
          </a:p>
        </p:txBody>
      </p:sp>
    </p:spTree>
    <p:extLst>
      <p:ext uri="{BB962C8B-B14F-4D97-AF65-F5344CB8AC3E}">
        <p14:creationId xmlns:p14="http://schemas.microsoft.com/office/powerpoint/2010/main" val="36012239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678F620B-8934-45A0-BE2C-EF6C76032C45}" type="slidenum">
              <a:rPr lang="en-US"/>
              <a:pPr>
                <a:defRPr/>
              </a:pPr>
              <a:t>‹#›</a:t>
            </a:fld>
            <a:endParaRPr lang="en-US"/>
          </a:p>
        </p:txBody>
      </p:sp>
    </p:spTree>
    <p:extLst>
      <p:ext uri="{BB962C8B-B14F-4D97-AF65-F5344CB8AC3E}">
        <p14:creationId xmlns:p14="http://schemas.microsoft.com/office/powerpoint/2010/main" val="352938633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A3ECE3F5-A3DD-46D3-8112-19EE7FD1DDFA}" type="slidenum">
              <a:rPr lang="en-US"/>
              <a:pPr>
                <a:defRPr/>
              </a:pPr>
              <a:t>‹#›</a:t>
            </a:fld>
            <a:endParaRPr lang="en-US"/>
          </a:p>
        </p:txBody>
      </p:sp>
    </p:spTree>
    <p:extLst>
      <p:ext uri="{BB962C8B-B14F-4D97-AF65-F5344CB8AC3E}">
        <p14:creationId xmlns:p14="http://schemas.microsoft.com/office/powerpoint/2010/main" val="233742527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278" y="1311275"/>
            <a:ext cx="14439900" cy="5576888"/>
          </a:xfrm>
        </p:spPr>
        <p:txBody>
          <a:bodyPr anchor="b"/>
          <a:lstStyle>
            <a:defPPr>
              <a:defRPr kern="1200" smtId="4294967295"/>
            </a:defPPr>
            <a:lvl1pPr algn="l">
              <a:defRPr sz="2000" b="1"/>
            </a:lvl1pPr>
          </a:lstStyle>
          <a:p>
            <a:r>
              <a:rPr lang="en-US"/>
              <a:t>Click to edit Master title style</a:t>
            </a:r>
          </a:p>
        </p:txBody>
      </p:sp>
      <p:sp>
        <p:nvSpPr>
          <p:cNvPr id="3" name="Content Placeholder 2"/>
          <p:cNvSpPr>
            <a:spLocks noGrp="1"/>
          </p:cNvSpPr>
          <p:nvPr>
            <p:ph idx="1"/>
          </p:nvPr>
        </p:nvSpPr>
        <p:spPr>
          <a:xfrm>
            <a:off x="17160523" y="1311275"/>
            <a:ext cx="24536400" cy="28093988"/>
          </a:xfrm>
        </p:spPr>
        <p:txBody>
          <a:bodyPr/>
          <a:lstStyle>
            <a:defPPr>
              <a:defRPr kern="1200" smtId="4294967295"/>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278" y="6888163"/>
            <a:ext cx="14439900" cy="22517100"/>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96691E56-DA67-4BF5-BA67-706F30B37046}" type="slidenum">
              <a:rPr lang="en-US"/>
              <a:pPr>
                <a:defRPr/>
              </a:pPr>
              <a:t>‹#›</a:t>
            </a:fld>
            <a:endParaRPr lang="en-US"/>
          </a:p>
        </p:txBody>
      </p:sp>
    </p:spTree>
    <p:extLst>
      <p:ext uri="{BB962C8B-B14F-4D97-AF65-F5344CB8AC3E}">
        <p14:creationId xmlns:p14="http://schemas.microsoft.com/office/powerpoint/2010/main" val="398289561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545" y="23042564"/>
            <a:ext cx="26334157" cy="2720975"/>
          </a:xfrm>
        </p:spPr>
        <p:txBody>
          <a:bodyPr anchor="b"/>
          <a:lstStyle>
            <a:defPPr>
              <a:defRPr kern="1200" smtId="4294967295"/>
            </a:defPPr>
            <a:lvl1pPr algn="l">
              <a:defRPr sz="2000" b="1"/>
            </a:lvl1pPr>
          </a:lstStyle>
          <a:p>
            <a:r>
              <a:rPr lang="en-US"/>
              <a:t>Click to edit Master title style</a:t>
            </a:r>
          </a:p>
        </p:txBody>
      </p:sp>
      <p:sp>
        <p:nvSpPr>
          <p:cNvPr id="3" name="Picture Placeholder 2"/>
          <p:cNvSpPr>
            <a:spLocks noGrp="1"/>
          </p:cNvSpPr>
          <p:nvPr>
            <p:ph type="pic" idx="1"/>
          </p:nvPr>
        </p:nvSpPr>
        <p:spPr>
          <a:xfrm>
            <a:off x="8603545" y="2941638"/>
            <a:ext cx="26334157" cy="19750088"/>
          </a:xfrm>
        </p:spPr>
        <p:txBody>
          <a:bodyPr/>
          <a:lstStyle>
            <a:defPPr>
              <a:defRPr kern="1200" smtId="4294967295"/>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3545" y="25763539"/>
            <a:ext cx="26334157" cy="3862387"/>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87F51DAE-E528-43E1-8BE0-91521416EFB0}" type="slidenum">
              <a:rPr lang="en-US"/>
              <a:pPr>
                <a:defRPr/>
              </a:pPr>
              <a:t>‹#›</a:t>
            </a:fld>
            <a:endParaRPr lang="en-US"/>
          </a:p>
        </p:txBody>
      </p:sp>
    </p:spTree>
    <p:extLst>
      <p:ext uri="{BB962C8B-B14F-4D97-AF65-F5344CB8AC3E}">
        <p14:creationId xmlns:p14="http://schemas.microsoft.com/office/powerpoint/2010/main" val="215429485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0094B3"/>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4063" y="2925763"/>
            <a:ext cx="37303075"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3294063" y="9509125"/>
            <a:ext cx="37303075" cy="1975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94063" y="29992638"/>
            <a:ext cx="9144000" cy="219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defTabSz="4267200">
              <a:defRPr sz="6500"/>
            </a:lvl1pPr>
          </a:lstStyle>
          <a:p>
            <a:pPr>
              <a:defRPr/>
            </a:pPr>
            <a:endParaRPr lang="en-US"/>
          </a:p>
        </p:txBody>
      </p:sp>
      <p:sp>
        <p:nvSpPr>
          <p:cNvPr id="1029" name="Rectangle 5"/>
          <p:cNvSpPr>
            <a:spLocks noGrp="1" noChangeArrowheads="1"/>
          </p:cNvSpPr>
          <p:nvPr>
            <p:ph type="ftr" sz="quarter" idx="3"/>
          </p:nvPr>
        </p:nvSpPr>
        <p:spPr bwMode="auto">
          <a:xfrm>
            <a:off x="14993938" y="29992638"/>
            <a:ext cx="13903325" cy="219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algn="ctr" defTabSz="4267200">
              <a:defRPr sz="6500"/>
            </a:lvl1pPr>
          </a:lstStyle>
          <a:p>
            <a:pPr>
              <a:defRPr/>
            </a:pPr>
            <a:endParaRPr lang="en-US"/>
          </a:p>
        </p:txBody>
      </p:sp>
      <p:sp>
        <p:nvSpPr>
          <p:cNvPr id="1030" name="Rectangle 6"/>
          <p:cNvSpPr>
            <a:spLocks noGrp="1" noChangeArrowheads="1"/>
          </p:cNvSpPr>
          <p:nvPr>
            <p:ph type="sldNum" sz="quarter" idx="4"/>
          </p:nvPr>
        </p:nvSpPr>
        <p:spPr bwMode="auto">
          <a:xfrm>
            <a:off x="31453138" y="29992638"/>
            <a:ext cx="9144000" cy="219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algn="r" defTabSz="4267200">
              <a:defRPr sz="6500"/>
            </a:lvl1pPr>
          </a:lstStyle>
          <a:p>
            <a:pPr>
              <a:defRPr/>
            </a:pPr>
            <a:fld id="{469A0CB4-D18D-4AEF-B324-9EDF067D136D}" type="slidenum">
              <a:rPr lang="en-US"/>
              <a:pPr>
                <a:defRPr/>
              </a:pPr>
              <a:t>‹#›</a:t>
            </a:fld>
            <a:endParaRPr lang="en-US"/>
          </a:p>
        </p:txBody>
      </p:sp>
      <p:pic>
        <p:nvPicPr>
          <p:cNvPr id="1031" name="New picture"/>
          <p:cNvPicPr/>
          <p:nvPr/>
        </p:nvPicPr>
        <p:blipFill>
          <a:blip r:embed="rId13"/>
          <a:stretch>
            <a:fillRect/>
          </a:stretch>
        </p:blipFill>
        <p:spPr>
          <a:xfrm rot="16200000">
            <a:off x="-11506200" y="16459200"/>
            <a:ext cx="14274800" cy="4368800"/>
          </a:xfrm>
          <a:prstGeom prst="rect">
            <a:avLst/>
          </a:prstGeom>
        </p:spPr>
      </p:pic>
      <p:pic>
        <p:nvPicPr>
          <p:cNvPr id="1032" name="New picture"/>
          <p:cNvPicPr/>
          <p:nvPr/>
        </p:nvPicPr>
        <p:blipFill>
          <a:blip r:embed="rId13"/>
          <a:stretch>
            <a:fillRect/>
          </a:stretch>
        </p:blipFill>
        <p:spPr>
          <a:xfrm rot="5400000">
            <a:off x="41122600" y="16459200"/>
            <a:ext cx="14274800" cy="4368800"/>
          </a:xfrm>
          <a:prstGeom prst="rect">
            <a:avLst/>
          </a:prstGeom>
        </p:spPr>
      </p:pic>
      <p:pic>
        <p:nvPicPr>
          <p:cNvPr id="1033" name="New picture"/>
          <p:cNvPicPr/>
          <p:nvPr/>
        </p:nvPicPr>
        <p:blipFill>
          <a:blip r:embed="rId14"/>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persuadingsapphire  Size: tri-fold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4267200" rtl="0" eaLnBrk="0" fontAlgn="base" hangingPunct="0">
        <a:spcBef>
          <a:spcPct val="0"/>
        </a:spcBef>
        <a:spcAft>
          <a:spcPct val="0"/>
        </a:spcAft>
        <a:defRPr sz="20500">
          <a:solidFill>
            <a:schemeClr val="tx2"/>
          </a:solidFill>
          <a:latin typeface="+mj-lt"/>
          <a:ea typeface="+mj-ea"/>
          <a:cs typeface="+mj-cs"/>
        </a:defRPr>
      </a:lvl1pPr>
      <a:lvl2pPr algn="ctr" defTabSz="4267200" rtl="0" eaLnBrk="0" fontAlgn="base" hangingPunct="0">
        <a:spcBef>
          <a:spcPct val="0"/>
        </a:spcBef>
        <a:spcAft>
          <a:spcPct val="0"/>
        </a:spcAft>
        <a:defRPr sz="20500">
          <a:solidFill>
            <a:schemeClr val="tx2"/>
          </a:solidFill>
          <a:latin typeface="Times New Roman" pitchFamily="18" charset="0"/>
        </a:defRPr>
      </a:lvl2pPr>
      <a:lvl3pPr algn="ctr" defTabSz="4267200" rtl="0" eaLnBrk="0" fontAlgn="base" hangingPunct="0">
        <a:spcBef>
          <a:spcPct val="0"/>
        </a:spcBef>
        <a:spcAft>
          <a:spcPct val="0"/>
        </a:spcAft>
        <a:defRPr sz="20500">
          <a:solidFill>
            <a:schemeClr val="tx2"/>
          </a:solidFill>
          <a:latin typeface="Times New Roman" pitchFamily="18" charset="0"/>
        </a:defRPr>
      </a:lvl3pPr>
      <a:lvl4pPr algn="ctr" defTabSz="4267200" rtl="0" eaLnBrk="0" fontAlgn="base" hangingPunct="0">
        <a:spcBef>
          <a:spcPct val="0"/>
        </a:spcBef>
        <a:spcAft>
          <a:spcPct val="0"/>
        </a:spcAft>
        <a:defRPr sz="20500">
          <a:solidFill>
            <a:schemeClr val="tx2"/>
          </a:solidFill>
          <a:latin typeface="Times New Roman" pitchFamily="18" charset="0"/>
        </a:defRPr>
      </a:lvl4pPr>
      <a:lvl5pPr algn="ctr" defTabSz="4267200" rtl="0" eaLnBrk="0" fontAlgn="base" hangingPunct="0">
        <a:spcBef>
          <a:spcPct val="0"/>
        </a:spcBef>
        <a:spcAft>
          <a:spcPct val="0"/>
        </a:spcAft>
        <a:defRPr sz="20500">
          <a:solidFill>
            <a:schemeClr val="tx2"/>
          </a:solidFill>
          <a:latin typeface="Times New Roman" pitchFamily="18" charset="0"/>
        </a:defRPr>
      </a:lvl5pPr>
      <a:lvl6pPr marL="457200" algn="ctr" defTabSz="4267200" rtl="0" eaLnBrk="0" fontAlgn="base" hangingPunct="0">
        <a:spcBef>
          <a:spcPct val="0"/>
        </a:spcBef>
        <a:spcAft>
          <a:spcPct val="0"/>
        </a:spcAft>
        <a:defRPr sz="20500">
          <a:solidFill>
            <a:schemeClr val="tx2"/>
          </a:solidFill>
          <a:latin typeface="Times New Roman" pitchFamily="18" charset="0"/>
        </a:defRPr>
      </a:lvl6pPr>
      <a:lvl7pPr marL="914400" algn="ctr" defTabSz="4267200" rtl="0" eaLnBrk="0" fontAlgn="base" hangingPunct="0">
        <a:spcBef>
          <a:spcPct val="0"/>
        </a:spcBef>
        <a:spcAft>
          <a:spcPct val="0"/>
        </a:spcAft>
        <a:defRPr sz="20500">
          <a:solidFill>
            <a:schemeClr val="tx2"/>
          </a:solidFill>
          <a:latin typeface="Times New Roman" pitchFamily="18" charset="0"/>
        </a:defRPr>
      </a:lvl7pPr>
      <a:lvl8pPr marL="1371600" algn="ctr" defTabSz="4267200" rtl="0" eaLnBrk="0" fontAlgn="base" hangingPunct="0">
        <a:spcBef>
          <a:spcPct val="0"/>
        </a:spcBef>
        <a:spcAft>
          <a:spcPct val="0"/>
        </a:spcAft>
        <a:defRPr sz="20500">
          <a:solidFill>
            <a:schemeClr val="tx2"/>
          </a:solidFill>
          <a:latin typeface="Times New Roman" pitchFamily="18" charset="0"/>
        </a:defRPr>
      </a:lvl8pPr>
      <a:lvl9pPr marL="1828800" algn="ctr" defTabSz="4267200" rtl="0" eaLnBrk="0" fontAlgn="base" hangingPunct="0">
        <a:spcBef>
          <a:spcPct val="0"/>
        </a:spcBef>
        <a:spcAft>
          <a:spcPct val="0"/>
        </a:spcAft>
        <a:defRPr sz="20500">
          <a:solidFill>
            <a:schemeClr val="tx2"/>
          </a:solidFill>
          <a:latin typeface="Times New Roman" pitchFamily="18" charset="0"/>
        </a:defRPr>
      </a:lvl9pPr>
    </p:titleStyle>
    <p:bodyStyle>
      <a:defPPr>
        <a:defRPr kern="1200" smtId="4294967295"/>
      </a:defPPr>
      <a:lvl1pPr marL="1600200" indent="-1600200" algn="l" defTabSz="4267200" rtl="0" eaLnBrk="0" fontAlgn="base" hangingPunct="0">
        <a:spcBef>
          <a:spcPct val="20000"/>
        </a:spcBef>
        <a:spcAft>
          <a:spcPct val="0"/>
        </a:spcAft>
        <a:buChar char="•"/>
        <a:defRPr sz="14900">
          <a:solidFill>
            <a:schemeClr val="tx1"/>
          </a:solidFill>
          <a:latin typeface="+mn-lt"/>
          <a:ea typeface="+mn-ea"/>
          <a:cs typeface="+mn-cs"/>
        </a:defRPr>
      </a:lvl1pPr>
      <a:lvl2pPr marL="3467100" indent="-1333500" algn="l" defTabSz="4267200" rtl="0" eaLnBrk="0" fontAlgn="base" hangingPunct="0">
        <a:spcBef>
          <a:spcPct val="20000"/>
        </a:spcBef>
        <a:spcAft>
          <a:spcPct val="0"/>
        </a:spcAft>
        <a:buChar char="–"/>
        <a:defRPr sz="13100">
          <a:solidFill>
            <a:schemeClr val="tx1"/>
          </a:solidFill>
          <a:latin typeface="+mn-lt"/>
        </a:defRPr>
      </a:lvl2pPr>
      <a:lvl3pPr marL="5334000" indent="-1066800" algn="l" defTabSz="4267200" rtl="0" eaLnBrk="0" fontAlgn="base" hangingPunct="0">
        <a:spcBef>
          <a:spcPct val="20000"/>
        </a:spcBef>
        <a:spcAft>
          <a:spcPct val="0"/>
        </a:spcAft>
        <a:buChar char="•"/>
        <a:defRPr sz="11200">
          <a:solidFill>
            <a:schemeClr val="tx1"/>
          </a:solidFill>
          <a:latin typeface="+mn-lt"/>
        </a:defRPr>
      </a:lvl3pPr>
      <a:lvl4pPr marL="7467600" indent="-1066800" algn="l" defTabSz="4267200" rtl="0" eaLnBrk="0" fontAlgn="base" hangingPunct="0">
        <a:spcBef>
          <a:spcPct val="20000"/>
        </a:spcBef>
        <a:spcAft>
          <a:spcPct val="0"/>
        </a:spcAft>
        <a:buChar char="–"/>
        <a:defRPr sz="9300">
          <a:solidFill>
            <a:schemeClr val="tx1"/>
          </a:solidFill>
          <a:latin typeface="+mn-lt"/>
        </a:defRPr>
      </a:lvl4pPr>
      <a:lvl5pPr marL="9601200" indent="-1066800" algn="l" defTabSz="4267200" rtl="0" eaLnBrk="0" fontAlgn="base" hangingPunct="0">
        <a:spcBef>
          <a:spcPct val="20000"/>
        </a:spcBef>
        <a:spcAft>
          <a:spcPct val="0"/>
        </a:spcAft>
        <a:buChar char="»"/>
        <a:defRPr sz="9300">
          <a:solidFill>
            <a:schemeClr val="tx1"/>
          </a:solidFill>
          <a:latin typeface="+mn-lt"/>
        </a:defRPr>
      </a:lvl5pPr>
      <a:lvl6pPr marL="10058400" indent="-1066800" algn="l" defTabSz="4267200" rtl="0" eaLnBrk="0" fontAlgn="base" hangingPunct="0">
        <a:spcBef>
          <a:spcPct val="20000"/>
        </a:spcBef>
        <a:spcAft>
          <a:spcPct val="0"/>
        </a:spcAft>
        <a:buChar char="»"/>
        <a:defRPr sz="9300">
          <a:solidFill>
            <a:schemeClr val="tx1"/>
          </a:solidFill>
          <a:latin typeface="+mn-lt"/>
        </a:defRPr>
      </a:lvl6pPr>
      <a:lvl7pPr marL="10515600" indent="-1066800" algn="l" defTabSz="4267200" rtl="0" eaLnBrk="0" fontAlgn="base" hangingPunct="0">
        <a:spcBef>
          <a:spcPct val="20000"/>
        </a:spcBef>
        <a:spcAft>
          <a:spcPct val="0"/>
        </a:spcAft>
        <a:buChar char="»"/>
        <a:defRPr sz="9300">
          <a:solidFill>
            <a:schemeClr val="tx1"/>
          </a:solidFill>
          <a:latin typeface="+mn-lt"/>
        </a:defRPr>
      </a:lvl7pPr>
      <a:lvl8pPr marL="10972800" indent="-1066800" algn="l" defTabSz="4267200" rtl="0" eaLnBrk="0" fontAlgn="base" hangingPunct="0">
        <a:spcBef>
          <a:spcPct val="20000"/>
        </a:spcBef>
        <a:spcAft>
          <a:spcPct val="0"/>
        </a:spcAft>
        <a:buChar char="»"/>
        <a:defRPr sz="9300">
          <a:solidFill>
            <a:schemeClr val="tx1"/>
          </a:solidFill>
          <a:latin typeface="+mn-lt"/>
        </a:defRPr>
      </a:lvl8pPr>
      <a:lvl9pPr marL="11430000" indent="-1066800" algn="l" defTabSz="4267200" rtl="0" eaLnBrk="0" fontAlgn="base" hangingPunct="0">
        <a:spcBef>
          <a:spcPct val="20000"/>
        </a:spcBef>
        <a:spcAft>
          <a:spcPct val="0"/>
        </a:spcAft>
        <a:buChar char="»"/>
        <a:defRPr sz="9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g"/><Relationship Id="rId18" Type="http://schemas.openxmlformats.org/officeDocument/2006/relationships/image" Target="../media/image18.jp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jpg"/><Relationship Id="rId17" Type="http://schemas.openxmlformats.org/officeDocument/2006/relationships/image" Target="../media/image17.PNG"/><Relationship Id="rId2" Type="http://schemas.openxmlformats.org/officeDocument/2006/relationships/notesSlide" Target="../notesSlides/notesSlide1.xml"/><Relationship Id="rId16"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jpe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jp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1482A5"/>
            </a:gs>
          </a:gsLst>
          <a:lin ang="5400000" scaled="1"/>
        </a:gradFill>
        <a:effectLst/>
      </p:bgPr>
    </p:bg>
    <p:spTree>
      <p:nvGrpSpPr>
        <p:cNvPr id="1" name=""/>
        <p:cNvGrpSpPr/>
        <p:nvPr/>
      </p:nvGrpSpPr>
      <p:grpSpPr>
        <a:xfrm>
          <a:off x="0" y="0"/>
          <a:ext cx="0" cy="0"/>
          <a:chOff x="0" y="0"/>
          <a:chExt cx="0" cy="0"/>
        </a:xfrm>
      </p:grpSpPr>
      <p:sp>
        <p:nvSpPr>
          <p:cNvPr id="41" name="Title 11">
            <a:extLst>
              <a:ext uri="{FF2B5EF4-FFF2-40B4-BE49-F238E27FC236}">
                <a16:creationId xmlns:a16="http://schemas.microsoft.com/office/drawing/2014/main" id="{8785E597-B0C8-4CA8-9A56-A0F3996D088D}"/>
              </a:ext>
            </a:extLst>
          </p:cNvPr>
          <p:cNvSpPr txBox="1"/>
          <p:nvPr/>
        </p:nvSpPr>
        <p:spPr>
          <a:xfrm>
            <a:off x="3657600" y="1385518"/>
            <a:ext cx="36576000" cy="3243325"/>
          </a:xfrm>
          <a:prstGeom prst="rect">
            <a:avLst/>
          </a:prstGeom>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800" dirty="0">
                <a:solidFill>
                  <a:srgbClr val="EAF1DD"/>
                </a:solidFill>
                <a:latin typeface="Calibri" panose="020F0502020204030204" pitchFamily="34" charset="0"/>
              </a:rPr>
              <a:t> </a:t>
            </a:r>
            <a:r>
              <a:rPr lang="en-US" sz="8800" dirty="0">
                <a:latin typeface="Calibri" panose="020F0502020204030204" pitchFamily="34" charset="0"/>
              </a:rPr>
              <a:t>An-Najah National University</a:t>
            </a:r>
            <a:br>
              <a:rPr lang="en-US" sz="8800" dirty="0">
                <a:latin typeface="Calibri" panose="020F0502020204030204" pitchFamily="34" charset="0"/>
              </a:rPr>
            </a:br>
            <a:r>
              <a:rPr lang="en-US" sz="6000" dirty="0">
                <a:latin typeface="Calibri" panose="020F0502020204030204" pitchFamily="34" charset="0"/>
              </a:rPr>
              <a:t>Electrical Engineering Department</a:t>
            </a:r>
            <a:br>
              <a:rPr lang="en-US" sz="6000" dirty="0">
                <a:latin typeface="Calibri" panose="020F0502020204030204" pitchFamily="34" charset="0"/>
              </a:rPr>
            </a:br>
            <a:br>
              <a:rPr lang="ar-SA" sz="6000" dirty="0">
                <a:latin typeface="Calibri" panose="020F0502020204030204" pitchFamily="34" charset="0"/>
              </a:rPr>
            </a:br>
            <a:r>
              <a:rPr lang="en-US" sz="4800" b="1" dirty="0"/>
              <a:t>PV PANELS CLEANING ROBOTICS SEYSTEM</a:t>
            </a:r>
            <a:br>
              <a:rPr lang="ar-SA" b="1" dirty="0"/>
            </a:br>
            <a:endParaRPr lang="en-US" sz="6000" dirty="0">
              <a:latin typeface="Libre Baskerville" panose="02000000000000000000" pitchFamily="2" charset="0"/>
            </a:endParaRPr>
          </a:p>
        </p:txBody>
      </p:sp>
      <p:sp>
        <p:nvSpPr>
          <p:cNvPr id="42" name="Text Placeholder 16">
            <a:extLst>
              <a:ext uri="{FF2B5EF4-FFF2-40B4-BE49-F238E27FC236}">
                <a16:creationId xmlns:a16="http://schemas.microsoft.com/office/drawing/2014/main" id="{EBC3B70E-A392-4069-A147-C1FCF37051AF}"/>
              </a:ext>
            </a:extLst>
          </p:cNvPr>
          <p:cNvSpPr txBox="1"/>
          <p:nvPr/>
        </p:nvSpPr>
        <p:spPr>
          <a:xfrm>
            <a:off x="3657600" y="5713029"/>
            <a:ext cx="36576000" cy="2369880"/>
          </a:xfrm>
          <a:prstGeom prst="rect">
            <a:avLst/>
          </a:prstGeom>
        </p:spPr>
        <p:txBody>
          <a:bodyPr lIns="128016" tIns="64008" rIns="128016" bIns="64008">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2800" b="1" dirty="0"/>
              <a:t>Mostafa Ahmad Alawneh</a:t>
            </a:r>
            <a:br>
              <a:rPr lang="en-US" sz="2800" b="1" dirty="0"/>
            </a:br>
            <a:r>
              <a:rPr lang="en-US" sz="2800" b="1" dirty="0"/>
              <a:t>Bara Horani</a:t>
            </a:r>
            <a:br>
              <a:rPr lang="en-US" sz="2800" b="1" dirty="0"/>
            </a:br>
            <a:r>
              <a:rPr lang="en-US" sz="2800" b="1" dirty="0"/>
              <a:t>Mohammad Abu Hania, Rafeef Durgham Jian</a:t>
            </a:r>
            <a:endParaRPr lang="en-US" sz="2800" dirty="0"/>
          </a:p>
          <a:p>
            <a:pPr algn="ctr"/>
            <a:br>
              <a:rPr lang="en-US" sz="2800" b="1" dirty="0"/>
            </a:br>
            <a:endParaRPr lang="en-US" sz="2800" dirty="0">
              <a:solidFill>
                <a:srgbClr val="1482A5"/>
              </a:solidFill>
              <a:latin typeface="Montserrat Light" panose="00000400000000000000" pitchFamily="50" charset="0"/>
            </a:endParaRPr>
          </a:p>
        </p:txBody>
      </p:sp>
      <p:sp>
        <p:nvSpPr>
          <p:cNvPr id="47" name="Rectangle 46">
            <a:extLst>
              <a:ext uri="{FF2B5EF4-FFF2-40B4-BE49-F238E27FC236}">
                <a16:creationId xmlns:a16="http://schemas.microsoft.com/office/drawing/2014/main" id="{B9C39BF6-8B9A-45D3-A730-4CDDF5EAA7F1}"/>
              </a:ext>
            </a:extLst>
          </p:cNvPr>
          <p:cNvSpPr/>
          <p:nvPr/>
        </p:nvSpPr>
        <p:spPr>
          <a:xfrm>
            <a:off x="22382588" y="7771784"/>
            <a:ext cx="10058400" cy="24487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0" name="Rectangle 49">
            <a:extLst>
              <a:ext uri="{FF2B5EF4-FFF2-40B4-BE49-F238E27FC236}">
                <a16:creationId xmlns:a16="http://schemas.microsoft.com/office/drawing/2014/main" id="{2EC9A64B-144F-4668-B416-097C0312FF96}"/>
              </a:ext>
            </a:extLst>
          </p:cNvPr>
          <p:cNvSpPr/>
          <p:nvPr/>
        </p:nvSpPr>
        <p:spPr>
          <a:xfrm>
            <a:off x="11408067" y="16669405"/>
            <a:ext cx="10058400" cy="155630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51" name="Rectangle 50">
            <a:extLst>
              <a:ext uri="{FF2B5EF4-FFF2-40B4-BE49-F238E27FC236}">
                <a16:creationId xmlns:a16="http://schemas.microsoft.com/office/drawing/2014/main" id="{BF801B80-E24E-4773-AC4E-37DC17B0424E}"/>
              </a:ext>
            </a:extLst>
          </p:cNvPr>
          <p:cNvSpPr/>
          <p:nvPr/>
        </p:nvSpPr>
        <p:spPr>
          <a:xfrm>
            <a:off x="11506200" y="7766748"/>
            <a:ext cx="10058400" cy="82176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48" name="Rectangle 47">
            <a:extLst>
              <a:ext uri="{FF2B5EF4-FFF2-40B4-BE49-F238E27FC236}">
                <a16:creationId xmlns:a16="http://schemas.microsoft.com/office/drawing/2014/main" id="{3E6D1C9C-2516-4738-BC80-673A19ECE5BD}"/>
              </a:ext>
            </a:extLst>
          </p:cNvPr>
          <p:cNvSpPr/>
          <p:nvPr/>
        </p:nvSpPr>
        <p:spPr>
          <a:xfrm>
            <a:off x="33574175" y="7780529"/>
            <a:ext cx="9736039" cy="9247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2" name="Rectangle 51">
            <a:extLst>
              <a:ext uri="{FF2B5EF4-FFF2-40B4-BE49-F238E27FC236}">
                <a16:creationId xmlns:a16="http://schemas.microsoft.com/office/drawing/2014/main" id="{F6D8A1CF-B987-4F36-8586-4BEDACCCAB04}"/>
              </a:ext>
            </a:extLst>
          </p:cNvPr>
          <p:cNvSpPr/>
          <p:nvPr/>
        </p:nvSpPr>
        <p:spPr>
          <a:xfrm>
            <a:off x="33469359" y="17819644"/>
            <a:ext cx="9736039" cy="10069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5" name="Rectangle 54">
            <a:extLst>
              <a:ext uri="{FF2B5EF4-FFF2-40B4-BE49-F238E27FC236}">
                <a16:creationId xmlns:a16="http://schemas.microsoft.com/office/drawing/2014/main" id="{32418A42-DDE0-497E-98DF-5F9BFF98DA6B}"/>
              </a:ext>
            </a:extLst>
          </p:cNvPr>
          <p:cNvSpPr/>
          <p:nvPr/>
        </p:nvSpPr>
        <p:spPr>
          <a:xfrm>
            <a:off x="33469359" y="28576718"/>
            <a:ext cx="9736039" cy="3655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6" name="TextBox 55">
            <a:extLst>
              <a:ext uri="{FF2B5EF4-FFF2-40B4-BE49-F238E27FC236}">
                <a16:creationId xmlns:a16="http://schemas.microsoft.com/office/drawing/2014/main" id="{1D434DB1-CA03-4AE7-BD42-F2F4837CE20D}"/>
              </a:ext>
            </a:extLst>
          </p:cNvPr>
          <p:cNvSpPr txBox="1"/>
          <p:nvPr/>
        </p:nvSpPr>
        <p:spPr>
          <a:xfrm>
            <a:off x="33690635" y="29561135"/>
            <a:ext cx="9293492" cy="3046988"/>
          </a:xfrm>
          <a:prstGeom prst="rect">
            <a:avLst/>
          </a:prstGeom>
          <a:noFill/>
        </p:spPr>
        <p:txBody>
          <a:bodyPr wrap="square" rtlCol="0">
            <a:spAutoFit/>
          </a:bodyPr>
          <a:lstStyle>
            <a:defPPr>
              <a:defRPr kern="1200" smtId="4294967295"/>
            </a:defPPr>
          </a:lstStyle>
          <a:p>
            <a:r>
              <a:rPr lang="en-US" dirty="0"/>
              <a:t>We would like to express deep gratitude to our supervisor Dr. Moien Omar for inspiring us to conceive this project, for this guidance, and his gracious support throughout the course of our work, that motivated us to work in this area and for his faith in us for every stage of his project.</a:t>
            </a:r>
            <a:br>
              <a:rPr lang="en-US" dirty="0"/>
            </a:br>
            <a:r>
              <a:rPr lang="en-US" dirty="0"/>
              <a:t>A special thanks and appreciation for all staff ,our Parents, colleagues for supporting us and providing any assistance requested.</a:t>
            </a:r>
            <a:br>
              <a:rPr lang="en-US" b="1" dirty="0"/>
            </a:br>
            <a:br>
              <a:rPr lang="en-US" b="1" dirty="0"/>
            </a:br>
            <a:endParaRPr lang="en-US" dirty="0">
              <a:solidFill>
                <a:srgbClr val="1482A5"/>
              </a:solidFill>
              <a:latin typeface="Montserrat Light" panose="00000400000000000000" pitchFamily="50" charset="0"/>
              <a:ea typeface="Open Sans" panose="020B0606030504020204" pitchFamily="34" charset="0"/>
              <a:cs typeface="Open Sans" panose="020B0606030504020204" pitchFamily="34" charset="0"/>
            </a:endParaRPr>
          </a:p>
        </p:txBody>
      </p:sp>
      <p:sp>
        <p:nvSpPr>
          <p:cNvPr id="57" name="TextBox 56">
            <a:extLst>
              <a:ext uri="{FF2B5EF4-FFF2-40B4-BE49-F238E27FC236}">
                <a16:creationId xmlns:a16="http://schemas.microsoft.com/office/drawing/2014/main" id="{992CC346-56CD-4384-BB14-A915BC781C78}"/>
              </a:ext>
            </a:extLst>
          </p:cNvPr>
          <p:cNvSpPr txBox="1"/>
          <p:nvPr/>
        </p:nvSpPr>
        <p:spPr>
          <a:xfrm>
            <a:off x="33690635" y="28893222"/>
            <a:ext cx="9293492" cy="646331"/>
          </a:xfrm>
          <a:prstGeom prst="rect">
            <a:avLst/>
          </a:prstGeom>
          <a:noFill/>
        </p:spPr>
        <p:txBody>
          <a:bodyPr wrap="square" rtlCol="0">
            <a:spAutoFit/>
          </a:bodyPr>
          <a:lstStyle>
            <a:defPPr>
              <a:defRPr kern="1200" smtId="4294967295"/>
            </a:defPPr>
          </a:lstStyle>
          <a:p>
            <a:r>
              <a:rPr lang="en-US" sz="3600">
                <a:solidFill>
                  <a:srgbClr val="235078"/>
                </a:solidFill>
                <a:latin typeface="Libre Baskerville" panose="02000000000000000000" pitchFamily="2" charset="0"/>
              </a:rPr>
              <a:t>Acknowledgements</a:t>
            </a:r>
          </a:p>
        </p:txBody>
      </p:sp>
      <p:sp>
        <p:nvSpPr>
          <p:cNvPr id="58" name="TextBox 57">
            <a:extLst>
              <a:ext uri="{FF2B5EF4-FFF2-40B4-BE49-F238E27FC236}">
                <a16:creationId xmlns:a16="http://schemas.microsoft.com/office/drawing/2014/main" id="{E3DA8D0E-1298-4193-913A-0FE766B77D13}"/>
              </a:ext>
            </a:extLst>
          </p:cNvPr>
          <p:cNvSpPr txBox="1"/>
          <p:nvPr/>
        </p:nvSpPr>
        <p:spPr>
          <a:xfrm>
            <a:off x="33688472" y="19517972"/>
            <a:ext cx="9293492" cy="2308324"/>
          </a:xfrm>
          <a:prstGeom prst="rect">
            <a:avLst/>
          </a:prstGeom>
          <a:noFill/>
        </p:spPr>
        <p:txBody>
          <a:bodyPr wrap="square" rtlCol="0">
            <a:spAutoFit/>
          </a:bodyPr>
          <a:lstStyle>
            <a:defPPr>
              <a:defRPr kern="1200" smtId="4294967295"/>
            </a:defPPr>
          </a:lstStyle>
          <a:p>
            <a:r>
              <a:rPr lang="en-US" dirty="0"/>
              <a:t>It can be said that we can remove dust and dirt from solar cells by using dust sensing, thereby increasing electricity production, reducing cleaning costs, and increasing the economic return on projects that produce solar energy by solar panels.</a:t>
            </a:r>
          </a:p>
          <a:p>
            <a:r>
              <a:rPr lang="en-US" b="1" dirty="0"/>
              <a:t> </a:t>
            </a:r>
            <a:endParaRPr lang="en-US" dirty="0"/>
          </a:p>
          <a:p>
            <a:r>
              <a:rPr lang="en-US" dirty="0">
                <a:solidFill>
                  <a:srgbClr val="1482A5"/>
                </a:solidFill>
                <a:latin typeface="Montserrat Light" panose="00000400000000000000" pitchFamily="50" charset="0"/>
                <a:ea typeface="Open Sans" panose="020B0606030504020204" pitchFamily="34" charset="0"/>
                <a:cs typeface="Open Sans" panose="020B0606030504020204" pitchFamily="34" charset="0"/>
              </a:rPr>
              <a:t>.</a:t>
            </a:r>
          </a:p>
        </p:txBody>
      </p:sp>
      <p:sp>
        <p:nvSpPr>
          <p:cNvPr id="59" name="TextBox 58">
            <a:extLst>
              <a:ext uri="{FF2B5EF4-FFF2-40B4-BE49-F238E27FC236}">
                <a16:creationId xmlns:a16="http://schemas.microsoft.com/office/drawing/2014/main" id="{D07EEF88-ACF9-4467-B180-074FC642245A}"/>
              </a:ext>
            </a:extLst>
          </p:cNvPr>
          <p:cNvSpPr txBox="1"/>
          <p:nvPr/>
        </p:nvSpPr>
        <p:spPr>
          <a:xfrm>
            <a:off x="33690629" y="18060685"/>
            <a:ext cx="9293492"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Conclusion</a:t>
            </a:r>
          </a:p>
        </p:txBody>
      </p:sp>
      <p:sp>
        <p:nvSpPr>
          <p:cNvPr id="60" name="TextBox 59">
            <a:extLst>
              <a:ext uri="{FF2B5EF4-FFF2-40B4-BE49-F238E27FC236}">
                <a16:creationId xmlns:a16="http://schemas.microsoft.com/office/drawing/2014/main" id="{22B0201C-B275-4172-AE5F-42B6EA405F41}"/>
              </a:ext>
            </a:extLst>
          </p:cNvPr>
          <p:cNvSpPr txBox="1"/>
          <p:nvPr/>
        </p:nvSpPr>
        <p:spPr>
          <a:xfrm>
            <a:off x="33550729" y="9116923"/>
            <a:ext cx="9293492" cy="1200329"/>
          </a:xfrm>
          <a:prstGeom prst="rect">
            <a:avLst/>
          </a:prstGeom>
          <a:noFill/>
        </p:spPr>
        <p:txBody>
          <a:bodyPr wrap="square" rtlCol="0">
            <a:spAutoFit/>
          </a:bodyPr>
          <a:lstStyle>
            <a:defPPr>
              <a:defRPr kern="1200" smtId="4294967295"/>
            </a:defPPr>
          </a:lstStyle>
          <a:p>
            <a:r>
              <a:rPr lang="en-US" dirty="0">
                <a:latin typeface="+mn-lt"/>
                <a:ea typeface="Open Sans" panose="020B0606030504020204" pitchFamily="34" charset="0"/>
                <a:cs typeface="Open Sans" panose="020B0606030504020204" pitchFamily="34" charset="0"/>
              </a:rPr>
              <a:t>Compared to existing solar cell cleaning systems, the cost of this system is lower, and it does not consume much energy, moreover its maintenance is low.</a:t>
            </a:r>
          </a:p>
        </p:txBody>
      </p:sp>
      <p:sp>
        <p:nvSpPr>
          <p:cNvPr id="61" name="TextBox 60">
            <a:extLst>
              <a:ext uri="{FF2B5EF4-FFF2-40B4-BE49-F238E27FC236}">
                <a16:creationId xmlns:a16="http://schemas.microsoft.com/office/drawing/2014/main" id="{A6E6C31F-098B-45F7-BEE5-8A51FA70D59F}"/>
              </a:ext>
            </a:extLst>
          </p:cNvPr>
          <p:cNvSpPr txBox="1"/>
          <p:nvPr/>
        </p:nvSpPr>
        <p:spPr>
          <a:xfrm>
            <a:off x="33690629" y="8013907"/>
            <a:ext cx="9293492"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future work</a:t>
            </a:r>
          </a:p>
        </p:txBody>
      </p:sp>
      <p:sp>
        <p:nvSpPr>
          <p:cNvPr id="46" name="Rectangle 45">
            <a:extLst>
              <a:ext uri="{FF2B5EF4-FFF2-40B4-BE49-F238E27FC236}">
                <a16:creationId xmlns:a16="http://schemas.microsoft.com/office/drawing/2014/main" id="{2C718E78-BDD8-4BAD-851F-D423AE935B0D}"/>
              </a:ext>
            </a:extLst>
          </p:cNvPr>
          <p:cNvSpPr/>
          <p:nvPr/>
        </p:nvSpPr>
        <p:spPr>
          <a:xfrm>
            <a:off x="685800" y="7745166"/>
            <a:ext cx="9736036" cy="100744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latin typeface="+mj-lt"/>
            </a:endParaRPr>
          </a:p>
        </p:txBody>
      </p:sp>
      <p:sp>
        <p:nvSpPr>
          <p:cNvPr id="49" name="Rectangle 48">
            <a:extLst>
              <a:ext uri="{FF2B5EF4-FFF2-40B4-BE49-F238E27FC236}">
                <a16:creationId xmlns:a16="http://schemas.microsoft.com/office/drawing/2014/main" id="{8F25EFAD-7AAF-4CAF-BA69-869B3D423F7F}"/>
              </a:ext>
            </a:extLst>
          </p:cNvPr>
          <p:cNvSpPr/>
          <p:nvPr/>
        </p:nvSpPr>
        <p:spPr>
          <a:xfrm>
            <a:off x="685800" y="18464271"/>
            <a:ext cx="9736036" cy="13768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solidFill>
                <a:schemeClr val="tx1"/>
              </a:solidFill>
            </a:endParaRPr>
          </a:p>
        </p:txBody>
      </p:sp>
      <p:sp>
        <p:nvSpPr>
          <p:cNvPr id="53" name="TextBox 52">
            <a:extLst>
              <a:ext uri="{FF2B5EF4-FFF2-40B4-BE49-F238E27FC236}">
                <a16:creationId xmlns:a16="http://schemas.microsoft.com/office/drawing/2014/main" id="{B9BDD4D7-12C6-4DBA-AD93-2C88BC17BC8B}"/>
              </a:ext>
            </a:extLst>
          </p:cNvPr>
          <p:cNvSpPr txBox="1"/>
          <p:nvPr/>
        </p:nvSpPr>
        <p:spPr>
          <a:xfrm>
            <a:off x="907074" y="8745118"/>
            <a:ext cx="9136771" cy="6368667"/>
          </a:xfrm>
          <a:prstGeom prst="rect">
            <a:avLst/>
          </a:prstGeom>
          <a:noFill/>
        </p:spPr>
        <p:txBody>
          <a:bodyPr wrap="square" rtlCol="0">
            <a:spAutoFit/>
          </a:bodyPr>
          <a:lstStyle>
            <a:defPPr>
              <a:defRPr kern="1200" smtId="4294967295"/>
            </a:defPPr>
          </a:lstStyle>
          <a:p>
            <a:pPr>
              <a:lnSpc>
                <a:spcPct val="150000"/>
              </a:lnSpc>
            </a:pPr>
            <a:r>
              <a:rPr lang="en-US" sz="2500" dirty="0"/>
              <a:t>Nowadays, the use of solar cells has increased dramatically and clearly in our time to produce electricity, and many projects today use thousands of solar cells to sell electricity and profit from it, One of the biggest and common problems affecting solar cells is the dirt and dust accumulated on them, which weakens the access of light to cells and thus reduces the efficiency of the production of these cells for electricity.</a:t>
            </a:r>
          </a:p>
          <a:p>
            <a:pPr>
              <a:lnSpc>
                <a:spcPct val="150000"/>
              </a:lnSpc>
            </a:pPr>
            <a:r>
              <a:rPr lang="en-US" sz="2500" dirty="0"/>
              <a:t> To reduce the dirt accumulated on these cells, we need a system that will clean these cells by itself, there are certainly solutions to this problem, and at a lower cost than other systems used to clean solar panels.</a:t>
            </a:r>
            <a:endParaRPr lang="en-US" sz="2600" dirty="0">
              <a:solidFill>
                <a:srgbClr val="1482A5"/>
              </a:solidFill>
              <a:latin typeface="Montserrat Light" panose="00000400000000000000" pitchFamily="50" charset="0"/>
              <a:ea typeface="Open Sans" panose="020B0606030504020204" pitchFamily="34" charset="0"/>
              <a:cs typeface="Open Sans" panose="020B0606030504020204" pitchFamily="34" charset="0"/>
            </a:endParaRPr>
          </a:p>
        </p:txBody>
      </p:sp>
      <p:sp>
        <p:nvSpPr>
          <p:cNvPr id="54" name="TextBox 53">
            <a:extLst>
              <a:ext uri="{FF2B5EF4-FFF2-40B4-BE49-F238E27FC236}">
                <a16:creationId xmlns:a16="http://schemas.microsoft.com/office/drawing/2014/main" id="{E4864E4E-50A2-403F-84B8-E4F7E820612B}"/>
              </a:ext>
            </a:extLst>
          </p:cNvPr>
          <p:cNvSpPr txBox="1"/>
          <p:nvPr/>
        </p:nvSpPr>
        <p:spPr>
          <a:xfrm>
            <a:off x="907074" y="8077206"/>
            <a:ext cx="9293489"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Abstract</a:t>
            </a:r>
          </a:p>
        </p:txBody>
      </p:sp>
      <p:sp>
        <p:nvSpPr>
          <p:cNvPr id="62" name="TextBox 61">
            <a:extLst>
              <a:ext uri="{FF2B5EF4-FFF2-40B4-BE49-F238E27FC236}">
                <a16:creationId xmlns:a16="http://schemas.microsoft.com/office/drawing/2014/main" id="{A067F8A1-EE95-4354-8E2F-952A6BBDBFFC}"/>
              </a:ext>
            </a:extLst>
          </p:cNvPr>
          <p:cNvSpPr txBox="1"/>
          <p:nvPr/>
        </p:nvSpPr>
        <p:spPr>
          <a:xfrm>
            <a:off x="907074" y="19407050"/>
            <a:ext cx="9293489" cy="6681316"/>
          </a:xfrm>
          <a:prstGeom prst="rect">
            <a:avLst/>
          </a:prstGeom>
          <a:noFill/>
        </p:spPr>
        <p:txBody>
          <a:bodyPr wrap="square" rtlCol="0">
            <a:spAutoFit/>
          </a:bodyPr>
          <a:lstStyle>
            <a:defPPr>
              <a:defRPr kern="1200" smtId="4294967295"/>
            </a:defPPr>
          </a:lstStyle>
          <a:p>
            <a:pPr>
              <a:lnSpc>
                <a:spcPct val="150000"/>
              </a:lnSpc>
            </a:pPr>
            <a:r>
              <a:rPr lang="en-US" dirty="0"/>
              <a:t>With the growth and development of solar systems in Palestine and the start of investment with the construction of large solar stations, the need to design a system for washing solar cells and providing continuous cleanliness and high efficiency of the system has entered.</a:t>
            </a:r>
          </a:p>
          <a:p>
            <a:pPr>
              <a:lnSpc>
                <a:spcPct val="150000"/>
              </a:lnSpc>
            </a:pPr>
            <a:r>
              <a:rPr lang="en-US" dirty="0"/>
              <a:t>Solar cells provide human effort, especially with systems installed on rooftops that are difficult to clean for their location.</a:t>
            </a:r>
          </a:p>
          <a:p>
            <a:pPr>
              <a:lnSpc>
                <a:spcPct val="150000"/>
              </a:lnSpc>
            </a:pPr>
            <a:r>
              <a:rPr lang="en-US" dirty="0"/>
              <a:t>The Productivity of solar panels can be reduced 20 percent due to dust, pollen, grime and other particulates that accumulate on the solar panel. For high dust, pollen or desert areas, a dirty solar panel can reduce its power capabilities by up to 30 percent, this means the percent of produced electricity will be reduced.</a:t>
            </a:r>
          </a:p>
          <a:p>
            <a:pPr>
              <a:lnSpc>
                <a:spcPct val="150000"/>
              </a:lnSpc>
            </a:pPr>
            <a:endParaRPr lang="en-US" sz="2500" dirty="0">
              <a:solidFill>
                <a:srgbClr val="1482A5"/>
              </a:solidFill>
              <a:latin typeface="Montserrat Light" panose="00000400000000000000" pitchFamily="50" charset="0"/>
              <a:ea typeface="Open Sans" panose="020B0606030504020204" pitchFamily="34" charset="0"/>
              <a:cs typeface="Open Sans" panose="020B0606030504020204" pitchFamily="34" charset="0"/>
            </a:endParaRPr>
          </a:p>
        </p:txBody>
      </p:sp>
      <p:sp>
        <p:nvSpPr>
          <p:cNvPr id="63" name="TextBox 62">
            <a:extLst>
              <a:ext uri="{FF2B5EF4-FFF2-40B4-BE49-F238E27FC236}">
                <a16:creationId xmlns:a16="http://schemas.microsoft.com/office/drawing/2014/main" id="{92D5F59B-F8CA-463C-871F-D1042309DE00}"/>
              </a:ext>
            </a:extLst>
          </p:cNvPr>
          <p:cNvSpPr txBox="1"/>
          <p:nvPr/>
        </p:nvSpPr>
        <p:spPr>
          <a:xfrm>
            <a:off x="907074" y="18739137"/>
            <a:ext cx="9293489" cy="646331"/>
          </a:xfrm>
          <a:prstGeom prst="rect">
            <a:avLst/>
          </a:prstGeom>
          <a:noFill/>
        </p:spPr>
        <p:txBody>
          <a:bodyPr wrap="square" rtlCol="0">
            <a:spAutoFit/>
          </a:bodyPr>
          <a:lstStyle>
            <a:defPPr>
              <a:defRPr kern="1200" smtId="4294967295"/>
            </a:defPPr>
          </a:lstStyle>
          <a:p>
            <a:r>
              <a:rPr lang="en-US" sz="3600">
                <a:solidFill>
                  <a:srgbClr val="235078"/>
                </a:solidFill>
                <a:latin typeface="Libre Baskerville" panose="02000000000000000000" pitchFamily="2" charset="0"/>
              </a:rPr>
              <a:t>Introduction</a:t>
            </a:r>
          </a:p>
        </p:txBody>
      </p:sp>
      <p:sp>
        <p:nvSpPr>
          <p:cNvPr id="65" name="TextBox 64">
            <a:extLst>
              <a:ext uri="{FF2B5EF4-FFF2-40B4-BE49-F238E27FC236}">
                <a16:creationId xmlns:a16="http://schemas.microsoft.com/office/drawing/2014/main" id="{68744D3E-CEF9-4748-9719-25AAABF27BDD}"/>
              </a:ext>
            </a:extLst>
          </p:cNvPr>
          <p:cNvSpPr txBox="1"/>
          <p:nvPr/>
        </p:nvSpPr>
        <p:spPr>
          <a:xfrm>
            <a:off x="11734800" y="8077200"/>
            <a:ext cx="9601200"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Materials</a:t>
            </a:r>
          </a:p>
        </p:txBody>
      </p:sp>
      <p:sp>
        <p:nvSpPr>
          <p:cNvPr id="66" name="TextBox 65">
            <a:extLst>
              <a:ext uri="{FF2B5EF4-FFF2-40B4-BE49-F238E27FC236}">
                <a16:creationId xmlns:a16="http://schemas.microsoft.com/office/drawing/2014/main" id="{223EAA92-7B93-4F15-A4CA-18552CBA76AE}"/>
              </a:ext>
            </a:extLst>
          </p:cNvPr>
          <p:cNvSpPr txBox="1"/>
          <p:nvPr/>
        </p:nvSpPr>
        <p:spPr>
          <a:xfrm>
            <a:off x="11643435" y="17598637"/>
            <a:ext cx="7391937" cy="3046988"/>
          </a:xfrm>
          <a:prstGeom prst="rect">
            <a:avLst/>
          </a:prstGeom>
          <a:noFill/>
        </p:spPr>
        <p:txBody>
          <a:bodyPr wrap="square" rtlCol="0">
            <a:spAutoFit/>
          </a:bodyPr>
          <a:lstStyle>
            <a:defPPr>
              <a:defRPr kern="1200" smtId="4294967295"/>
            </a:defPPr>
          </a:lstStyle>
          <a:p>
            <a:r>
              <a:rPr lang="en-US" dirty="0"/>
              <a:t>When there is a change in the color of the cells due to the dirt accumulated on them, the controller gives an order to the motors to move the frames of the secondary tire as well as the brush begins to move to clean and when the cleaning process is finished the color of the solar cells is checked again and then the mainframe moves to complete the process Cleaning.</a:t>
            </a:r>
            <a:br>
              <a:rPr lang="en-US" dirty="0"/>
            </a:br>
            <a:endParaRPr lang="en-US" dirty="0">
              <a:solidFill>
                <a:srgbClr val="1482A5"/>
              </a:solidFill>
              <a:latin typeface="Montserrat Light" panose="00000400000000000000" pitchFamily="50"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716F17B6-B5C7-4922-B9E2-CD14BD16A568}"/>
              </a:ext>
            </a:extLst>
          </p:cNvPr>
          <p:cNvSpPr txBox="1"/>
          <p:nvPr/>
        </p:nvSpPr>
        <p:spPr>
          <a:xfrm>
            <a:off x="11734800" y="16992600"/>
            <a:ext cx="9601200"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Methodology</a:t>
            </a:r>
          </a:p>
        </p:txBody>
      </p:sp>
      <p:sp>
        <p:nvSpPr>
          <p:cNvPr id="69" name="TextBox 68">
            <a:extLst>
              <a:ext uri="{FF2B5EF4-FFF2-40B4-BE49-F238E27FC236}">
                <a16:creationId xmlns:a16="http://schemas.microsoft.com/office/drawing/2014/main" id="{27A0BB3C-427E-42CA-963C-DA612C8F2B9C}"/>
              </a:ext>
            </a:extLst>
          </p:cNvPr>
          <p:cNvSpPr txBox="1"/>
          <p:nvPr/>
        </p:nvSpPr>
        <p:spPr>
          <a:xfrm>
            <a:off x="22555200" y="8077201"/>
            <a:ext cx="9601200"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Background</a:t>
            </a:r>
            <a:endParaRPr lang="en-US" sz="3200" dirty="0">
              <a:latin typeface="Libre Baskerville" panose="02000000000000000000" pitchFamily="2" charset="0"/>
            </a:endParaRPr>
          </a:p>
        </p:txBody>
      </p:sp>
      <p:sp>
        <p:nvSpPr>
          <p:cNvPr id="33" name="TextBox 51">
            <a:extLst>
              <a:ext uri="{FF2B5EF4-FFF2-40B4-BE49-F238E27FC236}">
                <a16:creationId xmlns:a16="http://schemas.microsoft.com/office/drawing/2014/main" id="{904CF93A-9750-48ED-AC6A-235688D1D322}"/>
              </a:ext>
            </a:extLst>
          </p:cNvPr>
          <p:cNvSpPr txBox="1">
            <a:spLocks noChangeArrowheads="1"/>
          </p:cNvSpPr>
          <p:nvPr/>
        </p:nvSpPr>
        <p:spPr bwMode="auto">
          <a:xfrm rot="16200000">
            <a:off x="16517050" y="16276320"/>
            <a:ext cx="32918400" cy="36576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r>
              <a:rPr lang="en-US" sz="1800" b="1" dirty="0">
                <a:solidFill>
                  <a:schemeClr val="bg1"/>
                </a:solidFill>
                <a:latin typeface="Arial" pitchFamily="34" charset="0"/>
              </a:rPr>
              <a:t>right work need hard work-right work need hard work-right work need hard work-right work need hard work-right work need hard work-right work need hard work-right work need hard work-right work need hard work-right work need hard work-right work need hard work-right work need hard work</a:t>
            </a:r>
          </a:p>
        </p:txBody>
      </p:sp>
      <p:pic>
        <p:nvPicPr>
          <p:cNvPr id="34" name="Picture 33">
            <a:extLst>
              <a:ext uri="{FF2B5EF4-FFF2-40B4-BE49-F238E27FC236}">
                <a16:creationId xmlns:a16="http://schemas.microsoft.com/office/drawing/2014/main" id="{70E265E9-556C-4E1B-9A66-7CAB44D6CE1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817927" y="310277"/>
            <a:ext cx="3401441" cy="3221682"/>
          </a:xfrm>
          <a:prstGeom prst="rect">
            <a:avLst/>
          </a:prstGeom>
        </p:spPr>
      </p:pic>
      <p:pic>
        <p:nvPicPr>
          <p:cNvPr id="35" name="Picture 34">
            <a:extLst>
              <a:ext uri="{FF2B5EF4-FFF2-40B4-BE49-F238E27FC236}">
                <a16:creationId xmlns:a16="http://schemas.microsoft.com/office/drawing/2014/main" id="{4A950AC3-B10B-429E-B55E-40A2CD8C594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6636656" y="310277"/>
            <a:ext cx="3401441" cy="3164419"/>
          </a:xfrm>
          <a:prstGeom prst="rect">
            <a:avLst/>
          </a:prstGeom>
        </p:spPr>
      </p:pic>
      <p:pic>
        <p:nvPicPr>
          <p:cNvPr id="36" name="Picture 35">
            <a:extLst>
              <a:ext uri="{FF2B5EF4-FFF2-40B4-BE49-F238E27FC236}">
                <a16:creationId xmlns:a16="http://schemas.microsoft.com/office/drawing/2014/main" id="{2BD143A3-B241-4F13-ABDE-97F30A61F6A7}"/>
              </a:ext>
            </a:extLst>
          </p:cNvPr>
          <p:cNvPicPr/>
          <p:nvPr/>
        </p:nvPicPr>
        <p:blipFill>
          <a:blip r:embed="rId4">
            <a:extLst>
              <a:ext uri="{28A0092B-C50C-407E-A947-70E740481C1C}">
                <a14:useLocalDpi xmlns:a14="http://schemas.microsoft.com/office/drawing/2010/main" val="0"/>
              </a:ext>
            </a:extLst>
          </a:blip>
          <a:stretch>
            <a:fillRect/>
          </a:stretch>
        </p:blipFill>
        <p:spPr>
          <a:xfrm>
            <a:off x="11671373" y="9256975"/>
            <a:ext cx="3372004" cy="3230231"/>
          </a:xfrm>
          <a:prstGeom prst="rect">
            <a:avLst/>
          </a:prstGeom>
        </p:spPr>
      </p:pic>
      <p:pic>
        <p:nvPicPr>
          <p:cNvPr id="37" name="Picture 36">
            <a:extLst>
              <a:ext uri="{FF2B5EF4-FFF2-40B4-BE49-F238E27FC236}">
                <a16:creationId xmlns:a16="http://schemas.microsoft.com/office/drawing/2014/main" id="{2E15DDFC-67A6-4068-A572-262B8D81170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5043377" y="9487768"/>
            <a:ext cx="3697180" cy="2765427"/>
          </a:xfrm>
          <a:prstGeom prst="rect">
            <a:avLst/>
          </a:prstGeom>
        </p:spPr>
      </p:pic>
      <p:pic>
        <p:nvPicPr>
          <p:cNvPr id="38" name="Picture 37">
            <a:extLst>
              <a:ext uri="{FF2B5EF4-FFF2-40B4-BE49-F238E27FC236}">
                <a16:creationId xmlns:a16="http://schemas.microsoft.com/office/drawing/2014/main" id="{1B293367-E768-4855-A913-2C07FF070CC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5277905" y="13017195"/>
            <a:ext cx="3140075" cy="1684655"/>
          </a:xfrm>
          <a:prstGeom prst="rect">
            <a:avLst/>
          </a:prstGeom>
        </p:spPr>
      </p:pic>
      <p:pic>
        <p:nvPicPr>
          <p:cNvPr id="39" name="Picture 38">
            <a:extLst>
              <a:ext uri="{FF2B5EF4-FFF2-40B4-BE49-F238E27FC236}">
                <a16:creationId xmlns:a16="http://schemas.microsoft.com/office/drawing/2014/main" id="{709A8050-ED29-4FBA-912A-54030E923502}"/>
              </a:ext>
            </a:extLst>
          </p:cNvPr>
          <p:cNvPicPr/>
          <p:nvPr/>
        </p:nvPicPr>
        <p:blipFill>
          <a:blip r:embed="rId7">
            <a:extLst>
              <a:ext uri="{28A0092B-C50C-407E-A947-70E740481C1C}">
                <a14:useLocalDpi xmlns:a14="http://schemas.microsoft.com/office/drawing/2010/main" val="0"/>
              </a:ext>
            </a:extLst>
          </a:blip>
          <a:stretch>
            <a:fillRect/>
          </a:stretch>
        </p:blipFill>
        <p:spPr>
          <a:xfrm rot="16200000">
            <a:off x="12674198" y="12492798"/>
            <a:ext cx="1530190" cy="2824478"/>
          </a:xfrm>
          <a:prstGeom prst="rect">
            <a:avLst/>
          </a:prstGeom>
        </p:spPr>
      </p:pic>
      <p:pic>
        <p:nvPicPr>
          <p:cNvPr id="40" name="Picture 39">
            <a:extLst>
              <a:ext uri="{FF2B5EF4-FFF2-40B4-BE49-F238E27FC236}">
                <a16:creationId xmlns:a16="http://schemas.microsoft.com/office/drawing/2014/main" id="{87984032-7FD0-4663-AEF2-53F5F372C8C6}"/>
              </a:ext>
            </a:extLst>
          </p:cNvPr>
          <p:cNvPicPr/>
          <p:nvPr/>
        </p:nvPicPr>
        <p:blipFill>
          <a:blip r:embed="rId8">
            <a:extLst>
              <a:ext uri="{28A0092B-C50C-407E-A947-70E740481C1C}">
                <a14:useLocalDpi xmlns:a14="http://schemas.microsoft.com/office/drawing/2010/main" val="0"/>
              </a:ext>
            </a:extLst>
          </a:blip>
          <a:stretch>
            <a:fillRect/>
          </a:stretch>
        </p:blipFill>
        <p:spPr>
          <a:xfrm>
            <a:off x="23746862" y="9702473"/>
            <a:ext cx="5971138" cy="3104418"/>
          </a:xfrm>
          <a:prstGeom prst="rect">
            <a:avLst/>
          </a:prstGeom>
          <a:ln w="12700">
            <a:solidFill>
              <a:schemeClr val="tx1"/>
            </a:solidFill>
          </a:ln>
        </p:spPr>
      </p:pic>
      <p:pic>
        <p:nvPicPr>
          <p:cNvPr id="43" name="Picture 42">
            <a:extLst>
              <a:ext uri="{FF2B5EF4-FFF2-40B4-BE49-F238E27FC236}">
                <a16:creationId xmlns:a16="http://schemas.microsoft.com/office/drawing/2014/main" id="{F85E7457-7C10-4932-B8B5-8C33C5DDB42E}"/>
              </a:ext>
            </a:extLst>
          </p:cNvPr>
          <p:cNvPicPr/>
          <p:nvPr/>
        </p:nvPicPr>
        <p:blipFill>
          <a:blip r:embed="rId9">
            <a:extLst>
              <a:ext uri="{28A0092B-C50C-407E-A947-70E740481C1C}">
                <a14:useLocalDpi xmlns:a14="http://schemas.microsoft.com/office/drawing/2010/main" val="0"/>
              </a:ext>
            </a:extLst>
          </a:blip>
          <a:stretch>
            <a:fillRect/>
          </a:stretch>
        </p:blipFill>
        <p:spPr>
          <a:xfrm>
            <a:off x="23670271" y="13698975"/>
            <a:ext cx="6047729" cy="3025211"/>
          </a:xfrm>
          <a:prstGeom prst="rect">
            <a:avLst/>
          </a:prstGeom>
          <a:ln w="12700">
            <a:solidFill>
              <a:schemeClr val="tx1"/>
            </a:solidFill>
          </a:ln>
        </p:spPr>
      </p:pic>
      <p:pic>
        <p:nvPicPr>
          <p:cNvPr id="44" name="Picture 43">
            <a:extLst>
              <a:ext uri="{FF2B5EF4-FFF2-40B4-BE49-F238E27FC236}">
                <a16:creationId xmlns:a16="http://schemas.microsoft.com/office/drawing/2014/main" id="{93A40FBC-0ECB-44C7-B2EE-121EBE680CEF}"/>
              </a:ext>
            </a:extLst>
          </p:cNvPr>
          <p:cNvPicPr/>
          <p:nvPr/>
        </p:nvPicPr>
        <p:blipFill>
          <a:blip r:embed="rId10">
            <a:extLst>
              <a:ext uri="{28A0092B-C50C-407E-A947-70E740481C1C}">
                <a14:useLocalDpi xmlns:a14="http://schemas.microsoft.com/office/drawing/2010/main" val="0"/>
              </a:ext>
            </a:extLst>
          </a:blip>
          <a:stretch>
            <a:fillRect/>
          </a:stretch>
        </p:blipFill>
        <p:spPr>
          <a:xfrm>
            <a:off x="23684399" y="17671335"/>
            <a:ext cx="6047729" cy="3178123"/>
          </a:xfrm>
          <a:prstGeom prst="rect">
            <a:avLst/>
          </a:prstGeom>
          <a:ln w="12700">
            <a:solidFill>
              <a:schemeClr val="tx1"/>
            </a:solidFill>
          </a:ln>
        </p:spPr>
      </p:pic>
      <p:pic>
        <p:nvPicPr>
          <p:cNvPr id="45" name="Picture 44">
            <a:extLst>
              <a:ext uri="{FF2B5EF4-FFF2-40B4-BE49-F238E27FC236}">
                <a16:creationId xmlns:a16="http://schemas.microsoft.com/office/drawing/2014/main" id="{685C8F3E-4296-44E8-82A3-89509CDE2B68}"/>
              </a:ext>
            </a:extLst>
          </p:cNvPr>
          <p:cNvPicPr/>
          <p:nvPr/>
        </p:nvPicPr>
        <p:blipFill>
          <a:blip r:embed="rId11">
            <a:extLst>
              <a:ext uri="{28A0092B-C50C-407E-A947-70E740481C1C}">
                <a14:useLocalDpi xmlns:a14="http://schemas.microsoft.com/office/drawing/2010/main" val="0"/>
              </a:ext>
            </a:extLst>
          </a:blip>
          <a:stretch>
            <a:fillRect/>
          </a:stretch>
        </p:blipFill>
        <p:spPr>
          <a:xfrm>
            <a:off x="23670272" y="21826296"/>
            <a:ext cx="6061856" cy="3346938"/>
          </a:xfrm>
          <a:prstGeom prst="rect">
            <a:avLst/>
          </a:prstGeom>
          <a:ln w="19050">
            <a:solidFill>
              <a:schemeClr val="tx1"/>
            </a:solidFill>
          </a:ln>
        </p:spPr>
      </p:pic>
      <p:pic>
        <p:nvPicPr>
          <p:cNvPr id="71" name="Picture 70">
            <a:extLst>
              <a:ext uri="{FF2B5EF4-FFF2-40B4-BE49-F238E27FC236}">
                <a16:creationId xmlns:a16="http://schemas.microsoft.com/office/drawing/2014/main" id="{B79D0E20-1478-4077-BCAF-DE63F201D35F}"/>
              </a:ext>
            </a:extLst>
          </p:cNvPr>
          <p:cNvPicPr/>
          <p:nvPr/>
        </p:nvPicPr>
        <p:blipFill>
          <a:blip r:embed="rId12">
            <a:extLst>
              <a:ext uri="{28A0092B-C50C-407E-A947-70E740481C1C}">
                <a14:useLocalDpi xmlns:a14="http://schemas.microsoft.com/office/drawing/2010/main" val="0"/>
              </a:ext>
            </a:extLst>
          </a:blip>
          <a:stretch>
            <a:fillRect/>
          </a:stretch>
        </p:blipFill>
        <p:spPr>
          <a:xfrm>
            <a:off x="11566397" y="21398760"/>
            <a:ext cx="7289232" cy="4788676"/>
          </a:xfrm>
          <a:prstGeom prst="rect">
            <a:avLst/>
          </a:prstGeom>
          <a:ln w="12700">
            <a:solidFill>
              <a:schemeClr val="tx1"/>
            </a:solidFill>
          </a:ln>
        </p:spPr>
      </p:pic>
      <p:pic>
        <p:nvPicPr>
          <p:cNvPr id="6" name="Picture 5">
            <a:extLst>
              <a:ext uri="{FF2B5EF4-FFF2-40B4-BE49-F238E27FC236}">
                <a16:creationId xmlns:a16="http://schemas.microsoft.com/office/drawing/2014/main" id="{758382F2-13CC-42FB-8325-A159126C0C0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667857" y="15091997"/>
            <a:ext cx="4756988" cy="2734406"/>
          </a:xfrm>
          <a:prstGeom prst="rect">
            <a:avLst/>
          </a:prstGeom>
        </p:spPr>
      </p:pic>
      <p:sp>
        <p:nvSpPr>
          <p:cNvPr id="72" name="TextBox 71"/>
          <p:cNvSpPr txBox="1"/>
          <p:nvPr/>
        </p:nvSpPr>
        <p:spPr>
          <a:xfrm>
            <a:off x="24372451" y="16885921"/>
            <a:ext cx="4943392" cy="338554"/>
          </a:xfrm>
          <a:prstGeom prst="rect">
            <a:avLst/>
          </a:prstGeom>
          <a:noFill/>
        </p:spPr>
        <p:txBody>
          <a:bodyPr wrap="square" rtlCol="0">
            <a:spAutoFit/>
          </a:bodyPr>
          <a:lstStyle/>
          <a:p>
            <a:pPr algn="ctr"/>
            <a:r>
              <a:rPr lang="en-US" sz="1600" dirty="0"/>
              <a:t>the effect of temperature on </a:t>
            </a:r>
            <a:r>
              <a:rPr lang="en-US" sz="1600" dirty="0" err="1"/>
              <a:t>pv</a:t>
            </a:r>
            <a:r>
              <a:rPr lang="en-US" sz="1600" dirty="0"/>
              <a:t> module</a:t>
            </a:r>
          </a:p>
        </p:txBody>
      </p:sp>
      <p:sp>
        <p:nvSpPr>
          <p:cNvPr id="74" name="TextBox 73"/>
          <p:cNvSpPr txBox="1"/>
          <p:nvPr/>
        </p:nvSpPr>
        <p:spPr>
          <a:xfrm>
            <a:off x="15065433" y="14688853"/>
            <a:ext cx="3653065" cy="338554"/>
          </a:xfrm>
          <a:prstGeom prst="rect">
            <a:avLst/>
          </a:prstGeom>
          <a:noFill/>
        </p:spPr>
        <p:txBody>
          <a:bodyPr wrap="square" rtlCol="0">
            <a:spAutoFit/>
          </a:bodyPr>
          <a:lstStyle/>
          <a:p>
            <a:pPr algn="ctr"/>
            <a:r>
              <a:rPr lang="en-US" sz="1600" dirty="0"/>
              <a:t>Arduino</a:t>
            </a:r>
          </a:p>
        </p:txBody>
      </p:sp>
      <p:sp>
        <p:nvSpPr>
          <p:cNvPr id="75" name="TextBox 74"/>
          <p:cNvSpPr txBox="1"/>
          <p:nvPr/>
        </p:nvSpPr>
        <p:spPr>
          <a:xfrm>
            <a:off x="24211477" y="21005793"/>
            <a:ext cx="5104366" cy="338554"/>
          </a:xfrm>
          <a:prstGeom prst="rect">
            <a:avLst/>
          </a:prstGeom>
          <a:noFill/>
        </p:spPr>
        <p:txBody>
          <a:bodyPr wrap="square" rtlCol="0">
            <a:spAutoFit/>
          </a:bodyPr>
          <a:lstStyle/>
          <a:p>
            <a:pPr algn="ctr"/>
            <a:r>
              <a:rPr lang="en-US" sz="1600" dirty="0"/>
              <a:t>the effect of temperature on </a:t>
            </a:r>
            <a:r>
              <a:rPr lang="en-US" sz="1600" dirty="0" err="1"/>
              <a:t>pv</a:t>
            </a:r>
            <a:r>
              <a:rPr lang="en-US" sz="1600" dirty="0"/>
              <a:t> module</a:t>
            </a:r>
          </a:p>
        </p:txBody>
      </p:sp>
      <p:sp>
        <p:nvSpPr>
          <p:cNvPr id="76" name="TextBox 75"/>
          <p:cNvSpPr txBox="1"/>
          <p:nvPr/>
        </p:nvSpPr>
        <p:spPr>
          <a:xfrm>
            <a:off x="24059666" y="25481304"/>
            <a:ext cx="5781633" cy="338554"/>
          </a:xfrm>
          <a:prstGeom prst="rect">
            <a:avLst/>
          </a:prstGeom>
          <a:noFill/>
        </p:spPr>
        <p:txBody>
          <a:bodyPr wrap="square" rtlCol="0">
            <a:spAutoFit/>
          </a:bodyPr>
          <a:lstStyle/>
          <a:p>
            <a:pPr algn="ctr"/>
            <a:r>
              <a:rPr lang="en-US" sz="1600" dirty="0"/>
              <a:t>Energy produced with different number of cleanings in the year</a:t>
            </a:r>
          </a:p>
        </p:txBody>
      </p:sp>
      <p:sp>
        <p:nvSpPr>
          <p:cNvPr id="78" name="TextBox 77"/>
          <p:cNvSpPr txBox="1"/>
          <p:nvPr/>
        </p:nvSpPr>
        <p:spPr>
          <a:xfrm>
            <a:off x="11602757" y="26317840"/>
            <a:ext cx="6497550" cy="338554"/>
          </a:xfrm>
          <a:prstGeom prst="rect">
            <a:avLst/>
          </a:prstGeom>
          <a:noFill/>
        </p:spPr>
        <p:txBody>
          <a:bodyPr wrap="square" rtlCol="0">
            <a:spAutoFit/>
          </a:bodyPr>
          <a:lstStyle/>
          <a:p>
            <a:pPr algn="ctr"/>
            <a:r>
              <a:rPr lang="en-US" sz="1600" dirty="0"/>
              <a:t>System design 1</a:t>
            </a:r>
          </a:p>
        </p:txBody>
      </p:sp>
      <p:pic>
        <p:nvPicPr>
          <p:cNvPr id="5" name="Picture 4" descr="gggggg">
            <a:extLst>
              <a:ext uri="{FF2B5EF4-FFF2-40B4-BE49-F238E27FC236}">
                <a16:creationId xmlns:a16="http://schemas.microsoft.com/office/drawing/2014/main" id="{A874CCA5-531B-4978-92AF-8C7FE243079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966889" y="25889042"/>
            <a:ext cx="4448796" cy="4448796"/>
          </a:xfrm>
          <a:prstGeom prst="rect">
            <a:avLst/>
          </a:prstGeom>
        </p:spPr>
      </p:pic>
      <p:sp>
        <p:nvSpPr>
          <p:cNvPr id="70" name="TextBox 69">
            <a:extLst>
              <a:ext uri="{FF2B5EF4-FFF2-40B4-BE49-F238E27FC236}">
                <a16:creationId xmlns:a16="http://schemas.microsoft.com/office/drawing/2014/main" id="{305D788A-365F-4507-A0EE-9AC081072A7E}"/>
              </a:ext>
            </a:extLst>
          </p:cNvPr>
          <p:cNvSpPr txBox="1"/>
          <p:nvPr/>
        </p:nvSpPr>
        <p:spPr>
          <a:xfrm>
            <a:off x="2266984" y="30546153"/>
            <a:ext cx="6411143" cy="1154162"/>
          </a:xfrm>
          <a:prstGeom prst="rect">
            <a:avLst/>
          </a:prstGeom>
          <a:noFill/>
        </p:spPr>
        <p:txBody>
          <a:bodyPr wrap="square" rtlCol="0">
            <a:spAutoFit/>
          </a:bodyPr>
          <a:lstStyle/>
          <a:p>
            <a:r>
              <a:rPr lang="en-US" sz="1600" dirty="0"/>
              <a:t>Inverted images of non-graded dust samples on a glass collected naturally, 0°, 30°, 45° and 90° tilt</a:t>
            </a:r>
            <a:r>
              <a:rPr lang="en-US" dirty="0"/>
              <a:t>.</a:t>
            </a:r>
            <a:r>
              <a:rPr lang="en-US" sz="2800" dirty="0"/>
              <a:t> </a:t>
            </a:r>
            <a:br>
              <a:rPr lang="en-US" sz="2800" dirty="0"/>
            </a:br>
            <a:endParaRPr lang="en-US" sz="2500" dirty="0"/>
          </a:p>
        </p:txBody>
      </p:sp>
      <p:sp>
        <p:nvSpPr>
          <p:cNvPr id="77" name="TextBox 76">
            <a:extLst>
              <a:ext uri="{FF2B5EF4-FFF2-40B4-BE49-F238E27FC236}">
                <a16:creationId xmlns:a16="http://schemas.microsoft.com/office/drawing/2014/main" id="{F341CD10-BBD8-472B-A039-CA5FCFD8856A}"/>
              </a:ext>
            </a:extLst>
          </p:cNvPr>
          <p:cNvSpPr txBox="1"/>
          <p:nvPr/>
        </p:nvSpPr>
        <p:spPr>
          <a:xfrm>
            <a:off x="11786058" y="12170890"/>
            <a:ext cx="2824476" cy="338554"/>
          </a:xfrm>
          <a:prstGeom prst="rect">
            <a:avLst/>
          </a:prstGeom>
          <a:noFill/>
        </p:spPr>
        <p:txBody>
          <a:bodyPr wrap="square" rtlCol="0">
            <a:spAutoFit/>
          </a:bodyPr>
          <a:lstStyle/>
          <a:p>
            <a:pPr algn="ctr"/>
            <a:r>
              <a:rPr lang="en-US" sz="1600" dirty="0"/>
              <a:t>Switch Sensor</a:t>
            </a:r>
          </a:p>
        </p:txBody>
      </p:sp>
      <p:sp>
        <p:nvSpPr>
          <p:cNvPr id="79" name="TextBox 78">
            <a:extLst>
              <a:ext uri="{FF2B5EF4-FFF2-40B4-BE49-F238E27FC236}">
                <a16:creationId xmlns:a16="http://schemas.microsoft.com/office/drawing/2014/main" id="{F5D943B2-7DEC-4BC4-B28C-E89B8B7D3074}"/>
              </a:ext>
            </a:extLst>
          </p:cNvPr>
          <p:cNvSpPr txBox="1"/>
          <p:nvPr/>
        </p:nvSpPr>
        <p:spPr>
          <a:xfrm>
            <a:off x="24761045" y="12958324"/>
            <a:ext cx="4323169" cy="338554"/>
          </a:xfrm>
          <a:prstGeom prst="rect">
            <a:avLst/>
          </a:prstGeom>
          <a:noFill/>
        </p:spPr>
        <p:txBody>
          <a:bodyPr wrap="square" rtlCol="0">
            <a:spAutoFit/>
          </a:bodyPr>
          <a:lstStyle/>
          <a:p>
            <a:pPr algn="ctr"/>
            <a:r>
              <a:rPr lang="en-US" sz="1600" dirty="0"/>
              <a:t>P-V characteristics of the cells</a:t>
            </a:r>
          </a:p>
        </p:txBody>
      </p:sp>
      <p:sp>
        <p:nvSpPr>
          <p:cNvPr id="80" name="TextBox 79">
            <a:extLst>
              <a:ext uri="{FF2B5EF4-FFF2-40B4-BE49-F238E27FC236}">
                <a16:creationId xmlns:a16="http://schemas.microsoft.com/office/drawing/2014/main" id="{AAC2FB5C-BB78-4FC6-9DB1-AA2DA82DB00D}"/>
              </a:ext>
            </a:extLst>
          </p:cNvPr>
          <p:cNvSpPr txBox="1"/>
          <p:nvPr/>
        </p:nvSpPr>
        <p:spPr>
          <a:xfrm>
            <a:off x="11944082" y="14700084"/>
            <a:ext cx="2824476" cy="723275"/>
          </a:xfrm>
          <a:prstGeom prst="rect">
            <a:avLst/>
          </a:prstGeom>
          <a:noFill/>
        </p:spPr>
        <p:txBody>
          <a:bodyPr wrap="square" rtlCol="0">
            <a:spAutoFit/>
          </a:bodyPr>
          <a:lstStyle/>
          <a:p>
            <a:pPr algn="ctr"/>
            <a:r>
              <a:rPr lang="en-US" sz="1600" dirty="0"/>
              <a:t>Pvs Module</a:t>
            </a:r>
          </a:p>
          <a:p>
            <a:pPr algn="ctr"/>
            <a:endParaRPr lang="en-US" sz="2500" dirty="0"/>
          </a:p>
        </p:txBody>
      </p:sp>
      <p:sp>
        <p:nvSpPr>
          <p:cNvPr id="81" name="TextBox 80">
            <a:extLst>
              <a:ext uri="{FF2B5EF4-FFF2-40B4-BE49-F238E27FC236}">
                <a16:creationId xmlns:a16="http://schemas.microsoft.com/office/drawing/2014/main" id="{6AAE1AF6-5756-41F2-A089-951472BBCD99}"/>
              </a:ext>
            </a:extLst>
          </p:cNvPr>
          <p:cNvSpPr txBox="1"/>
          <p:nvPr/>
        </p:nvSpPr>
        <p:spPr>
          <a:xfrm>
            <a:off x="15321929" y="12166852"/>
            <a:ext cx="3140075" cy="338554"/>
          </a:xfrm>
          <a:prstGeom prst="rect">
            <a:avLst/>
          </a:prstGeom>
          <a:noFill/>
        </p:spPr>
        <p:txBody>
          <a:bodyPr wrap="square" rtlCol="0">
            <a:spAutoFit/>
          </a:bodyPr>
          <a:lstStyle/>
          <a:p>
            <a:pPr algn="ctr"/>
            <a:r>
              <a:rPr lang="en-US" sz="1600" dirty="0"/>
              <a:t>Color sensor</a:t>
            </a:r>
          </a:p>
        </p:txBody>
      </p:sp>
      <p:pic>
        <p:nvPicPr>
          <p:cNvPr id="8" name="Picture 7">
            <a:extLst>
              <a:ext uri="{FF2B5EF4-FFF2-40B4-BE49-F238E27FC236}">
                <a16:creationId xmlns:a16="http://schemas.microsoft.com/office/drawing/2014/main" id="{9A3324A9-01F1-4308-8F98-E7C57936EE3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8801613" y="17586120"/>
            <a:ext cx="2551792" cy="14233344"/>
          </a:xfrm>
          <a:prstGeom prst="rect">
            <a:avLst/>
          </a:prstGeom>
        </p:spPr>
      </p:pic>
      <p:sp>
        <p:nvSpPr>
          <p:cNvPr id="82" name="TextBox 81">
            <a:extLst>
              <a:ext uri="{FF2B5EF4-FFF2-40B4-BE49-F238E27FC236}">
                <a16:creationId xmlns:a16="http://schemas.microsoft.com/office/drawing/2014/main" id="{73626064-EC13-435A-AAF0-2F6D39323349}"/>
              </a:ext>
            </a:extLst>
          </p:cNvPr>
          <p:cNvSpPr txBox="1"/>
          <p:nvPr/>
        </p:nvSpPr>
        <p:spPr>
          <a:xfrm>
            <a:off x="18337692" y="31769582"/>
            <a:ext cx="3789442" cy="338554"/>
          </a:xfrm>
          <a:prstGeom prst="rect">
            <a:avLst/>
          </a:prstGeom>
          <a:noFill/>
        </p:spPr>
        <p:txBody>
          <a:bodyPr wrap="square" rtlCol="0">
            <a:spAutoFit/>
          </a:bodyPr>
          <a:lstStyle/>
          <a:p>
            <a:pPr algn="ctr"/>
            <a:r>
              <a:rPr lang="en-US" sz="1600" dirty="0"/>
              <a:t>Algorithm design</a:t>
            </a:r>
          </a:p>
        </p:txBody>
      </p:sp>
      <p:pic>
        <p:nvPicPr>
          <p:cNvPr id="10" name="Picture 9">
            <a:extLst>
              <a:ext uri="{FF2B5EF4-FFF2-40B4-BE49-F238E27FC236}">
                <a16:creationId xmlns:a16="http://schemas.microsoft.com/office/drawing/2014/main" id="{4BF5AFC6-51CD-41B0-AAA6-1FFC7FA9C5B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2488024" y="26921158"/>
            <a:ext cx="9735083" cy="2817811"/>
          </a:xfrm>
          <a:prstGeom prst="rect">
            <a:avLst/>
          </a:prstGeom>
        </p:spPr>
      </p:pic>
      <p:sp>
        <p:nvSpPr>
          <p:cNvPr id="83" name="TextBox 82">
            <a:extLst>
              <a:ext uri="{FF2B5EF4-FFF2-40B4-BE49-F238E27FC236}">
                <a16:creationId xmlns:a16="http://schemas.microsoft.com/office/drawing/2014/main" id="{2E239916-B277-4997-96FF-C49A25FD3452}"/>
              </a:ext>
            </a:extLst>
          </p:cNvPr>
          <p:cNvSpPr txBox="1"/>
          <p:nvPr/>
        </p:nvSpPr>
        <p:spPr>
          <a:xfrm>
            <a:off x="25089146" y="30010216"/>
            <a:ext cx="6497550" cy="492443"/>
          </a:xfrm>
          <a:prstGeom prst="rect">
            <a:avLst/>
          </a:prstGeom>
          <a:noFill/>
        </p:spPr>
        <p:txBody>
          <a:bodyPr wrap="square" rtlCol="0">
            <a:spAutoFit/>
          </a:bodyPr>
          <a:lstStyle/>
          <a:p>
            <a:endParaRPr lang="en-US" sz="2500" dirty="0"/>
          </a:p>
        </p:txBody>
      </p:sp>
      <p:sp>
        <p:nvSpPr>
          <p:cNvPr id="84" name="TextBox 83">
            <a:extLst>
              <a:ext uri="{FF2B5EF4-FFF2-40B4-BE49-F238E27FC236}">
                <a16:creationId xmlns:a16="http://schemas.microsoft.com/office/drawing/2014/main" id="{60C2200B-FB3E-48BE-8551-AFDF32102586}"/>
              </a:ext>
            </a:extLst>
          </p:cNvPr>
          <p:cNvSpPr txBox="1"/>
          <p:nvPr/>
        </p:nvSpPr>
        <p:spPr>
          <a:xfrm>
            <a:off x="24163013" y="29974207"/>
            <a:ext cx="6497550" cy="723275"/>
          </a:xfrm>
          <a:prstGeom prst="rect">
            <a:avLst/>
          </a:prstGeom>
          <a:noFill/>
        </p:spPr>
        <p:txBody>
          <a:bodyPr wrap="square" rtlCol="0">
            <a:spAutoFit/>
          </a:bodyPr>
          <a:lstStyle/>
          <a:p>
            <a:pPr algn="ctr"/>
            <a:r>
              <a:rPr lang="en-US" sz="1600" dirty="0"/>
              <a:t>Cost of lost energy in one year generated from CdTe PV module due to dust </a:t>
            </a:r>
            <a:br>
              <a:rPr lang="en-US" sz="2800" dirty="0"/>
            </a:br>
            <a:endParaRPr lang="en-US" sz="2500" dirty="0"/>
          </a:p>
        </p:txBody>
      </p:sp>
      <p:sp>
        <p:nvSpPr>
          <p:cNvPr id="86" name="TextBox 51">
            <a:extLst>
              <a:ext uri="{FF2B5EF4-FFF2-40B4-BE49-F238E27FC236}">
                <a16:creationId xmlns:a16="http://schemas.microsoft.com/office/drawing/2014/main" id="{2559BE79-9376-4327-9548-2639A45E860E}"/>
              </a:ext>
            </a:extLst>
          </p:cNvPr>
          <p:cNvSpPr txBox="1">
            <a:spLocks noChangeArrowheads="1"/>
          </p:cNvSpPr>
          <p:nvPr/>
        </p:nvSpPr>
        <p:spPr bwMode="auto">
          <a:xfrm rot="16200000">
            <a:off x="-5544249" y="16276320"/>
            <a:ext cx="32918400" cy="36576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r>
              <a:rPr lang="en-US" sz="1800" b="1" dirty="0">
                <a:solidFill>
                  <a:schemeClr val="bg1"/>
                </a:solidFill>
                <a:latin typeface="Arial" pitchFamily="34" charset="0"/>
              </a:rPr>
              <a:t>right work need hard work-right work need hard work-right work need hard work-right work need hard work-right work need hard work-right work need hard work-right work need hard work-right work need hard work-right work need hard work-right work need hard work-right work need hard work</a:t>
            </a:r>
          </a:p>
        </p:txBody>
      </p:sp>
      <p:sp>
        <p:nvSpPr>
          <p:cNvPr id="88" name="TextBox 87">
            <a:extLst>
              <a:ext uri="{FF2B5EF4-FFF2-40B4-BE49-F238E27FC236}">
                <a16:creationId xmlns:a16="http://schemas.microsoft.com/office/drawing/2014/main" id="{960CFAB5-A3B2-4E08-9285-A04A513AE970}"/>
              </a:ext>
            </a:extLst>
          </p:cNvPr>
          <p:cNvSpPr txBox="1"/>
          <p:nvPr/>
        </p:nvSpPr>
        <p:spPr>
          <a:xfrm>
            <a:off x="35508056" y="3531959"/>
            <a:ext cx="5658639" cy="1954381"/>
          </a:xfrm>
          <a:prstGeom prst="rect">
            <a:avLst/>
          </a:prstGeom>
          <a:noFill/>
        </p:spPr>
        <p:txBody>
          <a:bodyPr wrap="square" rtlCol="0">
            <a:spAutoFit/>
          </a:bodyPr>
          <a:lstStyle/>
          <a:p>
            <a:pPr algn="ctr"/>
            <a:r>
              <a:rPr lang="en-US" b="1" dirty="0"/>
              <a:t>AL-NAJAH-NATIONAL-UNIVERSITY</a:t>
            </a:r>
            <a:br>
              <a:rPr lang="en-US" b="1" dirty="0"/>
            </a:br>
            <a:br>
              <a:rPr lang="en-US" b="1" dirty="0"/>
            </a:br>
            <a:r>
              <a:rPr lang="en-US" b="1" dirty="0"/>
              <a:t>Faculty of Engineering </a:t>
            </a:r>
            <a:br>
              <a:rPr lang="en-US" b="1" dirty="0"/>
            </a:br>
            <a:r>
              <a:rPr lang="en-US" b="1" dirty="0"/>
              <a:t>Electricals Engineering Department</a:t>
            </a:r>
            <a:endParaRPr lang="en-US" dirty="0"/>
          </a:p>
          <a:p>
            <a:pPr algn="ctr"/>
            <a:endParaRPr lang="en-US" sz="2500" dirty="0"/>
          </a:p>
        </p:txBody>
      </p:sp>
      <p:sp>
        <p:nvSpPr>
          <p:cNvPr id="89" name="TextBox 88">
            <a:extLst>
              <a:ext uri="{FF2B5EF4-FFF2-40B4-BE49-F238E27FC236}">
                <a16:creationId xmlns:a16="http://schemas.microsoft.com/office/drawing/2014/main" id="{FDD131B4-D76E-40BD-8F05-9639D9029449}"/>
              </a:ext>
            </a:extLst>
          </p:cNvPr>
          <p:cNvSpPr txBox="1"/>
          <p:nvPr/>
        </p:nvSpPr>
        <p:spPr>
          <a:xfrm>
            <a:off x="2643235" y="3561772"/>
            <a:ext cx="5658639" cy="1954381"/>
          </a:xfrm>
          <a:prstGeom prst="rect">
            <a:avLst/>
          </a:prstGeom>
          <a:noFill/>
        </p:spPr>
        <p:txBody>
          <a:bodyPr wrap="square" rtlCol="0">
            <a:spAutoFit/>
          </a:bodyPr>
          <a:lstStyle/>
          <a:p>
            <a:pPr algn="ctr"/>
            <a:r>
              <a:rPr lang="en-US" b="1" dirty="0"/>
              <a:t>AL-NAJAH-NATIONAL-UNIVERSITY</a:t>
            </a:r>
            <a:br>
              <a:rPr lang="en-US" b="1" dirty="0"/>
            </a:br>
            <a:br>
              <a:rPr lang="en-US" b="1" dirty="0"/>
            </a:br>
            <a:r>
              <a:rPr lang="en-US" b="1" dirty="0"/>
              <a:t>Faculty of Engineering </a:t>
            </a:r>
            <a:br>
              <a:rPr lang="en-US" b="1" dirty="0"/>
            </a:br>
            <a:r>
              <a:rPr lang="en-US" b="1" dirty="0"/>
              <a:t>Electricals Engineering Department</a:t>
            </a:r>
            <a:endParaRPr lang="en-US" dirty="0"/>
          </a:p>
          <a:p>
            <a:pPr algn="ctr"/>
            <a:endParaRPr lang="en-US" sz="2500" dirty="0"/>
          </a:p>
        </p:txBody>
      </p:sp>
      <p:sp>
        <p:nvSpPr>
          <p:cNvPr id="90" name="TextBox 89">
            <a:extLst>
              <a:ext uri="{FF2B5EF4-FFF2-40B4-BE49-F238E27FC236}">
                <a16:creationId xmlns:a16="http://schemas.microsoft.com/office/drawing/2014/main" id="{CBA211C5-E26E-4AA4-8AE7-62B8027888D1}"/>
              </a:ext>
            </a:extLst>
          </p:cNvPr>
          <p:cNvSpPr txBox="1"/>
          <p:nvPr/>
        </p:nvSpPr>
        <p:spPr>
          <a:xfrm>
            <a:off x="33690629" y="23146767"/>
            <a:ext cx="9293492" cy="646331"/>
          </a:xfrm>
          <a:prstGeom prst="rect">
            <a:avLst/>
          </a:prstGeom>
          <a:noFill/>
        </p:spPr>
        <p:txBody>
          <a:bodyPr wrap="square" rtlCol="0">
            <a:spAutoFit/>
          </a:bodyPr>
          <a:lstStyle>
            <a:defPPr>
              <a:defRPr kern="1200" smtId="4294967295"/>
            </a:defPPr>
          </a:lstStyle>
          <a:p>
            <a:r>
              <a:rPr lang="en-US" sz="3600" dirty="0">
                <a:solidFill>
                  <a:srgbClr val="235078"/>
                </a:solidFill>
                <a:latin typeface="Libre Baskerville" panose="02000000000000000000" pitchFamily="2" charset="0"/>
              </a:rPr>
              <a:t>Recommendations</a:t>
            </a:r>
          </a:p>
        </p:txBody>
      </p:sp>
      <p:sp>
        <p:nvSpPr>
          <p:cNvPr id="91" name="TextBox 90">
            <a:extLst>
              <a:ext uri="{FF2B5EF4-FFF2-40B4-BE49-F238E27FC236}">
                <a16:creationId xmlns:a16="http://schemas.microsoft.com/office/drawing/2014/main" id="{16F30A1F-A62F-4E33-A37F-85B0D131229B}"/>
              </a:ext>
            </a:extLst>
          </p:cNvPr>
          <p:cNvSpPr txBox="1"/>
          <p:nvPr/>
        </p:nvSpPr>
        <p:spPr>
          <a:xfrm>
            <a:off x="33688472" y="24491316"/>
            <a:ext cx="9293492" cy="2677656"/>
          </a:xfrm>
          <a:prstGeom prst="rect">
            <a:avLst/>
          </a:prstGeom>
          <a:noFill/>
        </p:spPr>
        <p:txBody>
          <a:bodyPr wrap="square" rtlCol="0">
            <a:spAutoFit/>
          </a:bodyPr>
          <a:lstStyle>
            <a:defPPr>
              <a:defRPr kern="1200" smtId="4294967295"/>
            </a:defPPr>
          </a:lstStyle>
          <a:p>
            <a:r>
              <a:rPr lang="en-US" dirty="0"/>
              <a:t>There are several ways to improve our project, for instance:</a:t>
            </a:r>
            <a:br>
              <a:rPr lang="ar-SA" dirty="0"/>
            </a:br>
            <a:br>
              <a:rPr lang="ar-SA" dirty="0"/>
            </a:br>
            <a:r>
              <a:rPr lang="en-US" dirty="0"/>
              <a:t>1.Increase cleaning speed</a:t>
            </a:r>
            <a:r>
              <a:rPr lang="ar-SA" dirty="0"/>
              <a:t>.</a:t>
            </a:r>
            <a:endParaRPr lang="en-US" dirty="0"/>
          </a:p>
          <a:p>
            <a:r>
              <a:rPr lang="en-US" dirty="0"/>
              <a:t>2. Make the system's energy derived from solar cells</a:t>
            </a:r>
            <a:r>
              <a:rPr lang="ar-SA" dirty="0"/>
              <a:t>.</a:t>
            </a:r>
            <a:endParaRPr lang="en-US" dirty="0"/>
          </a:p>
          <a:p>
            <a:r>
              <a:rPr lang="en-US" dirty="0"/>
              <a:t>3. Develop the system to move from one row to another</a:t>
            </a:r>
            <a:r>
              <a:rPr lang="ar-SA" dirty="0"/>
              <a:t>.</a:t>
            </a:r>
            <a:endParaRPr lang="en-US" dirty="0"/>
          </a:p>
          <a:p>
            <a:r>
              <a:rPr lang="en-US" dirty="0"/>
              <a:t> </a:t>
            </a:r>
          </a:p>
          <a:p>
            <a:endParaRPr lang="en-US" dirty="0">
              <a:solidFill>
                <a:srgbClr val="235078"/>
              </a:solidFill>
              <a:latin typeface="Libre Baskerville" panose="02000000000000000000" pitchFamily="2" charset="0"/>
            </a:endParaRPr>
          </a:p>
        </p:txBody>
      </p:sp>
      <p:sp>
        <p:nvSpPr>
          <p:cNvPr id="92" name="TextBox 91">
            <a:extLst>
              <a:ext uri="{FF2B5EF4-FFF2-40B4-BE49-F238E27FC236}">
                <a16:creationId xmlns:a16="http://schemas.microsoft.com/office/drawing/2014/main" id="{4E84196B-0C7D-46A5-B612-640FEDE8B7AC}"/>
              </a:ext>
            </a:extLst>
          </p:cNvPr>
          <p:cNvSpPr txBox="1"/>
          <p:nvPr/>
        </p:nvSpPr>
        <p:spPr>
          <a:xfrm>
            <a:off x="33805262" y="10666543"/>
            <a:ext cx="9293492" cy="461665"/>
          </a:xfrm>
          <a:prstGeom prst="rect">
            <a:avLst/>
          </a:prstGeom>
          <a:noFill/>
        </p:spPr>
        <p:txBody>
          <a:bodyPr wrap="square" rtlCol="0">
            <a:spAutoFit/>
          </a:bodyPr>
          <a:lstStyle>
            <a:defPPr>
              <a:defRPr kern="1200" smtId="4294967295"/>
            </a:defPPr>
          </a:lstStyle>
          <a:p>
            <a:r>
              <a:rPr lang="en-US" dirty="0"/>
              <a:t>This table shows cost of the system</a:t>
            </a:r>
            <a:endParaRPr lang="en-US" sz="3600" dirty="0">
              <a:latin typeface="Libre Baskerville" panose="02000000000000000000" pitchFamily="2" charset="0"/>
            </a:endParaRPr>
          </a:p>
        </p:txBody>
      </p:sp>
      <p:sp>
        <p:nvSpPr>
          <p:cNvPr id="93" name="TextBox 92">
            <a:extLst>
              <a:ext uri="{FF2B5EF4-FFF2-40B4-BE49-F238E27FC236}">
                <a16:creationId xmlns:a16="http://schemas.microsoft.com/office/drawing/2014/main" id="{71BC6BC4-EB4C-40DD-848A-C56B7C27CD02}"/>
              </a:ext>
            </a:extLst>
          </p:cNvPr>
          <p:cNvSpPr txBox="1"/>
          <p:nvPr/>
        </p:nvSpPr>
        <p:spPr>
          <a:xfrm>
            <a:off x="33795448" y="15753079"/>
            <a:ext cx="9293492" cy="338554"/>
          </a:xfrm>
          <a:prstGeom prst="rect">
            <a:avLst/>
          </a:prstGeom>
          <a:noFill/>
        </p:spPr>
        <p:txBody>
          <a:bodyPr wrap="square" rtlCol="0">
            <a:spAutoFit/>
          </a:bodyPr>
          <a:lstStyle>
            <a:defPPr>
              <a:defRPr kern="1200" smtId="4294967295"/>
            </a:defPPr>
          </a:lstStyle>
          <a:p>
            <a:pPr algn="ctr"/>
            <a:r>
              <a:rPr lang="en-US" sz="1600" dirty="0"/>
              <a:t>Cost of the system</a:t>
            </a:r>
            <a:endParaRPr lang="en-US" sz="1600" dirty="0">
              <a:latin typeface="Libre Baskerville" panose="02000000000000000000" pitchFamily="2" charset="0"/>
            </a:endParaRPr>
          </a:p>
        </p:txBody>
      </p:sp>
      <p:graphicFrame>
        <p:nvGraphicFramePr>
          <p:cNvPr id="11" name="Table 10">
            <a:extLst>
              <a:ext uri="{FF2B5EF4-FFF2-40B4-BE49-F238E27FC236}">
                <a16:creationId xmlns:a16="http://schemas.microsoft.com/office/drawing/2014/main" id="{4B11F784-0961-4918-A306-9BC0763BF230}"/>
              </a:ext>
            </a:extLst>
          </p:cNvPr>
          <p:cNvGraphicFramePr>
            <a:graphicFrameLocks noGrp="1"/>
          </p:cNvGraphicFramePr>
          <p:nvPr>
            <p:extLst>
              <p:ext uri="{D42A27DB-BD31-4B8C-83A1-F6EECF244321}">
                <p14:modId xmlns:p14="http://schemas.microsoft.com/office/powerpoint/2010/main" val="2421454230"/>
              </p:ext>
            </p:extLst>
          </p:nvPr>
        </p:nvGraphicFramePr>
        <p:xfrm>
          <a:off x="34594800" y="11656973"/>
          <a:ext cx="7620000" cy="4074524"/>
        </p:xfrm>
        <a:graphic>
          <a:graphicData uri="http://schemas.openxmlformats.org/drawingml/2006/table">
            <a:tbl>
              <a:tblPr firstRow="1" firstCol="1" bandRow="1">
                <a:tableStyleId>{5C22544A-7EE6-4342-B048-85BDC9FD1C3A}</a:tableStyleId>
              </a:tblPr>
              <a:tblGrid>
                <a:gridCol w="2680618">
                  <a:extLst>
                    <a:ext uri="{9D8B030D-6E8A-4147-A177-3AD203B41FA5}">
                      <a16:colId xmlns:a16="http://schemas.microsoft.com/office/drawing/2014/main" val="2247453059"/>
                    </a:ext>
                  </a:extLst>
                </a:gridCol>
                <a:gridCol w="2382485">
                  <a:extLst>
                    <a:ext uri="{9D8B030D-6E8A-4147-A177-3AD203B41FA5}">
                      <a16:colId xmlns:a16="http://schemas.microsoft.com/office/drawing/2014/main" val="1147485356"/>
                    </a:ext>
                  </a:extLst>
                </a:gridCol>
                <a:gridCol w="2556897">
                  <a:extLst>
                    <a:ext uri="{9D8B030D-6E8A-4147-A177-3AD203B41FA5}">
                      <a16:colId xmlns:a16="http://schemas.microsoft.com/office/drawing/2014/main" val="1128977175"/>
                    </a:ext>
                  </a:extLst>
                </a:gridCol>
              </a:tblGrid>
              <a:tr h="561081">
                <a:tc>
                  <a:txBody>
                    <a:bodyPr/>
                    <a:lstStyle/>
                    <a:p>
                      <a:pPr algn="ctr">
                        <a:lnSpc>
                          <a:spcPct val="150000"/>
                        </a:lnSpc>
                        <a:spcAft>
                          <a:spcPts val="1000"/>
                        </a:spcAft>
                      </a:pPr>
                      <a:r>
                        <a:rPr lang="en-US" sz="1600" dirty="0">
                          <a:effectLst/>
                        </a:rPr>
                        <a:t>Tool</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Number (#)</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Price </a:t>
                      </a:r>
                      <a:endParaRPr lang="en-US" sz="16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74111416"/>
                  </a:ext>
                </a:extLst>
              </a:tr>
              <a:tr h="531246">
                <a:tc>
                  <a:txBody>
                    <a:bodyPr/>
                    <a:lstStyle/>
                    <a:p>
                      <a:pPr algn="ctr">
                        <a:lnSpc>
                          <a:spcPct val="150000"/>
                        </a:lnSpc>
                        <a:spcAft>
                          <a:spcPts val="1000"/>
                        </a:spcAft>
                      </a:pPr>
                      <a:r>
                        <a:rPr lang="en-US" sz="1600" dirty="0">
                          <a:effectLst/>
                        </a:rPr>
                        <a:t>Arduino Mega</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1</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$14.99</a:t>
                      </a:r>
                      <a:endParaRPr lang="en-US" sz="16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49974085"/>
                  </a:ext>
                </a:extLst>
              </a:tr>
              <a:tr h="531246">
                <a:tc>
                  <a:txBody>
                    <a:bodyPr/>
                    <a:lstStyle/>
                    <a:p>
                      <a:pPr algn="ctr">
                        <a:lnSpc>
                          <a:spcPct val="150000"/>
                        </a:lnSpc>
                        <a:spcAft>
                          <a:spcPts val="1000"/>
                        </a:spcAft>
                      </a:pPr>
                      <a:r>
                        <a:rPr lang="en-US" sz="1600" dirty="0">
                          <a:effectLst/>
                        </a:rPr>
                        <a:t>Switch sensor </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4</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$11.00</a:t>
                      </a:r>
                      <a:endParaRPr lang="en-US" sz="16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71342913"/>
                  </a:ext>
                </a:extLst>
              </a:tr>
              <a:tr h="516811">
                <a:tc>
                  <a:txBody>
                    <a:bodyPr/>
                    <a:lstStyle/>
                    <a:p>
                      <a:pPr algn="ctr">
                        <a:lnSpc>
                          <a:spcPct val="150000"/>
                        </a:lnSpc>
                        <a:spcAft>
                          <a:spcPts val="1000"/>
                        </a:spcAft>
                      </a:pPr>
                      <a:r>
                        <a:rPr lang="en-US" sz="1600" dirty="0">
                          <a:effectLst/>
                        </a:rPr>
                        <a:t>Color sensor</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1</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$9.89</a:t>
                      </a:r>
                      <a:endParaRPr lang="en-US" sz="16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6086293"/>
                  </a:ext>
                </a:extLst>
              </a:tr>
              <a:tr h="340402">
                <a:tc>
                  <a:txBody>
                    <a:bodyPr/>
                    <a:lstStyle/>
                    <a:p>
                      <a:pPr algn="ctr">
                        <a:lnSpc>
                          <a:spcPct val="150000"/>
                        </a:lnSpc>
                        <a:spcAft>
                          <a:spcPts val="1000"/>
                        </a:spcAft>
                      </a:pPr>
                      <a:r>
                        <a:rPr lang="en-US" sz="1600">
                          <a:effectLst/>
                        </a:rPr>
                        <a:t>Dc motor</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1</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$5.99</a:t>
                      </a:r>
                      <a:endParaRPr lang="en-US" sz="16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29466995"/>
                  </a:ext>
                </a:extLst>
              </a:tr>
              <a:tr h="531246">
                <a:tc>
                  <a:txBody>
                    <a:bodyPr/>
                    <a:lstStyle/>
                    <a:p>
                      <a:pPr algn="ctr">
                        <a:lnSpc>
                          <a:spcPct val="150000"/>
                        </a:lnSpc>
                        <a:spcAft>
                          <a:spcPts val="1000"/>
                        </a:spcAft>
                      </a:pPr>
                      <a:r>
                        <a:rPr lang="en-US" sz="1600">
                          <a:effectLst/>
                        </a:rPr>
                        <a:t>Wheels</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8</a:t>
                      </a:r>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$40.00</a:t>
                      </a:r>
                      <a:endParaRPr lang="en-US" sz="16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94427942"/>
                  </a:ext>
                </a:extLst>
              </a:tr>
              <a:tr h="531246">
                <a:tc>
                  <a:txBody>
                    <a:bodyPr/>
                    <a:lstStyle/>
                    <a:p>
                      <a:pPr algn="ctr">
                        <a:lnSpc>
                          <a:spcPct val="150000"/>
                        </a:lnSpc>
                        <a:spcAft>
                          <a:spcPts val="1000"/>
                        </a:spcAft>
                      </a:pPr>
                      <a:r>
                        <a:rPr lang="en-US" sz="1600">
                          <a:effectLst/>
                        </a:rPr>
                        <a:t>Others </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endParaRPr lang="en-US" sz="16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$50.00</a:t>
                      </a:r>
                      <a:endParaRPr lang="en-US" sz="16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57073961"/>
                  </a:ext>
                </a:extLst>
              </a:tr>
              <a:tr h="531246">
                <a:tc>
                  <a:txBody>
                    <a:bodyPr/>
                    <a:lstStyle/>
                    <a:p>
                      <a:pPr algn="ctr">
                        <a:lnSpc>
                          <a:spcPct val="150000"/>
                        </a:lnSpc>
                        <a:spcAft>
                          <a:spcPts val="1000"/>
                        </a:spcAft>
                      </a:pPr>
                      <a:r>
                        <a:rPr lang="en-US" sz="1600">
                          <a:effectLst/>
                        </a:rPr>
                        <a:t>Total</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a:effectLst/>
                        </a:rPr>
                        <a:t>_</a:t>
                      </a:r>
                      <a:endParaRPr lang="en-US" sz="16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000"/>
                        </a:spcAft>
                      </a:pPr>
                      <a:r>
                        <a:rPr lang="en-US" sz="1600" dirty="0">
                          <a:effectLst/>
                        </a:rPr>
                        <a:t>$131.87</a:t>
                      </a:r>
                      <a:endParaRPr lang="en-US" sz="16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95853103"/>
                  </a:ext>
                </a:extLst>
              </a:tr>
            </a:tbl>
          </a:graphicData>
        </a:graphic>
      </p:graphicFrame>
      <p:pic>
        <p:nvPicPr>
          <p:cNvPr id="13" name="Picture 12">
            <a:extLst>
              <a:ext uri="{FF2B5EF4-FFF2-40B4-BE49-F238E27FC236}">
                <a16:creationId xmlns:a16="http://schemas.microsoft.com/office/drawing/2014/main" id="{2F61200F-B1E9-4A3C-A8EE-75FA966FBE2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723186" y="9918581"/>
            <a:ext cx="2344261" cy="2253045"/>
          </a:xfrm>
          <a:prstGeom prst="rect">
            <a:avLst/>
          </a:prstGeom>
        </p:spPr>
      </p:pic>
      <p:sp>
        <p:nvSpPr>
          <p:cNvPr id="94" name="TextBox 93">
            <a:extLst>
              <a:ext uri="{FF2B5EF4-FFF2-40B4-BE49-F238E27FC236}">
                <a16:creationId xmlns:a16="http://schemas.microsoft.com/office/drawing/2014/main" id="{7F82EFB4-2BB9-41B6-96E5-92F6280C2F04}"/>
              </a:ext>
            </a:extLst>
          </p:cNvPr>
          <p:cNvSpPr txBox="1"/>
          <p:nvPr/>
        </p:nvSpPr>
        <p:spPr>
          <a:xfrm>
            <a:off x="17905198" y="12163244"/>
            <a:ext cx="3140075" cy="584775"/>
          </a:xfrm>
          <a:prstGeom prst="rect">
            <a:avLst/>
          </a:prstGeom>
          <a:noFill/>
        </p:spPr>
        <p:txBody>
          <a:bodyPr wrap="square" rtlCol="0">
            <a:spAutoFit/>
          </a:bodyPr>
          <a:lstStyle/>
          <a:p>
            <a:pPr algn="ctr"/>
            <a:r>
              <a:rPr lang="en-US" sz="1600" dirty="0"/>
              <a:t>Encoder Gear Motor, with Mounting Bracket 65mm Wheel</a:t>
            </a:r>
          </a:p>
        </p:txBody>
      </p:sp>
      <p:pic>
        <p:nvPicPr>
          <p:cNvPr id="17" name="Picture 16">
            <a:extLst>
              <a:ext uri="{FF2B5EF4-FFF2-40B4-BE49-F238E27FC236}">
                <a16:creationId xmlns:a16="http://schemas.microsoft.com/office/drawing/2014/main" id="{0ECAEFEA-ECE1-4EF3-9932-744787711EC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8453307" y="12619060"/>
            <a:ext cx="3092650" cy="2506440"/>
          </a:xfrm>
          <a:prstGeom prst="rect">
            <a:avLst/>
          </a:prstGeom>
        </p:spPr>
      </p:pic>
      <p:sp>
        <p:nvSpPr>
          <p:cNvPr id="95" name="TextBox 94">
            <a:extLst>
              <a:ext uri="{FF2B5EF4-FFF2-40B4-BE49-F238E27FC236}">
                <a16:creationId xmlns:a16="http://schemas.microsoft.com/office/drawing/2014/main" id="{DB6117CC-8137-4ABC-974A-F4D35E779141}"/>
              </a:ext>
            </a:extLst>
          </p:cNvPr>
          <p:cNvSpPr txBox="1"/>
          <p:nvPr/>
        </p:nvSpPr>
        <p:spPr>
          <a:xfrm>
            <a:off x="18405881" y="14686313"/>
            <a:ext cx="3653065" cy="338554"/>
          </a:xfrm>
          <a:prstGeom prst="rect">
            <a:avLst/>
          </a:prstGeom>
          <a:noFill/>
        </p:spPr>
        <p:txBody>
          <a:bodyPr wrap="square" rtlCol="0">
            <a:spAutoFit/>
          </a:bodyPr>
          <a:lstStyle/>
          <a:p>
            <a:pPr algn="ctr"/>
            <a:r>
              <a:rPr lang="en-US" sz="1600" dirty="0"/>
              <a:t>12V-dc battery</a:t>
            </a:r>
          </a:p>
        </p:txBody>
      </p:sp>
      <p:pic>
        <p:nvPicPr>
          <p:cNvPr id="19" name="Picture 18">
            <a:extLst>
              <a:ext uri="{FF2B5EF4-FFF2-40B4-BE49-F238E27FC236}">
                <a16:creationId xmlns:a16="http://schemas.microsoft.com/office/drawing/2014/main" id="{E1C6D702-AC9B-47F5-AEA0-036CEFD74559}"/>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505515" y="26786798"/>
            <a:ext cx="7119836" cy="4679817"/>
          </a:xfrm>
          <a:prstGeom prst="rect">
            <a:avLst/>
          </a:prstGeom>
        </p:spPr>
      </p:pic>
      <p:sp>
        <p:nvSpPr>
          <p:cNvPr id="96" name="TextBox 95">
            <a:extLst>
              <a:ext uri="{FF2B5EF4-FFF2-40B4-BE49-F238E27FC236}">
                <a16:creationId xmlns:a16="http://schemas.microsoft.com/office/drawing/2014/main" id="{2E084C27-906B-4821-B9C3-4D488E01FE1F}"/>
              </a:ext>
            </a:extLst>
          </p:cNvPr>
          <p:cNvSpPr txBox="1"/>
          <p:nvPr/>
        </p:nvSpPr>
        <p:spPr>
          <a:xfrm>
            <a:off x="11599794" y="31600305"/>
            <a:ext cx="6497550" cy="338554"/>
          </a:xfrm>
          <a:prstGeom prst="rect">
            <a:avLst/>
          </a:prstGeom>
          <a:noFill/>
        </p:spPr>
        <p:txBody>
          <a:bodyPr wrap="square" rtlCol="0">
            <a:spAutoFit/>
          </a:bodyPr>
          <a:lstStyle/>
          <a:p>
            <a:pPr algn="ctr"/>
            <a:r>
              <a:rPr lang="en-US" sz="1600" dirty="0"/>
              <a:t>System design 2</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ersuadingsapphire|09-2018"/>
</p:tagLst>
</file>

<file path=ppt/theme/theme1.xml><?xml version="1.0" encoding="utf-8"?>
<a:theme xmlns:a="http://schemas.openxmlformats.org/drawingml/2006/main" name="Blank Presentatio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lank Presentation">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4113</TotalTime>
  <Words>819</Words>
  <Application>Microsoft Office PowerPoint</Application>
  <PresentationFormat>Custom</PresentationFormat>
  <Paragraphs>72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Libre Baskerville</vt:lpstr>
      <vt:lpstr>Montserrat Light</vt:lpstr>
      <vt:lpstr>Times New Roman</vt:lpstr>
      <vt:lpstr>Arial</vt:lpstr>
      <vt:lpstr>Blank Presentation</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to make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Mostafa</cp:lastModifiedBy>
  <cp:revision>330</cp:revision>
  <cp:lastPrinted>2006-11-15T16:04:57Z</cp:lastPrinted>
  <dcterms:modified xsi:type="dcterms:W3CDTF">2019-12-26T01:30:42Z</dcterms:modified>
  <cp:category>templates for scientific poster</cp:category>
</cp:coreProperties>
</file>