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309" r:id="rId6"/>
    <p:sldId id="310" r:id="rId7"/>
    <p:sldId id="322" r:id="rId8"/>
    <p:sldId id="323" r:id="rId9"/>
    <p:sldId id="311" r:id="rId10"/>
    <p:sldId id="313" r:id="rId11"/>
    <p:sldId id="321" r:id="rId12"/>
    <p:sldId id="315" r:id="rId13"/>
    <p:sldId id="316" r:id="rId14"/>
    <p:sldId id="318" r:id="rId15"/>
    <p:sldId id="320" r:id="rId16"/>
  </p:sldIdLst>
  <p:sldSz cx="9144000" cy="5143500" type="screen16x9"/>
  <p:notesSz cx="6858000" cy="9144000"/>
  <p:embeddedFontLst>
    <p:embeddedFont>
      <p:font typeface="Barlow" pitchFamily="2" charset="77"/>
      <p:regular r:id="rId18"/>
      <p:bold r:id="rId19"/>
      <p:italic r:id="rId20"/>
      <p:boldItalic r:id="rId21"/>
    </p:embeddedFont>
    <p:embeddedFont>
      <p:font typeface="Barlow Condensed" pitchFamily="2" charset="77"/>
      <p:regular r:id="rId22"/>
      <p:bold r:id="rId23"/>
      <p:italic r:id="rId24"/>
      <p:boldItalic r:id="rId25"/>
    </p:embeddedFont>
    <p:embeddedFont>
      <p:font typeface="Barlow Condensed ExtraLight" pitchFamily="2" charset="77"/>
      <p:regular r:id="rId26"/>
      <p:bold r:id="rId27"/>
      <p:italic r:id="rId28"/>
      <p:boldItalic r:id="rId29"/>
    </p:embeddedFont>
    <p:embeddedFont>
      <p:font typeface="Barlow Condensed Medium" pitchFamily="2" charset="77"/>
      <p:regular r:id="rId30"/>
      <p:bold r:id="rId31"/>
      <p:italic r:id="rId32"/>
      <p:boldItalic r:id="rId33"/>
    </p:embeddedFont>
    <p:embeddedFont>
      <p:font typeface="Poppins" pitchFamily="2" charset="77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3100568-A561-4E69-976A-BEB0CB208778}">
  <a:tblStyle styleId="{23100568-A561-4E69-976A-BEB0CB20877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0"/>
  </p:normalViewPr>
  <p:slideViewPr>
    <p:cSldViewPr snapToGrid="0">
      <p:cViewPr varScale="1">
        <p:scale>
          <a:sx n="122" d="100"/>
          <a:sy n="122" d="100"/>
        </p:scale>
        <p:origin x="8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viewProps" Target="viewProps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30963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8f4bd2034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8f4bd2034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5794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4859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9267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6679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6768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8f6f6f201e_0_5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8f6f6f201e_0_5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3718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8f6f6f201e_0_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8f6f6f201e_0_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7001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8f6f6f201e_0_5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8f6f6f201e_0_5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8090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1153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5838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8358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0534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4179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f6f6f201e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f6f6f201e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579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-296900" y="-167000"/>
            <a:ext cx="9737797" cy="547750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/>
          <p:nvPr/>
        </p:nvSpPr>
        <p:spPr>
          <a:xfrm>
            <a:off x="543050" y="361950"/>
            <a:ext cx="8057700" cy="4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218775" y="1817663"/>
            <a:ext cx="4706400" cy="15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800">
                <a:latin typeface="Barlow Condensed ExtraLight"/>
                <a:ea typeface="Barlow Condensed ExtraLight"/>
                <a:cs typeface="Barlow Condensed ExtraLight"/>
                <a:sym typeface="Barlow Condensed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2931625" y="3585838"/>
            <a:ext cx="3280800" cy="2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2"/>
          </p:nvPr>
        </p:nvSpPr>
        <p:spPr>
          <a:xfrm>
            <a:off x="3602575" y="922763"/>
            <a:ext cx="1938900" cy="2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-281100" y="-167000"/>
            <a:ext cx="9706198" cy="545974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/>
          <p:nvPr/>
        </p:nvSpPr>
        <p:spPr>
          <a:xfrm>
            <a:off x="543050" y="361950"/>
            <a:ext cx="8057700" cy="4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2860200" y="2709877"/>
            <a:ext cx="3423600" cy="6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3850375" y="1276877"/>
            <a:ext cx="1443300" cy="13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600">
                <a:latin typeface="Barlow Condensed ExtraLight"/>
                <a:ea typeface="Barlow Condensed ExtraLight"/>
                <a:cs typeface="Barlow Condensed ExtraLight"/>
                <a:sym typeface="Barlow Condensed Extra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2948550" y="3462208"/>
            <a:ext cx="3246900" cy="40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3"/>
          </p:nvPr>
        </p:nvSpPr>
        <p:spPr>
          <a:xfrm>
            <a:off x="713225" y="539500"/>
            <a:ext cx="946500" cy="56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CUSTOM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 amt="58000"/>
          </a:blip>
          <a:srcRect t="11520" b="11520"/>
          <a:stretch/>
        </p:blipFill>
        <p:spPr>
          <a:xfrm rot="10800000">
            <a:off x="-408200" y="-147800"/>
            <a:ext cx="9803429" cy="542134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/>
          <p:nvPr/>
        </p:nvSpPr>
        <p:spPr>
          <a:xfrm>
            <a:off x="543050" y="361950"/>
            <a:ext cx="8057700" cy="4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ctrTitle"/>
          </p:nvPr>
        </p:nvSpPr>
        <p:spPr>
          <a:xfrm>
            <a:off x="3082050" y="1564604"/>
            <a:ext cx="2979900" cy="113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10000">
                <a:latin typeface="Barlow Condensed ExtraLight"/>
                <a:ea typeface="Barlow Condensed ExtraLight"/>
                <a:cs typeface="Barlow Condensed ExtraLight"/>
                <a:sym typeface="Barlow Condensed Extra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"/>
          </p:nvPr>
        </p:nvSpPr>
        <p:spPr>
          <a:xfrm>
            <a:off x="2689650" y="2783829"/>
            <a:ext cx="3764700" cy="7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4"/>
          <p:cNvGrpSpPr/>
          <p:nvPr/>
        </p:nvGrpSpPr>
        <p:grpSpPr>
          <a:xfrm>
            <a:off x="-408200" y="-147800"/>
            <a:ext cx="9803429" cy="5421347"/>
            <a:chOff x="-408200" y="-147800"/>
            <a:chExt cx="9803429" cy="5421347"/>
          </a:xfrm>
        </p:grpSpPr>
        <p:pic>
          <p:nvPicPr>
            <p:cNvPr id="80" name="Google Shape;80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14"/>
            <p:cNvPicPr preferRelativeResize="0"/>
            <p:nvPr/>
          </p:nvPicPr>
          <p:blipFill rotWithShape="1">
            <a:blip r:embed="rId3">
              <a:alphaModFix amt="60000"/>
            </a:blip>
            <a:srcRect t="11520" b="11520"/>
            <a:stretch/>
          </p:blipFill>
          <p:spPr>
            <a:xfrm>
              <a:off x="-408200" y="-147800"/>
              <a:ext cx="9803429" cy="54213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2" name="Google Shape;82;p14"/>
          <p:cNvSpPr/>
          <p:nvPr/>
        </p:nvSpPr>
        <p:spPr>
          <a:xfrm>
            <a:off x="543050" y="361950"/>
            <a:ext cx="8057700" cy="4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1813938" y="1660734"/>
            <a:ext cx="1183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ubTitle" idx="1"/>
          </p:nvPr>
        </p:nvSpPr>
        <p:spPr>
          <a:xfrm>
            <a:off x="1812167" y="2006770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title" idx="2"/>
          </p:nvPr>
        </p:nvSpPr>
        <p:spPr>
          <a:xfrm>
            <a:off x="1821592" y="2751428"/>
            <a:ext cx="1183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3"/>
          </p:nvPr>
        </p:nvSpPr>
        <p:spPr>
          <a:xfrm>
            <a:off x="1812167" y="3097573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title" idx="4"/>
          </p:nvPr>
        </p:nvSpPr>
        <p:spPr>
          <a:xfrm>
            <a:off x="1822373" y="3842301"/>
            <a:ext cx="1183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5"/>
          </p:nvPr>
        </p:nvSpPr>
        <p:spPr>
          <a:xfrm>
            <a:off x="1812158" y="4188447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89" name="Google Shape;89;p14"/>
          <p:cNvCxnSpPr/>
          <p:nvPr/>
        </p:nvCxnSpPr>
        <p:spPr>
          <a:xfrm>
            <a:off x="4426663" y="606925"/>
            <a:ext cx="2907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90;p14"/>
          <p:cNvSpPr txBox="1">
            <a:spLocks noGrp="1"/>
          </p:cNvSpPr>
          <p:nvPr>
            <p:ph type="title" idx="6" hasCustomPrompt="1"/>
          </p:nvPr>
        </p:nvSpPr>
        <p:spPr>
          <a:xfrm>
            <a:off x="1822786" y="1348281"/>
            <a:ext cx="4542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91" name="Google Shape;91;p14"/>
          <p:cNvSpPr txBox="1">
            <a:spLocks noGrp="1"/>
          </p:cNvSpPr>
          <p:nvPr>
            <p:ph type="title" idx="7" hasCustomPrompt="1"/>
          </p:nvPr>
        </p:nvSpPr>
        <p:spPr>
          <a:xfrm>
            <a:off x="1818023" y="2439006"/>
            <a:ext cx="4542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92" name="Google Shape;92;p14"/>
          <p:cNvSpPr txBox="1">
            <a:spLocks noGrp="1"/>
          </p:cNvSpPr>
          <p:nvPr>
            <p:ph type="title" idx="8" hasCustomPrompt="1"/>
          </p:nvPr>
        </p:nvSpPr>
        <p:spPr>
          <a:xfrm>
            <a:off x="1818023" y="3527440"/>
            <a:ext cx="4542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93" name="Google Shape;93;p14"/>
          <p:cNvSpPr txBox="1">
            <a:spLocks noGrp="1"/>
          </p:cNvSpPr>
          <p:nvPr>
            <p:ph type="title" idx="9"/>
          </p:nvPr>
        </p:nvSpPr>
        <p:spPr>
          <a:xfrm>
            <a:off x="5095413" y="1660734"/>
            <a:ext cx="1183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subTitle" idx="13"/>
          </p:nvPr>
        </p:nvSpPr>
        <p:spPr>
          <a:xfrm>
            <a:off x="5086498" y="2006770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title" idx="14"/>
          </p:nvPr>
        </p:nvSpPr>
        <p:spPr>
          <a:xfrm>
            <a:off x="5087589" y="2751428"/>
            <a:ext cx="1183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5"/>
          </p:nvPr>
        </p:nvSpPr>
        <p:spPr>
          <a:xfrm>
            <a:off x="5086498" y="3097573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title" idx="16"/>
          </p:nvPr>
        </p:nvSpPr>
        <p:spPr>
          <a:xfrm>
            <a:off x="5087775" y="3842301"/>
            <a:ext cx="1183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subTitle" idx="17"/>
          </p:nvPr>
        </p:nvSpPr>
        <p:spPr>
          <a:xfrm>
            <a:off x="5096014" y="4188447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title" idx="18" hasCustomPrompt="1"/>
          </p:nvPr>
        </p:nvSpPr>
        <p:spPr>
          <a:xfrm>
            <a:off x="5092355" y="1348281"/>
            <a:ext cx="4542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00" name="Google Shape;100;p14"/>
          <p:cNvSpPr txBox="1">
            <a:spLocks noGrp="1"/>
          </p:cNvSpPr>
          <p:nvPr>
            <p:ph type="title" idx="19" hasCustomPrompt="1"/>
          </p:nvPr>
        </p:nvSpPr>
        <p:spPr>
          <a:xfrm>
            <a:off x="5092355" y="2437220"/>
            <a:ext cx="4542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 idx="20" hasCustomPrompt="1"/>
          </p:nvPr>
        </p:nvSpPr>
        <p:spPr>
          <a:xfrm>
            <a:off x="5092355" y="3527440"/>
            <a:ext cx="4542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21"/>
          </p:nvPr>
        </p:nvSpPr>
        <p:spPr>
          <a:xfrm>
            <a:off x="1974300" y="606925"/>
            <a:ext cx="51954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_1_1_1_1_1_1_1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263;p35"/>
          <p:cNvGrpSpPr/>
          <p:nvPr/>
        </p:nvGrpSpPr>
        <p:grpSpPr>
          <a:xfrm>
            <a:off x="-385950" y="-217100"/>
            <a:ext cx="9915906" cy="5577702"/>
            <a:chOff x="-385950" y="-217100"/>
            <a:chExt cx="9915906" cy="5577702"/>
          </a:xfrm>
        </p:grpSpPr>
        <p:pic>
          <p:nvPicPr>
            <p:cNvPr id="264" name="Google Shape;264;p35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10800000"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p35"/>
            <p:cNvPicPr preferRelativeResize="0"/>
            <p:nvPr/>
          </p:nvPicPr>
          <p:blipFill>
            <a:blip r:embed="rId3">
              <a:alphaModFix amt="55000"/>
            </a:blip>
            <a:stretch>
              <a:fillRect/>
            </a:stretch>
          </p:blipFill>
          <p:spPr>
            <a:xfrm>
              <a:off x="-385950" y="-217100"/>
              <a:ext cx="9915906" cy="557770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_1_1_1_1_1_1_1_1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oogle Shape;267;p36"/>
          <p:cNvGrpSpPr/>
          <p:nvPr/>
        </p:nvGrpSpPr>
        <p:grpSpPr>
          <a:xfrm>
            <a:off x="-356275" y="-200400"/>
            <a:ext cx="9856545" cy="5544304"/>
            <a:chOff x="-356275" y="-200400"/>
            <a:chExt cx="9856545" cy="5544304"/>
          </a:xfrm>
        </p:grpSpPr>
        <p:pic>
          <p:nvPicPr>
            <p:cNvPr id="268" name="Google Shape;268;p36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10800000"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9" name="Google Shape;269;p36"/>
            <p:cNvPicPr preferRelativeResize="0"/>
            <p:nvPr/>
          </p:nvPicPr>
          <p:blipFill>
            <a:blip r:embed="rId3">
              <a:alphaModFix amt="55000"/>
            </a:blip>
            <a:stretch>
              <a:fillRect/>
            </a:stretch>
          </p:blipFill>
          <p:spPr>
            <a:xfrm>
              <a:off x="-356275" y="-200400"/>
              <a:ext cx="9856545" cy="554430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1_1_1_1_1_1_1_1_1_1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oogle Shape;271;p37"/>
          <p:cNvGrpSpPr/>
          <p:nvPr/>
        </p:nvGrpSpPr>
        <p:grpSpPr>
          <a:xfrm>
            <a:off x="-326575" y="-183700"/>
            <a:ext cx="9797145" cy="5510896"/>
            <a:chOff x="-326575" y="-183700"/>
            <a:chExt cx="9797145" cy="5510896"/>
          </a:xfrm>
        </p:grpSpPr>
        <p:pic>
          <p:nvPicPr>
            <p:cNvPr id="272" name="Google Shape;272;p37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10800000"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37"/>
            <p:cNvPicPr preferRelativeResize="0"/>
            <p:nvPr/>
          </p:nvPicPr>
          <p:blipFill>
            <a:blip r:embed="rId3">
              <a:alphaModFix amt="52000"/>
            </a:blip>
            <a:stretch>
              <a:fillRect/>
            </a:stretch>
          </p:blipFill>
          <p:spPr>
            <a:xfrm>
              <a:off x="-326575" y="-183700"/>
              <a:ext cx="9797145" cy="55108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1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"/>
              <a:buNone/>
              <a:defRPr sz="3000">
                <a:solidFill>
                  <a:schemeClr val="hlink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Barlow"/>
              <a:buChar char="●"/>
              <a:defRPr sz="1800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○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■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●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○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■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●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arlow"/>
              <a:buChar char="○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Barlow"/>
              <a:buChar char="■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8" r:id="rId4"/>
    <p:sldLayoutId id="2147483659" r:id="rId5"/>
    <p:sldLayoutId id="2147483660" r:id="rId6"/>
    <p:sldLayoutId id="2147483681" r:id="rId7"/>
    <p:sldLayoutId id="2147483682" r:id="rId8"/>
    <p:sldLayoutId id="2147483683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0"/>
          <p:cNvSpPr txBox="1">
            <a:spLocks noGrp="1"/>
          </p:cNvSpPr>
          <p:nvPr>
            <p:ph type="ctrTitle"/>
          </p:nvPr>
        </p:nvSpPr>
        <p:spPr>
          <a:xfrm>
            <a:off x="2218825" y="1986828"/>
            <a:ext cx="4706400" cy="9177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Filling Machine </a:t>
            </a:r>
            <a:endParaRPr dirty="0"/>
          </a:p>
        </p:txBody>
      </p:sp>
      <p:sp>
        <p:nvSpPr>
          <p:cNvPr id="283" name="Google Shape;283;p40"/>
          <p:cNvSpPr txBox="1">
            <a:spLocks noGrp="1"/>
          </p:cNvSpPr>
          <p:nvPr>
            <p:ph type="subTitle" idx="1"/>
          </p:nvPr>
        </p:nvSpPr>
        <p:spPr>
          <a:xfrm>
            <a:off x="2024270" y="2904541"/>
            <a:ext cx="4678018" cy="12472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dirty="0">
                <a:solidFill>
                  <a:schemeClr val="tx1"/>
                </a:solidFill>
              </a:rPr>
              <a:t>Prepared by:                                                    Supervisor:</a:t>
            </a:r>
          </a:p>
          <a:p>
            <a:pPr marL="0" lvl="0" indent="0" algn="l"/>
            <a:r>
              <a:rPr lang="en-US" dirty="0"/>
              <a:t>Talal Dweikat                                                   Dr. Kamel Saleh</a:t>
            </a:r>
          </a:p>
          <a:p>
            <a:pPr marL="0" lvl="0" indent="0" algn="l"/>
            <a:r>
              <a:rPr lang="en-US" dirty="0"/>
              <a:t>Jafar Qadi</a:t>
            </a:r>
          </a:p>
          <a:p>
            <a:pPr marL="0" lvl="0" indent="0" algn="l"/>
            <a:r>
              <a:rPr lang="en-US" dirty="0"/>
              <a:t>Hosny Saleh</a:t>
            </a:r>
            <a:endParaRPr dirty="0"/>
          </a:p>
        </p:txBody>
      </p:sp>
      <p:sp>
        <p:nvSpPr>
          <p:cNvPr id="284" name="Google Shape;284;p40"/>
          <p:cNvSpPr txBox="1">
            <a:spLocks noGrp="1"/>
          </p:cNvSpPr>
          <p:nvPr>
            <p:ph type="subTitle" idx="2"/>
          </p:nvPr>
        </p:nvSpPr>
        <p:spPr>
          <a:xfrm>
            <a:off x="3602575" y="922763"/>
            <a:ext cx="1938900" cy="2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85" name="Google Shape;285;p40"/>
          <p:cNvCxnSpPr/>
          <p:nvPr/>
        </p:nvCxnSpPr>
        <p:spPr>
          <a:xfrm>
            <a:off x="1659775" y="1431016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6" name="Google Shape;286;p40"/>
          <p:cNvCxnSpPr/>
          <p:nvPr/>
        </p:nvCxnSpPr>
        <p:spPr>
          <a:xfrm>
            <a:off x="1659775" y="4220741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صورة 5" descr="http://www.tanwer.org/tanwer/files/Najah%20Logo%20Colo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773" y="416348"/>
            <a:ext cx="2131080" cy="158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Hardware components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624042" y="997422"/>
            <a:ext cx="5824500" cy="9980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Liquid container design</a:t>
            </a:r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6" name="Picture 2" descr="WhatsApp Image 2021-05-11 at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688" y="1263324"/>
            <a:ext cx="3658745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942" y="1496446"/>
            <a:ext cx="2289372" cy="30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2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Hardware components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13393" y="1307829"/>
            <a:ext cx="5824500" cy="9980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AC Motor with gearbox.</a:t>
            </a:r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74" name="Picture 2">
            <a:extLst>
              <a:ext uri="{FF2B5EF4-FFF2-40B4-BE49-F238E27FC236}">
                <a16:creationId xmlns:a16="http://schemas.microsoft.com/office/drawing/2014/main" id="{3C4993F2-A11D-4AA3-8099-0DFD4123D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21889" y="1366730"/>
            <a:ext cx="2611275" cy="349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789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Hardware components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13393" y="1307829"/>
            <a:ext cx="5824500" cy="9980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Proximity sensors.</a:t>
            </a:r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F6436F0-D5A8-B248-A419-29E1044D92C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279" y="1227851"/>
            <a:ext cx="2341304" cy="2064849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0E9A35-C0CE-6440-B162-974A216307C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54" y="3286539"/>
            <a:ext cx="2681459" cy="1007165"/>
          </a:xfrm>
          <a:prstGeom prst="rect">
            <a:avLst/>
          </a:prstGeom>
          <a:noFill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C684287-26B5-43C0-981A-E2F8D674A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884" y="1981943"/>
            <a:ext cx="1862838" cy="248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148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Hardware components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425262" y="1006445"/>
            <a:ext cx="6363171" cy="11222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Selector switches for pneumatic cylinders. </a:t>
            </a:r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1B63C161-1FD0-4D10-8198-C2FC23DE9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666741"/>
            <a:ext cx="5411338" cy="264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051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Software components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13393" y="1307829"/>
            <a:ext cx="5824500" cy="9980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Controller and HMI.</a:t>
            </a:r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algn="l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0" indent="0" algn="l">
              <a:buClr>
                <a:schemeClr val="accent5"/>
              </a:buClr>
            </a:pPr>
            <a:endParaRPr lang="en-US" sz="1800" u="sng" dirty="0"/>
          </a:p>
          <a:p>
            <a:pPr marL="0" indent="0" algn="l">
              <a:buClr>
                <a:schemeClr val="accent5"/>
              </a:buClr>
            </a:pPr>
            <a:endParaRPr lang="en-US" sz="18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Picture 2" descr="Delta DOP-100, 7 inches HMI, Rs 7600 /piece Kudamm Corporation | ID:  18825416912">
            <a:extLst>
              <a:ext uri="{FF2B5EF4-FFF2-40B4-BE49-F238E27FC236}">
                <a16:creationId xmlns:a16="http://schemas.microsoft.com/office/drawing/2014/main" id="{9EB41635-F946-1C41-81E5-D3451E0E2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706" y="1548981"/>
            <a:ext cx="3704458" cy="289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423F209D-5803-462D-8143-802B122A5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840" y="1866751"/>
            <a:ext cx="3640202" cy="23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333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3"/>
          <p:cNvSpPr txBox="1">
            <a:spLocks noGrp="1"/>
          </p:cNvSpPr>
          <p:nvPr>
            <p:ph type="title" idx="2"/>
          </p:nvPr>
        </p:nvSpPr>
        <p:spPr>
          <a:xfrm>
            <a:off x="1597994" y="1751783"/>
            <a:ext cx="5681870" cy="13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6000" dirty="0"/>
              <a:t>Thanks for your attention</a:t>
            </a:r>
            <a:endParaRPr sz="6000" dirty="0"/>
          </a:p>
        </p:txBody>
      </p:sp>
      <p:cxnSp>
        <p:nvCxnSpPr>
          <p:cNvPr id="330" name="Google Shape;330;p43"/>
          <p:cNvCxnSpPr/>
          <p:nvPr/>
        </p:nvCxnSpPr>
        <p:spPr>
          <a:xfrm>
            <a:off x="1659775" y="114712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331;p43"/>
          <p:cNvCxnSpPr/>
          <p:nvPr/>
        </p:nvCxnSpPr>
        <p:spPr>
          <a:xfrm>
            <a:off x="1659775" y="399637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5777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2"/>
          <p:cNvSpPr txBox="1">
            <a:spLocks noGrp="1"/>
          </p:cNvSpPr>
          <p:nvPr>
            <p:ph type="title" idx="21"/>
          </p:nvPr>
        </p:nvSpPr>
        <p:spPr>
          <a:xfrm>
            <a:off x="1974300" y="606925"/>
            <a:ext cx="51954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Outline.</a:t>
            </a:r>
            <a:endParaRPr dirty="0"/>
          </a:p>
        </p:txBody>
      </p:sp>
      <p:sp>
        <p:nvSpPr>
          <p:cNvPr id="304" name="Google Shape;304;p42"/>
          <p:cNvSpPr/>
          <p:nvPr/>
        </p:nvSpPr>
        <p:spPr>
          <a:xfrm flipH="1">
            <a:off x="1593979" y="1643934"/>
            <a:ext cx="179400" cy="1794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5" name="Google Shape;305;p42"/>
          <p:cNvSpPr/>
          <p:nvPr/>
        </p:nvSpPr>
        <p:spPr>
          <a:xfrm flipH="1">
            <a:off x="1593979" y="2411671"/>
            <a:ext cx="179400" cy="1794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7" name="Google Shape;307;p42"/>
          <p:cNvSpPr txBox="1">
            <a:spLocks noGrp="1"/>
          </p:cNvSpPr>
          <p:nvPr>
            <p:ph type="title" idx="6"/>
          </p:nvPr>
        </p:nvSpPr>
        <p:spPr>
          <a:xfrm>
            <a:off x="1821592" y="1606854"/>
            <a:ext cx="1334544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Introduction.</a:t>
            </a:r>
            <a:endParaRPr dirty="0"/>
          </a:p>
        </p:txBody>
      </p:sp>
      <p:sp>
        <p:nvSpPr>
          <p:cNvPr id="308" name="Google Shape;308;p42"/>
          <p:cNvSpPr txBox="1">
            <a:spLocks noGrp="1"/>
          </p:cNvSpPr>
          <p:nvPr>
            <p:ph type="title" idx="7"/>
          </p:nvPr>
        </p:nvSpPr>
        <p:spPr>
          <a:xfrm>
            <a:off x="1818216" y="2353620"/>
            <a:ext cx="1697116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Objectives.</a:t>
            </a:r>
            <a:endParaRPr dirty="0"/>
          </a:p>
        </p:txBody>
      </p:sp>
      <p:sp>
        <p:nvSpPr>
          <p:cNvPr id="315" name="Google Shape;315;p42"/>
          <p:cNvSpPr txBox="1">
            <a:spLocks noGrp="1"/>
          </p:cNvSpPr>
          <p:nvPr>
            <p:ph type="subTitle" idx="17"/>
          </p:nvPr>
        </p:nvSpPr>
        <p:spPr>
          <a:xfrm>
            <a:off x="1818216" y="3304440"/>
            <a:ext cx="2454000" cy="2374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r>
              <a:rPr lang="en-US" sz="2000" dirty="0">
                <a:latin typeface="Barlow Condensed" panose="020B0604020202020204" charset="0"/>
              </a:rPr>
              <a:t>Benefits.</a:t>
            </a:r>
          </a:p>
        </p:txBody>
      </p:sp>
      <p:sp>
        <p:nvSpPr>
          <p:cNvPr id="316" name="Google Shape;316;p42"/>
          <p:cNvSpPr txBox="1">
            <a:spLocks noGrp="1"/>
          </p:cNvSpPr>
          <p:nvPr>
            <p:ph type="title" idx="18"/>
          </p:nvPr>
        </p:nvSpPr>
        <p:spPr>
          <a:xfrm>
            <a:off x="5176198" y="1733634"/>
            <a:ext cx="2582154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Design of filling machine.</a:t>
            </a:r>
            <a:br>
              <a:rPr lang="en-US" dirty="0"/>
            </a:br>
            <a:endParaRPr dirty="0"/>
          </a:p>
        </p:txBody>
      </p:sp>
      <p:sp>
        <p:nvSpPr>
          <p:cNvPr id="318" name="Google Shape;318;p42"/>
          <p:cNvSpPr txBox="1">
            <a:spLocks noGrp="1"/>
          </p:cNvSpPr>
          <p:nvPr>
            <p:ph type="title" idx="20"/>
          </p:nvPr>
        </p:nvSpPr>
        <p:spPr>
          <a:xfrm>
            <a:off x="5201945" y="3463712"/>
            <a:ext cx="2764371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Hardware &amp; Software components.</a:t>
            </a:r>
            <a:br>
              <a:rPr lang="en-US" sz="1000" dirty="0"/>
            </a:br>
            <a:endParaRPr dirty="0"/>
          </a:p>
        </p:txBody>
      </p:sp>
      <p:sp>
        <p:nvSpPr>
          <p:cNvPr id="319" name="Google Shape;319;p42"/>
          <p:cNvSpPr/>
          <p:nvPr/>
        </p:nvSpPr>
        <p:spPr>
          <a:xfrm flipH="1">
            <a:off x="4996798" y="1652448"/>
            <a:ext cx="179400" cy="1794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21" name="Google Shape;321;p42"/>
          <p:cNvSpPr/>
          <p:nvPr/>
        </p:nvSpPr>
        <p:spPr>
          <a:xfrm flipH="1">
            <a:off x="1593979" y="3340806"/>
            <a:ext cx="179400" cy="1794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5" name="Google Shape;320;p42"/>
          <p:cNvSpPr/>
          <p:nvPr/>
        </p:nvSpPr>
        <p:spPr>
          <a:xfrm flipH="1">
            <a:off x="4996798" y="3222082"/>
            <a:ext cx="179400" cy="1794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3"/>
          <p:cNvSpPr txBox="1">
            <a:spLocks noGrp="1"/>
          </p:cNvSpPr>
          <p:nvPr>
            <p:ph type="title" idx="2"/>
          </p:nvPr>
        </p:nvSpPr>
        <p:spPr>
          <a:xfrm>
            <a:off x="1659725" y="821950"/>
            <a:ext cx="5681870" cy="13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6000" dirty="0"/>
              <a:t>Introduction</a:t>
            </a:r>
            <a:endParaRPr sz="6000" dirty="0"/>
          </a:p>
        </p:txBody>
      </p:sp>
      <p:sp>
        <p:nvSpPr>
          <p:cNvPr id="328" name="Google Shape;328;p43"/>
          <p:cNvSpPr txBox="1">
            <a:spLocks noGrp="1"/>
          </p:cNvSpPr>
          <p:nvPr>
            <p:ph type="subTitle" idx="1"/>
          </p:nvPr>
        </p:nvSpPr>
        <p:spPr>
          <a:xfrm>
            <a:off x="2360374" y="2083556"/>
            <a:ext cx="4636773" cy="10302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Our project is a filling machine used to fill certain type of pharmaceutical alcohol which was filled manually.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330" name="Google Shape;330;p43"/>
          <p:cNvCxnSpPr/>
          <p:nvPr/>
        </p:nvCxnSpPr>
        <p:spPr>
          <a:xfrm>
            <a:off x="1659775" y="114712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331;p43"/>
          <p:cNvCxnSpPr/>
          <p:nvPr/>
        </p:nvCxnSpPr>
        <p:spPr>
          <a:xfrm>
            <a:off x="1659775" y="399637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2879954" y="1027891"/>
            <a:ext cx="3176289" cy="113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6000" dirty="0"/>
              <a:t>Objectives</a:t>
            </a:r>
            <a:endParaRPr sz="6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47011" y="2015203"/>
            <a:ext cx="5642173" cy="7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Local manufacturing and maintenance solution</a:t>
            </a:r>
            <a:r>
              <a:rPr lang="en-US" sz="1200" dirty="0"/>
              <a:t>.</a:t>
            </a:r>
          </a:p>
          <a:p>
            <a:pPr marL="0" indent="0" algn="l">
              <a:buClr>
                <a:schemeClr val="accent5"/>
              </a:buClr>
            </a:pPr>
            <a:endParaRPr lang="en-US" sz="12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Automatically filled bottles at the same level.</a:t>
            </a:r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Increase the number of bottles filled per hour.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59775" y="122332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659775" y="392017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2052915" y="994773"/>
            <a:ext cx="5038220" cy="113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6000" dirty="0"/>
              <a:t>Benefits</a:t>
            </a:r>
            <a:endParaRPr sz="6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59775" y="2011889"/>
            <a:ext cx="5913842" cy="18444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l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en-US" sz="2000" dirty="0"/>
              <a:t>High-precision filling.</a:t>
            </a:r>
          </a:p>
          <a:p>
            <a:pPr marL="342900" algn="l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en-US" sz="2000"/>
              <a:t>User-friendly.</a:t>
            </a:r>
            <a:endParaRPr lang="en-US" sz="2000" dirty="0"/>
          </a:p>
          <a:p>
            <a:pPr marL="342900" algn="l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en-US" sz="2000" dirty="0"/>
              <a:t>Flexibility for the future.</a:t>
            </a:r>
          </a:p>
          <a:p>
            <a:pPr marL="342900" algn="l">
              <a:buClr>
                <a:schemeClr val="accent5"/>
              </a:buClr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59775" y="122332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659775" y="392017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5989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Design of Filling Machine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59775" y="2011889"/>
            <a:ext cx="5913842" cy="18444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EA5CE7A-ECC8-4C8C-84F1-909A03297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679" y="1227850"/>
            <a:ext cx="2848308" cy="319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2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459991" y="601336"/>
            <a:ext cx="5977902" cy="604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/>
              <a:t>Design of Filling Machine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59775" y="2011889"/>
            <a:ext cx="5913842" cy="18444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13393" y="623667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590201" y="449664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66A0B748-015F-B64E-BDA4-040193717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47" y="350859"/>
            <a:ext cx="7896498" cy="444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666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10385A-260B-F943-BA96-5A1CF900E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44" y="2638047"/>
            <a:ext cx="2850616" cy="21379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9C3A17-1DEA-3440-A069-7AB63BE1C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942" y="2638046"/>
            <a:ext cx="2850616" cy="21379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C6E95F-BFD3-4B4B-9ACA-87C02C098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5068" y="367492"/>
            <a:ext cx="2815459" cy="21115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17D21A-AD57-4C49-92E7-CB3214CDB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44" y="367492"/>
            <a:ext cx="2782624" cy="21079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9A6604-59AF-424F-B333-FE5120E272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7692" y="341125"/>
            <a:ext cx="2473864" cy="213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52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type="ctrTitle"/>
          </p:nvPr>
        </p:nvSpPr>
        <p:spPr>
          <a:xfrm>
            <a:off x="1659725" y="530144"/>
            <a:ext cx="5573712" cy="113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Filling Operation Flow Chart</a:t>
            </a:r>
            <a:endParaRPr sz="4000" dirty="0"/>
          </a:p>
        </p:txBody>
      </p:sp>
      <p:sp>
        <p:nvSpPr>
          <p:cNvPr id="337" name="Google Shape;337;p44"/>
          <p:cNvSpPr txBox="1">
            <a:spLocks noGrp="1"/>
          </p:cNvSpPr>
          <p:nvPr>
            <p:ph type="subTitle" idx="1"/>
          </p:nvPr>
        </p:nvSpPr>
        <p:spPr>
          <a:xfrm>
            <a:off x="1659775" y="1779976"/>
            <a:ext cx="5913842" cy="20167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>
              <a:buClr>
                <a:schemeClr val="accent5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 algn="l">
              <a:buClr>
                <a:schemeClr val="accent5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 algn="l">
              <a:buClr>
                <a:schemeClr val="accent5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indent="-457200" algn="l">
              <a:buClr>
                <a:schemeClr val="accent5"/>
              </a:buClr>
              <a:buFont typeface="+mj-lt"/>
              <a:buAutoNum type="arabicParenR"/>
            </a:pPr>
            <a:endParaRPr lang="en-US" sz="2000" dirty="0"/>
          </a:p>
          <a:p>
            <a:pPr indent="-457200" algn="l">
              <a:buClr>
                <a:schemeClr val="accent5"/>
              </a:buClr>
              <a:buFont typeface="+mj-lt"/>
              <a:buAutoNum type="arabicPeriod"/>
            </a:pPr>
            <a:endParaRPr lang="en-US" sz="2000" u="sng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 algn="l">
              <a:buClr>
                <a:schemeClr val="accent5"/>
              </a:buClr>
            </a:pPr>
            <a:endParaRPr lang="en-US" sz="2000" dirty="0"/>
          </a:p>
          <a:p>
            <a:pPr marL="342900" algn="l"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endParaRPr sz="2000" dirty="0"/>
          </a:p>
        </p:txBody>
      </p:sp>
      <p:cxnSp>
        <p:nvCxnSpPr>
          <p:cNvPr id="338" name="Google Shape;338;p44"/>
          <p:cNvCxnSpPr/>
          <p:nvPr/>
        </p:nvCxnSpPr>
        <p:spPr>
          <a:xfrm>
            <a:off x="1659725" y="1319192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44"/>
          <p:cNvCxnSpPr/>
          <p:nvPr/>
        </p:nvCxnSpPr>
        <p:spPr>
          <a:xfrm>
            <a:off x="1659775" y="3920178"/>
            <a:ext cx="582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A3BD46A-1477-46D8-9A2A-EA4A1090D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98" y="1549590"/>
            <a:ext cx="7953154" cy="247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44099"/>
      </p:ext>
    </p:extLst>
  </p:cSld>
  <p:clrMapOvr>
    <a:masterClrMapping/>
  </p:clrMapOvr>
</p:sld>
</file>

<file path=ppt/theme/theme1.xml><?xml version="1.0" encoding="utf-8"?>
<a:theme xmlns:a="http://schemas.openxmlformats.org/drawingml/2006/main" name="Minimalist HS Weekly Planner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BAF1AB"/>
      </a:accent1>
      <a:accent2>
        <a:srgbClr val="E2D5A0"/>
      </a:accent2>
      <a:accent3>
        <a:srgbClr val="D9D9D9"/>
      </a:accent3>
      <a:accent4>
        <a:srgbClr val="B3E7D7"/>
      </a:accent4>
      <a:accent5>
        <a:srgbClr val="BCD674"/>
      </a:accent5>
      <a:accent6>
        <a:srgbClr val="FFFFFF"/>
      </a:accent6>
      <a:hlink>
        <a:srgbClr val="1D262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144</Words>
  <Application>Microsoft Macintosh PowerPoint</Application>
  <PresentationFormat>On-screen Show (16:9)</PresentationFormat>
  <Paragraphs>137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Barlow Condensed</vt:lpstr>
      <vt:lpstr>Barlow Condensed Medium</vt:lpstr>
      <vt:lpstr>Barlow</vt:lpstr>
      <vt:lpstr>Wingdings</vt:lpstr>
      <vt:lpstr>Arial</vt:lpstr>
      <vt:lpstr>Barlow Condensed ExtraLight</vt:lpstr>
      <vt:lpstr>Poppins</vt:lpstr>
      <vt:lpstr>Courier New</vt:lpstr>
      <vt:lpstr>Minimalist HS Weekly Planner by Slidesgo</vt:lpstr>
      <vt:lpstr>Filling Machine </vt:lpstr>
      <vt:lpstr>Outline.</vt:lpstr>
      <vt:lpstr>Introduction</vt:lpstr>
      <vt:lpstr>Objectives</vt:lpstr>
      <vt:lpstr>Benefits</vt:lpstr>
      <vt:lpstr>Design of Filling Machine</vt:lpstr>
      <vt:lpstr>Design of Filling Machine</vt:lpstr>
      <vt:lpstr>PowerPoint Presentation</vt:lpstr>
      <vt:lpstr>Filling Operation Flow Chart</vt:lpstr>
      <vt:lpstr>Hardware components</vt:lpstr>
      <vt:lpstr>Hardware components</vt:lpstr>
      <vt:lpstr>Hardware components</vt:lpstr>
      <vt:lpstr>Hardware components</vt:lpstr>
      <vt:lpstr>Software components</vt:lpstr>
      <vt:lpstr>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Filling Machine</dc:title>
  <dc:creator>Jafar Qadi</dc:creator>
  <cp:lastModifiedBy>Hosny Saleh</cp:lastModifiedBy>
  <cp:revision>52</cp:revision>
  <dcterms:modified xsi:type="dcterms:W3CDTF">2021-06-02T06:14:59Z</dcterms:modified>
</cp:coreProperties>
</file>