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256" r:id="rId3"/>
    <p:sldId id="257" r:id="rId4"/>
    <p:sldId id="262" r:id="rId5"/>
    <p:sldId id="261" r:id="rId6"/>
    <p:sldId id="264" r:id="rId7"/>
    <p:sldId id="268" r:id="rId8"/>
    <p:sldId id="265" r:id="rId9"/>
    <p:sldId id="267" r:id="rId10"/>
    <p:sldId id="269" r:id="rId11"/>
    <p:sldId id="271" r:id="rId12"/>
    <p:sldId id="274" r:id="rId13"/>
    <p:sldId id="272" r:id="rId14"/>
    <p:sldId id="273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5263" autoAdjust="0"/>
    <p:restoredTop sz="95161" autoAdjust="0"/>
  </p:normalViewPr>
  <p:slideViewPr>
    <p:cSldViewPr>
      <p:cViewPr varScale="1">
        <p:scale>
          <a:sx n="69" d="100"/>
          <a:sy n="69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28900-460E-4ABA-881E-86F20657EE96}" type="datetimeFigureOut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4B81F-07F7-4ED1-AD83-DEE63E8FB0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4B81F-07F7-4ED1-AD83-DEE63E8FB0D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4BF6-7869-49C1-BBBE-2EE65C815972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64EA-7444-4CBE-B44F-C572CF1451CC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8E4D-5954-464D-AA65-6D2CA3C37322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1323-6337-4F12-8ACE-28DA0ACA9D4E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62422-5F3E-40E0-BC1C-EADFC4BD5652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79B2E-2CB1-48CF-A22A-ABA4FE0D30DC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0F2F-400D-42B6-892E-1742AC0AAFA9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6F3A-DCF7-4910-8CC3-4FDC00756DD2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F4E46-96C0-4A75-A428-13D0F8DFB973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88A8A-0F48-4F25-83D5-8057A4FC8DC9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0186-D46A-426F-A745-D369F119F21E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A5F99-9E60-4B73-8B98-ACA56CC64826}" type="datetime1">
              <a:rPr lang="en-US" smtClean="0"/>
              <a:pPr/>
              <a:t>5/26/2013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1C523-78A4-4D77-824B-C75D771263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titled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304800"/>
            <a:ext cx="75438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Arial Black" pitchFamily="34" charset="0"/>
                <a:cs typeface="AF_Quseem" pitchFamily="2" charset="-78"/>
              </a:rPr>
              <a:t>DEVELOPMENT OF NABLUS CITY CENTER</a:t>
            </a:r>
            <a:endParaRPr lang="en-US" sz="4000" dirty="0">
              <a:solidFill>
                <a:schemeClr val="tx1"/>
              </a:solidFill>
              <a:latin typeface="Arial Black" pitchFamily="34" charset="0"/>
              <a:cs typeface="AF_Quseem" pitchFamily="2" charset="-78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strategies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roadway" pitchFamily="82" charset="0"/>
              </a:rPr>
              <a:t>Remove bad buildings</a:t>
            </a:r>
            <a:endParaRPr lang="en-US" sz="2400" dirty="0">
              <a:latin typeface="Broadway" pitchFamily="82" charset="0"/>
            </a:endParaRPr>
          </a:p>
        </p:txBody>
      </p:sp>
      <p:pic>
        <p:nvPicPr>
          <p:cNvPr id="26" name="Picture 25" descr="[.jpg"/>
          <p:cNvPicPr>
            <a:picLocks noChangeAspect="1"/>
          </p:cNvPicPr>
          <p:nvPr/>
        </p:nvPicPr>
        <p:blipFill>
          <a:blip r:embed="rId4">
            <a:grayscl/>
          </a:blip>
          <a:srcRect l="10073" r="19419"/>
          <a:stretch>
            <a:fillRect/>
          </a:stretch>
        </p:blipFill>
        <p:spPr>
          <a:xfrm rot="5400000">
            <a:off x="5261489" y="-613289"/>
            <a:ext cx="2376594" cy="4365172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9" name="Straight Arrow Connector 28"/>
          <p:cNvCxnSpPr/>
          <p:nvPr/>
        </p:nvCxnSpPr>
        <p:spPr>
          <a:xfrm rot="10800000" flipV="1">
            <a:off x="3429000" y="1219200"/>
            <a:ext cx="2362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060420133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5400" y="990600"/>
            <a:ext cx="1830413" cy="2440551"/>
          </a:xfrm>
          <a:prstGeom prst="rect">
            <a:avLst/>
          </a:prstGeom>
        </p:spPr>
      </p:pic>
      <p:pic>
        <p:nvPicPr>
          <p:cNvPr id="31" name="Picture 30" descr="0604201334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3505200"/>
            <a:ext cx="2728608" cy="2046456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 rot="5400000">
            <a:off x="3048000" y="1371600"/>
            <a:ext cx="289560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5105400" y="1752600"/>
            <a:ext cx="2819400" cy="2514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6200000" flipH="1">
            <a:off x="6553200" y="2819400"/>
            <a:ext cx="2667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0604201334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12408" y="4419600"/>
            <a:ext cx="2235200" cy="1676400"/>
          </a:xfrm>
          <a:prstGeom prst="rect">
            <a:avLst/>
          </a:prstGeom>
        </p:spPr>
      </p:pic>
      <p:pic>
        <p:nvPicPr>
          <p:cNvPr id="46" name="Picture 45" descr="0604201334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191000" y="4438650"/>
            <a:ext cx="2194408" cy="1645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strategies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roadway" pitchFamily="82" charset="0"/>
              </a:rPr>
              <a:t>Unify floors heights </a:t>
            </a:r>
            <a:endParaRPr lang="en-US" sz="2400" dirty="0">
              <a:latin typeface="Broadway" pitchFamily="82" charset="0"/>
            </a:endParaRPr>
          </a:p>
        </p:txBody>
      </p:sp>
      <p:pic>
        <p:nvPicPr>
          <p:cNvPr id="25" name="Picture 24" descr="333-Mode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" y="1181100"/>
            <a:ext cx="83058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Concept 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Broadway" pitchFamily="82" charset="0"/>
            </a:endParaRPr>
          </a:p>
        </p:txBody>
      </p:sp>
      <p:pic>
        <p:nvPicPr>
          <p:cNvPr id="16" name="Picture 15" descr="ww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685800"/>
            <a:ext cx="7467600" cy="4851400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rot="5400000" flipH="1" flipV="1">
            <a:off x="3200400" y="3352800"/>
            <a:ext cx="3962400" cy="1588"/>
          </a:xfrm>
          <a:prstGeom prst="straightConnector1">
            <a:avLst/>
          </a:prstGeom>
          <a:ln w="127000" cap="rnd">
            <a:prstDash val="dash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1828800" y="3581400"/>
            <a:ext cx="2438400" cy="152400"/>
          </a:xfrm>
          <a:prstGeom prst="straightConnector1">
            <a:avLst/>
          </a:prstGeom>
          <a:ln w="127000" cap="rnd">
            <a:solidFill>
              <a:srgbClr val="C00000"/>
            </a:solidFill>
            <a:prstDash val="dash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ine Callout 2 22"/>
          <p:cNvSpPr/>
          <p:nvPr/>
        </p:nvSpPr>
        <p:spPr>
          <a:xfrm>
            <a:off x="2133600" y="1143000"/>
            <a:ext cx="1447800" cy="457200"/>
          </a:xfrm>
          <a:prstGeom prst="borderCallout2">
            <a:avLst>
              <a:gd name="adj1" fmla="val 102332"/>
              <a:gd name="adj2" fmla="val 50111"/>
              <a:gd name="adj3" fmla="val 105317"/>
              <a:gd name="adj4" fmla="val 50262"/>
              <a:gd name="adj5" fmla="val 324440"/>
              <a:gd name="adj6" fmla="val 70222"/>
            </a:avLst>
          </a:prstGeom>
          <a:solidFill>
            <a:srgbClr val="C00000">
              <a:alpha val="31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pedestrian</a:t>
            </a:r>
            <a:endParaRPr lang="en-US" dirty="0"/>
          </a:p>
        </p:txBody>
      </p:sp>
      <p:sp>
        <p:nvSpPr>
          <p:cNvPr id="24" name="Line Callout 2 23"/>
          <p:cNvSpPr/>
          <p:nvPr/>
        </p:nvSpPr>
        <p:spPr>
          <a:xfrm>
            <a:off x="4191000" y="228600"/>
            <a:ext cx="1447800" cy="457200"/>
          </a:xfrm>
          <a:prstGeom prst="borderCallout2">
            <a:avLst>
              <a:gd name="adj1" fmla="val 102332"/>
              <a:gd name="adj2" fmla="val 50111"/>
              <a:gd name="adj3" fmla="val 105317"/>
              <a:gd name="adj4" fmla="val 50262"/>
              <a:gd name="adj5" fmla="val 324440"/>
              <a:gd name="adj6" fmla="val 70222"/>
            </a:avLst>
          </a:prstGeom>
          <a:solidFill>
            <a:schemeClr val="accent1">
              <a:alpha val="31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CBD street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Concept</a:t>
            </a:r>
          </a:p>
          <a:p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Broadway" pitchFamily="82" charset="0"/>
            </a:endParaRPr>
          </a:p>
        </p:txBody>
      </p:sp>
      <p:pic>
        <p:nvPicPr>
          <p:cNvPr id="14" name="Picture 13" descr="4.jpg"/>
          <p:cNvPicPr>
            <a:picLocks noChangeAspect="1"/>
          </p:cNvPicPr>
          <p:nvPr/>
        </p:nvPicPr>
        <p:blipFill>
          <a:blip r:embed="rId4"/>
          <a:srcRect t="18889"/>
          <a:stretch>
            <a:fillRect/>
          </a:stretch>
        </p:blipFill>
        <p:spPr>
          <a:xfrm rot="5400000">
            <a:off x="2329449" y="267722"/>
            <a:ext cx="4565629" cy="6786127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 rot="10800000">
            <a:off x="2209799" y="2514600"/>
            <a:ext cx="5791200" cy="76200"/>
          </a:xfrm>
          <a:prstGeom prst="line">
            <a:avLst/>
          </a:prstGeom>
          <a:ln w="317500">
            <a:solidFill>
              <a:schemeClr val="accent1">
                <a:shade val="95000"/>
                <a:satMod val="10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981199" y="2743200"/>
            <a:ext cx="1905000" cy="1905000"/>
          </a:xfrm>
          <a:prstGeom prst="ellipse">
            <a:avLst/>
          </a:prstGeom>
          <a:solidFill>
            <a:srgbClr val="C0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714999" y="3352800"/>
            <a:ext cx="1524000" cy="914400"/>
          </a:xfrm>
          <a:prstGeom prst="ellipse">
            <a:avLst/>
          </a:prstGeom>
          <a:solidFill>
            <a:srgbClr val="C0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rot="10800000">
            <a:off x="3809999" y="3886200"/>
            <a:ext cx="1981200" cy="76200"/>
          </a:xfrm>
          <a:prstGeom prst="straightConnector1">
            <a:avLst/>
          </a:prstGeom>
          <a:ln w="127000" cap="rnd">
            <a:solidFill>
              <a:srgbClr val="C00000"/>
            </a:solidFill>
            <a:prstDash val="sysDash"/>
            <a:round/>
            <a:headEnd w="med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 flipH="1" flipV="1">
            <a:off x="5372099" y="1562100"/>
            <a:ext cx="1219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638799" y="9144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CBD street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72199" y="36576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lobby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38399" y="35052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Main plaza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rot="16200000" flipH="1">
            <a:off x="4419600" y="44196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572000" y="51816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pedestrian</a:t>
            </a:r>
            <a:endParaRPr lang="en-US" sz="16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276600" y="4724400"/>
            <a:ext cx="36576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352800" y="2819400"/>
            <a:ext cx="3810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6477000" y="3733800"/>
            <a:ext cx="15240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41" grpId="0"/>
      <p:bldP spid="42" grpId="0"/>
      <p:bldP spid="43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Concept</a:t>
            </a:r>
          </a:p>
          <a:p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pic>
        <p:nvPicPr>
          <p:cNvPr id="14" name="Picture 13" descr="4.jpg"/>
          <p:cNvPicPr>
            <a:picLocks noChangeAspect="1"/>
          </p:cNvPicPr>
          <p:nvPr/>
        </p:nvPicPr>
        <p:blipFill>
          <a:blip r:embed="rId4"/>
          <a:srcRect t="18889"/>
          <a:stretch>
            <a:fillRect/>
          </a:stretch>
        </p:blipFill>
        <p:spPr>
          <a:xfrm rot="5400000">
            <a:off x="2253250" y="-189478"/>
            <a:ext cx="4565629" cy="6786127"/>
          </a:xfrm>
          <a:prstGeom prst="rect">
            <a:avLst/>
          </a:prstGeom>
        </p:spPr>
      </p:pic>
      <p:pic>
        <p:nvPicPr>
          <p:cNvPr id="15" name="Picture 14" descr="5.png"/>
          <p:cNvPicPr>
            <a:picLocks noChangeAspect="1"/>
          </p:cNvPicPr>
          <p:nvPr/>
        </p:nvPicPr>
        <p:blipFill>
          <a:blip r:embed="rId5"/>
          <a:srcRect t="20000"/>
          <a:stretch>
            <a:fillRect/>
          </a:stretch>
        </p:blipFill>
        <p:spPr>
          <a:xfrm rot="5400000">
            <a:off x="2206770" y="-142997"/>
            <a:ext cx="4565629" cy="6693165"/>
          </a:xfrm>
          <a:prstGeom prst="rect">
            <a:avLst/>
          </a:prstGeom>
        </p:spPr>
      </p:pic>
      <p:grpSp>
        <p:nvGrpSpPr>
          <p:cNvPr id="3" name="Group 22"/>
          <p:cNvGrpSpPr/>
          <p:nvPr/>
        </p:nvGrpSpPr>
        <p:grpSpPr>
          <a:xfrm>
            <a:off x="2133600" y="2336247"/>
            <a:ext cx="3810000" cy="1778553"/>
            <a:chOff x="2133600" y="2336247"/>
            <a:chExt cx="3810000" cy="1778553"/>
          </a:xfrm>
        </p:grpSpPr>
        <p:sp>
          <p:nvSpPr>
            <p:cNvPr id="18" name="Rounded Rectangle 17"/>
            <p:cNvSpPr/>
            <p:nvPr/>
          </p:nvSpPr>
          <p:spPr>
            <a:xfrm rot="282715">
              <a:off x="3645338" y="2631616"/>
              <a:ext cx="1004317" cy="257210"/>
            </a:xfrm>
            <a:prstGeom prst="roundRect">
              <a:avLst/>
            </a:prstGeom>
            <a:solidFill>
              <a:schemeClr val="accent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657600" y="3581400"/>
              <a:ext cx="457200" cy="457200"/>
            </a:xfrm>
            <a:prstGeom prst="roundRect">
              <a:avLst/>
            </a:prstGeom>
            <a:solidFill>
              <a:schemeClr val="accent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 rot="229144">
              <a:off x="2133600" y="2336247"/>
              <a:ext cx="1524000" cy="457200"/>
            </a:xfrm>
            <a:prstGeom prst="roundRect">
              <a:avLst/>
            </a:prstGeom>
            <a:solidFill>
              <a:schemeClr val="accent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5562600" y="3733800"/>
              <a:ext cx="381000" cy="228600"/>
            </a:xfrm>
            <a:prstGeom prst="roundRect">
              <a:avLst/>
            </a:prstGeom>
            <a:solidFill>
              <a:schemeClr val="accent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648200" y="3733800"/>
              <a:ext cx="914400" cy="381000"/>
            </a:xfrm>
            <a:prstGeom prst="roundRect">
              <a:avLst/>
            </a:prstGeom>
            <a:solidFill>
              <a:schemeClr val="accent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strategies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pic>
        <p:nvPicPr>
          <p:cNvPr id="16" name="Picture 15" descr="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228600"/>
            <a:ext cx="4777060" cy="5943600"/>
          </a:xfrm>
          <a:prstGeom prst="rect">
            <a:avLst/>
          </a:prstGeom>
        </p:spPr>
      </p:pic>
      <p:cxnSp>
        <p:nvCxnSpPr>
          <p:cNvPr id="23" name="Straight Arrow Connector 22"/>
          <p:cNvCxnSpPr>
            <a:stCxn id="40" idx="3"/>
          </p:cNvCxnSpPr>
          <p:nvPr/>
        </p:nvCxnSpPr>
        <p:spPr>
          <a:xfrm>
            <a:off x="2895600" y="861536"/>
            <a:ext cx="1295400" cy="404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6" idx="3"/>
          </p:cNvCxnSpPr>
          <p:nvPr/>
        </p:nvCxnSpPr>
        <p:spPr>
          <a:xfrm>
            <a:off x="2133600" y="2567464"/>
            <a:ext cx="1447800" cy="404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41" idx="1"/>
          </p:cNvCxnSpPr>
          <p:nvPr/>
        </p:nvCxnSpPr>
        <p:spPr>
          <a:xfrm rot="10800000" flipV="1">
            <a:off x="5257800" y="1138535"/>
            <a:ext cx="1143000" cy="452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48" idx="1"/>
          </p:cNvCxnSpPr>
          <p:nvPr/>
        </p:nvCxnSpPr>
        <p:spPr>
          <a:xfrm rot="10800000" flipV="1">
            <a:off x="4876800" y="4223266"/>
            <a:ext cx="2286000" cy="50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3467100" y="2628900"/>
            <a:ext cx="1981200" cy="76200"/>
          </a:xfrm>
          <a:prstGeom prst="straightConnector1">
            <a:avLst/>
          </a:prstGeom>
          <a:ln w="127000" cap="sq">
            <a:solidFill>
              <a:srgbClr val="C00000">
                <a:alpha val="77000"/>
              </a:srgbClr>
            </a:solidFill>
            <a:prstDash val="dashDot"/>
            <a:bevel/>
            <a:headEnd type="non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559864_563540230338511_1751703991_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6700" y="4800600"/>
            <a:ext cx="1714500" cy="1143000"/>
          </a:xfrm>
          <a:prstGeom prst="rect">
            <a:avLst/>
          </a:prstGeom>
        </p:spPr>
      </p:pic>
      <p:pic>
        <p:nvPicPr>
          <p:cNvPr id="39" name="Picture 38" descr="0304201332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3465272"/>
            <a:ext cx="1678837" cy="1259128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52400" y="122872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main plaza with cafes and restaurants, cafes and restaurants are found to attract people to visit the site 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400800" y="67687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museum is designed to show the historical civilizations of Nablus .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152400" y="1828800"/>
            <a:ext cx="1981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parking is designed to support the project and the CBD district.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7162800" y="4038600"/>
            <a:ext cx="198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Lobby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6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Untitled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277258"/>
            <a:ext cx="8991600" cy="5742542"/>
          </a:xfrm>
          <a:prstGeom prst="rect">
            <a:avLst/>
          </a:prstGeom>
        </p:spPr>
      </p:pic>
      <p:pic>
        <p:nvPicPr>
          <p:cNvPr id="16" name="Picture 15" descr="e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304800"/>
            <a:ext cx="8991600" cy="5742542"/>
          </a:xfrm>
          <a:prstGeom prst="rect">
            <a:avLst/>
          </a:prstGeom>
          <a:ln w="12700" cmpd="sng">
            <a:solidFill>
              <a:schemeClr val="tx1">
                <a:alpha val="0"/>
              </a:schemeClr>
            </a:solidFill>
          </a:ln>
        </p:spPr>
      </p:pic>
      <p:grpSp>
        <p:nvGrpSpPr>
          <p:cNvPr id="20" name="Group 19"/>
          <p:cNvGrpSpPr/>
          <p:nvPr/>
        </p:nvGrpSpPr>
        <p:grpSpPr>
          <a:xfrm>
            <a:off x="4066801" y="3076865"/>
            <a:ext cx="2438400" cy="797311"/>
            <a:chOff x="4066801" y="3076865"/>
            <a:chExt cx="2438400" cy="797311"/>
          </a:xfrm>
        </p:grpSpPr>
        <p:sp>
          <p:nvSpPr>
            <p:cNvPr id="8" name="Rectangle 7"/>
            <p:cNvSpPr/>
            <p:nvPr/>
          </p:nvSpPr>
          <p:spPr>
            <a:xfrm rot="1976907">
              <a:off x="4111489" y="3076865"/>
              <a:ext cx="726491" cy="202663"/>
            </a:xfrm>
            <a:prstGeom prst="rect">
              <a:avLst/>
            </a:prstGeom>
            <a:solidFill>
              <a:srgbClr val="C00000">
                <a:alpha val="33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972220">
              <a:off x="4066801" y="3612566"/>
              <a:ext cx="2438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Site</a:t>
              </a:r>
              <a:endParaRPr lang="en-US" sz="1100" b="1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Site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dirty="0" smtClean="0"/>
              <a:t>DEVELOPMENT OF NABLUS CITY CENTER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nabl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437602"/>
            <a:ext cx="8817983" cy="4429798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 rot="18260313">
            <a:off x="4539543" y="2513875"/>
            <a:ext cx="764836" cy="1801690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246743" y="1422400"/>
            <a:ext cx="8780214" cy="4363923"/>
            <a:chOff x="246743" y="1422400"/>
            <a:chExt cx="8780214" cy="4363923"/>
          </a:xfrm>
        </p:grpSpPr>
        <p:sp>
          <p:nvSpPr>
            <p:cNvPr id="18" name="Freeform 17"/>
            <p:cNvSpPr/>
            <p:nvPr/>
          </p:nvSpPr>
          <p:spPr>
            <a:xfrm>
              <a:off x="246743" y="2699657"/>
              <a:ext cx="5747657" cy="2600476"/>
            </a:xfrm>
            <a:custGeom>
              <a:avLst/>
              <a:gdLst>
                <a:gd name="connsiteX0" fmla="*/ 0 w 5747657"/>
                <a:gd name="connsiteY0" fmla="*/ 0 h 2600476"/>
                <a:gd name="connsiteX1" fmla="*/ 827314 w 5747657"/>
                <a:gd name="connsiteY1" fmla="*/ 493486 h 2600476"/>
                <a:gd name="connsiteX2" fmla="*/ 1770743 w 5747657"/>
                <a:gd name="connsiteY2" fmla="*/ 1262743 h 2600476"/>
                <a:gd name="connsiteX3" fmla="*/ 2554514 w 5747657"/>
                <a:gd name="connsiteY3" fmla="*/ 2090057 h 2600476"/>
                <a:gd name="connsiteX4" fmla="*/ 3773714 w 5747657"/>
                <a:gd name="connsiteY4" fmla="*/ 2554514 h 2600476"/>
                <a:gd name="connsiteX5" fmla="*/ 4499428 w 5747657"/>
                <a:gd name="connsiteY5" fmla="*/ 2365829 h 2600476"/>
                <a:gd name="connsiteX6" fmla="*/ 5007428 w 5747657"/>
                <a:gd name="connsiteY6" fmla="*/ 2510972 h 2600476"/>
                <a:gd name="connsiteX7" fmla="*/ 5181600 w 5747657"/>
                <a:gd name="connsiteY7" fmla="*/ 2278743 h 2600476"/>
                <a:gd name="connsiteX8" fmla="*/ 5747657 w 5747657"/>
                <a:gd name="connsiteY8" fmla="*/ 1349829 h 2600476"/>
                <a:gd name="connsiteX0" fmla="*/ 0 w 5747657"/>
                <a:gd name="connsiteY0" fmla="*/ 0 h 2600476"/>
                <a:gd name="connsiteX1" fmla="*/ 827314 w 5747657"/>
                <a:gd name="connsiteY1" fmla="*/ 493486 h 2600476"/>
                <a:gd name="connsiteX2" fmla="*/ 1770743 w 5747657"/>
                <a:gd name="connsiteY2" fmla="*/ 1262743 h 2600476"/>
                <a:gd name="connsiteX3" fmla="*/ 2554514 w 5747657"/>
                <a:gd name="connsiteY3" fmla="*/ 2090057 h 2600476"/>
                <a:gd name="connsiteX4" fmla="*/ 3773714 w 5747657"/>
                <a:gd name="connsiteY4" fmla="*/ 2554514 h 2600476"/>
                <a:gd name="connsiteX5" fmla="*/ 4499428 w 5747657"/>
                <a:gd name="connsiteY5" fmla="*/ 2365829 h 2600476"/>
                <a:gd name="connsiteX6" fmla="*/ 5007428 w 5747657"/>
                <a:gd name="connsiteY6" fmla="*/ 2510972 h 2600476"/>
                <a:gd name="connsiteX7" fmla="*/ 5181600 w 5747657"/>
                <a:gd name="connsiteY7" fmla="*/ 2278743 h 2600476"/>
                <a:gd name="connsiteX8" fmla="*/ 5747657 w 5747657"/>
                <a:gd name="connsiteY8" fmla="*/ 1426029 h 260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47657" h="2600476">
                  <a:moveTo>
                    <a:pt x="0" y="0"/>
                  </a:moveTo>
                  <a:cubicBezTo>
                    <a:pt x="266095" y="141514"/>
                    <a:pt x="532190" y="283029"/>
                    <a:pt x="827314" y="493486"/>
                  </a:cubicBezTo>
                  <a:cubicBezTo>
                    <a:pt x="1122438" y="703943"/>
                    <a:pt x="1482876" y="996648"/>
                    <a:pt x="1770743" y="1262743"/>
                  </a:cubicBezTo>
                  <a:cubicBezTo>
                    <a:pt x="2058610" y="1528838"/>
                    <a:pt x="2220686" y="1874762"/>
                    <a:pt x="2554514" y="2090057"/>
                  </a:cubicBezTo>
                  <a:cubicBezTo>
                    <a:pt x="2888342" y="2305352"/>
                    <a:pt x="3449562" y="2508552"/>
                    <a:pt x="3773714" y="2554514"/>
                  </a:cubicBezTo>
                  <a:cubicBezTo>
                    <a:pt x="4097866" y="2600476"/>
                    <a:pt x="4293809" y="2373086"/>
                    <a:pt x="4499428" y="2365829"/>
                  </a:cubicBezTo>
                  <a:cubicBezTo>
                    <a:pt x="4705047" y="2358572"/>
                    <a:pt x="4893733" y="2525486"/>
                    <a:pt x="5007428" y="2510972"/>
                  </a:cubicBezTo>
                  <a:cubicBezTo>
                    <a:pt x="5121123" y="2496458"/>
                    <a:pt x="5058229" y="2459567"/>
                    <a:pt x="5181600" y="2278743"/>
                  </a:cubicBezTo>
                  <a:cubicBezTo>
                    <a:pt x="5304971" y="2097919"/>
                    <a:pt x="5617029" y="1585686"/>
                    <a:pt x="5747657" y="1426029"/>
                  </a:cubicBezTo>
                </a:path>
              </a:pathLst>
            </a:cu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1190172" y="1422400"/>
              <a:ext cx="4814118" cy="2823029"/>
            </a:xfrm>
            <a:custGeom>
              <a:avLst/>
              <a:gdLst>
                <a:gd name="connsiteX0" fmla="*/ 0 w 4813905"/>
                <a:gd name="connsiteY0" fmla="*/ 0 h 2823029"/>
                <a:gd name="connsiteX1" fmla="*/ 1901372 w 4813905"/>
                <a:gd name="connsiteY1" fmla="*/ 1393371 h 2823029"/>
                <a:gd name="connsiteX2" fmla="*/ 3759200 w 4813905"/>
                <a:gd name="connsiteY2" fmla="*/ 2598057 h 2823029"/>
                <a:gd name="connsiteX3" fmla="*/ 4455886 w 4813905"/>
                <a:gd name="connsiteY3" fmla="*/ 2743200 h 2823029"/>
                <a:gd name="connsiteX4" fmla="*/ 4746172 w 4813905"/>
                <a:gd name="connsiteY4" fmla="*/ 2293257 h 2823029"/>
                <a:gd name="connsiteX5" fmla="*/ 4049486 w 4813905"/>
                <a:gd name="connsiteY5" fmla="*/ 1756229 h 2823029"/>
                <a:gd name="connsiteX6" fmla="*/ 3135086 w 4813905"/>
                <a:gd name="connsiteY6" fmla="*/ 1059543 h 2823029"/>
                <a:gd name="connsiteX7" fmla="*/ 1146629 w 4813905"/>
                <a:gd name="connsiteY7" fmla="*/ 14514 h 2823029"/>
                <a:gd name="connsiteX0" fmla="*/ 0 w 4814118"/>
                <a:gd name="connsiteY0" fmla="*/ 0 h 2823029"/>
                <a:gd name="connsiteX1" fmla="*/ 1901372 w 4814118"/>
                <a:gd name="connsiteY1" fmla="*/ 1393371 h 2823029"/>
                <a:gd name="connsiteX2" fmla="*/ 3759200 w 4814118"/>
                <a:gd name="connsiteY2" fmla="*/ 2598057 h 2823029"/>
                <a:gd name="connsiteX3" fmla="*/ 4455886 w 4814118"/>
                <a:gd name="connsiteY3" fmla="*/ 2743200 h 2823029"/>
                <a:gd name="connsiteX4" fmla="*/ 4457163 w 4814118"/>
                <a:gd name="connsiteY4" fmla="*/ 2725318 h 2823029"/>
                <a:gd name="connsiteX5" fmla="*/ 4746172 w 4814118"/>
                <a:gd name="connsiteY5" fmla="*/ 2293257 h 2823029"/>
                <a:gd name="connsiteX6" fmla="*/ 4049486 w 4814118"/>
                <a:gd name="connsiteY6" fmla="*/ 1756229 h 2823029"/>
                <a:gd name="connsiteX7" fmla="*/ 3135086 w 4814118"/>
                <a:gd name="connsiteY7" fmla="*/ 1059543 h 2823029"/>
                <a:gd name="connsiteX8" fmla="*/ 1146629 w 4814118"/>
                <a:gd name="connsiteY8" fmla="*/ 14514 h 282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4118" h="2823029">
                  <a:moveTo>
                    <a:pt x="0" y="0"/>
                  </a:moveTo>
                  <a:cubicBezTo>
                    <a:pt x="637419" y="480181"/>
                    <a:pt x="1274839" y="960362"/>
                    <a:pt x="1901372" y="1393371"/>
                  </a:cubicBezTo>
                  <a:cubicBezTo>
                    <a:pt x="2527905" y="1826380"/>
                    <a:pt x="3333448" y="2373086"/>
                    <a:pt x="3759200" y="2598057"/>
                  </a:cubicBezTo>
                  <a:cubicBezTo>
                    <a:pt x="4184952" y="2823029"/>
                    <a:pt x="4339559" y="2721990"/>
                    <a:pt x="4455886" y="2743200"/>
                  </a:cubicBezTo>
                  <a:cubicBezTo>
                    <a:pt x="4572213" y="2764410"/>
                    <a:pt x="4408782" y="2800309"/>
                    <a:pt x="4457163" y="2725318"/>
                  </a:cubicBezTo>
                  <a:cubicBezTo>
                    <a:pt x="4505544" y="2650327"/>
                    <a:pt x="4814118" y="2454772"/>
                    <a:pt x="4746172" y="2293257"/>
                  </a:cubicBezTo>
                  <a:cubicBezTo>
                    <a:pt x="4678226" y="2131742"/>
                    <a:pt x="4049486" y="1756229"/>
                    <a:pt x="4049486" y="1756229"/>
                  </a:cubicBezTo>
                  <a:cubicBezTo>
                    <a:pt x="3780972" y="1550610"/>
                    <a:pt x="3618895" y="1349829"/>
                    <a:pt x="3135086" y="1059543"/>
                  </a:cubicBezTo>
                  <a:cubicBezTo>
                    <a:pt x="2651277" y="769257"/>
                    <a:pt x="1465943" y="181428"/>
                    <a:pt x="1146629" y="14514"/>
                  </a:cubicBezTo>
                </a:path>
              </a:pathLst>
            </a:cu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7" name="Straight Connector 26"/>
            <p:cNvCxnSpPr>
              <a:endCxn id="18" idx="8"/>
            </p:cNvCxnSpPr>
            <p:nvPr/>
          </p:nvCxnSpPr>
          <p:spPr>
            <a:xfrm>
              <a:off x="5791200" y="3962400"/>
              <a:ext cx="203200" cy="163286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 32"/>
            <p:cNvSpPr/>
            <p:nvPr/>
          </p:nvSpPr>
          <p:spPr>
            <a:xfrm>
              <a:off x="5881421" y="3650285"/>
              <a:ext cx="3145536" cy="2136038"/>
            </a:xfrm>
            <a:custGeom>
              <a:avLst/>
              <a:gdLst>
                <a:gd name="connsiteX0" fmla="*/ 3145536 w 3145536"/>
                <a:gd name="connsiteY0" fmla="*/ 2136038 h 2136038"/>
                <a:gd name="connsiteX1" fmla="*/ 2011680 w 3145536"/>
                <a:gd name="connsiteY1" fmla="*/ 1375257 h 2136038"/>
                <a:gd name="connsiteX2" fmla="*/ 672998 w 3145536"/>
                <a:gd name="connsiteY2" fmla="*/ 490118 h 2136038"/>
                <a:gd name="connsiteX3" fmla="*/ 0 w 3145536"/>
                <a:gd name="connsiteY3" fmla="*/ 0 h 213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536" h="2136038">
                  <a:moveTo>
                    <a:pt x="3145536" y="2136038"/>
                  </a:moveTo>
                  <a:lnTo>
                    <a:pt x="2011680" y="1375257"/>
                  </a:lnTo>
                  <a:lnTo>
                    <a:pt x="672998" y="490118"/>
                  </a:lnTo>
                  <a:cubicBezTo>
                    <a:pt x="337718" y="260909"/>
                    <a:pt x="109728" y="76809"/>
                    <a:pt x="0" y="0"/>
                  </a:cubicBezTo>
                </a:path>
              </a:pathLst>
            </a:cu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Site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8600" y="21967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roadway" pitchFamily="82" charset="0"/>
              </a:rPr>
              <a:t>Total area : 26500 m</a:t>
            </a:r>
            <a:r>
              <a:rPr lang="en-US" sz="1600" dirty="0" smtClean="0">
                <a:latin typeface="Broadway" pitchFamily="82" charset="0"/>
              </a:rPr>
              <a:t>^2</a:t>
            </a:r>
          </a:p>
          <a:p>
            <a:r>
              <a:rPr lang="en-US" dirty="0" smtClean="0">
                <a:latin typeface="Broadway" pitchFamily="82" charset="0"/>
              </a:rPr>
              <a:t>Spaces built : 6090 m</a:t>
            </a:r>
            <a:r>
              <a:rPr lang="en-US" sz="1600" dirty="0" smtClean="0">
                <a:latin typeface="Broadway" pitchFamily="82" charset="0"/>
              </a:rPr>
              <a:t>^2</a:t>
            </a:r>
          </a:p>
          <a:p>
            <a:r>
              <a:rPr lang="en-US" dirty="0" smtClean="0">
                <a:latin typeface="Broadway" pitchFamily="82" charset="0"/>
              </a:rPr>
              <a:t>Empty spaces : 20410 m</a:t>
            </a:r>
            <a:r>
              <a:rPr lang="en-US" sz="1600" dirty="0" smtClean="0">
                <a:latin typeface="Broadway" pitchFamily="82" charset="0"/>
              </a:rPr>
              <a:t>^2</a:t>
            </a:r>
            <a:endParaRPr lang="en-US" sz="1600" dirty="0">
              <a:latin typeface="Broadway" pitchFamily="82" charset="0"/>
            </a:endParaRP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1906747">
            <a:off x="4536289" y="5274657"/>
            <a:ext cx="747083" cy="366425"/>
          </a:xfrm>
          <a:prstGeom prst="rect">
            <a:avLst/>
          </a:prstGeom>
          <a:solidFill>
            <a:srgbClr val="FF0000">
              <a:alpha val="28000"/>
            </a:srgbClr>
          </a:solidFill>
          <a:ln>
            <a:solidFill>
              <a:schemeClr val="tx1">
                <a:alpha val="8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972220">
            <a:off x="4539217" y="5512461"/>
            <a:ext cx="1296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Old City</a:t>
            </a:r>
            <a:endParaRPr lang="en-US" sz="1100" b="1" dirty="0"/>
          </a:p>
        </p:txBody>
      </p:sp>
      <p:sp>
        <p:nvSpPr>
          <p:cNvPr id="16" name="Rectangle 15"/>
          <p:cNvSpPr/>
          <p:nvPr/>
        </p:nvSpPr>
        <p:spPr>
          <a:xfrm rot="2047108">
            <a:off x="5504918" y="3161924"/>
            <a:ext cx="1310592" cy="417138"/>
          </a:xfrm>
          <a:prstGeom prst="rect">
            <a:avLst/>
          </a:prstGeom>
          <a:solidFill>
            <a:schemeClr val="accent1">
              <a:alpha val="6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972220">
            <a:off x="5368106" y="3490499"/>
            <a:ext cx="22602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Al_Watani-Nablus-Hospital</a:t>
            </a:r>
            <a:endParaRPr lang="en-US" sz="900" b="1" dirty="0"/>
          </a:p>
        </p:txBody>
      </p:sp>
      <p:pic>
        <p:nvPicPr>
          <p:cNvPr id="20" name="Picture 19" descr="Pictur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1771650"/>
            <a:ext cx="1822824" cy="1367118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stCxn id="45" idx="0"/>
          </p:cNvCxnSpPr>
          <p:nvPr/>
        </p:nvCxnSpPr>
        <p:spPr>
          <a:xfrm rot="10800000">
            <a:off x="3276600" y="2743200"/>
            <a:ext cx="901516" cy="1633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qqq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253897">
            <a:off x="4320247" y="1879838"/>
            <a:ext cx="1748222" cy="3203596"/>
          </a:xfrm>
          <a:prstGeom prst="rect">
            <a:avLst/>
          </a:prstGeom>
        </p:spPr>
      </p:pic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365125"/>
          </a:xfrm>
        </p:spPr>
        <p:txBody>
          <a:bodyPr/>
          <a:lstStyle/>
          <a:p>
            <a:r>
              <a:rPr lang="en-US" dirty="0" smtClean="0"/>
              <a:t>DEVELOPMENT OF NABLUS CITY CENTER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2" animBg="1"/>
      <p:bldP spid="14" grpId="0" animBg="1"/>
      <p:bldP spid="15" grpId="0"/>
      <p:bldP spid="16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Existing</a:t>
            </a:r>
            <a:endParaRPr lang="en-US" sz="2000" dirty="0">
              <a:latin typeface="Broadway" pitchFamily="82" charset="0"/>
            </a:endParaRPr>
          </a:p>
        </p:txBody>
      </p:sp>
      <p:pic>
        <p:nvPicPr>
          <p:cNvPr id="1026" name="Picture 2" descr="C:\Users\user\Desktop\sowar\110220132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264961"/>
            <a:ext cx="2286000" cy="1697439"/>
          </a:xfrm>
          <a:prstGeom prst="rect">
            <a:avLst/>
          </a:prstGeom>
          <a:noFill/>
        </p:spPr>
      </p:pic>
      <p:pic>
        <p:nvPicPr>
          <p:cNvPr id="1027" name="Picture 3" descr="C:\Users\user\Desktop\sowar\11022013267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248400" y="4139835"/>
            <a:ext cx="2303420" cy="1727565"/>
          </a:xfrm>
          <a:prstGeom prst="rect">
            <a:avLst/>
          </a:prstGeom>
          <a:noFill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15" descr="nablu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9200" y="1642654"/>
            <a:ext cx="4154242" cy="4363864"/>
          </a:xfrm>
          <a:prstGeom prst="rect">
            <a:avLst/>
          </a:prstGeom>
        </p:spPr>
      </p:pic>
      <p:pic>
        <p:nvPicPr>
          <p:cNvPr id="17" name="Picture 16" descr="nablu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6677">
            <a:off x="1350715" y="1609769"/>
            <a:ext cx="4155709" cy="4365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Picture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6528" y="152400"/>
            <a:ext cx="2251672" cy="20442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2400" y="87868"/>
            <a:ext cx="3056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roadway" pitchFamily="82" charset="0"/>
              </a:rPr>
              <a:t>Amphitheatre</a:t>
            </a:r>
            <a:endParaRPr lang="en-US" sz="2400" dirty="0">
              <a:latin typeface="Broadway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7620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amphitheater of Nablus was superimposed on the circular of an earlier hippodrome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365125"/>
          </a:xfrm>
        </p:spPr>
        <p:txBody>
          <a:bodyPr/>
          <a:lstStyle/>
          <a:p>
            <a:r>
              <a:rPr lang="en-US" dirty="0" smtClean="0"/>
              <a:t>DEVELOPMENT OF NABLUS CITY CENTER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2743200" y="3048000"/>
            <a:ext cx="990600" cy="1447800"/>
          </a:xfrm>
          <a:prstGeom prst="ellipse">
            <a:avLst/>
          </a:prstGeom>
          <a:noFill/>
          <a:ln w="412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60006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Existing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pic>
        <p:nvPicPr>
          <p:cNvPr id="11" name="Picture 10" descr="030420133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88992" y="1676400"/>
            <a:ext cx="2191208" cy="1643406"/>
          </a:xfrm>
          <a:prstGeom prst="rect">
            <a:avLst/>
          </a:prstGeom>
        </p:spPr>
      </p:pic>
      <p:pic>
        <p:nvPicPr>
          <p:cNvPr id="12" name="Picture 11" descr="110220132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1676400"/>
            <a:ext cx="2184400" cy="1638300"/>
          </a:xfrm>
          <a:prstGeom prst="rect">
            <a:avLst/>
          </a:prstGeom>
        </p:spPr>
      </p:pic>
      <p:pic>
        <p:nvPicPr>
          <p:cNvPr id="14" name="Picture 13" descr="aa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6020" y="1676400"/>
            <a:ext cx="4295966" cy="4348207"/>
          </a:xfrm>
          <a:prstGeom prst="rect">
            <a:avLst/>
          </a:prstGeom>
        </p:spPr>
      </p:pic>
      <p:pic>
        <p:nvPicPr>
          <p:cNvPr id="15" name="Picture 14" descr="q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6023" y="1826390"/>
            <a:ext cx="4295977" cy="4348217"/>
          </a:xfrm>
          <a:prstGeom prst="rect">
            <a:avLst/>
          </a:prstGeom>
        </p:spPr>
      </p:pic>
      <p:pic>
        <p:nvPicPr>
          <p:cNvPr id="16" name="Picture 15" descr="Picture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0600" y="3513524"/>
            <a:ext cx="3962400" cy="24973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600" y="1524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oadway" pitchFamily="82" charset="0"/>
              </a:rPr>
              <a:t>H</a:t>
            </a:r>
            <a:r>
              <a:rPr lang="en-US" sz="2400" dirty="0" smtClean="0">
                <a:latin typeface="Broadway" pitchFamily="82" charset="0"/>
              </a:rPr>
              <a:t>ippodrome</a:t>
            </a:r>
            <a:endParaRPr lang="en-US" sz="2400" dirty="0">
              <a:latin typeface="Broadway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9144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hippodrome, now quite totally destroyed, had a typical Roman plan, similar to the hippodrome of Circus </a:t>
            </a:r>
            <a:r>
              <a:rPr lang="en-US" dirty="0" err="1" smtClean="0"/>
              <a:t>Maximus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1524000" y="3124200"/>
            <a:ext cx="609600" cy="83820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362200" y="3810000"/>
            <a:ext cx="838200" cy="83820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981200" y="2362200"/>
            <a:ext cx="533400" cy="60960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5638800" y="4191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The main street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90600" y="4114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Uses of the building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91200" y="13832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Floor height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219200" y="13716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Current situation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68669"/>
            <a:ext cx="4038599" cy="26269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Site analysis </a:t>
            </a:r>
            <a:endParaRPr lang="en-US" sz="2000" dirty="0">
              <a:latin typeface="Broadway" pitchFamily="82" charset="0"/>
            </a:endParaRPr>
          </a:p>
        </p:txBody>
      </p:sp>
      <p:pic>
        <p:nvPicPr>
          <p:cNvPr id="49" name="Picture 48" descr="1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45740"/>
            <a:ext cx="4191000" cy="2726060"/>
          </a:xfrm>
          <a:prstGeom prst="rect">
            <a:avLst/>
          </a:prstGeom>
        </p:spPr>
      </p:pic>
      <p:pic>
        <p:nvPicPr>
          <p:cNvPr id="51" name="Picture 50" descr="12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502" y="3048000"/>
            <a:ext cx="4334498" cy="2819400"/>
          </a:xfrm>
          <a:prstGeom prst="rect">
            <a:avLst/>
          </a:prstGeom>
        </p:spPr>
      </p:pic>
      <p:pic>
        <p:nvPicPr>
          <p:cNvPr id="53" name="Picture 52" descr="e.jpg"/>
          <p:cNvPicPr>
            <a:picLocks noChangeAspect="1"/>
          </p:cNvPicPr>
          <p:nvPr/>
        </p:nvPicPr>
        <p:blipFill>
          <a:blip r:embed="rId6">
            <a:grayscl/>
          </a:blip>
          <a:stretch>
            <a:fillRect/>
          </a:stretch>
        </p:blipFill>
        <p:spPr>
          <a:xfrm rot="16200000">
            <a:off x="5531800" y="2331399"/>
            <a:ext cx="2666999" cy="4100201"/>
          </a:xfrm>
          <a:prstGeom prst="rect">
            <a:avLst/>
          </a:prstGeom>
        </p:spPr>
      </p:pic>
      <p:grpSp>
        <p:nvGrpSpPr>
          <p:cNvPr id="77" name="Group 76"/>
          <p:cNvGrpSpPr/>
          <p:nvPr/>
        </p:nvGrpSpPr>
        <p:grpSpPr>
          <a:xfrm>
            <a:off x="5410200" y="4953000"/>
            <a:ext cx="2895600" cy="932021"/>
            <a:chOff x="5410200" y="4953000"/>
            <a:chExt cx="2895600" cy="932021"/>
          </a:xfrm>
        </p:grpSpPr>
        <p:cxnSp>
          <p:nvCxnSpPr>
            <p:cNvPr id="55" name="Straight Connector 54"/>
            <p:cNvCxnSpPr/>
            <p:nvPr/>
          </p:nvCxnSpPr>
          <p:spPr>
            <a:xfrm rot="10800000">
              <a:off x="5410200" y="4953000"/>
              <a:ext cx="2895600" cy="1588"/>
            </a:xfrm>
            <a:prstGeom prst="line">
              <a:avLst/>
            </a:prstGeom>
            <a:ln w="254000">
              <a:solidFill>
                <a:schemeClr val="accent1">
                  <a:shade val="95000"/>
                  <a:satMod val="105000"/>
                  <a:alpha val="44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6172200" y="5029200"/>
              <a:ext cx="990600" cy="609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5638800" y="5638800"/>
              <a:ext cx="2667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CBD street (</a:t>
              </a:r>
              <a:r>
                <a:rPr lang="en-US" sz="1000" dirty="0" err="1" smtClean="0">
                  <a:latin typeface="Times New Roman" pitchFamily="18" charset="0"/>
                  <a:cs typeface="Times New Roman" pitchFamily="18" charset="0"/>
                </a:rPr>
                <a:t>sufian</a:t>
              </a: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 street)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4" name="Footer Placeholder 73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365125"/>
          </a:xfrm>
        </p:spPr>
        <p:txBody>
          <a:bodyPr/>
          <a:lstStyle/>
          <a:p>
            <a:r>
              <a:rPr lang="en-US" dirty="0" smtClean="0"/>
              <a:t>DEVELOPMENT OF NABLUS CITY CENTER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Problem 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roadway" pitchFamily="82" charset="0"/>
              </a:rPr>
              <a:t>Traffic </a:t>
            </a:r>
            <a:endParaRPr lang="en-US" sz="2400" dirty="0">
              <a:latin typeface="Broadway" pitchFamily="82" charset="0"/>
            </a:endParaRPr>
          </a:p>
        </p:txBody>
      </p:sp>
      <p:pic>
        <p:nvPicPr>
          <p:cNvPr id="16" name="Picture 15" descr="[.jpg"/>
          <p:cNvPicPr>
            <a:picLocks noChangeAspect="1"/>
          </p:cNvPicPr>
          <p:nvPr/>
        </p:nvPicPr>
        <p:blipFill>
          <a:blip r:embed="rId4">
            <a:grayscl/>
          </a:blip>
          <a:srcRect l="10073" r="19419"/>
          <a:stretch>
            <a:fillRect/>
          </a:stretch>
        </p:blipFill>
        <p:spPr>
          <a:xfrm rot="5400000">
            <a:off x="2857500" y="38100"/>
            <a:ext cx="3733800" cy="6858000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 rot="10800000">
            <a:off x="1371600" y="4343400"/>
            <a:ext cx="6096000" cy="685800"/>
          </a:xfrm>
          <a:prstGeom prst="straightConnector1">
            <a:avLst/>
          </a:prstGeom>
          <a:ln w="635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676400" y="4648200"/>
            <a:ext cx="2362200" cy="762000"/>
          </a:xfrm>
          <a:prstGeom prst="straightConnector1">
            <a:avLst/>
          </a:prstGeom>
          <a:ln w="635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3962400" y="2439194"/>
            <a:ext cx="3657600" cy="2438400"/>
            <a:chOff x="3962400" y="2439194"/>
            <a:chExt cx="3657600" cy="2438400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 flipH="1" flipV="1">
              <a:off x="6286500" y="4381500"/>
              <a:ext cx="990600" cy="1588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4610100" y="3619500"/>
              <a:ext cx="2362200" cy="1588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 flipH="1" flipV="1">
              <a:off x="3848100" y="3619500"/>
              <a:ext cx="2209800" cy="1588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3962400" y="3657600"/>
              <a:ext cx="3657600" cy="152400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1752600" y="1676400"/>
            <a:ext cx="6477000" cy="3276600"/>
            <a:chOff x="1752600" y="1676400"/>
            <a:chExt cx="6477000" cy="3276600"/>
          </a:xfrm>
        </p:grpSpPr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6438900" y="3619500"/>
              <a:ext cx="2438400" cy="228600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2438400" y="2438400"/>
              <a:ext cx="5791200" cy="1588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 flipH="1" flipV="1">
              <a:off x="877094" y="3009900"/>
              <a:ext cx="2513806" cy="794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457994" y="2971006"/>
              <a:ext cx="2590800" cy="1588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0800000">
              <a:off x="2971800" y="2057400"/>
              <a:ext cx="5105400" cy="76200"/>
            </a:xfrm>
            <a:prstGeom prst="straightConnector1">
              <a:avLst/>
            </a:prstGeom>
            <a:ln w="63500">
              <a:solidFill>
                <a:schemeClr val="accent1">
                  <a:lumMod val="60000"/>
                  <a:lumOff val="4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685800" y="9906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 speed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Low speed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1981200" y="1143000"/>
            <a:ext cx="838200" cy="158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1981200" y="1447800"/>
            <a:ext cx="838200" cy="1588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Picture 12" descr="270420133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75198" y="1904999"/>
            <a:ext cx="4368791" cy="32765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Problem 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DEVELOPMENT OF NABLUS CITY CENTER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roadway" pitchFamily="82" charset="0"/>
              </a:rPr>
              <a:t>Different high of the building  </a:t>
            </a:r>
            <a:endParaRPr lang="en-US" sz="2400" dirty="0">
              <a:latin typeface="Broadway" pitchFamily="82" charset="0"/>
            </a:endParaRPr>
          </a:p>
        </p:txBody>
      </p:sp>
      <p:pic>
        <p:nvPicPr>
          <p:cNvPr id="12" name="Picture 11" descr="2704201336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75200" y="1905000"/>
            <a:ext cx="4368799" cy="3276599"/>
          </a:xfrm>
          <a:prstGeom prst="rect">
            <a:avLst/>
          </a:prstGeom>
        </p:spPr>
      </p:pic>
      <p:pic>
        <p:nvPicPr>
          <p:cNvPr id="15" name="Picture 14" descr="1102201325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1" y="1924051"/>
            <a:ext cx="4343390" cy="3257543"/>
          </a:xfrm>
          <a:prstGeom prst="rect">
            <a:avLst/>
          </a:prstGeom>
        </p:spPr>
      </p:pic>
      <p:pic>
        <p:nvPicPr>
          <p:cNvPr id="14" name="Picture 13" descr="1102201325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" y="1924051"/>
            <a:ext cx="4343400" cy="325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9244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oadway" pitchFamily="82" charset="0"/>
              </a:rPr>
              <a:t>Problem </a:t>
            </a:r>
            <a:endParaRPr lang="en-US" sz="2000" dirty="0">
              <a:latin typeface="Broadway" pitchFamily="82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1C523-78A4-4D77-824B-C75D7712631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dirty="0" smtClean="0"/>
              <a:t>DEVELOPMENT OF NABLUS CITY CENTER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roadway" pitchFamily="82" charset="0"/>
              </a:rPr>
              <a:t>Identity of the building  </a:t>
            </a:r>
            <a:endParaRPr lang="en-US" sz="2400" dirty="0">
              <a:latin typeface="Broadway" pitchFamily="82" charset="0"/>
            </a:endParaRPr>
          </a:p>
        </p:txBody>
      </p:sp>
      <p:pic>
        <p:nvPicPr>
          <p:cNvPr id="2050" name="Picture 2" descr="C:\Users\user\Desktop\gr project\sbaq el5el\ahahahahha\sowar 1\gvf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68537"/>
            <a:ext cx="4391441" cy="3294063"/>
          </a:xfrm>
          <a:prstGeom prst="rect">
            <a:avLst/>
          </a:prstGeom>
          <a:noFill/>
        </p:spPr>
      </p:pic>
      <p:pic>
        <p:nvPicPr>
          <p:cNvPr id="2051" name="Picture 3" descr="C:\Users\user\Desktop\gr project\sbaq el5el\ahahahahha\sowar 1\d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2336315"/>
            <a:ext cx="3962400" cy="3302485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6934200" y="2514600"/>
            <a:ext cx="533400" cy="457200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819400" y="2819400"/>
            <a:ext cx="1676400" cy="304800"/>
          </a:xfrm>
          <a:prstGeom prst="rect">
            <a:avLst/>
          </a:prstGeom>
          <a:solidFill>
            <a:srgbClr val="FF0000">
              <a:alpha val="17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85800" y="10668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Different spaces between windows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10200" y="7620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Different building colors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Deferent material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" y="1143000"/>
            <a:ext cx="228600" cy="228600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5829300" y="2019300"/>
            <a:ext cx="1295400" cy="158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 flipV="1">
            <a:off x="3962400" y="1371600"/>
            <a:ext cx="2514600" cy="182880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5605</TotalTime>
  <Words>278</Words>
  <Application>Microsoft Office PowerPoint</Application>
  <PresentationFormat>On-screen Show (4:3)</PresentationFormat>
  <Paragraphs>91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145</cp:revision>
  <dcterms:created xsi:type="dcterms:W3CDTF">2013-04-27T19:53:28Z</dcterms:created>
  <dcterms:modified xsi:type="dcterms:W3CDTF">2013-05-26T08:03:00Z</dcterms:modified>
</cp:coreProperties>
</file>