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70" r:id="rId5"/>
    <p:sldId id="259" r:id="rId6"/>
    <p:sldId id="271" r:id="rId7"/>
    <p:sldId id="272" r:id="rId8"/>
    <p:sldId id="273" r:id="rId9"/>
    <p:sldId id="266" r:id="rId10"/>
    <p:sldId id="267" r:id="rId11"/>
    <p:sldId id="278" r:id="rId12"/>
    <p:sldId id="282" r:id="rId13"/>
    <p:sldId id="268" r:id="rId14"/>
    <p:sldId id="274" r:id="rId15"/>
    <p:sldId id="279" r:id="rId16"/>
    <p:sldId id="280" r:id="rId17"/>
    <p:sldId id="283" r:id="rId18"/>
    <p:sldId id="285" r:id="rId19"/>
    <p:sldId id="286" r:id="rId20"/>
    <p:sldId id="291" r:id="rId21"/>
    <p:sldId id="287" r:id="rId22"/>
    <p:sldId id="288" r:id="rId23"/>
    <p:sldId id="289" r:id="rId24"/>
    <p:sldId id="290" r:id="rId25"/>
    <p:sldId id="275" r:id="rId26"/>
    <p:sldId id="276" r:id="rId27"/>
    <p:sldId id="277" r:id="rId28"/>
    <p:sldId id="281" r:id="rId29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A3430C-3C2B-4DCF-A9FC-FA5AAC38ACC5}" type="datetimeFigureOut">
              <a:rPr lang="ar-SA"/>
              <a:pPr>
                <a:defRPr/>
              </a:pPr>
              <a:t>05/10/1432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0E0943-105C-4456-B33D-2585A4499F8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E49D30-1FD8-40A5-B30F-423EBDC64CB8}" type="datetimeFigureOut">
              <a:rPr lang="ar-SA"/>
              <a:pPr>
                <a:defRPr/>
              </a:pPr>
              <a:t>05/10/1432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651D6B-1BD7-4C7F-974C-10EE8D825D0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215535-6F5E-4092-8EDD-E219483D1DA5}" type="slidenum">
              <a:rPr lang="ar-SA" smtClean="0">
                <a:latin typeface="Arial" charset="0"/>
                <a:cs typeface="Arial" charset="0"/>
              </a:rPr>
              <a:pPr/>
              <a:t>1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2A0BBD-E596-4CB0-9FD0-8638EBA73E18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DD1C4-A361-41BD-A123-785CBC8489D5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C7A5E-5018-4DAE-A420-D7164B66D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49595-7038-4639-9399-4AD4FE1E45F8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19D60-A416-4CFD-AAE1-05162ECBE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529FA-C9C5-44AD-9506-AB5DAE8416BC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C6F46-1EA1-4B38-833F-1566A1699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6D1C-708D-4C7A-80A2-5809EC4EA08D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EB298-5938-4A0F-A799-F4C59D406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0396D-15ED-4306-8A78-AD573CEC6EB8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F9722-0198-4204-B55A-AAD584C2D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0F4FE-571B-4021-9387-991CCA180D0E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AF27-65EF-4DC2-8004-75A07E2C1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CAECB-20DE-44F9-917C-280CBD0BFBDA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6FD27-FBEC-439F-9A5E-3CD1C2319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34781-CE5C-4C40-ACBA-213685F5E0DB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A51CE-8409-4ED0-9A2C-94061F8E2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A1E97-6183-426D-94DE-D5AF2E3A2D0B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289D6-1948-4BF7-955E-02E901F14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9DC6-B3FE-4529-914D-E45CBD7A0CC3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A75DA-F7FD-42DA-A64C-F5379996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E966-D10B-4875-92F1-09A50C0082FA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B391B-1EC1-4943-87E7-12907CA94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5E9B95-64E2-4909-A862-CE93A989E919}" type="datetime1">
              <a:rPr lang="en-US"/>
              <a:pPr>
                <a:defRPr/>
              </a:pPr>
              <a:t>9/3/2011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F8A7FB-9931-4389-A5DB-1AFEB45FF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9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r" rtl="1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" y="1989138"/>
            <a:ext cx="8858250" cy="48688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/>
              <a:t> 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2900" b="1" u="sng" dirty="0" smtClean="0">
                <a:solidFill>
                  <a:srgbClr val="FF0000"/>
                </a:solidFill>
              </a:rPr>
              <a:t>Prepared by :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err="1" smtClean="0"/>
              <a:t>Hashem</a:t>
            </a:r>
            <a:r>
              <a:rPr lang="en-US" dirty="0" smtClean="0"/>
              <a:t> </a:t>
            </a:r>
            <a:r>
              <a:rPr lang="en-US" dirty="0" err="1" smtClean="0"/>
              <a:t>Ihasn</a:t>
            </a:r>
            <a:r>
              <a:rPr lang="en-US" dirty="0" smtClean="0"/>
              <a:t> </a:t>
            </a:r>
            <a:r>
              <a:rPr lang="en-US" dirty="0" err="1" smtClean="0"/>
              <a:t>Janajreh</a:t>
            </a:r>
            <a:r>
              <a:rPr lang="en-US" dirty="0" smtClean="0"/>
              <a:t>        10611602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Mohammad </a:t>
            </a:r>
            <a:r>
              <a:rPr lang="en-US" dirty="0" smtClean="0"/>
              <a:t>Abu Sarah       </a:t>
            </a:r>
            <a:r>
              <a:rPr lang="en-US" dirty="0" smtClean="0"/>
              <a:t>10613862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Sari </a:t>
            </a:r>
            <a:r>
              <a:rPr lang="en-US" dirty="0" err="1" smtClean="0"/>
              <a:t>Khaled</a:t>
            </a:r>
            <a:r>
              <a:rPr lang="en-US" dirty="0" smtClean="0"/>
              <a:t> </a:t>
            </a:r>
            <a:r>
              <a:rPr lang="en-US" dirty="0" err="1" smtClean="0"/>
              <a:t>Sobeh</a:t>
            </a:r>
            <a:r>
              <a:rPr lang="en-US" dirty="0" smtClean="0"/>
              <a:t>                10507861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ar-SA" dirty="0" smtClean="0"/>
              <a:t>            </a:t>
            </a:r>
            <a:r>
              <a:rPr lang="en-US" dirty="0" smtClean="0"/>
              <a:t>           Ahmad </a:t>
            </a:r>
            <a:r>
              <a:rPr lang="en-US" dirty="0" err="1" smtClean="0"/>
              <a:t>Medhat</a:t>
            </a:r>
            <a:r>
              <a:rPr lang="en-US" dirty="0" smtClean="0"/>
              <a:t> </a:t>
            </a:r>
            <a:r>
              <a:rPr lang="en-US" dirty="0" err="1" smtClean="0"/>
              <a:t>Attiyah</a:t>
            </a:r>
            <a:r>
              <a:rPr lang="en-US" dirty="0" smtClean="0"/>
              <a:t>           10614151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Supervisor :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/>
              <a:t>    Dr. </a:t>
            </a:r>
            <a:r>
              <a:rPr lang="en-US" b="1" dirty="0" err="1" smtClean="0"/>
              <a:t>Iyad</a:t>
            </a:r>
            <a:r>
              <a:rPr lang="en-US" b="1" dirty="0" smtClean="0"/>
              <a:t> </a:t>
            </a:r>
            <a:r>
              <a:rPr lang="en-US" b="1" dirty="0" err="1" smtClean="0"/>
              <a:t>Assaf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dirty="0" smtClean="0"/>
              <a:t>May-2011</a:t>
            </a:r>
            <a:r>
              <a:rPr lang="en-US" b="1" dirty="0" smtClean="0">
                <a:solidFill>
                  <a:srgbClr val="FFFF00"/>
                </a:solidFill>
              </a:rPr>
              <a:t>  </a:t>
            </a:r>
            <a:r>
              <a:rPr lang="en-US" b="1" dirty="0" smtClean="0"/>
              <a:t> 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b="1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 smtClean="0"/>
          </a:p>
          <a:p>
            <a:pPr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00034" y="-285776"/>
            <a:ext cx="8229600" cy="1143000"/>
          </a:xfrm>
          <a:prstGeom prst="rect">
            <a:avLst/>
          </a:prstGeom>
        </p:spPr>
        <p:txBody>
          <a:bodyPr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800" b="1" cap="all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بسم الله الرحمن الرحيم</a:t>
            </a:r>
            <a:endParaRPr lang="ar-SA" sz="4800" b="1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229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Mechanical system for Al-</a:t>
            </a:r>
            <a:r>
              <a:rPr lang="en-US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asria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 college in </a:t>
            </a:r>
            <a:r>
              <a:rPr lang="en-US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ramallah</a:t>
            </a:r>
            <a:endParaRPr lang="ar-SA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4442D-1BBF-4B64-99A2-8ED3120F705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0"/>
            <a:ext cx="8458200" cy="1222375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u="sng" dirty="0" smtClean="0">
                <a:solidFill>
                  <a:schemeClr val="tx1"/>
                </a:solidFill>
              </a:rPr>
              <a:t>Sample calculation For Design duct </a:t>
            </a:r>
            <a:r>
              <a:rPr lang="en-US" u="sng" dirty="0" smtClean="0">
                <a:solidFill>
                  <a:schemeClr val="tx1"/>
                </a:solidFill>
              </a:rPr>
              <a:t>: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r>
              <a:rPr lang="en-US" b="1" smtClean="0"/>
              <a:t> 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1229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858125" y="6492875"/>
            <a:ext cx="762000" cy="365125"/>
          </a:xfrm>
        </p:spPr>
        <p:txBody>
          <a:bodyPr/>
          <a:lstStyle/>
          <a:p>
            <a:pPr>
              <a:defRPr/>
            </a:pPr>
            <a:fld id="{2B516F7C-0452-4A6F-BBD9-854C12AD903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2346" name="Picture 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71500"/>
            <a:ext cx="47863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47" name="TextBox 12"/>
          <p:cNvSpPr txBox="1">
            <a:spLocks noChangeArrowheads="1"/>
          </p:cNvSpPr>
          <p:nvPr/>
        </p:nvSpPr>
        <p:spPr bwMode="auto">
          <a:xfrm>
            <a:off x="214313" y="1714500"/>
            <a:ext cx="66436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u="sng" dirty="0" smtClean="0">
                <a:solidFill>
                  <a:srgbClr val="FF0000"/>
                </a:solidFill>
              </a:rPr>
              <a:t>Example</a:t>
            </a:r>
            <a:r>
              <a:rPr lang="en-US" sz="2800" b="1" dirty="0" smtClean="0"/>
              <a:t>: first floor  we choose lecture room(3) </a:t>
            </a:r>
            <a:endParaRPr lang="ar-SA" sz="2800" dirty="0"/>
          </a:p>
        </p:txBody>
      </p:sp>
      <p:pic>
        <p:nvPicPr>
          <p:cNvPr id="12352" name="Picture 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71744"/>
            <a:ext cx="91440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FEF32E-6E0B-4048-BC5E-9DE9E7E6689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01C1CC-4675-4B61-A68A-865B7DD955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75"/>
            <a:ext cx="9144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188" y="3500438"/>
            <a:ext cx="96440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92867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u="sng" dirty="0" smtClean="0">
                <a:solidFill>
                  <a:schemeClr val="tx1"/>
                </a:solidFill>
              </a:rPr>
              <a:t>Plumbing System(potable and </a:t>
            </a:r>
            <a:r>
              <a:rPr lang="en-US" sz="3600" u="sng" dirty="0" err="1" smtClean="0">
                <a:solidFill>
                  <a:schemeClr val="tx1"/>
                </a:solidFill>
              </a:rPr>
              <a:t>dranige</a:t>
            </a:r>
            <a:r>
              <a:rPr lang="en-US" sz="3600" u="sng" dirty="0" smtClean="0">
                <a:solidFill>
                  <a:schemeClr val="tx1"/>
                </a:solidFill>
              </a:rPr>
              <a:t> systems)</a:t>
            </a:r>
            <a:endParaRPr lang="en-US" sz="3600" u="sng" dirty="0">
              <a:solidFill>
                <a:schemeClr val="tx1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smtClean="0">
                <a:solidFill>
                  <a:srgbClr val="FF0000"/>
                </a:solidFill>
              </a:rPr>
              <a:t>General information: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15364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5367" name="Rectangle 15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5369" name="Rectangle 18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5370" name="Rectangle 21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B3517B-C4C3-45D8-97FF-5A571CC3532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5372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3429000"/>
            <a:ext cx="6096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TextBox 20"/>
          <p:cNvSpPr txBox="1">
            <a:spLocks noChangeArrowheads="1"/>
          </p:cNvSpPr>
          <p:nvPr/>
        </p:nvSpPr>
        <p:spPr bwMode="auto">
          <a:xfrm>
            <a:off x="714375" y="1714500"/>
            <a:ext cx="7643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/>
              <a:t>From the table of potable water we can find the number of fixture units, the flow rate and the size as in below table :</a:t>
            </a:r>
            <a:endParaRPr lang="ar-SA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C00E0E-2AA7-4D7A-896E-C07CE162CD0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0" y="0"/>
            <a:ext cx="89296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/>
              <a:t>Then we can connect the water to the fixture as in the figure(</a:t>
            </a:r>
            <a:r>
              <a:rPr lang="en-US" sz="3200">
                <a:solidFill>
                  <a:srgbClr val="FF0000"/>
                </a:solidFill>
              </a:rPr>
              <a:t>example second floor</a:t>
            </a:r>
            <a:r>
              <a:rPr lang="en-US" sz="3200"/>
              <a:t>):</a:t>
            </a:r>
            <a:endParaRPr lang="ar-SA" sz="3200"/>
          </a:p>
        </p:txBody>
      </p:sp>
      <p:pic>
        <p:nvPicPr>
          <p:cNvPr id="16388" name="Picture 2" descr="D:\heating calcution1\مشروع التخرج بشكل نهائي\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5" y="1428750"/>
            <a:ext cx="9929813" cy="5072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598" y="2928934"/>
            <a:ext cx="218870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A3B1E-C852-48AA-8552-7E7F3BC3DB4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00063" y="214313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Then we calculated the number of fixture unit for all floors in the building to determined the demand of water which needed as in table: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85725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42B5C6-EFA0-4937-8E8B-9BCC720138A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8436" name="Picture 4" descr="C:\Documents and Settings\Abo Sara\Desktop\بدون عنوان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15190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rot="10800000">
            <a:off x="5214942" y="6858000"/>
            <a:ext cx="29289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5EA9B-664C-4FEF-BBEE-6AC840A6F76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Total demand water, size  for the building riser:</a:t>
            </a:r>
            <a:endParaRPr lang="ar-SA" u="sng" dirty="0">
              <a:solidFill>
                <a:srgbClr val="FF0000"/>
              </a:solidFill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9"/>
            <a:ext cx="850112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Drainage system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4525963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mtClean="0"/>
              <a:t>As in the below figure ,we can see how can draw the drainage system on AutoCAD(</a:t>
            </a:r>
            <a:r>
              <a:rPr lang="en-US" smtClean="0">
                <a:solidFill>
                  <a:srgbClr val="FF0000"/>
                </a:solidFill>
              </a:rPr>
              <a:t>Example third floor</a:t>
            </a:r>
            <a:r>
              <a:rPr lang="en-US" smtClean="0"/>
              <a:t>):</a:t>
            </a:r>
          </a:p>
          <a:p>
            <a:pPr algn="l">
              <a:buFont typeface="Wingdings 2" pitchFamily="18" charset="2"/>
              <a:buNone/>
            </a:pPr>
            <a:endParaRPr lang="ar-SA" smtClean="0"/>
          </a:p>
        </p:txBody>
      </p:sp>
      <p:pic>
        <p:nvPicPr>
          <p:cNvPr id="20484" name="Picture 2" descr="D:\heating calcution1\مشروع التخرج بشكل نهائي\draing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63"/>
            <a:ext cx="94488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Drainage system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mtClean="0"/>
              <a:t>We can calculated the number of fixture unit but we don’t need for a pipe of vent because the drainage pipe descent on wall and it can use a vent</a:t>
            </a:r>
          </a:p>
          <a:p>
            <a:pPr algn="l">
              <a:buFont typeface="Wingdings 2" pitchFamily="18" charset="2"/>
              <a:buNone/>
            </a:pPr>
            <a:r>
              <a:rPr lang="en-US" smtClean="0"/>
              <a:t>The table show the number of fixture units:</a:t>
            </a:r>
            <a:endParaRPr lang="ar-SA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004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872510" cy="10001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Presentation out line</a:t>
            </a:r>
            <a:endParaRPr lang="en-US" sz="4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0" y="1000125"/>
            <a:ext cx="9144000" cy="4357688"/>
          </a:xfrm>
        </p:spPr>
        <p:txBody>
          <a:bodyPr/>
          <a:lstStyle/>
          <a:p>
            <a:pPr algn="l" eaLnBrk="1" hangingPunct="1"/>
            <a:endParaRPr lang="en-US" smtClean="0"/>
          </a:p>
          <a:p>
            <a:pPr algn="l" eaLnBrk="1" hangingPunct="1"/>
            <a:r>
              <a:rPr lang="en-US" sz="3200" b="1" smtClean="0"/>
              <a:t> - Building Description. </a:t>
            </a:r>
          </a:p>
          <a:p>
            <a:pPr algn="l" eaLnBrk="1" hangingPunct="1"/>
            <a:r>
              <a:rPr lang="en-US" sz="3200" b="1" smtClean="0"/>
              <a:t> - Heating load calculation. </a:t>
            </a:r>
          </a:p>
          <a:p>
            <a:pPr algn="l" eaLnBrk="1" hangingPunct="1"/>
            <a:r>
              <a:rPr lang="en-US" sz="3200" b="1" smtClean="0"/>
              <a:t> - Cooling load calculation. </a:t>
            </a:r>
          </a:p>
          <a:p>
            <a:pPr algn="l" eaLnBrk="1" hangingPunct="1"/>
            <a:r>
              <a:rPr lang="en-US" sz="3200" b="1" smtClean="0"/>
              <a:t> - Duct Design.</a:t>
            </a:r>
          </a:p>
          <a:p>
            <a:pPr algn="l" eaLnBrk="1" hangingPunct="1"/>
            <a:r>
              <a:rPr lang="en-US" sz="3200" b="1" smtClean="0"/>
              <a:t> - Plumbing System.</a:t>
            </a:r>
          </a:p>
          <a:p>
            <a:pPr algn="l" eaLnBrk="1" hangingPunct="1"/>
            <a:r>
              <a:rPr lang="en-US" sz="3200" b="1" smtClean="0"/>
              <a:t>-fire fitting system </a:t>
            </a:r>
          </a:p>
          <a:p>
            <a:pPr algn="l" eaLnBrk="1" hangingPunct="1"/>
            <a:r>
              <a:rPr lang="en-US" sz="3200" b="1" smtClean="0"/>
              <a:t> - Equipment Selection.</a:t>
            </a:r>
          </a:p>
          <a:p>
            <a:pPr algn="l" eaLnBrk="1" hangingPunct="1"/>
            <a:r>
              <a:rPr lang="en-US" sz="3200" b="1" smtClean="0"/>
              <a:t> -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869A96-5466-4695-BD1A-0B31D221A1E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/>
              <a:t>Drainage for rain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3EB298-5938-4A0F-A799-F4C59D40670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271681" cy="515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Drainage system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4708525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z="2400" smtClean="0"/>
              <a:t>After that ,we should combine all exist drainage and going it to the manhole outside of building as in the figure: 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63"/>
            <a:ext cx="91440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Fire fighting system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4525963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dirty="0" smtClean="0"/>
              <a:t>In the college we have 9 floor ,one of them is a garage which location is (second lower floor) and the 8 floor is studying floors. So we will use three systems of fire fitting which combined of them( landing valve , F.B.C, sprinklers(for garage)).</a:t>
            </a:r>
          </a:p>
          <a:p>
            <a:pPr algn="l">
              <a:buFont typeface="Wingdings 2" pitchFamily="18" charset="2"/>
              <a:buNone/>
            </a:pPr>
            <a:r>
              <a:rPr lang="en-US" dirty="0" smtClean="0"/>
              <a:t>Example: </a:t>
            </a:r>
            <a:r>
              <a:rPr lang="en-US" dirty="0" smtClean="0">
                <a:solidFill>
                  <a:srgbClr val="FF0000"/>
                </a:solidFill>
              </a:rPr>
              <a:t>third floor we use (</a:t>
            </a:r>
            <a:r>
              <a:rPr lang="en-US" dirty="0" err="1" smtClean="0">
                <a:solidFill>
                  <a:srgbClr val="FF0000"/>
                </a:solidFill>
              </a:rPr>
              <a:t>L.v</a:t>
            </a:r>
            <a:r>
              <a:rPr lang="en-US" dirty="0" smtClean="0">
                <a:solidFill>
                  <a:srgbClr val="FF0000"/>
                </a:solidFill>
              </a:rPr>
              <a:t>(2.5’’) , F.B.C(1.25’’)):</a:t>
            </a:r>
          </a:p>
          <a:p>
            <a:pPr algn="l">
              <a:buFont typeface="Wingdings 2" pitchFamily="18" charset="2"/>
              <a:buNone/>
            </a:pPr>
            <a:r>
              <a:rPr lang="en-US" dirty="0" smtClean="0"/>
              <a:t> </a:t>
            </a:r>
            <a:endParaRPr lang="ar-SA" dirty="0" smtClean="0"/>
          </a:p>
        </p:txBody>
      </p:sp>
      <p:pic>
        <p:nvPicPr>
          <p:cNvPr id="23556" name="Picture 2" descr="D:\heating calcution1\مشروع التخرج بشكل نهائي\fire fitting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00400"/>
            <a:ext cx="91440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Fire fighting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28625" y="571500"/>
            <a:ext cx="8229600" cy="4525963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dirty="0" smtClean="0"/>
              <a:t>But we use the sprinkler</a:t>
            </a:r>
            <a:r>
              <a:rPr lang="en-US" dirty="0" smtClean="0">
                <a:solidFill>
                  <a:srgbClr val="FF0000"/>
                </a:solidFill>
              </a:rPr>
              <a:t>(4’’) </a:t>
            </a:r>
            <a:r>
              <a:rPr lang="en-US" dirty="0" smtClean="0"/>
              <a:t>in garage as in the figure :</a:t>
            </a:r>
            <a:endParaRPr lang="ar-SA" dirty="0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88"/>
            <a:ext cx="9525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Fire fighting(riser(6 in))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ar-SA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0" y="533400"/>
            <a:ext cx="101441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/>
                </a:solidFill>
              </a:rPr>
              <a:t>Equipment Selection</a:t>
            </a:r>
            <a:endParaRPr lang="ar-SA" u="sng" dirty="0">
              <a:solidFill>
                <a:schemeClr val="tx1"/>
              </a:solidFill>
            </a:endParaRPr>
          </a:p>
        </p:txBody>
      </p:sp>
      <p:sp>
        <p:nvSpPr>
          <p:cNvPr id="26627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25538"/>
            <a:ext cx="8686800" cy="5543550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b="1" u="sng" smtClean="0">
                <a:solidFill>
                  <a:srgbClr val="FF0000"/>
                </a:solidFill>
              </a:rPr>
              <a:t>Boiler :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From mansour catalog of steam boiler is 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720 kw.</a:t>
            </a:r>
            <a:r>
              <a:rPr lang="ar-SA" smtClean="0"/>
              <a:t> </a:t>
            </a:r>
            <a:r>
              <a:rPr lang="en-US" u="sng" smtClean="0"/>
              <a:t>MS-20</a:t>
            </a:r>
            <a:r>
              <a:rPr lang="en-US" smtClean="0"/>
              <a:t> which has capacity is</a:t>
            </a:r>
            <a:endParaRPr lang="ar-SA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b="1" u="sng" smtClean="0">
                <a:solidFill>
                  <a:srgbClr val="FF0000"/>
                </a:solidFill>
              </a:rPr>
              <a:t>Chiller :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ar-SA" smtClean="0"/>
              <a:t> </a:t>
            </a:r>
            <a:r>
              <a:rPr lang="en-US" smtClean="0"/>
              <a:t>From Petra catalog we select a model 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Which has capacity is 707 kw.</a:t>
            </a:r>
            <a:r>
              <a:rPr lang="ar-SA" smtClean="0"/>
              <a:t> </a:t>
            </a:r>
            <a:r>
              <a:rPr lang="en-US" smtClean="0"/>
              <a:t> </a:t>
            </a:r>
            <a:r>
              <a:rPr lang="en-US" u="sng" smtClean="0"/>
              <a:t>A P S  150  2S  AC</a:t>
            </a:r>
            <a:endParaRPr lang="en-US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b="1" u="sng" smtClean="0">
                <a:solidFill>
                  <a:srgbClr val="FF0000"/>
                </a:solidFill>
              </a:rPr>
              <a:t>Fan coil :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RAC 4 H/C CBP 3 </a:t>
            </a:r>
            <a:endParaRPr lang="ar-SA" smtClean="0"/>
          </a:p>
          <a:p>
            <a:pPr algn="l" eaLnBrk="1" hangingPunct="1">
              <a:buFont typeface="Wingdings 2" pitchFamily="18" charset="2"/>
              <a:buNone/>
            </a:pPr>
            <a:endParaRPr lang="en-US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     400 cfm</a:t>
            </a:r>
            <a:endParaRPr lang="ar-SA" smtClean="0"/>
          </a:p>
        </p:txBody>
      </p:sp>
      <p:sp>
        <p:nvSpPr>
          <p:cNvPr id="4" name="سهم للأسفل 3"/>
          <p:cNvSpPr/>
          <p:nvPr/>
        </p:nvSpPr>
        <p:spPr>
          <a:xfrm>
            <a:off x="1187450" y="5373688"/>
            <a:ext cx="288925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975AC-1C3E-45E1-B66C-5546E694F7A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8572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>
                    <a:lumMod val="95000"/>
                  </a:schemeClr>
                </a:solidFill>
              </a:rPr>
              <a:t>Equipment selection cont.</a:t>
            </a:r>
            <a:endParaRPr lang="en-US" u="sng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457200" y="1341438"/>
            <a:ext cx="8686800" cy="5159375"/>
          </a:xfrm>
        </p:spPr>
        <p:txBody>
          <a:bodyPr>
            <a:normAutofit fontScale="92500" lnSpcReduction="10000"/>
          </a:bodyPr>
          <a:lstStyle/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Exhaust fans:</a:t>
            </a:r>
            <a:endParaRPr lang="ar-SA" b="1" u="sng" dirty="0" smtClean="0">
              <a:solidFill>
                <a:srgbClr val="FF0000"/>
              </a:solidFill>
            </a:endParaRP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From ROSENBERG program we select a fan according to total CFM for example., </a:t>
            </a: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DH 355-4 D EX </a:t>
            </a:r>
            <a:endParaRPr lang="ar-SA" u="sng" dirty="0" smtClean="0">
              <a:solidFill>
                <a:srgbClr val="FF0000"/>
              </a:solidFill>
            </a:endParaRP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PUMPS:</a:t>
            </a: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From </a:t>
            </a:r>
            <a:r>
              <a:rPr lang="en-US" dirty="0" smtClean="0">
                <a:solidFill>
                  <a:srgbClr val="FF0000"/>
                </a:solidFill>
              </a:rPr>
              <a:t>LOWARA</a:t>
            </a:r>
            <a:r>
              <a:rPr lang="en-US" dirty="0" smtClean="0"/>
              <a:t> company we select </a:t>
            </a: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1. Circulation pump for boiler </a:t>
            </a:r>
            <a:r>
              <a:rPr lang="en-US" b="1" u="sng" dirty="0" smtClean="0">
                <a:solidFill>
                  <a:srgbClr val="FF0000"/>
                </a:solidFill>
              </a:rPr>
              <a:t>GM GS20/SV330F5T</a:t>
            </a:r>
            <a:endParaRPr lang="ar-SA" b="1" dirty="0" smtClean="0">
              <a:solidFill>
                <a:srgbClr val="FF0000"/>
              </a:solidFill>
            </a:endParaRP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2. Centrifugal pump for potable water </a:t>
            </a:r>
            <a:r>
              <a:rPr lang="en-US" b="1" u="sng" dirty="0" smtClean="0">
                <a:solidFill>
                  <a:srgbClr val="FF0000"/>
                </a:solidFill>
              </a:rPr>
              <a:t>GXS20-GMD20</a:t>
            </a:r>
            <a:r>
              <a:rPr lang="en-US" b="1" dirty="0" smtClean="0"/>
              <a:t> </a:t>
            </a:r>
            <a:endParaRPr lang="ar-SA" b="1" dirty="0" smtClean="0"/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3.Transfer pump </a:t>
            </a:r>
            <a:r>
              <a:rPr lang="en-US" b="1" u="sng" dirty="0" smtClean="0">
                <a:solidFill>
                  <a:srgbClr val="FF0000"/>
                </a:solidFill>
              </a:rPr>
              <a:t>GENYO 2HMS4/F15</a:t>
            </a:r>
            <a:endParaRPr lang="ar-SA" b="1" u="sng" dirty="0" smtClean="0">
              <a:solidFill>
                <a:srgbClr val="FF0000"/>
              </a:solidFill>
            </a:endParaRPr>
          </a:p>
          <a:p>
            <a:pPr marL="548640" indent="-411480" algn="l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4.Drainge pump </a:t>
            </a:r>
            <a:r>
              <a:rPr lang="en-US" b="1" u="sng" dirty="0" smtClean="0">
                <a:solidFill>
                  <a:srgbClr val="FF0000"/>
                </a:solidFill>
              </a:rPr>
              <a:t>DOC7VX</a:t>
            </a:r>
            <a:endParaRPr lang="ar-SA" b="1" u="sng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B7F3E-234C-4507-ADEC-09E6C13CEE7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u="sng" dirty="0" smtClean="0">
                <a:solidFill>
                  <a:srgbClr val="FF0000"/>
                </a:solidFill>
              </a:rPr>
              <a:t>SUMMARY</a:t>
            </a:r>
            <a:endParaRPr lang="ar-SA" sz="4400" u="sng" dirty="0">
              <a:solidFill>
                <a:srgbClr val="FF0000"/>
              </a:solidFill>
            </a:endParaRPr>
          </a:p>
        </p:txBody>
      </p:sp>
      <p:sp>
        <p:nvSpPr>
          <p:cNvPr id="28675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03775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sz="3600" smtClean="0"/>
              <a:t>*All steps of design and plans of HVAC  system are done.  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3600" smtClean="0"/>
              <a:t>*All steps of design and plans of plumping system and fire fitting system are done.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3600" smtClean="0"/>
              <a:t>*we select a suitable equipment for the system which satisfied the required conditions.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mtClean="0"/>
              <a:t>         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E6449-8064-400D-8E83-F34F4A9F820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9600" b="1" u="sng" smtClean="0">
                <a:solidFill>
                  <a:srgbClr val="FF0000"/>
                </a:solidFill>
                <a:latin typeface="Monotype Corsiva" pitchFamily="66" charset="0"/>
              </a:rPr>
              <a:t>The End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sz="7200" u="sng" smtClean="0">
              <a:solidFill>
                <a:srgbClr val="FF0000"/>
              </a:solidFill>
              <a:latin typeface="Lucida Handwriting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32691-A8DE-40D7-9D51-504AEE70E40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/>
                </a:solidFill>
              </a:rPr>
              <a:t>Building Description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Ø"/>
            </a:pPr>
            <a:r>
              <a:rPr lang="en-US" b="1" smtClean="0">
                <a:solidFill>
                  <a:srgbClr val="FF0000"/>
                </a:solidFill>
              </a:rPr>
              <a:t>   </a:t>
            </a:r>
            <a:r>
              <a:rPr lang="en-US" b="1" u="sng" smtClean="0">
                <a:solidFill>
                  <a:srgbClr val="FF0000"/>
                </a:solidFill>
              </a:rPr>
              <a:t> Building Location :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000" smtClean="0"/>
              <a:t>              </a:t>
            </a:r>
            <a:r>
              <a:rPr lang="en-US" b="1" smtClean="0"/>
              <a:t>Country: Palestine.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b="1" smtClean="0"/>
              <a:t>         City: Ramallah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b="1" smtClean="0"/>
              <a:t>         Elevation: 840 m above sea level  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b="1" smtClean="0"/>
              <a:t>         Latitude: 32˚.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b="1" smtClean="0"/>
              <a:t>         Building face sits at the </a:t>
            </a:r>
            <a:r>
              <a:rPr lang="en-US" b="1" smtClean="0">
                <a:solidFill>
                  <a:srgbClr val="FF0000"/>
                </a:solidFill>
              </a:rPr>
              <a:t>south</a:t>
            </a:r>
            <a:r>
              <a:rPr lang="en-US" b="1" smtClean="0"/>
              <a:t> orientation.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b="1" smtClean="0"/>
              <a:t>         The wind speed in Ramallah above 5 m/s.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b="1" u="sng" smtClean="0"/>
          </a:p>
          <a:p>
            <a:pPr eaLnBrk="1" hangingPunct="1">
              <a:buFont typeface="Wingdings 2" pitchFamily="18" charset="2"/>
              <a:buNone/>
            </a:pPr>
            <a:endParaRPr lang="en-US" sz="20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7002B6-7201-4796-A36D-A0E3E97AB8E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64291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u="sng" dirty="0" smtClean="0">
                <a:solidFill>
                  <a:schemeClr val="tx1"/>
                </a:solidFill>
              </a:rPr>
              <a:t>Building details</a:t>
            </a:r>
            <a:endParaRPr lang="ar-SA" i="1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7132" y="714375"/>
          <a:ext cx="8001056" cy="5772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38131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used</a:t>
                      </a:r>
                      <a:endParaRPr lang="ar-SA" sz="2000" dirty="0">
                        <a:solidFill>
                          <a:srgbClr val="FF0000"/>
                        </a:solidFill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Floor  number</a:t>
                      </a:r>
                      <a:endParaRPr lang="ar-SA" sz="2000" dirty="0">
                        <a:solidFill>
                          <a:srgbClr val="FF0000"/>
                        </a:solidFill>
                      </a:endParaRPr>
                    </a:p>
                  </a:txBody>
                  <a:tcPr marL="86627" marR="86627"/>
                </a:tc>
              </a:tr>
              <a:tr h="45456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Garage 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Basement -2</a:t>
                      </a:r>
                    </a:p>
                  </a:txBody>
                  <a:tcPr marL="86627" marR="86627"/>
                </a:tc>
              </a:tr>
              <a:tr h="79195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Operation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theater major, Anesthetists, DR.s room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Basement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-1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79195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Clinics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, book store, printing room ,coffee shop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Ground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43997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Lecture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rooms,library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study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First 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53745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Lecture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rooms,computer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lab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Second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43997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Simulation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labs , teachers rooms , meeting room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Third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541269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offices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Fourth 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43997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offices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Fifth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43997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offices</a:t>
                      </a:r>
                      <a:endParaRPr lang="ar-SA" sz="24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Roof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B6C96-2EDA-4F86-A56F-A404C50BC5C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u="sng" dirty="0" smtClean="0">
                <a:solidFill>
                  <a:schemeClr val="tx1"/>
                </a:solidFill>
              </a:rPr>
              <a:t>Heating load </a:t>
            </a:r>
            <a:endParaRPr lang="en-US" i="1" u="sng" dirty="0">
              <a:solidFill>
                <a:schemeClr val="tx1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23850" y="836613"/>
            <a:ext cx="8569325" cy="6021387"/>
          </a:xfrm>
        </p:spPr>
        <p:txBody>
          <a:bodyPr/>
          <a:lstStyle/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r>
              <a:rPr lang="en-US" sz="2800" smtClean="0"/>
              <a:t>The heat loss is calculated by this equation </a:t>
            </a:r>
            <a:r>
              <a:rPr lang="en-US" smtClean="0"/>
              <a:t>:  </a:t>
            </a:r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  <a:p>
            <a:pPr lvl="2" algn="l"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ar-SA">
              <a:latin typeface="Book Antiqua" pitchFamily="18" charset="0"/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1142975" y="714375"/>
          <a:ext cx="6548463" cy="400250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2821"/>
                <a:gridCol w="2182821"/>
                <a:gridCol w="2182821"/>
              </a:tblGrid>
              <a:tr h="62099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Outside design condition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Inside design condition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Parameters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277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T: temperature</a:t>
                      </a:r>
                      <a:endParaRPr lang="ar-SA" sz="1800" b="0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209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62 %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50 %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l-GR" sz="1800" b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Φ</a:t>
                      </a:r>
                      <a:r>
                        <a:rPr lang="en-US" sz="1800" b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: relative humidity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20995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g of water/kg of dry air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8.3 g of water/kg of dry air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W : moisture content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45889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9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</a:t>
                      </a:r>
                      <a:r>
                        <a:rPr lang="ar-SA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Tun</a:t>
                      </a:r>
                      <a:r>
                        <a:rPr lang="en-US" sz="1800" b="0" baseline="0" dirty="0" smtClean="0">
                          <a:solidFill>
                            <a:srgbClr val="FF0000"/>
                          </a:solidFill>
                        </a:rPr>
                        <a:t>: unconditioned temperature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20995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</a:t>
                      </a:r>
                      <a:endParaRPr lang="ar-SA" sz="18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err="1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800" b="0" baseline="0" dirty="0" err="1" smtClean="0">
                          <a:solidFill>
                            <a:srgbClr val="FF0000"/>
                          </a:solidFill>
                        </a:rPr>
                        <a:t>g</a:t>
                      </a:r>
                      <a:r>
                        <a:rPr lang="en-US" sz="1800" b="0" baseline="0" dirty="0" smtClean="0">
                          <a:solidFill>
                            <a:srgbClr val="FF0000"/>
                          </a:solidFill>
                        </a:rPr>
                        <a:t> : ground temperature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03" name="TextBox 8"/>
          <p:cNvSpPr txBox="1">
            <a:spLocks noChangeArrowheads="1"/>
          </p:cNvSpPr>
          <p:nvPr/>
        </p:nvSpPr>
        <p:spPr bwMode="auto">
          <a:xfrm>
            <a:off x="2857500" y="5429250"/>
            <a:ext cx="3786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sz="3600">
                <a:solidFill>
                  <a:srgbClr val="FF0000"/>
                </a:solidFill>
                <a:latin typeface="Book Antiqua" pitchFamily="18" charset="0"/>
              </a:rPr>
              <a:t>Q=U*A*∆T</a:t>
            </a:r>
            <a:endParaRPr lang="ar-SA" sz="3600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6F8310-E683-4CBC-8347-E737A1BF9F9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/>
                </a:solidFill>
              </a:rPr>
              <a:t>Summary for heating load</a:t>
            </a:r>
            <a:endParaRPr lang="ar-SA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63" y="1206500"/>
          <a:ext cx="8229600" cy="5652153"/>
        </p:xfrm>
        <a:graphic>
          <a:graphicData uri="http://schemas.openxmlformats.org/drawingml/2006/table">
            <a:tbl>
              <a:tblPr rtl="1"/>
              <a:tblGrid>
                <a:gridCol w="2743200"/>
                <a:gridCol w="2743200"/>
                <a:gridCol w="2743200"/>
              </a:tblGrid>
              <a:tr h="58632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</a:rPr>
                        <a:t>Heating load (ton)</a:t>
                      </a:r>
                      <a:endParaRPr kumimoji="0" 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86627" marR="866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</a:rPr>
                        <a:t>Heating load 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</a:rPr>
                        <a:t>kw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</a:rPr>
                        <a:t>)</a:t>
                      </a:r>
                      <a:endParaRPr kumimoji="0" 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86627" marR="866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8.45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29.59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Basement (-1)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7.87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27.53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Ground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23.48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82.18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First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34.86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122.02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Second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17.12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59.90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Third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16.12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56.45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Fourth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22.13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77.46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Fifth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10.9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38.38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Roof floor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141.01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493.54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TOTAL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61DEE-3DE5-48A9-96BE-711B93B003C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79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/>
                </a:solidFill>
              </a:rPr>
              <a:t>Cooling Load</a:t>
            </a:r>
            <a:endParaRPr lang="ar-SA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56519" y="857250"/>
          <a:ext cx="8612856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95474"/>
                <a:gridCol w="2821908"/>
                <a:gridCol w="2895474"/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Outside design condition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Inside design condition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Parameters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32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dirty="0" smtClean="0"/>
                        <a:t>C</a:t>
                      </a:r>
                      <a:endParaRPr lang="ar-SA" sz="1800" dirty="0"/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24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aseline="0" dirty="0" smtClean="0"/>
                        <a:t>C</a:t>
                      </a:r>
                      <a:endParaRPr lang="ar-SA" sz="1800" dirty="0"/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T: temperature</a:t>
                      </a:r>
                      <a:endParaRPr lang="ar-SA" sz="1800" b="0" i="0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57 %</a:t>
                      </a:r>
                      <a:endParaRPr lang="ar-SA" sz="1800" dirty="0"/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50 %</a:t>
                      </a:r>
                      <a:endParaRPr lang="ar-SA" sz="1800" dirty="0"/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l-GR" sz="1800" b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Φ</a:t>
                      </a:r>
                      <a:r>
                        <a:rPr lang="en-US" sz="1800" b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: relative humidity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</a:tr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17.4 g of water/kg of dry air</a:t>
                      </a:r>
                      <a:endParaRPr lang="ar-SA" sz="1800" dirty="0"/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9.6 g of water/kg of dry air</a:t>
                      </a:r>
                      <a:endParaRPr lang="ar-SA" sz="1800" dirty="0"/>
                    </a:p>
                  </a:txBody>
                  <a:tcPr marL="92694" marR="92694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W : moisture content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</a:tr>
              <a:tr h="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29.4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aseline="0" dirty="0" smtClean="0"/>
                        <a:t>C</a:t>
                      </a:r>
                      <a:endParaRPr lang="ar-SA" sz="1800" dirty="0"/>
                    </a:p>
                  </a:txBody>
                  <a:tcPr marL="92694" marR="92694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rgbClr val="FF0000"/>
                          </a:solidFill>
                        </a:rPr>
                        <a:t>Tun</a:t>
                      </a:r>
                      <a:r>
                        <a:rPr lang="en-US" sz="1800" b="0" baseline="0" dirty="0" smtClean="0">
                          <a:solidFill>
                            <a:srgbClr val="FF0000"/>
                          </a:solidFill>
                        </a:rPr>
                        <a:t>: unconditioned temperature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</a:tr>
              <a:tr h="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7 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°</a:t>
                      </a:r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ar-SA" sz="1800" b="0" dirty="0">
                        <a:solidFill>
                          <a:schemeClr val="bg1"/>
                        </a:solidFill>
                      </a:endParaRPr>
                    </a:p>
                  </a:txBody>
                  <a:tcPr marL="92694" marR="92694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err="1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800" b="0" baseline="0" dirty="0" err="1" smtClean="0">
                          <a:solidFill>
                            <a:srgbClr val="FF0000"/>
                          </a:solidFill>
                        </a:rPr>
                        <a:t>g</a:t>
                      </a:r>
                      <a:r>
                        <a:rPr lang="en-US" sz="1800" b="0" baseline="0" dirty="0" smtClean="0">
                          <a:solidFill>
                            <a:srgbClr val="FF0000"/>
                          </a:solidFill>
                        </a:rPr>
                        <a:t> : ground temperature</a:t>
                      </a:r>
                      <a:endParaRPr lang="ar-SA" sz="1800" b="0" dirty="0">
                        <a:solidFill>
                          <a:srgbClr val="FF0000"/>
                        </a:solidFill>
                      </a:endParaRPr>
                    </a:p>
                  </a:txBody>
                  <a:tcPr marL="92694" marR="92694"/>
                </a:tc>
              </a:tr>
            </a:tbl>
          </a:graphicData>
        </a:graphic>
      </p:graphicFrame>
      <p:sp>
        <p:nvSpPr>
          <p:cNvPr id="9247" name="مستطيل 10"/>
          <p:cNvSpPr>
            <a:spLocks noChangeArrowheads="1"/>
          </p:cNvSpPr>
          <p:nvPr/>
        </p:nvSpPr>
        <p:spPr bwMode="auto">
          <a:xfrm>
            <a:off x="323850" y="3716338"/>
            <a:ext cx="7561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algn="l" rtl="0"/>
            <a:r>
              <a:rPr lang="en-US" sz="2000" b="1">
                <a:latin typeface="Book Antiqua" pitchFamily="18" charset="0"/>
              </a:rPr>
              <a:t>The general conduction equation in cooling calculation is:</a:t>
            </a:r>
          </a:p>
        </p:txBody>
      </p:sp>
      <p:sp>
        <p:nvSpPr>
          <p:cNvPr id="9248" name="مستطيل 13"/>
          <p:cNvSpPr>
            <a:spLocks noChangeArrowheads="1"/>
          </p:cNvSpPr>
          <p:nvPr/>
        </p:nvSpPr>
        <p:spPr bwMode="auto">
          <a:xfrm>
            <a:off x="1187450" y="4581525"/>
            <a:ext cx="4572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For transmitted through glass:</a:t>
            </a:r>
            <a:endParaRPr lang="en-US" sz="2400" b="1"/>
          </a:p>
          <a:p>
            <a:pPr algn="l" rtl="0"/>
            <a:endParaRPr lang="en-US">
              <a:latin typeface="Book Antiqua" pitchFamily="18" charset="0"/>
            </a:endParaRPr>
          </a:p>
          <a:p>
            <a:pPr algn="l" rtl="0"/>
            <a:endParaRPr lang="en-US">
              <a:latin typeface="Book Antiqua" pitchFamily="18" charset="0"/>
            </a:endParaRPr>
          </a:p>
          <a:p>
            <a:pPr algn="l" rtl="0"/>
            <a:r>
              <a:rPr lang="en-US">
                <a:latin typeface="Book Antiqua" pitchFamily="18" charset="0"/>
              </a:rPr>
              <a:t>   </a:t>
            </a:r>
            <a:r>
              <a:rPr lang="en-US" b="1">
                <a:latin typeface="Book Antiqua" pitchFamily="18" charset="0"/>
              </a:rPr>
              <a:t>For convection through glass:</a:t>
            </a:r>
          </a:p>
          <a:p>
            <a:pPr algn="l" rtl="0"/>
            <a:r>
              <a:rPr lang="en-US">
                <a:latin typeface="Book Antiqua" pitchFamily="18" charset="0"/>
              </a:rPr>
              <a:t> </a:t>
            </a:r>
            <a:endParaRPr lang="ar-SA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9249" name="TextBox 9"/>
          <p:cNvSpPr txBox="1">
            <a:spLocks noChangeArrowheads="1"/>
          </p:cNvSpPr>
          <p:nvPr/>
        </p:nvSpPr>
        <p:spPr bwMode="auto">
          <a:xfrm>
            <a:off x="3643313" y="4071938"/>
            <a:ext cx="2571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>
                <a:solidFill>
                  <a:srgbClr val="FF0000"/>
                </a:solidFill>
                <a:latin typeface="Book Antiqua" pitchFamily="18" charset="0"/>
              </a:rPr>
              <a:t>Q=UA(CLTD)</a:t>
            </a:r>
            <a:r>
              <a:rPr lang="en-US">
                <a:solidFill>
                  <a:srgbClr val="FF0000"/>
                </a:solidFill>
                <a:latin typeface="Book Antiqua" pitchFamily="18" charset="0"/>
              </a:rPr>
              <a:t>corr</a:t>
            </a:r>
            <a:endParaRPr lang="ar-SA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9250" name="TextBox 16"/>
          <p:cNvSpPr txBox="1">
            <a:spLocks noChangeArrowheads="1"/>
          </p:cNvSpPr>
          <p:nvPr/>
        </p:nvSpPr>
        <p:spPr bwMode="auto">
          <a:xfrm>
            <a:off x="3643313" y="4929188"/>
            <a:ext cx="3071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>
                <a:solidFill>
                  <a:srgbClr val="FF0000"/>
                </a:solidFill>
                <a:latin typeface="Book Antiqua" pitchFamily="18" charset="0"/>
              </a:rPr>
              <a:t>Q=A(SHG)(SC)(CLF)</a:t>
            </a:r>
            <a:endParaRPr lang="ar-SA" sz="2400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9251" name="TextBox 17"/>
          <p:cNvSpPr txBox="1">
            <a:spLocks noChangeArrowheads="1"/>
          </p:cNvSpPr>
          <p:nvPr/>
        </p:nvSpPr>
        <p:spPr bwMode="auto">
          <a:xfrm>
            <a:off x="3643313" y="5786438"/>
            <a:ext cx="2571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>
                <a:solidFill>
                  <a:srgbClr val="FF0000"/>
                </a:solidFill>
                <a:latin typeface="Book Antiqua" pitchFamily="18" charset="0"/>
              </a:rPr>
              <a:t>Q=UA(CLTD)</a:t>
            </a:r>
            <a:r>
              <a:rPr lang="en-US">
                <a:solidFill>
                  <a:srgbClr val="FF0000"/>
                </a:solidFill>
                <a:latin typeface="Book Antiqua" pitchFamily="18" charset="0"/>
              </a:rPr>
              <a:t>corr</a:t>
            </a:r>
            <a:endParaRPr lang="ar-SA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9252" name="TextBox 18"/>
          <p:cNvSpPr txBox="1">
            <a:spLocks noChangeArrowheads="1"/>
          </p:cNvSpPr>
          <p:nvPr/>
        </p:nvSpPr>
        <p:spPr bwMode="auto">
          <a:xfrm>
            <a:off x="1500188" y="6334125"/>
            <a:ext cx="7643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rgbClr val="FF0000"/>
                </a:solidFill>
                <a:latin typeface="Book Antiqua" pitchFamily="18" charset="0"/>
              </a:rPr>
              <a:t>CLTD </a:t>
            </a:r>
            <a:r>
              <a:rPr lang="en-US" dirty="0">
                <a:solidFill>
                  <a:srgbClr val="FF0000"/>
                </a:solidFill>
                <a:latin typeface="Book Antiqua" pitchFamily="18" charset="0"/>
              </a:rPr>
              <a:t>correction</a:t>
            </a:r>
            <a:r>
              <a:rPr lang="en-US" sz="2400" dirty="0">
                <a:solidFill>
                  <a:srgbClr val="FF0000"/>
                </a:solidFill>
                <a:latin typeface="Book Antiqua" pitchFamily="18" charset="0"/>
              </a:rPr>
              <a:t>=(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CLTD+LM)K+(</a:t>
            </a:r>
            <a:r>
              <a:rPr lang="en-US" sz="2400" dirty="0">
                <a:solidFill>
                  <a:srgbClr val="FF0000"/>
                </a:solidFill>
                <a:latin typeface="Book Antiqua" pitchFamily="18" charset="0"/>
              </a:rPr>
              <a:t>25.5-Ti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)+(</a:t>
            </a:r>
            <a:r>
              <a:rPr lang="en-US" sz="2400" dirty="0">
                <a:solidFill>
                  <a:srgbClr val="FF0000"/>
                </a:solidFill>
                <a:latin typeface="Book Antiqua" pitchFamily="18" charset="0"/>
              </a:rPr>
              <a:t>To-29.4)</a:t>
            </a:r>
            <a:endParaRPr lang="ar-SA" sz="2400" dirty="0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E418C2-8223-4278-9C66-77AB3BC588B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1430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/>
                </a:solidFill>
              </a:rPr>
              <a:t>Summary</a:t>
            </a:r>
            <a:r>
              <a:rPr lang="en-US" i="1" u="sng" dirty="0" smtClean="0">
                <a:solidFill>
                  <a:schemeClr val="tx1"/>
                </a:solidFill>
              </a:rPr>
              <a:t> of cooling load</a:t>
            </a:r>
            <a:endParaRPr lang="ar-SA" i="1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666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5180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Cooling load (ton)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Cooling load (kw)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marL="86627" marR="86627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Floor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10.18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35.62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Basement (– 1)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12.88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45.1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Ground floor 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33.14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115.99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First floor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45.48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159.18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Second floor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19.69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68.90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Third floor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22.30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78.06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Fourth floor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26.37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92.30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Fifth floor</a:t>
                      </a:r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13.65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47.76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Roof floor</a:t>
                      </a:r>
                      <a:endParaRPr lang="ar-SA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6627" marR="86627"/>
                </a:tc>
              </a:tr>
              <a:tr h="45180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183.69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642.92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ar-SA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86627" marR="86627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BECB4-07CD-4588-9C63-7F4A967EAB9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>
                <a:solidFill>
                  <a:schemeClr val="tx1"/>
                </a:solidFill>
              </a:rPr>
              <a:t>Duct</a:t>
            </a:r>
            <a:r>
              <a:rPr lang="en-US" u="sng" dirty="0" smtClean="0"/>
              <a:t> </a:t>
            </a:r>
            <a:r>
              <a:rPr lang="en-US" sz="3600" u="sng" dirty="0" smtClean="0">
                <a:solidFill>
                  <a:schemeClr val="tx1"/>
                </a:solidFill>
              </a:rPr>
              <a:t>Design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286375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sz="2400" b="1" smtClean="0"/>
              <a:t>                                            </a:t>
            </a:r>
            <a:r>
              <a:rPr lang="en-US" sz="2400" b="1" smtClean="0">
                <a:solidFill>
                  <a:srgbClr val="FF0000"/>
                </a:solidFill>
              </a:rPr>
              <a:t>Design procedures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Number of grills and diffusers are calculated and distributed                uniformly.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The total sensible heat of floor is calculated. 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The V</a:t>
            </a:r>
            <a:r>
              <a:rPr lang="en-US" sz="2400" b="1" baseline="-25000" smtClean="0"/>
              <a:t>circulation</a:t>
            </a:r>
            <a:r>
              <a:rPr lang="en-US" sz="2400" smtClean="0"/>
              <a:t> of floor is calculated.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The initial velocity for the main duct must </a:t>
            </a:r>
            <a:r>
              <a:rPr lang="en-US" sz="2400" smtClean="0">
                <a:latin typeface="Arial" charset="0"/>
                <a:cs typeface="Arial" charset="0"/>
              </a:rPr>
              <a:t>≤</a:t>
            </a:r>
            <a:r>
              <a:rPr lang="en-US" sz="2400" smtClean="0"/>
              <a:t>  5 m/s.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The pressure drop (∆P/L)=0.4 Pa/m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The main diameter is calculated . 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sz="2400" smtClean="0"/>
              <a:t> * The height and width of the rectangular ducts are determined from     software program .</a:t>
            </a:r>
          </a:p>
          <a:p>
            <a:pPr algn="l" eaLnBrk="1" hangingPunct="1">
              <a:buFont typeface="Wingdings 2" pitchFamily="18" charset="2"/>
              <a:buNone/>
            </a:pPr>
            <a:endParaRPr lang="en-US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0F1A8-FA05-4C5E-8750-7AFF06522E7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1456</TotalTime>
  <Words>990</Words>
  <Application>Microsoft Office PowerPoint</Application>
  <PresentationFormat>عرض على الشاشة (3:4)‏</PresentationFormat>
  <Paragraphs>281</Paragraphs>
  <Slides>28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Apex</vt:lpstr>
      <vt:lpstr>Mechanical system for Al-asria college in ramallah</vt:lpstr>
      <vt:lpstr> Presentation out line</vt:lpstr>
      <vt:lpstr>Building Description</vt:lpstr>
      <vt:lpstr>Building details</vt:lpstr>
      <vt:lpstr>Heating load </vt:lpstr>
      <vt:lpstr>Summary for heating load</vt:lpstr>
      <vt:lpstr>Cooling Load</vt:lpstr>
      <vt:lpstr>Summary of cooling load</vt:lpstr>
      <vt:lpstr>Duct Design</vt:lpstr>
      <vt:lpstr>Sample calculation For Design duct :</vt:lpstr>
      <vt:lpstr>الشريحة 11</vt:lpstr>
      <vt:lpstr>الشريحة 12</vt:lpstr>
      <vt:lpstr>Plumbing System(potable and dranige systems)</vt:lpstr>
      <vt:lpstr>الشريحة 14</vt:lpstr>
      <vt:lpstr>الشريحة 15</vt:lpstr>
      <vt:lpstr>الشريحة 16</vt:lpstr>
      <vt:lpstr>Total demand water, size  for the building riser:</vt:lpstr>
      <vt:lpstr>Drainage system </vt:lpstr>
      <vt:lpstr>Drainage system</vt:lpstr>
      <vt:lpstr>Drainage for rain water</vt:lpstr>
      <vt:lpstr>Drainage system</vt:lpstr>
      <vt:lpstr>Fire fighting system</vt:lpstr>
      <vt:lpstr>Fire fighting </vt:lpstr>
      <vt:lpstr>Fire fighting(riser(6 in))</vt:lpstr>
      <vt:lpstr>Equipment Selection</vt:lpstr>
      <vt:lpstr>Equipment selection cont.</vt:lpstr>
      <vt:lpstr>SUMMARY</vt:lpstr>
      <vt:lpstr>الشريحة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"Mechanical System For Engineering And Information Technology college in Arab American University"    </dc:title>
  <dc:creator>mo2ed</dc:creator>
  <cp:lastModifiedBy>Mohammad</cp:lastModifiedBy>
  <cp:revision>135</cp:revision>
  <dcterms:created xsi:type="dcterms:W3CDTF">2010-05-21T11:52:18Z</dcterms:created>
  <dcterms:modified xsi:type="dcterms:W3CDTF">2011-09-03T20:21:58Z</dcterms:modified>
</cp:coreProperties>
</file>