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4" r:id="rId4"/>
    <p:sldId id="268" r:id="rId5"/>
    <p:sldId id="265" r:id="rId6"/>
    <p:sldId id="266" r:id="rId7"/>
    <p:sldId id="258" r:id="rId8"/>
    <p:sldId id="262" r:id="rId9"/>
    <p:sldId id="263" r:id="rId10"/>
    <p:sldId id="261" r:id="rId11"/>
    <p:sldId id="260" r:id="rId12"/>
    <p:sldId id="25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90" r:id="rId23"/>
    <p:sldId id="280" r:id="rId24"/>
    <p:sldId id="281" r:id="rId25"/>
    <p:sldId id="282" r:id="rId26"/>
    <p:sldId id="283" r:id="rId27"/>
    <p:sldId id="284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4" r:id="rId40"/>
    <p:sldId id="305" r:id="rId41"/>
    <p:sldId id="306" r:id="rId4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89785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FED07-9EB9-410F-AB9E-CDC7AF40AC3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A6809-D76E-4ADC-B012-A840A0F8ED32}">
      <dgm:prSet custT="1"/>
      <dgm:spPr/>
      <dgm:t>
        <a:bodyPr/>
        <a:lstStyle/>
        <a:p>
          <a:pPr rtl="0"/>
          <a:r>
            <a:rPr lang="en-US" sz="2600" dirty="0" smtClean="0"/>
            <a:t>Maximum load flow study</a:t>
          </a:r>
          <a:endParaRPr lang="en-US" sz="2600" dirty="0"/>
        </a:p>
      </dgm:t>
    </dgm:pt>
    <dgm:pt modelId="{C1D0D4AD-BC14-40D6-AB84-A9C58C0E409E}" type="parTrans" cxnId="{1CD81993-35EB-494B-85DF-54AD57F41207}">
      <dgm:prSet/>
      <dgm:spPr/>
      <dgm:t>
        <a:bodyPr/>
        <a:lstStyle/>
        <a:p>
          <a:endParaRPr lang="en-US"/>
        </a:p>
      </dgm:t>
    </dgm:pt>
    <dgm:pt modelId="{D5809A3C-5CE2-427D-B15B-A8F91911AD1D}" type="sibTrans" cxnId="{1CD81993-35EB-494B-85DF-54AD57F41207}">
      <dgm:prSet/>
      <dgm:spPr/>
      <dgm:t>
        <a:bodyPr/>
        <a:lstStyle/>
        <a:p>
          <a:endParaRPr lang="en-US"/>
        </a:p>
      </dgm:t>
    </dgm:pt>
    <dgm:pt modelId="{5154AB11-3DBE-4777-AA3D-0EA8B5D6C275}">
      <dgm:prSet custT="1"/>
      <dgm:spPr/>
      <dgm:t>
        <a:bodyPr/>
        <a:lstStyle/>
        <a:p>
          <a:pPr rtl="0"/>
          <a:r>
            <a:rPr lang="en-US" sz="2600" dirty="0" smtClean="0"/>
            <a:t>Minimum load flow study</a:t>
          </a:r>
          <a:endParaRPr lang="en-US" sz="2600" dirty="0"/>
        </a:p>
      </dgm:t>
    </dgm:pt>
    <dgm:pt modelId="{370F39D4-B5EB-4DC5-A5C1-DB494FFE85D0}" type="parTrans" cxnId="{5B70A167-85D6-4D33-A742-38786E06680E}">
      <dgm:prSet/>
      <dgm:spPr/>
      <dgm:t>
        <a:bodyPr/>
        <a:lstStyle/>
        <a:p>
          <a:endParaRPr lang="en-US"/>
        </a:p>
      </dgm:t>
    </dgm:pt>
    <dgm:pt modelId="{155E0F5E-781B-4CE2-AA70-2F0424909859}" type="sibTrans" cxnId="{5B70A167-85D6-4D33-A742-38786E06680E}">
      <dgm:prSet/>
      <dgm:spPr/>
      <dgm:t>
        <a:bodyPr/>
        <a:lstStyle/>
        <a:p>
          <a:endParaRPr lang="en-US"/>
        </a:p>
      </dgm:t>
    </dgm:pt>
    <dgm:pt modelId="{E52B1847-913B-423C-BB6B-FE8EC3F9CA33}">
      <dgm:prSet custT="1"/>
      <dgm:spPr/>
      <dgm:t>
        <a:bodyPr/>
        <a:lstStyle/>
        <a:p>
          <a:pPr rtl="0"/>
          <a:r>
            <a:rPr lang="en-US" sz="2600" dirty="0" smtClean="0"/>
            <a:t>The economical study</a:t>
          </a:r>
          <a:endParaRPr lang="en-US" sz="2600" dirty="0"/>
        </a:p>
      </dgm:t>
    </dgm:pt>
    <dgm:pt modelId="{0FBB4AB7-1B8C-4F16-9F51-DD994717C32F}" type="sibTrans" cxnId="{327904E6-71C6-4302-8119-931ECC8E437F}">
      <dgm:prSet/>
      <dgm:spPr/>
      <dgm:t>
        <a:bodyPr/>
        <a:lstStyle/>
        <a:p>
          <a:endParaRPr lang="en-US"/>
        </a:p>
      </dgm:t>
    </dgm:pt>
    <dgm:pt modelId="{DB1408BF-664F-422F-9997-45A4E0FF7AB0}" type="parTrans" cxnId="{327904E6-71C6-4302-8119-931ECC8E437F}">
      <dgm:prSet/>
      <dgm:spPr/>
      <dgm:t>
        <a:bodyPr/>
        <a:lstStyle/>
        <a:p>
          <a:endParaRPr lang="en-US"/>
        </a:p>
      </dgm:t>
    </dgm:pt>
    <dgm:pt modelId="{28076741-0021-490D-A564-D5F6A80001C0}" type="pres">
      <dgm:prSet presAssocID="{D8FFED07-9EB9-410F-AB9E-CDC7AF40AC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AC3246-29AA-416B-81F4-0AFF39D5900A}" type="pres">
      <dgm:prSet presAssocID="{E52B1847-913B-423C-BB6B-FE8EC3F9CA33}" presName="boxAndChildren" presStyleCnt="0"/>
      <dgm:spPr/>
    </dgm:pt>
    <dgm:pt modelId="{1EB49A02-C1A1-43CF-B7D5-A047639D3F71}" type="pres">
      <dgm:prSet presAssocID="{E52B1847-913B-423C-BB6B-FE8EC3F9CA33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F78679E-7C52-41A2-A0D6-6E5A34B8A27A}" type="pres">
      <dgm:prSet presAssocID="{155E0F5E-781B-4CE2-AA70-2F0424909859}" presName="sp" presStyleCnt="0"/>
      <dgm:spPr/>
    </dgm:pt>
    <dgm:pt modelId="{F25BF981-FC88-43D0-AFCA-D011DF6F8AC2}" type="pres">
      <dgm:prSet presAssocID="{5154AB11-3DBE-4777-AA3D-0EA8B5D6C275}" presName="arrowAndChildren" presStyleCnt="0"/>
      <dgm:spPr/>
    </dgm:pt>
    <dgm:pt modelId="{5754880B-0C8B-4D98-A28F-8FA64F978FCB}" type="pres">
      <dgm:prSet presAssocID="{5154AB11-3DBE-4777-AA3D-0EA8B5D6C27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0F44177C-B899-420B-9A06-F7F887BE7F27}" type="pres">
      <dgm:prSet presAssocID="{D5809A3C-5CE2-427D-B15B-A8F91911AD1D}" presName="sp" presStyleCnt="0"/>
      <dgm:spPr/>
    </dgm:pt>
    <dgm:pt modelId="{F959157F-7BCA-4D9B-8DA5-B5D11FCE54E7}" type="pres">
      <dgm:prSet presAssocID="{003A6809-D76E-4ADC-B012-A840A0F8ED32}" presName="arrowAndChildren" presStyleCnt="0"/>
      <dgm:spPr/>
    </dgm:pt>
    <dgm:pt modelId="{298DDD0A-F329-41E8-B828-D3A41E56FE60}" type="pres">
      <dgm:prSet presAssocID="{003A6809-D76E-4ADC-B012-A840A0F8ED32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1CD81993-35EB-494B-85DF-54AD57F41207}" srcId="{D8FFED07-9EB9-410F-AB9E-CDC7AF40AC33}" destId="{003A6809-D76E-4ADC-B012-A840A0F8ED32}" srcOrd="0" destOrd="0" parTransId="{C1D0D4AD-BC14-40D6-AB84-A9C58C0E409E}" sibTransId="{D5809A3C-5CE2-427D-B15B-A8F91911AD1D}"/>
    <dgm:cxn modelId="{5B70A167-85D6-4D33-A742-38786E06680E}" srcId="{D8FFED07-9EB9-410F-AB9E-CDC7AF40AC33}" destId="{5154AB11-3DBE-4777-AA3D-0EA8B5D6C275}" srcOrd="1" destOrd="0" parTransId="{370F39D4-B5EB-4DC5-A5C1-DB494FFE85D0}" sibTransId="{155E0F5E-781B-4CE2-AA70-2F0424909859}"/>
    <dgm:cxn modelId="{164450EC-DF81-47EB-9115-42179302B20F}" type="presOf" srcId="{D8FFED07-9EB9-410F-AB9E-CDC7AF40AC33}" destId="{28076741-0021-490D-A564-D5F6A80001C0}" srcOrd="0" destOrd="0" presId="urn:microsoft.com/office/officeart/2005/8/layout/process4"/>
    <dgm:cxn modelId="{B44AAB2C-FFBC-46BF-B19A-3BE8BC6DE1E9}" type="presOf" srcId="{003A6809-D76E-4ADC-B012-A840A0F8ED32}" destId="{298DDD0A-F329-41E8-B828-D3A41E56FE60}" srcOrd="0" destOrd="0" presId="urn:microsoft.com/office/officeart/2005/8/layout/process4"/>
    <dgm:cxn modelId="{81BEA6A3-5D51-449E-A975-57131DA65720}" type="presOf" srcId="{5154AB11-3DBE-4777-AA3D-0EA8B5D6C275}" destId="{5754880B-0C8B-4D98-A28F-8FA64F978FCB}" srcOrd="0" destOrd="0" presId="urn:microsoft.com/office/officeart/2005/8/layout/process4"/>
    <dgm:cxn modelId="{0703EDEC-97B5-4846-88E1-219D9FD7B220}" type="presOf" srcId="{E52B1847-913B-423C-BB6B-FE8EC3F9CA33}" destId="{1EB49A02-C1A1-43CF-B7D5-A047639D3F71}" srcOrd="0" destOrd="0" presId="urn:microsoft.com/office/officeart/2005/8/layout/process4"/>
    <dgm:cxn modelId="{327904E6-71C6-4302-8119-931ECC8E437F}" srcId="{D8FFED07-9EB9-410F-AB9E-CDC7AF40AC33}" destId="{E52B1847-913B-423C-BB6B-FE8EC3F9CA33}" srcOrd="2" destOrd="0" parTransId="{DB1408BF-664F-422F-9997-45A4E0FF7AB0}" sibTransId="{0FBB4AB7-1B8C-4F16-9F51-DD994717C32F}"/>
    <dgm:cxn modelId="{716C0419-E42E-42C4-82EB-7A5E2D4488A7}" type="presParOf" srcId="{28076741-0021-490D-A564-D5F6A80001C0}" destId="{57AC3246-29AA-416B-81F4-0AFF39D5900A}" srcOrd="0" destOrd="0" presId="urn:microsoft.com/office/officeart/2005/8/layout/process4"/>
    <dgm:cxn modelId="{131DD89D-F249-4999-A221-130E812CBB4E}" type="presParOf" srcId="{57AC3246-29AA-416B-81F4-0AFF39D5900A}" destId="{1EB49A02-C1A1-43CF-B7D5-A047639D3F71}" srcOrd="0" destOrd="0" presId="urn:microsoft.com/office/officeart/2005/8/layout/process4"/>
    <dgm:cxn modelId="{55B7790A-7DF2-4013-A33C-74A906C7F80E}" type="presParOf" srcId="{28076741-0021-490D-A564-D5F6A80001C0}" destId="{4F78679E-7C52-41A2-A0D6-6E5A34B8A27A}" srcOrd="1" destOrd="0" presId="urn:microsoft.com/office/officeart/2005/8/layout/process4"/>
    <dgm:cxn modelId="{02BF57BE-C038-4B5A-9E90-02EFD4D1479A}" type="presParOf" srcId="{28076741-0021-490D-A564-D5F6A80001C0}" destId="{F25BF981-FC88-43D0-AFCA-D011DF6F8AC2}" srcOrd="2" destOrd="0" presId="urn:microsoft.com/office/officeart/2005/8/layout/process4"/>
    <dgm:cxn modelId="{37039D34-5377-4DC2-A60F-0F7E0489DB6A}" type="presParOf" srcId="{F25BF981-FC88-43D0-AFCA-D011DF6F8AC2}" destId="{5754880B-0C8B-4D98-A28F-8FA64F978FCB}" srcOrd="0" destOrd="0" presId="urn:microsoft.com/office/officeart/2005/8/layout/process4"/>
    <dgm:cxn modelId="{3515BF98-0E11-49D0-A307-7B2F58FC6711}" type="presParOf" srcId="{28076741-0021-490D-A564-D5F6A80001C0}" destId="{0F44177C-B899-420B-9A06-F7F887BE7F27}" srcOrd="3" destOrd="0" presId="urn:microsoft.com/office/officeart/2005/8/layout/process4"/>
    <dgm:cxn modelId="{84D6BA7B-D7C1-4F2D-9C16-A9492D24A0A4}" type="presParOf" srcId="{28076741-0021-490D-A564-D5F6A80001C0}" destId="{F959157F-7BCA-4D9B-8DA5-B5D11FCE54E7}" srcOrd="4" destOrd="0" presId="urn:microsoft.com/office/officeart/2005/8/layout/process4"/>
    <dgm:cxn modelId="{2E7550A7-4B53-48CD-AB27-BC03B21340C4}" type="presParOf" srcId="{F959157F-7BCA-4D9B-8DA5-B5D11FCE54E7}" destId="{298DDD0A-F329-41E8-B828-D3A41E56FE60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18D8B-7DC5-4FFE-BFCC-A60A8695553C}" type="datetimeFigureOut">
              <a:rPr lang="ar-SA" smtClean="0"/>
              <a:t>01/11/1439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0883-339E-4EF3-816F-5B2AD875DA7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35834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dell\OneDrive\الصور\لقطات الشاشة\2018-07-13 (1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04"/>
            <a:ext cx="9144000" cy="6657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dell\OneDrive\الصور\لقطات الشاشة\2018-07-13 (1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 descr="C:\Users\dell\OneDrive\الصور\لقطات الشاشة\2018-07-13 (1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42"/>
            <a:ext cx="9144000" cy="6586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C:\Users\dell\OneDrive\الصور\لقطات الشاشة\2018-07-13 (1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85728"/>
            <a:ext cx="9144001" cy="692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7411" name="Picture 3" descr="C:\Users\dell\OneDrive\الصور\لقطات الشاشة\2018-07-13 (1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8434" name="Picture 2" descr="C:\Users\dell\OneDrive\الصور\لقطات الشاشة\2018-07-13 (1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C:\Users\dell\OneDrive\الصور\لقطات الشاشة\2018-07-13 (1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5905" cy="6672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C:\Users\dell\OneDrive\الصور\لقطات الشاشة\2018-07-13 (1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5987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1506" name="Picture 2" descr="C:\Users\dell\OneDrive\الصور\لقطات الشاشة\2018-07-13 (1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5943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2530" name="Picture 2" descr="C:\Users\dell\OneDrive\الصور\لقطات الشاشة\2018-07-13 (1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58" y="285728"/>
            <a:ext cx="907734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3554" name="Picture 2" descr="C:\Users\dell\OneDrive\الصور\لقطات الشاشة\2018-07-13 (2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322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4578" name="Picture 2" descr="C:\Users\dell\OneDrive\الصور\لقطات الشاشة\2018-07-13 (2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291657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5602" name="Picture 2" descr="C:\Users\dell\OneDrive\الصور\لقطات الشاشة\2018-07-13 (2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57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6626" name="Picture 2" descr="C:\Users\dell\OneDrive\الصور\لقطات الشاشة\2018-07-13 (2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19" y="285728"/>
            <a:ext cx="9220219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7650" name="Picture 2" descr="C:\Users\dell\OneDrive\الصور\لقطات الشاشة\2018-07-13 (2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8674" name="Picture 2" descr="C:\Users\dell\OneDrive\الصور\لقطات الشاشة\2018-07-13 (2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8" name="Picture 2" descr="C:\Users\dell\OneDrive\الصور\لقطات الشاشة\2018-07-13 (2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14338"/>
            <a:ext cx="9144000" cy="6786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2" name="Picture 2" descr="C:\Users\dell\OneDrive\الصور\لقطات الشاشة\2018-07-13 (2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5264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Load flow study</a:t>
            </a:r>
            <a:endParaRPr lang="ar-SA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010181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i="1" dirty="0" smtClean="0"/>
              <a:t>Maximum Case Improvement </a:t>
            </a:r>
            <a:endParaRPr lang="ar-SA" sz="24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400" i="1" dirty="0" smtClean="0"/>
              <a:t>1.05 </a:t>
            </a:r>
            <a:r>
              <a:rPr lang="en-US" sz="2400" i="1" dirty="0" err="1" smtClean="0"/>
              <a:t>Vnominal</a:t>
            </a:r>
            <a:r>
              <a:rPr lang="en-US" sz="2400" i="1" dirty="0" smtClean="0"/>
              <a:t>&lt; V &lt; 1.1 </a:t>
            </a:r>
            <a:r>
              <a:rPr lang="en-US" sz="2400" i="1" dirty="0" err="1" smtClean="0"/>
              <a:t>Vnominal</a:t>
            </a:r>
            <a:r>
              <a:rPr lang="en-US" sz="2400" i="1" dirty="0" smtClean="0"/>
              <a:t> </a:t>
            </a:r>
          </a:p>
          <a:p>
            <a:pPr algn="l">
              <a:buNone/>
            </a:pPr>
            <a:r>
              <a:rPr lang="en-US" sz="2400" i="1" dirty="0" err="1" smtClean="0"/>
              <a:t>pf</a:t>
            </a:r>
            <a:r>
              <a:rPr lang="en-US" sz="2400" i="1" dirty="0" smtClean="0"/>
              <a:t> (load &amp;capacitor) &lt; 0.96 lag</a:t>
            </a:r>
            <a:endParaRPr lang="en-US" sz="2400" dirty="0" smtClean="0"/>
          </a:p>
          <a:p>
            <a:pPr algn="l">
              <a:buNone/>
            </a:pPr>
            <a:r>
              <a:rPr lang="en-US" sz="2400" i="1" dirty="0" smtClean="0"/>
              <a:t>The total power losses must decrease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92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0004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/>
              <a:t>The Result Of Load Flow:  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428604"/>
            <a:ext cx="8229600" cy="4525963"/>
          </a:xfrm>
        </p:spPr>
        <p:txBody>
          <a:bodyPr/>
          <a:lstStyle/>
          <a:p>
            <a:pPr algn="l">
              <a:buNone/>
            </a:pPr>
            <a:r>
              <a:rPr lang="en-US" sz="2400" dirty="0" smtClean="0"/>
              <a:t>The following table shows the results after adding capacitors in order to improve the voltage levels 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0" y="1285860"/>
          <a:ext cx="9144000" cy="5760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6454"/>
                <a:gridCol w="2040183"/>
                <a:gridCol w="2093803"/>
                <a:gridCol w="1488872"/>
                <a:gridCol w="1394688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adding the capacitors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 </a:t>
                      </a:r>
                      <a:r>
                        <a:rPr lang="en-US" sz="2400" dirty="0" smtClean="0"/>
                        <a:t> 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changing the</a:t>
                      </a:r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tap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improving the generators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Nominal voltage</a:t>
                      </a:r>
                      <a:r>
                        <a:rPr lang="en-US" sz="2400" baseline="0" dirty="0" smtClean="0"/>
                        <a:t> (KV)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#of Bus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33.848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32.365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31.73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Bus#1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33.411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31.819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31.167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Bus#2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32.968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31.184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30.522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Bus#3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33.499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32.007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31.357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Bus#4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21.891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20.212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19.566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Bus#5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33.58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33.023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31.902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Bus#6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33.317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32.842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31.632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Bus#7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33.401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32.757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31.717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Bus#8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22.061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21.669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20.312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Bus#9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31.468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30.309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Bus#10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 swing bus result</a:t>
            </a:r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85720" y="1571612"/>
          <a:ext cx="8072494" cy="4114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77273"/>
                <a:gridCol w="1299239"/>
                <a:gridCol w="1453656"/>
                <a:gridCol w="1463296"/>
                <a:gridCol w="197903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PF%</a:t>
                      </a:r>
                      <a:endParaRPr lang="ar-SA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MVA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Mvar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MW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Swing Bus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75.19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309151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203.828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232.441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At </a:t>
                      </a:r>
                      <a:r>
                        <a:rPr lang="en-US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beginning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75.96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311.192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202.411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236.369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improving the generators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76.29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312.912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202.295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238.728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changing the</a:t>
                      </a: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tap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90.01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273.387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130.615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239.163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adding the capacitors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ar-SA" b="1" i="1" dirty="0" smtClean="0"/>
              <a:t> </a:t>
            </a:r>
            <a:r>
              <a:rPr lang="en-US" b="1" i="1" dirty="0" smtClean="0"/>
              <a:t>The result of power losses</a:t>
            </a:r>
          </a:p>
          <a:p>
            <a:pPr algn="l">
              <a:buNone/>
            </a:pPr>
            <a:r>
              <a:rPr lang="en-US" b="1" i="1" dirty="0" smtClean="0"/>
              <a:t> </a:t>
            </a:r>
            <a:r>
              <a:rPr lang="en-US" dirty="0" smtClean="0"/>
              <a:t>Power losses= Apparent Losses/(Total Motor </a:t>
            </a:r>
            <a:r>
              <a:rPr lang="en-US" dirty="0" err="1" smtClean="0"/>
              <a:t>Load+Total</a:t>
            </a:r>
            <a:r>
              <a:rPr lang="en-US" dirty="0" smtClean="0"/>
              <a:t> Static Load))*100</a:t>
            </a:r>
          </a:p>
          <a:p>
            <a:pPr algn="l">
              <a:buNone/>
            </a:pPr>
            <a:r>
              <a:rPr lang="el-GR" i="1" dirty="0" smtClean="0"/>
              <a:t>Δ</a:t>
            </a:r>
            <a:r>
              <a:rPr lang="en-US" i="1" dirty="0" smtClean="0"/>
              <a:t>P at beginning =4.495</a:t>
            </a:r>
          </a:p>
          <a:p>
            <a:pPr algn="l">
              <a:buNone/>
            </a:pPr>
            <a:r>
              <a:rPr lang="ar-SA" i="1" dirty="0" smtClean="0"/>
              <a:t> </a:t>
            </a:r>
            <a:r>
              <a:rPr lang="el-GR" i="1" dirty="0" smtClean="0"/>
              <a:t>Δ</a:t>
            </a:r>
            <a:r>
              <a:rPr lang="en-US" i="1" dirty="0" smtClean="0"/>
              <a:t>P after improving the generators =4.04</a:t>
            </a:r>
          </a:p>
          <a:p>
            <a:pPr algn="l">
              <a:buNone/>
            </a:pPr>
            <a:r>
              <a:rPr lang="ar-SA" i="1" dirty="0" smtClean="0"/>
              <a:t> </a:t>
            </a:r>
            <a:r>
              <a:rPr lang="el-GR" i="1" dirty="0" smtClean="0"/>
              <a:t>Δ</a:t>
            </a:r>
            <a:r>
              <a:rPr lang="en-US" i="1" dirty="0" smtClean="0"/>
              <a:t>P after Changing the turns ratio of the transformers =3.841</a:t>
            </a:r>
          </a:p>
          <a:p>
            <a:pPr algn="l">
              <a:buNone/>
            </a:pPr>
            <a:r>
              <a:rPr lang="el-GR" i="1" dirty="0" smtClean="0"/>
              <a:t>Δ</a:t>
            </a:r>
            <a:r>
              <a:rPr lang="en-US" i="1" dirty="0" smtClean="0"/>
              <a:t>P after adding the capacitors </a:t>
            </a:r>
            <a:r>
              <a:rPr lang="en-US" dirty="0" smtClean="0"/>
              <a:t>= 2.85</a:t>
            </a:r>
          </a:p>
          <a:p>
            <a:pPr algn="l">
              <a:buNone/>
            </a:pPr>
            <a:r>
              <a:rPr lang="en-US" i="1" dirty="0" smtClean="0"/>
              <a:t> 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smtClean="0"/>
              <a:t>Minimum Case Improvement  </a:t>
            </a:r>
            <a:br>
              <a:rPr lang="en-US" sz="2400" b="1" dirty="0" smtClean="0"/>
            </a:br>
            <a:endParaRPr lang="ar-SA" sz="2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857232"/>
            <a:ext cx="86868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i="1" dirty="0" smtClean="0"/>
              <a:t>1-Vact&gt;</a:t>
            </a:r>
            <a:r>
              <a:rPr lang="en-US" sz="2400" i="1" dirty="0" err="1" smtClean="0"/>
              <a:t>Vnom</a:t>
            </a:r>
            <a:r>
              <a:rPr lang="en-US" sz="2400" i="1" dirty="0" smtClean="0"/>
              <a:t> at any Bus at low voltage side </a:t>
            </a:r>
          </a:p>
          <a:p>
            <a:pPr algn="l">
              <a:buNone/>
            </a:pPr>
            <a:r>
              <a:rPr lang="en-US" sz="2400" i="1" dirty="0" smtClean="0"/>
              <a:t> 2-Pf (Load &amp;capacitor) &lt;0.96 Lag at any Load Bus </a:t>
            </a:r>
          </a:p>
          <a:p>
            <a:pPr algn="l">
              <a:buNone/>
            </a:pPr>
            <a:r>
              <a:rPr lang="en-US" sz="2400" i="1" dirty="0" smtClean="0"/>
              <a:t> 3-the total power losses must decrease 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0004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/>
              <a:t>The Result Of Load Flow:  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85728"/>
            <a:ext cx="8229600" cy="4740277"/>
          </a:xfrm>
        </p:spPr>
        <p:txBody>
          <a:bodyPr/>
          <a:lstStyle/>
          <a:p>
            <a:pPr algn="l">
              <a:buNone/>
            </a:pPr>
            <a:r>
              <a:rPr lang="en-US" sz="2400" dirty="0" smtClean="0">
                <a:cs typeface="+mj-cs"/>
              </a:rPr>
              <a:t>The following table shows the results after adding capacitors in order to improve the voltage levels </a:t>
            </a:r>
            <a:r>
              <a:rPr lang="en-US" dirty="0" smtClean="0">
                <a:cs typeface="+mj-cs"/>
              </a:rPr>
              <a:t>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18414" y="1097280"/>
          <a:ext cx="9025586" cy="5760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09916"/>
                <a:gridCol w="2251096"/>
                <a:gridCol w="2096260"/>
                <a:gridCol w="1330980"/>
                <a:gridCol w="123733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adding the capacitors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 </a:t>
                      </a:r>
                      <a:r>
                        <a:rPr lang="en-US" sz="2400" dirty="0" smtClean="0"/>
                        <a:t> 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changing the</a:t>
                      </a:r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tap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Voltage </a:t>
                      </a:r>
                      <a:r>
                        <a:rPr lang="en-US" sz="2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after improving the generators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Nominal voltage</a:t>
                      </a:r>
                      <a:r>
                        <a:rPr lang="en-US" sz="2400" baseline="0" dirty="0" smtClean="0"/>
                        <a:t> (KV)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#of Bus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33.078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32.704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31.904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Bus#1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32.914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32.492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31.69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Bus#2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32.665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32.241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31.434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Bus#3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32.937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32.562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31.76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Bus#4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21.968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21.403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20.672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Bus#5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32.955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32.773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31.975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Bus#6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32.85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32.668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31.869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Bus#7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32.883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32.701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31.975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Bus#8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22.145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22.019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20.949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Bus#9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32.389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3.16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31.352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33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Bus#10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The swing bus result</a:t>
            </a:r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85720" y="1571612"/>
          <a:ext cx="7929618" cy="3291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47078"/>
                <a:gridCol w="1308460"/>
                <a:gridCol w="1645376"/>
                <a:gridCol w="1407142"/>
                <a:gridCol w="202156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PF%</a:t>
                      </a:r>
                      <a:endParaRPr lang="ar-SA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MVA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Mvar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MW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Swing Bus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80.49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115.947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68.809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93.322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improving the generators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80.60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116.954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69.228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94.262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changing the</a:t>
                      </a: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tap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89.15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107.156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50.604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94.455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after adding the capacitors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/>
              <a:t>Benefits of Improving Power Factor: 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dirty="0" smtClean="0"/>
              <a:t>1. Lower Apparent Power</a:t>
            </a:r>
            <a:endParaRPr lang="en-US" sz="2400" b="1" dirty="0" smtClean="0"/>
          </a:p>
          <a:p>
            <a:pPr marL="457200" indent="-457200" algn="l">
              <a:buNone/>
            </a:pPr>
            <a:r>
              <a:rPr lang="en-US" sz="2400" dirty="0" smtClean="0"/>
              <a:t>2.Reduces losses in the transmission line </a:t>
            </a:r>
          </a:p>
          <a:p>
            <a:pPr marL="457200" indent="-457200" algn="l">
              <a:buNone/>
            </a:pPr>
            <a:r>
              <a:rPr lang="en-US" sz="2400" dirty="0" smtClean="0"/>
              <a:t>3. Improves voltage drop.</a:t>
            </a:r>
            <a:br>
              <a:rPr lang="en-US" sz="2400" dirty="0" smtClean="0"/>
            </a:br>
            <a:r>
              <a:rPr lang="en-US" sz="2400" dirty="0" smtClean="0"/>
              <a:t>4. Avoiding the penalties </a:t>
            </a:r>
          </a:p>
          <a:p>
            <a:pPr marL="457200" lvl="0" indent="-457200" algn="l">
              <a:buNone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following table shows the system of the penalties in our companies: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None/>
            </a:pPr>
            <a:endParaRPr lang="en-US" sz="2400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20" y="3929066"/>
          <a:ext cx="8358246" cy="2103120"/>
        </p:xfrm>
        <a:graphic>
          <a:graphicData uri="http://schemas.openxmlformats.org/drawingml/2006/table">
            <a:tbl>
              <a:tblPr/>
              <a:tblGrid>
                <a:gridCol w="2787538"/>
                <a:gridCol w="5570708"/>
              </a:tblGrid>
              <a:tr h="312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Power Factor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P.F Penalties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P.F≥ 0.92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No Penalties.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 0.92&gt;P.F ≥0.8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1% of total bill for each one under 0.92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0.8&gt;P.F≥0.7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1.25%of total bill for each one under 0.92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P.F &lt;0.7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1.5%of total bill for each one under 0.92 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ar-SA" sz="3600" b="1" i="1" dirty="0" smtClean="0"/>
              <a:t> </a:t>
            </a:r>
            <a:r>
              <a:rPr lang="en-US" sz="3600" b="1" i="1" dirty="0" smtClean="0"/>
              <a:t>The result of power losses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l-GR" sz="2400" i="1" dirty="0" smtClean="0"/>
              <a:t>Δ</a:t>
            </a:r>
            <a:r>
              <a:rPr lang="en-US" sz="2400" i="1" dirty="0" smtClean="0"/>
              <a:t>P after improving the generators =1.53</a:t>
            </a:r>
          </a:p>
          <a:p>
            <a:pPr algn="l">
              <a:buNone/>
            </a:pPr>
            <a:r>
              <a:rPr lang="ar-SA" sz="2400" i="1" dirty="0" smtClean="0"/>
              <a:t> </a:t>
            </a:r>
            <a:r>
              <a:rPr lang="el-GR" sz="2400" i="1" dirty="0" smtClean="0"/>
              <a:t>Δ</a:t>
            </a:r>
            <a:r>
              <a:rPr lang="en-US" sz="2400" i="1" dirty="0" smtClean="0"/>
              <a:t>P after Changing the turns ratio of the transformers =1.469</a:t>
            </a:r>
          </a:p>
          <a:p>
            <a:pPr algn="l">
              <a:buNone/>
            </a:pPr>
            <a:r>
              <a:rPr lang="el-GR" sz="2400" i="1" dirty="0" smtClean="0"/>
              <a:t>Δ</a:t>
            </a:r>
            <a:r>
              <a:rPr lang="en-US" sz="2400" i="1" dirty="0" smtClean="0"/>
              <a:t>P after adding the capacitors </a:t>
            </a:r>
            <a:r>
              <a:rPr lang="en-US" sz="2400" dirty="0" smtClean="0"/>
              <a:t>= 1.23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225668"/>
          </a:xfrm>
        </p:spPr>
        <p:txBody>
          <a:bodyPr>
            <a:noAutofit/>
          </a:bodyPr>
          <a:lstStyle/>
          <a:p>
            <a:pPr algn="l"/>
            <a:r>
              <a:rPr lang="en-US" sz="2400" b="1" i="1" dirty="0" smtClean="0"/>
              <a:t>Economical study 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>This table shows the fixed capacitors and the regulated capacitors which used in minimum and maximum Load </a:t>
            </a:r>
            <a:br>
              <a:rPr lang="en-US" sz="2400" i="1" dirty="0" smtClean="0"/>
            </a:br>
            <a:endParaRPr lang="ar-SA" sz="2400" i="1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457200" y="4714884"/>
            <a:ext cx="6115064" cy="1411279"/>
          </a:xfrm>
        </p:spPr>
        <p:txBody>
          <a:bodyPr/>
          <a:lstStyle/>
          <a:p>
            <a:pPr algn="l" rtl="0">
              <a:buNone/>
            </a:pPr>
            <a:r>
              <a:rPr lang="en-US" sz="2400" i="1" dirty="0" smtClean="0"/>
              <a:t>Sum of fixed  cap =18  MVAR</a:t>
            </a:r>
          </a:p>
          <a:p>
            <a:pPr algn="l" rtl="0">
              <a:buNone/>
            </a:pPr>
            <a:r>
              <a:rPr lang="en-US" sz="2400" i="1" dirty="0" smtClean="0"/>
              <a:t>Sum of regulated cap =27 MVAR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8" name="عنصر نائب للمحتوى 5"/>
          <p:cNvGraphicFramePr>
            <a:graphicFrameLocks/>
          </p:cNvGraphicFramePr>
          <p:nvPr/>
        </p:nvGraphicFramePr>
        <p:xfrm>
          <a:off x="0" y="2285992"/>
          <a:ext cx="8715405" cy="20848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59449"/>
                <a:gridCol w="1871650"/>
                <a:gridCol w="1674284"/>
                <a:gridCol w="1602846"/>
                <a:gridCol w="1407176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regulated cap </a:t>
                      </a:r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QcMVAR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fixed  cap.</a:t>
                      </a:r>
                    </a:p>
                    <a:p>
                      <a:pPr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Qc MVAR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Min case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Qc MVAR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 case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Qc MVAR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Bus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9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15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 err="1">
                          <a:latin typeface="Monotype Corsiva"/>
                          <a:ea typeface="Times New Roman"/>
                          <a:cs typeface="Arial"/>
                        </a:rPr>
                        <a:t>Jenin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12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18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 err="1">
                          <a:latin typeface="Monotype Corsiva"/>
                          <a:ea typeface="Times New Roman"/>
                          <a:cs typeface="Arial"/>
                        </a:rPr>
                        <a:t>Nabluse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6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>
                          <a:latin typeface="Monotype Corsiva"/>
                          <a:ea typeface="Times New Roman"/>
                          <a:cs typeface="Arial"/>
                        </a:rPr>
                        <a:t>12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0265" algn="l"/>
                          <a:tab pos="7530465" algn="l"/>
                          <a:tab pos="8863965" algn="r"/>
                        </a:tabLst>
                      </a:pPr>
                      <a:r>
                        <a:rPr lang="en-US" sz="2400" b="1" dirty="0" err="1">
                          <a:latin typeface="Monotype Corsiva"/>
                          <a:ea typeface="Times New Roman"/>
                          <a:cs typeface="Arial"/>
                        </a:rPr>
                        <a:t>Tulkarm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i="1" dirty="0" smtClean="0"/>
              <a:t>The cost of fixed capacitor   C1=3500$/MVAR</a:t>
            </a:r>
          </a:p>
          <a:p>
            <a:pPr algn="l">
              <a:buNone/>
            </a:pPr>
            <a:r>
              <a:rPr lang="en-US" sz="2400" i="1" dirty="0" smtClean="0"/>
              <a:t>The cost of regulated capacitor   C2=7020$/MVAR</a:t>
            </a:r>
          </a:p>
          <a:p>
            <a:pPr algn="l">
              <a:buNone/>
            </a:pPr>
            <a:r>
              <a:rPr lang="en-US" sz="2400" i="1" dirty="0" smtClean="0"/>
              <a:t>Time of max losses   T=4500H</a:t>
            </a:r>
          </a:p>
          <a:p>
            <a:pPr algn="l">
              <a:buNone/>
            </a:pPr>
            <a:r>
              <a:rPr lang="en-US" sz="2400" i="1" dirty="0" smtClean="0"/>
              <a:t>The cost of real power losses   </a:t>
            </a:r>
            <a:r>
              <a:rPr lang="en-US" sz="2400" i="1" dirty="0" err="1" smtClean="0"/>
              <a:t>CΔp</a:t>
            </a:r>
            <a:r>
              <a:rPr lang="en-US" sz="2400" i="1" dirty="0" smtClean="0"/>
              <a:t>=120 $/MWH</a:t>
            </a:r>
          </a:p>
          <a:p>
            <a:pPr algn="l">
              <a:buNone/>
            </a:pPr>
            <a:r>
              <a:rPr lang="ar-SA" sz="2400" i="1" dirty="0" smtClean="0"/>
              <a:t> </a:t>
            </a:r>
            <a:r>
              <a:rPr lang="en-US" sz="2400" i="1" dirty="0" smtClean="0"/>
              <a:t>  Capital recover factor   Eh=0.22  </a:t>
            </a:r>
          </a:p>
          <a:p>
            <a:pPr algn="l">
              <a:buNone/>
            </a:pPr>
            <a:endParaRPr lang="en-US" sz="2400" i="1" dirty="0" smtClean="0"/>
          </a:p>
          <a:p>
            <a:pPr algn="l">
              <a:buNone/>
            </a:pPr>
            <a:endParaRPr lang="en-US" sz="2400" i="1" dirty="0" smtClean="0"/>
          </a:p>
          <a:p>
            <a:pPr algn="l">
              <a:buNone/>
            </a:pPr>
            <a:endParaRPr lang="en-US" sz="2400" i="1" dirty="0" smtClean="0"/>
          </a:p>
          <a:p>
            <a:pPr algn="l">
              <a:buNone/>
            </a:pPr>
            <a:endParaRPr lang="ar-SA" sz="2400" i="1" dirty="0" smtClean="0"/>
          </a:p>
          <a:p>
            <a:pPr algn="l">
              <a:buNone/>
            </a:pPr>
            <a:r>
              <a:rPr lang="en-US" sz="2400" i="1" dirty="0" smtClean="0"/>
              <a:t>Capital cost  Cc= fixed capacitor *C1+ regulated capacitor *C2</a:t>
            </a:r>
            <a:endParaRPr lang="en-US" sz="2400" dirty="0" smtClean="0"/>
          </a:p>
          <a:p>
            <a:pPr algn="l">
              <a:buNone/>
            </a:pPr>
            <a:r>
              <a:rPr lang="en-US" sz="2400" i="1" dirty="0" smtClean="0"/>
              <a:t>                        = 18*3500+ 27*7020</a:t>
            </a:r>
            <a:endParaRPr lang="en-US" sz="2400" dirty="0" smtClean="0"/>
          </a:p>
          <a:p>
            <a:pPr algn="l">
              <a:buNone/>
            </a:pPr>
            <a:r>
              <a:rPr lang="en-US" sz="2400" i="1" dirty="0" smtClean="0"/>
              <a:t>                          =252540$</a:t>
            </a:r>
            <a:endParaRPr lang="en-US" sz="2400" dirty="0" smtClean="0"/>
          </a:p>
          <a:p>
            <a:pPr algn="l">
              <a:buNone/>
            </a:pPr>
            <a:endParaRPr lang="ar-SA" sz="2800" i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20" y="2643182"/>
          <a:ext cx="8001056" cy="1261872"/>
        </p:xfrm>
        <a:graphic>
          <a:graphicData uri="http://schemas.openxmlformats.org/drawingml/2006/table">
            <a:tbl>
              <a:tblPr rtl="1"/>
              <a:tblGrid>
                <a:gridCol w="1999795"/>
                <a:gridCol w="1999071"/>
                <a:gridCol w="2001457"/>
                <a:gridCol w="2000733"/>
              </a:tblGrid>
              <a:tr h="74930">
                <a:tc gridSpan="2"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After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Before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36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>
                          <a:latin typeface="Arial"/>
                          <a:ea typeface="Times New Roman"/>
                          <a:cs typeface="Arial"/>
                        </a:rPr>
                        <a:t>Δ</a:t>
                      </a:r>
                      <a:r>
                        <a:rPr lang="en-US" sz="2400" b="1" i="1" spc="50">
                          <a:latin typeface="Monotype Corsiva"/>
                          <a:ea typeface="Times New Roman"/>
                          <a:cs typeface="Arial"/>
                        </a:rPr>
                        <a:t>Q(MVAR)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Arial"/>
                          <a:ea typeface="Times New Roman"/>
                          <a:cs typeface="Arial"/>
                        </a:rPr>
                        <a:t>  Δ</a:t>
                      </a: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P(MW)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>
                          <a:latin typeface="Arial"/>
                          <a:ea typeface="Times New Roman"/>
                          <a:cs typeface="Arial"/>
                        </a:rPr>
                        <a:t>Δ</a:t>
                      </a:r>
                      <a:r>
                        <a:rPr lang="en-US" sz="2400" b="1" i="1" spc="50">
                          <a:latin typeface="Monotype Corsiva"/>
                          <a:ea typeface="Times New Roman"/>
                          <a:cs typeface="Arial"/>
                        </a:rPr>
                        <a:t>Q(MVAR)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Arial"/>
                          <a:ea typeface="Times New Roman"/>
                          <a:cs typeface="Arial"/>
                        </a:rPr>
                        <a:t>  Δ</a:t>
                      </a: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P(MW)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130.615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240.163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>
                          <a:latin typeface="Monotype Corsiva"/>
                          <a:ea typeface="Times New Roman"/>
                          <a:cs typeface="Arial"/>
                        </a:rPr>
                        <a:t>202.295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spc="50" dirty="0">
                          <a:latin typeface="Monotype Corsiva"/>
                          <a:ea typeface="Times New Roman"/>
                          <a:cs typeface="Arial"/>
                        </a:rPr>
                        <a:t>238.728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0"/>
            <a:ext cx="8229600" cy="650083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400" dirty="0" smtClean="0">
                <a:cs typeface="+mj-cs"/>
              </a:rPr>
              <a:t>The equivalent  annual cost of capacitor  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               EAC=0.22*Cc                                                                                     =0.22*252540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           =55558.8($/year)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 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Percentage of the total reduced power losses  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 ΔP%=P1%-P2% </a:t>
            </a:r>
          </a:p>
          <a:p>
            <a:pPr lvl="0" algn="l">
              <a:buNone/>
            </a:pPr>
            <a:r>
              <a:rPr lang="en-US" sz="2400" dirty="0" smtClean="0">
                <a:cs typeface="+mj-cs"/>
              </a:rPr>
              <a:t>P1% is the power Losses before any capacitors added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P1%=6.56/(187.376+42.52)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=3.841</a:t>
            </a:r>
          </a:p>
          <a:p>
            <a:pPr lvl="0" algn="l">
              <a:buNone/>
            </a:pPr>
            <a:r>
              <a:rPr lang="en-US" sz="2400" dirty="0" smtClean="0">
                <a:cs typeface="+mj-cs"/>
              </a:rPr>
              <a:t>P2%is the power losses after the capacitors added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P2%=8.86/(187.376+46.041)</a:t>
            </a:r>
          </a:p>
          <a:p>
            <a:pPr algn="l">
              <a:buNone/>
            </a:pPr>
            <a:r>
              <a:rPr lang="en-US" sz="2400" dirty="0" smtClean="0">
                <a:cs typeface="+mj-cs"/>
              </a:rPr>
              <a:t>=2.85</a:t>
            </a:r>
          </a:p>
          <a:p>
            <a:pPr algn="l" rtl="0">
              <a:buNone/>
            </a:pPr>
            <a:r>
              <a:rPr lang="en-US" sz="2400" dirty="0" smtClean="0">
                <a:cs typeface="+mj-cs"/>
              </a:rPr>
              <a:t>ΔP%=3.841-2.85</a:t>
            </a:r>
          </a:p>
          <a:p>
            <a:pPr algn="l" rtl="0">
              <a:buNone/>
            </a:pPr>
            <a:r>
              <a:rPr lang="en-US" sz="2400" dirty="0" smtClean="0">
                <a:cs typeface="+mj-cs"/>
              </a:rPr>
              <a:t>     =0.9</a:t>
            </a:r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0"/>
            <a:ext cx="8401080" cy="6500834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i="1" dirty="0" smtClean="0"/>
              <a:t> </a:t>
            </a:r>
            <a:endParaRPr lang="en-US" dirty="0" smtClean="0">
              <a:cs typeface="+mj-cs"/>
            </a:endParaRPr>
          </a:p>
          <a:p>
            <a:pPr algn="l" rtl="0">
              <a:buNone/>
            </a:pP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dirty="0" smtClean="0">
                <a:cs typeface="+mj-cs"/>
              </a:rPr>
              <a:t>The total reduced power losses ΔP = ΔP%*Total power load after capacity</a:t>
            </a:r>
          </a:p>
          <a:p>
            <a:pPr algn="l">
              <a:buNone/>
            </a:pPr>
            <a:r>
              <a:rPr lang="en-US" sz="3100" dirty="0" smtClean="0">
                <a:cs typeface="+mj-cs"/>
              </a:rPr>
              <a:t>                                           =0.9* (187.376+46.041)/100</a:t>
            </a:r>
          </a:p>
          <a:p>
            <a:pPr algn="l">
              <a:buNone/>
            </a:pPr>
            <a:r>
              <a:rPr lang="en-US" sz="3100" dirty="0" smtClean="0">
                <a:cs typeface="+mj-cs"/>
              </a:rPr>
              <a:t>                                                  =2.1MW</a:t>
            </a:r>
            <a:endParaRPr lang="ar-SA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The total reduced energy  losses    ΔΔP= ΔP*T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                 2.1*4500=9453.388MW.H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The annual cost of total reduced energy  losses   Z= ΔΔP*Cp 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        </a:t>
            </a:r>
            <a:r>
              <a:rPr lang="en-US" sz="3100" i="1" dirty="0" smtClean="0"/>
              <a:t>9453.388</a:t>
            </a:r>
            <a:r>
              <a:rPr lang="en-US" sz="3100" i="1" dirty="0" smtClean="0">
                <a:cs typeface="+mj-cs"/>
              </a:rPr>
              <a:t>*120 =1134406.62$/year 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The total saving amount      S=Z-EAC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          =</a:t>
            </a:r>
            <a:r>
              <a:rPr lang="en-US" sz="3100" i="1" dirty="0" smtClean="0"/>
              <a:t> 1134406.62 </a:t>
            </a:r>
            <a:r>
              <a:rPr lang="en-US" sz="3100" i="1" dirty="0" smtClean="0">
                <a:cs typeface="+mj-cs"/>
              </a:rPr>
              <a:t>-55558.8 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=1078847.82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Pay pack period   PP=CC/S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 =252540/</a:t>
            </a:r>
            <a:r>
              <a:rPr lang="en-US" sz="3100" i="1" dirty="0" smtClean="0"/>
              <a:t> 1078847.82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                    =0.23 year</a:t>
            </a:r>
            <a:endParaRPr lang="en-US" sz="3100" dirty="0" smtClean="0">
              <a:cs typeface="+mj-cs"/>
            </a:endParaRPr>
          </a:p>
          <a:p>
            <a:pPr algn="l">
              <a:buNone/>
            </a:pPr>
            <a:r>
              <a:rPr lang="en-US" sz="3100" i="1" dirty="0" smtClean="0">
                <a:cs typeface="+mj-cs"/>
              </a:rPr>
              <a:t>              0.23*12  =2.8 month</a:t>
            </a:r>
            <a:endParaRPr lang="en-US" sz="3100" dirty="0" smtClean="0">
              <a:cs typeface="+mj-cs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dell\OneDrive\الصور\لقطات الشاشة\2018-07-13 (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dell\OneDrive\الصور\لقطات الشاشة\2018-07-13 (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dell\OneDrive\الصور\لقطات الشاشة\2018-07-13 (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dell\OneDrive\الصور\لقطات الشاشة\2018-07-13 (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501222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C:\Users\dell\OneDrive\الصور\لقطات الشاشة\2018-07-13 (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28600"/>
            <a:ext cx="9143999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622</Words>
  <Application>Microsoft Office PowerPoint</Application>
  <PresentationFormat>عرض على الشاشة (3:4)‏</PresentationFormat>
  <Paragraphs>283</Paragraphs>
  <Slides>41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Load flow study</vt:lpstr>
      <vt:lpstr>Maximum Case Improvement </vt:lpstr>
      <vt:lpstr>The Result Of Load Flow:  </vt:lpstr>
      <vt:lpstr>الشريحة 31</vt:lpstr>
      <vt:lpstr>الشريحة 32</vt:lpstr>
      <vt:lpstr>Minimum Case Improvement   </vt:lpstr>
      <vt:lpstr>The Result Of Load Flow:  </vt:lpstr>
      <vt:lpstr>الشريحة 35</vt:lpstr>
      <vt:lpstr>        </vt:lpstr>
      <vt:lpstr> The result of power losses</vt:lpstr>
      <vt:lpstr>Economical study  This table shows the fixed capacitors and the regulated capacitors which used in minimum and maximum Load  </vt:lpstr>
      <vt:lpstr>الشريحة 39</vt:lpstr>
      <vt:lpstr>الشريحة 40</vt:lpstr>
      <vt:lpstr>الشريحة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dell</cp:lastModifiedBy>
  <cp:revision>5</cp:revision>
  <dcterms:created xsi:type="dcterms:W3CDTF">2018-07-13T10:59:41Z</dcterms:created>
  <dcterms:modified xsi:type="dcterms:W3CDTF">2018-07-13T11:54:26Z</dcterms:modified>
</cp:coreProperties>
</file>