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6858000" cx="9144000"/>
  <p:notesSz cx="6858000" cy="9144000"/>
  <p:embeddedFontLst>
    <p:embeddedFont>
      <p:font typeface="Gill Sans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GillSans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Gill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المقطع" showMasterSp="0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" name="Google Shape;18;p2"/>
          <p:cNvSpPr txBox="1"/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2578392" y="1066800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" type="body"/>
          </p:nvPr>
        </p:nvSpPr>
        <p:spPr>
          <a:xfrm rot="5400000">
            <a:off x="2784348" y="99060"/>
            <a:ext cx="4800600" cy="749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نص عموديان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/>
          <p:nvPr>
            <p:ph type="title"/>
          </p:nvPr>
        </p:nvSpPr>
        <p:spPr>
          <a:xfrm rot="5400000">
            <a:off x="4846637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 rot="5400000">
            <a:off x="998537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ومحتوى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عنوان فقط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فارغ" showMasterSp="0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يين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شريحة عنوان" type="title">
  <p:cSld name="TITL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ctrTitle"/>
          </p:nvPr>
        </p:nvSpPr>
        <p:spPr>
          <a:xfrm>
            <a:off x="1432560" y="359898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subTitle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7" name="Google Shape;57;p7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cap="rnd" cmpd="sng" w="12700">
            <a:solidFill>
              <a:srgbClr val="317F92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قارنة" showMasterSp="0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b="1" sz="45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2" type="body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3" type="body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4" type="body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محتوى ذو تسمية توضيحية" showMasterSp="0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457200" y="216778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b="1" sz="2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457200" y="1406964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ورة ذو تسمية توضيحية" showMasterSp="0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/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b="1" sz="2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10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500" rotWithShape="0" algn="tl" dir="5400000" dist="185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274300">
            <a:noAutofit/>
          </a:bodyPr>
          <a:lstStyle/>
          <a:p>
            <a:pPr indent="0" lvl="0" marL="0" marR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0" name="Google Shape;80;p10"/>
          <p:cNvSpPr/>
          <p:nvPr>
            <p:ph idx="2" type="pic"/>
          </p:nvPr>
        </p:nvSpPr>
        <p:spPr>
          <a:xfrm>
            <a:off x="838200" y="1143003"/>
            <a:ext cx="4419600" cy="3514531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2743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1" name="Google Shape;81;p10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rgbClr val="EAD8B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2" name="Google Shape;82;p10"/>
          <p:cNvSpPr/>
          <p:nvPr/>
        </p:nvSpPr>
        <p:spPr>
          <a:xfrm flipH="1" rot="2103354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sx="96000" rotWithShape="0" algn="tl" dir="3300000" dist="25400" sy="96000">
              <a:schemeClr val="lt2">
                <a:alpha val="20000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3" name="Google Shape;83;p10"/>
          <p:cNvSpPr txBox="1"/>
          <p:nvPr>
            <p:ph idx="1" type="body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 rotWithShape="1">
          <a:blip r:embed="rId1">
            <a:alphaModFix/>
          </a:blip>
          <a:tile algn="tl" flip="xy" tx="0" sx="90000" ty="0" sy="9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EF9F3">
              <a:alpha val="32941"/>
            </a:srgbClr>
          </a:solidFill>
          <a:ln cap="rnd" cmpd="sng" w="9525">
            <a:solidFill>
              <a:srgbClr val="D1C19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cap="rnd" cmpd="sng" w="27300">
            <a:solidFill>
              <a:srgbClr val="FFF5DB"/>
            </a:solidFill>
            <a:prstDash val="solid"/>
            <a:round/>
            <a:headEnd len="sm" w="sm" type="none"/>
            <a:tailEnd len="sm" w="sm" type="none"/>
          </a:ln>
          <a:effectLst>
            <a:outerShdw blurRad="25400" rotWithShape="0" algn="tl" dir="5400000" dist="25400">
              <a:srgbClr val="ADA48C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" name="Google Shape;8;p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" name="Google Shape;10;p1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 b="0" i="0" sz="4300" u="none" cap="none" strike="noStrike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rotWithShape="0" algn="tl" dir="10800000" dist="38000">
              <a:srgbClr val="6F6A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Relationship Id="rId4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Relationship Id="rId4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jpg"/><Relationship Id="rId4" Type="http://schemas.openxmlformats.org/officeDocument/2006/relationships/image" Target="../media/image1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g"/><Relationship Id="rId4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g"/><Relationship Id="rId4" Type="http://schemas.openxmlformats.org/officeDocument/2006/relationships/image" Target="../media/image1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title"/>
          </p:nvPr>
        </p:nvSpPr>
        <p:spPr>
          <a:xfrm>
            <a:off x="838200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</a:pPr>
            <a:r>
              <a:rPr lang="en-US"/>
              <a:t>BEYOND CELIAC</a:t>
            </a:r>
            <a:endParaRPr/>
          </a:p>
        </p:txBody>
      </p:sp>
      <p:sp>
        <p:nvSpPr>
          <p:cNvPr id="101" name="Google Shape;101;p13"/>
          <p:cNvSpPr txBox="1"/>
          <p:nvPr>
            <p:ph idx="1" type="body"/>
          </p:nvPr>
        </p:nvSpPr>
        <p:spPr>
          <a:xfrm>
            <a:off x="609600" y="4572000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18288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By: </a:t>
            </a:r>
            <a:br>
              <a:rPr lang="en-US"/>
            </a:br>
            <a:r>
              <a:rPr lang="en-US"/>
              <a:t>Noor Sadaqa</a:t>
            </a:r>
            <a:br>
              <a:rPr lang="en-US"/>
            </a:br>
            <a:r>
              <a:rPr lang="en-US"/>
              <a:t>Alia Tuqan</a:t>
            </a:r>
            <a:endParaRPr/>
          </a:p>
        </p:txBody>
      </p:sp>
      <p:sp>
        <p:nvSpPr>
          <p:cNvPr id="102" name="Google Shape;102;p13"/>
          <p:cNvSpPr txBox="1"/>
          <p:nvPr/>
        </p:nvSpPr>
        <p:spPr>
          <a:xfrm>
            <a:off x="685800" y="4648200"/>
            <a:ext cx="80010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30D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27130D"/>
                </a:solidFill>
                <a:latin typeface="Gill Sans"/>
                <a:ea typeface="Gill Sans"/>
                <a:cs typeface="Gill Sans"/>
                <a:sym typeface="Gill Sans"/>
              </a:rPr>
              <a:t>Supervisor: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7130D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27130D"/>
                </a:solidFill>
                <a:latin typeface="Gill Sans"/>
                <a:ea typeface="Gill Sans"/>
                <a:cs typeface="Gill Sans"/>
                <a:sym typeface="Gill Sans"/>
              </a:rPr>
              <a:t>Dr Mona Demaidi</a:t>
            </a:r>
            <a:endParaRPr b="0" i="0" sz="2000" u="none" cap="none" strike="noStrike">
              <a:solidFill>
                <a:srgbClr val="27130D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ngwing.com (14).png" id="149" name="Google Shape;14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0"/>
            <a:ext cx="2743200" cy="27317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ngwing.com (15).png" id="150" name="Google Shape;15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000" y="4191000"/>
            <a:ext cx="2865120" cy="28651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er.png" id="151" name="Google Shape;151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4400" y="1905000"/>
            <a:ext cx="7385538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6.googleusercontent.com/QTOvWt45EaUzIe5iW-OC4rQZL65PWD8Z9D_G3nLV_mnj7Y9FN7q5zV4OxV5q3Lipk0zDooj3c7vMbP0VSpWtH-TNvGU_dCZnSGcZGe6VRatX-5SFhirDTFW_rYmalx7XNV-XzJ0" id="156" name="Google Shape;15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400" y="533400"/>
            <a:ext cx="3657600" cy="24161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3.googleusercontent.com/IbDOYYc3ssOpSOkXk4T3gcrShOG0Acuf4xE0SufSLsOvkUsyoBCd5Fiz-CGgo6LW2AAy_CFwTTrjMLIFS2l06mjQtImCZJmdt-rIlNXrVFHBpQ1T8VfprY8JuJ4xLaWiWDmczdA" id="157" name="Google Shape;15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000" y="3276600"/>
            <a:ext cx="5486400" cy="3802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ngwing.com (12).png" id="158" name="Google Shape;158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66800" y="609600"/>
            <a:ext cx="2722549" cy="27127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ngwing.com (13).png" id="159" name="Google Shape;159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86400" y="3352800"/>
            <a:ext cx="327660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>
            <p:ph type="title"/>
          </p:nvPr>
        </p:nvSpPr>
        <p:spPr>
          <a:xfrm>
            <a:off x="304800" y="2667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Methods and techniques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>
            <p:ph idx="4294967295" type="body"/>
          </p:nvPr>
        </p:nvSpPr>
        <p:spPr>
          <a:xfrm>
            <a:off x="0" y="914400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SignIn</a:t>
            </a:r>
            <a:endParaRPr/>
          </a:p>
        </p:txBody>
      </p:sp>
      <p:pic>
        <p:nvPicPr>
          <p:cNvPr descr="20201225_134507.jpg" id="170" name="Google Shape;170;p25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1600200"/>
            <a:ext cx="2743200" cy="497998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5"/>
          <p:cNvSpPr txBox="1"/>
          <p:nvPr>
            <p:ph idx="4294967295" type="body"/>
          </p:nvPr>
        </p:nvSpPr>
        <p:spPr>
          <a:xfrm>
            <a:off x="5102225" y="1066800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Splash Screen</a:t>
            </a:r>
            <a:endParaRPr/>
          </a:p>
        </p:txBody>
      </p:sp>
      <p:pic>
        <p:nvPicPr>
          <p:cNvPr descr="20201225_134524.jpg" id="172" name="Google Shape;172;p25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67400" y="1600200"/>
            <a:ext cx="2732087" cy="461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Sign Up</a:t>
            </a:r>
            <a:endParaRPr/>
          </a:p>
        </p:txBody>
      </p:sp>
      <p:pic>
        <p:nvPicPr>
          <p:cNvPr descr="20201225_134126.jpg" id="178" name="Google Shape;178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7661" y="1524000"/>
            <a:ext cx="2372478" cy="4664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201225_134455.jpg" id="179" name="Google Shape;179;p26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13386" y="1524000"/>
            <a:ext cx="2384527" cy="466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Home Screen</a:t>
            </a:r>
            <a:endParaRPr/>
          </a:p>
        </p:txBody>
      </p:sp>
      <p:sp>
        <p:nvSpPr>
          <p:cNvPr id="185" name="Google Shape;185;p27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Home Screen contain all feature.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From Home screen user can go to any feature.</a:t>
            </a:r>
            <a:endParaRPr/>
          </a:p>
        </p:txBody>
      </p:sp>
      <p:pic>
        <p:nvPicPr>
          <p:cNvPr descr="20201225_134402.jpg" id="186" name="Google Shape;186;p2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6400" y="1219200"/>
            <a:ext cx="2514600" cy="5024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About Celiac</a:t>
            </a:r>
            <a:endParaRPr/>
          </a:p>
        </p:txBody>
      </p:sp>
      <p:pic>
        <p:nvPicPr>
          <p:cNvPr descr="20201225_134342.jpg" id="192" name="Google Shape;192;p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63534" y="1524000"/>
            <a:ext cx="2577891" cy="5105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201225_134327.jpg" id="193" name="Google Shape;193;p28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7800" y="1600200"/>
            <a:ext cx="2563628" cy="5027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Calendar</a:t>
            </a:r>
            <a:endParaRPr/>
          </a:p>
        </p:txBody>
      </p:sp>
      <p:sp>
        <p:nvSpPr>
          <p:cNvPr id="199" name="Google Shape;199;p29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Calendar which helps the user keep track of dates, appointments and events that were entered previously.</a:t>
            </a:r>
            <a:endParaRPr/>
          </a:p>
        </p:txBody>
      </p:sp>
      <p:pic>
        <p:nvPicPr>
          <p:cNvPr descr="20201225_134312.jpg" id="200" name="Google Shape;200;p29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62600" y="1524000"/>
            <a:ext cx="2306782" cy="45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Tips</a:t>
            </a:r>
            <a:endParaRPr/>
          </a:p>
        </p:txBody>
      </p:sp>
      <p:sp>
        <p:nvSpPr>
          <p:cNvPr id="206" name="Google Shape;206;p30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It is a tips system which provides users with various daily life advice in different fields as health, nutrition, sport … etc.</a:t>
            </a:r>
            <a:endParaRPr/>
          </a:p>
        </p:txBody>
      </p:sp>
      <p:pic>
        <p:nvPicPr>
          <p:cNvPr descr="20201225_134222.jpg" id="207" name="Google Shape;207;p30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2259" y="1592897"/>
            <a:ext cx="2306782" cy="452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>
            <p:ph type="title"/>
          </p:nvPr>
        </p:nvSpPr>
        <p:spPr>
          <a:xfrm>
            <a:off x="5334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Tips</a:t>
            </a:r>
            <a:endParaRPr/>
          </a:p>
        </p:txBody>
      </p:sp>
      <p:pic>
        <p:nvPicPr>
          <p:cNvPr descr="20201225_134143.jpg" id="213" name="Google Shape;213;p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1143000"/>
            <a:ext cx="2667000" cy="52846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201225_134204.jpg" id="214" name="Google Shape;214;p31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86400" y="1066800"/>
            <a:ext cx="2743200" cy="5356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/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Outlines:</a:t>
            </a:r>
            <a:endParaRPr/>
          </a:p>
        </p:txBody>
      </p:sp>
      <p:sp>
        <p:nvSpPr>
          <p:cNvPr id="108" name="Google Shape;108;p14"/>
          <p:cNvSpPr txBox="1"/>
          <p:nvPr>
            <p:ph idx="1" type="body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Introduction.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Motivation.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Features.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Methods and techniques.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Tools and technologies.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Future work.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Emergency and Map</a:t>
            </a:r>
            <a:endParaRPr/>
          </a:p>
        </p:txBody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These two features use Google maps.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The map displays the current user’s location.</a:t>
            </a:r>
            <a:endParaRPr/>
          </a:p>
          <a:p>
            <a:pPr indent="-14122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</a:pPr>
            <a:r>
              <a:rPr lang="en-US"/>
              <a:t>The user can move the map to see the places around him.</a:t>
            </a:r>
            <a:endParaRPr/>
          </a:p>
        </p:txBody>
      </p:sp>
      <p:pic>
        <p:nvPicPr>
          <p:cNvPr descr="20201225_134045.jpg" id="221" name="Google Shape;221;p3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9534" y="1384670"/>
            <a:ext cx="2405266" cy="4741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Emergency</a:t>
            </a:r>
            <a:endParaRPr/>
          </a:p>
        </p:txBody>
      </p:sp>
      <p:pic>
        <p:nvPicPr>
          <p:cNvPr descr="20201225_134236.jpg" id="227" name="Google Shape;227;p3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1295400"/>
            <a:ext cx="2558205" cy="50406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201225_134258.jpg" id="228" name="Google Shape;228;p33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000" y="1295400"/>
            <a:ext cx="2489611" cy="4873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/>
          <p:nvPr>
            <p:ph type="title"/>
          </p:nvPr>
        </p:nvSpPr>
        <p:spPr>
          <a:xfrm>
            <a:off x="9144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Places in map</a:t>
            </a:r>
            <a:endParaRPr/>
          </a:p>
        </p:txBody>
      </p:sp>
      <p:pic>
        <p:nvPicPr>
          <p:cNvPr descr="20201225_134007.jpg" id="234" name="Google Shape;234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990600"/>
            <a:ext cx="3293387" cy="55194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0201225_134029.jpg" id="235" name="Google Shape;235;p34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9377" y="990600"/>
            <a:ext cx="3056423" cy="5504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5"/>
          <p:cNvSpPr txBox="1"/>
          <p:nvPr>
            <p:ph type="title"/>
          </p:nvPr>
        </p:nvSpPr>
        <p:spPr>
          <a:xfrm>
            <a:off x="914400" y="2590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b="1" lang="en-US" sz="4400"/>
              <a:t>Limitations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/>
          <p:nvPr>
            <p:ph idx="4294967295" type="body"/>
          </p:nvPr>
        </p:nvSpPr>
        <p:spPr>
          <a:xfrm>
            <a:off x="914400" y="1295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Difficulties in collecting data and information about the disease.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Some places do not exist on Google Map.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Since it is a complex disease, there were difficulties in creating features that are suitable and provide as much help as possible to  patients.</a:t>
            </a:r>
            <a:endParaRPr/>
          </a:p>
          <a:p>
            <a:pPr indent="-12090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  <a:p>
            <a:pPr indent="-12090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  <a:p>
            <a:pPr indent="-12090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>
            <p:ph type="title"/>
          </p:nvPr>
        </p:nvSpPr>
        <p:spPr>
          <a:xfrm>
            <a:off x="457200" y="2667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b="1" lang="en-US" sz="4400"/>
              <a:t>Future Work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/>
          <p:nvPr>
            <p:ph idx="4294967295" type="body"/>
          </p:nvPr>
        </p:nvSpPr>
        <p:spPr>
          <a:xfrm>
            <a:off x="914400" y="1676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A professional chatbot that would answer the user’s questions instead of simple chatbot.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Provide OCR to know if a specific product contains gluten or not.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Provide Barcode checking to know if a specific product contains gluten or not.</a:t>
            </a:r>
            <a:endParaRPr/>
          </a:p>
          <a:p>
            <a:pPr indent="-12090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9"/>
          <p:cNvSpPr txBox="1"/>
          <p:nvPr>
            <p:ph type="title"/>
          </p:nvPr>
        </p:nvSpPr>
        <p:spPr>
          <a:xfrm>
            <a:off x="457200" y="2590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b="1" lang="en-US"/>
              <a:t>Thank You For Listening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838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What is Beyond Celiac?</a:t>
            </a:r>
            <a:endParaRPr/>
          </a:p>
        </p:txBody>
      </p:sp>
      <p:sp>
        <p:nvSpPr>
          <p:cNvPr id="114" name="Google Shape;114;p15"/>
          <p:cNvSpPr txBox="1"/>
          <p:nvPr>
            <p:ph idx="1" type="body"/>
          </p:nvPr>
        </p:nvSpPr>
        <p:spPr>
          <a:xfrm>
            <a:off x="914400" y="2057400"/>
            <a:ext cx="8229600" cy="2285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It is a mobile application built using React-Native,  which mainly helps users who suffer with celiac disease and users who want to know more about the disease because they have some Celiac patients in their surroundings.</a:t>
            </a:r>
            <a:endParaRPr/>
          </a:p>
          <a:p>
            <a:pPr indent="-133096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>
            <p:ph type="title"/>
          </p:nvPr>
        </p:nvSpPr>
        <p:spPr>
          <a:xfrm>
            <a:off x="762000" y="2514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b="1" lang="en-US" sz="4400"/>
              <a:t>Motivation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idx="4294967295" type="body"/>
          </p:nvPr>
        </p:nvSpPr>
        <p:spPr>
          <a:xfrm>
            <a:off x="0" y="1676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Celiac disease patients face many difficulties especially when they are diagnosed for the first time, they don’t have enough knowledge  and experience to live and adapt with Celiac.</a:t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Gill Sans"/>
              <a:buNone/>
            </a:pPr>
            <a:r>
              <a:rPr b="1" lang="en-US" sz="4400"/>
              <a:t>Features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idx="4294967295" type="body"/>
          </p:nvPr>
        </p:nvSpPr>
        <p:spPr>
          <a:xfrm>
            <a:off x="914400" y="1219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Basic and simple information for defining Celiac.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An appointment calendar to keep track with dates and set appointments if there’s any.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A Map to help patients find the nearest supermarkets which provide gluten-free products.</a:t>
            </a:r>
            <a:endParaRPr/>
          </a:p>
          <a:p>
            <a:pPr indent="-145287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Map to help patients find near healthcare places.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Char char="⚫"/>
            </a:pPr>
            <a:r>
              <a:rPr lang="en-US"/>
              <a:t>Daily tips and advice.</a:t>
            </a:r>
            <a:endParaRPr/>
          </a:p>
          <a:p>
            <a:pPr indent="-145287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  <a:p>
            <a:pPr indent="0" lvl="0" marL="82296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8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idx="4294967295" type="body"/>
          </p:nvPr>
        </p:nvSpPr>
        <p:spPr>
          <a:xfrm>
            <a:off x="914400" y="1447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Simple chatbot.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Food Recipes that are suitable for Celiac patients.</a:t>
            </a:r>
            <a:br>
              <a:rPr lang="en-US"/>
            </a:br>
            <a:endParaRPr/>
          </a:p>
          <a:p>
            <a:pPr indent="-283464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</a:pPr>
            <a:r>
              <a:rPr lang="en-US"/>
              <a:t>Diagnosis test.</a:t>
            </a:r>
            <a:endParaRPr/>
          </a:p>
          <a:p>
            <a:pPr indent="-120903" lvl="0" marL="36576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type="title"/>
          </p:nvPr>
        </p:nvSpPr>
        <p:spPr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en-US"/>
              <a:t>Tools and Technologies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انقلاب">
  <a:themeElements>
    <a:clrScheme name="انقلاب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