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  <p:sldId id="288" r:id="rId58"/>
    <p:sldId id="289" r:id="rId59"/>
    <p:sldId id="290" r:id="rId60"/>
    <p:sldId id="291" r:id="rId61"/>
    <p:sldId id="292" r:id="rId62"/>
    <p:sldId id="293" r:id="rId63"/>
    <p:sldId id="294" r:id="rId64"/>
    <p:sldId id="295" r:id="rId65"/>
    <p:sldId id="296" r:id="rId66"/>
  </p:sldIdLst>
  <p:sldSz cx="9753600" cy="73152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Exo" charset="1" panose="00000500000000000000"/>
      <p:regular r:id="rId10"/>
    </p:embeddedFont>
    <p:embeddedFont>
      <p:font typeface="Exo Bold" charset="1" panose="00000800000000000000"/>
      <p:regular r:id="rId11"/>
    </p:embeddedFont>
    <p:embeddedFont>
      <p:font typeface="Exo Italics" charset="1" panose="00000500000000000000"/>
      <p:regular r:id="rId12"/>
    </p:embeddedFont>
    <p:embeddedFont>
      <p:font typeface="Exo Bold Italics" charset="1" panose="00000800000000000000"/>
      <p:regular r:id="rId13"/>
    </p:embeddedFont>
    <p:embeddedFont>
      <p:font typeface="Times Neue Roman" charset="1" panose="00000500000000000000"/>
      <p:regular r:id="rId14"/>
    </p:embeddedFont>
    <p:embeddedFont>
      <p:font typeface="Times Neue Roman Bold" charset="1" panose="00000800000000000000"/>
      <p:regular r:id="rId15"/>
    </p:embeddedFont>
    <p:embeddedFont>
      <p:font typeface="Times Neue Roman Italics" charset="1" panose="00000500000000000000"/>
      <p:regular r:id="rId16"/>
    </p:embeddedFont>
    <p:embeddedFont>
      <p:font typeface="Times Neue Roman Bold Italics" charset="1" panose="00000800000000000000"/>
      <p:regular r:id="rId17"/>
    </p:embeddedFont>
    <p:embeddedFont>
      <p:font typeface="HK Grotesk Light" charset="1" panose="00000400000000000000"/>
      <p:regular r:id="rId18"/>
    </p:embeddedFont>
    <p:embeddedFont>
      <p:font typeface="HK Grotesk Light Bold" charset="1" panose="00000500000000000000"/>
      <p:regular r:id="rId19"/>
    </p:embeddedFont>
    <p:embeddedFont>
      <p:font typeface="HK Grotesk Light Italics" charset="1" panose="00000400000000000000"/>
      <p:regular r:id="rId20"/>
    </p:embeddedFont>
    <p:embeddedFont>
      <p:font typeface="HK Grotesk Light Bold Italics" charset="1" panose="00000500000000000000"/>
      <p:regular r:id="rId21"/>
    </p:embeddedFont>
    <p:embeddedFont>
      <p:font typeface="Exo 2 Bold" charset="1" panose="00000800000000000000"/>
      <p:regular r:id="rId22"/>
    </p:embeddedFont>
    <p:embeddedFont>
      <p:font typeface="Exo 2 Bold Bold" charset="1" panose="00000900000000000000"/>
      <p:regular r:id="rId23"/>
    </p:embeddedFont>
    <p:embeddedFont>
      <p:font typeface="Exo 2 Bold Italics" charset="1" panose="00000800000000000000"/>
      <p:regular r:id="rId24"/>
    </p:embeddedFont>
    <p:embeddedFont>
      <p:font typeface="Exo 2 Bold Bold Italics" charset="1" panose="0000090000000000000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slides/slide1.xml" Type="http://schemas.openxmlformats.org/officeDocument/2006/relationships/slide"/><Relationship Id="rId27" Target="slides/slide2.xml" Type="http://schemas.openxmlformats.org/officeDocument/2006/relationships/slide"/><Relationship Id="rId28" Target="slides/slide3.xml" Type="http://schemas.openxmlformats.org/officeDocument/2006/relationships/slide"/><Relationship Id="rId29" Target="slides/slide4.xml" Type="http://schemas.openxmlformats.org/officeDocument/2006/relationships/slide"/><Relationship Id="rId3" Target="viewProps.xml" Type="http://schemas.openxmlformats.org/officeDocument/2006/relationships/viewProps"/><Relationship Id="rId30" Target="slides/slide5.xml" Type="http://schemas.openxmlformats.org/officeDocument/2006/relationships/slide"/><Relationship Id="rId31" Target="slides/slide6.xml" Type="http://schemas.openxmlformats.org/officeDocument/2006/relationships/slide"/><Relationship Id="rId32" Target="slides/slide7.xml" Type="http://schemas.openxmlformats.org/officeDocument/2006/relationships/slide"/><Relationship Id="rId33" Target="slides/slide8.xml" Type="http://schemas.openxmlformats.org/officeDocument/2006/relationships/slide"/><Relationship Id="rId34" Target="slides/slide9.xml" Type="http://schemas.openxmlformats.org/officeDocument/2006/relationships/slide"/><Relationship Id="rId35" Target="slides/slide10.xml" Type="http://schemas.openxmlformats.org/officeDocument/2006/relationships/slide"/><Relationship Id="rId36" Target="slides/slide11.xml" Type="http://schemas.openxmlformats.org/officeDocument/2006/relationships/slide"/><Relationship Id="rId37" Target="slides/slide12.xml" Type="http://schemas.openxmlformats.org/officeDocument/2006/relationships/slide"/><Relationship Id="rId38" Target="slides/slide13.xml" Type="http://schemas.openxmlformats.org/officeDocument/2006/relationships/slide"/><Relationship Id="rId39" Target="slides/slide14.xml" Type="http://schemas.openxmlformats.org/officeDocument/2006/relationships/slide"/><Relationship Id="rId4" Target="theme/theme1.xml" Type="http://schemas.openxmlformats.org/officeDocument/2006/relationships/theme"/><Relationship Id="rId40" Target="slides/slide15.xml" Type="http://schemas.openxmlformats.org/officeDocument/2006/relationships/slide"/><Relationship Id="rId41" Target="slides/slide16.xml" Type="http://schemas.openxmlformats.org/officeDocument/2006/relationships/slide"/><Relationship Id="rId42" Target="slides/slide17.xml" Type="http://schemas.openxmlformats.org/officeDocument/2006/relationships/slide"/><Relationship Id="rId43" Target="slides/slide18.xml" Type="http://schemas.openxmlformats.org/officeDocument/2006/relationships/slide"/><Relationship Id="rId44" Target="slides/slide19.xml" Type="http://schemas.openxmlformats.org/officeDocument/2006/relationships/slide"/><Relationship Id="rId45" Target="slides/slide20.xml" Type="http://schemas.openxmlformats.org/officeDocument/2006/relationships/slide"/><Relationship Id="rId46" Target="slides/slide21.xml" Type="http://schemas.openxmlformats.org/officeDocument/2006/relationships/slide"/><Relationship Id="rId47" Target="slides/slide22.xml" Type="http://schemas.openxmlformats.org/officeDocument/2006/relationships/slide"/><Relationship Id="rId48" Target="slides/slide23.xml" Type="http://schemas.openxmlformats.org/officeDocument/2006/relationships/slide"/><Relationship Id="rId49" Target="slides/slide24.xml" Type="http://schemas.openxmlformats.org/officeDocument/2006/relationships/slide"/><Relationship Id="rId5" Target="tableStyles.xml" Type="http://schemas.openxmlformats.org/officeDocument/2006/relationships/tableStyles"/><Relationship Id="rId50" Target="slides/slide25.xml" Type="http://schemas.openxmlformats.org/officeDocument/2006/relationships/slide"/><Relationship Id="rId51" Target="slides/slide26.xml" Type="http://schemas.openxmlformats.org/officeDocument/2006/relationships/slide"/><Relationship Id="rId52" Target="slides/slide27.xml" Type="http://schemas.openxmlformats.org/officeDocument/2006/relationships/slide"/><Relationship Id="rId53" Target="slides/slide28.xml" Type="http://schemas.openxmlformats.org/officeDocument/2006/relationships/slide"/><Relationship Id="rId54" Target="slides/slide29.xml" Type="http://schemas.openxmlformats.org/officeDocument/2006/relationships/slide"/><Relationship Id="rId55" Target="slides/slide30.xml" Type="http://schemas.openxmlformats.org/officeDocument/2006/relationships/slide"/><Relationship Id="rId56" Target="slides/slide31.xml" Type="http://schemas.openxmlformats.org/officeDocument/2006/relationships/slide"/><Relationship Id="rId57" Target="slides/slide32.xml" Type="http://schemas.openxmlformats.org/officeDocument/2006/relationships/slide"/><Relationship Id="rId58" Target="slides/slide33.xml" Type="http://schemas.openxmlformats.org/officeDocument/2006/relationships/slide"/><Relationship Id="rId59" Target="slides/slide34.xml" Type="http://schemas.openxmlformats.org/officeDocument/2006/relationships/slide"/><Relationship Id="rId6" Target="fonts/font6.fntdata" Type="http://schemas.openxmlformats.org/officeDocument/2006/relationships/font"/><Relationship Id="rId60" Target="slides/slide35.xml" Type="http://schemas.openxmlformats.org/officeDocument/2006/relationships/slide"/><Relationship Id="rId61" Target="slides/slide36.xml" Type="http://schemas.openxmlformats.org/officeDocument/2006/relationships/slide"/><Relationship Id="rId62" Target="slides/slide37.xml" Type="http://schemas.openxmlformats.org/officeDocument/2006/relationships/slide"/><Relationship Id="rId63" Target="slides/slide38.xml" Type="http://schemas.openxmlformats.org/officeDocument/2006/relationships/slide"/><Relationship Id="rId64" Target="slides/slide39.xml" Type="http://schemas.openxmlformats.org/officeDocument/2006/relationships/slide"/><Relationship Id="rId65" Target="slides/slide40.xml" Type="http://schemas.openxmlformats.org/officeDocument/2006/relationships/slide"/><Relationship Id="rId66" Target="slides/slide4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jpeg" Type="http://schemas.openxmlformats.org/officeDocument/2006/relationships/image"/><Relationship Id="rId3" Target="../media/image3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9.jpeg" Type="http://schemas.openxmlformats.org/officeDocument/2006/relationships/image"/><Relationship Id="rId3" Target="../media/image40.png" Type="http://schemas.openxmlformats.org/officeDocument/2006/relationships/image"/><Relationship Id="rId4" Target="../media/image41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5.png" Type="http://schemas.openxmlformats.org/officeDocument/2006/relationships/image"/><Relationship Id="rId4" Target="../media/image46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47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4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50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5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52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Relationship Id="rId4" Target="../media/image53.png" Type="http://schemas.openxmlformats.org/officeDocument/2006/relationships/image"/><Relationship Id="rId5" Target="../media/image5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png" Type="http://schemas.openxmlformats.org/officeDocument/2006/relationships/image"/><Relationship Id="rId3" Target="../media/image46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7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13.png" Type="http://schemas.openxmlformats.org/officeDocument/2006/relationships/image"/><Relationship Id="rId4" Target="../media/image14.png" Type="http://schemas.openxmlformats.org/officeDocument/2006/relationships/image"/><Relationship Id="rId5" Target="../media/image58.jpe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Relationship Id="rId3" Target="../media/image55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Relationship Id="rId3" Target="../media/image55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61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62.pn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63.png" Type="http://schemas.openxmlformats.org/officeDocument/2006/relationships/image"/><Relationship Id="rId4" Target="../media/image4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png" Type="http://schemas.openxmlformats.org/officeDocument/2006/relationships/image"/><Relationship Id="rId4" Target="../media/image8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64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6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jpeg" Type="http://schemas.openxmlformats.org/officeDocument/2006/relationships/image"/><Relationship Id="rId5" Target="../media/image12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19.png" Type="http://schemas.openxmlformats.org/officeDocument/2006/relationships/image"/><Relationship Id="rId5" Target="../media/image20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jpeg" Type="http://schemas.openxmlformats.org/officeDocument/2006/relationships/image"/><Relationship Id="rId3" Target="../media/image22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svg" Type="http://schemas.openxmlformats.org/officeDocument/2006/relationships/image"/><Relationship Id="rId4" Target="../media/image2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0" y="0"/>
            <a:ext cx="548640" cy="73152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4374" t="14336" r="0" b="0"/>
          <a:stretch>
            <a:fillRect/>
          </a:stretch>
        </p:blipFill>
        <p:spPr>
          <a:xfrm flipH="false" flipV="false" rot="0">
            <a:off x="0" y="0"/>
            <a:ext cx="3674654" cy="73152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4096060" y="922540"/>
            <a:ext cx="5281479" cy="2572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09"/>
              </a:lnSpc>
            </a:pPr>
            <a:r>
              <a:rPr lang="en-US" sz="6099">
                <a:solidFill>
                  <a:srgbClr val="DE832C"/>
                </a:solidFill>
                <a:latin typeface="HK Grotesk Light Bold"/>
              </a:rPr>
              <a:t>THREE AXIS CNC MACHINE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070984" y="6679649"/>
            <a:ext cx="1331632" cy="3237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557"/>
              </a:lnSpc>
            </a:pPr>
            <a:r>
              <a:rPr lang="en-US" sz="2131">
                <a:solidFill>
                  <a:srgbClr val="DE832C"/>
                </a:solidFill>
                <a:latin typeface="HK Grotesk Light"/>
              </a:rPr>
              <a:t>May 2022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918472" y="4588285"/>
            <a:ext cx="2122702" cy="10994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60"/>
              </a:lnSpc>
            </a:pPr>
            <a:r>
              <a:rPr lang="en-US" sz="2600">
                <a:solidFill>
                  <a:srgbClr val="FFFFFF"/>
                </a:solidFill>
                <a:latin typeface="HK Grotesk Light"/>
              </a:rPr>
              <a:t>Nidal Al-Dari</a:t>
            </a:r>
          </a:p>
          <a:p>
            <a:pPr>
              <a:lnSpc>
                <a:spcPts val="2860"/>
              </a:lnSpc>
            </a:pPr>
            <a:r>
              <a:rPr lang="en-US" sz="2600">
                <a:solidFill>
                  <a:srgbClr val="FFFFFF"/>
                </a:solidFill>
                <a:latin typeface="HK Grotesk Light"/>
              </a:rPr>
              <a:t>Ameer Odeh</a:t>
            </a:r>
          </a:p>
          <a:p>
            <a:pPr>
              <a:lnSpc>
                <a:spcPts val="2860"/>
              </a:lnSpc>
            </a:pPr>
            <a:r>
              <a:rPr lang="en-US" sz="2600">
                <a:solidFill>
                  <a:srgbClr val="FFFFFF"/>
                </a:solidFill>
                <a:latin typeface="HK Grotesk Light"/>
              </a:rPr>
              <a:t>Sadele Rabaya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028816" y="4588285"/>
            <a:ext cx="2348723" cy="737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860"/>
              </a:lnSpc>
            </a:pPr>
            <a:r>
              <a:rPr lang="en-US" sz="2600">
                <a:solidFill>
                  <a:srgbClr val="FFFFFF"/>
                </a:solidFill>
                <a:latin typeface="HK Grotesk Light"/>
              </a:rPr>
              <a:t>Supervisor:</a:t>
            </a:r>
          </a:p>
          <a:p>
            <a:pPr>
              <a:lnSpc>
                <a:spcPts val="2860"/>
              </a:lnSpc>
            </a:pPr>
            <a:r>
              <a:rPr lang="en-US" sz="2600">
                <a:solidFill>
                  <a:srgbClr val="FFFFFF"/>
                </a:solidFill>
                <a:latin typeface="HK Grotesk Light"/>
              </a:rPr>
              <a:t>Dr. Bashir Nouri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8666904" y="6126360"/>
            <a:ext cx="1188840" cy="118884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291591" y="2135153"/>
            <a:ext cx="7170419" cy="4286757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785173" y="6590535"/>
            <a:ext cx="4183254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2.6: Moving Table (Y-Axis)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59549" y="760095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29310"/>
            <a:ext cx="4366372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DE832C"/>
                </a:solidFill>
                <a:latin typeface="Exo"/>
              </a:rPr>
              <a:t>MOVING TABLE (Y-AXIS)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8666904" y="6126360"/>
            <a:ext cx="1188840" cy="118884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820234" y="2143794"/>
            <a:ext cx="6113132" cy="438590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735974" y="6648747"/>
            <a:ext cx="2281651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2.7: X-Axis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59549" y="760095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29310"/>
            <a:ext cx="1261714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DE832C"/>
                </a:solidFill>
                <a:latin typeface="Exo"/>
              </a:rPr>
              <a:t>X-AXIS 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8666904" y="6126360"/>
            <a:ext cx="1188840" cy="118884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667845" y="1920424"/>
            <a:ext cx="4417911" cy="4457982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911300" y="6627699"/>
            <a:ext cx="3931001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2.8: Z-Axis With Spindle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59549" y="760095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3764845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DE832C"/>
                </a:solidFill>
                <a:latin typeface="Exo"/>
              </a:rPr>
              <a:t>Z-AXIS WITH SPINDLE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8666904" y="6126360"/>
            <a:ext cx="1188840" cy="118884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12830" t="0" r="12465" b="0"/>
          <a:stretch>
            <a:fillRect/>
          </a:stretch>
        </p:blipFill>
        <p:spPr>
          <a:xfrm flipH="false" flipV="false" rot="0">
            <a:off x="2411812" y="1920424"/>
            <a:ext cx="4924292" cy="383556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404691" y="5908384"/>
            <a:ext cx="2938533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2.9: Final Design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59549" y="760095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5433599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DE832C"/>
                </a:solidFill>
                <a:latin typeface="Exo"/>
              </a:rPr>
              <a:t>FINAL DESIGN OF THE MACHINE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20187" r="0" b="0"/>
          <a:stretch>
            <a:fillRect/>
          </a:stretch>
        </p:blipFill>
        <p:spPr>
          <a:xfrm flipH="false" flipV="false" rot="0">
            <a:off x="1395568" y="3611780"/>
            <a:ext cx="2760517" cy="2203231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22721" t="17221" r="16923" b="16885"/>
          <a:stretch>
            <a:fillRect/>
          </a:stretch>
        </p:blipFill>
        <p:spPr>
          <a:xfrm flipH="false" flipV="false" rot="0">
            <a:off x="5191243" y="3611780"/>
            <a:ext cx="3027079" cy="220323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150651" y="5910262"/>
            <a:ext cx="3250351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3.1: X-Axis Stepper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917449" y="642228"/>
            <a:ext cx="5918701" cy="501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03989E"/>
                </a:solidFill>
                <a:latin typeface="Exo"/>
              </a:rPr>
              <a:t>ELECTRICAL COMPONENTS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3142244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STEPPER MOTORS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08426" y="2034724"/>
            <a:ext cx="2747659" cy="14910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X-AXIS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NEMA 17 34MM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1.3A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28 N.CM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330953" y="2034724"/>
            <a:ext cx="2747659" cy="14910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Y AND Z-AXIS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NEMA 17 42MM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1.68A</a:t>
            </a:r>
          </a:p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36 N.CM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592125" y="5910262"/>
            <a:ext cx="4225315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3.2: Y And Z-Axis Stepper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11665" r="0" b="11236"/>
          <a:stretch>
            <a:fillRect/>
          </a:stretch>
        </p:blipFill>
        <p:spPr>
          <a:xfrm flipH="false" flipV="false" rot="0">
            <a:off x="5704468" y="3171414"/>
            <a:ext cx="2835333" cy="2185991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107322" y="3171414"/>
            <a:ext cx="3324152" cy="218599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622836" y="5658255"/>
            <a:ext cx="4293124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3.3: A-4988 Stepper Driver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5768740" cy="418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77"/>
              </a:lnSpc>
            </a:pPr>
            <a:r>
              <a:rPr lang="en-US" spc="148" sz="2979">
                <a:solidFill>
                  <a:srgbClr val="03989E"/>
                </a:solidFill>
                <a:latin typeface="Exo"/>
              </a:rPr>
              <a:t>CONTROLLING THE STEPPERS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09202" y="2544212"/>
            <a:ext cx="3520391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A-4988 PINOUT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014248" y="2544212"/>
            <a:ext cx="4215773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A-4988 WITH HEATSINK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043779" y="5658255"/>
            <a:ext cx="4156711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3.4: A-4988 With Heatsink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11509" r="598" b="9764"/>
          <a:stretch>
            <a:fillRect/>
          </a:stretch>
        </p:blipFill>
        <p:spPr>
          <a:xfrm flipH="false" flipV="false" rot="0">
            <a:off x="4319148" y="2208274"/>
            <a:ext cx="5145197" cy="4075005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5026459" y="6426924"/>
            <a:ext cx="3730575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3.5: CNC Shield Pinout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520" y="875429"/>
            <a:ext cx="5590373" cy="418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77"/>
              </a:lnSpc>
            </a:pPr>
            <a:r>
              <a:rPr lang="en-US" spc="148" sz="2979">
                <a:solidFill>
                  <a:srgbClr val="03989E"/>
                </a:solidFill>
                <a:latin typeface="Exo"/>
              </a:rPr>
              <a:t>CONTROLLING THE STEPPERS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1572873"/>
            <a:ext cx="3351370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CNC SHIELD PINOUT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9906" y="2710680"/>
            <a:ext cx="4082890" cy="24113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786"/>
              </a:lnSpc>
              <a:spcBef>
                <a:spcPct val="0"/>
              </a:spcBef>
            </a:pPr>
            <a:r>
              <a:rPr lang="en-US" spc="81" sz="1623">
                <a:solidFill>
                  <a:srgbClr val="03989E"/>
                </a:solidFill>
                <a:latin typeface="Exo"/>
              </a:rPr>
              <a:t>MOTOR VOLTAGE: 8 V TO 35 V.</a:t>
            </a:r>
          </a:p>
          <a:p>
            <a:pPr>
              <a:lnSpc>
                <a:spcPts val="1786"/>
              </a:lnSpc>
              <a:spcBef>
                <a:spcPct val="0"/>
              </a:spcBef>
            </a:pPr>
          </a:p>
          <a:p>
            <a:pPr>
              <a:lnSpc>
                <a:spcPts val="1786"/>
              </a:lnSpc>
              <a:spcBef>
                <a:spcPct val="0"/>
              </a:spcBef>
            </a:pPr>
            <a:r>
              <a:rPr lang="en-US" spc="81" sz="1623">
                <a:solidFill>
                  <a:srgbClr val="03989E"/>
                </a:solidFill>
                <a:latin typeface="Exo"/>
              </a:rPr>
              <a:t>LOGIC CIRCUITS VOLTAGE: 3 V TO 5.5 V.</a:t>
            </a:r>
          </a:p>
          <a:p>
            <a:pPr>
              <a:lnSpc>
                <a:spcPts val="1786"/>
              </a:lnSpc>
              <a:spcBef>
                <a:spcPct val="0"/>
              </a:spcBef>
            </a:pPr>
          </a:p>
          <a:p>
            <a:pPr>
              <a:lnSpc>
                <a:spcPts val="1786"/>
              </a:lnSpc>
              <a:spcBef>
                <a:spcPct val="0"/>
              </a:spcBef>
            </a:pPr>
            <a:r>
              <a:rPr lang="en-US" spc="81" sz="1623">
                <a:solidFill>
                  <a:srgbClr val="03989E"/>
                </a:solidFill>
                <a:latin typeface="Exo"/>
              </a:rPr>
              <a:t>CURRENT: 2 A (MAX).</a:t>
            </a:r>
          </a:p>
          <a:p>
            <a:pPr>
              <a:lnSpc>
                <a:spcPts val="1786"/>
              </a:lnSpc>
              <a:spcBef>
                <a:spcPct val="0"/>
              </a:spcBef>
            </a:pPr>
          </a:p>
          <a:p>
            <a:pPr>
              <a:lnSpc>
                <a:spcPts val="1786"/>
              </a:lnSpc>
              <a:spcBef>
                <a:spcPct val="0"/>
              </a:spcBef>
            </a:pPr>
            <a:r>
              <a:rPr lang="en-US" spc="81" sz="1623">
                <a:solidFill>
                  <a:srgbClr val="03989E"/>
                </a:solidFill>
                <a:latin typeface="Exo"/>
              </a:rPr>
              <a:t>FIVE STEP RESOLUTIONS: FULL, 1/2, 1/4, 1/8 AND 1/16.</a:t>
            </a:r>
          </a:p>
          <a:p>
            <a:pPr>
              <a:lnSpc>
                <a:spcPts val="1786"/>
              </a:lnSpc>
              <a:spcBef>
                <a:spcPct val="0"/>
              </a:spcBef>
            </a:pPr>
          </a:p>
          <a:p>
            <a:pPr>
              <a:lnSpc>
                <a:spcPts val="1786"/>
              </a:lnSpc>
              <a:spcBef>
                <a:spcPct val="0"/>
              </a:spcBef>
            </a:pPr>
            <a:r>
              <a:rPr lang="en-US" spc="81" sz="1623">
                <a:solidFill>
                  <a:srgbClr val="03989E"/>
                </a:solidFill>
                <a:latin typeface="Exo"/>
              </a:rPr>
              <a:t>PROTECTION: UNDER-VOLTAGE, OVER-CURRENT AND OVER-TEMPERATURE.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31520" y="875429"/>
            <a:ext cx="5590373" cy="418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77"/>
              </a:lnSpc>
            </a:pPr>
            <a:r>
              <a:rPr lang="en-US" spc="148" sz="2979">
                <a:solidFill>
                  <a:srgbClr val="03989E"/>
                </a:solidFill>
                <a:latin typeface="Exo"/>
              </a:rPr>
              <a:t>CONTROLLING THE STEPPERS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731520" y="1572873"/>
            <a:ext cx="4903186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CNC SHIELD MICROSTEPPING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93337" y="2929755"/>
            <a:ext cx="4082890" cy="23453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896"/>
              </a:lnSpc>
            </a:pPr>
            <a:r>
              <a:rPr lang="en-US" spc="86" sz="1723">
                <a:solidFill>
                  <a:srgbClr val="03989E"/>
                </a:solidFill>
                <a:latin typeface="Exo"/>
              </a:rPr>
              <a:t>THE USED STEPPER MOTORS HAVE A RESOLUTION OF 200 STEPS / REV</a:t>
            </a:r>
          </a:p>
          <a:p>
            <a:pPr>
              <a:lnSpc>
                <a:spcPts val="1896"/>
              </a:lnSpc>
            </a:pPr>
          </a:p>
          <a:p>
            <a:pPr>
              <a:lnSpc>
                <a:spcPts val="1896"/>
              </a:lnSpc>
            </a:pPr>
            <a:r>
              <a:rPr lang="en-US" spc="86" sz="1723">
                <a:solidFill>
                  <a:srgbClr val="03989E"/>
                </a:solidFill>
                <a:latin typeface="Exo"/>
              </a:rPr>
              <a:t>USING 1/16 MICROSTEPPING WE GET:</a:t>
            </a:r>
          </a:p>
          <a:p>
            <a:pPr>
              <a:lnSpc>
                <a:spcPts val="1896"/>
              </a:lnSpc>
            </a:pPr>
          </a:p>
          <a:p>
            <a:pPr>
              <a:lnSpc>
                <a:spcPts val="1896"/>
              </a:lnSpc>
            </a:pPr>
            <a:r>
              <a:rPr lang="en-US" spc="86" sz="1723">
                <a:solidFill>
                  <a:srgbClr val="03989E"/>
                </a:solidFill>
                <a:latin typeface="Exo"/>
              </a:rPr>
              <a:t>200*16 = 3200 STEPS = 1 REV = 8MM</a:t>
            </a:r>
          </a:p>
          <a:p>
            <a:pPr>
              <a:lnSpc>
                <a:spcPts val="1896"/>
              </a:lnSpc>
            </a:pPr>
          </a:p>
          <a:p>
            <a:pPr>
              <a:lnSpc>
                <a:spcPts val="1896"/>
              </a:lnSpc>
            </a:pPr>
            <a:r>
              <a:rPr lang="en-US" spc="86" sz="1723">
                <a:solidFill>
                  <a:srgbClr val="03989E"/>
                </a:solidFill>
                <a:latin typeface="Exo"/>
              </a:rPr>
              <a:t>3200/8 = </a:t>
            </a:r>
            <a:r>
              <a:rPr lang="en-US" spc="86" sz="1723">
                <a:solidFill>
                  <a:srgbClr val="FFFFFF"/>
                </a:solidFill>
                <a:latin typeface="Exo"/>
              </a:rPr>
              <a:t>400 STEPS/MM</a:t>
            </a:r>
          </a:p>
          <a:p>
            <a:pPr>
              <a:lnSpc>
                <a:spcPts val="1786"/>
              </a:lnSpc>
            </a:pPr>
          </a:p>
          <a:p>
            <a:pPr>
              <a:lnSpc>
                <a:spcPts val="1786"/>
              </a:lnSpc>
              <a:spcBef>
                <a:spcPct val="0"/>
              </a:spcBef>
            </a:pP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4390358" y="2899391"/>
            <a:ext cx="5363242" cy="222268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461620" y="1843059"/>
            <a:ext cx="6830360" cy="4004335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3011512" y="6037877"/>
            <a:ext cx="3854060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3.6: Arduino Uno Pinout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520" y="875429"/>
            <a:ext cx="5686416" cy="418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77"/>
              </a:lnSpc>
            </a:pPr>
            <a:r>
              <a:rPr lang="en-US" spc="148" sz="2979">
                <a:solidFill>
                  <a:srgbClr val="03989E"/>
                </a:solidFill>
                <a:latin typeface="Exo"/>
              </a:rPr>
              <a:t>CONTROLLING THE STEPPERS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1383876"/>
            <a:ext cx="3780719" cy="376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7"/>
              </a:lnSpc>
            </a:pPr>
            <a:r>
              <a:rPr lang="en-US" spc="133" sz="2679">
                <a:solidFill>
                  <a:srgbClr val="03989E"/>
                </a:solidFill>
                <a:latin typeface="Exo"/>
              </a:rPr>
              <a:t>ARDUINO UNO PINOUT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17176" r="0" b="12041"/>
          <a:stretch>
            <a:fillRect/>
          </a:stretch>
        </p:blipFill>
        <p:spPr>
          <a:xfrm flipH="false" flipV="false" rot="0">
            <a:off x="5199237" y="2071962"/>
            <a:ext cx="4554363" cy="322363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5613500" y="5512915"/>
            <a:ext cx="3725837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3.7: 12V Power Supply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520" y="875429"/>
            <a:ext cx="5686416" cy="418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277"/>
              </a:lnSpc>
            </a:pPr>
            <a:r>
              <a:rPr lang="en-US" spc="148" sz="2979">
                <a:solidFill>
                  <a:srgbClr val="03989E"/>
                </a:solidFill>
                <a:latin typeface="Exo"/>
              </a:rPr>
              <a:t>POWER SUPPLY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45354" y="1998300"/>
            <a:ext cx="5053884" cy="3837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98"/>
              </a:lnSpc>
            </a:pPr>
            <a:r>
              <a:rPr lang="en-US" spc="109" sz="2180">
                <a:solidFill>
                  <a:srgbClr val="03989E"/>
                </a:solidFill>
                <a:latin typeface="Exo"/>
              </a:rPr>
              <a:t>AC SUPPLY: 110-240 VAC 50-60HZ</a:t>
            </a:r>
          </a:p>
          <a:p>
            <a:pPr>
              <a:lnSpc>
                <a:spcPts val="2398"/>
              </a:lnSpc>
            </a:pPr>
          </a:p>
          <a:p>
            <a:pPr>
              <a:lnSpc>
                <a:spcPts val="2398"/>
              </a:lnSpc>
            </a:pPr>
            <a:r>
              <a:rPr lang="en-US" spc="109" sz="2180">
                <a:solidFill>
                  <a:srgbClr val="03989E"/>
                </a:solidFill>
                <a:latin typeface="Exo"/>
              </a:rPr>
              <a:t>OUTPUT VOLTAGE: 12 VDC</a:t>
            </a:r>
          </a:p>
          <a:p>
            <a:pPr>
              <a:lnSpc>
                <a:spcPts val="2398"/>
              </a:lnSpc>
            </a:pPr>
          </a:p>
          <a:p>
            <a:pPr>
              <a:lnSpc>
                <a:spcPts val="2398"/>
              </a:lnSpc>
            </a:pPr>
            <a:r>
              <a:rPr lang="en-US" spc="109" sz="2180">
                <a:solidFill>
                  <a:srgbClr val="03989E"/>
                </a:solidFill>
                <a:latin typeface="Exo"/>
              </a:rPr>
              <a:t>MAX. OUTPUT CURRENT: 5A</a:t>
            </a:r>
          </a:p>
          <a:p>
            <a:pPr>
              <a:lnSpc>
                <a:spcPts val="2398"/>
              </a:lnSpc>
            </a:pPr>
          </a:p>
          <a:p>
            <a:pPr>
              <a:lnSpc>
                <a:spcPts val="2398"/>
              </a:lnSpc>
            </a:pPr>
            <a:r>
              <a:rPr lang="en-US" spc="109" sz="2180">
                <a:solidFill>
                  <a:srgbClr val="03989E"/>
                </a:solidFill>
                <a:latin typeface="Exo"/>
              </a:rPr>
              <a:t>HIGH EFFICIENCY AND LOW WORKING TEMPERATURE</a:t>
            </a:r>
          </a:p>
          <a:p>
            <a:pPr>
              <a:lnSpc>
                <a:spcPts val="2398"/>
              </a:lnSpc>
            </a:pPr>
          </a:p>
          <a:p>
            <a:pPr>
              <a:lnSpc>
                <a:spcPts val="2398"/>
              </a:lnSpc>
            </a:pPr>
            <a:r>
              <a:rPr lang="en-US" spc="109" sz="2180">
                <a:solidFill>
                  <a:srgbClr val="03989E"/>
                </a:solidFill>
                <a:latin typeface="Exo"/>
              </a:rPr>
              <a:t>SHORT-CIRCUIT PROTECTION ,OVER-CURRENT PROTECTION, OVERLOAD PROTECTION</a:t>
            </a:r>
          </a:p>
          <a:p>
            <a:pPr>
              <a:lnSpc>
                <a:spcPts val="2398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3702438" y="769620"/>
            <a:ext cx="2348723" cy="658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600">
                <a:solidFill>
                  <a:srgbClr val="DE832C"/>
                </a:solidFill>
                <a:latin typeface="HK Grotesk Light Bold"/>
              </a:rPr>
              <a:t>Overview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45529" y="2016136"/>
            <a:ext cx="6027789" cy="29342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Introduction</a:t>
            </a:r>
          </a:p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Mechanical Components</a:t>
            </a:r>
          </a:p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Electrical Components</a:t>
            </a:r>
          </a:p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Software</a:t>
            </a:r>
          </a:p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Limitations</a:t>
            </a:r>
          </a:p>
          <a:p>
            <a:pPr marL="753191" indent="-376596" lvl="1">
              <a:lnSpc>
                <a:spcPts val="3837"/>
              </a:lnSpc>
              <a:buFont typeface="Arial"/>
              <a:buChar char="•"/>
            </a:pPr>
            <a:r>
              <a:rPr lang="en-US" sz="3488">
                <a:solidFill>
                  <a:srgbClr val="FFFFFF"/>
                </a:solidFill>
                <a:latin typeface="HK Grotesk Light"/>
              </a:rPr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30587"/>
          <a:stretch>
            <a:fillRect/>
          </a:stretch>
        </p:blipFill>
        <p:spPr>
          <a:xfrm flipH="false" flipV="false" rot="0">
            <a:off x="4853007" y="2392756"/>
            <a:ext cx="4520504" cy="313778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7437583" y="4830262"/>
            <a:ext cx="1408681" cy="700274"/>
            <a:chOff x="0" y="0"/>
            <a:chExt cx="521734" cy="259361"/>
          </a:xfrm>
        </p:grpSpPr>
        <p:sp>
          <p:nvSpPr>
            <p:cNvPr name="Freeform 4" id="4"/>
            <p:cNvSpPr/>
            <p:nvPr/>
          </p:nvSpPr>
          <p:spPr>
            <a:xfrm>
              <a:off x="0" y="0"/>
              <a:ext cx="521734" cy="259361"/>
            </a:xfrm>
            <a:custGeom>
              <a:avLst/>
              <a:gdLst/>
              <a:ahLst/>
              <a:cxnLst/>
              <a:rect r="r" b="b" t="t" l="l"/>
              <a:pathLst>
                <a:path h="259361" w="521734">
                  <a:moveTo>
                    <a:pt x="0" y="0"/>
                  </a:moveTo>
                  <a:lnTo>
                    <a:pt x="521734" y="0"/>
                  </a:lnTo>
                  <a:lnTo>
                    <a:pt x="521734" y="259361"/>
                  </a:lnTo>
                  <a:lnTo>
                    <a:pt x="0" y="25936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8128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48"/>
                </a:lnSpc>
              </a:pP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224678" y="6182807"/>
            <a:ext cx="1319085" cy="1304695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4705571" y="5705220"/>
            <a:ext cx="4815374" cy="627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3.8: 500W Spindle With Power Supply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1520" y="875429"/>
            <a:ext cx="5412005" cy="408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90"/>
              </a:lnSpc>
            </a:pPr>
            <a:r>
              <a:rPr lang="en-US" spc="145" sz="2900">
                <a:solidFill>
                  <a:srgbClr val="03989E"/>
                </a:solidFill>
                <a:latin typeface="Exo"/>
              </a:rPr>
              <a:t>SPINDLE AND POWER SUPPLY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32654" y="2411806"/>
            <a:ext cx="4620352" cy="32566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397"/>
              </a:lnSpc>
            </a:pPr>
            <a:r>
              <a:rPr lang="en-US" spc="108" sz="2179">
                <a:solidFill>
                  <a:srgbClr val="03989E"/>
                </a:solidFill>
                <a:latin typeface="Exo"/>
              </a:rPr>
              <a:t>INPUT VOLTAGE: AC110V/220V 50/60HZ</a:t>
            </a:r>
          </a:p>
          <a:p>
            <a:pPr>
              <a:lnSpc>
                <a:spcPts val="2397"/>
              </a:lnSpc>
            </a:pPr>
          </a:p>
          <a:p>
            <a:pPr>
              <a:lnSpc>
                <a:spcPts val="2397"/>
              </a:lnSpc>
            </a:pPr>
            <a:r>
              <a:rPr lang="en-US" spc="108" sz="2179">
                <a:solidFill>
                  <a:srgbClr val="03989E"/>
                </a:solidFill>
                <a:latin typeface="Exo"/>
              </a:rPr>
              <a:t>OUTPUT CURRENT PEAK: 5A</a:t>
            </a:r>
          </a:p>
          <a:p>
            <a:pPr>
              <a:lnSpc>
                <a:spcPts val="2397"/>
              </a:lnSpc>
            </a:pPr>
          </a:p>
          <a:p>
            <a:pPr>
              <a:lnSpc>
                <a:spcPts val="2397"/>
              </a:lnSpc>
            </a:pPr>
            <a:r>
              <a:rPr lang="en-US" spc="108" sz="2179">
                <a:solidFill>
                  <a:srgbClr val="03989E"/>
                </a:solidFill>
                <a:latin typeface="Exo"/>
              </a:rPr>
              <a:t>OUTPUT VOLTAGE: DC0-100V</a:t>
            </a:r>
          </a:p>
          <a:p>
            <a:pPr>
              <a:lnSpc>
                <a:spcPts val="2397"/>
              </a:lnSpc>
            </a:pPr>
          </a:p>
          <a:p>
            <a:pPr>
              <a:lnSpc>
                <a:spcPts val="2397"/>
              </a:lnSpc>
            </a:pPr>
            <a:r>
              <a:rPr lang="en-US" spc="108" sz="2179">
                <a:solidFill>
                  <a:srgbClr val="03989E"/>
                </a:solidFill>
                <a:latin typeface="Exo"/>
              </a:rPr>
              <a:t>POWER: 500W</a:t>
            </a:r>
          </a:p>
          <a:p>
            <a:pPr>
              <a:lnSpc>
                <a:spcPts val="2397"/>
              </a:lnSpc>
            </a:pPr>
          </a:p>
          <a:p>
            <a:pPr>
              <a:lnSpc>
                <a:spcPts val="2397"/>
              </a:lnSpc>
            </a:pPr>
            <a:r>
              <a:rPr lang="en-US" spc="108" sz="2179">
                <a:solidFill>
                  <a:srgbClr val="03989E"/>
                </a:solidFill>
                <a:latin typeface="Exo"/>
              </a:rPr>
              <a:t>TORQUE: 50 N.CM</a:t>
            </a:r>
          </a:p>
          <a:p>
            <a:pPr>
              <a:lnSpc>
                <a:spcPts val="2397"/>
              </a:lnSpc>
            </a:pP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16266" b="40306"/>
          <a:stretch>
            <a:fillRect/>
          </a:stretch>
        </p:blipFill>
        <p:spPr>
          <a:xfrm flipH="false" flipV="false" rot="0">
            <a:off x="2148293" y="3665947"/>
            <a:ext cx="5457013" cy="291773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148293" y="1099233"/>
            <a:ext cx="5457013" cy="2573962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4714809" y="2979191"/>
            <a:ext cx="1681665" cy="559175"/>
            <a:chOff x="0" y="0"/>
            <a:chExt cx="622839" cy="20710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622839" cy="207102"/>
            </a:xfrm>
            <a:custGeom>
              <a:avLst/>
              <a:gdLst/>
              <a:ahLst/>
              <a:cxnLst/>
              <a:rect r="r" b="b" t="t" l="l"/>
              <a:pathLst>
                <a:path h="207102" w="622839">
                  <a:moveTo>
                    <a:pt x="0" y="0"/>
                  </a:moveTo>
                  <a:lnTo>
                    <a:pt x="622839" y="0"/>
                  </a:lnTo>
                  <a:lnTo>
                    <a:pt x="622839" y="207102"/>
                  </a:lnTo>
                  <a:lnTo>
                    <a:pt x="0" y="20710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9525"/>
              <a:ext cx="8128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48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3213168" y="6848214"/>
            <a:ext cx="3793589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3.9: Actual Connection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1520" y="541655"/>
            <a:ext cx="5412005" cy="4083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190"/>
              </a:lnSpc>
            </a:pPr>
            <a:r>
              <a:rPr lang="en-US" spc="145" sz="2900">
                <a:solidFill>
                  <a:srgbClr val="03989E"/>
                </a:solidFill>
                <a:latin typeface="Exo"/>
              </a:rPr>
              <a:t>ACTUAL CONNECTION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150651" y="2152983"/>
            <a:ext cx="7129006" cy="361542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962009" y="5960209"/>
            <a:ext cx="3829582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4.1: Operation Overview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635024" y="642129"/>
            <a:ext cx="2483553" cy="501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BD2032"/>
                </a:solidFill>
                <a:latin typeface="Exo"/>
              </a:rPr>
              <a:t>SOFTWARE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3983634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OPERATION OVERVIEW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966196" y="1340841"/>
            <a:ext cx="7821207" cy="463351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962009" y="6126507"/>
            <a:ext cx="3829582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4.2: UGS User Interface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4788573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UNIVERSAL G-CODE SENDER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409068" y="1719402"/>
            <a:ext cx="4935465" cy="387639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283985" y="5713417"/>
            <a:ext cx="3185630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4.3: Jog Controller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2964044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JOG CONTROLLER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509117" y="5673170"/>
            <a:ext cx="4755262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4.4: Controller State Monitoring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520" y="760095"/>
            <a:ext cx="5137380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CONTROLLER STATE MONITOR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2084" t="32233" r="59352" b="122"/>
          <a:stretch>
            <a:fillRect/>
          </a:stretch>
        </p:blipFill>
        <p:spPr>
          <a:xfrm flipH="false" flipV="false" rot="0">
            <a:off x="2993970" y="1428382"/>
            <a:ext cx="3765660" cy="405879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7254" r="0" b="0"/>
          <a:stretch>
            <a:fillRect/>
          </a:stretch>
        </p:blipFill>
        <p:spPr>
          <a:xfrm flipH="false" flipV="false" rot="0">
            <a:off x="2223597" y="1830440"/>
            <a:ext cx="5306406" cy="365432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089458" y="5646339"/>
            <a:ext cx="3574684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4.5: Toolbox and state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5137380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TOOLBOX AND STATE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29532" t="9299" r="0" b="0"/>
          <a:stretch>
            <a:fillRect/>
          </a:stretch>
        </p:blipFill>
        <p:spPr>
          <a:xfrm flipH="false" flipV="false" rot="0">
            <a:off x="1874197" y="1852540"/>
            <a:ext cx="6005206" cy="414649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213169" y="6126507"/>
            <a:ext cx="5327261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4.6: Command Box And Visualization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6358205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COMMAND BOX AND VISUALIZATION 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3296206" y="1255442"/>
            <a:ext cx="3161188" cy="516194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608931" y="6426907"/>
            <a:ext cx="4535738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4.7: Flow Chart Of Using UGS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6808911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FLOW CHART OF MACHINING WITH UGS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089378" y="1801459"/>
            <a:ext cx="5574845" cy="3712281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3059057" y="2442331"/>
            <a:ext cx="979278" cy="337397"/>
            <a:chOff x="0" y="0"/>
            <a:chExt cx="362695" cy="124962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362695" cy="124962"/>
            </a:xfrm>
            <a:custGeom>
              <a:avLst/>
              <a:gdLst/>
              <a:ahLst/>
              <a:cxnLst/>
              <a:rect r="r" b="b" t="t" l="l"/>
              <a:pathLst>
                <a:path h="124962" w="362695">
                  <a:moveTo>
                    <a:pt x="0" y="0"/>
                  </a:moveTo>
                  <a:lnTo>
                    <a:pt x="362695" y="0"/>
                  </a:lnTo>
                  <a:lnTo>
                    <a:pt x="362695" y="124962"/>
                  </a:lnTo>
                  <a:lnTo>
                    <a:pt x="0" y="12496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68"/>
                </a:lnSpc>
              </a:pPr>
            </a:p>
          </p:txBody>
        </p:sp>
      </p:grpSp>
      <p:pic>
        <p:nvPicPr>
          <p:cNvPr name="Picture 7" id="7"/>
          <p:cNvPicPr>
            <a:picLocks noChangeAspect="true"/>
          </p:cNvPicPr>
          <p:nvPr/>
        </p:nvPicPr>
        <p:blipFill>
          <a:blip r:embed="rId5"/>
          <a:srcRect l="2891" t="0" r="0" b="0"/>
          <a:stretch>
            <a:fillRect/>
          </a:stretch>
        </p:blipFill>
        <p:spPr>
          <a:xfrm flipH="false" flipV="false" rot="0">
            <a:off x="3059057" y="2497790"/>
            <a:ext cx="840449" cy="226480"/>
          </a:xfrm>
          <a:prstGeom prst="rect">
            <a:avLst/>
          </a:prstGeom>
        </p:spPr>
      </p:pic>
      <p:sp>
        <p:nvSpPr>
          <p:cNvPr name="TextBox 8" id="8"/>
          <p:cNvSpPr txBox="true"/>
          <p:nvPr/>
        </p:nvSpPr>
        <p:spPr>
          <a:xfrm rot="0">
            <a:off x="2608931" y="5689046"/>
            <a:ext cx="4535738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4.8: Recommended settings 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31520" y="760095"/>
            <a:ext cx="4655075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BD2032"/>
                </a:solidFill>
                <a:latin typeface="Exo"/>
              </a:rPr>
              <a:t>RECOMMENDED SETTINGS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35083" b="0"/>
          <a:stretch>
            <a:fillRect/>
          </a:stretch>
        </p:blipFill>
        <p:spPr>
          <a:xfrm flipH="false" flipV="false" rot="0">
            <a:off x="1492444" y="2671690"/>
            <a:ext cx="6768711" cy="292608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371453" y="5807320"/>
            <a:ext cx="5010695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1.1: CNC Operation Components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261156" y="5964077"/>
            <a:ext cx="1935501" cy="203932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3226180" y="772349"/>
            <a:ext cx="3301240" cy="658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600">
                <a:solidFill>
                  <a:srgbClr val="FFFFFF"/>
                </a:solidFill>
                <a:latin typeface="HK Grotesk Light Bold"/>
              </a:rPr>
              <a:t>Introduction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25367" y="1704803"/>
            <a:ext cx="8702866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WHAT IS COMPUTER NUMERIC CONTROL?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799599" y="6116982"/>
            <a:ext cx="1954001" cy="1190164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804160" y="2978605"/>
            <a:ext cx="4145280" cy="1453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1196"/>
              </a:lnSpc>
            </a:pPr>
            <a:r>
              <a:rPr lang="en-US" spc="508" sz="10178">
                <a:solidFill>
                  <a:srgbClr val="BD2032"/>
                </a:solidFill>
                <a:latin typeface="Exo"/>
              </a:rPr>
              <a:t>DEMO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263598" y="5798237"/>
            <a:ext cx="1516963" cy="151696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584953" y="1958590"/>
            <a:ext cx="3998166" cy="399816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602501" y="6147256"/>
            <a:ext cx="3963071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5.1: Lead And Resolution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447204" y="689754"/>
            <a:ext cx="2859191" cy="501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8C52FF"/>
                </a:solidFill>
                <a:latin typeface="Exo"/>
              </a:rPr>
              <a:t>LIMITATIONS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3983634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LEAD AND RESOLUTION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263598" y="5798237"/>
            <a:ext cx="1516963" cy="151696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15311" y="1958590"/>
            <a:ext cx="4599687" cy="3679749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596084" y="5828839"/>
            <a:ext cx="2561431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5.2: Backlash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447204" y="689754"/>
            <a:ext cx="2859191" cy="501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8C52FF"/>
                </a:solidFill>
                <a:latin typeface="Exo"/>
              </a:rPr>
              <a:t>LIMITATIONS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400689"/>
            <a:ext cx="3983634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BACKLASH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263598" y="5798237"/>
            <a:ext cx="1516963" cy="151696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2803" t="17502" r="2266" b="23287"/>
          <a:stretch>
            <a:fillRect/>
          </a:stretch>
        </p:blipFill>
        <p:spPr>
          <a:xfrm flipH="false" flipV="false" rot="0">
            <a:off x="2730887" y="3018505"/>
            <a:ext cx="4243481" cy="108156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0" t="6390" r="241" b="9623"/>
          <a:stretch>
            <a:fillRect/>
          </a:stretch>
        </p:blipFill>
        <p:spPr>
          <a:xfrm flipH="false" flipV="false" rot="0">
            <a:off x="2723337" y="1958590"/>
            <a:ext cx="4251031" cy="1059915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5"/>
          <a:srcRect l="0" t="15926" r="0" b="14678"/>
          <a:stretch>
            <a:fillRect/>
          </a:stretch>
        </p:blipFill>
        <p:spPr>
          <a:xfrm flipH="false" flipV="false" rot="0">
            <a:off x="3495330" y="4252911"/>
            <a:ext cx="2714596" cy="1883794"/>
          </a:xfrm>
          <a:prstGeom prst="rect">
            <a:avLst/>
          </a:prstGeom>
        </p:spPr>
      </p:pic>
      <p:sp>
        <p:nvSpPr>
          <p:cNvPr name="TextBox 6" id="6"/>
          <p:cNvSpPr txBox="true"/>
          <p:nvPr/>
        </p:nvSpPr>
        <p:spPr>
          <a:xfrm rot="0">
            <a:off x="3176659" y="6146230"/>
            <a:ext cx="3344387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5.3: Loose Coupling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447204" y="689754"/>
            <a:ext cx="2859191" cy="501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8C52FF"/>
                </a:solidFill>
                <a:latin typeface="Exo"/>
              </a:rPr>
              <a:t>LIMITATIONS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31520" y="1400689"/>
            <a:ext cx="5351902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LOOSE COUPLING IN THE Y-AXIS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2627368" y="1681684"/>
            <a:ext cx="4498865" cy="3951833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307461" y="5762356"/>
            <a:ext cx="5138679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5.4: Delay in the Y-axis movement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520" y="760095"/>
            <a:ext cx="5767041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DELAY IN THE Y-AXIS MOVEMENT 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263598" y="5825198"/>
            <a:ext cx="1516963" cy="1516963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99016" y="2399426"/>
            <a:ext cx="8223064" cy="2516347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263598" y="5798237"/>
            <a:ext cx="1516963" cy="151696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307461" y="5155239"/>
            <a:ext cx="5138679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5.5: Delay in the Y-axis movement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5767041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DELAY IN THE Y-AXIS MOVEMENT 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263598" y="5798237"/>
            <a:ext cx="1516963" cy="151696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231722" y="1964255"/>
            <a:ext cx="5290157" cy="3386689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804692" y="5475166"/>
            <a:ext cx="6144217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5.6: Machine Struggling to make small arcs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31520" y="760095"/>
            <a:ext cx="5767041" cy="376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7"/>
              </a:lnSpc>
            </a:pPr>
            <a:r>
              <a:rPr lang="en-US" spc="133" sz="2679">
                <a:solidFill>
                  <a:srgbClr val="8C52FF"/>
                </a:solidFill>
                <a:latin typeface="Exo"/>
              </a:rPr>
              <a:t>SMALL ARCS AND CIRCLES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2866484" y="2853553"/>
            <a:ext cx="4020631" cy="6976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381"/>
              </a:lnSpc>
            </a:pPr>
            <a:r>
              <a:rPr lang="en-US" spc="244" sz="4892">
                <a:solidFill>
                  <a:srgbClr val="FFFFFF"/>
                </a:solidFill>
                <a:latin typeface="Exo"/>
              </a:rPr>
              <a:t>CONCLUSION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95749" y="3977151"/>
            <a:ext cx="6162102" cy="532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44"/>
              </a:lnSpc>
            </a:pPr>
            <a:r>
              <a:rPr lang="en-US" spc="188" sz="3767">
                <a:solidFill>
                  <a:srgbClr val="FFFFFF"/>
                </a:solidFill>
                <a:latin typeface="Exo"/>
              </a:rPr>
              <a:t>OVERALL PERFORMANCE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4628311" y="2165521"/>
            <a:ext cx="4022483" cy="274603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77466" y="769620"/>
            <a:ext cx="5798669" cy="532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44"/>
              </a:lnSpc>
            </a:pPr>
            <a:r>
              <a:rPr lang="en-US" spc="188" sz="3767">
                <a:solidFill>
                  <a:srgbClr val="FFFFFF"/>
                </a:solidFill>
                <a:latin typeface="Exo"/>
              </a:rPr>
              <a:t>DESIGN MODIFICATIONS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12830" t="0" r="12465" b="0"/>
          <a:stretch>
            <a:fillRect/>
          </a:stretch>
        </p:blipFill>
        <p:spPr>
          <a:xfrm flipH="false" flipV="false" rot="0">
            <a:off x="1102805" y="2165521"/>
            <a:ext cx="3525506" cy="2746038"/>
          </a:xfrm>
          <a:prstGeom prst="rect">
            <a:avLst/>
          </a:prstGeom>
        </p:spPr>
      </p:pic>
      <p:sp>
        <p:nvSpPr>
          <p:cNvPr name="TextBox 6" id="6"/>
          <p:cNvSpPr txBox="true"/>
          <p:nvPr/>
        </p:nvSpPr>
        <p:spPr>
          <a:xfrm rot="0">
            <a:off x="1994835" y="5098143"/>
            <a:ext cx="5410015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6.1: Moving Table Vs Moving Gantry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5138823" y="2337984"/>
            <a:ext cx="3772081" cy="2639232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842696" y="2950820"/>
            <a:ext cx="4296127" cy="2026396"/>
          </a:xfrm>
          <a:prstGeom prst="rect">
            <a:avLst/>
          </a:prstGeom>
        </p:spPr>
      </p:pic>
      <p:grpSp>
        <p:nvGrpSpPr>
          <p:cNvPr name="Group 5" id="5"/>
          <p:cNvGrpSpPr/>
          <p:nvPr/>
        </p:nvGrpSpPr>
        <p:grpSpPr>
          <a:xfrm rot="0">
            <a:off x="842696" y="2337984"/>
            <a:ext cx="4296127" cy="612836"/>
            <a:chOff x="0" y="0"/>
            <a:chExt cx="1591158" cy="226976"/>
          </a:xfrm>
        </p:grpSpPr>
        <p:sp>
          <p:nvSpPr>
            <p:cNvPr name="Freeform 6" id="6"/>
            <p:cNvSpPr/>
            <p:nvPr/>
          </p:nvSpPr>
          <p:spPr>
            <a:xfrm>
              <a:off x="0" y="0"/>
              <a:ext cx="1591158" cy="226976"/>
            </a:xfrm>
            <a:custGeom>
              <a:avLst/>
              <a:gdLst/>
              <a:ahLst/>
              <a:cxnLst/>
              <a:rect r="r" b="b" t="t" l="l"/>
              <a:pathLst>
                <a:path h="226976" w="1591158">
                  <a:moveTo>
                    <a:pt x="0" y="0"/>
                  </a:moveTo>
                  <a:lnTo>
                    <a:pt x="1591158" y="0"/>
                  </a:lnTo>
                  <a:lnTo>
                    <a:pt x="1591158" y="226976"/>
                  </a:lnTo>
                  <a:lnTo>
                    <a:pt x="0" y="22697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9525"/>
              <a:ext cx="812800" cy="803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448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977466" y="769620"/>
            <a:ext cx="5798669" cy="532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44"/>
              </a:lnSpc>
            </a:pPr>
            <a:r>
              <a:rPr lang="en-US" spc="188" sz="3767">
                <a:solidFill>
                  <a:srgbClr val="FFFFFF"/>
                </a:solidFill>
                <a:latin typeface="Exo"/>
              </a:rPr>
              <a:t>DESIGN MODIFICATIONS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990760" y="5163835"/>
            <a:ext cx="3698218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6.2: A4988 Vs TB6600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5944" t="26184" r="53170" b="14615"/>
          <a:stretch>
            <a:fillRect/>
          </a:stretch>
        </p:blipFill>
        <p:spPr>
          <a:xfrm flipH="false" flipV="false" rot="0">
            <a:off x="2956241" y="2449555"/>
            <a:ext cx="3841118" cy="3519536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3033371" y="6178640"/>
            <a:ext cx="3686858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1.2: Three Axis Motion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true" flipV="true" rot="0">
            <a:off x="7745113" y="5277059"/>
            <a:ext cx="3143250" cy="292608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731520" y="1354922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DEGREES OF FREEDOM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177325" y="1564822"/>
            <a:ext cx="5398951" cy="3595785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77466" y="769620"/>
            <a:ext cx="5798669" cy="5321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44"/>
              </a:lnSpc>
            </a:pPr>
            <a:r>
              <a:rPr lang="en-US" spc="188" sz="3767">
                <a:solidFill>
                  <a:srgbClr val="FFFFFF"/>
                </a:solidFill>
                <a:latin typeface="Exo"/>
              </a:rPr>
              <a:t>DESIGN MODIFICATIONS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702437" y="5427307"/>
            <a:ext cx="4348725" cy="323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6.3: NEMA 17 Vs NEMA 23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4577" t="24113" r="38492" b="0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945315" y="1261480"/>
            <a:ext cx="7862970" cy="538230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700603" y="760095"/>
            <a:ext cx="4352395" cy="501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27"/>
              </a:lnSpc>
            </a:pPr>
            <a:r>
              <a:rPr lang="en-US" spc="173" sz="3479">
                <a:solidFill>
                  <a:srgbClr val="FFFFFF"/>
                </a:solidFill>
                <a:latin typeface="Exo"/>
              </a:rPr>
              <a:t>BILL OF MATERIALS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335588" y="6076819"/>
            <a:ext cx="1994989" cy="205092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393923" y="2278260"/>
            <a:ext cx="3693784" cy="3693784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5087708" y="2278260"/>
            <a:ext cx="3693784" cy="3693784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1418012" y="769620"/>
            <a:ext cx="6917575" cy="658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0"/>
              </a:lnSpc>
            </a:pPr>
            <a:r>
              <a:rPr lang="en-US" sz="4600">
                <a:solidFill>
                  <a:srgbClr val="DE832C"/>
                </a:solidFill>
                <a:latin typeface="HK Grotesk Light Bold"/>
              </a:rPr>
              <a:t>Mechanical Components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243329" y="6086344"/>
            <a:ext cx="5688758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2.1: 2040 And 2020 Aluminum Profiles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95674" y="1587772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2803" t="17502" r="2266" b="23287"/>
          <a:stretch>
            <a:fillRect/>
          </a:stretch>
        </p:blipFill>
        <p:spPr>
          <a:xfrm flipH="false" flipV="false" rot="0">
            <a:off x="1875268" y="4121371"/>
            <a:ext cx="6013764" cy="1532769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6390" r="241" b="9623"/>
          <a:stretch>
            <a:fillRect/>
          </a:stretch>
        </p:blipFill>
        <p:spPr>
          <a:xfrm flipH="false" flipV="false" rot="0">
            <a:off x="1864568" y="2619283"/>
            <a:ext cx="6024464" cy="1502088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335588" y="6197524"/>
            <a:ext cx="1700371" cy="1691097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2686267" y="5729187"/>
            <a:ext cx="4381065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2.2: Front And Back Panels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31520" y="1367683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8666904" y="6126360"/>
            <a:ext cx="1188840" cy="1188840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/>
          <a:srcRect l="0" t="593" r="0" b="0"/>
          <a:stretch>
            <a:fillRect/>
          </a:stretch>
        </p:blipFill>
        <p:spPr>
          <a:xfrm flipH="false" flipV="false" rot="0">
            <a:off x="2430648" y="2173485"/>
            <a:ext cx="2203243" cy="3639057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5905"/>
          <a:stretch>
            <a:fillRect/>
          </a:stretch>
        </p:blipFill>
        <p:spPr>
          <a:xfrm flipH="false" flipV="false" rot="0">
            <a:off x="3739575" y="2173485"/>
            <a:ext cx="3496602" cy="3639057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3404691" y="5969603"/>
            <a:ext cx="2944218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2.3: Side Panels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59549" y="1297316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69" r="0" b="3069"/>
          <a:stretch>
            <a:fillRect/>
          </a:stretch>
        </p:blipFill>
        <p:spPr>
          <a:xfrm flipH="false" flipV="false" rot="0">
            <a:off x="1668435" y="1998885"/>
            <a:ext cx="4153256" cy="3898319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5821692" y="1998885"/>
            <a:ext cx="2263473" cy="226347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19571" t="29253" r="14254" b="19491"/>
          <a:stretch>
            <a:fillRect/>
          </a:stretch>
        </p:blipFill>
        <p:spPr>
          <a:xfrm flipH="false" flipV="false" rot="0">
            <a:off x="5821692" y="4144033"/>
            <a:ext cx="2263473" cy="175317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1899428" y="6099510"/>
            <a:ext cx="5954744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2.4: Support And Guidance For Each Axis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31408" y="1148876"/>
            <a:ext cx="4890283" cy="468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MACHINE STRUCTURE</a:t>
            </a:r>
          </a:p>
        </p:txBody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8268334" y="6089985"/>
            <a:ext cx="1924207" cy="1924207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DE832C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7901996" y="6583680"/>
            <a:ext cx="2290544" cy="686477"/>
            <a:chOff x="0" y="0"/>
            <a:chExt cx="3054059" cy="915303"/>
          </a:xfrm>
        </p:grpSpPr>
        <p:sp>
          <p:nvSpPr>
            <p:cNvPr name="TextBox 10" id="10"/>
            <p:cNvSpPr txBox="true"/>
            <p:nvPr/>
          </p:nvSpPr>
          <p:spPr>
            <a:xfrm rot="0">
              <a:off x="423991" y="38100"/>
              <a:ext cx="2197997" cy="8772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66"/>
                </a:lnSpc>
              </a:pPr>
              <a:r>
                <a:rPr lang="en-US" spc="225" sz="4514">
                  <a:solidFill>
                    <a:srgbClr val="000000"/>
                  </a:solidFill>
                  <a:latin typeface="Exo 2 Bold"/>
                </a:rPr>
                <a:t>8MM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0" y="79028"/>
              <a:ext cx="3054059" cy="2502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8"/>
                </a:lnSpc>
              </a:pP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B1B1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4075548">
            <a:off x="7173586" y="-2250314"/>
            <a:ext cx="9004602" cy="4500627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998358" y="950804"/>
            <a:ext cx="4479970" cy="138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spc="163" sz="3279">
                <a:solidFill>
                  <a:srgbClr val="DE832C"/>
                </a:solidFill>
                <a:latin typeface="Exo"/>
              </a:rPr>
              <a:t>CONVERTING MOTOR OUTPUT TO LINEAR MOTION</a:t>
            </a:r>
          </a:p>
        </p:txBody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2976835" y="2474354"/>
            <a:ext cx="3799930" cy="3799930"/>
            <a:chOff x="0" y="0"/>
            <a:chExt cx="6350000" cy="6349975"/>
          </a:xfrm>
        </p:grpSpPr>
        <p:sp>
          <p:nvSpPr>
            <p:cNvPr name="Freeform 5" id="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r="r" b="b" t="t" l="l"/>
              <a:pathLst>
                <a:path h="6349974" w="6350000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/>
              <a:stretch>
                <a:fillRect l="0" r="0" t="0" b="0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8051860" y="3942026"/>
            <a:ext cx="2151862" cy="2151862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DE832C"/>
            </a:solidFill>
          </p:spPr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441744" y="189918"/>
            <a:ext cx="3848413" cy="3848413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DE832C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6528179" y="1058568"/>
            <a:ext cx="3675544" cy="2111113"/>
            <a:chOff x="0" y="0"/>
            <a:chExt cx="4900725" cy="2814817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680361" y="66675"/>
              <a:ext cx="3527037" cy="27481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969"/>
                </a:lnSpc>
              </a:pPr>
              <a:r>
                <a:rPr lang="en-US" spc="362" sz="7244">
                  <a:solidFill>
                    <a:srgbClr val="000000"/>
                  </a:solidFill>
                  <a:latin typeface="Exo 2 Bold"/>
                </a:rPr>
                <a:t>8 MM</a:t>
              </a:r>
            </a:p>
            <a:p>
              <a:pPr algn="ctr">
                <a:lnSpc>
                  <a:spcPts val="7969"/>
                </a:lnSpc>
              </a:pPr>
              <a:r>
                <a:rPr lang="en-US" spc="362" sz="7244">
                  <a:solidFill>
                    <a:srgbClr val="000000"/>
                  </a:solidFill>
                  <a:latin typeface="Exo 2 Bold"/>
                </a:rPr>
                <a:t>LEAD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130579"/>
              <a:ext cx="4900725" cy="3977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324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511726" y="4538703"/>
            <a:ext cx="1232132" cy="9870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37"/>
              </a:lnSpc>
              <a:spcBef>
                <a:spcPct val="0"/>
              </a:spcBef>
            </a:pPr>
            <a:r>
              <a:rPr lang="en-US" sz="3488">
                <a:solidFill>
                  <a:srgbClr val="000000"/>
                </a:solidFill>
                <a:latin typeface="Exo 2 Bold"/>
              </a:rPr>
              <a:t>2</a:t>
            </a:r>
            <a:r>
              <a:rPr lang="en-US" sz="3488">
                <a:solidFill>
                  <a:srgbClr val="000000"/>
                </a:solidFill>
                <a:latin typeface="Exo 2 Bold"/>
              </a:rPr>
              <a:t> MM</a:t>
            </a:r>
          </a:p>
          <a:p>
            <a:pPr algn="ctr">
              <a:lnSpc>
                <a:spcPts val="3837"/>
              </a:lnSpc>
              <a:spcBef>
                <a:spcPct val="0"/>
              </a:spcBef>
            </a:pPr>
            <a:r>
              <a:rPr lang="en-US" sz="3488">
                <a:solidFill>
                  <a:srgbClr val="000000"/>
                </a:solidFill>
                <a:latin typeface="Exo 2 Bold"/>
              </a:rPr>
              <a:t>PITCH</a:t>
            </a:r>
          </a:p>
        </p:txBody>
      </p: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6932512" y="3657600"/>
            <a:ext cx="1433439" cy="1433439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r="r" b="b" t="t" l="l"/>
              <a:pathLst>
                <a:path h="6360176" w="6663624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DE832C"/>
            </a:solid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7113964" y="3994585"/>
            <a:ext cx="1070536" cy="7785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13"/>
              </a:lnSpc>
            </a:pPr>
            <a:r>
              <a:rPr lang="en-US" sz="2739">
                <a:solidFill>
                  <a:srgbClr val="000000"/>
                </a:solidFill>
                <a:latin typeface="Exo 2 Bold"/>
              </a:rPr>
              <a:t>4 </a:t>
            </a:r>
          </a:p>
          <a:p>
            <a:pPr algn="ctr">
              <a:lnSpc>
                <a:spcPts val="3013"/>
              </a:lnSpc>
              <a:spcBef>
                <a:spcPct val="0"/>
              </a:spcBef>
            </a:pPr>
            <a:r>
              <a:rPr lang="en-US" sz="2739">
                <a:solidFill>
                  <a:srgbClr val="000000"/>
                </a:solidFill>
                <a:latin typeface="Exo 2 Bold"/>
              </a:rPr>
              <a:t>START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958396" y="6426924"/>
            <a:ext cx="3836807" cy="323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407"/>
              </a:lnSpc>
            </a:pPr>
            <a:r>
              <a:rPr lang="en-US" sz="2188">
                <a:solidFill>
                  <a:srgbClr val="FFFFFF"/>
                </a:solidFill>
                <a:latin typeface="HK Grotesk Light Bold"/>
              </a:rPr>
              <a:t>Figure 2.5: ACME Lead Screw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DAFBt5jCkzY</dc:identifier>
  <dcterms:modified xsi:type="dcterms:W3CDTF">2011-08-01T06:04:30Z</dcterms:modified>
  <cp:revision>1</cp:revision>
  <dc:title>Purple and Black Simple Technology Keynote Presentation</dc:title>
</cp:coreProperties>
</file>