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67"/>
  </p:notesMasterIdLst>
  <p:handoutMasterIdLst>
    <p:handoutMasterId r:id="rId68"/>
  </p:handout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300" r:id="rId39"/>
    <p:sldId id="301" r:id="rId40"/>
    <p:sldId id="302" r:id="rId41"/>
    <p:sldId id="303" r:id="rId42"/>
    <p:sldId id="304" r:id="rId43"/>
    <p:sldId id="305" r:id="rId44"/>
    <p:sldId id="309" r:id="rId45"/>
    <p:sldId id="310" r:id="rId46"/>
    <p:sldId id="311" r:id="rId47"/>
    <p:sldId id="319" r:id="rId48"/>
    <p:sldId id="320" r:id="rId49"/>
    <p:sldId id="321" r:id="rId50"/>
    <p:sldId id="322" r:id="rId51"/>
    <p:sldId id="323" r:id="rId52"/>
    <p:sldId id="324" r:id="rId53"/>
    <p:sldId id="338" r:id="rId54"/>
    <p:sldId id="325" r:id="rId55"/>
    <p:sldId id="326" r:id="rId56"/>
    <p:sldId id="327" r:id="rId57"/>
    <p:sldId id="339" r:id="rId58"/>
    <p:sldId id="328" r:id="rId59"/>
    <p:sldId id="329" r:id="rId60"/>
    <p:sldId id="330" r:id="rId61"/>
    <p:sldId id="331" r:id="rId62"/>
    <p:sldId id="332" r:id="rId63"/>
    <p:sldId id="333" r:id="rId64"/>
    <p:sldId id="334" r:id="rId65"/>
    <p:sldId id="335" r:id="rId6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75" autoAdjust="0"/>
    <p:restoredTop sz="86323" autoAdjust="0"/>
  </p:normalViewPr>
  <p:slideViewPr>
    <p:cSldViewPr>
      <p:cViewPr>
        <p:scale>
          <a:sx n="100" d="100"/>
          <a:sy n="100" d="100"/>
        </p:scale>
        <p:origin x="-516" y="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4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59A07CE-25DF-46B5-888A-15F40B7E82DF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F8F9ED9-6749-4232-92E0-F02D1A6F60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7479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A3E0597-4604-4937-B033-7AE15B909772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DD383B-7C85-4FBD-BAF3-2D8C06DBA69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441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13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14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15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17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19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22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5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23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24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25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27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29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32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33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34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35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37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39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42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7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43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44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45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47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49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50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51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52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54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55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56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58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59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60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61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62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63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64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9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65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D383B-7C85-4FBD-BAF3-2D8C06DBA695}" type="slidenum">
              <a:rPr lang="ar-SA" smtClean="0">
                <a:solidFill>
                  <a:prstClr val="black"/>
                </a:solidFill>
              </a:rPr>
              <a:pPr/>
              <a:t>12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26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5B15D-8F27-427F-9925-36787C9C7388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07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7C279-4775-4444-B446-1A7866F9871C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979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323F-5B16-4A19-BEC5-F06AA01B8565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39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52ECB-B669-4F16-95E3-BE309FB6CB13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845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DE8A-15B4-4A6E-8BC4-A906312325F3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484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F690-6CFB-4C6A-850D-F7DDAE369130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1612-090C-4C4A-ACD6-ED68D0C0C7AD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67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0B44-4054-4D1D-B8B0-94FA1D872076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4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44BE-6255-4ECC-8819-605E496FA1D6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3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0BE3-8833-42B5-82BC-6329FB6B6A45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43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D209-A744-4D37-89C9-F41E58A780AD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712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FF46E7-9283-45C5-A3EB-7CCA0688364C}" type="datetime1">
              <a:rPr lang="ar-SA" smtClean="0">
                <a:solidFill>
                  <a:srgbClr val="C5D1D7">
                    <a:shade val="90000"/>
                  </a:srgbClr>
                </a:solidFill>
              </a:rPr>
              <a:t>08/07/34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196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30705"/>
            <a:ext cx="1584176" cy="12573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2425452" y="1524222"/>
            <a:ext cx="4572000" cy="13044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>
              <a:lnSpc>
                <a:spcPct val="115000"/>
              </a:lnSpc>
              <a:spcBef>
                <a:spcPts val="1000"/>
              </a:spcBef>
            </a:pPr>
            <a:r>
              <a:rPr lang="en-US" b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 </a:t>
            </a: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An-</a:t>
            </a:r>
            <a:r>
              <a:rPr lang="en-US" b="1" i="1" dirty="0" err="1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Najah</a:t>
            </a: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 National University</a:t>
            </a:r>
            <a:endParaRPr lang="en-US" sz="1400" dirty="0">
              <a:solidFill>
                <a:prstClr val="white"/>
              </a:solidFill>
              <a:latin typeface="Calibri"/>
              <a:ea typeface="Calibri"/>
              <a:cs typeface="Arial"/>
            </a:endParaRPr>
          </a:p>
          <a:p>
            <a:pPr algn="ctr" rtl="0">
              <a:lnSpc>
                <a:spcPct val="115000"/>
              </a:lnSpc>
              <a:spcBef>
                <a:spcPts val="1000"/>
              </a:spcBef>
            </a:pP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Faculty of Engineering</a:t>
            </a:r>
            <a:endParaRPr lang="en-US" sz="1400" dirty="0">
              <a:solidFill>
                <a:prstClr val="white"/>
              </a:solidFill>
              <a:latin typeface="Calibri"/>
              <a:ea typeface="Calibri"/>
              <a:cs typeface="Arial"/>
            </a:endParaRPr>
          </a:p>
          <a:p>
            <a:pPr algn="ctr" rtl="0">
              <a:lnSpc>
                <a:spcPct val="115000"/>
              </a:lnSpc>
              <a:spcBef>
                <a:spcPts val="1000"/>
              </a:spcBef>
            </a:pP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Building Engineering Department</a:t>
            </a:r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2996952"/>
            <a:ext cx="4572000" cy="2927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>
              <a:lnSpc>
                <a:spcPct val="115000"/>
              </a:lnSpc>
              <a:spcBef>
                <a:spcPts val="2400"/>
              </a:spcBef>
            </a:pPr>
            <a:r>
              <a:rPr lang="en-US" sz="2000" b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Design </a:t>
            </a:r>
            <a:r>
              <a:rPr lang="en-US" sz="2000" b="1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a Restaurant </a:t>
            </a:r>
            <a:endParaRPr lang="en-US" sz="1400" dirty="0">
              <a:solidFill>
                <a:prstClr val="white"/>
              </a:solidFill>
              <a:latin typeface="Calibri"/>
              <a:ea typeface="Calibri"/>
              <a:cs typeface="Arial"/>
            </a:endParaRPr>
          </a:p>
          <a:p>
            <a:pPr algn="ctr" rtl="0">
              <a:lnSpc>
                <a:spcPct val="115000"/>
              </a:lnSpc>
              <a:spcBef>
                <a:spcPts val="1000"/>
              </a:spcBef>
            </a:pP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Graduation project</a:t>
            </a:r>
            <a:endParaRPr lang="en-US" sz="1400" dirty="0">
              <a:solidFill>
                <a:prstClr val="white"/>
              </a:solidFill>
              <a:latin typeface="Calibri"/>
              <a:ea typeface="Times New Roman"/>
              <a:cs typeface="Arial"/>
            </a:endParaRPr>
          </a:p>
          <a:p>
            <a:pPr algn="ctr" rtl="0">
              <a:lnSpc>
                <a:spcPct val="115000"/>
              </a:lnSpc>
              <a:spcBef>
                <a:spcPts val="1000"/>
              </a:spcBef>
            </a:pPr>
            <a:endParaRPr lang="en-US" sz="1400" dirty="0">
              <a:solidFill>
                <a:prstClr val="white"/>
              </a:solidFill>
              <a:latin typeface="Calibri"/>
              <a:ea typeface="Calibri"/>
              <a:cs typeface="Arial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Prepared </a:t>
            </a:r>
            <a:r>
              <a:rPr lang="en-US" b="1" i="1" dirty="0">
                <a:solidFill>
                  <a:srgbClr val="0F243E"/>
                </a:solidFill>
                <a:latin typeface="Cambria"/>
                <a:ea typeface="Times New Roman"/>
                <a:cs typeface="Times New Roman"/>
              </a:rPr>
              <a:t>By:</a:t>
            </a:r>
            <a:endParaRPr lang="en-US" sz="1400" dirty="0">
              <a:solidFill>
                <a:prstClr val="white"/>
              </a:solidFill>
              <a:latin typeface="Calibri"/>
              <a:ea typeface="Calibri"/>
              <a:cs typeface="Arial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Abeer Abu Rwees</a:t>
            </a:r>
            <a:endParaRPr lang="en-US" sz="1400" dirty="0">
              <a:solidFill>
                <a:prstClr val="white"/>
              </a:solidFill>
              <a:latin typeface="Calibri"/>
              <a:ea typeface="Calibri"/>
              <a:cs typeface="Arial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Layal Tayem</a:t>
            </a:r>
            <a:endParaRPr lang="en-US" sz="1400" dirty="0">
              <a:solidFill>
                <a:prstClr val="white"/>
              </a:solidFill>
              <a:latin typeface="Calibri"/>
              <a:ea typeface="Calibri"/>
              <a:cs typeface="Arial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Rawan Droubi</a:t>
            </a:r>
            <a:endParaRPr lang="en-US" sz="1400" dirty="0">
              <a:solidFill>
                <a:prstClr val="white"/>
              </a:solidFill>
              <a:latin typeface="Calibri"/>
              <a:ea typeface="Calibri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8684" y="6031871"/>
            <a:ext cx="387240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b="1" i="1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Supervisor Name: Dr. Feda'a Yaseen</a:t>
            </a:r>
            <a:endParaRPr lang="en-US" sz="1400" dirty="0">
              <a:solidFill>
                <a:prstClr val="white"/>
              </a:solidFill>
              <a:latin typeface="Calibri"/>
              <a:ea typeface="Calibri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mtClean="0">
                <a:solidFill>
                  <a:srgbClr val="C5D1D7">
                    <a:shade val="90000"/>
                  </a:srgbClr>
                </a:solidFill>
              </a:rPr>
              <a:pPr/>
              <a:t>1</a:t>
            </a:fld>
            <a:endParaRPr lang="ar-SA">
              <a:solidFill>
                <a:srgbClr val="C5D1D7">
                  <a:shade val="90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886" y="2516726"/>
            <a:ext cx="2398306" cy="17508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05064"/>
            <a:ext cx="2223931" cy="16679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66" y="1772816"/>
            <a:ext cx="2192318" cy="17209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109" y="4343214"/>
            <a:ext cx="2172356" cy="17856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75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10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4984"/>
            <a:ext cx="9143999" cy="3573016"/>
          </a:xfrm>
          <a:prstGeom prst="rect">
            <a:avLst/>
          </a:prstGeom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11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764"/>
            <a:ext cx="9143999" cy="33087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4985"/>
            <a:ext cx="9144000" cy="354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12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13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27"/>
            <a:ext cx="9144000" cy="3114941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62529"/>
            <a:ext cx="4909425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14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116632"/>
            <a:ext cx="222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algn="l" rtl="0">
              <a:lnSpc>
                <a:spcPct val="200000"/>
              </a:lnSpc>
              <a:buFont typeface="Wingdings" pitchFamily="2" charset="2"/>
              <a:buChar char="v"/>
            </a:pPr>
            <a:r>
              <a:rPr lang="en-US" dirty="0">
                <a:solidFill>
                  <a:prstClr val="white"/>
                </a:solidFill>
              </a:rPr>
              <a:t>Structural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1340768"/>
            <a:ext cx="763284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0000"/>
                </a:solidFill>
                <a:latin typeface="Arial"/>
              </a:rPr>
              <a:t>Design Data: 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Wingdings"/>
              </a:rPr>
              <a:t>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Compressive strength of concrete (fc) = 28 </a:t>
            </a:r>
            <a:r>
              <a:rPr lang="en-US" sz="2000" dirty="0" err="1">
                <a:solidFill>
                  <a:srgbClr val="000000"/>
                </a:solidFill>
                <a:latin typeface="Calibri"/>
              </a:rPr>
              <a:t>MPa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latin typeface="Wingdings"/>
              </a:rPr>
              <a:t>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Yielding strength of steel (</a:t>
            </a:r>
            <a:r>
              <a:rPr lang="en-US" sz="2000" dirty="0" err="1">
                <a:solidFill>
                  <a:srgbClr val="000000"/>
                </a:solidFill>
                <a:latin typeface="Calibri"/>
              </a:rPr>
              <a:t>fy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) = 420 </a:t>
            </a:r>
            <a:r>
              <a:rPr lang="en-US" sz="2000" dirty="0" err="1">
                <a:solidFill>
                  <a:srgbClr val="000000"/>
                </a:solidFill>
                <a:latin typeface="Calibri"/>
              </a:rPr>
              <a:t>MPa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.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latin typeface="Wingdings"/>
              </a:rPr>
              <a:t>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Units : (meter-kilogram)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latin typeface="Wingdings"/>
              </a:rPr>
              <a:t>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E=280449639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latin typeface="Wingdings"/>
              </a:rPr>
              <a:t>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Story height= 3.5m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latin typeface="Wingdings"/>
              </a:rPr>
              <a:t>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Live load = 5 </a:t>
            </a:r>
            <a:r>
              <a:rPr lang="en-US" sz="2000" dirty="0" err="1">
                <a:solidFill>
                  <a:srgbClr val="000000"/>
                </a:solidFill>
                <a:latin typeface="Calibri"/>
              </a:rPr>
              <a:t>kN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/m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²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(According to ASCE Code Table 4.1)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latin typeface="Wingdings"/>
              </a:rPr>
              <a:t>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Dead load ( slab weight) = 5 </a:t>
            </a:r>
            <a:r>
              <a:rPr lang="en-US" sz="2000" dirty="0" err="1">
                <a:solidFill>
                  <a:srgbClr val="000000"/>
                </a:solidFill>
                <a:latin typeface="Calibri"/>
              </a:rPr>
              <a:t>kN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/m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²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(by calculation 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latin typeface="Wingdings"/>
              </a:rPr>
              <a:t>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Super imposed dead load =4 </a:t>
            </a:r>
            <a:r>
              <a:rPr lang="en-US" sz="2000" dirty="0" err="1">
                <a:solidFill>
                  <a:srgbClr val="000000"/>
                </a:solidFill>
                <a:latin typeface="Calibri"/>
              </a:rPr>
              <a:t>kN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/m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²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(by calculation 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latin typeface="Wingdings"/>
              </a:rPr>
              <a:t>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Masonry external walls are used with wall thickness of 300 mm and unit weight of 22 </a:t>
            </a:r>
            <a:r>
              <a:rPr lang="en-US" sz="2000" dirty="0" err="1">
                <a:solidFill>
                  <a:srgbClr val="000000"/>
                </a:solidFill>
                <a:latin typeface="Calibri"/>
              </a:rPr>
              <a:t>kN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/m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³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15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9036495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16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4" y="0"/>
            <a:ext cx="9144123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17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18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143999" cy="50405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9200"/>
            <a:ext cx="9144000" cy="16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9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19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13"/>
            <a:ext cx="9144000" cy="687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9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96752"/>
            <a:ext cx="763284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>
                <a:solidFill>
                  <a:prstClr val="white"/>
                </a:solidFill>
              </a:rPr>
              <a:t>Project contents:</a:t>
            </a:r>
            <a:endParaRPr lang="ar-SA" dirty="0">
              <a:solidFill>
                <a:prstClr val="white"/>
              </a:solidFill>
            </a:endParaRPr>
          </a:p>
          <a:p>
            <a:pPr marL="285750" indent="-285750" algn="l" rtl="0">
              <a:lnSpc>
                <a:spcPct val="20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prstClr val="white"/>
                </a:solidFill>
              </a:rPr>
              <a:t>Architectural Design </a:t>
            </a:r>
            <a:endParaRPr lang="en-US" dirty="0">
              <a:solidFill>
                <a:prstClr val="white"/>
              </a:solidFill>
            </a:endParaRPr>
          </a:p>
          <a:p>
            <a:pPr marL="285750" indent="-285750" algn="l" rtl="0">
              <a:lnSpc>
                <a:spcPct val="20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prstClr val="white"/>
                </a:solidFill>
              </a:rPr>
              <a:t>Structural Design</a:t>
            </a:r>
            <a:endParaRPr lang="en-US" dirty="0">
              <a:solidFill>
                <a:prstClr val="white"/>
              </a:solidFill>
            </a:endParaRPr>
          </a:p>
          <a:p>
            <a:pPr marL="285750" indent="-285750" algn="l" rtl="0">
              <a:lnSpc>
                <a:spcPct val="20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prstClr val="white"/>
                </a:solidFill>
              </a:rPr>
              <a:t>Electrical Design</a:t>
            </a:r>
            <a:endParaRPr lang="en-US" dirty="0">
              <a:solidFill>
                <a:prstClr val="white"/>
              </a:solidFill>
            </a:endParaRPr>
          </a:p>
          <a:p>
            <a:pPr marL="285750" indent="-285750" algn="l" rtl="0">
              <a:lnSpc>
                <a:spcPct val="20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prstClr val="white"/>
                </a:solidFill>
              </a:rPr>
              <a:t>Mechanical Design</a:t>
            </a:r>
            <a:endParaRPr lang="en-US" dirty="0">
              <a:solidFill>
                <a:prstClr val="white"/>
              </a:solidFill>
            </a:endParaRPr>
          </a:p>
          <a:p>
            <a:pPr marL="285750" indent="-285750" algn="l" rtl="0">
              <a:lnSpc>
                <a:spcPct val="20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prstClr val="white"/>
                </a:solidFill>
              </a:rPr>
              <a:t>Environmental Design</a:t>
            </a:r>
            <a:endParaRPr lang="en-US" dirty="0">
              <a:solidFill>
                <a:prstClr val="white"/>
              </a:solidFill>
            </a:endParaRPr>
          </a:p>
          <a:p>
            <a:pPr marL="285750" indent="-285750" algn="l" rtl="0">
              <a:lnSpc>
                <a:spcPct val="20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prstClr val="white"/>
                </a:solidFill>
              </a:rPr>
              <a:t>Quantity Surveying.</a:t>
            </a:r>
            <a:endParaRPr lang="en-US" dirty="0">
              <a:solidFill>
                <a:prstClr val="white"/>
              </a:solidFill>
            </a:endParaRPr>
          </a:p>
          <a:p>
            <a:pPr algn="l" rtl="0">
              <a:lnSpc>
                <a:spcPct val="200000"/>
              </a:lnSpc>
            </a:pPr>
            <a:endParaRPr lang="en-US" dirty="0">
              <a:solidFill>
                <a:prstClr val="white"/>
              </a:solidFill>
            </a:endParaRPr>
          </a:p>
          <a:p>
            <a:pPr algn="l"/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schemeClr val="bg1">
                    <a:shade val="50000"/>
                  </a:schemeClr>
                </a:solidFill>
              </a:rPr>
              <a:pPr/>
              <a:t>2</a:t>
            </a:fld>
            <a:endParaRPr lang="ar-SA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800"/>
            <a:ext cx="309634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7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20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72"/>
            <a:ext cx="9144000" cy="683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9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21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04" y="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endParaRPr lang="ar-SA" sz="2000" dirty="0">
              <a:solidFill>
                <a:srgbClr val="000000"/>
              </a:solidFill>
              <a:latin typeface="Times New Roman"/>
            </a:endParaRPr>
          </a:p>
          <a:p>
            <a:pPr algn="l"/>
            <a:r>
              <a:rPr lang="en-US" sz="2000" dirty="0">
                <a:latin typeface="Times New Roman"/>
              </a:rPr>
              <a:t>Compatibility check: </a:t>
            </a:r>
          </a:p>
        </p:txBody>
      </p:sp>
      <p:pic>
        <p:nvPicPr>
          <p:cNvPr id="8" name="ffffffffff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9552" y="1196752"/>
            <a:ext cx="7954024" cy="483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22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3320" y="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endParaRPr lang="ar-SA" sz="2000" dirty="0">
              <a:solidFill>
                <a:srgbClr val="000000"/>
              </a:solidFill>
              <a:latin typeface="Times New Roman"/>
            </a:endParaRPr>
          </a:p>
          <a:p>
            <a:pPr algn="l"/>
            <a:r>
              <a:rPr lang="en-US" sz="2000" dirty="0">
                <a:latin typeface="Times New Roman"/>
              </a:rPr>
              <a:t>Equilibrium check: 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2610683"/>
            <a:ext cx="78488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Dead load: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From calculations=(1342+23+499+2940)= 4804 KN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From SAP= 5025 KN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% error= 4.6 %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4.6 % &lt; 5% ………… Acceptable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Live load: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From calculations=(402*5)= 2010 KN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From SAP= 1963 KN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% error= 2.4 %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2.4 % &lt; 5% ………… Acceptable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Super load: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From calculations=(1600+1806+1766)= 5970 KN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From SAP= 5707 KN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% error= 4%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4 % &lt; 5% ………… Acceptable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28" y="707886"/>
            <a:ext cx="7848872" cy="194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23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751344"/>
            <a:ext cx="88569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Times New Roman"/>
              </a:rPr>
              <a:t> 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Buildings in "Nablus" city, (Zone 2B→ Z= 0.20)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 Number of stories = 2 stories, Soil type is SB.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 Concrete compressive strength, fc= 280 kg/cmˆ2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 Yield strength of steel, </a:t>
            </a:r>
            <a:r>
              <a:rPr lang="en-US" dirty="0" err="1">
                <a:solidFill>
                  <a:srgbClr val="000000"/>
                </a:solidFill>
                <a:latin typeface="Times New Roman"/>
              </a:rPr>
              <a:t>fy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 = 4200 kg/c mˆ2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 Height of each story is 3.5 m. </a:t>
            </a:r>
          </a:p>
          <a:p>
            <a:pPr algn="l"/>
            <a:endParaRPr lang="ar-SA" dirty="0">
              <a:solidFill>
                <a:srgbClr val="000000"/>
              </a:solidFill>
              <a:latin typeface="Times New Roman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Shear (V) for the Building: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Total weight = 4804 KN. </a:t>
            </a:r>
          </a:p>
          <a:p>
            <a:pPr algn="l"/>
            <a:r>
              <a:rPr lang="pt-BR" dirty="0">
                <a:solidFill>
                  <a:srgbClr val="000000"/>
                </a:solidFill>
                <a:latin typeface="Times New Roman"/>
              </a:rPr>
              <a:t>CV = 0.20 I = 1 R = 5.5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T = Ct * (</a:t>
            </a:r>
            <a:r>
              <a:rPr lang="en-US" dirty="0" err="1">
                <a:solidFill>
                  <a:srgbClr val="000000"/>
                </a:solidFill>
                <a:latin typeface="Times New Roman"/>
              </a:rPr>
              <a:t>hn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) ^ (3/4) =0.0488 (7) ^ (3/4) = 0.21 s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T sap = 0.26 s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V = {(</a:t>
            </a:r>
            <a:r>
              <a:rPr lang="en-US" dirty="0" err="1">
                <a:solidFill>
                  <a:srgbClr val="000000"/>
                </a:solidFill>
                <a:latin typeface="Times New Roman"/>
              </a:rPr>
              <a:t>Cv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)*(I)/(R*T)} * W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V calculated = {(0.2)*(1)/ (5.5*0.21)} * 4804 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Times New Roman"/>
              </a:rPr>
              <a:t>V calculated = 0.173*4804=831 KN 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79512" y="28694"/>
            <a:ext cx="21483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2000" dirty="0">
                <a:latin typeface="Times New Roman"/>
              </a:rPr>
              <a:t>Earthquake check: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21662"/>
            <a:ext cx="8064896" cy="205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24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34280" y="28694"/>
            <a:ext cx="2504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dirty="0">
                <a:latin typeface="Times New Roman"/>
              </a:rPr>
              <a:t>Electrical System: </a:t>
            </a:r>
            <a:endParaRPr lang="ar-SA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0359"/>
            <a:ext cx="9144000" cy="636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25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64704"/>
            <a:ext cx="8568952" cy="5328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17952" y="307394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E=250 lux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26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8064895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27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20" y="0"/>
            <a:ext cx="1928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/>
              </a:rPr>
              <a:t>Kitchen Artificial: </a:t>
            </a:r>
            <a:endParaRPr lang="ar-SA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496944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59832" y="184666"/>
            <a:ext cx="2304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E=350 lux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28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29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8694"/>
            <a:ext cx="3140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/>
              </a:rPr>
              <a:t>Administration room Artificial: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7560840" cy="565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1920" y="213360"/>
            <a:ext cx="17281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E=250 lux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23197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Calibri"/>
              </a:rPr>
              <a:t>A strategic location of the restaurant was selected it lies on the new main road that connect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An-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Najah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university from the west gate to Nablus city ,it lies between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An-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Najah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university and AL-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Junaid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Prison </a:t>
            </a:r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28" y="1922584"/>
            <a:ext cx="6696744" cy="44513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schemeClr val="bg1">
                    <a:shade val="50000"/>
                  </a:schemeClr>
                </a:solidFill>
              </a:rPr>
              <a:pPr/>
              <a:t>3</a:t>
            </a:fld>
            <a:endParaRPr lang="ar-SA" sz="2400" b="1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0"/>
            <a:ext cx="25910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algn="l" rtl="0">
              <a:lnSpc>
                <a:spcPct val="200000"/>
              </a:lnSpc>
              <a:buFont typeface="Wingdings" pitchFamily="2" charset="2"/>
              <a:buChar char="v"/>
            </a:pPr>
            <a:r>
              <a:rPr lang="en-US" dirty="0">
                <a:solidFill>
                  <a:prstClr val="white"/>
                </a:solidFill>
              </a:rPr>
              <a:t>Architectural Design </a:t>
            </a:r>
          </a:p>
        </p:txBody>
      </p:sp>
    </p:spTree>
    <p:extLst>
      <p:ext uri="{BB962C8B-B14F-4D97-AF65-F5344CB8AC3E}">
        <p14:creationId xmlns:p14="http://schemas.microsoft.com/office/powerpoint/2010/main" val="46072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30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63575"/>
            <a:ext cx="7559675" cy="552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3140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prstClr val="white"/>
                </a:solidFill>
                <a:latin typeface="Times New Roman"/>
              </a:rPr>
              <a:t>Administration room Artificial: </a:t>
            </a:r>
            <a:endParaRPr lang="ar-S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9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31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3140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Times New Roman"/>
              </a:rPr>
              <a:t>Administration room Artificial: </a:t>
            </a:r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344816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32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0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/>
              </a:rPr>
              <a:t>Cleaning Room: </a:t>
            </a: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052736"/>
            <a:ext cx="7704855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620688"/>
            <a:ext cx="19802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E=200 lux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33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0"/>
            <a:ext cx="1742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prstClr val="white"/>
                </a:solidFill>
                <a:latin typeface="Times New Roman"/>
              </a:rPr>
              <a:t>Cleaning room : </a:t>
            </a:r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2" y="836712"/>
            <a:ext cx="8326640" cy="532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34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912" y="0"/>
            <a:ext cx="1237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Bathroom 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2462456" y="247204"/>
            <a:ext cx="25922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E=100 lux</a:t>
            </a:r>
            <a:endParaRPr lang="ar-SA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980728"/>
            <a:ext cx="8339459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35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77986"/>
            <a:ext cx="2178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Times New Roman"/>
              </a:rPr>
              <a:t>Bath </a:t>
            </a:r>
            <a:r>
              <a:rPr lang="en-US" dirty="0">
                <a:solidFill>
                  <a:prstClr val="white"/>
                </a:solidFill>
                <a:latin typeface="Times New Roman"/>
              </a:rPr>
              <a:t>room Artificial: </a:t>
            </a:r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954" y="1114425"/>
            <a:ext cx="6327390" cy="5050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36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0"/>
            <a:ext cx="2178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Times New Roman"/>
              </a:rPr>
              <a:t>First Floor </a:t>
            </a:r>
            <a:r>
              <a:rPr lang="en-US" dirty="0">
                <a:solidFill>
                  <a:prstClr val="white"/>
                </a:solidFill>
                <a:latin typeface="Times New Roman"/>
              </a:rPr>
              <a:t>Artificial: </a:t>
            </a:r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920880" cy="569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184666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E=250 lux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37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280920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88640"/>
            <a:ext cx="2178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Times New Roman"/>
              </a:rPr>
              <a:t>First Floor Artificial: </a:t>
            </a:r>
            <a:endParaRPr lang="ar-S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38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1369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1205" y="188640"/>
            <a:ext cx="2178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prstClr val="white"/>
                </a:solidFill>
                <a:latin typeface="Times New Roman"/>
              </a:rPr>
              <a:t>First Floor Artificial: </a:t>
            </a:r>
            <a:endParaRPr lang="ar-S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39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4" y="332656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/>
              <a:t>Circuit Breaker:</a:t>
            </a:r>
          </a:p>
          <a:p>
            <a:pPr algn="l"/>
            <a:r>
              <a:rPr lang="en-US" sz="2000" dirty="0"/>
              <a:t>Total WATT of Lighting = 2200 Watt</a:t>
            </a:r>
          </a:p>
          <a:p>
            <a:pPr algn="l"/>
            <a:r>
              <a:rPr lang="en-US" sz="2000" dirty="0"/>
              <a:t># of branches of lighting:</a:t>
            </a:r>
          </a:p>
          <a:p>
            <a:pPr algn="l"/>
            <a:r>
              <a:rPr lang="en-US" sz="2000" dirty="0"/>
              <a:t>(2200 × 1.10) / (220 ×10) = 2 C.B for Lighting</a:t>
            </a:r>
          </a:p>
          <a:p>
            <a:pPr algn="l"/>
            <a:r>
              <a:rPr lang="en-US" sz="2000" dirty="0"/>
              <a:t>For (2Ampair) (4 to 5) outlet can be connected to one circuit breaker</a:t>
            </a:r>
          </a:p>
          <a:p>
            <a:pPr algn="l"/>
            <a:r>
              <a:rPr lang="en-US" sz="2000" dirty="0"/>
              <a:t>We have (40) Outlet 40/5 = 8 C.B</a:t>
            </a:r>
          </a:p>
          <a:p>
            <a:pPr algn="l"/>
            <a:r>
              <a:rPr lang="en-US" sz="2000" dirty="0"/>
              <a:t>Main Circuit Breaker:</a:t>
            </a:r>
          </a:p>
          <a:p>
            <a:pPr algn="l"/>
            <a:r>
              <a:rPr lang="en-US" sz="2000" b="1" dirty="0"/>
              <a:t>I </a:t>
            </a:r>
            <a:r>
              <a:rPr lang="en-US" sz="2000" dirty="0"/>
              <a:t>(M.C.B) = {{(power lighting × </a:t>
            </a:r>
            <a:r>
              <a:rPr lang="en-US" sz="2000" dirty="0" err="1"/>
              <a:t>D.f</a:t>
            </a:r>
            <a:r>
              <a:rPr lang="en-US" sz="2000" dirty="0"/>
              <a:t>) + (outlet × </a:t>
            </a:r>
            <a:r>
              <a:rPr lang="en-US" sz="2000" dirty="0" err="1"/>
              <a:t>D.f</a:t>
            </a:r>
            <a:r>
              <a:rPr lang="en-US" sz="2000" dirty="0"/>
              <a:t>)}/220} ×</a:t>
            </a:r>
            <a:r>
              <a:rPr lang="en-US" sz="2000" dirty="0" err="1"/>
              <a:t>S.f</a:t>
            </a:r>
            <a:endParaRPr lang="en-US" sz="2000" dirty="0"/>
          </a:p>
          <a:p>
            <a:pPr algn="l"/>
            <a:r>
              <a:rPr lang="pt-BR" sz="2000" b="1" dirty="0"/>
              <a:t>I </a:t>
            </a:r>
            <a:r>
              <a:rPr lang="pt-BR" sz="2000" dirty="0"/>
              <a:t>(M.C.B) = {{(220 × 0.85) + (40 × 0.25)}/220} ×1.12 = 32 Ampair</a:t>
            </a:r>
          </a:p>
          <a:p>
            <a:pPr algn="l" rtl="0"/>
            <a:r>
              <a:rPr lang="en-US" sz="2000" dirty="0"/>
              <a:t>We need main C.B with </a:t>
            </a:r>
            <a:r>
              <a:rPr lang="en-US" sz="2000" dirty="0" smtClean="0"/>
              <a:t>(3 phase) </a:t>
            </a:r>
            <a:r>
              <a:rPr lang="ar-SA" sz="2000" dirty="0" smtClean="0"/>
              <a:t>  35) </a:t>
            </a:r>
            <a:r>
              <a:rPr lang="en-US" sz="2000" dirty="0" smtClean="0"/>
              <a:t>A)</a:t>
            </a:r>
            <a:endParaRPr lang="en-US" sz="2000" dirty="0"/>
          </a:p>
          <a:p>
            <a:pPr algn="l"/>
            <a:r>
              <a:rPr lang="en-US" sz="2000" dirty="0"/>
              <a:t>Cables of </a:t>
            </a:r>
            <a:r>
              <a:rPr lang="en-US" sz="2000" dirty="0" smtClean="0"/>
              <a:t>lighting diameter  </a:t>
            </a:r>
            <a:r>
              <a:rPr lang="en-US" sz="2000" dirty="0"/>
              <a:t>= 1.5 mm ²</a:t>
            </a:r>
          </a:p>
          <a:p>
            <a:pPr algn="l"/>
            <a:r>
              <a:rPr lang="en-US" sz="2000" dirty="0"/>
              <a:t>Cables of outlets = 2.5 mm</a:t>
            </a:r>
            <a:r>
              <a:rPr lang="en-US" dirty="0"/>
              <a:t> ²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schemeClr val="bg1">
                    <a:shade val="50000"/>
                  </a:schemeClr>
                </a:solidFill>
              </a:rPr>
              <a:pPr/>
              <a:t>4</a:t>
            </a:fld>
            <a:endParaRPr lang="ar-SA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40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41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4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42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43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988840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prstClr val="white"/>
                </a:solidFill>
              </a:rPr>
              <a:t>ميكانيك </a:t>
            </a:r>
            <a:endParaRPr lang="ar-SA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44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988840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prstClr val="white"/>
                </a:solidFill>
              </a:rPr>
              <a:t>ميكانيك </a:t>
            </a:r>
            <a:endParaRPr lang="ar-SA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45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988840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prstClr val="white"/>
                </a:solidFill>
              </a:rPr>
              <a:t>ميكانيك </a:t>
            </a:r>
            <a:endParaRPr lang="ar-SA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46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988840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prstClr val="white"/>
                </a:solidFill>
              </a:rPr>
              <a:t>ميكانيك </a:t>
            </a:r>
            <a:endParaRPr lang="ar-SA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47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988840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prstClr val="white"/>
                </a:solidFill>
              </a:rPr>
              <a:t>ميكانيك </a:t>
            </a:r>
            <a:endParaRPr lang="ar-SA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48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988840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prstClr val="white"/>
                </a:solidFill>
              </a:rPr>
              <a:t>ميكانيك </a:t>
            </a:r>
            <a:endParaRPr lang="ar-SA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49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itchFamily="34" charset="0"/>
              </a:rPr>
              <a:t>Environmental Design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620688"/>
            <a:ext cx="1216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Acoustics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138318" y="1124744"/>
            <a:ext cx="8250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1-interior sources: the kitchen, customers, HVAK system.</a:t>
            </a:r>
          </a:p>
          <a:p>
            <a:pPr algn="l"/>
            <a:r>
              <a:rPr lang="en-US" dirty="0"/>
              <a:t>2-exterior source: traffic and adjacent occupancies.</a:t>
            </a:r>
          </a:p>
          <a:p>
            <a:pPr algn="l"/>
            <a:r>
              <a:rPr lang="en-US" dirty="0"/>
              <a:t>So in this project some solutions were performed to minimize the noise:</a:t>
            </a:r>
          </a:p>
          <a:p>
            <a:pPr algn="l"/>
            <a:r>
              <a:rPr lang="en-US" dirty="0"/>
              <a:t> To minimize the exterior noise:</a:t>
            </a:r>
          </a:p>
          <a:p>
            <a:pPr algn="l"/>
            <a:r>
              <a:rPr lang="en-US" dirty="0"/>
              <a:t>A wall of trees and shrubs were planted on the street side, which purifies the air also.</a:t>
            </a:r>
          </a:p>
          <a:p>
            <a:pPr algn="l"/>
            <a:r>
              <a:rPr lang="en-US" dirty="0"/>
              <a:t>The </a:t>
            </a:r>
            <a:r>
              <a:rPr lang="en-US" dirty="0" smtClean="0"/>
              <a:t>sitting </a:t>
            </a:r>
            <a:r>
              <a:rPr lang="en-US" dirty="0"/>
              <a:t>area in the dining hall was designed to be far from the street, the entrance and bathroom were put near the noise source.</a:t>
            </a:r>
            <a:endParaRPr lang="ar-SA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573016"/>
            <a:ext cx="820891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1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5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50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itchFamily="34" charset="0"/>
              </a:rPr>
              <a:t>Environmental Design</a:t>
            </a:r>
            <a:endParaRPr lang="ar-SA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318" y="476672"/>
            <a:ext cx="8568952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dirty="0"/>
              <a:t>To minimize the interior noise: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Acoustical tiles from fiberglass were used at the false ceiling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Curtain and cloth covers for tables were used, with high sound absorption coefficients.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Ornamental plants were used.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The partition between the kitchen and the dining hall (parquet, gypsum board) is good in reduce the noise from kitchen.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HVAC system was insulating. Acoustic insulated flexible duct made of, steel wire and glass fiber was used. It can absorb the noise from the shaking when ventilated; it's also good in fire resistance and heat insulation.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Loud speaker system was used to give music.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2086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51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itchFamily="34" charset="0"/>
              </a:rPr>
              <a:t>Environmental Design</a:t>
            </a:r>
            <a:endParaRPr lang="ar-SA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0020"/>
            <a:ext cx="4248472" cy="50681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18" y="990020"/>
            <a:ext cx="4320480" cy="506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52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itchFamily="34" charset="0"/>
              </a:rPr>
              <a:t>Environmental Design</a:t>
            </a:r>
            <a:endParaRPr lang="ar-SA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schemeClr val="bg1">
                    <a:shade val="50000"/>
                  </a:schemeClr>
                </a:solidFill>
              </a:rPr>
              <a:pPr/>
              <a:t>53</a:t>
            </a:fld>
            <a:endParaRPr lang="ar-SA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56" y="0"/>
            <a:ext cx="1619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Solar Design:</a:t>
            </a:r>
            <a:endParaRPr lang="ar-SA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" y="369332"/>
            <a:ext cx="9140943" cy="648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952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54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itchFamily="34" charset="0"/>
              </a:rPr>
              <a:t>Environmental Design</a:t>
            </a:r>
            <a:endParaRPr lang="ar-SA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620688"/>
            <a:ext cx="16561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Summer sun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55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itchFamily="34" charset="0"/>
              </a:rPr>
              <a:t>Environmental Design</a:t>
            </a:r>
            <a:endParaRPr lang="ar-SA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5312" y="620688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Winter sun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56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itchFamily="34" charset="0"/>
              </a:rPr>
              <a:t>Environmental Design</a:t>
            </a:r>
            <a:endParaRPr lang="ar-SA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805354"/>
            <a:ext cx="8208912" cy="5114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5856" y="6021288"/>
            <a:ext cx="21602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Southern elevation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D370-71FD-443D-A0D0-CCF4AE58D1FC}" type="slidenum">
              <a:rPr lang="ar-SA" sz="2400" b="1" smtClean="0">
                <a:solidFill>
                  <a:schemeClr val="bg1"/>
                </a:solidFill>
              </a:rPr>
              <a:pPr/>
              <a:t>57</a:t>
            </a:fld>
            <a:endParaRPr lang="ar-SA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607312"/>
            <a:ext cx="2508773" cy="14847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8"/>
            <a:ext cx="9144000" cy="68526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576" y="17945"/>
            <a:ext cx="2446644" cy="189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4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58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itchFamily="34" charset="0"/>
              </a:rPr>
              <a:t>Environmental Design</a:t>
            </a:r>
            <a:endParaRPr lang="ar-SA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036496" cy="568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59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itchFamily="34" charset="0"/>
              </a:rPr>
              <a:t>Environmental Design</a:t>
            </a:r>
            <a:endParaRPr lang="ar-SA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85862"/>
            <a:ext cx="26289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185861"/>
            <a:ext cx="5501740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6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60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180" y="178728"/>
            <a:ext cx="2276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Hydraulic Elevator: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323528" y="990020"/>
            <a:ext cx="49685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dirty="0"/>
              <a:t>The advantages of hydraulic elevator: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 No overhead machine room needed.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 Its dimension is optimized.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 Loads are distributed to load bearing walls-there are no overhead structural requirement.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 Machine room can be located remotely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 Installation costs are generally less than other types.</a:t>
            </a:r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781729"/>
            <a:ext cx="2505425" cy="532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61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318" y="0"/>
            <a:ext cx="227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itchFamily="34" charset="0"/>
              </a:rPr>
              <a:t>Environmental Design</a:t>
            </a:r>
            <a:endParaRPr lang="ar-SA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318" y="436022"/>
            <a:ext cx="1736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saving energy: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251520" y="1124744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Restaurant use about 2.5 times more energy per square foot than other commercial </a:t>
            </a:r>
            <a:r>
              <a:rPr lang="en-US" dirty="0" smtClean="0"/>
              <a:t>buildings . For </a:t>
            </a:r>
            <a:r>
              <a:rPr lang="en-US" dirty="0"/>
              <a:t>the reason eco-friendly equipment's were used, less energy, save money and helped protect the </a:t>
            </a:r>
            <a:r>
              <a:rPr lang="en-US" dirty="0" smtClean="0"/>
              <a:t>environment.</a:t>
            </a:r>
            <a:endParaRPr lang="ar-SA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40" y="2342024"/>
            <a:ext cx="2954208" cy="274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2342024"/>
            <a:ext cx="5544616" cy="274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62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1988840"/>
            <a:ext cx="460851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المواصفااااااات 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63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64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65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5347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7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8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fld id="{E83BD370-71FD-443D-A0D0-CCF4AE58D1FC}" type="slidenum">
              <a:rPr lang="ar-SA" sz="2400" b="1" smtClean="0">
                <a:ln w="50800"/>
                <a:solidFill>
                  <a:prstClr val="black">
                    <a:shade val="50000"/>
                  </a:prstClr>
                </a:solidFill>
              </a:rPr>
              <a:pPr/>
              <a:t>9</a:t>
            </a:fld>
            <a:endParaRPr lang="ar-SA" sz="2400" b="1">
              <a:ln w="50800"/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0"/>
            <a:ext cx="9144000" cy="685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1052</Words>
  <Application>Microsoft Office PowerPoint</Application>
  <PresentationFormat>On-screen Show (4:3)</PresentationFormat>
  <Paragraphs>264</Paragraphs>
  <Slides>65</Slides>
  <Notes>60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CD City</dc:creator>
  <cp:lastModifiedBy>CD CITY</cp:lastModifiedBy>
  <cp:revision>38</cp:revision>
  <dcterms:created xsi:type="dcterms:W3CDTF">2013-05-13T13:15:32Z</dcterms:created>
  <dcterms:modified xsi:type="dcterms:W3CDTF">2013-05-17T13:45:40Z</dcterms:modified>
</cp:coreProperties>
</file>