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24"/>
    <p:sldId id="257" r:id="rId25"/>
    <p:sldId id="258" r:id="rId26"/>
    <p:sldId id="259" r:id="rId27"/>
    <p:sldId id="260" r:id="rId28"/>
    <p:sldId id="261" r:id="rId29"/>
    <p:sldId id="262" r:id="rId30"/>
    <p:sldId id="263" r:id="rId31"/>
    <p:sldId id="264" r:id="rId32"/>
    <p:sldId id="265" r:id="rId33"/>
    <p:sldId id="266" r:id="rId34"/>
    <p:sldId id="267" r:id="rId35"/>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League Spartan" charset="1" panose="00000800000000000000"/>
      <p:regular r:id="rId10"/>
    </p:embeddedFont>
    <p:embeddedFont>
      <p:font typeface="Open Sans Light" charset="1" panose="020B0306030504020204"/>
      <p:regular r:id="rId11"/>
    </p:embeddedFont>
    <p:embeddedFont>
      <p:font typeface="Open Sans Light Bold" charset="1" panose="020B0806030504020204"/>
      <p:regular r:id="rId12"/>
    </p:embeddedFont>
    <p:embeddedFont>
      <p:font typeface="Open Sans Light Italics" charset="1" panose="020B0306030504020204"/>
      <p:regular r:id="rId13"/>
    </p:embeddedFont>
    <p:embeddedFont>
      <p:font typeface="Open Sans Light Bold Italics" charset="1" panose="020B0806030504020204"/>
      <p:regular r:id="rId14"/>
    </p:embeddedFont>
    <p:embeddedFont>
      <p:font typeface="Mokoto" charset="1" panose="00000000000000000000"/>
      <p:regular r:id="rId15"/>
    </p:embeddedFont>
    <p:embeddedFont>
      <p:font typeface="Montserrat Semi-Bold" charset="1" panose="00000700000000000000"/>
      <p:regular r:id="rId16"/>
    </p:embeddedFont>
    <p:embeddedFont>
      <p:font typeface="Montserrat Semi-Bold Bold" charset="1" panose="00000800000000000000"/>
      <p:regular r:id="rId17"/>
    </p:embeddedFont>
    <p:embeddedFont>
      <p:font typeface="Montserrat Semi-Bold Italics" charset="1" panose="00000700000000000000"/>
      <p:regular r:id="rId18"/>
    </p:embeddedFont>
    <p:embeddedFont>
      <p:font typeface="Montserrat Semi-Bold Bold Italics" charset="1" panose="00000800000000000000"/>
      <p:regular r:id="rId19"/>
    </p:embeddedFont>
    <p:embeddedFont>
      <p:font typeface="Open Sauce Light" charset="1" panose="00000400000000000000"/>
      <p:regular r:id="rId20"/>
    </p:embeddedFont>
    <p:embeddedFont>
      <p:font typeface="Open Sauce Light Bold" charset="1" panose="00000600000000000000"/>
      <p:regular r:id="rId21"/>
    </p:embeddedFont>
    <p:embeddedFont>
      <p:font typeface="Open Sauce Light Italics" charset="1" panose="00000400000000000000"/>
      <p:regular r:id="rId22"/>
    </p:embeddedFont>
    <p:embeddedFont>
      <p:font typeface="Open Sauce Light Bold Italics" charset="1" panose="00000600000000000000"/>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slides/slide1.xml" Type="http://schemas.openxmlformats.org/officeDocument/2006/relationships/slide"/><Relationship Id="rId25" Target="slides/slide2.xml" Type="http://schemas.openxmlformats.org/officeDocument/2006/relationships/slide"/><Relationship Id="rId26" Target="slides/slide3.xml" Type="http://schemas.openxmlformats.org/officeDocument/2006/relationships/slide"/><Relationship Id="rId27" Target="slides/slide4.xml" Type="http://schemas.openxmlformats.org/officeDocument/2006/relationships/slide"/><Relationship Id="rId28" Target="slides/slide5.xml" Type="http://schemas.openxmlformats.org/officeDocument/2006/relationships/slide"/><Relationship Id="rId29" Target="slides/slide6.xml" Type="http://schemas.openxmlformats.org/officeDocument/2006/relationships/slide"/><Relationship Id="rId3" Target="viewProps.xml" Type="http://schemas.openxmlformats.org/officeDocument/2006/relationships/viewProps"/><Relationship Id="rId30" Target="slides/slide7.xml" Type="http://schemas.openxmlformats.org/officeDocument/2006/relationships/slide"/><Relationship Id="rId31" Target="slides/slide8.xml" Type="http://schemas.openxmlformats.org/officeDocument/2006/relationships/slide"/><Relationship Id="rId32" Target="slides/slide9.xml" Type="http://schemas.openxmlformats.org/officeDocument/2006/relationships/slide"/><Relationship Id="rId33" Target="slides/slide10.xml" Type="http://schemas.openxmlformats.org/officeDocument/2006/relationships/slide"/><Relationship Id="rId34" Target="slides/slide11.xml" Type="http://schemas.openxmlformats.org/officeDocument/2006/relationships/slide"/><Relationship Id="rId35" Target="slides/slide12.xml" Type="http://schemas.openxmlformats.org/officeDocument/2006/relationships/slide"/><Relationship Id="rId4" Target="theme/theme1.xml" Type="http://schemas.openxmlformats.org/officeDocument/2006/relationships/them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2.png" Type="http://schemas.openxmlformats.org/officeDocument/2006/relationships/image"/><Relationship Id="rId14" Target="../media/image13.svg" Type="http://schemas.openxmlformats.org/officeDocument/2006/relationships/image"/><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 Id="rId9" Target="../media/image8.pn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1.png" Type="http://schemas.openxmlformats.org/officeDocument/2006/relationships/image"/><Relationship Id="rId4" Target="../media/image52.svg" Type="http://schemas.openxmlformats.org/officeDocument/2006/relationships/image"/><Relationship Id="rId5" Target="../media/image2.png" Type="http://schemas.openxmlformats.org/officeDocument/2006/relationships/image"/><Relationship Id="rId6" Target="../media/image22.png" Type="http://schemas.openxmlformats.org/officeDocument/2006/relationships/image"/><Relationship Id="rId7" Target="../media/image23.sv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3.png" Type="http://schemas.openxmlformats.org/officeDocument/2006/relationships/image"/><Relationship Id="rId4" Target="../media/image54.svg" Type="http://schemas.openxmlformats.org/officeDocument/2006/relationships/image"/><Relationship Id="rId5" Target="../media/image55.jpeg" Type="http://schemas.openxmlformats.org/officeDocument/2006/relationships/image"/><Relationship Id="rId6" Target="../media/image56.jpe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6.png" Type="http://schemas.openxmlformats.org/officeDocument/2006/relationships/image"/><Relationship Id="rId7" Target="../media/image7.svg" Type="http://schemas.openxmlformats.org/officeDocument/2006/relationships/image"/><Relationship Id="rId8" Target="../media/image8.png" Type="http://schemas.openxmlformats.org/officeDocument/2006/relationships/image"/><Relationship Id="rId9" Target="../media/image9.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6.png" Type="http://schemas.openxmlformats.org/officeDocument/2006/relationships/image"/><Relationship Id="rId4" Target="../media/image17.svg" Type="http://schemas.openxmlformats.org/officeDocument/2006/relationships/image"/><Relationship Id="rId5" Target="../media/image18.png" Type="http://schemas.openxmlformats.org/officeDocument/2006/relationships/image"/><Relationship Id="rId6" Target="../media/image19.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0.png" Type="http://schemas.openxmlformats.org/officeDocument/2006/relationships/image"/><Relationship Id="rId4" Target="../media/image21.svg" Type="http://schemas.openxmlformats.org/officeDocument/2006/relationships/image"/><Relationship Id="rId5" Target="../media/image22.png" Type="http://schemas.openxmlformats.org/officeDocument/2006/relationships/image"/><Relationship Id="rId6" Target="../media/image23.svg" Type="http://schemas.openxmlformats.org/officeDocument/2006/relationships/image"/><Relationship Id="rId7" Target="../media/image24.png" Type="http://schemas.openxmlformats.org/officeDocument/2006/relationships/image"/><Relationship Id="rId8" Target="../media/image25.svg" Type="http://schemas.openxmlformats.org/officeDocument/2006/relationships/image"/><Relationship Id="rId9" Target="../media/image26.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31.png" Type="http://schemas.openxmlformats.org/officeDocument/2006/relationships/image"/><Relationship Id="rId12" Target="../media/image32.svg" Type="http://schemas.openxmlformats.org/officeDocument/2006/relationships/image"/><Relationship Id="rId13" Target="../media/image33.png" Type="http://schemas.openxmlformats.org/officeDocument/2006/relationships/image"/><Relationship Id="rId14" Target="../media/image34.svg" Type="http://schemas.openxmlformats.org/officeDocument/2006/relationships/image"/><Relationship Id="rId2" Target="../media/image1.jpe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 Id="rId5" Target="../media/image27.png" Type="http://schemas.openxmlformats.org/officeDocument/2006/relationships/image"/><Relationship Id="rId6" Target="../media/image28.svg" Type="http://schemas.openxmlformats.org/officeDocument/2006/relationships/image"/><Relationship Id="rId7" Target="../media/image29.png" Type="http://schemas.openxmlformats.org/officeDocument/2006/relationships/image"/><Relationship Id="rId8" Target="../media/image30.svg" Type="http://schemas.openxmlformats.org/officeDocument/2006/relationships/image"/><Relationship Id="rId9" Target="../media/image8.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38.svg" Type="http://schemas.openxmlformats.org/officeDocument/2006/relationships/image"/><Relationship Id="rId11" Target="../media/image39.png" Type="http://schemas.openxmlformats.org/officeDocument/2006/relationships/image"/><Relationship Id="rId12" Target="../media/image40.svg" Type="http://schemas.openxmlformats.org/officeDocument/2006/relationships/image"/><Relationship Id="rId2" Target="../media/image1.jpe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35.png" Type="http://schemas.openxmlformats.org/officeDocument/2006/relationships/image"/><Relationship Id="rId8" Target="../media/image36.svg" Type="http://schemas.openxmlformats.org/officeDocument/2006/relationships/image"/><Relationship Id="rId9" Target="../media/image37.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42.svg" Type="http://schemas.openxmlformats.org/officeDocument/2006/relationships/image"/><Relationship Id="rId11" Target="../media/image43.png" Type="http://schemas.openxmlformats.org/officeDocument/2006/relationships/image"/><Relationship Id="rId12" Target="../media/image44.svg" Type="http://schemas.openxmlformats.org/officeDocument/2006/relationships/image"/><Relationship Id="rId2" Target="../media/image1.jpe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35.png" Type="http://schemas.openxmlformats.org/officeDocument/2006/relationships/image"/><Relationship Id="rId8" Target="../media/image36.svg" Type="http://schemas.openxmlformats.org/officeDocument/2006/relationships/image"/><Relationship Id="rId9" Target="../media/image41.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46.svg" Type="http://schemas.openxmlformats.org/officeDocument/2006/relationships/image"/><Relationship Id="rId11" Target="../media/image47.png" Type="http://schemas.openxmlformats.org/officeDocument/2006/relationships/image"/><Relationship Id="rId12" Target="../media/image48.svg" Type="http://schemas.openxmlformats.org/officeDocument/2006/relationships/image"/><Relationship Id="rId2" Target="../media/image1.jpe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35.png" Type="http://schemas.openxmlformats.org/officeDocument/2006/relationships/image"/><Relationship Id="rId8" Target="../media/image36.svg" Type="http://schemas.openxmlformats.org/officeDocument/2006/relationships/image"/><Relationship Id="rId9" Target="../media/image45.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 Id="rId5" Target="../media/image49.png" Type="http://schemas.openxmlformats.org/officeDocument/2006/relationships/image"/><Relationship Id="rId6" Target="../media/image50.svg" Type="http://schemas.openxmlformats.org/officeDocument/2006/relationships/image"/><Relationship Id="rId7" Target="../media/image22.png" Type="http://schemas.openxmlformats.org/officeDocument/2006/relationships/image"/><Relationship Id="rId8" Target="../media/image23.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5000" r="0" b="5000"/>
          <a:stretch>
            <a:fillRect/>
          </a:stretch>
        </p:blipFill>
        <p:spPr>
          <a:xfrm flipH="false" flipV="false">
            <a:off x="0" y="0"/>
            <a:ext cx="18288000" cy="10287000"/>
          </a:xfrm>
          <a:prstGeom prst="rect">
            <a:avLst/>
          </a:prstGeom>
        </p:spPr>
      </p:pic>
      <p:sp>
        <p:nvSpPr>
          <p:cNvPr name="Freeform 3" id="3"/>
          <p:cNvSpPr/>
          <p:nvPr/>
        </p:nvSpPr>
        <p:spPr>
          <a:xfrm flipH="false" flipV="false" rot="0">
            <a:off x="15001619" y="6685712"/>
            <a:ext cx="3286381" cy="3866910"/>
          </a:xfrm>
          <a:custGeom>
            <a:avLst/>
            <a:gdLst/>
            <a:ahLst/>
            <a:cxnLst/>
            <a:rect r="r" b="b" t="t" l="l"/>
            <a:pathLst>
              <a:path h="3866910" w="3286381">
                <a:moveTo>
                  <a:pt x="0" y="0"/>
                </a:moveTo>
                <a:lnTo>
                  <a:pt x="3286381" y="0"/>
                </a:lnTo>
                <a:lnTo>
                  <a:pt x="3286381" y="3866910"/>
                </a:lnTo>
                <a:lnTo>
                  <a:pt x="0" y="3866910"/>
                </a:lnTo>
                <a:lnTo>
                  <a:pt x="0" y="0"/>
                </a:lnTo>
                <a:close/>
              </a:path>
            </a:pathLst>
          </a:custGeom>
          <a:blipFill>
            <a:blip r:embed="rId3"/>
            <a:stretch>
              <a:fillRect l="0" t="0" r="0" b="0"/>
            </a:stretch>
          </a:blipFill>
        </p:spPr>
      </p:sp>
      <p:sp>
        <p:nvSpPr>
          <p:cNvPr name="Freeform 4" id="4"/>
          <p:cNvSpPr/>
          <p:nvPr/>
        </p:nvSpPr>
        <p:spPr>
          <a:xfrm flipH="false" flipV="false" rot="0">
            <a:off x="2393781" y="-1457931"/>
            <a:ext cx="12748085" cy="12748085"/>
          </a:xfrm>
          <a:custGeom>
            <a:avLst/>
            <a:gdLst/>
            <a:ahLst/>
            <a:cxnLst/>
            <a:rect r="r" b="b" t="t" l="l"/>
            <a:pathLst>
              <a:path h="12748085" w="12748085">
                <a:moveTo>
                  <a:pt x="0" y="0"/>
                </a:moveTo>
                <a:lnTo>
                  <a:pt x="12748084" y="0"/>
                </a:lnTo>
                <a:lnTo>
                  <a:pt x="12748084" y="12748085"/>
                </a:lnTo>
                <a:lnTo>
                  <a:pt x="0" y="12748085"/>
                </a:lnTo>
                <a:lnTo>
                  <a:pt x="0" y="0"/>
                </a:lnTo>
                <a:close/>
              </a:path>
            </a:pathLst>
          </a:custGeom>
          <a:blipFill>
            <a:blip r:embed="rId4">
              <a:alphaModFix amt="18999"/>
            </a:blip>
            <a:stretch>
              <a:fillRect l="0" t="0" r="0" b="0"/>
            </a:stretch>
          </a:blipFill>
        </p:spPr>
      </p:sp>
      <p:sp>
        <p:nvSpPr>
          <p:cNvPr name="Freeform 5" id="5"/>
          <p:cNvSpPr/>
          <p:nvPr/>
        </p:nvSpPr>
        <p:spPr>
          <a:xfrm flipH="false" flipV="false" rot="0">
            <a:off x="3011463" y="4079421"/>
            <a:ext cx="3353562" cy="4114800"/>
          </a:xfrm>
          <a:custGeom>
            <a:avLst/>
            <a:gdLst/>
            <a:ahLst/>
            <a:cxnLst/>
            <a:rect r="r" b="b" t="t" l="l"/>
            <a:pathLst>
              <a:path h="4114800" w="3353562">
                <a:moveTo>
                  <a:pt x="0" y="0"/>
                </a:moveTo>
                <a:lnTo>
                  <a:pt x="3353562" y="0"/>
                </a:lnTo>
                <a:lnTo>
                  <a:pt x="3353562"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2915778" y="1734574"/>
            <a:ext cx="3449246" cy="4807312"/>
          </a:xfrm>
          <a:custGeom>
            <a:avLst/>
            <a:gdLst/>
            <a:ahLst/>
            <a:cxnLst/>
            <a:rect r="r" b="b" t="t" l="l"/>
            <a:pathLst>
              <a:path h="4807312" w="3449246">
                <a:moveTo>
                  <a:pt x="0" y="0"/>
                </a:moveTo>
                <a:lnTo>
                  <a:pt x="3449247" y="0"/>
                </a:lnTo>
                <a:lnTo>
                  <a:pt x="3449247" y="4807312"/>
                </a:lnTo>
                <a:lnTo>
                  <a:pt x="0" y="480731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2091385" y="3046697"/>
            <a:ext cx="4182770" cy="4114800"/>
          </a:xfrm>
          <a:custGeom>
            <a:avLst/>
            <a:gdLst/>
            <a:ahLst/>
            <a:cxnLst/>
            <a:rect r="r" b="b" t="t" l="l"/>
            <a:pathLst>
              <a:path h="4114800" w="4182770">
                <a:moveTo>
                  <a:pt x="0" y="0"/>
                </a:moveTo>
                <a:lnTo>
                  <a:pt x="4182770" y="0"/>
                </a:lnTo>
                <a:lnTo>
                  <a:pt x="4182770"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7595281" y="5275337"/>
            <a:ext cx="5888119" cy="3039741"/>
          </a:xfrm>
          <a:custGeom>
            <a:avLst/>
            <a:gdLst/>
            <a:ahLst/>
            <a:cxnLst/>
            <a:rect r="r" b="b" t="t" l="l"/>
            <a:pathLst>
              <a:path h="3039741" w="5888119">
                <a:moveTo>
                  <a:pt x="0" y="0"/>
                </a:moveTo>
                <a:lnTo>
                  <a:pt x="5888119" y="0"/>
                </a:lnTo>
                <a:lnTo>
                  <a:pt x="5888119" y="3039741"/>
                </a:lnTo>
                <a:lnTo>
                  <a:pt x="0" y="303974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7642906" y="2459767"/>
            <a:ext cx="7483302" cy="2078075"/>
          </a:xfrm>
          <a:prstGeom prst="rect">
            <a:avLst/>
          </a:prstGeom>
        </p:spPr>
        <p:txBody>
          <a:bodyPr anchor="t" rtlCol="false" tIns="0" lIns="0" bIns="0" rIns="0">
            <a:spAutoFit/>
          </a:bodyPr>
          <a:lstStyle/>
          <a:p>
            <a:pPr>
              <a:lnSpc>
                <a:spcPts val="8310"/>
              </a:lnSpc>
            </a:pPr>
            <a:r>
              <a:rPr lang="en-US" sz="5936">
                <a:solidFill>
                  <a:srgbClr val="92DCEF"/>
                </a:solidFill>
                <a:latin typeface="Mokoto"/>
              </a:rPr>
              <a:t>GRADUATION PROJECT 2:</a:t>
            </a:r>
          </a:p>
        </p:txBody>
      </p:sp>
      <p:sp>
        <p:nvSpPr>
          <p:cNvPr name="Freeform 10" id="10"/>
          <p:cNvSpPr/>
          <p:nvPr/>
        </p:nvSpPr>
        <p:spPr>
          <a:xfrm flipH="false" flipV="false" rot="0">
            <a:off x="15001619" y="-711833"/>
            <a:ext cx="3286381" cy="3866910"/>
          </a:xfrm>
          <a:custGeom>
            <a:avLst/>
            <a:gdLst/>
            <a:ahLst/>
            <a:cxnLst/>
            <a:rect r="r" b="b" t="t" l="l"/>
            <a:pathLst>
              <a:path h="3866910" w="3286381">
                <a:moveTo>
                  <a:pt x="0" y="0"/>
                </a:moveTo>
                <a:lnTo>
                  <a:pt x="3286381" y="0"/>
                </a:lnTo>
                <a:lnTo>
                  <a:pt x="3286381" y="3866909"/>
                </a:lnTo>
                <a:lnTo>
                  <a:pt x="0" y="3866909"/>
                </a:lnTo>
                <a:lnTo>
                  <a:pt x="0" y="0"/>
                </a:lnTo>
                <a:close/>
              </a:path>
            </a:pathLst>
          </a:custGeom>
          <a:blipFill>
            <a:blip r:embed="rId3"/>
            <a:stretch>
              <a:fillRect l="0" t="0" r="0" b="0"/>
            </a:stretch>
          </a:blipFill>
        </p:spPr>
      </p:sp>
      <p:sp>
        <p:nvSpPr>
          <p:cNvPr name="Freeform 11" id="11"/>
          <p:cNvSpPr/>
          <p:nvPr/>
        </p:nvSpPr>
        <p:spPr>
          <a:xfrm flipH="false" flipV="false" rot="0">
            <a:off x="8258296" y="6004400"/>
            <a:ext cx="885704" cy="1581615"/>
          </a:xfrm>
          <a:custGeom>
            <a:avLst/>
            <a:gdLst/>
            <a:ahLst/>
            <a:cxnLst/>
            <a:rect r="r" b="b" t="t" l="l"/>
            <a:pathLst>
              <a:path h="1581615" w="885704">
                <a:moveTo>
                  <a:pt x="0" y="0"/>
                </a:moveTo>
                <a:lnTo>
                  <a:pt x="885704" y="0"/>
                </a:lnTo>
                <a:lnTo>
                  <a:pt x="885704" y="1581615"/>
                </a:lnTo>
                <a:lnTo>
                  <a:pt x="0" y="1581615"/>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9621572" y="6135376"/>
            <a:ext cx="3276791" cy="1243463"/>
          </a:xfrm>
          <a:prstGeom prst="rect">
            <a:avLst/>
          </a:prstGeom>
        </p:spPr>
        <p:txBody>
          <a:bodyPr anchor="t" rtlCol="false" tIns="0" lIns="0" bIns="0" rIns="0">
            <a:spAutoFit/>
          </a:bodyPr>
          <a:lstStyle/>
          <a:p>
            <a:pPr>
              <a:lnSpc>
                <a:spcPts val="4962"/>
              </a:lnSpc>
            </a:pPr>
            <a:r>
              <a:rPr lang="en-US" sz="3544">
                <a:solidFill>
                  <a:srgbClr val="92DCEF"/>
                </a:solidFill>
                <a:latin typeface="Mokoto"/>
              </a:rPr>
              <a:t>boxing Robot</a:t>
            </a:r>
          </a:p>
        </p:txBody>
      </p:sp>
      <p:sp>
        <p:nvSpPr>
          <p:cNvPr name="TextBox 13" id="13"/>
          <p:cNvSpPr txBox="true"/>
          <p:nvPr/>
        </p:nvSpPr>
        <p:spPr>
          <a:xfrm rot="0">
            <a:off x="1028700" y="8956040"/>
            <a:ext cx="4321082" cy="575945"/>
          </a:xfrm>
          <a:prstGeom prst="rect">
            <a:avLst/>
          </a:prstGeom>
        </p:spPr>
        <p:txBody>
          <a:bodyPr anchor="t" rtlCol="false" tIns="0" lIns="0" bIns="0" rIns="0">
            <a:spAutoFit/>
          </a:bodyPr>
          <a:lstStyle/>
          <a:p>
            <a:pPr>
              <a:lnSpc>
                <a:spcPts val="2380"/>
              </a:lnSpc>
            </a:pPr>
            <a:r>
              <a:rPr lang="en-US" sz="1700">
                <a:solidFill>
                  <a:srgbClr val="6CE5E8"/>
                </a:solidFill>
                <a:latin typeface="Open Sauce Light"/>
              </a:rPr>
              <a:t>Dr. Saad Tarabiya</a:t>
            </a:r>
          </a:p>
          <a:p>
            <a:pPr>
              <a:lnSpc>
                <a:spcPts val="2380"/>
              </a:lnSpc>
            </a:pPr>
            <a:r>
              <a:rPr lang="en-US" sz="1700">
                <a:solidFill>
                  <a:srgbClr val="6CE5E8"/>
                </a:solidFill>
                <a:latin typeface="Open Sauce Light"/>
              </a:rPr>
              <a:t>Dr. Anas tomah</a:t>
            </a:r>
          </a:p>
        </p:txBody>
      </p:sp>
      <p:sp>
        <p:nvSpPr>
          <p:cNvPr name="TextBox 14" id="14"/>
          <p:cNvSpPr txBox="true"/>
          <p:nvPr/>
        </p:nvSpPr>
        <p:spPr>
          <a:xfrm rot="0">
            <a:off x="1028700" y="8618220"/>
            <a:ext cx="4321082" cy="297180"/>
          </a:xfrm>
          <a:prstGeom prst="rect">
            <a:avLst/>
          </a:prstGeom>
        </p:spPr>
        <p:txBody>
          <a:bodyPr anchor="t" rtlCol="false" tIns="0" lIns="0" bIns="0" rIns="0">
            <a:spAutoFit/>
          </a:bodyPr>
          <a:lstStyle/>
          <a:p>
            <a:pPr>
              <a:lnSpc>
                <a:spcPts val="2520"/>
              </a:lnSpc>
            </a:pPr>
            <a:r>
              <a:rPr lang="en-US" sz="1800">
                <a:solidFill>
                  <a:srgbClr val="6CE5E8"/>
                </a:solidFill>
                <a:latin typeface="League Spartan"/>
              </a:rPr>
              <a:t>Supervisors</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5000" r="0" b="5000"/>
          <a:stretch>
            <a:fillRect/>
          </a:stretch>
        </p:blipFill>
        <p:spPr>
          <a:xfrm flipH="false" flipV="false">
            <a:off x="0" y="0"/>
            <a:ext cx="18288000" cy="10287000"/>
          </a:xfrm>
          <a:prstGeom prst="rect">
            <a:avLst/>
          </a:prstGeom>
        </p:spPr>
      </p:pic>
      <p:sp>
        <p:nvSpPr>
          <p:cNvPr name="Freeform 3" id="3"/>
          <p:cNvSpPr/>
          <p:nvPr/>
        </p:nvSpPr>
        <p:spPr>
          <a:xfrm flipH="false" flipV="false" rot="0">
            <a:off x="14567828" y="-640152"/>
            <a:ext cx="3927377" cy="2149346"/>
          </a:xfrm>
          <a:custGeom>
            <a:avLst/>
            <a:gdLst/>
            <a:ahLst/>
            <a:cxnLst/>
            <a:rect r="r" b="b" t="t" l="l"/>
            <a:pathLst>
              <a:path h="2149346" w="3927377">
                <a:moveTo>
                  <a:pt x="0" y="0"/>
                </a:moveTo>
                <a:lnTo>
                  <a:pt x="3927377" y="0"/>
                </a:lnTo>
                <a:lnTo>
                  <a:pt x="3927377" y="2149347"/>
                </a:lnTo>
                <a:lnTo>
                  <a:pt x="0" y="214934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156197" y="8895357"/>
            <a:ext cx="3927377" cy="2149346"/>
          </a:xfrm>
          <a:custGeom>
            <a:avLst/>
            <a:gdLst/>
            <a:ahLst/>
            <a:cxnLst/>
            <a:rect r="r" b="b" t="t" l="l"/>
            <a:pathLst>
              <a:path h="2149346" w="3927377">
                <a:moveTo>
                  <a:pt x="0" y="0"/>
                </a:moveTo>
                <a:lnTo>
                  <a:pt x="3927377" y="0"/>
                </a:lnTo>
                <a:lnTo>
                  <a:pt x="3927377" y="2149346"/>
                </a:lnTo>
                <a:lnTo>
                  <a:pt x="0" y="214934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5001619" y="8895357"/>
            <a:ext cx="3286381" cy="3866910"/>
          </a:xfrm>
          <a:custGeom>
            <a:avLst/>
            <a:gdLst/>
            <a:ahLst/>
            <a:cxnLst/>
            <a:rect r="r" b="b" t="t" l="l"/>
            <a:pathLst>
              <a:path h="3866910" w="3286381">
                <a:moveTo>
                  <a:pt x="0" y="0"/>
                </a:moveTo>
                <a:lnTo>
                  <a:pt x="3286381" y="0"/>
                </a:lnTo>
                <a:lnTo>
                  <a:pt x="3286381" y="3866910"/>
                </a:lnTo>
                <a:lnTo>
                  <a:pt x="0" y="3866910"/>
                </a:lnTo>
                <a:lnTo>
                  <a:pt x="0" y="0"/>
                </a:lnTo>
                <a:close/>
              </a:path>
            </a:pathLst>
          </a:custGeom>
          <a:blipFill>
            <a:blip r:embed="rId5"/>
            <a:stretch>
              <a:fillRect l="0" t="0" r="0" b="0"/>
            </a:stretch>
          </a:blipFill>
        </p:spPr>
      </p:sp>
      <p:sp>
        <p:nvSpPr>
          <p:cNvPr name="TextBox 6" id="6"/>
          <p:cNvSpPr txBox="true"/>
          <p:nvPr/>
        </p:nvSpPr>
        <p:spPr>
          <a:xfrm rot="0">
            <a:off x="6038444" y="763191"/>
            <a:ext cx="7802589"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FUTURE WORK</a:t>
            </a:r>
          </a:p>
        </p:txBody>
      </p:sp>
      <p:sp>
        <p:nvSpPr>
          <p:cNvPr name="TextBox 7" id="7"/>
          <p:cNvSpPr txBox="true"/>
          <p:nvPr/>
        </p:nvSpPr>
        <p:spPr>
          <a:xfrm rot="0">
            <a:off x="1028700" y="4405537"/>
            <a:ext cx="4875811" cy="2249170"/>
          </a:xfrm>
          <a:prstGeom prst="rect">
            <a:avLst/>
          </a:prstGeom>
        </p:spPr>
        <p:txBody>
          <a:bodyPr anchor="t" rtlCol="false" tIns="0" lIns="0" bIns="0" rIns="0">
            <a:spAutoFit/>
          </a:bodyPr>
          <a:lstStyle/>
          <a:p>
            <a:pPr algn="just">
              <a:lnSpc>
                <a:spcPts val="3220"/>
              </a:lnSpc>
            </a:pPr>
            <a:r>
              <a:rPr lang="en-US" sz="2300">
                <a:solidFill>
                  <a:srgbClr val="00F9FF"/>
                </a:solidFill>
                <a:latin typeface="Montserrat Semi-Bold Bold"/>
              </a:rPr>
              <a:t>Enhanced Training Programs:</a:t>
            </a:r>
          </a:p>
          <a:p>
            <a:pPr>
              <a:lnSpc>
                <a:spcPts val="2940"/>
              </a:lnSpc>
            </a:pPr>
            <a:r>
              <a:rPr lang="en-US" sz="2100">
                <a:solidFill>
                  <a:srgbClr val="A2E3F9"/>
                </a:solidFill>
                <a:latin typeface="Montserrat Semi-Bold Bold"/>
              </a:rPr>
              <a:t>incorporate advanced machine learining algorithms to analyze the user's punching technique and provide personalized feedback for improvement </a:t>
            </a:r>
          </a:p>
        </p:txBody>
      </p:sp>
      <p:sp>
        <p:nvSpPr>
          <p:cNvPr name="Freeform 8" id="8"/>
          <p:cNvSpPr/>
          <p:nvPr/>
        </p:nvSpPr>
        <p:spPr>
          <a:xfrm flipH="false" flipV="false" rot="0">
            <a:off x="2670867" y="2481950"/>
            <a:ext cx="1591477" cy="1561637"/>
          </a:xfrm>
          <a:custGeom>
            <a:avLst/>
            <a:gdLst/>
            <a:ahLst/>
            <a:cxnLst/>
            <a:rect r="r" b="b" t="t" l="l"/>
            <a:pathLst>
              <a:path h="1561637" w="1591477">
                <a:moveTo>
                  <a:pt x="0" y="0"/>
                </a:moveTo>
                <a:lnTo>
                  <a:pt x="1591477" y="0"/>
                </a:lnTo>
                <a:lnTo>
                  <a:pt x="1591477" y="1561637"/>
                </a:lnTo>
                <a:lnTo>
                  <a:pt x="0" y="156163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8348262" y="2481950"/>
            <a:ext cx="1591477" cy="1561637"/>
          </a:xfrm>
          <a:custGeom>
            <a:avLst/>
            <a:gdLst/>
            <a:ahLst/>
            <a:cxnLst/>
            <a:rect r="r" b="b" t="t" l="l"/>
            <a:pathLst>
              <a:path h="1561637" w="1591477">
                <a:moveTo>
                  <a:pt x="0" y="0"/>
                </a:moveTo>
                <a:lnTo>
                  <a:pt x="1591476" y="0"/>
                </a:lnTo>
                <a:lnTo>
                  <a:pt x="1591476" y="1561637"/>
                </a:lnTo>
                <a:lnTo>
                  <a:pt x="0" y="156163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4025656" y="2481950"/>
            <a:ext cx="1591477" cy="1561637"/>
          </a:xfrm>
          <a:custGeom>
            <a:avLst/>
            <a:gdLst/>
            <a:ahLst/>
            <a:cxnLst/>
            <a:rect r="r" b="b" t="t" l="l"/>
            <a:pathLst>
              <a:path h="1561637" w="1591477">
                <a:moveTo>
                  <a:pt x="0" y="0"/>
                </a:moveTo>
                <a:lnTo>
                  <a:pt x="1591477" y="0"/>
                </a:lnTo>
                <a:lnTo>
                  <a:pt x="1591477" y="1561637"/>
                </a:lnTo>
                <a:lnTo>
                  <a:pt x="0" y="156163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1" id="11"/>
          <p:cNvSpPr txBox="true"/>
          <p:nvPr/>
        </p:nvSpPr>
        <p:spPr>
          <a:xfrm rot="0">
            <a:off x="3127319" y="2642831"/>
            <a:ext cx="678574"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1</a:t>
            </a:r>
          </a:p>
        </p:txBody>
      </p:sp>
      <p:sp>
        <p:nvSpPr>
          <p:cNvPr name="TextBox 12" id="12"/>
          <p:cNvSpPr txBox="true"/>
          <p:nvPr/>
        </p:nvSpPr>
        <p:spPr>
          <a:xfrm rot="0">
            <a:off x="8804713" y="2642831"/>
            <a:ext cx="678574"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2</a:t>
            </a:r>
          </a:p>
        </p:txBody>
      </p:sp>
      <p:sp>
        <p:nvSpPr>
          <p:cNvPr name="TextBox 13" id="13"/>
          <p:cNvSpPr txBox="true"/>
          <p:nvPr/>
        </p:nvSpPr>
        <p:spPr>
          <a:xfrm rot="0">
            <a:off x="14482107" y="2642831"/>
            <a:ext cx="678574"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3</a:t>
            </a:r>
          </a:p>
        </p:txBody>
      </p:sp>
      <p:sp>
        <p:nvSpPr>
          <p:cNvPr name="TextBox 14" id="14"/>
          <p:cNvSpPr txBox="true"/>
          <p:nvPr/>
        </p:nvSpPr>
        <p:spPr>
          <a:xfrm rot="0">
            <a:off x="6706094" y="4405537"/>
            <a:ext cx="4875811" cy="2620645"/>
          </a:xfrm>
          <a:prstGeom prst="rect">
            <a:avLst/>
          </a:prstGeom>
        </p:spPr>
        <p:txBody>
          <a:bodyPr anchor="t" rtlCol="false" tIns="0" lIns="0" bIns="0" rIns="0">
            <a:spAutoFit/>
          </a:bodyPr>
          <a:lstStyle/>
          <a:p>
            <a:pPr algn="just">
              <a:lnSpc>
                <a:spcPts val="3220"/>
              </a:lnSpc>
            </a:pPr>
            <a:r>
              <a:rPr lang="en-US" sz="2300">
                <a:solidFill>
                  <a:srgbClr val="00F9FF"/>
                </a:solidFill>
                <a:latin typeface="Montserrat Semi-Bold Bold"/>
              </a:rPr>
              <a:t>Advanced Sensing Technology:</a:t>
            </a:r>
          </a:p>
          <a:p>
            <a:pPr>
              <a:lnSpc>
                <a:spcPts val="2940"/>
              </a:lnSpc>
            </a:pPr>
            <a:r>
              <a:rPr lang="en-US" sz="2100">
                <a:solidFill>
                  <a:srgbClr val="A2E3F9"/>
                </a:solidFill>
                <a:latin typeface="Montserrat Semi-Bold Bold"/>
              </a:rPr>
              <a:t>integrating advanced sensing technologies. This can involve the use of force sensors or pressure-sensitive materials on the robot's surface to measure the impact and force of punches</a:t>
            </a:r>
          </a:p>
        </p:txBody>
      </p:sp>
      <p:sp>
        <p:nvSpPr>
          <p:cNvPr name="Freeform 15" id="15"/>
          <p:cNvSpPr/>
          <p:nvPr/>
        </p:nvSpPr>
        <p:spPr>
          <a:xfrm flipH="false" flipV="false" rot="0">
            <a:off x="3805893" y="251362"/>
            <a:ext cx="1855810" cy="1821014"/>
          </a:xfrm>
          <a:custGeom>
            <a:avLst/>
            <a:gdLst/>
            <a:ahLst/>
            <a:cxnLst/>
            <a:rect r="r" b="b" t="t" l="l"/>
            <a:pathLst>
              <a:path h="1821014" w="1855810">
                <a:moveTo>
                  <a:pt x="0" y="0"/>
                </a:moveTo>
                <a:lnTo>
                  <a:pt x="1855810" y="0"/>
                </a:lnTo>
                <a:lnTo>
                  <a:pt x="1855810" y="1821013"/>
                </a:lnTo>
                <a:lnTo>
                  <a:pt x="0" y="182101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6" id="16"/>
          <p:cNvSpPr txBox="true"/>
          <p:nvPr/>
        </p:nvSpPr>
        <p:spPr>
          <a:xfrm rot="0">
            <a:off x="4248050" y="522881"/>
            <a:ext cx="1009596"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5</a:t>
            </a:r>
          </a:p>
        </p:txBody>
      </p:sp>
      <p:sp>
        <p:nvSpPr>
          <p:cNvPr name="TextBox 17" id="17"/>
          <p:cNvSpPr txBox="true"/>
          <p:nvPr/>
        </p:nvSpPr>
        <p:spPr>
          <a:xfrm rot="0">
            <a:off x="12563713" y="4405537"/>
            <a:ext cx="4875811" cy="2992120"/>
          </a:xfrm>
          <a:prstGeom prst="rect">
            <a:avLst/>
          </a:prstGeom>
        </p:spPr>
        <p:txBody>
          <a:bodyPr anchor="t" rtlCol="false" tIns="0" lIns="0" bIns="0" rIns="0">
            <a:spAutoFit/>
          </a:bodyPr>
          <a:lstStyle/>
          <a:p>
            <a:pPr algn="just">
              <a:lnSpc>
                <a:spcPts val="3220"/>
              </a:lnSpc>
            </a:pPr>
            <a:r>
              <a:rPr lang="en-US" sz="2300">
                <a:solidFill>
                  <a:srgbClr val="00F9FF"/>
                </a:solidFill>
                <a:latin typeface="Montserrat Semi-Bold Bold"/>
              </a:rPr>
              <a:t>Scoring system and challenges:</a:t>
            </a:r>
          </a:p>
          <a:p>
            <a:pPr>
              <a:lnSpc>
                <a:spcPts val="2940"/>
              </a:lnSpc>
            </a:pPr>
            <a:r>
              <a:rPr lang="en-US" sz="2100">
                <a:solidFill>
                  <a:srgbClr val="A2E3F9"/>
                </a:solidFill>
                <a:latin typeface="Montserrat Semi-Bold Bold"/>
              </a:rPr>
              <a:t>The scoring system would introduce a competitive element to the training sessions, allowing users to track their performance and compare it to predefined benchmarks or other users' scores.</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false" rot="0">
            <a:off x="3588422" y="222403"/>
            <a:ext cx="11111156" cy="9842193"/>
          </a:xfrm>
          <a:custGeom>
            <a:avLst/>
            <a:gdLst/>
            <a:ahLst/>
            <a:cxnLst/>
            <a:rect r="r" b="b" t="t" l="l"/>
            <a:pathLst>
              <a:path h="9842193" w="11111156">
                <a:moveTo>
                  <a:pt x="0" y="0"/>
                </a:moveTo>
                <a:lnTo>
                  <a:pt x="11111156" y="0"/>
                </a:lnTo>
                <a:lnTo>
                  <a:pt x="11111156" y="9842194"/>
                </a:lnTo>
                <a:lnTo>
                  <a:pt x="0" y="9842194"/>
                </a:lnTo>
                <a:lnTo>
                  <a:pt x="0" y="0"/>
                </a:lnTo>
                <a:close/>
              </a:path>
            </a:pathLst>
          </a:custGeom>
          <a:blipFill>
            <a:blip r:embed="rId3">
              <a:alphaModFix amt="17000"/>
              <a:extLst>
                <a:ext uri="{96DAC541-7B7A-43D3-8B79-37D633B846F1}">
                  <asvg:svgBlip xmlns:asvg="http://schemas.microsoft.com/office/drawing/2016/SVG/main" r:embed="rId4"/>
                </a:ext>
              </a:extLst>
            </a:blip>
            <a:stretch>
              <a:fillRect l="0" t="0" r="0" b="0"/>
            </a:stretch>
          </a:blipFill>
        </p:spPr>
      </p:sp>
      <p:grpSp>
        <p:nvGrpSpPr>
          <p:cNvPr name="Group 4" id="4"/>
          <p:cNvGrpSpPr>
            <a:grpSpLocks noChangeAspect="true"/>
          </p:cNvGrpSpPr>
          <p:nvPr/>
        </p:nvGrpSpPr>
        <p:grpSpPr>
          <a:xfrm rot="0">
            <a:off x="3424540" y="2720493"/>
            <a:ext cx="3206023" cy="3313332"/>
            <a:chOff x="0" y="0"/>
            <a:chExt cx="6362700" cy="6575666"/>
          </a:xfrm>
        </p:grpSpPr>
        <p:sp>
          <p:nvSpPr>
            <p:cNvPr name="Freeform 5" id="5"/>
            <p:cNvSpPr/>
            <p:nvPr/>
          </p:nvSpPr>
          <p:spPr>
            <a:xfrm flipH="false" flipV="false" rot="0">
              <a:off x="6350" y="6350"/>
              <a:ext cx="6350012" cy="6562979"/>
            </a:xfrm>
            <a:custGeom>
              <a:avLst/>
              <a:gdLst/>
              <a:ahLst/>
              <a:cxnLst/>
              <a:rect r="r" b="b" t="t" l="l"/>
              <a:pathLst>
                <a:path h="6562979" w="6350012">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blipFill>
              <a:blip r:embed="rId5"/>
              <a:stretch>
                <a:fillRect l="-50569" t="0" r="-4412" b="0"/>
              </a:stretch>
            </a:blipFill>
          </p:spPr>
        </p:sp>
      </p:grpSp>
      <p:grpSp>
        <p:nvGrpSpPr>
          <p:cNvPr name="Group 6" id="6"/>
          <p:cNvGrpSpPr>
            <a:grpSpLocks noChangeAspect="true"/>
          </p:cNvGrpSpPr>
          <p:nvPr/>
        </p:nvGrpSpPr>
        <p:grpSpPr>
          <a:xfrm rot="0">
            <a:off x="11665728" y="2720493"/>
            <a:ext cx="3206023" cy="3313332"/>
            <a:chOff x="0" y="0"/>
            <a:chExt cx="6362700" cy="6575666"/>
          </a:xfrm>
        </p:grpSpPr>
        <p:sp>
          <p:nvSpPr>
            <p:cNvPr name="Freeform 7" id="7"/>
            <p:cNvSpPr/>
            <p:nvPr/>
          </p:nvSpPr>
          <p:spPr>
            <a:xfrm flipH="false" flipV="false" rot="0">
              <a:off x="6350" y="6350"/>
              <a:ext cx="6350012" cy="6562979"/>
            </a:xfrm>
            <a:custGeom>
              <a:avLst/>
              <a:gdLst/>
              <a:ahLst/>
              <a:cxnLst/>
              <a:rect r="r" b="b" t="t" l="l"/>
              <a:pathLst>
                <a:path h="6562979" w="6350012">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blipFill>
              <a:blip r:embed="rId6"/>
              <a:stretch>
                <a:fillRect l="-1676" t="0" r="-1676" b="0"/>
              </a:stretch>
            </a:blipFill>
          </p:spPr>
        </p:sp>
      </p:grpSp>
      <p:sp>
        <p:nvSpPr>
          <p:cNvPr name="TextBox 8" id="8"/>
          <p:cNvSpPr txBox="true"/>
          <p:nvPr/>
        </p:nvSpPr>
        <p:spPr>
          <a:xfrm rot="0">
            <a:off x="5316249" y="895350"/>
            <a:ext cx="7655501"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PROJECT BY</a:t>
            </a:r>
          </a:p>
        </p:txBody>
      </p:sp>
      <p:sp>
        <p:nvSpPr>
          <p:cNvPr name="TextBox 9" id="9"/>
          <p:cNvSpPr txBox="true"/>
          <p:nvPr/>
        </p:nvSpPr>
        <p:spPr>
          <a:xfrm rot="0">
            <a:off x="2962234" y="6338358"/>
            <a:ext cx="4130634" cy="604649"/>
          </a:xfrm>
          <a:prstGeom prst="rect">
            <a:avLst/>
          </a:prstGeom>
        </p:spPr>
        <p:txBody>
          <a:bodyPr anchor="t" rtlCol="false" tIns="0" lIns="0" bIns="0" rIns="0">
            <a:spAutoFit/>
          </a:bodyPr>
          <a:lstStyle/>
          <a:p>
            <a:pPr algn="ctr">
              <a:lnSpc>
                <a:spcPts val="4997"/>
              </a:lnSpc>
              <a:spcBef>
                <a:spcPct val="0"/>
              </a:spcBef>
            </a:pPr>
            <a:r>
              <a:rPr lang="en-US" sz="3569">
                <a:solidFill>
                  <a:srgbClr val="A2E3F9"/>
                </a:solidFill>
                <a:latin typeface="Montserrat Semi-Bold Bold"/>
              </a:rPr>
              <a:t>AHMED NABHAN</a:t>
            </a:r>
          </a:p>
        </p:txBody>
      </p:sp>
      <p:sp>
        <p:nvSpPr>
          <p:cNvPr name="TextBox 10" id="10"/>
          <p:cNvSpPr txBox="true"/>
          <p:nvPr/>
        </p:nvSpPr>
        <p:spPr>
          <a:xfrm rot="0">
            <a:off x="10864707" y="6338358"/>
            <a:ext cx="4808064" cy="604649"/>
          </a:xfrm>
          <a:prstGeom prst="rect">
            <a:avLst/>
          </a:prstGeom>
        </p:spPr>
        <p:txBody>
          <a:bodyPr anchor="t" rtlCol="false" tIns="0" lIns="0" bIns="0" rIns="0">
            <a:spAutoFit/>
          </a:bodyPr>
          <a:lstStyle/>
          <a:p>
            <a:pPr algn="ctr">
              <a:lnSpc>
                <a:spcPts val="4997"/>
              </a:lnSpc>
              <a:spcBef>
                <a:spcPct val="0"/>
              </a:spcBef>
            </a:pPr>
            <a:r>
              <a:rPr lang="en-US" sz="3569">
                <a:solidFill>
                  <a:srgbClr val="A2E3F9"/>
                </a:solidFill>
                <a:latin typeface="Montserrat Semi-Bold Bold"/>
              </a:rPr>
              <a:t>AHMED JALAMNEH</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false" rot="0">
            <a:off x="15001619" y="6685712"/>
            <a:ext cx="3286381" cy="3866910"/>
          </a:xfrm>
          <a:custGeom>
            <a:avLst/>
            <a:gdLst/>
            <a:ahLst/>
            <a:cxnLst/>
            <a:rect r="r" b="b" t="t" l="l"/>
            <a:pathLst>
              <a:path h="3866910" w="3286381">
                <a:moveTo>
                  <a:pt x="0" y="0"/>
                </a:moveTo>
                <a:lnTo>
                  <a:pt x="3286381" y="0"/>
                </a:lnTo>
                <a:lnTo>
                  <a:pt x="3286381" y="3866910"/>
                </a:lnTo>
                <a:lnTo>
                  <a:pt x="0" y="3866910"/>
                </a:lnTo>
                <a:lnTo>
                  <a:pt x="0" y="0"/>
                </a:lnTo>
                <a:close/>
              </a:path>
            </a:pathLst>
          </a:custGeom>
          <a:blipFill>
            <a:blip r:embed="rId3"/>
            <a:stretch>
              <a:fillRect l="0" t="0" r="0" b="0"/>
            </a:stretch>
          </a:blipFill>
        </p:spPr>
      </p:sp>
      <p:sp>
        <p:nvSpPr>
          <p:cNvPr name="Freeform 4" id="4"/>
          <p:cNvSpPr/>
          <p:nvPr/>
        </p:nvSpPr>
        <p:spPr>
          <a:xfrm flipH="false" flipV="false" rot="0">
            <a:off x="10210805" y="4016039"/>
            <a:ext cx="4272443" cy="5242261"/>
          </a:xfrm>
          <a:custGeom>
            <a:avLst/>
            <a:gdLst/>
            <a:ahLst/>
            <a:cxnLst/>
            <a:rect r="r" b="b" t="t" l="l"/>
            <a:pathLst>
              <a:path h="5242261" w="4272443">
                <a:moveTo>
                  <a:pt x="0" y="0"/>
                </a:moveTo>
                <a:lnTo>
                  <a:pt x="4272443" y="0"/>
                </a:lnTo>
                <a:lnTo>
                  <a:pt x="4272443" y="5242261"/>
                </a:lnTo>
                <a:lnTo>
                  <a:pt x="0" y="524226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0088903" y="1028700"/>
            <a:ext cx="4394345" cy="6124523"/>
          </a:xfrm>
          <a:custGeom>
            <a:avLst/>
            <a:gdLst/>
            <a:ahLst/>
            <a:cxnLst/>
            <a:rect r="r" b="b" t="t" l="l"/>
            <a:pathLst>
              <a:path h="6124523" w="4394345">
                <a:moveTo>
                  <a:pt x="0" y="0"/>
                </a:moveTo>
                <a:lnTo>
                  <a:pt x="4394345" y="0"/>
                </a:lnTo>
                <a:lnTo>
                  <a:pt x="4394345" y="6124523"/>
                </a:lnTo>
                <a:lnTo>
                  <a:pt x="0" y="612452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091385" y="3046697"/>
            <a:ext cx="4182770" cy="4114800"/>
          </a:xfrm>
          <a:custGeom>
            <a:avLst/>
            <a:gdLst/>
            <a:ahLst/>
            <a:cxnLst/>
            <a:rect r="r" b="b" t="t" l="l"/>
            <a:pathLst>
              <a:path h="4114800" w="4182770">
                <a:moveTo>
                  <a:pt x="0" y="0"/>
                </a:moveTo>
                <a:lnTo>
                  <a:pt x="4182770" y="0"/>
                </a:lnTo>
                <a:lnTo>
                  <a:pt x="418277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7" id="7"/>
          <p:cNvSpPr txBox="true"/>
          <p:nvPr/>
        </p:nvSpPr>
        <p:spPr>
          <a:xfrm rot="0">
            <a:off x="2956062" y="2466820"/>
            <a:ext cx="6187938" cy="1309864"/>
          </a:xfrm>
          <a:prstGeom prst="rect">
            <a:avLst/>
          </a:prstGeom>
        </p:spPr>
        <p:txBody>
          <a:bodyPr anchor="t" rtlCol="false" tIns="0" lIns="0" bIns="0" rIns="0">
            <a:spAutoFit/>
          </a:bodyPr>
          <a:lstStyle/>
          <a:p>
            <a:pPr>
              <a:lnSpc>
                <a:spcPts val="10635"/>
              </a:lnSpc>
            </a:pPr>
            <a:r>
              <a:rPr lang="en-US" sz="7596">
                <a:solidFill>
                  <a:srgbClr val="92DCEF"/>
                </a:solidFill>
                <a:latin typeface="Mokoto"/>
              </a:rPr>
              <a:t>Thanks!</a:t>
            </a:r>
          </a:p>
        </p:txBody>
      </p:sp>
      <p:sp>
        <p:nvSpPr>
          <p:cNvPr name="Freeform 8" id="8"/>
          <p:cNvSpPr/>
          <p:nvPr/>
        </p:nvSpPr>
        <p:spPr>
          <a:xfrm flipH="false" flipV="false" rot="0">
            <a:off x="15001619" y="-711833"/>
            <a:ext cx="3286381" cy="3866910"/>
          </a:xfrm>
          <a:custGeom>
            <a:avLst/>
            <a:gdLst/>
            <a:ahLst/>
            <a:cxnLst/>
            <a:rect r="r" b="b" t="t" l="l"/>
            <a:pathLst>
              <a:path h="3866910" w="3286381">
                <a:moveTo>
                  <a:pt x="0" y="0"/>
                </a:moveTo>
                <a:lnTo>
                  <a:pt x="3286381" y="0"/>
                </a:lnTo>
                <a:lnTo>
                  <a:pt x="3286381" y="3866909"/>
                </a:lnTo>
                <a:lnTo>
                  <a:pt x="0" y="3866909"/>
                </a:lnTo>
                <a:lnTo>
                  <a:pt x="0" y="0"/>
                </a:lnTo>
                <a:close/>
              </a:path>
            </a:pathLst>
          </a:custGeom>
          <a:blipFill>
            <a:blip r:embed="rId3"/>
            <a:stretch>
              <a:fillRect l="0" t="0" r="0" b="0"/>
            </a:stretch>
          </a:blipFill>
        </p:spPr>
      </p:sp>
      <p:sp>
        <p:nvSpPr>
          <p:cNvPr name="TextBox 9" id="9"/>
          <p:cNvSpPr txBox="true"/>
          <p:nvPr/>
        </p:nvSpPr>
        <p:spPr>
          <a:xfrm rot="0">
            <a:off x="2956062" y="4355639"/>
            <a:ext cx="6187938" cy="516385"/>
          </a:xfrm>
          <a:prstGeom prst="rect">
            <a:avLst/>
          </a:prstGeom>
        </p:spPr>
        <p:txBody>
          <a:bodyPr anchor="t" rtlCol="false" tIns="0" lIns="0" bIns="0" rIns="0">
            <a:spAutoFit/>
          </a:bodyPr>
          <a:lstStyle/>
          <a:p>
            <a:pPr algn="just">
              <a:lnSpc>
                <a:spcPts val="4246"/>
              </a:lnSpc>
              <a:spcBef>
                <a:spcPct val="0"/>
              </a:spcBef>
            </a:pPr>
            <a:r>
              <a:rPr lang="en-US" sz="3033">
                <a:solidFill>
                  <a:srgbClr val="A2E3F9"/>
                </a:solidFill>
                <a:latin typeface="Montserrat Semi-Bold"/>
              </a:rPr>
              <a:t>Do you have questions?</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5000" r="0" b="5000"/>
          <a:stretch>
            <a:fillRect/>
          </a:stretch>
        </p:blipFill>
        <p:spPr>
          <a:xfrm flipH="false" flipV="false">
            <a:off x="0" y="0"/>
            <a:ext cx="18288000" cy="10287000"/>
          </a:xfrm>
          <a:prstGeom prst="rect">
            <a:avLst/>
          </a:prstGeom>
        </p:spPr>
      </p:pic>
      <p:sp>
        <p:nvSpPr>
          <p:cNvPr name="Freeform 3" id="3"/>
          <p:cNvSpPr/>
          <p:nvPr/>
        </p:nvSpPr>
        <p:spPr>
          <a:xfrm flipH="false" flipV="false" rot="0">
            <a:off x="-247265" y="2166071"/>
            <a:ext cx="7315200" cy="1316736"/>
          </a:xfrm>
          <a:custGeom>
            <a:avLst/>
            <a:gdLst/>
            <a:ahLst/>
            <a:cxnLst/>
            <a:rect r="r" b="b" t="t" l="l"/>
            <a:pathLst>
              <a:path h="1316736" w="7315200">
                <a:moveTo>
                  <a:pt x="0" y="0"/>
                </a:moveTo>
                <a:lnTo>
                  <a:pt x="7315200" y="0"/>
                </a:lnTo>
                <a:lnTo>
                  <a:pt x="7315200" y="1316736"/>
                </a:lnTo>
                <a:lnTo>
                  <a:pt x="0" y="131673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true" rot="0">
            <a:off x="12961129" y="8599932"/>
            <a:ext cx="7315200" cy="1316736"/>
          </a:xfrm>
          <a:custGeom>
            <a:avLst/>
            <a:gdLst/>
            <a:ahLst/>
            <a:cxnLst/>
            <a:rect r="r" b="b" t="t" l="l"/>
            <a:pathLst>
              <a:path h="1316736" w="7315200">
                <a:moveTo>
                  <a:pt x="0" y="1316736"/>
                </a:moveTo>
                <a:lnTo>
                  <a:pt x="7315200" y="1316736"/>
                </a:lnTo>
                <a:lnTo>
                  <a:pt x="7315200" y="0"/>
                </a:lnTo>
                <a:lnTo>
                  <a:pt x="0" y="0"/>
                </a:lnTo>
                <a:lnTo>
                  <a:pt x="0" y="1316736"/>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157029" y="3066566"/>
            <a:ext cx="4982319" cy="1515833"/>
            <a:chOff x="0" y="0"/>
            <a:chExt cx="1312216" cy="399232"/>
          </a:xfrm>
        </p:grpSpPr>
        <p:sp>
          <p:nvSpPr>
            <p:cNvPr name="Freeform 6" id="6"/>
            <p:cNvSpPr/>
            <p:nvPr/>
          </p:nvSpPr>
          <p:spPr>
            <a:xfrm flipH="false" flipV="false" rot="0">
              <a:off x="0" y="0"/>
              <a:ext cx="1312216" cy="399232"/>
            </a:xfrm>
            <a:custGeom>
              <a:avLst/>
              <a:gdLst/>
              <a:ahLst/>
              <a:cxnLst/>
              <a:rect r="r" b="b" t="t" l="l"/>
              <a:pathLst>
                <a:path h="399232" w="1312216">
                  <a:moveTo>
                    <a:pt x="31078" y="0"/>
                  </a:moveTo>
                  <a:lnTo>
                    <a:pt x="1281138" y="0"/>
                  </a:lnTo>
                  <a:cubicBezTo>
                    <a:pt x="1298302" y="0"/>
                    <a:pt x="1312216" y="13914"/>
                    <a:pt x="1312216" y="31078"/>
                  </a:cubicBezTo>
                  <a:lnTo>
                    <a:pt x="1312216" y="368154"/>
                  </a:lnTo>
                  <a:cubicBezTo>
                    <a:pt x="1312216" y="376396"/>
                    <a:pt x="1308941" y="384301"/>
                    <a:pt x="1303113" y="390129"/>
                  </a:cubicBezTo>
                  <a:cubicBezTo>
                    <a:pt x="1297285" y="395957"/>
                    <a:pt x="1289380" y="399232"/>
                    <a:pt x="1281138" y="399232"/>
                  </a:cubicBezTo>
                  <a:lnTo>
                    <a:pt x="31078" y="399232"/>
                  </a:lnTo>
                  <a:cubicBezTo>
                    <a:pt x="13914" y="399232"/>
                    <a:pt x="0" y="385318"/>
                    <a:pt x="0" y="368154"/>
                  </a:cubicBezTo>
                  <a:lnTo>
                    <a:pt x="0" y="31078"/>
                  </a:lnTo>
                  <a:cubicBezTo>
                    <a:pt x="0" y="22835"/>
                    <a:pt x="3274" y="14931"/>
                    <a:pt x="9102" y="9102"/>
                  </a:cubicBezTo>
                  <a:cubicBezTo>
                    <a:pt x="14931" y="3274"/>
                    <a:pt x="22835" y="0"/>
                    <a:pt x="31078" y="0"/>
                  </a:cubicBezTo>
                  <a:close/>
                </a:path>
              </a:pathLst>
            </a:custGeom>
            <a:solidFill>
              <a:srgbClr val="00D0FF"/>
            </a:solidFill>
          </p:spPr>
        </p:sp>
        <p:sp>
          <p:nvSpPr>
            <p:cNvPr name="TextBox 7" id="7"/>
            <p:cNvSpPr txBox="true"/>
            <p:nvPr/>
          </p:nvSpPr>
          <p:spPr>
            <a:xfrm>
              <a:off x="0" y="-38100"/>
              <a:ext cx="812800" cy="850900"/>
            </a:xfrm>
            <a:prstGeom prst="rect">
              <a:avLst/>
            </a:prstGeom>
          </p:spPr>
          <p:txBody>
            <a:bodyPr anchor="ctr" rtlCol="false" tIns="50800" lIns="50800" bIns="50800" rIns="50800"/>
            <a:lstStyle/>
            <a:p>
              <a:pPr algn="ctr">
                <a:lnSpc>
                  <a:spcPts val="2659"/>
                </a:lnSpc>
                <a:spcBef>
                  <a:spcPct val="0"/>
                </a:spcBef>
              </a:pPr>
            </a:p>
          </p:txBody>
        </p:sp>
      </p:grpSp>
      <p:sp>
        <p:nvSpPr>
          <p:cNvPr name="TextBox 8" id="8"/>
          <p:cNvSpPr txBox="true"/>
          <p:nvPr/>
        </p:nvSpPr>
        <p:spPr>
          <a:xfrm rot="0">
            <a:off x="3648188" y="895350"/>
            <a:ext cx="10991624"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TABLE OF CONTENT</a:t>
            </a:r>
          </a:p>
        </p:txBody>
      </p:sp>
      <p:sp>
        <p:nvSpPr>
          <p:cNvPr name="TextBox 9" id="9"/>
          <p:cNvSpPr txBox="true"/>
          <p:nvPr/>
        </p:nvSpPr>
        <p:spPr>
          <a:xfrm rot="0">
            <a:off x="2142081" y="3453780"/>
            <a:ext cx="3012214" cy="580390"/>
          </a:xfrm>
          <a:prstGeom prst="rect">
            <a:avLst/>
          </a:prstGeom>
        </p:spPr>
        <p:txBody>
          <a:bodyPr anchor="t" rtlCol="false" tIns="0" lIns="0" bIns="0" rIns="0">
            <a:spAutoFit/>
          </a:bodyPr>
          <a:lstStyle/>
          <a:p>
            <a:pPr>
              <a:lnSpc>
                <a:spcPts val="4759"/>
              </a:lnSpc>
            </a:pPr>
            <a:r>
              <a:rPr lang="en-US" sz="3399">
                <a:solidFill>
                  <a:srgbClr val="003845"/>
                </a:solidFill>
                <a:latin typeface="Montserrat Semi-Bold Bold"/>
              </a:rPr>
              <a:t>Introduction</a:t>
            </a:r>
          </a:p>
        </p:txBody>
      </p:sp>
      <p:grpSp>
        <p:nvGrpSpPr>
          <p:cNvPr name="Group 10" id="10"/>
          <p:cNvGrpSpPr/>
          <p:nvPr/>
        </p:nvGrpSpPr>
        <p:grpSpPr>
          <a:xfrm rot="0">
            <a:off x="6661648" y="3066566"/>
            <a:ext cx="4982319" cy="1515833"/>
            <a:chOff x="0" y="0"/>
            <a:chExt cx="1312216" cy="399232"/>
          </a:xfrm>
        </p:grpSpPr>
        <p:sp>
          <p:nvSpPr>
            <p:cNvPr name="Freeform 11" id="11"/>
            <p:cNvSpPr/>
            <p:nvPr/>
          </p:nvSpPr>
          <p:spPr>
            <a:xfrm flipH="false" flipV="false" rot="0">
              <a:off x="0" y="0"/>
              <a:ext cx="1312216" cy="399232"/>
            </a:xfrm>
            <a:custGeom>
              <a:avLst/>
              <a:gdLst/>
              <a:ahLst/>
              <a:cxnLst/>
              <a:rect r="r" b="b" t="t" l="l"/>
              <a:pathLst>
                <a:path h="399232" w="1312216">
                  <a:moveTo>
                    <a:pt x="31078" y="0"/>
                  </a:moveTo>
                  <a:lnTo>
                    <a:pt x="1281138" y="0"/>
                  </a:lnTo>
                  <a:cubicBezTo>
                    <a:pt x="1298302" y="0"/>
                    <a:pt x="1312216" y="13914"/>
                    <a:pt x="1312216" y="31078"/>
                  </a:cubicBezTo>
                  <a:lnTo>
                    <a:pt x="1312216" y="368154"/>
                  </a:lnTo>
                  <a:cubicBezTo>
                    <a:pt x="1312216" y="376396"/>
                    <a:pt x="1308941" y="384301"/>
                    <a:pt x="1303113" y="390129"/>
                  </a:cubicBezTo>
                  <a:cubicBezTo>
                    <a:pt x="1297285" y="395957"/>
                    <a:pt x="1289380" y="399232"/>
                    <a:pt x="1281138" y="399232"/>
                  </a:cubicBezTo>
                  <a:lnTo>
                    <a:pt x="31078" y="399232"/>
                  </a:lnTo>
                  <a:cubicBezTo>
                    <a:pt x="13914" y="399232"/>
                    <a:pt x="0" y="385318"/>
                    <a:pt x="0" y="368154"/>
                  </a:cubicBezTo>
                  <a:lnTo>
                    <a:pt x="0" y="31078"/>
                  </a:lnTo>
                  <a:cubicBezTo>
                    <a:pt x="0" y="22835"/>
                    <a:pt x="3274" y="14931"/>
                    <a:pt x="9102" y="9102"/>
                  </a:cubicBezTo>
                  <a:cubicBezTo>
                    <a:pt x="14931" y="3274"/>
                    <a:pt x="22835" y="0"/>
                    <a:pt x="31078" y="0"/>
                  </a:cubicBezTo>
                  <a:close/>
                </a:path>
              </a:pathLst>
            </a:custGeom>
            <a:solidFill>
              <a:srgbClr val="00D0FF"/>
            </a:solidFill>
          </p:spPr>
        </p:sp>
        <p:sp>
          <p:nvSpPr>
            <p:cNvPr name="TextBox 12" id="12"/>
            <p:cNvSpPr txBox="true"/>
            <p:nvPr/>
          </p:nvSpPr>
          <p:spPr>
            <a:xfrm>
              <a:off x="0" y="-38100"/>
              <a:ext cx="812800" cy="850900"/>
            </a:xfrm>
            <a:prstGeom prst="rect">
              <a:avLst/>
            </a:prstGeom>
          </p:spPr>
          <p:txBody>
            <a:bodyPr anchor="ctr" rtlCol="false" tIns="50800" lIns="50800" bIns="50800" rIns="50800"/>
            <a:lstStyle/>
            <a:p>
              <a:pPr algn="ctr">
                <a:lnSpc>
                  <a:spcPts val="2659"/>
                </a:lnSpc>
                <a:spcBef>
                  <a:spcPct val="0"/>
                </a:spcBef>
              </a:pPr>
            </a:p>
          </p:txBody>
        </p:sp>
      </p:grpSp>
      <p:sp>
        <p:nvSpPr>
          <p:cNvPr name="TextBox 13" id="13"/>
          <p:cNvSpPr txBox="true"/>
          <p:nvPr/>
        </p:nvSpPr>
        <p:spPr>
          <a:xfrm rot="0">
            <a:off x="6951734" y="3387557"/>
            <a:ext cx="1120750" cy="763624"/>
          </a:xfrm>
          <a:prstGeom prst="rect">
            <a:avLst/>
          </a:prstGeom>
        </p:spPr>
        <p:txBody>
          <a:bodyPr anchor="t" rtlCol="false" tIns="0" lIns="0" bIns="0" rIns="0">
            <a:spAutoFit/>
          </a:bodyPr>
          <a:lstStyle/>
          <a:p>
            <a:pPr>
              <a:lnSpc>
                <a:spcPts val="6210"/>
              </a:lnSpc>
            </a:pPr>
            <a:r>
              <a:rPr lang="en-US" sz="4436">
                <a:solidFill>
                  <a:srgbClr val="003845"/>
                </a:solidFill>
                <a:latin typeface="Mokoto"/>
              </a:rPr>
              <a:t>01</a:t>
            </a:r>
          </a:p>
        </p:txBody>
      </p:sp>
      <p:sp>
        <p:nvSpPr>
          <p:cNvPr name="TextBox 14" id="14"/>
          <p:cNvSpPr txBox="true"/>
          <p:nvPr/>
        </p:nvSpPr>
        <p:spPr>
          <a:xfrm rot="0">
            <a:off x="8261555" y="3441893"/>
            <a:ext cx="3012214" cy="580390"/>
          </a:xfrm>
          <a:prstGeom prst="rect">
            <a:avLst/>
          </a:prstGeom>
        </p:spPr>
        <p:txBody>
          <a:bodyPr anchor="t" rtlCol="false" tIns="0" lIns="0" bIns="0" rIns="0">
            <a:spAutoFit/>
          </a:bodyPr>
          <a:lstStyle/>
          <a:p>
            <a:pPr>
              <a:lnSpc>
                <a:spcPts val="4759"/>
              </a:lnSpc>
            </a:pPr>
            <a:r>
              <a:rPr lang="en-US" sz="3399">
                <a:solidFill>
                  <a:srgbClr val="003845"/>
                </a:solidFill>
                <a:latin typeface="Montserrat Semi-Bold Bold"/>
              </a:rPr>
              <a:t>Overview</a:t>
            </a:r>
          </a:p>
        </p:txBody>
      </p:sp>
      <p:grpSp>
        <p:nvGrpSpPr>
          <p:cNvPr name="Group 15" id="15"/>
          <p:cNvGrpSpPr/>
          <p:nvPr/>
        </p:nvGrpSpPr>
        <p:grpSpPr>
          <a:xfrm rot="0">
            <a:off x="12167842" y="3066566"/>
            <a:ext cx="4982319" cy="1515833"/>
            <a:chOff x="0" y="0"/>
            <a:chExt cx="1312216" cy="399232"/>
          </a:xfrm>
        </p:grpSpPr>
        <p:sp>
          <p:nvSpPr>
            <p:cNvPr name="Freeform 16" id="16"/>
            <p:cNvSpPr/>
            <p:nvPr/>
          </p:nvSpPr>
          <p:spPr>
            <a:xfrm flipH="false" flipV="false" rot="0">
              <a:off x="0" y="0"/>
              <a:ext cx="1312216" cy="399232"/>
            </a:xfrm>
            <a:custGeom>
              <a:avLst/>
              <a:gdLst/>
              <a:ahLst/>
              <a:cxnLst/>
              <a:rect r="r" b="b" t="t" l="l"/>
              <a:pathLst>
                <a:path h="399232" w="1312216">
                  <a:moveTo>
                    <a:pt x="31078" y="0"/>
                  </a:moveTo>
                  <a:lnTo>
                    <a:pt x="1281138" y="0"/>
                  </a:lnTo>
                  <a:cubicBezTo>
                    <a:pt x="1298302" y="0"/>
                    <a:pt x="1312216" y="13914"/>
                    <a:pt x="1312216" y="31078"/>
                  </a:cubicBezTo>
                  <a:lnTo>
                    <a:pt x="1312216" y="368154"/>
                  </a:lnTo>
                  <a:cubicBezTo>
                    <a:pt x="1312216" y="376396"/>
                    <a:pt x="1308941" y="384301"/>
                    <a:pt x="1303113" y="390129"/>
                  </a:cubicBezTo>
                  <a:cubicBezTo>
                    <a:pt x="1297285" y="395957"/>
                    <a:pt x="1289380" y="399232"/>
                    <a:pt x="1281138" y="399232"/>
                  </a:cubicBezTo>
                  <a:lnTo>
                    <a:pt x="31078" y="399232"/>
                  </a:lnTo>
                  <a:cubicBezTo>
                    <a:pt x="13914" y="399232"/>
                    <a:pt x="0" y="385318"/>
                    <a:pt x="0" y="368154"/>
                  </a:cubicBezTo>
                  <a:lnTo>
                    <a:pt x="0" y="31078"/>
                  </a:lnTo>
                  <a:cubicBezTo>
                    <a:pt x="0" y="22835"/>
                    <a:pt x="3274" y="14931"/>
                    <a:pt x="9102" y="9102"/>
                  </a:cubicBezTo>
                  <a:cubicBezTo>
                    <a:pt x="14931" y="3274"/>
                    <a:pt x="22835" y="0"/>
                    <a:pt x="31078" y="0"/>
                  </a:cubicBezTo>
                  <a:close/>
                </a:path>
              </a:pathLst>
            </a:custGeom>
            <a:solidFill>
              <a:srgbClr val="00D0FF"/>
            </a:solidFill>
          </p:spPr>
        </p:sp>
        <p:sp>
          <p:nvSpPr>
            <p:cNvPr name="TextBox 17" id="17"/>
            <p:cNvSpPr txBox="true"/>
            <p:nvPr/>
          </p:nvSpPr>
          <p:spPr>
            <a:xfrm>
              <a:off x="0" y="-38100"/>
              <a:ext cx="812800" cy="850900"/>
            </a:xfrm>
            <a:prstGeom prst="rect">
              <a:avLst/>
            </a:prstGeom>
          </p:spPr>
          <p:txBody>
            <a:bodyPr anchor="ctr" rtlCol="false" tIns="50800" lIns="50800" bIns="50800" rIns="50800"/>
            <a:lstStyle/>
            <a:p>
              <a:pPr algn="ctr">
                <a:lnSpc>
                  <a:spcPts val="2659"/>
                </a:lnSpc>
                <a:spcBef>
                  <a:spcPct val="0"/>
                </a:spcBef>
              </a:pPr>
            </a:p>
          </p:txBody>
        </p:sp>
      </p:grpSp>
      <p:sp>
        <p:nvSpPr>
          <p:cNvPr name="TextBox 18" id="18"/>
          <p:cNvSpPr txBox="true"/>
          <p:nvPr/>
        </p:nvSpPr>
        <p:spPr>
          <a:xfrm rot="0">
            <a:off x="12457928" y="3387557"/>
            <a:ext cx="1120750" cy="763624"/>
          </a:xfrm>
          <a:prstGeom prst="rect">
            <a:avLst/>
          </a:prstGeom>
        </p:spPr>
        <p:txBody>
          <a:bodyPr anchor="t" rtlCol="false" tIns="0" lIns="0" bIns="0" rIns="0">
            <a:spAutoFit/>
          </a:bodyPr>
          <a:lstStyle/>
          <a:p>
            <a:pPr>
              <a:lnSpc>
                <a:spcPts val="6210"/>
              </a:lnSpc>
            </a:pPr>
            <a:r>
              <a:rPr lang="en-US" sz="4436">
                <a:solidFill>
                  <a:srgbClr val="003845"/>
                </a:solidFill>
                <a:latin typeface="Mokoto"/>
              </a:rPr>
              <a:t>02</a:t>
            </a:r>
          </a:p>
        </p:txBody>
      </p:sp>
      <p:sp>
        <p:nvSpPr>
          <p:cNvPr name="TextBox 19" id="19"/>
          <p:cNvSpPr txBox="true"/>
          <p:nvPr/>
        </p:nvSpPr>
        <p:spPr>
          <a:xfrm rot="0">
            <a:off x="13767749" y="3441893"/>
            <a:ext cx="3012214" cy="580390"/>
          </a:xfrm>
          <a:prstGeom prst="rect">
            <a:avLst/>
          </a:prstGeom>
        </p:spPr>
        <p:txBody>
          <a:bodyPr anchor="t" rtlCol="false" tIns="0" lIns="0" bIns="0" rIns="0">
            <a:spAutoFit/>
          </a:bodyPr>
          <a:lstStyle/>
          <a:p>
            <a:pPr>
              <a:lnSpc>
                <a:spcPts val="4759"/>
              </a:lnSpc>
            </a:pPr>
            <a:r>
              <a:rPr lang="en-US" sz="3399">
                <a:solidFill>
                  <a:srgbClr val="003845"/>
                </a:solidFill>
                <a:latin typeface="Montserrat Semi-Bold Bold"/>
              </a:rPr>
              <a:t>Features</a:t>
            </a:r>
          </a:p>
        </p:txBody>
      </p:sp>
      <p:grpSp>
        <p:nvGrpSpPr>
          <p:cNvPr name="Group 20" id="20"/>
          <p:cNvGrpSpPr/>
          <p:nvPr/>
        </p:nvGrpSpPr>
        <p:grpSpPr>
          <a:xfrm rot="0">
            <a:off x="1147434" y="5212707"/>
            <a:ext cx="4982319" cy="1515833"/>
            <a:chOff x="0" y="0"/>
            <a:chExt cx="1312216" cy="399232"/>
          </a:xfrm>
        </p:grpSpPr>
        <p:sp>
          <p:nvSpPr>
            <p:cNvPr name="Freeform 21" id="21"/>
            <p:cNvSpPr/>
            <p:nvPr/>
          </p:nvSpPr>
          <p:spPr>
            <a:xfrm flipH="false" flipV="false" rot="0">
              <a:off x="0" y="0"/>
              <a:ext cx="1312216" cy="399232"/>
            </a:xfrm>
            <a:custGeom>
              <a:avLst/>
              <a:gdLst/>
              <a:ahLst/>
              <a:cxnLst/>
              <a:rect r="r" b="b" t="t" l="l"/>
              <a:pathLst>
                <a:path h="399232" w="1312216">
                  <a:moveTo>
                    <a:pt x="31078" y="0"/>
                  </a:moveTo>
                  <a:lnTo>
                    <a:pt x="1281138" y="0"/>
                  </a:lnTo>
                  <a:cubicBezTo>
                    <a:pt x="1298302" y="0"/>
                    <a:pt x="1312216" y="13914"/>
                    <a:pt x="1312216" y="31078"/>
                  </a:cubicBezTo>
                  <a:lnTo>
                    <a:pt x="1312216" y="368154"/>
                  </a:lnTo>
                  <a:cubicBezTo>
                    <a:pt x="1312216" y="376396"/>
                    <a:pt x="1308941" y="384301"/>
                    <a:pt x="1303113" y="390129"/>
                  </a:cubicBezTo>
                  <a:cubicBezTo>
                    <a:pt x="1297285" y="395957"/>
                    <a:pt x="1289380" y="399232"/>
                    <a:pt x="1281138" y="399232"/>
                  </a:cubicBezTo>
                  <a:lnTo>
                    <a:pt x="31078" y="399232"/>
                  </a:lnTo>
                  <a:cubicBezTo>
                    <a:pt x="13914" y="399232"/>
                    <a:pt x="0" y="385318"/>
                    <a:pt x="0" y="368154"/>
                  </a:cubicBezTo>
                  <a:lnTo>
                    <a:pt x="0" y="31078"/>
                  </a:lnTo>
                  <a:cubicBezTo>
                    <a:pt x="0" y="22835"/>
                    <a:pt x="3274" y="14931"/>
                    <a:pt x="9102" y="9102"/>
                  </a:cubicBezTo>
                  <a:cubicBezTo>
                    <a:pt x="14931" y="3274"/>
                    <a:pt x="22835" y="0"/>
                    <a:pt x="31078" y="0"/>
                  </a:cubicBezTo>
                  <a:close/>
                </a:path>
              </a:pathLst>
            </a:custGeom>
            <a:solidFill>
              <a:srgbClr val="00D0FF"/>
            </a:solidFill>
          </p:spPr>
        </p:sp>
        <p:sp>
          <p:nvSpPr>
            <p:cNvPr name="TextBox 22" id="22"/>
            <p:cNvSpPr txBox="true"/>
            <p:nvPr/>
          </p:nvSpPr>
          <p:spPr>
            <a:xfrm>
              <a:off x="0" y="-38100"/>
              <a:ext cx="812800" cy="850900"/>
            </a:xfrm>
            <a:prstGeom prst="rect">
              <a:avLst/>
            </a:prstGeom>
          </p:spPr>
          <p:txBody>
            <a:bodyPr anchor="ctr" rtlCol="false" tIns="50800" lIns="50800" bIns="50800" rIns="50800"/>
            <a:lstStyle/>
            <a:p>
              <a:pPr algn="ctr">
                <a:lnSpc>
                  <a:spcPts val="2659"/>
                </a:lnSpc>
                <a:spcBef>
                  <a:spcPct val="0"/>
                </a:spcBef>
              </a:pPr>
            </a:p>
          </p:txBody>
        </p:sp>
      </p:grpSp>
      <p:sp>
        <p:nvSpPr>
          <p:cNvPr name="TextBox 23" id="23"/>
          <p:cNvSpPr txBox="true"/>
          <p:nvPr/>
        </p:nvSpPr>
        <p:spPr>
          <a:xfrm rot="0">
            <a:off x="1437520" y="5533699"/>
            <a:ext cx="1309821" cy="763624"/>
          </a:xfrm>
          <a:prstGeom prst="rect">
            <a:avLst/>
          </a:prstGeom>
        </p:spPr>
        <p:txBody>
          <a:bodyPr anchor="t" rtlCol="false" tIns="0" lIns="0" bIns="0" rIns="0">
            <a:spAutoFit/>
          </a:bodyPr>
          <a:lstStyle/>
          <a:p>
            <a:pPr>
              <a:lnSpc>
                <a:spcPts val="6210"/>
              </a:lnSpc>
            </a:pPr>
            <a:r>
              <a:rPr lang="en-US" sz="4436">
                <a:solidFill>
                  <a:srgbClr val="003845"/>
                </a:solidFill>
                <a:latin typeface="Mokoto"/>
              </a:rPr>
              <a:t>03</a:t>
            </a:r>
          </a:p>
        </p:txBody>
      </p:sp>
      <p:sp>
        <p:nvSpPr>
          <p:cNvPr name="TextBox 24" id="24"/>
          <p:cNvSpPr txBox="true"/>
          <p:nvPr/>
        </p:nvSpPr>
        <p:spPr>
          <a:xfrm rot="0">
            <a:off x="2747341" y="5578510"/>
            <a:ext cx="3012214" cy="646430"/>
          </a:xfrm>
          <a:prstGeom prst="rect">
            <a:avLst/>
          </a:prstGeom>
        </p:spPr>
        <p:txBody>
          <a:bodyPr anchor="t" rtlCol="false" tIns="0" lIns="0" bIns="0" rIns="0">
            <a:spAutoFit/>
          </a:bodyPr>
          <a:lstStyle/>
          <a:p>
            <a:pPr>
              <a:lnSpc>
                <a:spcPts val="5319"/>
              </a:lnSpc>
            </a:pPr>
            <a:r>
              <a:rPr lang="en-US" sz="3799">
                <a:solidFill>
                  <a:srgbClr val="003845"/>
                </a:solidFill>
                <a:latin typeface="Montserrat Semi-Bold Bold"/>
              </a:rPr>
              <a:t>Tools</a:t>
            </a:r>
          </a:p>
        </p:txBody>
      </p:sp>
      <p:grpSp>
        <p:nvGrpSpPr>
          <p:cNvPr name="Group 25" id="25"/>
          <p:cNvGrpSpPr/>
          <p:nvPr/>
        </p:nvGrpSpPr>
        <p:grpSpPr>
          <a:xfrm rot="0">
            <a:off x="6652054" y="5212707"/>
            <a:ext cx="4982319" cy="1515833"/>
            <a:chOff x="0" y="0"/>
            <a:chExt cx="1312216" cy="399232"/>
          </a:xfrm>
        </p:grpSpPr>
        <p:sp>
          <p:nvSpPr>
            <p:cNvPr name="Freeform 26" id="26"/>
            <p:cNvSpPr/>
            <p:nvPr/>
          </p:nvSpPr>
          <p:spPr>
            <a:xfrm flipH="false" flipV="false" rot="0">
              <a:off x="0" y="0"/>
              <a:ext cx="1312216" cy="399232"/>
            </a:xfrm>
            <a:custGeom>
              <a:avLst/>
              <a:gdLst/>
              <a:ahLst/>
              <a:cxnLst/>
              <a:rect r="r" b="b" t="t" l="l"/>
              <a:pathLst>
                <a:path h="399232" w="1312216">
                  <a:moveTo>
                    <a:pt x="31078" y="0"/>
                  </a:moveTo>
                  <a:lnTo>
                    <a:pt x="1281138" y="0"/>
                  </a:lnTo>
                  <a:cubicBezTo>
                    <a:pt x="1298302" y="0"/>
                    <a:pt x="1312216" y="13914"/>
                    <a:pt x="1312216" y="31078"/>
                  </a:cubicBezTo>
                  <a:lnTo>
                    <a:pt x="1312216" y="368154"/>
                  </a:lnTo>
                  <a:cubicBezTo>
                    <a:pt x="1312216" y="376396"/>
                    <a:pt x="1308941" y="384301"/>
                    <a:pt x="1303113" y="390129"/>
                  </a:cubicBezTo>
                  <a:cubicBezTo>
                    <a:pt x="1297285" y="395957"/>
                    <a:pt x="1289380" y="399232"/>
                    <a:pt x="1281138" y="399232"/>
                  </a:cubicBezTo>
                  <a:lnTo>
                    <a:pt x="31078" y="399232"/>
                  </a:lnTo>
                  <a:cubicBezTo>
                    <a:pt x="13914" y="399232"/>
                    <a:pt x="0" y="385318"/>
                    <a:pt x="0" y="368154"/>
                  </a:cubicBezTo>
                  <a:lnTo>
                    <a:pt x="0" y="31078"/>
                  </a:lnTo>
                  <a:cubicBezTo>
                    <a:pt x="0" y="22835"/>
                    <a:pt x="3274" y="14931"/>
                    <a:pt x="9102" y="9102"/>
                  </a:cubicBezTo>
                  <a:cubicBezTo>
                    <a:pt x="14931" y="3274"/>
                    <a:pt x="22835" y="0"/>
                    <a:pt x="31078" y="0"/>
                  </a:cubicBezTo>
                  <a:close/>
                </a:path>
              </a:pathLst>
            </a:custGeom>
            <a:solidFill>
              <a:srgbClr val="00D0FF"/>
            </a:solidFill>
          </p:spPr>
        </p:sp>
        <p:sp>
          <p:nvSpPr>
            <p:cNvPr name="TextBox 27" id="27"/>
            <p:cNvSpPr txBox="true"/>
            <p:nvPr/>
          </p:nvSpPr>
          <p:spPr>
            <a:xfrm>
              <a:off x="0" y="-38100"/>
              <a:ext cx="812800" cy="850900"/>
            </a:xfrm>
            <a:prstGeom prst="rect">
              <a:avLst/>
            </a:prstGeom>
          </p:spPr>
          <p:txBody>
            <a:bodyPr anchor="ctr" rtlCol="false" tIns="50800" lIns="50800" bIns="50800" rIns="50800"/>
            <a:lstStyle/>
            <a:p>
              <a:pPr algn="ctr">
                <a:lnSpc>
                  <a:spcPts val="2659"/>
                </a:lnSpc>
                <a:spcBef>
                  <a:spcPct val="0"/>
                </a:spcBef>
              </a:pPr>
            </a:p>
          </p:txBody>
        </p:sp>
      </p:grpSp>
      <p:sp>
        <p:nvSpPr>
          <p:cNvPr name="TextBox 28" id="28"/>
          <p:cNvSpPr txBox="true"/>
          <p:nvPr/>
        </p:nvSpPr>
        <p:spPr>
          <a:xfrm rot="0">
            <a:off x="6942139" y="5533699"/>
            <a:ext cx="1120750" cy="747114"/>
          </a:xfrm>
          <a:prstGeom prst="rect">
            <a:avLst/>
          </a:prstGeom>
        </p:spPr>
        <p:txBody>
          <a:bodyPr anchor="t" rtlCol="false" tIns="0" lIns="0" bIns="0" rIns="0">
            <a:spAutoFit/>
          </a:bodyPr>
          <a:lstStyle/>
          <a:p>
            <a:pPr>
              <a:lnSpc>
                <a:spcPts val="6070"/>
              </a:lnSpc>
            </a:pPr>
            <a:r>
              <a:rPr lang="en-US" sz="4336">
                <a:solidFill>
                  <a:srgbClr val="003845"/>
                </a:solidFill>
                <a:latin typeface="Mokoto"/>
              </a:rPr>
              <a:t>04</a:t>
            </a:r>
          </a:p>
        </p:txBody>
      </p:sp>
      <p:sp>
        <p:nvSpPr>
          <p:cNvPr name="TextBox 29" id="29"/>
          <p:cNvSpPr txBox="true"/>
          <p:nvPr/>
        </p:nvSpPr>
        <p:spPr>
          <a:xfrm rot="0">
            <a:off x="8251961" y="5588035"/>
            <a:ext cx="3012214" cy="580390"/>
          </a:xfrm>
          <a:prstGeom prst="rect">
            <a:avLst/>
          </a:prstGeom>
        </p:spPr>
        <p:txBody>
          <a:bodyPr anchor="t" rtlCol="false" tIns="0" lIns="0" bIns="0" rIns="0">
            <a:spAutoFit/>
          </a:bodyPr>
          <a:lstStyle/>
          <a:p>
            <a:pPr>
              <a:lnSpc>
                <a:spcPts val="4759"/>
              </a:lnSpc>
            </a:pPr>
            <a:r>
              <a:rPr lang="en-US" sz="3399">
                <a:solidFill>
                  <a:srgbClr val="003845"/>
                </a:solidFill>
                <a:latin typeface="Montserrat Semi-Bold Bold"/>
              </a:rPr>
              <a:t>Limitations</a:t>
            </a:r>
          </a:p>
        </p:txBody>
      </p:sp>
      <p:grpSp>
        <p:nvGrpSpPr>
          <p:cNvPr name="Group 30" id="30"/>
          <p:cNvGrpSpPr/>
          <p:nvPr/>
        </p:nvGrpSpPr>
        <p:grpSpPr>
          <a:xfrm rot="0">
            <a:off x="12158247" y="5212707"/>
            <a:ext cx="4982319" cy="1515833"/>
            <a:chOff x="0" y="0"/>
            <a:chExt cx="1312216" cy="399232"/>
          </a:xfrm>
        </p:grpSpPr>
        <p:sp>
          <p:nvSpPr>
            <p:cNvPr name="Freeform 31" id="31"/>
            <p:cNvSpPr/>
            <p:nvPr/>
          </p:nvSpPr>
          <p:spPr>
            <a:xfrm flipH="false" flipV="false" rot="0">
              <a:off x="0" y="0"/>
              <a:ext cx="1312216" cy="399232"/>
            </a:xfrm>
            <a:custGeom>
              <a:avLst/>
              <a:gdLst/>
              <a:ahLst/>
              <a:cxnLst/>
              <a:rect r="r" b="b" t="t" l="l"/>
              <a:pathLst>
                <a:path h="399232" w="1312216">
                  <a:moveTo>
                    <a:pt x="31078" y="0"/>
                  </a:moveTo>
                  <a:lnTo>
                    <a:pt x="1281138" y="0"/>
                  </a:lnTo>
                  <a:cubicBezTo>
                    <a:pt x="1298302" y="0"/>
                    <a:pt x="1312216" y="13914"/>
                    <a:pt x="1312216" y="31078"/>
                  </a:cubicBezTo>
                  <a:lnTo>
                    <a:pt x="1312216" y="368154"/>
                  </a:lnTo>
                  <a:cubicBezTo>
                    <a:pt x="1312216" y="376396"/>
                    <a:pt x="1308941" y="384301"/>
                    <a:pt x="1303113" y="390129"/>
                  </a:cubicBezTo>
                  <a:cubicBezTo>
                    <a:pt x="1297285" y="395957"/>
                    <a:pt x="1289380" y="399232"/>
                    <a:pt x="1281138" y="399232"/>
                  </a:cubicBezTo>
                  <a:lnTo>
                    <a:pt x="31078" y="399232"/>
                  </a:lnTo>
                  <a:cubicBezTo>
                    <a:pt x="13914" y="399232"/>
                    <a:pt x="0" y="385318"/>
                    <a:pt x="0" y="368154"/>
                  </a:cubicBezTo>
                  <a:lnTo>
                    <a:pt x="0" y="31078"/>
                  </a:lnTo>
                  <a:cubicBezTo>
                    <a:pt x="0" y="22835"/>
                    <a:pt x="3274" y="14931"/>
                    <a:pt x="9102" y="9102"/>
                  </a:cubicBezTo>
                  <a:cubicBezTo>
                    <a:pt x="14931" y="3274"/>
                    <a:pt x="22835" y="0"/>
                    <a:pt x="31078" y="0"/>
                  </a:cubicBezTo>
                  <a:close/>
                </a:path>
              </a:pathLst>
            </a:custGeom>
            <a:solidFill>
              <a:srgbClr val="00D0FF"/>
            </a:solidFill>
          </p:spPr>
        </p:sp>
        <p:sp>
          <p:nvSpPr>
            <p:cNvPr name="TextBox 32" id="32"/>
            <p:cNvSpPr txBox="true"/>
            <p:nvPr/>
          </p:nvSpPr>
          <p:spPr>
            <a:xfrm>
              <a:off x="0" y="-38100"/>
              <a:ext cx="812800" cy="850900"/>
            </a:xfrm>
            <a:prstGeom prst="rect">
              <a:avLst/>
            </a:prstGeom>
          </p:spPr>
          <p:txBody>
            <a:bodyPr anchor="ctr" rtlCol="false" tIns="50800" lIns="50800" bIns="50800" rIns="50800"/>
            <a:lstStyle/>
            <a:p>
              <a:pPr algn="ctr">
                <a:lnSpc>
                  <a:spcPts val="2659"/>
                </a:lnSpc>
                <a:spcBef>
                  <a:spcPct val="0"/>
                </a:spcBef>
              </a:pPr>
            </a:p>
          </p:txBody>
        </p:sp>
      </p:grpSp>
      <p:sp>
        <p:nvSpPr>
          <p:cNvPr name="TextBox 33" id="33"/>
          <p:cNvSpPr txBox="true"/>
          <p:nvPr/>
        </p:nvSpPr>
        <p:spPr>
          <a:xfrm rot="0">
            <a:off x="12448333" y="5533699"/>
            <a:ext cx="1120750" cy="763624"/>
          </a:xfrm>
          <a:prstGeom prst="rect">
            <a:avLst/>
          </a:prstGeom>
        </p:spPr>
        <p:txBody>
          <a:bodyPr anchor="t" rtlCol="false" tIns="0" lIns="0" bIns="0" rIns="0">
            <a:spAutoFit/>
          </a:bodyPr>
          <a:lstStyle/>
          <a:p>
            <a:pPr>
              <a:lnSpc>
                <a:spcPts val="6210"/>
              </a:lnSpc>
            </a:pPr>
            <a:r>
              <a:rPr lang="en-US" sz="4436">
                <a:solidFill>
                  <a:srgbClr val="003845"/>
                </a:solidFill>
                <a:latin typeface="Mokoto"/>
              </a:rPr>
              <a:t>05</a:t>
            </a:r>
          </a:p>
        </p:txBody>
      </p:sp>
      <p:sp>
        <p:nvSpPr>
          <p:cNvPr name="TextBox 34" id="34"/>
          <p:cNvSpPr txBox="true"/>
          <p:nvPr/>
        </p:nvSpPr>
        <p:spPr>
          <a:xfrm rot="0">
            <a:off x="13758154" y="5588035"/>
            <a:ext cx="3012214" cy="580390"/>
          </a:xfrm>
          <a:prstGeom prst="rect">
            <a:avLst/>
          </a:prstGeom>
        </p:spPr>
        <p:txBody>
          <a:bodyPr anchor="t" rtlCol="false" tIns="0" lIns="0" bIns="0" rIns="0">
            <a:spAutoFit/>
          </a:bodyPr>
          <a:lstStyle/>
          <a:p>
            <a:pPr>
              <a:lnSpc>
                <a:spcPts val="4759"/>
              </a:lnSpc>
            </a:pPr>
            <a:r>
              <a:rPr lang="en-US" sz="3399">
                <a:solidFill>
                  <a:srgbClr val="003845"/>
                </a:solidFill>
                <a:latin typeface="Montserrat Semi-Bold Bold"/>
              </a:rPr>
              <a:t>Future Work</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5000" r="0" b="5000"/>
          <a:stretch>
            <a:fillRect/>
          </a:stretch>
        </p:blipFill>
        <p:spPr>
          <a:xfrm flipH="false" flipV="false">
            <a:off x="0" y="0"/>
            <a:ext cx="18288000" cy="10287000"/>
          </a:xfrm>
          <a:prstGeom prst="rect">
            <a:avLst/>
          </a:prstGeom>
        </p:spPr>
      </p:pic>
      <p:sp>
        <p:nvSpPr>
          <p:cNvPr name="Freeform 3" id="3"/>
          <p:cNvSpPr/>
          <p:nvPr/>
        </p:nvSpPr>
        <p:spPr>
          <a:xfrm flipH="false" flipV="false" rot="0">
            <a:off x="2712772" y="1445544"/>
            <a:ext cx="12862457" cy="7395913"/>
          </a:xfrm>
          <a:custGeom>
            <a:avLst/>
            <a:gdLst/>
            <a:ahLst/>
            <a:cxnLst/>
            <a:rect r="r" b="b" t="t" l="l"/>
            <a:pathLst>
              <a:path h="7395913" w="12862457">
                <a:moveTo>
                  <a:pt x="0" y="0"/>
                </a:moveTo>
                <a:lnTo>
                  <a:pt x="12862456" y="0"/>
                </a:lnTo>
                <a:lnTo>
                  <a:pt x="12862456" y="7395912"/>
                </a:lnTo>
                <a:lnTo>
                  <a:pt x="0" y="739591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72276" y="63672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5">
              <a:alphaModFix amt="14000"/>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5176201" y="2529548"/>
            <a:ext cx="7935597" cy="1030325"/>
          </a:xfrm>
          <a:prstGeom prst="rect">
            <a:avLst/>
          </a:prstGeom>
        </p:spPr>
        <p:txBody>
          <a:bodyPr anchor="t" rtlCol="false" tIns="0" lIns="0" bIns="0" rIns="0">
            <a:spAutoFit/>
          </a:bodyPr>
          <a:lstStyle/>
          <a:p>
            <a:pPr>
              <a:lnSpc>
                <a:spcPts val="8310"/>
              </a:lnSpc>
            </a:pPr>
            <a:r>
              <a:rPr lang="en-US" sz="5936">
                <a:solidFill>
                  <a:srgbClr val="92DCEF"/>
                </a:solidFill>
                <a:latin typeface="Mokoto"/>
              </a:rPr>
              <a:t>INTRODUCTION</a:t>
            </a:r>
          </a:p>
        </p:txBody>
      </p:sp>
      <p:sp>
        <p:nvSpPr>
          <p:cNvPr name="TextBox 6" id="6"/>
          <p:cNvSpPr txBox="true"/>
          <p:nvPr/>
        </p:nvSpPr>
        <p:spPr>
          <a:xfrm rot="0">
            <a:off x="5176201" y="3701415"/>
            <a:ext cx="7935597" cy="4070985"/>
          </a:xfrm>
          <a:prstGeom prst="rect">
            <a:avLst/>
          </a:prstGeom>
        </p:spPr>
        <p:txBody>
          <a:bodyPr anchor="t" rtlCol="false" tIns="0" lIns="0" bIns="0" rIns="0">
            <a:spAutoFit/>
          </a:bodyPr>
          <a:lstStyle/>
          <a:p>
            <a:pPr algn="just">
              <a:lnSpc>
                <a:spcPts val="2940"/>
              </a:lnSpc>
            </a:pPr>
            <a:r>
              <a:rPr lang="en-US" sz="2100">
                <a:solidFill>
                  <a:srgbClr val="A2E3F9"/>
                </a:solidFill>
                <a:latin typeface="Montserrat Semi-Bold"/>
              </a:rPr>
              <a:t>The boxing robot is an innovative training tool designed to enhance the boxing experience and provide aspiring users with valuable feedback. It is equipped with artificial intelligence and computer vision technologies that enable it to detect punches in real-time. What sets the boxing robot apart is its ability to provide immediate feedback on punches allowing users to improve their skills and track their progress over time. With its precise punch detection capabilities and interactive training modes that helps boxers refine their technique, and ultimately elevate their performance</a:t>
            </a:r>
          </a:p>
        </p:txBody>
      </p:sp>
      <p:sp>
        <p:nvSpPr>
          <p:cNvPr name="Freeform 7" id="7"/>
          <p:cNvSpPr/>
          <p:nvPr/>
        </p:nvSpPr>
        <p:spPr>
          <a:xfrm flipH="true" flipV="true" rot="0">
            <a:off x="14173200" y="-195013"/>
            <a:ext cx="4114800" cy="4114800"/>
          </a:xfrm>
          <a:custGeom>
            <a:avLst/>
            <a:gdLst/>
            <a:ahLst/>
            <a:cxnLst/>
            <a:rect r="r" b="b" t="t" l="l"/>
            <a:pathLst>
              <a:path h="4114800" w="4114800">
                <a:moveTo>
                  <a:pt x="4114800" y="4114800"/>
                </a:moveTo>
                <a:lnTo>
                  <a:pt x="0" y="4114800"/>
                </a:lnTo>
                <a:lnTo>
                  <a:pt x="0" y="0"/>
                </a:lnTo>
                <a:lnTo>
                  <a:pt x="4114800" y="0"/>
                </a:lnTo>
                <a:lnTo>
                  <a:pt x="4114800" y="4114800"/>
                </a:lnTo>
                <a:close/>
              </a:path>
            </a:pathLst>
          </a:custGeom>
          <a:blipFill>
            <a:blip r:embed="rId5">
              <a:alphaModFix amt="14000"/>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5000" r="0" b="5000"/>
          <a:stretch>
            <a:fillRect/>
          </a:stretch>
        </p:blipFill>
        <p:spPr>
          <a:xfrm flipH="false" flipV="false">
            <a:off x="0" y="0"/>
            <a:ext cx="18288000" cy="10287000"/>
          </a:xfrm>
          <a:prstGeom prst="rect">
            <a:avLst/>
          </a:prstGeom>
        </p:spPr>
      </p:pic>
      <p:sp>
        <p:nvSpPr>
          <p:cNvPr name="Freeform 3" id="3"/>
          <p:cNvSpPr/>
          <p:nvPr/>
        </p:nvSpPr>
        <p:spPr>
          <a:xfrm flipH="false" flipV="false" rot="0">
            <a:off x="-909604" y="7056948"/>
            <a:ext cx="4320000" cy="4114800"/>
          </a:xfrm>
          <a:custGeom>
            <a:avLst/>
            <a:gdLst/>
            <a:ahLst/>
            <a:cxnLst/>
            <a:rect r="r" b="b" t="t" l="l"/>
            <a:pathLst>
              <a:path h="4114800" w="4320000">
                <a:moveTo>
                  <a:pt x="0" y="0"/>
                </a:moveTo>
                <a:lnTo>
                  <a:pt x="4320000" y="0"/>
                </a:lnTo>
                <a:lnTo>
                  <a:pt x="4320000"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628050" y="2777707"/>
            <a:ext cx="1855810" cy="1821014"/>
          </a:xfrm>
          <a:custGeom>
            <a:avLst/>
            <a:gdLst/>
            <a:ahLst/>
            <a:cxnLst/>
            <a:rect r="r" b="b" t="t" l="l"/>
            <a:pathLst>
              <a:path h="1821014" w="1855810">
                <a:moveTo>
                  <a:pt x="0" y="0"/>
                </a:moveTo>
                <a:lnTo>
                  <a:pt x="1855810" y="0"/>
                </a:lnTo>
                <a:lnTo>
                  <a:pt x="1855810" y="1821013"/>
                </a:lnTo>
                <a:lnTo>
                  <a:pt x="0" y="182101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1776667" y="2294658"/>
            <a:ext cx="5998894" cy="4608125"/>
          </a:xfrm>
          <a:custGeom>
            <a:avLst/>
            <a:gdLst/>
            <a:ahLst/>
            <a:cxnLst/>
            <a:rect r="r" b="b" t="t" l="l"/>
            <a:pathLst>
              <a:path h="4608125" w="5998894">
                <a:moveTo>
                  <a:pt x="0" y="0"/>
                </a:moveTo>
                <a:lnTo>
                  <a:pt x="5998895" y="0"/>
                </a:lnTo>
                <a:lnTo>
                  <a:pt x="5998895" y="4608125"/>
                </a:lnTo>
                <a:lnTo>
                  <a:pt x="0" y="4608125"/>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1776667" y="0"/>
            <a:ext cx="8006175" cy="10287000"/>
          </a:xfrm>
          <a:custGeom>
            <a:avLst/>
            <a:gdLst/>
            <a:ahLst/>
            <a:cxnLst/>
            <a:rect r="r" b="b" t="t" l="l"/>
            <a:pathLst>
              <a:path h="10287000" w="8006175">
                <a:moveTo>
                  <a:pt x="0" y="0"/>
                </a:moveTo>
                <a:lnTo>
                  <a:pt x="8006176" y="0"/>
                </a:lnTo>
                <a:lnTo>
                  <a:pt x="8006176" y="10287000"/>
                </a:lnTo>
                <a:lnTo>
                  <a:pt x="0" y="10287000"/>
                </a:lnTo>
                <a:lnTo>
                  <a:pt x="0" y="0"/>
                </a:lnTo>
                <a:close/>
              </a:path>
            </a:pathLst>
          </a:custGeom>
          <a:blipFill>
            <a:blip r:embed="rId9"/>
            <a:stretch>
              <a:fillRect l="-6192" t="0" r="-22296" b="0"/>
            </a:stretch>
          </a:blipFill>
        </p:spPr>
      </p:sp>
      <p:sp>
        <p:nvSpPr>
          <p:cNvPr name="TextBox 7" id="7"/>
          <p:cNvSpPr txBox="true"/>
          <p:nvPr/>
        </p:nvSpPr>
        <p:spPr>
          <a:xfrm rot="0">
            <a:off x="2884510" y="2644357"/>
            <a:ext cx="6738825" cy="1030325"/>
          </a:xfrm>
          <a:prstGeom prst="rect">
            <a:avLst/>
          </a:prstGeom>
        </p:spPr>
        <p:txBody>
          <a:bodyPr anchor="t" rtlCol="false" tIns="0" lIns="0" bIns="0" rIns="0">
            <a:spAutoFit/>
          </a:bodyPr>
          <a:lstStyle/>
          <a:p>
            <a:pPr>
              <a:lnSpc>
                <a:spcPts val="8310"/>
              </a:lnSpc>
            </a:pPr>
            <a:r>
              <a:rPr lang="en-US" sz="5936">
                <a:solidFill>
                  <a:srgbClr val="92DCEF"/>
                </a:solidFill>
                <a:latin typeface="Mokoto"/>
              </a:rPr>
              <a:t>OVERVIEW</a:t>
            </a:r>
          </a:p>
        </p:txBody>
      </p:sp>
      <p:sp>
        <p:nvSpPr>
          <p:cNvPr name="TextBox 8" id="8"/>
          <p:cNvSpPr txBox="true"/>
          <p:nvPr/>
        </p:nvSpPr>
        <p:spPr>
          <a:xfrm rot="0">
            <a:off x="2884510" y="4053226"/>
            <a:ext cx="7935597" cy="3328035"/>
          </a:xfrm>
          <a:prstGeom prst="rect">
            <a:avLst/>
          </a:prstGeom>
        </p:spPr>
        <p:txBody>
          <a:bodyPr anchor="t" rtlCol="false" tIns="0" lIns="0" bIns="0" rIns="0">
            <a:spAutoFit/>
          </a:bodyPr>
          <a:lstStyle/>
          <a:p>
            <a:pPr>
              <a:lnSpc>
                <a:spcPts val="2940"/>
              </a:lnSpc>
            </a:pPr>
            <a:r>
              <a:rPr lang="en-US" sz="2100">
                <a:solidFill>
                  <a:srgbClr val="A2E3F9"/>
                </a:solidFill>
                <a:latin typeface="Montserrat Semi-Bold"/>
              </a:rPr>
              <a:t>Our Project is simply a Boxing Training robot that enables potential users to practice the basic boxing techniques which include throwing punches and taking punches and also stances like the guard position. the system includes two modes:</a:t>
            </a:r>
          </a:p>
          <a:p>
            <a:pPr marL="453392" indent="-226696" lvl="1">
              <a:lnSpc>
                <a:spcPts val="2940"/>
              </a:lnSpc>
              <a:buFont typeface="Arial"/>
              <a:buChar char="•"/>
            </a:pPr>
            <a:r>
              <a:rPr lang="en-US" sz="2100">
                <a:solidFill>
                  <a:srgbClr val="00F9FF"/>
                </a:solidFill>
                <a:latin typeface="Montserrat Semi-Bold"/>
              </a:rPr>
              <a:t> training mode</a:t>
            </a:r>
            <a:r>
              <a:rPr lang="en-US" sz="2100">
                <a:solidFill>
                  <a:srgbClr val="A2E3F9"/>
                </a:solidFill>
                <a:latin typeface="Montserrat Semi-Bold"/>
              </a:rPr>
              <a:t>: where the user can freely practice their boxing technique and a </a:t>
            </a:r>
          </a:p>
          <a:p>
            <a:pPr marL="453392" indent="-226696" lvl="1">
              <a:lnSpc>
                <a:spcPts val="2940"/>
              </a:lnSpc>
              <a:buFont typeface="Arial"/>
              <a:buChar char="•"/>
            </a:pPr>
            <a:r>
              <a:rPr lang="en-US" sz="2100">
                <a:solidFill>
                  <a:srgbClr val="00F9FF"/>
                </a:solidFill>
                <a:latin typeface="Montserrat Semi-Bold"/>
              </a:rPr>
              <a:t>Vision mode</a:t>
            </a:r>
            <a:r>
              <a:rPr lang="en-US" sz="2100">
                <a:solidFill>
                  <a:srgbClr val="A2E3F9"/>
                </a:solidFill>
                <a:latin typeface="Montserrat Semi-Bold"/>
              </a:rPr>
              <a:t>: that detects the user behavior and throws punches accordingly</a:t>
            </a:r>
          </a:p>
        </p:txBody>
      </p:sp>
      <p:sp>
        <p:nvSpPr>
          <p:cNvPr name="TextBox 9" id="9"/>
          <p:cNvSpPr txBox="true"/>
          <p:nvPr/>
        </p:nvSpPr>
        <p:spPr>
          <a:xfrm rot="0">
            <a:off x="828375" y="3106376"/>
            <a:ext cx="1455160"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1</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false" rot="0">
            <a:off x="4308970" y="609650"/>
            <a:ext cx="1855810" cy="1821014"/>
          </a:xfrm>
          <a:custGeom>
            <a:avLst/>
            <a:gdLst/>
            <a:ahLst/>
            <a:cxnLst/>
            <a:rect r="r" b="b" t="t" l="l"/>
            <a:pathLst>
              <a:path h="1821014" w="1855810">
                <a:moveTo>
                  <a:pt x="0" y="0"/>
                </a:moveTo>
                <a:lnTo>
                  <a:pt x="1855810" y="0"/>
                </a:lnTo>
                <a:lnTo>
                  <a:pt x="1855810" y="1821014"/>
                </a:lnTo>
                <a:lnTo>
                  <a:pt x="0" y="18210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2080774" y="3134304"/>
            <a:ext cx="1433068" cy="1433068"/>
            <a:chOff x="0" y="0"/>
            <a:chExt cx="638434" cy="638434"/>
          </a:xfrm>
        </p:grpSpPr>
        <p:sp>
          <p:nvSpPr>
            <p:cNvPr name="Freeform 5" id="5"/>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6" id="6"/>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7" id="7"/>
          <p:cNvGrpSpPr/>
          <p:nvPr/>
        </p:nvGrpSpPr>
        <p:grpSpPr>
          <a:xfrm rot="0">
            <a:off x="1923585" y="3264491"/>
            <a:ext cx="1433068" cy="1433068"/>
            <a:chOff x="0" y="0"/>
            <a:chExt cx="638434" cy="638434"/>
          </a:xfrm>
        </p:grpSpPr>
        <p:sp>
          <p:nvSpPr>
            <p:cNvPr name="Freeform 8" id="8"/>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D0FF"/>
            </a:solidFill>
          </p:spPr>
        </p:sp>
        <p:sp>
          <p:nvSpPr>
            <p:cNvPr name="TextBox 9" id="9"/>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0" id="10"/>
          <p:cNvGrpSpPr/>
          <p:nvPr/>
        </p:nvGrpSpPr>
        <p:grpSpPr>
          <a:xfrm rot="0">
            <a:off x="7710932" y="3199398"/>
            <a:ext cx="1433068" cy="1433068"/>
            <a:chOff x="0" y="0"/>
            <a:chExt cx="638434" cy="638434"/>
          </a:xfrm>
        </p:grpSpPr>
        <p:sp>
          <p:nvSpPr>
            <p:cNvPr name="Freeform 11" id="11"/>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12" id="12"/>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3" id="13"/>
          <p:cNvGrpSpPr/>
          <p:nvPr/>
        </p:nvGrpSpPr>
        <p:grpSpPr>
          <a:xfrm rot="0">
            <a:off x="7553744" y="3329585"/>
            <a:ext cx="1433068" cy="1433068"/>
            <a:chOff x="0" y="0"/>
            <a:chExt cx="638434" cy="638434"/>
          </a:xfrm>
        </p:grpSpPr>
        <p:sp>
          <p:nvSpPr>
            <p:cNvPr name="Freeform 14" id="14"/>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D0FF"/>
            </a:solidFill>
          </p:spPr>
        </p:sp>
        <p:sp>
          <p:nvSpPr>
            <p:cNvPr name="TextBox 15" id="15"/>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6" id="16"/>
          <p:cNvGrpSpPr/>
          <p:nvPr/>
        </p:nvGrpSpPr>
        <p:grpSpPr>
          <a:xfrm rot="0">
            <a:off x="13341091" y="3264491"/>
            <a:ext cx="1433068" cy="1433068"/>
            <a:chOff x="0" y="0"/>
            <a:chExt cx="638434" cy="638434"/>
          </a:xfrm>
        </p:grpSpPr>
        <p:sp>
          <p:nvSpPr>
            <p:cNvPr name="Freeform 17" id="17"/>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18" id="18"/>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9" id="19"/>
          <p:cNvGrpSpPr/>
          <p:nvPr/>
        </p:nvGrpSpPr>
        <p:grpSpPr>
          <a:xfrm rot="0">
            <a:off x="13183902" y="3394678"/>
            <a:ext cx="1433068" cy="1433068"/>
            <a:chOff x="0" y="0"/>
            <a:chExt cx="638434" cy="638434"/>
          </a:xfrm>
        </p:grpSpPr>
        <p:sp>
          <p:nvSpPr>
            <p:cNvPr name="Freeform 20" id="20"/>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D0FF"/>
            </a:solidFill>
          </p:spPr>
        </p:sp>
        <p:sp>
          <p:nvSpPr>
            <p:cNvPr name="TextBox 21" id="21"/>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Freeform 22" id="22"/>
          <p:cNvSpPr/>
          <p:nvPr/>
        </p:nvSpPr>
        <p:spPr>
          <a:xfrm flipH="false" flipV="false" rot="0">
            <a:off x="2080774" y="3445835"/>
            <a:ext cx="1070381" cy="1070381"/>
          </a:xfrm>
          <a:custGeom>
            <a:avLst/>
            <a:gdLst/>
            <a:ahLst/>
            <a:cxnLst/>
            <a:rect r="r" b="b" t="t" l="l"/>
            <a:pathLst>
              <a:path h="1070381" w="1070381">
                <a:moveTo>
                  <a:pt x="0" y="0"/>
                </a:moveTo>
                <a:lnTo>
                  <a:pt x="1070380" y="0"/>
                </a:lnTo>
                <a:lnTo>
                  <a:pt x="1070380" y="1070381"/>
                </a:lnTo>
                <a:lnTo>
                  <a:pt x="0" y="107038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3" id="23"/>
          <p:cNvSpPr/>
          <p:nvPr/>
        </p:nvSpPr>
        <p:spPr>
          <a:xfrm flipH="false" flipV="false" rot="0">
            <a:off x="7826696" y="3578416"/>
            <a:ext cx="887164" cy="955223"/>
          </a:xfrm>
          <a:custGeom>
            <a:avLst/>
            <a:gdLst/>
            <a:ahLst/>
            <a:cxnLst/>
            <a:rect r="r" b="b" t="t" l="l"/>
            <a:pathLst>
              <a:path h="955223" w="887164">
                <a:moveTo>
                  <a:pt x="0" y="0"/>
                </a:moveTo>
                <a:lnTo>
                  <a:pt x="887164" y="0"/>
                </a:lnTo>
                <a:lnTo>
                  <a:pt x="887164" y="955223"/>
                </a:lnTo>
                <a:lnTo>
                  <a:pt x="0" y="95522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4" id="24"/>
          <p:cNvSpPr/>
          <p:nvPr/>
        </p:nvSpPr>
        <p:spPr>
          <a:xfrm flipH="false" flipV="false" rot="0">
            <a:off x="7052615" y="8229600"/>
            <a:ext cx="4182770" cy="4114800"/>
          </a:xfrm>
          <a:custGeom>
            <a:avLst/>
            <a:gdLst/>
            <a:ahLst/>
            <a:cxnLst/>
            <a:rect r="r" b="b" t="t" l="l"/>
            <a:pathLst>
              <a:path h="4114800" w="4182770">
                <a:moveTo>
                  <a:pt x="0" y="0"/>
                </a:moveTo>
                <a:lnTo>
                  <a:pt x="4182770" y="0"/>
                </a:lnTo>
                <a:lnTo>
                  <a:pt x="4182770"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25" id="25"/>
          <p:cNvSpPr/>
          <p:nvPr/>
        </p:nvSpPr>
        <p:spPr>
          <a:xfrm flipH="false" flipV="false" rot="0">
            <a:off x="-1017481" y="9244777"/>
            <a:ext cx="4581201" cy="1042223"/>
          </a:xfrm>
          <a:custGeom>
            <a:avLst/>
            <a:gdLst/>
            <a:ahLst/>
            <a:cxnLst/>
            <a:rect r="r" b="b" t="t" l="l"/>
            <a:pathLst>
              <a:path h="1042223" w="4581201">
                <a:moveTo>
                  <a:pt x="0" y="0"/>
                </a:moveTo>
                <a:lnTo>
                  <a:pt x="4581201" y="0"/>
                </a:lnTo>
                <a:lnTo>
                  <a:pt x="4581201" y="1042223"/>
                </a:lnTo>
                <a:lnTo>
                  <a:pt x="0" y="104222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6" id="26"/>
          <p:cNvSpPr/>
          <p:nvPr/>
        </p:nvSpPr>
        <p:spPr>
          <a:xfrm flipH="false" flipV="false" rot="0">
            <a:off x="14721535" y="9258300"/>
            <a:ext cx="4581201" cy="1042223"/>
          </a:xfrm>
          <a:custGeom>
            <a:avLst/>
            <a:gdLst/>
            <a:ahLst/>
            <a:cxnLst/>
            <a:rect r="r" b="b" t="t" l="l"/>
            <a:pathLst>
              <a:path h="1042223" w="4581201">
                <a:moveTo>
                  <a:pt x="0" y="0"/>
                </a:moveTo>
                <a:lnTo>
                  <a:pt x="4581201" y="0"/>
                </a:lnTo>
                <a:lnTo>
                  <a:pt x="4581201" y="1042223"/>
                </a:lnTo>
                <a:lnTo>
                  <a:pt x="0" y="104222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7" id="27"/>
          <p:cNvSpPr/>
          <p:nvPr/>
        </p:nvSpPr>
        <p:spPr>
          <a:xfrm flipH="false" flipV="false" rot="0">
            <a:off x="13578569" y="3611088"/>
            <a:ext cx="643734" cy="1086471"/>
          </a:xfrm>
          <a:custGeom>
            <a:avLst/>
            <a:gdLst/>
            <a:ahLst/>
            <a:cxnLst/>
            <a:rect r="r" b="b" t="t" l="l"/>
            <a:pathLst>
              <a:path h="1086471" w="643734">
                <a:moveTo>
                  <a:pt x="0" y="0"/>
                </a:moveTo>
                <a:lnTo>
                  <a:pt x="643734" y="0"/>
                </a:lnTo>
                <a:lnTo>
                  <a:pt x="643734" y="1086471"/>
                </a:lnTo>
                <a:lnTo>
                  <a:pt x="0" y="1086471"/>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28" id="28"/>
          <p:cNvSpPr txBox="true"/>
          <p:nvPr/>
        </p:nvSpPr>
        <p:spPr>
          <a:xfrm rot="0">
            <a:off x="6323529" y="938320"/>
            <a:ext cx="7655501"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FEATURES</a:t>
            </a:r>
          </a:p>
        </p:txBody>
      </p:sp>
      <p:sp>
        <p:nvSpPr>
          <p:cNvPr name="TextBox 29" id="29"/>
          <p:cNvSpPr txBox="true"/>
          <p:nvPr/>
        </p:nvSpPr>
        <p:spPr>
          <a:xfrm rot="0">
            <a:off x="4732077" y="938320"/>
            <a:ext cx="1009596"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2</a:t>
            </a:r>
          </a:p>
        </p:txBody>
      </p:sp>
      <p:sp>
        <p:nvSpPr>
          <p:cNvPr name="TextBox 30" id="30"/>
          <p:cNvSpPr txBox="true"/>
          <p:nvPr/>
        </p:nvSpPr>
        <p:spPr>
          <a:xfrm rot="0">
            <a:off x="1923585" y="5067731"/>
            <a:ext cx="4241194" cy="798829"/>
          </a:xfrm>
          <a:prstGeom prst="rect">
            <a:avLst/>
          </a:prstGeom>
        </p:spPr>
        <p:txBody>
          <a:bodyPr anchor="t" rtlCol="false" tIns="0" lIns="0" bIns="0" rIns="0">
            <a:spAutoFit/>
          </a:bodyPr>
          <a:lstStyle/>
          <a:p>
            <a:pPr>
              <a:lnSpc>
                <a:spcPts val="3220"/>
              </a:lnSpc>
            </a:pPr>
            <a:r>
              <a:rPr lang="en-US" sz="2300">
                <a:solidFill>
                  <a:srgbClr val="92DCEF"/>
                </a:solidFill>
                <a:latin typeface="Mokoto"/>
              </a:rPr>
              <a:t>REAL-TIME MOTION DETECTION</a:t>
            </a:r>
          </a:p>
        </p:txBody>
      </p:sp>
      <p:sp>
        <p:nvSpPr>
          <p:cNvPr name="TextBox 31" id="31"/>
          <p:cNvSpPr txBox="true"/>
          <p:nvPr/>
        </p:nvSpPr>
        <p:spPr>
          <a:xfrm rot="0">
            <a:off x="1923585" y="6114836"/>
            <a:ext cx="3280270" cy="1555242"/>
          </a:xfrm>
          <a:prstGeom prst="rect">
            <a:avLst/>
          </a:prstGeom>
        </p:spPr>
        <p:txBody>
          <a:bodyPr anchor="t" rtlCol="false" tIns="0" lIns="0" bIns="0" rIns="0">
            <a:spAutoFit/>
          </a:bodyPr>
          <a:lstStyle/>
          <a:p>
            <a:pPr>
              <a:lnSpc>
                <a:spcPts val="2477"/>
              </a:lnSpc>
              <a:spcBef>
                <a:spcPct val="0"/>
              </a:spcBef>
            </a:pPr>
            <a:r>
              <a:rPr lang="en-US" sz="1769">
                <a:solidFill>
                  <a:srgbClr val="A2E3F9"/>
                </a:solidFill>
                <a:latin typeface="Montserrat Semi-Bold"/>
              </a:rPr>
              <a:t>The boxing training robot utilizes advanced computer vision algorithms to analyze and detect punches in real-time</a:t>
            </a:r>
          </a:p>
        </p:txBody>
      </p:sp>
      <p:sp>
        <p:nvSpPr>
          <p:cNvPr name="TextBox 32" id="32"/>
          <p:cNvSpPr txBox="true"/>
          <p:nvPr/>
        </p:nvSpPr>
        <p:spPr>
          <a:xfrm rot="0">
            <a:off x="7503865" y="5067731"/>
            <a:ext cx="3479052" cy="798829"/>
          </a:xfrm>
          <a:prstGeom prst="rect">
            <a:avLst/>
          </a:prstGeom>
        </p:spPr>
        <p:txBody>
          <a:bodyPr anchor="t" rtlCol="false" tIns="0" lIns="0" bIns="0" rIns="0">
            <a:spAutoFit/>
          </a:bodyPr>
          <a:lstStyle/>
          <a:p>
            <a:pPr>
              <a:lnSpc>
                <a:spcPts val="3220"/>
              </a:lnSpc>
            </a:pPr>
            <a:r>
              <a:rPr lang="en-US" sz="2300">
                <a:solidFill>
                  <a:srgbClr val="92DCEF"/>
                </a:solidFill>
                <a:latin typeface="Mokoto"/>
              </a:rPr>
              <a:t>INTERACTIVE MODES</a:t>
            </a:r>
          </a:p>
        </p:txBody>
      </p:sp>
      <p:sp>
        <p:nvSpPr>
          <p:cNvPr name="TextBox 33" id="33"/>
          <p:cNvSpPr txBox="true"/>
          <p:nvPr/>
        </p:nvSpPr>
        <p:spPr>
          <a:xfrm rot="0">
            <a:off x="7503865" y="6114836"/>
            <a:ext cx="3280270" cy="1240917"/>
          </a:xfrm>
          <a:prstGeom prst="rect">
            <a:avLst/>
          </a:prstGeom>
        </p:spPr>
        <p:txBody>
          <a:bodyPr anchor="t" rtlCol="false" tIns="0" lIns="0" bIns="0" rIns="0">
            <a:spAutoFit/>
          </a:bodyPr>
          <a:lstStyle/>
          <a:p>
            <a:pPr>
              <a:lnSpc>
                <a:spcPts val="2477"/>
              </a:lnSpc>
              <a:spcBef>
                <a:spcPct val="0"/>
              </a:spcBef>
            </a:pPr>
            <a:r>
              <a:rPr lang="en-US" sz="1769">
                <a:solidFill>
                  <a:srgbClr val="A2E3F9"/>
                </a:solidFill>
                <a:latin typeface="Montserrat Semi-Bold"/>
              </a:rPr>
              <a:t>The boxing robot offers two interactive training modes. the Training Mode and Vision mode</a:t>
            </a:r>
          </a:p>
        </p:txBody>
      </p:sp>
      <p:sp>
        <p:nvSpPr>
          <p:cNvPr name="TextBox 34" id="34"/>
          <p:cNvSpPr txBox="true"/>
          <p:nvPr/>
        </p:nvSpPr>
        <p:spPr>
          <a:xfrm rot="0">
            <a:off x="13084145" y="5067731"/>
            <a:ext cx="3503900" cy="431799"/>
          </a:xfrm>
          <a:prstGeom prst="rect">
            <a:avLst/>
          </a:prstGeom>
        </p:spPr>
        <p:txBody>
          <a:bodyPr anchor="t" rtlCol="false" tIns="0" lIns="0" bIns="0" rIns="0">
            <a:spAutoFit/>
          </a:bodyPr>
          <a:lstStyle/>
          <a:p>
            <a:pPr>
              <a:lnSpc>
                <a:spcPts val="3500"/>
              </a:lnSpc>
            </a:pPr>
            <a:r>
              <a:rPr lang="en-US" sz="2500">
                <a:solidFill>
                  <a:srgbClr val="92DCEF"/>
                </a:solidFill>
                <a:latin typeface="Mokoto"/>
              </a:rPr>
              <a:t>APPLICATION</a:t>
            </a:r>
          </a:p>
        </p:txBody>
      </p:sp>
      <p:sp>
        <p:nvSpPr>
          <p:cNvPr name="TextBox 35" id="35"/>
          <p:cNvSpPr txBox="true"/>
          <p:nvPr/>
        </p:nvSpPr>
        <p:spPr>
          <a:xfrm rot="0">
            <a:off x="13084145" y="5775957"/>
            <a:ext cx="3280270" cy="2812542"/>
          </a:xfrm>
          <a:prstGeom prst="rect">
            <a:avLst/>
          </a:prstGeom>
        </p:spPr>
        <p:txBody>
          <a:bodyPr anchor="t" rtlCol="false" tIns="0" lIns="0" bIns="0" rIns="0">
            <a:spAutoFit/>
          </a:bodyPr>
          <a:lstStyle/>
          <a:p>
            <a:pPr>
              <a:lnSpc>
                <a:spcPts val="2477"/>
              </a:lnSpc>
              <a:spcBef>
                <a:spcPct val="0"/>
              </a:spcBef>
            </a:pPr>
            <a:r>
              <a:rPr lang="en-US" sz="1769">
                <a:solidFill>
                  <a:srgbClr val="A2E3F9"/>
                </a:solidFill>
                <a:latin typeface="Montserrat Semi-Bold"/>
              </a:rPr>
              <a:t>user-friendly application that serves as a control center and feedback platform. Through the application, users can effortlessly control the robot's training modes, The application also provides real-time feedback </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false" rot="0">
            <a:off x="4308970" y="609650"/>
            <a:ext cx="1855810" cy="1821014"/>
          </a:xfrm>
          <a:custGeom>
            <a:avLst/>
            <a:gdLst/>
            <a:ahLst/>
            <a:cxnLst/>
            <a:rect r="r" b="b" t="t" l="l"/>
            <a:pathLst>
              <a:path h="1821014" w="1855810">
                <a:moveTo>
                  <a:pt x="0" y="0"/>
                </a:moveTo>
                <a:lnTo>
                  <a:pt x="1855810" y="0"/>
                </a:lnTo>
                <a:lnTo>
                  <a:pt x="1855810" y="1821014"/>
                </a:lnTo>
                <a:lnTo>
                  <a:pt x="0" y="18210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4442320" y="3061981"/>
            <a:ext cx="2424056" cy="2424056"/>
            <a:chOff x="0" y="0"/>
            <a:chExt cx="638434" cy="638434"/>
          </a:xfrm>
        </p:grpSpPr>
        <p:sp>
          <p:nvSpPr>
            <p:cNvPr name="Freeform 5" id="5"/>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6" id="6"/>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7" id="7"/>
          <p:cNvGrpSpPr/>
          <p:nvPr/>
        </p:nvGrpSpPr>
        <p:grpSpPr>
          <a:xfrm rot="0">
            <a:off x="4176433" y="3282194"/>
            <a:ext cx="2424056" cy="2424056"/>
            <a:chOff x="0" y="0"/>
            <a:chExt cx="638434" cy="638434"/>
          </a:xfrm>
        </p:grpSpPr>
        <p:sp>
          <p:nvSpPr>
            <p:cNvPr name="Freeform 8" id="8"/>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A2E3F9"/>
            </a:solidFill>
          </p:spPr>
        </p:sp>
        <p:sp>
          <p:nvSpPr>
            <p:cNvPr name="TextBox 9" id="9"/>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0" id="10"/>
          <p:cNvGrpSpPr/>
          <p:nvPr/>
        </p:nvGrpSpPr>
        <p:grpSpPr>
          <a:xfrm rot="0">
            <a:off x="11554975" y="3061981"/>
            <a:ext cx="2424056" cy="2424056"/>
            <a:chOff x="0" y="0"/>
            <a:chExt cx="638434" cy="638434"/>
          </a:xfrm>
        </p:grpSpPr>
        <p:sp>
          <p:nvSpPr>
            <p:cNvPr name="Freeform 11" id="11"/>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12" id="12"/>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3" id="13"/>
          <p:cNvGrpSpPr/>
          <p:nvPr/>
        </p:nvGrpSpPr>
        <p:grpSpPr>
          <a:xfrm rot="0">
            <a:off x="11289088" y="3282194"/>
            <a:ext cx="2424056" cy="2424056"/>
            <a:chOff x="0" y="0"/>
            <a:chExt cx="638434" cy="638434"/>
          </a:xfrm>
        </p:grpSpPr>
        <p:sp>
          <p:nvSpPr>
            <p:cNvPr name="Freeform 14" id="14"/>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A2E3F9"/>
            </a:solidFill>
          </p:spPr>
        </p:sp>
        <p:sp>
          <p:nvSpPr>
            <p:cNvPr name="TextBox 15" id="15"/>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Freeform 16" id="16"/>
          <p:cNvSpPr/>
          <p:nvPr/>
        </p:nvSpPr>
        <p:spPr>
          <a:xfrm flipH="false" flipV="false" rot="0">
            <a:off x="-199056" y="3909894"/>
            <a:ext cx="3595357" cy="647164"/>
          </a:xfrm>
          <a:custGeom>
            <a:avLst/>
            <a:gdLst/>
            <a:ahLst/>
            <a:cxnLst/>
            <a:rect r="r" b="b" t="t" l="l"/>
            <a:pathLst>
              <a:path h="647164" w="3595357">
                <a:moveTo>
                  <a:pt x="0" y="0"/>
                </a:moveTo>
                <a:lnTo>
                  <a:pt x="3595357" y="0"/>
                </a:lnTo>
                <a:lnTo>
                  <a:pt x="3595357" y="647164"/>
                </a:lnTo>
                <a:lnTo>
                  <a:pt x="0" y="64716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7" id="17"/>
          <p:cNvSpPr/>
          <p:nvPr/>
        </p:nvSpPr>
        <p:spPr>
          <a:xfrm flipH="true" flipV="false" rot="0">
            <a:off x="15026780" y="3909894"/>
            <a:ext cx="3595357" cy="647164"/>
          </a:xfrm>
          <a:custGeom>
            <a:avLst/>
            <a:gdLst/>
            <a:ahLst/>
            <a:cxnLst/>
            <a:rect r="r" b="b" t="t" l="l"/>
            <a:pathLst>
              <a:path h="647164" w="3595357">
                <a:moveTo>
                  <a:pt x="3595358" y="0"/>
                </a:moveTo>
                <a:lnTo>
                  <a:pt x="0" y="0"/>
                </a:lnTo>
                <a:lnTo>
                  <a:pt x="0" y="647164"/>
                </a:lnTo>
                <a:lnTo>
                  <a:pt x="3595358" y="647164"/>
                </a:lnTo>
                <a:lnTo>
                  <a:pt x="3595358"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8125047" y="3277182"/>
            <a:ext cx="2037906" cy="2037906"/>
          </a:xfrm>
          <a:custGeom>
            <a:avLst/>
            <a:gdLst/>
            <a:ahLst/>
            <a:cxnLst/>
            <a:rect r="r" b="b" t="t" l="l"/>
            <a:pathLst>
              <a:path h="2037906" w="2037906">
                <a:moveTo>
                  <a:pt x="0" y="0"/>
                </a:moveTo>
                <a:lnTo>
                  <a:pt x="2037906" y="0"/>
                </a:lnTo>
                <a:lnTo>
                  <a:pt x="2037906" y="2037906"/>
                </a:lnTo>
                <a:lnTo>
                  <a:pt x="0" y="20379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9" id="19"/>
          <p:cNvSpPr/>
          <p:nvPr/>
        </p:nvSpPr>
        <p:spPr>
          <a:xfrm flipH="false" flipV="false" rot="0">
            <a:off x="4291403" y="3745480"/>
            <a:ext cx="2176294" cy="1485320"/>
          </a:xfrm>
          <a:custGeom>
            <a:avLst/>
            <a:gdLst/>
            <a:ahLst/>
            <a:cxnLst/>
            <a:rect r="r" b="b" t="t" l="l"/>
            <a:pathLst>
              <a:path h="1485320" w="2176294">
                <a:moveTo>
                  <a:pt x="0" y="0"/>
                </a:moveTo>
                <a:lnTo>
                  <a:pt x="2176294" y="0"/>
                </a:lnTo>
                <a:lnTo>
                  <a:pt x="2176294" y="1485321"/>
                </a:lnTo>
                <a:lnTo>
                  <a:pt x="0" y="148532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20" id="20"/>
          <p:cNvSpPr/>
          <p:nvPr/>
        </p:nvSpPr>
        <p:spPr>
          <a:xfrm flipH="false" flipV="false" rot="0">
            <a:off x="11584489" y="3645431"/>
            <a:ext cx="1833254" cy="1823255"/>
          </a:xfrm>
          <a:custGeom>
            <a:avLst/>
            <a:gdLst/>
            <a:ahLst/>
            <a:cxnLst/>
            <a:rect r="r" b="b" t="t" l="l"/>
            <a:pathLst>
              <a:path h="1823255" w="1833254">
                <a:moveTo>
                  <a:pt x="0" y="0"/>
                </a:moveTo>
                <a:lnTo>
                  <a:pt x="1833254" y="0"/>
                </a:lnTo>
                <a:lnTo>
                  <a:pt x="1833254" y="1823254"/>
                </a:lnTo>
                <a:lnTo>
                  <a:pt x="0" y="182325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21" id="21"/>
          <p:cNvSpPr txBox="true"/>
          <p:nvPr/>
        </p:nvSpPr>
        <p:spPr>
          <a:xfrm rot="0">
            <a:off x="6323529" y="938320"/>
            <a:ext cx="7655501"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TOOLS</a:t>
            </a:r>
          </a:p>
        </p:txBody>
      </p:sp>
      <p:sp>
        <p:nvSpPr>
          <p:cNvPr name="TextBox 22" id="22"/>
          <p:cNvSpPr txBox="true"/>
          <p:nvPr/>
        </p:nvSpPr>
        <p:spPr>
          <a:xfrm rot="0">
            <a:off x="4751127" y="881170"/>
            <a:ext cx="1009596"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3</a:t>
            </a:r>
          </a:p>
        </p:txBody>
      </p:sp>
      <p:sp>
        <p:nvSpPr>
          <p:cNvPr name="TextBox 23" id="23"/>
          <p:cNvSpPr txBox="true"/>
          <p:nvPr/>
        </p:nvSpPr>
        <p:spPr>
          <a:xfrm rot="0">
            <a:off x="4120588" y="6113885"/>
            <a:ext cx="4004459"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ARDUINO MEGA</a:t>
            </a:r>
          </a:p>
        </p:txBody>
      </p:sp>
      <p:sp>
        <p:nvSpPr>
          <p:cNvPr name="TextBox 24" id="24"/>
          <p:cNvSpPr txBox="true"/>
          <p:nvPr/>
        </p:nvSpPr>
        <p:spPr>
          <a:xfrm rot="0">
            <a:off x="4120588" y="6831636"/>
            <a:ext cx="3280270" cy="1369822"/>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Acted as an interface between the raspberry pi and the hardware components and also controlled specific hardware functions</a:t>
            </a:r>
          </a:p>
        </p:txBody>
      </p:sp>
      <p:sp>
        <p:nvSpPr>
          <p:cNvPr name="TextBox 25" id="25"/>
          <p:cNvSpPr txBox="true"/>
          <p:nvPr/>
        </p:nvSpPr>
        <p:spPr>
          <a:xfrm rot="0">
            <a:off x="11289088" y="6113885"/>
            <a:ext cx="3280270"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PYTHON</a:t>
            </a:r>
          </a:p>
        </p:txBody>
      </p:sp>
      <p:sp>
        <p:nvSpPr>
          <p:cNvPr name="TextBox 26" id="26"/>
          <p:cNvSpPr txBox="true"/>
          <p:nvPr/>
        </p:nvSpPr>
        <p:spPr>
          <a:xfrm rot="0">
            <a:off x="11289088" y="6831636"/>
            <a:ext cx="3280270" cy="1369822"/>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We used python as our artificial intelligence  language where we used libraries like OpenCV and mediapipe for punch and gesture detection</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false" rot="0">
            <a:off x="4308970" y="609650"/>
            <a:ext cx="1855810" cy="1821014"/>
          </a:xfrm>
          <a:custGeom>
            <a:avLst/>
            <a:gdLst/>
            <a:ahLst/>
            <a:cxnLst/>
            <a:rect r="r" b="b" t="t" l="l"/>
            <a:pathLst>
              <a:path h="1821014" w="1855810">
                <a:moveTo>
                  <a:pt x="0" y="0"/>
                </a:moveTo>
                <a:lnTo>
                  <a:pt x="1855810" y="0"/>
                </a:lnTo>
                <a:lnTo>
                  <a:pt x="1855810" y="1821014"/>
                </a:lnTo>
                <a:lnTo>
                  <a:pt x="0" y="18210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4442320" y="3061981"/>
            <a:ext cx="2424056" cy="2424056"/>
            <a:chOff x="0" y="0"/>
            <a:chExt cx="638434" cy="638434"/>
          </a:xfrm>
        </p:grpSpPr>
        <p:sp>
          <p:nvSpPr>
            <p:cNvPr name="Freeform 5" id="5"/>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6" id="6"/>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7" id="7"/>
          <p:cNvGrpSpPr/>
          <p:nvPr/>
        </p:nvGrpSpPr>
        <p:grpSpPr>
          <a:xfrm rot="0">
            <a:off x="4176433" y="3282194"/>
            <a:ext cx="2424056" cy="2424056"/>
            <a:chOff x="0" y="0"/>
            <a:chExt cx="638434" cy="638434"/>
          </a:xfrm>
        </p:grpSpPr>
        <p:sp>
          <p:nvSpPr>
            <p:cNvPr name="Freeform 8" id="8"/>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A2E3F9"/>
            </a:solidFill>
          </p:spPr>
        </p:sp>
        <p:sp>
          <p:nvSpPr>
            <p:cNvPr name="TextBox 9" id="9"/>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0" id="10"/>
          <p:cNvGrpSpPr/>
          <p:nvPr/>
        </p:nvGrpSpPr>
        <p:grpSpPr>
          <a:xfrm rot="0">
            <a:off x="11554975" y="3061981"/>
            <a:ext cx="2424056" cy="2424056"/>
            <a:chOff x="0" y="0"/>
            <a:chExt cx="638434" cy="638434"/>
          </a:xfrm>
        </p:grpSpPr>
        <p:sp>
          <p:nvSpPr>
            <p:cNvPr name="Freeform 11" id="11"/>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12" id="12"/>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3" id="13"/>
          <p:cNvGrpSpPr/>
          <p:nvPr/>
        </p:nvGrpSpPr>
        <p:grpSpPr>
          <a:xfrm rot="0">
            <a:off x="11289088" y="3282194"/>
            <a:ext cx="2424056" cy="2424056"/>
            <a:chOff x="0" y="0"/>
            <a:chExt cx="638434" cy="638434"/>
          </a:xfrm>
        </p:grpSpPr>
        <p:sp>
          <p:nvSpPr>
            <p:cNvPr name="Freeform 14" id="14"/>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A2E3F9"/>
            </a:solidFill>
          </p:spPr>
        </p:sp>
        <p:sp>
          <p:nvSpPr>
            <p:cNvPr name="TextBox 15" id="15"/>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Freeform 16" id="16"/>
          <p:cNvSpPr/>
          <p:nvPr/>
        </p:nvSpPr>
        <p:spPr>
          <a:xfrm flipH="false" flipV="false" rot="0">
            <a:off x="-199056" y="3909894"/>
            <a:ext cx="3595357" cy="647164"/>
          </a:xfrm>
          <a:custGeom>
            <a:avLst/>
            <a:gdLst/>
            <a:ahLst/>
            <a:cxnLst/>
            <a:rect r="r" b="b" t="t" l="l"/>
            <a:pathLst>
              <a:path h="647164" w="3595357">
                <a:moveTo>
                  <a:pt x="0" y="0"/>
                </a:moveTo>
                <a:lnTo>
                  <a:pt x="3595357" y="0"/>
                </a:lnTo>
                <a:lnTo>
                  <a:pt x="3595357" y="647164"/>
                </a:lnTo>
                <a:lnTo>
                  <a:pt x="0" y="64716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7" id="17"/>
          <p:cNvSpPr/>
          <p:nvPr/>
        </p:nvSpPr>
        <p:spPr>
          <a:xfrm flipH="true" flipV="false" rot="0">
            <a:off x="15026780" y="3909894"/>
            <a:ext cx="3595357" cy="647164"/>
          </a:xfrm>
          <a:custGeom>
            <a:avLst/>
            <a:gdLst/>
            <a:ahLst/>
            <a:cxnLst/>
            <a:rect r="r" b="b" t="t" l="l"/>
            <a:pathLst>
              <a:path h="647164" w="3595357">
                <a:moveTo>
                  <a:pt x="3595358" y="0"/>
                </a:moveTo>
                <a:lnTo>
                  <a:pt x="0" y="0"/>
                </a:lnTo>
                <a:lnTo>
                  <a:pt x="0" y="647164"/>
                </a:lnTo>
                <a:lnTo>
                  <a:pt x="3595358" y="647164"/>
                </a:lnTo>
                <a:lnTo>
                  <a:pt x="3595358"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8125047" y="3277182"/>
            <a:ext cx="2037906" cy="2037906"/>
          </a:xfrm>
          <a:custGeom>
            <a:avLst/>
            <a:gdLst/>
            <a:ahLst/>
            <a:cxnLst/>
            <a:rect r="r" b="b" t="t" l="l"/>
            <a:pathLst>
              <a:path h="2037906" w="2037906">
                <a:moveTo>
                  <a:pt x="0" y="0"/>
                </a:moveTo>
                <a:lnTo>
                  <a:pt x="2037906" y="0"/>
                </a:lnTo>
                <a:lnTo>
                  <a:pt x="2037906" y="2037906"/>
                </a:lnTo>
                <a:lnTo>
                  <a:pt x="0" y="20379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9" id="19"/>
          <p:cNvSpPr/>
          <p:nvPr/>
        </p:nvSpPr>
        <p:spPr>
          <a:xfrm flipH="false" flipV="false" rot="0">
            <a:off x="4460959" y="3403405"/>
            <a:ext cx="1862570" cy="2181634"/>
          </a:xfrm>
          <a:custGeom>
            <a:avLst/>
            <a:gdLst/>
            <a:ahLst/>
            <a:cxnLst/>
            <a:rect r="r" b="b" t="t" l="l"/>
            <a:pathLst>
              <a:path h="2181634" w="1862570">
                <a:moveTo>
                  <a:pt x="0" y="0"/>
                </a:moveTo>
                <a:lnTo>
                  <a:pt x="1862570" y="0"/>
                </a:lnTo>
                <a:lnTo>
                  <a:pt x="1862570" y="2181634"/>
                </a:lnTo>
                <a:lnTo>
                  <a:pt x="0" y="218163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20" id="20"/>
          <p:cNvSpPr/>
          <p:nvPr/>
        </p:nvSpPr>
        <p:spPr>
          <a:xfrm flipH="false" flipV="false" rot="0">
            <a:off x="11399508" y="3675772"/>
            <a:ext cx="2203215" cy="1762572"/>
          </a:xfrm>
          <a:custGeom>
            <a:avLst/>
            <a:gdLst/>
            <a:ahLst/>
            <a:cxnLst/>
            <a:rect r="r" b="b" t="t" l="l"/>
            <a:pathLst>
              <a:path h="1762572" w="2203215">
                <a:moveTo>
                  <a:pt x="0" y="0"/>
                </a:moveTo>
                <a:lnTo>
                  <a:pt x="2203216" y="0"/>
                </a:lnTo>
                <a:lnTo>
                  <a:pt x="2203216" y="1762572"/>
                </a:lnTo>
                <a:lnTo>
                  <a:pt x="0" y="1762572"/>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21" id="21"/>
          <p:cNvSpPr txBox="true"/>
          <p:nvPr/>
        </p:nvSpPr>
        <p:spPr>
          <a:xfrm rot="0">
            <a:off x="6323529" y="938320"/>
            <a:ext cx="7655501"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TOOLS</a:t>
            </a:r>
          </a:p>
        </p:txBody>
      </p:sp>
      <p:sp>
        <p:nvSpPr>
          <p:cNvPr name="TextBox 22" id="22"/>
          <p:cNvSpPr txBox="true"/>
          <p:nvPr/>
        </p:nvSpPr>
        <p:spPr>
          <a:xfrm rot="0">
            <a:off x="4751127" y="881170"/>
            <a:ext cx="1009596"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3</a:t>
            </a:r>
          </a:p>
        </p:txBody>
      </p:sp>
      <p:sp>
        <p:nvSpPr>
          <p:cNvPr name="TextBox 23" id="23"/>
          <p:cNvSpPr txBox="true"/>
          <p:nvPr/>
        </p:nvSpPr>
        <p:spPr>
          <a:xfrm rot="0">
            <a:off x="4120588" y="6113885"/>
            <a:ext cx="4004459"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RASPBERRY PI</a:t>
            </a:r>
          </a:p>
        </p:txBody>
      </p:sp>
      <p:sp>
        <p:nvSpPr>
          <p:cNvPr name="TextBox 24" id="24"/>
          <p:cNvSpPr txBox="true"/>
          <p:nvPr/>
        </p:nvSpPr>
        <p:spPr>
          <a:xfrm rot="0">
            <a:off x="4120588" y="6831636"/>
            <a:ext cx="3280270" cy="2198497"/>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The Raspberry Pi 3 micro-controller serves as the main control unit, coordinating the operations of various hardware components and running the necessary software algorithms like punch detection and guard detection.</a:t>
            </a:r>
          </a:p>
        </p:txBody>
      </p:sp>
      <p:sp>
        <p:nvSpPr>
          <p:cNvPr name="TextBox 25" id="25"/>
          <p:cNvSpPr txBox="true"/>
          <p:nvPr/>
        </p:nvSpPr>
        <p:spPr>
          <a:xfrm rot="0">
            <a:off x="11289088" y="6113885"/>
            <a:ext cx="3976009"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OPENCV AI KIT</a:t>
            </a:r>
          </a:p>
        </p:txBody>
      </p:sp>
      <p:sp>
        <p:nvSpPr>
          <p:cNvPr name="TextBox 26" id="26"/>
          <p:cNvSpPr txBox="true"/>
          <p:nvPr/>
        </p:nvSpPr>
        <p:spPr>
          <a:xfrm rot="0">
            <a:off x="11289088" y="6831636"/>
            <a:ext cx="3280270" cy="1922272"/>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The OpenCV AI KIT camera is employed for capturing video footage of the user's movements, which is essential for analyzing and detecting punches during training sessions.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false" rot="0">
            <a:off x="4308970" y="609650"/>
            <a:ext cx="1855810" cy="1821014"/>
          </a:xfrm>
          <a:custGeom>
            <a:avLst/>
            <a:gdLst/>
            <a:ahLst/>
            <a:cxnLst/>
            <a:rect r="r" b="b" t="t" l="l"/>
            <a:pathLst>
              <a:path h="1821014" w="1855810">
                <a:moveTo>
                  <a:pt x="0" y="0"/>
                </a:moveTo>
                <a:lnTo>
                  <a:pt x="1855810" y="0"/>
                </a:lnTo>
                <a:lnTo>
                  <a:pt x="1855810" y="1821014"/>
                </a:lnTo>
                <a:lnTo>
                  <a:pt x="0" y="18210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4442320" y="3061981"/>
            <a:ext cx="2424056" cy="2424056"/>
            <a:chOff x="0" y="0"/>
            <a:chExt cx="638434" cy="638434"/>
          </a:xfrm>
        </p:grpSpPr>
        <p:sp>
          <p:nvSpPr>
            <p:cNvPr name="Freeform 5" id="5"/>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6" id="6"/>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7" id="7"/>
          <p:cNvGrpSpPr/>
          <p:nvPr/>
        </p:nvGrpSpPr>
        <p:grpSpPr>
          <a:xfrm rot="0">
            <a:off x="4176433" y="3282194"/>
            <a:ext cx="2424056" cy="2424056"/>
            <a:chOff x="0" y="0"/>
            <a:chExt cx="638434" cy="638434"/>
          </a:xfrm>
        </p:grpSpPr>
        <p:sp>
          <p:nvSpPr>
            <p:cNvPr name="Freeform 8" id="8"/>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A2E3F9"/>
            </a:solidFill>
          </p:spPr>
        </p:sp>
        <p:sp>
          <p:nvSpPr>
            <p:cNvPr name="TextBox 9" id="9"/>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0" id="10"/>
          <p:cNvGrpSpPr/>
          <p:nvPr/>
        </p:nvGrpSpPr>
        <p:grpSpPr>
          <a:xfrm rot="0">
            <a:off x="11554975" y="3061981"/>
            <a:ext cx="2424056" cy="2424056"/>
            <a:chOff x="0" y="0"/>
            <a:chExt cx="638434" cy="638434"/>
          </a:xfrm>
        </p:grpSpPr>
        <p:sp>
          <p:nvSpPr>
            <p:cNvPr name="Freeform 11" id="11"/>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003845"/>
            </a:solidFill>
          </p:spPr>
        </p:sp>
        <p:sp>
          <p:nvSpPr>
            <p:cNvPr name="TextBox 12" id="12"/>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3" id="13"/>
          <p:cNvGrpSpPr/>
          <p:nvPr/>
        </p:nvGrpSpPr>
        <p:grpSpPr>
          <a:xfrm rot="0">
            <a:off x="11289088" y="3282194"/>
            <a:ext cx="2424056" cy="2424056"/>
            <a:chOff x="0" y="0"/>
            <a:chExt cx="638434" cy="638434"/>
          </a:xfrm>
        </p:grpSpPr>
        <p:sp>
          <p:nvSpPr>
            <p:cNvPr name="Freeform 14" id="14"/>
            <p:cNvSpPr/>
            <p:nvPr/>
          </p:nvSpPr>
          <p:spPr>
            <a:xfrm flipH="false" flipV="false" rot="0">
              <a:off x="0" y="0"/>
              <a:ext cx="638434" cy="638434"/>
            </a:xfrm>
            <a:custGeom>
              <a:avLst/>
              <a:gdLst/>
              <a:ahLst/>
              <a:cxnLst/>
              <a:rect r="r" b="b" t="t" l="l"/>
              <a:pathLst>
                <a:path h="638434" w="638434">
                  <a:moveTo>
                    <a:pt x="0" y="0"/>
                  </a:moveTo>
                  <a:lnTo>
                    <a:pt x="638434" y="0"/>
                  </a:lnTo>
                  <a:lnTo>
                    <a:pt x="638434" y="638434"/>
                  </a:lnTo>
                  <a:lnTo>
                    <a:pt x="0" y="638434"/>
                  </a:lnTo>
                  <a:close/>
                </a:path>
              </a:pathLst>
            </a:custGeom>
            <a:solidFill>
              <a:srgbClr val="A2E3F9"/>
            </a:solidFill>
          </p:spPr>
        </p:sp>
        <p:sp>
          <p:nvSpPr>
            <p:cNvPr name="TextBox 15" id="15"/>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Freeform 16" id="16"/>
          <p:cNvSpPr/>
          <p:nvPr/>
        </p:nvSpPr>
        <p:spPr>
          <a:xfrm flipH="false" flipV="false" rot="0">
            <a:off x="-199056" y="3909894"/>
            <a:ext cx="3595357" cy="647164"/>
          </a:xfrm>
          <a:custGeom>
            <a:avLst/>
            <a:gdLst/>
            <a:ahLst/>
            <a:cxnLst/>
            <a:rect r="r" b="b" t="t" l="l"/>
            <a:pathLst>
              <a:path h="647164" w="3595357">
                <a:moveTo>
                  <a:pt x="0" y="0"/>
                </a:moveTo>
                <a:lnTo>
                  <a:pt x="3595357" y="0"/>
                </a:lnTo>
                <a:lnTo>
                  <a:pt x="3595357" y="647164"/>
                </a:lnTo>
                <a:lnTo>
                  <a:pt x="0" y="64716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7" id="17"/>
          <p:cNvSpPr/>
          <p:nvPr/>
        </p:nvSpPr>
        <p:spPr>
          <a:xfrm flipH="true" flipV="false" rot="0">
            <a:off x="15026780" y="3909894"/>
            <a:ext cx="3595357" cy="647164"/>
          </a:xfrm>
          <a:custGeom>
            <a:avLst/>
            <a:gdLst/>
            <a:ahLst/>
            <a:cxnLst/>
            <a:rect r="r" b="b" t="t" l="l"/>
            <a:pathLst>
              <a:path h="647164" w="3595357">
                <a:moveTo>
                  <a:pt x="3595358" y="0"/>
                </a:moveTo>
                <a:lnTo>
                  <a:pt x="0" y="0"/>
                </a:lnTo>
                <a:lnTo>
                  <a:pt x="0" y="647164"/>
                </a:lnTo>
                <a:lnTo>
                  <a:pt x="3595358" y="647164"/>
                </a:lnTo>
                <a:lnTo>
                  <a:pt x="3595358"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8125047" y="3277182"/>
            <a:ext cx="2037906" cy="2037906"/>
          </a:xfrm>
          <a:custGeom>
            <a:avLst/>
            <a:gdLst/>
            <a:ahLst/>
            <a:cxnLst/>
            <a:rect r="r" b="b" t="t" l="l"/>
            <a:pathLst>
              <a:path h="2037906" w="2037906">
                <a:moveTo>
                  <a:pt x="0" y="0"/>
                </a:moveTo>
                <a:lnTo>
                  <a:pt x="2037906" y="0"/>
                </a:lnTo>
                <a:lnTo>
                  <a:pt x="2037906" y="2037906"/>
                </a:lnTo>
                <a:lnTo>
                  <a:pt x="0" y="20379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9" id="19"/>
          <p:cNvSpPr/>
          <p:nvPr/>
        </p:nvSpPr>
        <p:spPr>
          <a:xfrm flipH="false" flipV="false" rot="0">
            <a:off x="11449970" y="3630371"/>
            <a:ext cx="2102292" cy="1727701"/>
          </a:xfrm>
          <a:custGeom>
            <a:avLst/>
            <a:gdLst/>
            <a:ahLst/>
            <a:cxnLst/>
            <a:rect r="r" b="b" t="t" l="l"/>
            <a:pathLst>
              <a:path h="1727701" w="2102292">
                <a:moveTo>
                  <a:pt x="0" y="0"/>
                </a:moveTo>
                <a:lnTo>
                  <a:pt x="2102292" y="0"/>
                </a:lnTo>
                <a:lnTo>
                  <a:pt x="2102292" y="1727702"/>
                </a:lnTo>
                <a:lnTo>
                  <a:pt x="0" y="1727702"/>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20" id="20"/>
          <p:cNvSpPr/>
          <p:nvPr/>
        </p:nvSpPr>
        <p:spPr>
          <a:xfrm flipH="false" flipV="false" rot="0">
            <a:off x="4522822" y="3477169"/>
            <a:ext cx="1731279" cy="2008868"/>
          </a:xfrm>
          <a:custGeom>
            <a:avLst/>
            <a:gdLst/>
            <a:ahLst/>
            <a:cxnLst/>
            <a:rect r="r" b="b" t="t" l="l"/>
            <a:pathLst>
              <a:path h="2008868" w="1731279">
                <a:moveTo>
                  <a:pt x="0" y="0"/>
                </a:moveTo>
                <a:lnTo>
                  <a:pt x="1731278" y="0"/>
                </a:lnTo>
                <a:lnTo>
                  <a:pt x="1731278" y="2008868"/>
                </a:lnTo>
                <a:lnTo>
                  <a:pt x="0" y="200886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21" id="21"/>
          <p:cNvSpPr txBox="true"/>
          <p:nvPr/>
        </p:nvSpPr>
        <p:spPr>
          <a:xfrm rot="0">
            <a:off x="6323529" y="938320"/>
            <a:ext cx="7655501"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TOOLS</a:t>
            </a:r>
          </a:p>
        </p:txBody>
      </p:sp>
      <p:sp>
        <p:nvSpPr>
          <p:cNvPr name="TextBox 22" id="22"/>
          <p:cNvSpPr txBox="true"/>
          <p:nvPr/>
        </p:nvSpPr>
        <p:spPr>
          <a:xfrm rot="0">
            <a:off x="4751127" y="881170"/>
            <a:ext cx="1009596"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3</a:t>
            </a:r>
          </a:p>
        </p:txBody>
      </p:sp>
      <p:sp>
        <p:nvSpPr>
          <p:cNvPr name="TextBox 23" id="23"/>
          <p:cNvSpPr txBox="true"/>
          <p:nvPr/>
        </p:nvSpPr>
        <p:spPr>
          <a:xfrm rot="0">
            <a:off x="4120588" y="6113885"/>
            <a:ext cx="4799589"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INFRARED SENSOR</a:t>
            </a:r>
          </a:p>
        </p:txBody>
      </p:sp>
      <p:sp>
        <p:nvSpPr>
          <p:cNvPr name="TextBox 24" id="24"/>
          <p:cNvSpPr txBox="true"/>
          <p:nvPr/>
        </p:nvSpPr>
        <p:spPr>
          <a:xfrm rot="0">
            <a:off x="4120588" y="6831636"/>
            <a:ext cx="3280270" cy="1369822"/>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MH sensor series: F249 4 PIN Infrared Speed Sensor is utilized to detect the Punches from the user to the pad installed on the wooden frame</a:t>
            </a:r>
          </a:p>
        </p:txBody>
      </p:sp>
      <p:sp>
        <p:nvSpPr>
          <p:cNvPr name="TextBox 25" id="25"/>
          <p:cNvSpPr txBox="true"/>
          <p:nvPr/>
        </p:nvSpPr>
        <p:spPr>
          <a:xfrm rot="0">
            <a:off x="11289088" y="6113885"/>
            <a:ext cx="4870530"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OTHER HARDWARE</a:t>
            </a:r>
          </a:p>
        </p:txBody>
      </p:sp>
      <p:sp>
        <p:nvSpPr>
          <p:cNvPr name="TextBox 26" id="26"/>
          <p:cNvSpPr txBox="true"/>
          <p:nvPr/>
        </p:nvSpPr>
        <p:spPr>
          <a:xfrm rot="0">
            <a:off x="11289088" y="6831636"/>
            <a:ext cx="3280270" cy="1646047"/>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Servo motors to control the robot's arms movements, a wooden frame to mount all these components on and other components like wires and cables..etc</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4108" r="0" b="5891"/>
          <a:stretch>
            <a:fillRect/>
          </a:stretch>
        </p:blipFill>
        <p:spPr>
          <a:xfrm flipH="false" flipV="false">
            <a:off x="0" y="0"/>
            <a:ext cx="18288000" cy="10287000"/>
          </a:xfrm>
          <a:prstGeom prst="rect">
            <a:avLst/>
          </a:prstGeom>
        </p:spPr>
      </p:pic>
      <p:sp>
        <p:nvSpPr>
          <p:cNvPr name="Freeform 3" id="3"/>
          <p:cNvSpPr/>
          <p:nvPr/>
        </p:nvSpPr>
        <p:spPr>
          <a:xfrm flipH="false" flipV="true" rot="0">
            <a:off x="12961129" y="8599932"/>
            <a:ext cx="7315200" cy="1316736"/>
          </a:xfrm>
          <a:custGeom>
            <a:avLst/>
            <a:gdLst/>
            <a:ahLst/>
            <a:cxnLst/>
            <a:rect r="r" b="b" t="t" l="l"/>
            <a:pathLst>
              <a:path h="1316736" w="7315200">
                <a:moveTo>
                  <a:pt x="0" y="1316736"/>
                </a:moveTo>
                <a:lnTo>
                  <a:pt x="7315200" y="1316736"/>
                </a:lnTo>
                <a:lnTo>
                  <a:pt x="7315200" y="0"/>
                </a:lnTo>
                <a:lnTo>
                  <a:pt x="0" y="0"/>
                </a:lnTo>
                <a:lnTo>
                  <a:pt x="0" y="1316736"/>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true" rot="0">
            <a:off x="-3374013" y="608939"/>
            <a:ext cx="7315200" cy="1316736"/>
          </a:xfrm>
          <a:custGeom>
            <a:avLst/>
            <a:gdLst/>
            <a:ahLst/>
            <a:cxnLst/>
            <a:rect r="r" b="b" t="t" l="l"/>
            <a:pathLst>
              <a:path h="1316736" w="7315200">
                <a:moveTo>
                  <a:pt x="0" y="1316736"/>
                </a:moveTo>
                <a:lnTo>
                  <a:pt x="7315200" y="1316736"/>
                </a:lnTo>
                <a:lnTo>
                  <a:pt x="7315200" y="0"/>
                </a:lnTo>
                <a:lnTo>
                  <a:pt x="0" y="0"/>
                </a:lnTo>
                <a:lnTo>
                  <a:pt x="0" y="1316736"/>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5" id="5"/>
          <p:cNvSpPr txBox="true"/>
          <p:nvPr/>
        </p:nvSpPr>
        <p:spPr>
          <a:xfrm rot="0">
            <a:off x="5518793" y="707108"/>
            <a:ext cx="9768950"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LIMITATIONS</a:t>
            </a:r>
          </a:p>
        </p:txBody>
      </p:sp>
      <p:sp>
        <p:nvSpPr>
          <p:cNvPr name="TextBox 6" id="6"/>
          <p:cNvSpPr txBox="true"/>
          <p:nvPr/>
        </p:nvSpPr>
        <p:spPr>
          <a:xfrm rot="0">
            <a:off x="4884888" y="2851859"/>
            <a:ext cx="3280270" cy="448309"/>
          </a:xfrm>
          <a:prstGeom prst="rect">
            <a:avLst/>
          </a:prstGeom>
        </p:spPr>
        <p:txBody>
          <a:bodyPr anchor="t" rtlCol="false" tIns="0" lIns="0" bIns="0" rIns="0">
            <a:spAutoFit/>
          </a:bodyPr>
          <a:lstStyle/>
          <a:p>
            <a:pPr>
              <a:lnSpc>
                <a:spcPts val="3640"/>
              </a:lnSpc>
            </a:pPr>
            <a:r>
              <a:rPr lang="en-US" sz="2600">
                <a:solidFill>
                  <a:srgbClr val="92DCEF"/>
                </a:solidFill>
                <a:latin typeface="Mokoto"/>
              </a:rPr>
              <a:t>AVAILABILITY</a:t>
            </a:r>
          </a:p>
        </p:txBody>
      </p:sp>
      <p:sp>
        <p:nvSpPr>
          <p:cNvPr name="TextBox 7" id="7"/>
          <p:cNvSpPr txBox="true"/>
          <p:nvPr/>
        </p:nvSpPr>
        <p:spPr>
          <a:xfrm rot="0">
            <a:off x="4884888" y="3560084"/>
            <a:ext cx="3280270" cy="1093597"/>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Some of the hardware components arrived late which hindered the development process of the project</a:t>
            </a:r>
          </a:p>
        </p:txBody>
      </p:sp>
      <p:sp>
        <p:nvSpPr>
          <p:cNvPr name="TextBox 8" id="8"/>
          <p:cNvSpPr txBox="true"/>
          <p:nvPr/>
        </p:nvSpPr>
        <p:spPr>
          <a:xfrm rot="0">
            <a:off x="12549286" y="2842334"/>
            <a:ext cx="3967777" cy="507364"/>
          </a:xfrm>
          <a:prstGeom prst="rect">
            <a:avLst/>
          </a:prstGeom>
        </p:spPr>
        <p:txBody>
          <a:bodyPr anchor="t" rtlCol="false" tIns="0" lIns="0" bIns="0" rIns="0">
            <a:spAutoFit/>
          </a:bodyPr>
          <a:lstStyle/>
          <a:p>
            <a:pPr>
              <a:lnSpc>
                <a:spcPts val="4060"/>
              </a:lnSpc>
            </a:pPr>
            <a:r>
              <a:rPr lang="en-US" sz="2900">
                <a:solidFill>
                  <a:srgbClr val="92DCEF"/>
                </a:solidFill>
                <a:latin typeface="Mokoto"/>
              </a:rPr>
              <a:t>COMPATIBILITY</a:t>
            </a:r>
          </a:p>
        </p:txBody>
      </p:sp>
      <p:sp>
        <p:nvSpPr>
          <p:cNvPr name="TextBox 9" id="9"/>
          <p:cNvSpPr txBox="true"/>
          <p:nvPr/>
        </p:nvSpPr>
        <p:spPr>
          <a:xfrm rot="0">
            <a:off x="12549286" y="3560084"/>
            <a:ext cx="3280270" cy="1093597"/>
          </a:xfrm>
          <a:prstGeom prst="rect">
            <a:avLst/>
          </a:prstGeom>
        </p:spPr>
        <p:txBody>
          <a:bodyPr anchor="t" rtlCol="false" tIns="0" lIns="0" bIns="0" rIns="0">
            <a:spAutoFit/>
          </a:bodyPr>
          <a:lstStyle/>
          <a:p>
            <a:pPr>
              <a:lnSpc>
                <a:spcPts val="2197"/>
              </a:lnSpc>
              <a:spcBef>
                <a:spcPct val="0"/>
              </a:spcBef>
            </a:pPr>
            <a:r>
              <a:rPr lang="en-US" sz="1569">
                <a:solidFill>
                  <a:srgbClr val="A2E3F9"/>
                </a:solidFill>
                <a:latin typeface="Montserrat Semi-Bold"/>
              </a:rPr>
              <a:t>Some libraries that were used in the python computer vision code were incompatible with the raspberry pi</a:t>
            </a:r>
          </a:p>
        </p:txBody>
      </p:sp>
      <p:sp>
        <p:nvSpPr>
          <p:cNvPr name="Freeform 10" id="10"/>
          <p:cNvSpPr/>
          <p:nvPr/>
        </p:nvSpPr>
        <p:spPr>
          <a:xfrm flipH="false" flipV="false" rot="0">
            <a:off x="578998" y="2914627"/>
            <a:ext cx="4038071" cy="2089702"/>
          </a:xfrm>
          <a:custGeom>
            <a:avLst/>
            <a:gdLst/>
            <a:ahLst/>
            <a:cxnLst/>
            <a:rect r="r" b="b" t="t" l="l"/>
            <a:pathLst>
              <a:path h="2089702" w="4038071">
                <a:moveTo>
                  <a:pt x="0" y="0"/>
                </a:moveTo>
                <a:lnTo>
                  <a:pt x="4038071" y="0"/>
                </a:lnTo>
                <a:lnTo>
                  <a:pt x="4038071" y="2089702"/>
                </a:lnTo>
                <a:lnTo>
                  <a:pt x="0" y="208970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1" id="11"/>
          <p:cNvSpPr/>
          <p:nvPr/>
        </p:nvSpPr>
        <p:spPr>
          <a:xfrm flipH="false" flipV="false" rot="0">
            <a:off x="8384233" y="2914627"/>
            <a:ext cx="4038071" cy="2089702"/>
          </a:xfrm>
          <a:custGeom>
            <a:avLst/>
            <a:gdLst/>
            <a:ahLst/>
            <a:cxnLst/>
            <a:rect r="r" b="b" t="t" l="l"/>
            <a:pathLst>
              <a:path h="2089702" w="4038071">
                <a:moveTo>
                  <a:pt x="0" y="0"/>
                </a:moveTo>
                <a:lnTo>
                  <a:pt x="4038071" y="0"/>
                </a:lnTo>
                <a:lnTo>
                  <a:pt x="4038071" y="2089702"/>
                </a:lnTo>
                <a:lnTo>
                  <a:pt x="0" y="208970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4884888" y="356801"/>
            <a:ext cx="1855810" cy="1821014"/>
          </a:xfrm>
          <a:custGeom>
            <a:avLst/>
            <a:gdLst/>
            <a:ahLst/>
            <a:cxnLst/>
            <a:rect r="r" b="b" t="t" l="l"/>
            <a:pathLst>
              <a:path h="1821014" w="1855810">
                <a:moveTo>
                  <a:pt x="0" y="0"/>
                </a:moveTo>
                <a:lnTo>
                  <a:pt x="1855810" y="0"/>
                </a:lnTo>
                <a:lnTo>
                  <a:pt x="1855810" y="1821013"/>
                </a:lnTo>
                <a:lnTo>
                  <a:pt x="0" y="182101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3" id="13"/>
          <p:cNvSpPr txBox="true"/>
          <p:nvPr/>
        </p:nvSpPr>
        <p:spPr>
          <a:xfrm rot="0">
            <a:off x="5327045" y="628320"/>
            <a:ext cx="1009596" cy="1030325"/>
          </a:xfrm>
          <a:prstGeom prst="rect">
            <a:avLst/>
          </a:prstGeom>
        </p:spPr>
        <p:txBody>
          <a:bodyPr anchor="t" rtlCol="false" tIns="0" lIns="0" bIns="0" rIns="0">
            <a:spAutoFit/>
          </a:bodyPr>
          <a:lstStyle/>
          <a:p>
            <a:pPr algn="ctr">
              <a:lnSpc>
                <a:spcPts val="8310"/>
              </a:lnSpc>
            </a:pPr>
            <a:r>
              <a:rPr lang="en-US" sz="5936">
                <a:solidFill>
                  <a:srgbClr val="92DCEF"/>
                </a:solidFill>
                <a:latin typeface="Mokoto"/>
              </a:rPr>
              <a:t>4</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DAFlEitZ468</dc:identifier>
  <dcterms:modified xsi:type="dcterms:W3CDTF">2011-08-01T06:04:30Z</dcterms:modified>
  <cp:revision>1</cp:revision>
  <dc:title>Blue Futuristic Technology Pitch Deck Presentation</dc:title>
</cp:coreProperties>
</file>