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74" r:id="rId10"/>
    <p:sldId id="263" r:id="rId11"/>
    <p:sldId id="265" r:id="rId12"/>
    <p:sldId id="264" r:id="rId13"/>
    <p:sldId id="266" r:id="rId14"/>
    <p:sldId id="267" r:id="rId15"/>
    <p:sldId id="276" r:id="rId16"/>
    <p:sldId id="268" r:id="rId17"/>
    <p:sldId id="269" r:id="rId18"/>
    <p:sldId id="270" r:id="rId19"/>
    <p:sldId id="271" r:id="rId20"/>
    <p:sldId id="272" r:id="rId21"/>
    <p:sldId id="275" r:id="rId22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JO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ورقة1!$B$1</c:f>
              <c:strCache>
                <c:ptCount val="1"/>
                <c:pt idx="0">
                  <c:v>سلسلة 1</c:v>
                </c:pt>
              </c:strCache>
            </c:strRef>
          </c:tx>
          <c:cat>
            <c:strRef>
              <c:f>ورقة1!$A$2:$A$15</c:f>
              <c:strCache>
                <c:ptCount val="14"/>
                <c:pt idx="0">
                  <c:v>المساكن الشعبية</c:v>
                </c:pt>
                <c:pt idx="1">
                  <c:v>الغاوي</c:v>
                </c:pt>
                <c:pt idx="2">
                  <c:v>القدس-بلاطة</c:v>
                </c:pt>
                <c:pt idx="3">
                  <c:v>الفاطمية</c:v>
                </c:pt>
                <c:pt idx="4">
                  <c:v>المقبرة الغربية</c:v>
                </c:pt>
                <c:pt idx="5">
                  <c:v>عصيرا</c:v>
                </c:pt>
                <c:pt idx="6">
                  <c:v>مستشفى الجامعة</c:v>
                </c:pt>
                <c:pt idx="7">
                  <c:v>تل المخفية</c:v>
                </c:pt>
                <c:pt idx="8">
                  <c:v>البدوي</c:v>
                </c:pt>
                <c:pt idx="9">
                  <c:v>البنك العربي</c:v>
                </c:pt>
                <c:pt idx="10">
                  <c:v>تونس_يافا</c:v>
                </c:pt>
                <c:pt idx="11">
                  <c:v>تونس-حيفا</c:v>
                </c:pt>
                <c:pt idx="12">
                  <c:v>العامرية</c:v>
                </c:pt>
                <c:pt idx="13">
                  <c:v>أم سلمة</c:v>
                </c:pt>
              </c:strCache>
            </c:strRef>
          </c:cat>
          <c:val>
            <c:numRef>
              <c:f>ورقة1!$B$2:$B$15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ورقة1!$C$1</c:f>
              <c:strCache>
                <c:ptCount val="1"/>
                <c:pt idx="0">
                  <c:v>سلسلة 2</c:v>
                </c:pt>
              </c:strCache>
            </c:strRef>
          </c:tx>
          <c:cat>
            <c:strRef>
              <c:f>ورقة1!$A$2:$A$15</c:f>
              <c:strCache>
                <c:ptCount val="14"/>
                <c:pt idx="0">
                  <c:v>المساكن الشعبية</c:v>
                </c:pt>
                <c:pt idx="1">
                  <c:v>الغاوي</c:v>
                </c:pt>
                <c:pt idx="2">
                  <c:v>القدس-بلاطة</c:v>
                </c:pt>
                <c:pt idx="3">
                  <c:v>الفاطمية</c:v>
                </c:pt>
                <c:pt idx="4">
                  <c:v>المقبرة الغربية</c:v>
                </c:pt>
                <c:pt idx="5">
                  <c:v>عصيرا</c:v>
                </c:pt>
                <c:pt idx="6">
                  <c:v>مستشفى الجامعة</c:v>
                </c:pt>
                <c:pt idx="7">
                  <c:v>تل المخفية</c:v>
                </c:pt>
                <c:pt idx="8">
                  <c:v>البدوي</c:v>
                </c:pt>
                <c:pt idx="9">
                  <c:v>البنك العربي</c:v>
                </c:pt>
                <c:pt idx="10">
                  <c:v>تونس_يافا</c:v>
                </c:pt>
                <c:pt idx="11">
                  <c:v>تونس-حيفا</c:v>
                </c:pt>
                <c:pt idx="12">
                  <c:v>العامرية</c:v>
                </c:pt>
                <c:pt idx="13">
                  <c:v>أم سلمة</c:v>
                </c:pt>
              </c:strCache>
            </c:strRef>
          </c:cat>
          <c:val>
            <c:numRef>
              <c:f>ورقة1!$C$2:$C$15</c:f>
              <c:numCache>
                <c:formatCode>General</c:formatCode>
                <c:ptCount val="14"/>
                <c:pt idx="0">
                  <c:v>21</c:v>
                </c:pt>
                <c:pt idx="1">
                  <c:v>28</c:v>
                </c:pt>
                <c:pt idx="2">
                  <c:v>4</c:v>
                </c:pt>
                <c:pt idx="3">
                  <c:v>20</c:v>
                </c:pt>
                <c:pt idx="4">
                  <c:v>6</c:v>
                </c:pt>
                <c:pt idx="5">
                  <c:v>10</c:v>
                </c:pt>
                <c:pt idx="6">
                  <c:v>1</c:v>
                </c:pt>
                <c:pt idx="7">
                  <c:v>1</c:v>
                </c:pt>
                <c:pt idx="8">
                  <c:v>11</c:v>
                </c:pt>
                <c:pt idx="9">
                  <c:v>19</c:v>
                </c:pt>
                <c:pt idx="10">
                  <c:v>16</c:v>
                </c:pt>
                <c:pt idx="11">
                  <c:v>6</c:v>
                </c:pt>
                <c:pt idx="12">
                  <c:v>2</c:v>
                </c:pt>
                <c:pt idx="13">
                  <c:v>11</c:v>
                </c:pt>
              </c:numCache>
            </c:numRef>
          </c:val>
        </c:ser>
        <c:ser>
          <c:idx val="2"/>
          <c:order val="2"/>
          <c:tx>
            <c:strRef>
              <c:f>ورقة1!$D$1</c:f>
              <c:strCache>
                <c:ptCount val="1"/>
                <c:pt idx="0">
                  <c:v>سلسلة 3</c:v>
                </c:pt>
              </c:strCache>
            </c:strRef>
          </c:tx>
          <c:cat>
            <c:strRef>
              <c:f>ورقة1!$A$2:$A$15</c:f>
              <c:strCache>
                <c:ptCount val="14"/>
                <c:pt idx="0">
                  <c:v>المساكن الشعبية</c:v>
                </c:pt>
                <c:pt idx="1">
                  <c:v>الغاوي</c:v>
                </c:pt>
                <c:pt idx="2">
                  <c:v>القدس-بلاطة</c:v>
                </c:pt>
                <c:pt idx="3">
                  <c:v>الفاطمية</c:v>
                </c:pt>
                <c:pt idx="4">
                  <c:v>المقبرة الغربية</c:v>
                </c:pt>
                <c:pt idx="5">
                  <c:v>عصيرا</c:v>
                </c:pt>
                <c:pt idx="6">
                  <c:v>مستشفى الجامعة</c:v>
                </c:pt>
                <c:pt idx="7">
                  <c:v>تل المخفية</c:v>
                </c:pt>
                <c:pt idx="8">
                  <c:v>البدوي</c:v>
                </c:pt>
                <c:pt idx="9">
                  <c:v>البنك العربي</c:v>
                </c:pt>
                <c:pt idx="10">
                  <c:v>تونس_يافا</c:v>
                </c:pt>
                <c:pt idx="11">
                  <c:v>تونس-حيفا</c:v>
                </c:pt>
                <c:pt idx="12">
                  <c:v>العامرية</c:v>
                </c:pt>
                <c:pt idx="13">
                  <c:v>أم سلمة</c:v>
                </c:pt>
              </c:strCache>
            </c:strRef>
          </c:cat>
          <c:val>
            <c:numRef>
              <c:f>ورقة1!$D$2:$D$15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hape val="cylinder"/>
        <c:axId val="91385216"/>
        <c:axId val="91350144"/>
        <c:axId val="0"/>
      </c:bar3DChart>
      <c:catAx>
        <c:axId val="9138521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91350144"/>
        <c:crosses val="autoZero"/>
        <c:auto val="1"/>
        <c:lblAlgn val="ctr"/>
        <c:lblOffset val="100"/>
      </c:catAx>
      <c:valAx>
        <c:axId val="913501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ar-JO"/>
          </a:p>
        </c:txPr>
        <c:crossAx val="913852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n-US"/>
          </a:pPr>
          <a:endParaRPr lang="ar-JO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مستطيل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ذو زوايا قطرية مستديرة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ar-JO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28AA5FE-F584-48F4-9790-00F69455950D}" type="datetimeFigureOut">
              <a:rPr lang="ar-JO" smtClean="0"/>
              <a:pPr/>
              <a:t>28/08/1438</a:t>
            </a:fld>
            <a:endParaRPr lang="ar-JO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7C0E7DE-7ACE-4AC2-8F75-8FC0BE43842F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28596" y="1"/>
            <a:ext cx="8358246" cy="1000107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Analysis and Redesign for Major Intersections in Nablus City</a:t>
            </a:r>
            <a:endParaRPr lang="ar-JO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/>
          </a:p>
        </p:txBody>
      </p:sp>
      <p:pic>
        <p:nvPicPr>
          <p:cNvPr id="4" name="صورة 3" descr="2ddc85679897645c3a5034cfaa3185a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9460"/>
            <a:ext cx="9144000" cy="5858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Warrants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Some intersections are warranted using SYNCHRO, which include :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sz="2800" dirty="0" smtClean="0"/>
              <a:t>Al-</a:t>
            </a:r>
            <a:r>
              <a:rPr lang="en-US" sz="2800" dirty="0" err="1" smtClean="0"/>
              <a:t>Ghawi</a:t>
            </a:r>
            <a:r>
              <a:rPr lang="en-US" sz="2800" dirty="0" smtClean="0"/>
              <a:t>, Al-</a:t>
            </a:r>
            <a:r>
              <a:rPr lang="en-US" sz="2800" dirty="0" err="1" smtClean="0"/>
              <a:t>Quds</a:t>
            </a:r>
            <a:r>
              <a:rPr lang="en-US" sz="2800" dirty="0" smtClean="0"/>
              <a:t> –Balata,</a:t>
            </a:r>
            <a:r>
              <a:rPr lang="en-US" sz="2800" b="1" dirty="0" smtClean="0"/>
              <a:t> </a:t>
            </a:r>
            <a:r>
              <a:rPr lang="en-US" sz="2800" dirty="0" err="1" smtClean="0"/>
              <a:t>Asira</a:t>
            </a:r>
            <a:r>
              <a:rPr lang="en-US" sz="2800" dirty="0" smtClean="0"/>
              <a:t>, Tell- Al-</a:t>
            </a:r>
          </a:p>
          <a:p>
            <a:pPr algn="l" rtl="0">
              <a:buNone/>
            </a:pPr>
            <a:r>
              <a:rPr lang="en-US" sz="2800" dirty="0" err="1" smtClean="0"/>
              <a:t>Makhfia</a:t>
            </a:r>
            <a:r>
              <a:rPr lang="en-US" sz="2800" dirty="0" smtClean="0"/>
              <a:t>, Tunis-</a:t>
            </a:r>
            <a:r>
              <a:rPr lang="en-US" sz="2800" dirty="0" err="1" smtClean="0"/>
              <a:t>Yaffa</a:t>
            </a:r>
            <a:r>
              <a:rPr lang="en-US" sz="2800" dirty="0" smtClean="0"/>
              <a:t>, </a:t>
            </a:r>
            <a:r>
              <a:rPr lang="en-US" sz="2800" dirty="0" err="1" smtClean="0"/>
              <a:t>Rafedia-ALMolouk</a:t>
            </a:r>
            <a:r>
              <a:rPr lang="en-US" sz="2800" dirty="0" smtClean="0"/>
              <a:t> Halls, Om-</a:t>
            </a:r>
            <a:r>
              <a:rPr lang="en-US" sz="2800" dirty="0" err="1" smtClean="0"/>
              <a:t>Salama</a:t>
            </a:r>
            <a:r>
              <a:rPr lang="en-US" sz="2800" dirty="0" smtClean="0"/>
              <a:t>.</a:t>
            </a:r>
            <a:endParaRPr lang="ar-JO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Geometric design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Based on : </a:t>
            </a:r>
          </a:p>
          <a:p>
            <a:pPr marL="514350" indent="-514350" algn="l" rtl="0">
              <a:buAutoNum type="arabicPeriod"/>
            </a:pPr>
            <a:r>
              <a:rPr lang="en-US" dirty="0" smtClean="0"/>
              <a:t>LOS </a:t>
            </a:r>
          </a:p>
          <a:p>
            <a:pPr marL="514350" indent="-514350" algn="l" rtl="0">
              <a:buAutoNum type="arabicPeriod"/>
            </a:pPr>
            <a:r>
              <a:rPr lang="en-US" dirty="0" smtClean="0"/>
              <a:t>Accidents </a:t>
            </a:r>
          </a:p>
          <a:p>
            <a:pPr marL="514350" indent="-514350" algn="l" rtl="0">
              <a:buAutoNum type="arabicPeriod"/>
            </a:pPr>
            <a:r>
              <a:rPr lang="en-US" dirty="0" smtClean="0"/>
              <a:t>Pavement conditions</a:t>
            </a:r>
          </a:p>
          <a:p>
            <a:pPr marL="514350" indent="-514350" algn="l" rtl="0">
              <a:buAutoNum type="arabicPeriod"/>
            </a:pPr>
            <a:r>
              <a:rPr lang="en-US" dirty="0" smtClean="0"/>
              <a:t>Conditions of the intersections </a:t>
            </a:r>
          </a:p>
          <a:p>
            <a:pPr marL="514350" indent="-514350" algn="l" rtl="0">
              <a:buAutoNum type="arabicPeriod"/>
            </a:pP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72409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JO" dirty="0"/>
          </a:p>
        </p:txBody>
      </p:sp>
      <p:pic>
        <p:nvPicPr>
          <p:cNvPr id="4" name="صورة 3" descr="al-ga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8786874" cy="5500726"/>
          </a:xfrm>
          <a:prstGeom prst="rect">
            <a:avLst/>
          </a:prstGeom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96494"/>
          </a:xfrm>
        </p:spPr>
        <p:txBody>
          <a:bodyPr/>
          <a:lstStyle/>
          <a:p>
            <a:pPr algn="l" rtl="0"/>
            <a:r>
              <a:rPr lang="en-US" dirty="0" smtClean="0"/>
              <a:t>Al-</a:t>
            </a:r>
            <a:r>
              <a:rPr lang="en-US" dirty="0" err="1" smtClean="0"/>
              <a:t>Ghawi</a:t>
            </a:r>
            <a:r>
              <a:rPr lang="en-US" dirty="0" smtClean="0"/>
              <a:t> intersection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Om-</a:t>
            </a:r>
            <a:r>
              <a:rPr lang="en-US" dirty="0" err="1" smtClean="0"/>
              <a:t>Salama</a:t>
            </a:r>
            <a:r>
              <a:rPr lang="en-US" dirty="0" smtClean="0"/>
              <a:t> intersection</a:t>
            </a:r>
            <a:endParaRPr lang="ar-JO" dirty="0"/>
          </a:p>
        </p:txBody>
      </p:sp>
      <p:pic>
        <p:nvPicPr>
          <p:cNvPr id="6" name="عنصر نائب للمحتوى 5" descr="333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00108"/>
            <a:ext cx="8715435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/>
              <a:t>Korean Institute intersection</a:t>
            </a:r>
            <a:endParaRPr lang="ar-JO" dirty="0"/>
          </a:p>
        </p:txBody>
      </p:sp>
      <p:pic>
        <p:nvPicPr>
          <p:cNvPr id="4" name="عنصر نائب للمحتوى 3" descr="الكوري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000108"/>
            <a:ext cx="8858311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/>
          <a:lstStyle/>
          <a:p>
            <a:pPr algn="l" rtl="0"/>
            <a:r>
              <a:rPr lang="en-US" i="1" dirty="0" smtClean="0"/>
              <a:t>AL-</a:t>
            </a:r>
            <a:r>
              <a:rPr lang="en-US" i="1" dirty="0" err="1" smtClean="0"/>
              <a:t>Amria</a:t>
            </a:r>
            <a:r>
              <a:rPr lang="en-US" i="1" dirty="0" smtClean="0"/>
              <a:t> Intersection</a:t>
            </a:r>
            <a:endParaRPr lang="ar-JO" dirty="0"/>
          </a:p>
        </p:txBody>
      </p:sp>
      <p:pic>
        <p:nvPicPr>
          <p:cNvPr id="6" name="عنصر نائب للمحتوى 5" descr="2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8715436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err="1" smtClean="0"/>
              <a:t>Asira</a:t>
            </a:r>
            <a:r>
              <a:rPr lang="en-US" dirty="0" smtClean="0"/>
              <a:t> </a:t>
            </a:r>
            <a:r>
              <a:rPr lang="en-US" dirty="0" err="1" smtClean="0"/>
              <a:t>interection</a:t>
            </a:r>
            <a:r>
              <a:rPr lang="en-US" dirty="0" smtClean="0"/>
              <a:t> (Alternative 1)</a:t>
            </a:r>
            <a:endParaRPr lang="ar-JO" dirty="0"/>
          </a:p>
        </p:txBody>
      </p:sp>
      <p:pic>
        <p:nvPicPr>
          <p:cNvPr id="4" name="عنصر نائب للمحتوى 3" descr="asira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1142984"/>
            <a:ext cx="8715436" cy="5500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err="1" smtClean="0"/>
              <a:t>Asira</a:t>
            </a:r>
            <a:r>
              <a:rPr lang="en-US" dirty="0" smtClean="0"/>
              <a:t> </a:t>
            </a:r>
            <a:r>
              <a:rPr lang="en-US" dirty="0" err="1" smtClean="0"/>
              <a:t>interection</a:t>
            </a:r>
            <a:r>
              <a:rPr lang="en-US" dirty="0" smtClean="0"/>
              <a:t> (Alternative 2)</a:t>
            </a:r>
            <a:endParaRPr lang="ar-JO" dirty="0"/>
          </a:p>
        </p:txBody>
      </p:sp>
      <p:pic>
        <p:nvPicPr>
          <p:cNvPr id="4" name="عنصر نائب للمحتوى 3" descr="asira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00108"/>
            <a:ext cx="8715436" cy="5643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Conclusions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0"/>
            <a:r>
              <a:rPr lang="en-US" sz="2000" dirty="0" smtClean="0">
                <a:cs typeface="+mj-cs"/>
              </a:rPr>
              <a:t>The study area was defined the major intersections distributed throughout Nablus City.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This was done through field survey and in coordination of Nablus Municipality. 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Required data was collected .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These conditions were evaluated using SYNCHRO for traffic operating conditions at these intersections. 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Geometric and pavement conditions were evaluated.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The required geometric, traffic, and pavement improvements  were prepared in the form of traffic and design plans.</a:t>
            </a:r>
          </a:p>
          <a:p>
            <a:pPr algn="just" rtl="0">
              <a:buNone/>
            </a:pPr>
            <a:endParaRPr lang="en-US" sz="2000" dirty="0" smtClean="0">
              <a:cs typeface="+mj-cs"/>
            </a:endParaRPr>
          </a:p>
          <a:p>
            <a:pPr algn="just" rtl="0"/>
            <a:r>
              <a:rPr lang="en-US" sz="2000" dirty="0" smtClean="0">
                <a:cs typeface="+mj-cs"/>
              </a:rPr>
              <a:t>The expected outcomes to be suggested to Nablus Municipality and will taken into their consideration. </a:t>
            </a:r>
            <a:endParaRPr lang="ar-JO" sz="2000" dirty="0" smtClean="0">
              <a:cs typeface="+mj-cs"/>
            </a:endParaRPr>
          </a:p>
          <a:p>
            <a:pPr algn="l" rtl="0">
              <a:buNone/>
            </a:pPr>
            <a:endParaRPr lang="ar-JO" sz="20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Recommendations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Adding lanes and islands were needed.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Preventing parking at some intersections.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Improving islands and right turn movement.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Changing the radius of curvature.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improving  pavement marking.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Adding traffic control device, adjusting traffic signals.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Adding roundabouts.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Outline </a:t>
            </a:r>
            <a:endParaRPr lang="ar-JO" b="1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Introduction</a:t>
            </a:r>
          </a:p>
          <a:p>
            <a:pPr algn="l" rtl="0"/>
            <a:r>
              <a:rPr lang="en-US" dirty="0" smtClean="0"/>
              <a:t>Methodology </a:t>
            </a:r>
          </a:p>
          <a:p>
            <a:pPr algn="l" rtl="0"/>
            <a:r>
              <a:rPr lang="en-US" dirty="0" smtClean="0"/>
              <a:t>Data collection </a:t>
            </a:r>
          </a:p>
          <a:p>
            <a:pPr algn="l" rtl="0"/>
            <a:r>
              <a:rPr lang="en-US" dirty="0" smtClean="0"/>
              <a:t>Traffic analysis </a:t>
            </a:r>
          </a:p>
          <a:p>
            <a:pPr algn="l" rtl="0"/>
            <a:r>
              <a:rPr lang="en-US" dirty="0" smtClean="0"/>
              <a:t>Geometric design </a:t>
            </a:r>
          </a:p>
          <a:p>
            <a:pPr algn="l" rtl="0"/>
            <a:r>
              <a:rPr lang="en-US" dirty="0" smtClean="0"/>
              <a:t>Conclusions and recommendations </a:t>
            </a:r>
          </a:p>
          <a:p>
            <a:pPr algn="l" rtl="0"/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Prepared by :</a:t>
            </a:r>
          </a:p>
          <a:p>
            <a:pPr algn="l" rtl="0">
              <a:buNone/>
            </a:pPr>
            <a:r>
              <a:rPr lang="en-US" dirty="0" err="1" smtClean="0"/>
              <a:t>Roba</a:t>
            </a:r>
            <a:r>
              <a:rPr lang="en-US" dirty="0" smtClean="0"/>
              <a:t>  </a:t>
            </a:r>
            <a:r>
              <a:rPr lang="en-US" dirty="0" err="1" smtClean="0"/>
              <a:t>Fawzy</a:t>
            </a:r>
            <a:r>
              <a:rPr lang="en-US" dirty="0" smtClean="0"/>
              <a:t> </a:t>
            </a:r>
            <a:r>
              <a:rPr lang="en-US" dirty="0" err="1" smtClean="0"/>
              <a:t>Awias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err="1" smtClean="0"/>
              <a:t>Hadeel</a:t>
            </a:r>
            <a:r>
              <a:rPr lang="en-US" dirty="0" smtClean="0"/>
              <a:t> </a:t>
            </a:r>
            <a:r>
              <a:rPr lang="en-US" dirty="0" err="1" smtClean="0"/>
              <a:t>Adnan</a:t>
            </a:r>
            <a:r>
              <a:rPr lang="en-US" dirty="0" smtClean="0"/>
              <a:t> </a:t>
            </a:r>
            <a:r>
              <a:rPr lang="en-US" dirty="0" err="1" smtClean="0"/>
              <a:t>Rabee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Supervised by :</a:t>
            </a:r>
          </a:p>
          <a:p>
            <a:pPr algn="l" rtl="0">
              <a:buNone/>
            </a:pPr>
            <a:r>
              <a:rPr lang="en-US" dirty="0" smtClean="0"/>
              <a:t>Dr. </a:t>
            </a:r>
            <a:r>
              <a:rPr lang="en-US" dirty="0" err="1" smtClean="0"/>
              <a:t>Khaled</a:t>
            </a:r>
            <a:r>
              <a:rPr lang="en-US" dirty="0" smtClean="0"/>
              <a:t> Al-</a:t>
            </a:r>
            <a:r>
              <a:rPr lang="en-US" dirty="0" err="1" smtClean="0"/>
              <a:t>Sahili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Thanks for your attention </a:t>
            </a:r>
          </a:p>
          <a:p>
            <a:pPr algn="l" rtl="0">
              <a:buNone/>
            </a:pPr>
            <a:r>
              <a:rPr lang="en-US" dirty="0" smtClean="0"/>
              <a:t>Any questions?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en-US" dirty="0"/>
          </a:p>
          <a:p>
            <a:pPr algn="l" rtl="0">
              <a:buNone/>
            </a:pPr>
            <a:endParaRPr lang="en-US" dirty="0" smtClean="0"/>
          </a:p>
        </p:txBody>
      </p:sp>
      <p:pic>
        <p:nvPicPr>
          <p:cNvPr id="4" name="صورة 3" descr="3e2c76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857496"/>
            <a:ext cx="5143512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Intersections are argued to be the main cause of congestion and accidents in the city of Nablus. </a:t>
            </a:r>
          </a:p>
          <a:p>
            <a:pPr algn="just" rtl="0"/>
            <a:r>
              <a:rPr lang="en-US" dirty="0" smtClean="0"/>
              <a:t>It’s important to study the major intersections and assess them accordingly.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Methodology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Visit the intersections in the study area.</a:t>
            </a:r>
          </a:p>
          <a:p>
            <a:pPr algn="l" rtl="0"/>
            <a:r>
              <a:rPr lang="en-US" dirty="0" smtClean="0"/>
              <a:t>Collect data, which include PHV, accidents, and drawings from municipality. </a:t>
            </a:r>
          </a:p>
          <a:p>
            <a:pPr algn="l" rtl="0"/>
            <a:r>
              <a:rPr lang="en-US" dirty="0" smtClean="0"/>
              <a:t>Data was analyzed by SYNCHRO program. </a:t>
            </a:r>
          </a:p>
          <a:p>
            <a:pPr algn="l" rtl="0"/>
            <a:r>
              <a:rPr lang="en-US" dirty="0" smtClean="0"/>
              <a:t>Intersections was improved in terms of LOS, geometry, and accidents</a:t>
            </a:r>
          </a:p>
          <a:p>
            <a:pPr algn="l" rtl="0"/>
            <a:r>
              <a:rPr lang="en-US" dirty="0" smtClean="0"/>
              <a:t>Recommendation will be suggested to municipality of Nablus 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Data collection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Traffic volume</a:t>
            </a:r>
          </a:p>
          <a:p>
            <a:pPr algn="l" rtl="0"/>
            <a:r>
              <a:rPr lang="en-US" dirty="0" smtClean="0"/>
              <a:t>Inventory study</a:t>
            </a:r>
          </a:p>
          <a:p>
            <a:pPr algn="l" rtl="0"/>
            <a:r>
              <a:rPr lang="en-US" dirty="0" smtClean="0"/>
              <a:t>Current geometry</a:t>
            </a:r>
          </a:p>
          <a:p>
            <a:pPr algn="l" rtl="0"/>
            <a:r>
              <a:rPr lang="en-US" dirty="0" smtClean="0"/>
              <a:t>Accidents</a:t>
            </a:r>
          </a:p>
          <a:p>
            <a:pPr algn="l" rtl="0">
              <a:buNone/>
            </a:pPr>
            <a:r>
              <a:rPr lang="en-US" dirty="0" smtClean="0"/>
              <a:t>  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7513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Accidents data</a:t>
            </a:r>
            <a:endParaRPr lang="ar-JO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643998" cy="474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Traffic analysis </a:t>
            </a:r>
            <a:endParaRPr lang="ar-JO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600905"/>
          </a:xfrm>
        </p:spPr>
        <p:txBody>
          <a:bodyPr/>
          <a:lstStyle/>
          <a:p>
            <a:pPr algn="l" rtl="0"/>
            <a:r>
              <a:rPr lang="en-US" sz="2000" dirty="0" smtClean="0"/>
              <a:t>The intersections were analyzed using SYNCHRO program.</a:t>
            </a:r>
          </a:p>
          <a:p>
            <a:pPr algn="l" rtl="0"/>
            <a:endParaRPr lang="en-US" dirty="0" smtClean="0"/>
          </a:p>
        </p:txBody>
      </p:sp>
      <p:pic>
        <p:nvPicPr>
          <p:cNvPr id="4" name="صورة 3" descr="tyuiiop[lkjhgfdrtyuio;lkjn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00240"/>
            <a:ext cx="8643998" cy="465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Sample of traffic analysis  </a:t>
            </a:r>
            <a:endParaRPr lang="ar-JO" dirty="0"/>
          </a:p>
        </p:txBody>
      </p:sp>
      <p:pic>
        <p:nvPicPr>
          <p:cNvPr id="4" name="عنصر نائب للمحتوى 3" descr="الغاوي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8715436" cy="4643446"/>
          </a:xfrm>
        </p:spPr>
      </p:pic>
      <p:sp>
        <p:nvSpPr>
          <p:cNvPr id="5" name="مربع نص 4"/>
          <p:cNvSpPr txBox="1"/>
          <p:nvPr/>
        </p:nvSpPr>
        <p:spPr>
          <a:xfrm>
            <a:off x="500034" y="1428736"/>
            <a:ext cx="61436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/>
              <a:t>Al- </a:t>
            </a:r>
            <a:r>
              <a:rPr lang="en-US" sz="3200" dirty="0" err="1" smtClean="0"/>
              <a:t>Ghawi</a:t>
            </a:r>
            <a:r>
              <a:rPr lang="en-US" sz="3200" dirty="0" smtClean="0"/>
              <a:t> intersection</a:t>
            </a:r>
            <a:endParaRPr lang="ar-J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Sample of traffic analysis </a:t>
            </a:r>
            <a:endParaRPr lang="ar-JO" dirty="0"/>
          </a:p>
        </p:txBody>
      </p:sp>
      <p:pic>
        <p:nvPicPr>
          <p:cNvPr id="4" name="عنصر نائب للمحتوى 3" descr="الغاوي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1571612"/>
            <a:ext cx="3643337" cy="4929222"/>
          </a:xfrm>
        </p:spPr>
      </p:pic>
      <p:sp>
        <p:nvSpPr>
          <p:cNvPr id="5" name="مربع نص 4"/>
          <p:cNvSpPr txBox="1"/>
          <p:nvPr/>
        </p:nvSpPr>
        <p:spPr>
          <a:xfrm>
            <a:off x="785786" y="1928802"/>
            <a:ext cx="392909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200" dirty="0" smtClean="0"/>
              <a:t>LOS for Al- </a:t>
            </a:r>
            <a:r>
              <a:rPr lang="en-US" sz="3200" dirty="0" err="1" smtClean="0"/>
              <a:t>Ghawi</a:t>
            </a:r>
            <a:r>
              <a:rPr lang="en-US" sz="3200" dirty="0" smtClean="0"/>
              <a:t> intersection using SYNCHRO program </a:t>
            </a:r>
            <a:endParaRPr lang="ar-J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سبوك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مسبوك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سبوك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3781</TotalTime>
  <Words>369</Words>
  <Application>Microsoft Office PowerPoint</Application>
  <PresentationFormat>عرض على الشاشة (3:4)‏</PresentationFormat>
  <Paragraphs>85</Paragraphs>
  <Slides>21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مسبوك</vt:lpstr>
      <vt:lpstr>Analysis and Redesign for Major Intersections in Nablus City</vt:lpstr>
      <vt:lpstr>Outline </vt:lpstr>
      <vt:lpstr>Introduction</vt:lpstr>
      <vt:lpstr>Methodology</vt:lpstr>
      <vt:lpstr>Data collection </vt:lpstr>
      <vt:lpstr>Accidents data</vt:lpstr>
      <vt:lpstr>Traffic analysis </vt:lpstr>
      <vt:lpstr>Sample of traffic analysis  </vt:lpstr>
      <vt:lpstr>Sample of traffic analysis </vt:lpstr>
      <vt:lpstr>Warrants </vt:lpstr>
      <vt:lpstr>Geometric design </vt:lpstr>
      <vt:lpstr>Al-Ghawi intersection</vt:lpstr>
      <vt:lpstr>Om-Salama intersection</vt:lpstr>
      <vt:lpstr>Korean Institute intersection</vt:lpstr>
      <vt:lpstr>AL-Amria Intersection</vt:lpstr>
      <vt:lpstr>Asira interection (Alternative 1)</vt:lpstr>
      <vt:lpstr>Asira interection (Alternative 2)</vt:lpstr>
      <vt:lpstr>Conclusions</vt:lpstr>
      <vt:lpstr>Recommendations</vt:lpstr>
      <vt:lpstr>الشريحة 20</vt:lpstr>
      <vt:lpstr>الشريحة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LENOVO</dc:creator>
  <cp:lastModifiedBy>LENOVO</cp:lastModifiedBy>
  <cp:revision>58</cp:revision>
  <dcterms:created xsi:type="dcterms:W3CDTF">2017-05-17T12:21:36Z</dcterms:created>
  <dcterms:modified xsi:type="dcterms:W3CDTF">2017-05-25T03:41:14Z</dcterms:modified>
</cp:coreProperties>
</file>