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5" r:id="rId13"/>
    <p:sldId id="269" r:id="rId14"/>
    <p:sldId id="276" r:id="rId15"/>
    <p:sldId id="267" r:id="rId16"/>
    <p:sldId id="277" r:id="rId17"/>
    <p:sldId id="268" r:id="rId18"/>
    <p:sldId id="278" r:id="rId19"/>
    <p:sldId id="270" r:id="rId20"/>
    <p:sldId id="271" r:id="rId21"/>
    <p:sldId id="272" r:id="rId22"/>
    <p:sldId id="280" r:id="rId23"/>
    <p:sldId id="279" r:id="rId24"/>
    <p:sldId id="281" r:id="rId25"/>
    <p:sldId id="283" r:id="rId26"/>
    <p:sldId id="284" r:id="rId27"/>
    <p:sldId id="285" r:id="rId28"/>
    <p:sldId id="286" r:id="rId29"/>
    <p:sldId id="287" r:id="rId30"/>
    <p:sldId id="288" r:id="rId31"/>
    <p:sldId id="289" r:id="rId32"/>
    <p:sldId id="290" r:id="rId33"/>
    <p:sldId id="291" r:id="rId34"/>
    <p:sldId id="292" r:id="rId35"/>
    <p:sldId id="293" r:id="rId36"/>
    <p:sldId id="294" r:id="rId37"/>
    <p:sldId id="295" r:id="rId38"/>
    <p:sldId id="296" r:id="rId39"/>
    <p:sldId id="297" r:id="rId40"/>
    <p:sldId id="298" r:id="rId41"/>
    <p:sldId id="299" r:id="rId42"/>
    <p:sldId id="300" r:id="rId43"/>
    <p:sldId id="301" r:id="rId44"/>
    <p:sldId id="302" r:id="rId45"/>
    <p:sldId id="303" r:id="rId46"/>
    <p:sldId id="304" r:id="rId47"/>
    <p:sldId id="305" r:id="rId48"/>
    <p:sldId id="306" r:id="rId49"/>
    <p:sldId id="307" r:id="rId50"/>
    <p:sldId id="308" r:id="rId51"/>
    <p:sldId id="309" r:id="rId52"/>
    <p:sldId id="310" r:id="rId53"/>
    <p:sldId id="311" r:id="rId54"/>
    <p:sldId id="312" r:id="rId55"/>
    <p:sldId id="313" r:id="rId56"/>
    <p:sldId id="314" r:id="rId57"/>
    <p:sldId id="315" r:id="rId58"/>
    <p:sldId id="316" r:id="rId59"/>
    <p:sldId id="317" r:id="rId60"/>
    <p:sldId id="318" r:id="rId61"/>
    <p:sldId id="319" r:id="rId62"/>
    <p:sldId id="320" r:id="rId63"/>
    <p:sldId id="321" r:id="rId6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39" d="100"/>
          <a:sy n="39" d="100"/>
        </p:scale>
        <p:origin x="-72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E34AB-CC8D-4123-A00D-6B9FC9272B47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DB95AD6D-A689-45D5-8EB7-76C4E2A15EB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E34AB-CC8D-4123-A00D-6B9FC9272B47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5AD6D-A689-45D5-8EB7-76C4E2A15E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E34AB-CC8D-4123-A00D-6B9FC9272B47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5AD6D-A689-45D5-8EB7-76C4E2A15E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E34AB-CC8D-4123-A00D-6B9FC9272B47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5AD6D-A689-45D5-8EB7-76C4E2A15EB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E34AB-CC8D-4123-A00D-6B9FC9272B47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DB95AD6D-A689-45D5-8EB7-76C4E2A15E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E34AB-CC8D-4123-A00D-6B9FC9272B47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5AD6D-A689-45D5-8EB7-76C4E2A15EB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E34AB-CC8D-4123-A00D-6B9FC9272B47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5AD6D-A689-45D5-8EB7-76C4E2A15EB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E34AB-CC8D-4123-A00D-6B9FC9272B47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5AD6D-A689-45D5-8EB7-76C4E2A15E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E34AB-CC8D-4123-A00D-6B9FC9272B47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5AD6D-A689-45D5-8EB7-76C4E2A15E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E34AB-CC8D-4123-A00D-6B9FC9272B47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5AD6D-A689-45D5-8EB7-76C4E2A15EB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E34AB-CC8D-4123-A00D-6B9FC9272B47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DB95AD6D-A689-45D5-8EB7-76C4E2A15EB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79E34AB-CC8D-4123-A00D-6B9FC9272B47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DB95AD6D-A689-45D5-8EB7-76C4E2A15EB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3" Type="http://schemas.openxmlformats.org/officeDocument/2006/relationships/image" Target="../media/image57.png"/><Relationship Id="rId7" Type="http://schemas.openxmlformats.org/officeDocument/2006/relationships/image" Target="../media/image61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7" Type="http://schemas.openxmlformats.org/officeDocument/2006/relationships/image" Target="../media/image70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67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3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2.png"/><Relationship Id="rId4" Type="http://schemas.openxmlformats.org/officeDocument/2006/relationships/image" Target="../media/image81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4.png"/><Relationship Id="rId4" Type="http://schemas.openxmlformats.org/officeDocument/2006/relationships/image" Target="../media/image93.png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3657600"/>
          </a:xfrm>
        </p:spPr>
        <p:txBody>
          <a:bodyPr>
            <a:noAutofit/>
          </a:bodyPr>
          <a:lstStyle/>
          <a:p>
            <a:pPr marL="82296">
              <a:lnSpc>
                <a:spcPct val="120000"/>
              </a:lnSpc>
            </a:pPr>
            <a:r>
              <a:rPr lang="en-US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Graduation Project </a:t>
            </a:r>
            <a:r>
              <a:rPr lang="en-GB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II</a:t>
            </a:r>
          </a:p>
          <a:p>
            <a:pPr marL="82296">
              <a:lnSpc>
                <a:spcPct val="120000"/>
              </a:lnSpc>
            </a:pPr>
            <a:r>
              <a:rPr lang="en-US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Analysis &amp; Redesigning Of The Faculty Of Fine Art </a:t>
            </a:r>
            <a:endParaRPr lang="en-US" sz="16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82296">
              <a:lnSpc>
                <a:spcPct val="150000"/>
              </a:lnSpc>
            </a:pPr>
            <a:r>
              <a:rPr lang="en-US" sz="16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Prepared By: </a:t>
            </a:r>
            <a:r>
              <a:rPr lang="en-US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16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Karam</a:t>
            </a:r>
            <a:r>
              <a:rPr lang="en-US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Bassalat</a:t>
            </a:r>
            <a:endParaRPr lang="en-US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82296">
              <a:lnSpc>
                <a:spcPct val="150000"/>
              </a:lnSpc>
            </a:pPr>
            <a:r>
              <a:rPr lang="en-US" sz="16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Umaier</a:t>
            </a:r>
            <a:r>
              <a:rPr lang="en-US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Najjar</a:t>
            </a:r>
            <a:endParaRPr lang="en-US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82296">
              <a:lnSpc>
                <a:spcPct val="150000"/>
              </a:lnSpc>
            </a:pPr>
            <a:r>
              <a:rPr lang="en-US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Omar </a:t>
            </a:r>
            <a:r>
              <a:rPr lang="en-US" sz="16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Sabbah</a:t>
            </a:r>
            <a:r>
              <a:rPr lang="en-US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16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Project supervisor:</a:t>
            </a:r>
            <a:br>
              <a:rPr lang="en-US" sz="16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Eng. </a:t>
            </a:r>
            <a:r>
              <a:rPr lang="en-US" sz="16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Abd</a:t>
            </a:r>
            <a:r>
              <a:rPr lang="en-US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El-Hakeem Al-</a:t>
            </a:r>
            <a:r>
              <a:rPr lang="en-US" sz="16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Jawhari</a:t>
            </a:r>
            <a:endParaRPr lang="en-US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sz="2000" b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An-Najah National University </a:t>
            </a:r>
            <a:br>
              <a:rPr sz="2000" b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sz="2000" b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Faculty of Engineering </a:t>
            </a:r>
            <a:br>
              <a:rPr sz="2000" b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sz="2000" b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Building Engineering Department</a:t>
            </a:r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6182" y="214290"/>
            <a:ext cx="1370704" cy="111987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582594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Architectural Design</a:t>
            </a:r>
            <a:endParaRPr lang="en-US" sz="2400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1643050"/>
            <a:ext cx="4076700" cy="383857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24375" y="1643050"/>
            <a:ext cx="4333905" cy="385765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Rectangle 5"/>
          <p:cNvSpPr/>
          <p:nvPr/>
        </p:nvSpPr>
        <p:spPr>
          <a:xfrm>
            <a:off x="1000100" y="6072206"/>
            <a:ext cx="253947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Third floor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new design</a:t>
            </a:r>
            <a:endParaRPr lang="en-US" sz="2000" dirty="0"/>
          </a:p>
        </p:txBody>
      </p:sp>
      <p:sp>
        <p:nvSpPr>
          <p:cNvPr id="7" name="Rectangle 6"/>
          <p:cNvSpPr/>
          <p:nvPr/>
        </p:nvSpPr>
        <p:spPr>
          <a:xfrm>
            <a:off x="5715008" y="6072206"/>
            <a:ext cx="214513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Existing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third floor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25470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Architectural Design</a:t>
            </a:r>
            <a:b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2400" dirty="0"/>
          </a:p>
        </p:txBody>
      </p:sp>
      <p:pic>
        <p:nvPicPr>
          <p:cNvPr id="4" name="Content Placeholder 3" descr="32313511_1861114500613719_1493016260852580352_n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714348" y="1357298"/>
            <a:ext cx="7772400" cy="437197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Rectangle 4"/>
          <p:cNvSpPr/>
          <p:nvPr/>
        </p:nvSpPr>
        <p:spPr>
          <a:xfrm>
            <a:off x="3500430" y="5929330"/>
            <a:ext cx="327205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outh elevation in new design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25470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Architectural Design</a:t>
            </a:r>
            <a:b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2400" dirty="0"/>
          </a:p>
        </p:txBody>
      </p:sp>
      <p:sp>
        <p:nvSpPr>
          <p:cNvPr id="5" name="Rectangle 4"/>
          <p:cNvSpPr/>
          <p:nvPr/>
        </p:nvSpPr>
        <p:spPr>
          <a:xfrm>
            <a:off x="2857488" y="5929330"/>
            <a:ext cx="388119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outh elevation in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existing building</a:t>
            </a:r>
            <a:endParaRPr lang="en-US" sz="2000" dirty="0"/>
          </a:p>
        </p:txBody>
      </p:sp>
      <p:pic>
        <p:nvPicPr>
          <p:cNvPr id="7" name="Content Placeholder 6" descr="32440673_10212844951464699_8371957549959741440_n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142976" y="1071546"/>
            <a:ext cx="7143800" cy="4572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96908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Architectural Design</a:t>
            </a:r>
            <a:b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2400" dirty="0"/>
          </a:p>
        </p:txBody>
      </p:sp>
      <p:pic>
        <p:nvPicPr>
          <p:cNvPr id="4" name="Content Placeholder 3" descr="32452667_1861156320609537_7237028994795700224_n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914400" y="1547812"/>
            <a:ext cx="7772400" cy="437197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Rectangle 4"/>
          <p:cNvSpPr/>
          <p:nvPr/>
        </p:nvSpPr>
        <p:spPr>
          <a:xfrm>
            <a:off x="3286116" y="6143644"/>
            <a:ext cx="327205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North elevation in new design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96908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Architectural Design</a:t>
            </a:r>
            <a:b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2400" dirty="0"/>
          </a:p>
        </p:txBody>
      </p:sp>
      <p:sp>
        <p:nvSpPr>
          <p:cNvPr id="5" name="Rectangle 4"/>
          <p:cNvSpPr/>
          <p:nvPr/>
        </p:nvSpPr>
        <p:spPr>
          <a:xfrm>
            <a:off x="2928926" y="6215082"/>
            <a:ext cx="390203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North elevation in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existing building </a:t>
            </a:r>
            <a:endParaRPr lang="en-US" sz="2000" dirty="0"/>
          </a:p>
        </p:txBody>
      </p:sp>
      <p:pic>
        <p:nvPicPr>
          <p:cNvPr id="7" name="Content Placeholder 6" descr="32405514_10212844952104715_1120689016295915520_n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799584" y="1447800"/>
            <a:ext cx="4002032" cy="4572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582594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Architectural Design</a:t>
            </a:r>
            <a:endParaRPr lang="en-US" sz="2400" dirty="0"/>
          </a:p>
        </p:txBody>
      </p:sp>
      <p:pic>
        <p:nvPicPr>
          <p:cNvPr id="4" name="Content Placeholder 3" descr="32294324_1861135153944987_7112015871337299968_n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642910" y="1285860"/>
            <a:ext cx="7772400" cy="437197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Rectangle 4"/>
          <p:cNvSpPr/>
          <p:nvPr/>
        </p:nvSpPr>
        <p:spPr>
          <a:xfrm>
            <a:off x="3071802" y="5929330"/>
            <a:ext cx="317939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est elevation in new design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582594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Architectural Design</a:t>
            </a:r>
            <a:endParaRPr lang="en-US" sz="2400" dirty="0"/>
          </a:p>
        </p:txBody>
      </p:sp>
      <p:sp>
        <p:nvSpPr>
          <p:cNvPr id="5" name="Rectangle 4"/>
          <p:cNvSpPr/>
          <p:nvPr/>
        </p:nvSpPr>
        <p:spPr>
          <a:xfrm>
            <a:off x="2857488" y="5929330"/>
            <a:ext cx="380937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est elevation in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existing building </a:t>
            </a:r>
            <a:endParaRPr lang="en-US" sz="2000" dirty="0"/>
          </a:p>
        </p:txBody>
      </p:sp>
      <p:pic>
        <p:nvPicPr>
          <p:cNvPr id="7" name="Content Placeholder 6" descr="32327900_10212844951744706_7679724004277485568_n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071670" y="1214422"/>
            <a:ext cx="5643602" cy="4572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582594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Architectural Design</a:t>
            </a:r>
            <a:endParaRPr lang="en-US" sz="2400" dirty="0"/>
          </a:p>
        </p:txBody>
      </p:sp>
      <p:pic>
        <p:nvPicPr>
          <p:cNvPr id="5" name="Content Placeholder 4" descr="32332012_1861181687273667_8559583561357721600_n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914400" y="1547812"/>
            <a:ext cx="7772400" cy="437197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Rectangle 5"/>
          <p:cNvSpPr/>
          <p:nvPr/>
        </p:nvSpPr>
        <p:spPr>
          <a:xfrm>
            <a:off x="3428992" y="6143644"/>
            <a:ext cx="311495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East elevation in new design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582594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Architectural Design</a:t>
            </a:r>
            <a:endParaRPr lang="en-US" sz="2400" dirty="0"/>
          </a:p>
        </p:txBody>
      </p:sp>
      <p:sp>
        <p:nvSpPr>
          <p:cNvPr id="6" name="Rectangle 5"/>
          <p:cNvSpPr/>
          <p:nvPr/>
        </p:nvSpPr>
        <p:spPr>
          <a:xfrm>
            <a:off x="2786050" y="6215082"/>
            <a:ext cx="374493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East elevation in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existing building </a:t>
            </a:r>
            <a:endParaRPr lang="en-US" sz="2000" dirty="0"/>
          </a:p>
        </p:txBody>
      </p:sp>
      <p:pic>
        <p:nvPicPr>
          <p:cNvPr id="8" name="Content Placeholder 7" descr="32325907_10212844951984712_4221423175126220800_n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785918" y="1447800"/>
            <a:ext cx="5572164" cy="4572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57166"/>
            <a:ext cx="7772400" cy="571504"/>
          </a:xfrm>
        </p:spPr>
        <p:txBody>
          <a:bodyPr>
            <a:normAutofit/>
          </a:bodyPr>
          <a:lstStyle/>
          <a:p>
            <a:pPr lvl="0"/>
            <a:r>
              <a:rPr lang="en-US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Structural Design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643042" y="1285860"/>
            <a:ext cx="6215105" cy="478634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CONTENTS: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Introduction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Site</a:t>
            </a:r>
          </a:p>
          <a:p>
            <a:pPr lv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Architectural Design</a:t>
            </a:r>
          </a:p>
          <a:p>
            <a:pPr lv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Structural Design</a:t>
            </a:r>
            <a:endParaRPr lang="ar-SA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Design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Electrical Design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Mechanical Design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Safety Design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Estimated Cost</a:t>
            </a:r>
          </a:p>
          <a:p>
            <a:pPr lvl="0" algn="ctr"/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25470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Structural Design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Codes: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ACI 318-11 (American Concrete Institute): building code requirements of structural concrete and commentary.</a:t>
            </a:r>
          </a:p>
          <a:p>
            <a:pPr lv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ASCE-2010 (American Society of Civil Engineers).</a:t>
            </a:r>
          </a:p>
          <a:p>
            <a:pPr lv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UBC 97 (Uniform Building Code).</a:t>
            </a:r>
          </a:p>
          <a:p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Material Property: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Compressive strength of Concrete “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f′c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”.</a:t>
            </a:r>
          </a:p>
          <a:p>
            <a:pPr lvl="2"/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columns, beams and shear walls </a:t>
            </a:r>
            <a:r>
              <a:rPr lang="en-US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f′c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32 </a:t>
            </a:r>
            <a:r>
              <a:rPr lang="en-US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Mpa</a:t>
            </a:r>
            <a:endParaRPr lang="en-US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/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all other elements </a:t>
            </a:r>
            <a:r>
              <a:rPr lang="en-US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f′c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24 </a:t>
            </a:r>
            <a:r>
              <a:rPr lang="en-US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MPa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Yielding strength of steel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fy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420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MPa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u="sng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u="sng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654032"/>
          </a:xfrm>
        </p:spPr>
        <p:txBody>
          <a:bodyPr/>
          <a:lstStyle/>
          <a:p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Structural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Model Checks: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Compatibility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Equilibrium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Drift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u="sng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4745" y="785795"/>
            <a:ext cx="5000660" cy="342902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4857760"/>
            <a:ext cx="8637123" cy="942977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654032"/>
          </a:xfrm>
        </p:spPr>
        <p:txBody>
          <a:bodyPr/>
          <a:lstStyle/>
          <a:p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Structural Design</a:t>
            </a:r>
            <a:endParaRPr lang="en-US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85918" y="1071546"/>
            <a:ext cx="5715041" cy="478634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Rectangle 3"/>
          <p:cNvSpPr/>
          <p:nvPr/>
        </p:nvSpPr>
        <p:spPr>
          <a:xfrm>
            <a:off x="3428992" y="6143644"/>
            <a:ext cx="23455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Columns center lines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654032"/>
          </a:xfrm>
        </p:spPr>
        <p:txBody>
          <a:bodyPr/>
          <a:lstStyle/>
          <a:p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Structural Design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Footing Reinforcement Details:</a:t>
            </a:r>
          </a:p>
          <a:p>
            <a:pPr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9" y="2214554"/>
            <a:ext cx="4214842" cy="35719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2214554"/>
            <a:ext cx="3429024" cy="35719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8" name="Rectangle 7"/>
          <p:cNvSpPr/>
          <p:nvPr/>
        </p:nvSpPr>
        <p:spPr>
          <a:xfrm>
            <a:off x="3428992" y="6143644"/>
            <a:ext cx="164179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Single footing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654032"/>
          </a:xfrm>
        </p:spPr>
        <p:txBody>
          <a:bodyPr/>
          <a:lstStyle/>
          <a:p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Structural Design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Footing Reinforcement Details:</a:t>
            </a:r>
          </a:p>
          <a:p>
            <a:pPr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428992" y="6143644"/>
            <a:ext cx="199766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combined footing</a:t>
            </a:r>
            <a:endParaRPr lang="en-US" sz="2000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428868"/>
            <a:ext cx="4286280" cy="328614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2428869"/>
            <a:ext cx="3428992" cy="328614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654032"/>
          </a:xfrm>
        </p:spPr>
        <p:txBody>
          <a:bodyPr/>
          <a:lstStyle/>
          <a:p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Structural Design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Column Reinforcement Details: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357290" y="6072206"/>
            <a:ext cx="174118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column section</a:t>
            </a:r>
            <a:endParaRPr lang="en-US" sz="2000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9" y="2071679"/>
            <a:ext cx="3071834" cy="307183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0" y="2071678"/>
            <a:ext cx="4643470" cy="391953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654032"/>
          </a:xfrm>
        </p:spPr>
        <p:txBody>
          <a:bodyPr/>
          <a:lstStyle/>
          <a:p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Structural Design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914400" y="1142984"/>
            <a:ext cx="7772400" cy="4876816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Beam Reinforcement Details: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928802"/>
            <a:ext cx="8715404" cy="458152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654032"/>
          </a:xfrm>
        </p:spPr>
        <p:txBody>
          <a:bodyPr/>
          <a:lstStyle/>
          <a:p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Structural Design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914400" y="1142984"/>
            <a:ext cx="7772400" cy="4876816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Slab details: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928934"/>
            <a:ext cx="4000528" cy="222409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1285860"/>
            <a:ext cx="4381500" cy="461962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654032"/>
          </a:xfrm>
        </p:spPr>
        <p:txBody>
          <a:bodyPr/>
          <a:lstStyle/>
          <a:p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Structural Design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914400" y="1142984"/>
            <a:ext cx="7772400" cy="4876816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Slab details: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152525"/>
            <a:ext cx="8429684" cy="455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4286256"/>
            <a:ext cx="3500462" cy="20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ectangle 7"/>
          <p:cNvSpPr/>
          <p:nvPr/>
        </p:nvSpPr>
        <p:spPr>
          <a:xfrm>
            <a:off x="6357950" y="4214818"/>
            <a:ext cx="117211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Stair plan</a:t>
            </a:r>
            <a:endParaRPr lang="en-US" sz="2000" dirty="0"/>
          </a:p>
        </p:txBody>
      </p:sp>
      <p:sp>
        <p:nvSpPr>
          <p:cNvPr id="9" name="Rectangle 8"/>
          <p:cNvSpPr/>
          <p:nvPr/>
        </p:nvSpPr>
        <p:spPr>
          <a:xfrm>
            <a:off x="1142976" y="1357298"/>
            <a:ext cx="289694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Stair reinforcement details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5962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Environmental Design.</a:t>
            </a:r>
            <a:endParaRPr lang="en-US" dirty="0"/>
          </a:p>
        </p:txBody>
      </p:sp>
      <p:sp>
        <p:nvSpPr>
          <p:cNvPr id="4" name="عنوان 1"/>
          <p:cNvSpPr txBox="1">
            <a:spLocks/>
          </p:cNvSpPr>
          <p:nvPr/>
        </p:nvSpPr>
        <p:spPr>
          <a:xfrm>
            <a:off x="0" y="685800"/>
            <a:ext cx="9144000" cy="7159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algn="ctr"/>
            <a:r>
              <a:rPr lang="en-US" sz="2000" dirty="0" smtClean="0"/>
              <a:t>    Design Builder program ( 3D Model ):</a:t>
            </a:r>
          </a:p>
        </p:txBody>
      </p:sp>
      <p:pic>
        <p:nvPicPr>
          <p:cNvPr id="5" name="عنصر نائب للمحتوى 4"/>
          <p:cNvPicPr>
            <a:picLocks noGrp="1"/>
          </p:cNvPicPr>
          <p:nvPr>
            <p:ph idx="1"/>
          </p:nvPr>
        </p:nvPicPr>
        <p:blipFill>
          <a:blip r:embed="rId2"/>
          <a:srcRect l="27087" t="14773" r="10716" b="15899"/>
          <a:stretch>
            <a:fillRect/>
          </a:stretch>
        </p:blipFill>
        <p:spPr bwMode="auto">
          <a:xfrm>
            <a:off x="228600" y="1676400"/>
            <a:ext cx="42672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صورة 5"/>
          <p:cNvPicPr/>
          <p:nvPr/>
        </p:nvPicPr>
        <p:blipFill>
          <a:blip r:embed="rId3"/>
          <a:srcRect l="25335" t="14019" r="7158" b="23626"/>
          <a:stretch>
            <a:fillRect/>
          </a:stretch>
        </p:blipFill>
        <p:spPr bwMode="auto">
          <a:xfrm>
            <a:off x="4800600" y="1676400"/>
            <a:ext cx="43434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main concept of our project was to redesign the building from different aspects such as architectural, structural and environmental.</a:t>
            </a:r>
          </a:p>
          <a:p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8200"/>
          </a:xfrm>
        </p:spPr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Environmental Design.</a:t>
            </a:r>
            <a:endParaRPr lang="en-US" dirty="0"/>
          </a:p>
        </p:txBody>
      </p:sp>
      <p:sp>
        <p:nvSpPr>
          <p:cNvPr id="4" name="مستطيل 3"/>
          <p:cNvSpPr/>
          <p:nvPr/>
        </p:nvSpPr>
        <p:spPr>
          <a:xfrm>
            <a:off x="762000" y="1143000"/>
            <a:ext cx="27863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External wall Layer :</a:t>
            </a:r>
            <a:endParaRPr lang="en-US" sz="2400" dirty="0"/>
          </a:p>
        </p:txBody>
      </p:sp>
      <p:pic>
        <p:nvPicPr>
          <p:cNvPr id="5" name="Picture 1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895600"/>
            <a:ext cx="4191000" cy="3505200"/>
          </a:xfrm>
          <a:prstGeom prst="rect">
            <a:avLst/>
          </a:prstGeom>
        </p:spPr>
      </p:pic>
      <p:sp>
        <p:nvSpPr>
          <p:cNvPr id="6" name="مستطيل 5"/>
          <p:cNvSpPr/>
          <p:nvPr/>
        </p:nvSpPr>
        <p:spPr>
          <a:xfrm>
            <a:off x="533400" y="1905000"/>
            <a:ext cx="293561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U-value = 0.445 W/ m^2.k</a:t>
            </a:r>
            <a:endParaRPr lang="en-US" sz="2000" dirty="0"/>
          </a:p>
        </p:txBody>
      </p:sp>
      <p:sp>
        <p:nvSpPr>
          <p:cNvPr id="7" name="مستطيل 6"/>
          <p:cNvSpPr/>
          <p:nvPr/>
        </p:nvSpPr>
        <p:spPr>
          <a:xfrm>
            <a:off x="6248400" y="1143000"/>
            <a:ext cx="17556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Roof Layer :</a:t>
            </a:r>
            <a:endParaRPr lang="en-US" sz="2400" dirty="0"/>
          </a:p>
        </p:txBody>
      </p:sp>
      <p:pic>
        <p:nvPicPr>
          <p:cNvPr id="8" name="Picture 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2895600"/>
            <a:ext cx="4038600" cy="3505200"/>
          </a:xfrm>
          <a:prstGeom prst="rect">
            <a:avLst/>
          </a:prstGeom>
        </p:spPr>
      </p:pic>
      <p:sp>
        <p:nvSpPr>
          <p:cNvPr id="9" name="مستطيل 8"/>
          <p:cNvSpPr/>
          <p:nvPr/>
        </p:nvSpPr>
        <p:spPr>
          <a:xfrm>
            <a:off x="5638800" y="1981200"/>
            <a:ext cx="293561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U-value = 0.314 W/ m^2.k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8200"/>
          </a:xfrm>
        </p:spPr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Environmental Design.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Shading in winter (21</a:t>
            </a:r>
            <a:r>
              <a:rPr lang="en-US" sz="2000" baseline="30000" dirty="0" smtClean="0"/>
              <a:t>St</a:t>
            </a:r>
            <a:r>
              <a:rPr lang="en-US" sz="2000" dirty="0" smtClean="0"/>
              <a:t>/January) :</a:t>
            </a:r>
          </a:p>
          <a:p>
            <a:r>
              <a:rPr lang="en-US" sz="2000" dirty="0" smtClean="0"/>
              <a:t> At 8:00 AM.                                                                         At  12:00 PM.</a:t>
            </a:r>
          </a:p>
          <a:p>
            <a:endParaRPr lang="en-US" dirty="0"/>
          </a:p>
        </p:txBody>
      </p:sp>
      <p:sp>
        <p:nvSpPr>
          <p:cNvPr id="4" name="مستطيل 3"/>
          <p:cNvSpPr/>
          <p:nvPr/>
        </p:nvSpPr>
        <p:spPr>
          <a:xfrm>
            <a:off x="609600" y="1066800"/>
            <a:ext cx="12554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/>
              <a:t>Shading:</a:t>
            </a:r>
          </a:p>
        </p:txBody>
      </p:sp>
      <p:pic>
        <p:nvPicPr>
          <p:cNvPr id="5" name="صورة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438400"/>
            <a:ext cx="42672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صورة 5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2438400"/>
            <a:ext cx="4419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8200"/>
          </a:xfrm>
        </p:spPr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Environmental Design.</a:t>
            </a:r>
            <a:endParaRPr lang="en-US" dirty="0"/>
          </a:p>
        </p:txBody>
      </p:sp>
      <p:sp>
        <p:nvSpPr>
          <p:cNvPr id="4" name="مستطيل 3"/>
          <p:cNvSpPr/>
          <p:nvPr/>
        </p:nvSpPr>
        <p:spPr>
          <a:xfrm>
            <a:off x="762000" y="990600"/>
            <a:ext cx="12554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/>
              <a:t>Shading:</a:t>
            </a:r>
          </a:p>
        </p:txBody>
      </p:sp>
      <p:sp>
        <p:nvSpPr>
          <p:cNvPr id="5" name="مستطيل 4"/>
          <p:cNvSpPr/>
          <p:nvPr/>
        </p:nvSpPr>
        <p:spPr>
          <a:xfrm>
            <a:off x="685800" y="1447800"/>
            <a:ext cx="336681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/>
              <a:t>Shading in Summer(21</a:t>
            </a:r>
            <a:r>
              <a:rPr lang="en-US" sz="2000" baseline="30000" dirty="0" smtClean="0"/>
              <a:t>St</a:t>
            </a:r>
            <a:r>
              <a:rPr lang="en-US" sz="2000" dirty="0" smtClean="0"/>
              <a:t>/July) :</a:t>
            </a:r>
          </a:p>
        </p:txBody>
      </p:sp>
      <p:pic>
        <p:nvPicPr>
          <p:cNvPr id="6" name="عنصر نائب للمحتوى 5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600" y="2133600"/>
            <a:ext cx="42672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مستطيل 6"/>
          <p:cNvSpPr/>
          <p:nvPr/>
        </p:nvSpPr>
        <p:spPr>
          <a:xfrm>
            <a:off x="685800" y="1828800"/>
            <a:ext cx="8001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At 8:00 AM.                                                                         At  12:00 PM.</a:t>
            </a:r>
          </a:p>
        </p:txBody>
      </p:sp>
      <p:pic>
        <p:nvPicPr>
          <p:cNvPr id="8" name="صورة 7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8200" y="2133600"/>
            <a:ext cx="44958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Environmental Design.</a:t>
            </a:r>
            <a:endParaRPr lang="en-US" dirty="0"/>
          </a:p>
        </p:txBody>
      </p:sp>
      <p:sp>
        <p:nvSpPr>
          <p:cNvPr id="4" name="مستطيل 3"/>
          <p:cNvSpPr/>
          <p:nvPr/>
        </p:nvSpPr>
        <p:spPr>
          <a:xfrm>
            <a:off x="762000" y="1066800"/>
            <a:ext cx="33393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Natural daylight analysis</a:t>
            </a:r>
            <a:r>
              <a:rPr lang="en-US" sz="2400" b="1" dirty="0" smtClean="0"/>
              <a:t>.</a:t>
            </a:r>
          </a:p>
        </p:txBody>
      </p:sp>
      <p:pic>
        <p:nvPicPr>
          <p:cNvPr id="5" name="عنصر نائب للمحتوى 4" descr="C:\Users\Administrator\Desktop\day light gf.png"/>
          <p:cNvPicPr>
            <a:picLocks noGrp="1"/>
          </p:cNvPicPr>
          <p:nvPr>
            <p:ph idx="1"/>
          </p:nvPr>
        </p:nvPicPr>
        <p:blipFill rotWithShape="1">
          <a:blip r:embed="rId2"/>
          <a:srcRect l="4175" t="2504" r="10076" b="5398"/>
          <a:stretch/>
        </p:blipFill>
        <p:spPr bwMode="auto">
          <a:xfrm>
            <a:off x="457201" y="2133600"/>
            <a:ext cx="3810000" cy="4525963"/>
          </a:xfrm>
          <a:prstGeom prst="rect">
            <a:avLst/>
          </a:prstGeom>
          <a:ln w="38100" cap="sq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مستطيل 5"/>
          <p:cNvSpPr/>
          <p:nvPr/>
        </p:nvSpPr>
        <p:spPr>
          <a:xfrm>
            <a:off x="762000" y="1524000"/>
            <a:ext cx="21916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Existing building G.F</a:t>
            </a:r>
            <a:endParaRPr lang="en-US" b="1" dirty="0" smtClean="0"/>
          </a:p>
        </p:txBody>
      </p:sp>
      <p:sp>
        <p:nvSpPr>
          <p:cNvPr id="7" name="مستطيل 6"/>
          <p:cNvSpPr/>
          <p:nvPr/>
        </p:nvSpPr>
        <p:spPr>
          <a:xfrm>
            <a:off x="6172200" y="1524000"/>
            <a:ext cx="25186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New design building G.F</a:t>
            </a:r>
            <a:endParaRPr lang="en-US" b="1" dirty="0" smtClean="0"/>
          </a:p>
        </p:txBody>
      </p:sp>
      <p:pic>
        <p:nvPicPr>
          <p:cNvPr id="8" name="Picture 7" descr="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00600" y="2133600"/>
            <a:ext cx="4057680" cy="451011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Environmental Design.</a:t>
            </a:r>
            <a:endParaRPr lang="en-US" dirty="0"/>
          </a:p>
        </p:txBody>
      </p:sp>
      <p:sp>
        <p:nvSpPr>
          <p:cNvPr id="4" name="مستطيل 3"/>
          <p:cNvSpPr/>
          <p:nvPr/>
        </p:nvSpPr>
        <p:spPr>
          <a:xfrm>
            <a:off x="762000" y="1066800"/>
            <a:ext cx="33393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Natural daylight analysis</a:t>
            </a:r>
            <a:r>
              <a:rPr lang="en-US" sz="2400" b="1" dirty="0" smtClean="0"/>
              <a:t>.</a:t>
            </a:r>
          </a:p>
        </p:txBody>
      </p:sp>
      <p:sp>
        <p:nvSpPr>
          <p:cNvPr id="6" name="مستطيل 5"/>
          <p:cNvSpPr/>
          <p:nvPr/>
        </p:nvSpPr>
        <p:spPr>
          <a:xfrm>
            <a:off x="762000" y="1524000"/>
            <a:ext cx="21795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Existing building F.F</a:t>
            </a:r>
            <a:endParaRPr lang="en-US" b="1" dirty="0" smtClean="0"/>
          </a:p>
        </p:txBody>
      </p:sp>
      <p:sp>
        <p:nvSpPr>
          <p:cNvPr id="7" name="مستطيل 6"/>
          <p:cNvSpPr/>
          <p:nvPr/>
        </p:nvSpPr>
        <p:spPr>
          <a:xfrm>
            <a:off x="6172200" y="1524000"/>
            <a:ext cx="24617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New design building F.F</a:t>
            </a:r>
            <a:endParaRPr lang="en-US" b="1" dirty="0" smtClean="0"/>
          </a:p>
        </p:txBody>
      </p:sp>
      <p:pic>
        <p:nvPicPr>
          <p:cNvPr id="11" name="عنصر نائب للمحتوى 10" descr="C:\Users\Administrator\Desktop\day light first floor.png"/>
          <p:cNvPicPr>
            <a:picLocks noGrp="1"/>
          </p:cNvPicPr>
          <p:nvPr>
            <p:ph idx="1"/>
          </p:nvPr>
        </p:nvPicPr>
        <p:blipFill rotWithShape="1">
          <a:blip r:embed="rId2"/>
          <a:srcRect l="5459" t="8168"/>
          <a:stretch/>
        </p:blipFill>
        <p:spPr bwMode="auto">
          <a:xfrm>
            <a:off x="152400" y="1981200"/>
            <a:ext cx="4343400" cy="4519634"/>
          </a:xfrm>
          <a:prstGeom prst="rect">
            <a:avLst/>
          </a:prstGeom>
          <a:ln w="38100" cap="sq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Picture 8" descr="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400" y="1981200"/>
            <a:ext cx="4133880" cy="451963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9268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Environmental Design.</a:t>
            </a: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B0B47-BD27-4BEF-8328-FB74628BDD53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5" name="مستطيل 4"/>
          <p:cNvSpPr/>
          <p:nvPr/>
        </p:nvSpPr>
        <p:spPr>
          <a:xfrm>
            <a:off x="762000" y="1295400"/>
            <a:ext cx="34559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Simulation results  were :</a:t>
            </a:r>
            <a:endParaRPr lang="en-US" sz="2400" dirty="0"/>
          </a:p>
        </p:txBody>
      </p:sp>
      <p:graphicFrame>
        <p:nvGraphicFramePr>
          <p:cNvPr id="7" name="جدول 6"/>
          <p:cNvGraphicFramePr>
            <a:graphicFrameLocks noGrp="1"/>
          </p:cNvGraphicFramePr>
          <p:nvPr/>
        </p:nvGraphicFramePr>
        <p:xfrm>
          <a:off x="304800" y="2362200"/>
          <a:ext cx="8686800" cy="35955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17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1717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1717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17170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2497095">
                <a:tc>
                  <a:txBody>
                    <a:bodyPr/>
                    <a:lstStyle/>
                    <a:p>
                      <a:r>
                        <a:rPr lang="en-US" dirty="0" smtClean="0"/>
                        <a:t>Compare building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Heating</a:t>
                      </a:r>
                      <a:r>
                        <a:rPr lang="en-US" baseline="0" dirty="0" smtClean="0"/>
                        <a:t> design  KW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Cooling design KW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Intensity  KWh\m^2</a:t>
                      </a:r>
                    </a:p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732652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Existing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293.39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351.52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205.01</a:t>
                      </a:r>
                    </a:p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23053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New design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220.51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500.5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127.94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3562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Environmental Design.</a:t>
            </a:r>
            <a:endParaRPr lang="en-US" dirty="0"/>
          </a:p>
        </p:txBody>
      </p:sp>
      <p:sp>
        <p:nvSpPr>
          <p:cNvPr id="4" name="مستطيل 3"/>
          <p:cNvSpPr/>
          <p:nvPr/>
        </p:nvSpPr>
        <p:spPr>
          <a:xfrm>
            <a:off x="914400" y="838200"/>
            <a:ext cx="164493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/>
              <a:t>Comfort : </a:t>
            </a:r>
            <a:endParaRPr lang="en-US" sz="2800" dirty="0"/>
          </a:p>
        </p:txBody>
      </p:sp>
      <p:pic>
        <p:nvPicPr>
          <p:cNvPr id="5" name="عنصر نائب للمحتوى 4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1905000"/>
            <a:ext cx="8153400" cy="19812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مستطيل 5"/>
          <p:cNvSpPr/>
          <p:nvPr/>
        </p:nvSpPr>
        <p:spPr>
          <a:xfrm>
            <a:off x="533400" y="1447800"/>
            <a:ext cx="272597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New design Building :</a:t>
            </a:r>
            <a:endParaRPr lang="en-US" sz="2000" dirty="0"/>
          </a:p>
        </p:txBody>
      </p:sp>
      <p:pic>
        <p:nvPicPr>
          <p:cNvPr id="7" name="صورة 6" descr="C:\Users\Administrator\Desktop\comfort.png"/>
          <p:cNvPicPr/>
          <p:nvPr/>
        </p:nvPicPr>
        <p:blipFill rotWithShape="1">
          <a:blip r:embed="rId3"/>
          <a:srcRect l="4495" t="65197" r="9771" b="94"/>
          <a:stretch/>
        </p:blipFill>
        <p:spPr bwMode="auto">
          <a:xfrm>
            <a:off x="228600" y="4343400"/>
            <a:ext cx="8415366" cy="2228872"/>
          </a:xfrm>
          <a:prstGeom prst="rect">
            <a:avLst/>
          </a:prstGeom>
          <a:ln w="38100" cap="sq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مستطيل 7"/>
          <p:cNvSpPr/>
          <p:nvPr/>
        </p:nvSpPr>
        <p:spPr>
          <a:xfrm>
            <a:off x="457200" y="3886200"/>
            <a:ext cx="2667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Existing  </a:t>
            </a:r>
            <a:r>
              <a:rPr lang="en-US" dirty="0" smtClean="0"/>
              <a:t>Building 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68362"/>
          </a:xfrm>
        </p:spPr>
        <p:txBody>
          <a:bodyPr/>
          <a:lstStyle/>
          <a:p>
            <a:r>
              <a:rPr lang="en-US" b="1" dirty="0" smtClean="0"/>
              <a:t>Solar Cells Design:</a:t>
            </a:r>
            <a:endParaRPr lang="en-US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000" dirty="0" smtClean="0"/>
              <a:t>We used </a:t>
            </a:r>
            <a:r>
              <a:rPr lang="en-US" sz="2000" b="1" dirty="0" err="1" smtClean="0"/>
              <a:t>PVsyts</a:t>
            </a:r>
            <a:r>
              <a:rPr lang="en-US" sz="2000" dirty="0" smtClean="0"/>
              <a:t> software in order to have appropriate solar cells design. </a:t>
            </a:r>
          </a:p>
          <a:p>
            <a:pPr algn="just"/>
            <a:r>
              <a:rPr lang="en-US" sz="2000" dirty="0"/>
              <a:t>Use  </a:t>
            </a:r>
            <a:r>
              <a:rPr lang="en-US" sz="2000" b="1" dirty="0" err="1"/>
              <a:t>Hanwha</a:t>
            </a:r>
            <a:r>
              <a:rPr lang="en-US" sz="2000" dirty="0"/>
              <a:t>. With capacity has </a:t>
            </a:r>
            <a:r>
              <a:rPr lang="en-US" sz="2000" b="1" dirty="0"/>
              <a:t>330</a:t>
            </a:r>
            <a:r>
              <a:rPr lang="en-US" sz="2000" dirty="0"/>
              <a:t> </a:t>
            </a:r>
            <a:r>
              <a:rPr lang="en-US" sz="2000" dirty="0" smtClean="0"/>
              <a:t>WP</a:t>
            </a:r>
          </a:p>
          <a:p>
            <a:pPr algn="just"/>
            <a:r>
              <a:rPr lang="en-US" sz="2000" dirty="0"/>
              <a:t>The module for design </a:t>
            </a:r>
            <a:r>
              <a:rPr lang="en-US" sz="2000" dirty="0" err="1"/>
              <a:t>Pv</a:t>
            </a:r>
            <a:r>
              <a:rPr lang="en-US" sz="2000" dirty="0"/>
              <a:t> cell is (</a:t>
            </a:r>
            <a:r>
              <a:rPr lang="en-US" sz="2000" b="1" dirty="0"/>
              <a:t>1.68×1</a:t>
            </a:r>
            <a:r>
              <a:rPr lang="en-US" sz="2000" dirty="0"/>
              <a:t>) </a:t>
            </a:r>
            <a:r>
              <a:rPr lang="en-US" sz="2000" b="1" dirty="0"/>
              <a:t>m</a:t>
            </a:r>
            <a:endParaRPr lang="en-US" sz="2000" b="1" dirty="0" smtClean="0"/>
          </a:p>
          <a:p>
            <a:pPr algn="just"/>
            <a:r>
              <a:rPr lang="en-US" sz="2000" dirty="0" smtClean="0"/>
              <a:t>174 Modules were used.</a:t>
            </a:r>
          </a:p>
          <a:p>
            <a:pPr algn="just"/>
            <a:r>
              <a:rPr lang="en-US" sz="2000" dirty="0" smtClean="0"/>
              <a:t>Size of system = </a:t>
            </a:r>
            <a:r>
              <a:rPr lang="en-US" sz="2000" b="1" dirty="0" smtClean="0"/>
              <a:t>57.5 </a:t>
            </a:r>
            <a:r>
              <a:rPr lang="en-US" sz="2000" b="1" dirty="0" err="1" smtClean="0"/>
              <a:t>Kwp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Initial cost of the system = </a:t>
            </a:r>
            <a:r>
              <a:rPr lang="en-US" sz="2000" b="1" dirty="0" smtClean="0"/>
              <a:t>69240 $</a:t>
            </a:r>
          </a:p>
          <a:p>
            <a:r>
              <a:rPr lang="en-US" sz="2000" dirty="0" smtClean="0"/>
              <a:t>Operation Cost = </a:t>
            </a:r>
            <a:r>
              <a:rPr lang="en-US" sz="2000" b="1" dirty="0" smtClean="0"/>
              <a:t>1038.6 $/year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Electricity Production = </a:t>
            </a:r>
            <a:r>
              <a:rPr lang="en-US" sz="2000" b="1" dirty="0"/>
              <a:t>106000 KWh/yr.</a:t>
            </a:r>
            <a:endParaRPr lang="en-US" sz="2000" b="1" dirty="0" smtClean="0"/>
          </a:p>
          <a:p>
            <a:r>
              <a:rPr lang="en-US" sz="2000" dirty="0" smtClean="0"/>
              <a:t>Annual Saving = </a:t>
            </a:r>
            <a:r>
              <a:rPr lang="en-US" sz="2000" b="1" dirty="0"/>
              <a:t>106000* 0.17 </a:t>
            </a:r>
            <a:r>
              <a:rPr lang="en-US" sz="2000" dirty="0"/>
              <a:t>= </a:t>
            </a:r>
            <a:r>
              <a:rPr lang="en-US" sz="2000" b="1" dirty="0"/>
              <a:t>18020 $/</a:t>
            </a:r>
            <a:r>
              <a:rPr lang="en-US" sz="2000" b="1" dirty="0" smtClean="0"/>
              <a:t>yr.</a:t>
            </a:r>
          </a:p>
          <a:p>
            <a:r>
              <a:rPr lang="en-US" sz="2000" dirty="0" smtClean="0"/>
              <a:t>Payback Period = </a:t>
            </a:r>
            <a:r>
              <a:rPr lang="en-US" sz="2000" b="1" dirty="0"/>
              <a:t>70278.6/18020</a:t>
            </a:r>
            <a:r>
              <a:rPr lang="en-US" sz="2000" dirty="0"/>
              <a:t> = </a:t>
            </a:r>
            <a:r>
              <a:rPr lang="en-US" sz="2000" b="1" dirty="0" smtClean="0"/>
              <a:t>4. 67 </a:t>
            </a:r>
            <a:r>
              <a:rPr lang="en-US" sz="2000" b="1" dirty="0"/>
              <a:t>years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 b="1" dirty="0" smtClean="0"/>
              <a:t>Solar Cells Design:</a:t>
            </a:r>
            <a:endParaRPr lang="en-US" b="1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/>
          <a:srcRect l="33968" t="34375" r="40263" b="27083"/>
          <a:stretch>
            <a:fillRect/>
          </a:stretch>
        </p:blipFill>
        <p:spPr bwMode="auto">
          <a:xfrm>
            <a:off x="533400" y="1295400"/>
            <a:ext cx="80772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مستطيل 8"/>
          <p:cNvSpPr/>
          <p:nvPr/>
        </p:nvSpPr>
        <p:spPr>
          <a:xfrm>
            <a:off x="457200" y="1143000"/>
            <a:ext cx="29752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/>
              <a:t>Modules Distribution: 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Electrical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DESIGN</a:t>
            </a:r>
            <a:endParaRPr lang="en-US" sz="4800" b="1" dirty="0"/>
          </a:p>
        </p:txBody>
      </p:sp>
    </p:spTree>
    <p:extLst>
      <p:ext uri="{BB962C8B-B14F-4D97-AF65-F5344CB8AC3E}">
        <p14:creationId xmlns:p14="http://schemas.microsoft.com/office/powerpoint/2010/main" val="3978614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Site</a:t>
            </a:r>
            <a:b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428736"/>
            <a:ext cx="5929354" cy="442915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cxnSp>
        <p:nvCxnSpPr>
          <p:cNvPr id="8" name="Straight Arrow Connector 7"/>
          <p:cNvCxnSpPr/>
          <p:nvPr/>
        </p:nvCxnSpPr>
        <p:spPr>
          <a:xfrm flipV="1">
            <a:off x="4643438" y="5286388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143504" y="5143512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28650" y="1479804"/>
            <a:ext cx="3824221" cy="471099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1071538" y="357166"/>
            <a:ext cx="302331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 defTabSz="457200">
              <a:spcBef>
                <a:spcPct val="0"/>
              </a:spcBef>
            </a:pPr>
            <a:r>
              <a:rPr lang="en-US" sz="32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Sockets Arrangement</a:t>
            </a:r>
            <a:endParaRPr lang="en-US" sz="320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01378" y="1762599"/>
            <a:ext cx="1733896" cy="414540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Oval 6"/>
          <p:cNvSpPr/>
          <p:nvPr/>
        </p:nvSpPr>
        <p:spPr>
          <a:xfrm>
            <a:off x="3042635" y="2463702"/>
            <a:ext cx="685800" cy="9144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3728435" y="3039415"/>
            <a:ext cx="1361940" cy="66970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774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6469" y="1326525"/>
            <a:ext cx="3456286" cy="47394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1027920" y="638113"/>
            <a:ext cx="375134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2" defTabSz="457200">
              <a:spcBef>
                <a:spcPct val="0"/>
              </a:spcBef>
            </a:pPr>
            <a:r>
              <a:rPr lang="en-US" sz="32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Lighting arrangement</a:t>
            </a:r>
            <a:endParaRPr lang="en-US" sz="320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1078" y="1803043"/>
            <a:ext cx="3296361" cy="394511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Oval 6"/>
          <p:cNvSpPr/>
          <p:nvPr/>
        </p:nvSpPr>
        <p:spPr>
          <a:xfrm>
            <a:off x="1922172" y="1326524"/>
            <a:ext cx="1188076" cy="1545466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3110248" y="2318198"/>
            <a:ext cx="1600830" cy="111080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1053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184" y="728132"/>
            <a:ext cx="7982486" cy="5209029"/>
          </a:xfrm>
        </p:spPr>
        <p:txBody>
          <a:bodyPr/>
          <a:lstStyle/>
          <a:p>
            <a:pPr marL="0" lvl="2">
              <a:spcBef>
                <a:spcPct val="0"/>
              </a:spcBef>
            </a:pPr>
            <a:r>
              <a:rPr lang="en-US" sz="40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Artificial </a:t>
            </a:r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Lighting</a:t>
            </a:r>
            <a:endParaRPr lang="ar-JO" sz="4000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2" indent="0">
              <a:spcBef>
                <a:spcPct val="0"/>
              </a:spcBef>
              <a:buNone/>
            </a:pPr>
            <a:r>
              <a:rPr lang="en-US" sz="1600" b="1" dirty="0"/>
              <a:t>Computer lab</a:t>
            </a:r>
            <a:r>
              <a:rPr lang="en-US" sz="1600" b="1" dirty="0" smtClean="0"/>
              <a:t>:</a:t>
            </a:r>
          </a:p>
          <a:p>
            <a:pPr marL="0" lvl="2" indent="0">
              <a:spcBef>
                <a:spcPct val="0"/>
              </a:spcBef>
              <a:buNone/>
            </a:pPr>
            <a:r>
              <a:rPr lang="en-US" sz="1600" b="1" dirty="0" smtClean="0"/>
              <a:t>New Design                                                                       Existing computer lab                                         </a:t>
            </a:r>
          </a:p>
          <a:p>
            <a:pPr marL="0" lvl="2" indent="0">
              <a:spcBef>
                <a:spcPct val="0"/>
              </a:spcBef>
              <a:buNone/>
            </a:pPr>
            <a:endParaRPr lang="en-US" sz="2400" b="1" dirty="0"/>
          </a:p>
          <a:p>
            <a:pPr marL="0" lvl="2">
              <a:spcBef>
                <a:spcPct val="0"/>
              </a:spcBef>
            </a:pPr>
            <a:endParaRPr lang="en-US" sz="40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585183" y="2034756"/>
            <a:ext cx="3220524" cy="1005953"/>
          </a:xfrm>
          <a:prstGeom prst="rect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</p:pic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585184" y="3040708"/>
            <a:ext cx="3220523" cy="850006"/>
          </a:xfrm>
          <a:prstGeom prst="rect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</p:pic>
      <p:pic>
        <p:nvPicPr>
          <p:cNvPr id="6" name="Picture 5"/>
          <p:cNvPicPr/>
          <p:nvPr/>
        </p:nvPicPr>
        <p:blipFill>
          <a:blip r:embed="rId4"/>
          <a:stretch>
            <a:fillRect/>
          </a:stretch>
        </p:blipFill>
        <p:spPr>
          <a:xfrm>
            <a:off x="585183" y="3890714"/>
            <a:ext cx="1491535" cy="2208962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5"/>
          <a:stretch>
            <a:fillRect/>
          </a:stretch>
        </p:blipFill>
        <p:spPr>
          <a:xfrm>
            <a:off x="2144333" y="3871632"/>
            <a:ext cx="1593760" cy="2293496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85181" y="2034755"/>
            <a:ext cx="3220526" cy="4130372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45890" y="2034755"/>
            <a:ext cx="3769282" cy="837234"/>
          </a:xfrm>
          <a:prstGeom prst="rect">
            <a:avLst/>
          </a:prstGeom>
        </p:spPr>
      </p:pic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0141215"/>
              </p:ext>
            </p:extLst>
          </p:nvPr>
        </p:nvGraphicFramePr>
        <p:xfrm>
          <a:off x="4145890" y="2957262"/>
          <a:ext cx="3769282" cy="78282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13599"/>
                <a:gridCol w="572641"/>
                <a:gridCol w="572238"/>
                <a:gridCol w="572238"/>
                <a:gridCol w="1038566"/>
              </a:tblGrid>
              <a:tr h="15724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238250" algn="l"/>
                        </a:tabLst>
                      </a:pPr>
                      <a:r>
                        <a:rPr lang="en-US" sz="1200" dirty="0">
                          <a:effectLst/>
                        </a:rPr>
                        <a:t>surface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238250" algn="l"/>
                        </a:tabLst>
                      </a:pPr>
                      <a:r>
                        <a:rPr lang="en-US" sz="1200">
                          <a:effectLst/>
                        </a:rPr>
                        <a:t>Result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238250" algn="l"/>
                        </a:tabLst>
                      </a:pPr>
                      <a:r>
                        <a:rPr lang="en-US" sz="1200">
                          <a:effectLst/>
                        </a:rPr>
                        <a:t>Min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238250" algn="l"/>
                        </a:tabLst>
                      </a:pPr>
                      <a:r>
                        <a:rPr lang="en-US" sz="1200">
                          <a:effectLst/>
                        </a:rPr>
                        <a:t>Max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238250" algn="l"/>
                        </a:tabLst>
                      </a:pPr>
                      <a:r>
                        <a:rPr lang="en-US" sz="1200" dirty="0">
                          <a:effectLst/>
                        </a:rPr>
                        <a:t>Threshold value 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</a:tr>
              <a:tr h="31449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238250" algn="l"/>
                        </a:tabLst>
                      </a:pPr>
                      <a:r>
                        <a:rPr lang="en-US" sz="1200">
                          <a:effectLst/>
                        </a:rPr>
                        <a:t>Computer user plane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238250" algn="l"/>
                        </a:tabLst>
                      </a:pPr>
                      <a:r>
                        <a:rPr lang="en-US" sz="1200">
                          <a:effectLst/>
                        </a:rPr>
                        <a:t>UGR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238250" algn="l"/>
                        </a:tabLst>
                      </a:pPr>
                      <a:r>
                        <a:rPr lang="en-US" sz="1200">
                          <a:effectLst/>
                        </a:rPr>
                        <a:t>11.5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238250" algn="l"/>
                        </a:tabLst>
                      </a:pPr>
                      <a:r>
                        <a:rPr lang="en-US" sz="1200">
                          <a:effectLst/>
                        </a:rPr>
                        <a:t>25.4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238250" algn="l"/>
                        </a:tabLst>
                      </a:pPr>
                      <a:r>
                        <a:rPr lang="en-US" sz="1200" dirty="0" smtClean="0">
                          <a:effectLst/>
                        </a:rPr>
                        <a:t>19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</a:tr>
            </a:tbl>
          </a:graphicData>
        </a:graphic>
      </p:graphicFrame>
      <p:pic>
        <p:nvPicPr>
          <p:cNvPr id="13" name="Picture 12"/>
          <p:cNvPicPr/>
          <p:nvPr/>
        </p:nvPicPr>
        <p:blipFill>
          <a:blip r:embed="rId7"/>
          <a:stretch>
            <a:fillRect/>
          </a:stretch>
        </p:blipFill>
        <p:spPr>
          <a:xfrm>
            <a:off x="4145890" y="3616320"/>
            <a:ext cx="1524035" cy="2483356"/>
          </a:xfrm>
          <a:prstGeom prst="rect">
            <a:avLst/>
          </a:prstGeom>
        </p:spPr>
      </p:pic>
      <p:pic>
        <p:nvPicPr>
          <p:cNvPr id="14" name="Picture 13"/>
          <p:cNvPicPr/>
          <p:nvPr/>
        </p:nvPicPr>
        <p:blipFill>
          <a:blip r:embed="rId8"/>
          <a:stretch>
            <a:fillRect/>
          </a:stretch>
        </p:blipFill>
        <p:spPr>
          <a:xfrm>
            <a:off x="6107805" y="3531048"/>
            <a:ext cx="1807369" cy="2568628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4145890" y="2034755"/>
            <a:ext cx="3769283" cy="4130372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181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5867" y="798491"/>
            <a:ext cx="8012265" cy="5077378"/>
          </a:xfrm>
        </p:spPr>
        <p:txBody>
          <a:bodyPr/>
          <a:lstStyle/>
          <a:p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Artificial Lighting</a:t>
            </a:r>
            <a:endParaRPr lang="ar-JO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1800" b="1" dirty="0"/>
              <a:t>Computer lab</a:t>
            </a:r>
            <a:r>
              <a:rPr lang="en-US" sz="1800" b="1" dirty="0" smtClean="0"/>
              <a:t>:</a:t>
            </a:r>
          </a:p>
          <a:p>
            <a:pPr marL="0" indent="0">
              <a:buNone/>
            </a:pPr>
            <a:r>
              <a:rPr lang="en-US" sz="1800" b="1" dirty="0"/>
              <a:t>New Design                                                                       </a:t>
            </a:r>
            <a:r>
              <a:rPr lang="en-US" sz="1800" b="1" dirty="0" smtClean="0"/>
              <a:t>           Existing </a:t>
            </a:r>
            <a:r>
              <a:rPr lang="en-US" sz="1800" b="1" dirty="0"/>
              <a:t>computer lab                                         </a:t>
            </a:r>
          </a:p>
          <a:p>
            <a:pPr marL="0" indent="0">
              <a:buNone/>
            </a:pPr>
            <a:endParaRPr lang="en-US" sz="1800" b="1" dirty="0" smtClean="0"/>
          </a:p>
          <a:p>
            <a:pPr marL="0" indent="0">
              <a:buNone/>
            </a:pPr>
            <a:endParaRPr lang="en-US" sz="1800" b="1" dirty="0"/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5022760" y="2087959"/>
            <a:ext cx="3555371" cy="366889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867" y="2087960"/>
            <a:ext cx="4456892" cy="366889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24740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8527" y="824248"/>
            <a:ext cx="7901189" cy="5293217"/>
          </a:xfrm>
        </p:spPr>
        <p:txBody>
          <a:bodyPr/>
          <a:lstStyle/>
          <a:p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Artificial Lighting</a:t>
            </a:r>
            <a:endParaRPr lang="ar-JO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</a:endParaRPr>
          </a:p>
          <a:p>
            <a:r>
              <a:rPr lang="en-US" sz="1800" b="1" dirty="0" smtClean="0"/>
              <a:t>Exhibition:</a:t>
            </a:r>
          </a:p>
          <a:p>
            <a:r>
              <a:rPr lang="en-US" sz="1600" b="1" dirty="0" smtClean="0"/>
              <a:t>New </a:t>
            </a:r>
            <a:r>
              <a:rPr lang="en-US" sz="1600" b="1" dirty="0"/>
              <a:t>Design                                                                      </a:t>
            </a:r>
            <a:r>
              <a:rPr lang="en-US" sz="1600" b="1" dirty="0" smtClean="0"/>
              <a:t>                  Existing computer lap.</a:t>
            </a:r>
            <a:endParaRPr lang="en-US" sz="1600" b="1" dirty="0"/>
          </a:p>
          <a:p>
            <a:endParaRPr lang="en-US" sz="1800" b="1" dirty="0" smtClean="0"/>
          </a:p>
          <a:p>
            <a:endParaRPr lang="en-US" sz="1800" b="1" dirty="0" smtClean="0"/>
          </a:p>
          <a:p>
            <a:endParaRPr lang="en-US" sz="1800" dirty="0"/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608527" y="5009883"/>
            <a:ext cx="3612524" cy="888642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527" y="2143116"/>
            <a:ext cx="3612524" cy="287964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 descr="C:\Users\Hamza Najjar\Desktop\dulux\Museum5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3783" y="2060621"/>
            <a:ext cx="3438660" cy="292833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16460" y="5022760"/>
            <a:ext cx="3593306" cy="782392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6"/>
          <a:stretch>
            <a:fillRect/>
          </a:stretch>
        </p:blipFill>
        <p:spPr>
          <a:xfrm>
            <a:off x="4993783" y="5805152"/>
            <a:ext cx="3438660" cy="457200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76" y="5805152"/>
            <a:ext cx="3612574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6526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7505" y="850006"/>
            <a:ext cx="7852893" cy="5025862"/>
          </a:xfrm>
        </p:spPr>
        <p:txBody>
          <a:bodyPr/>
          <a:lstStyle/>
          <a:p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Artificial Lighting</a:t>
            </a:r>
            <a:endParaRPr lang="ar-JO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</a:endParaRPr>
          </a:p>
          <a:p>
            <a:r>
              <a:rPr lang="en-US" sz="1800" b="1" dirty="0" smtClean="0"/>
              <a:t>Chorus Hall:</a:t>
            </a:r>
          </a:p>
          <a:p>
            <a:endParaRPr lang="en-US" sz="1800" b="1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505" y="1672026"/>
            <a:ext cx="5079961" cy="420384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5795493" y="1660699"/>
            <a:ext cx="2694905" cy="26537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/>
          <p:cNvPicPr/>
          <p:nvPr/>
        </p:nvPicPr>
        <p:blipFill>
          <a:blip r:embed="rId4"/>
          <a:stretch>
            <a:fillRect/>
          </a:stretch>
        </p:blipFill>
        <p:spPr>
          <a:xfrm>
            <a:off x="5795494" y="4494728"/>
            <a:ext cx="2694905" cy="138114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15263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2428" y="808150"/>
            <a:ext cx="7959144" cy="5241701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sz="1600" b="1" dirty="0" smtClean="0"/>
          </a:p>
          <a:p>
            <a:pPr marL="0" indent="0">
              <a:buNone/>
            </a:pPr>
            <a:endParaRPr lang="en-US" sz="1600" b="1" dirty="0"/>
          </a:p>
          <a:p>
            <a:pPr marL="0" indent="0">
              <a:buNone/>
            </a:pPr>
            <a:r>
              <a:rPr lang="en-US" sz="1600" b="1" dirty="0" smtClean="0"/>
              <a:t>Total </a:t>
            </a:r>
            <a:r>
              <a:rPr lang="en-US" sz="1600" b="1" dirty="0"/>
              <a:t>power in G.F = 19088.09 Watt</a:t>
            </a:r>
          </a:p>
          <a:p>
            <a:pPr marL="0" indent="0">
              <a:buNone/>
            </a:pPr>
            <a:endParaRPr lang="en-US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476780"/>
              </p:ext>
            </p:extLst>
          </p:nvPr>
        </p:nvGraphicFramePr>
        <p:xfrm>
          <a:off x="592428" y="2498885"/>
          <a:ext cx="4675033" cy="413163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34007"/>
                <a:gridCol w="949006"/>
                <a:gridCol w="1005507"/>
                <a:gridCol w="939507"/>
                <a:gridCol w="847006"/>
              </a:tblGrid>
              <a:tr h="39975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0" dirty="0">
                          <a:solidFill>
                            <a:schemeClr val="tx1"/>
                          </a:solidFill>
                          <a:effectLst/>
                        </a:rPr>
                        <a:t>Space name</a:t>
                      </a:r>
                      <a:endParaRPr lang="en-US" sz="1400" b="1" i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</a:rPr>
                        <a:t>Lamps names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</a:rPr>
                        <a:t>Number of luminaries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</a:rPr>
                        <a:t>Total power (W)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</a:rPr>
                        <a:t>Total Load (Amp)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</a:tr>
              <a:tr h="69374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</a:rPr>
                        <a:t>All classroom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</a:rPr>
                        <a:t>Flores(RC125B W60L60 1xflor34S/680 NOC)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</a:rPr>
                        <a:t>53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</a:rPr>
                        <a:t>6172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</a:tr>
              <a:tr h="81909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</a:rPr>
                        <a:t>Computer lap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</a:rPr>
                        <a:t>Flores +Led (RC148B W60L60 1xLED34S/840 NOC)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</a:rPr>
                        <a:t>32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0" dirty="0">
                          <a:solidFill>
                            <a:schemeClr val="tx1"/>
                          </a:solidFill>
                          <a:effectLst/>
                        </a:rPr>
                        <a:t>3588</a:t>
                      </a:r>
                      <a:endParaRPr lang="en-US" sz="1400" b="1" i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</a:tr>
              <a:tr h="23929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</a:rPr>
                        <a:t>Corridors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</a:rPr>
                        <a:t>led ( Rc123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</a:rPr>
                        <a:t>25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</a:rPr>
                        <a:t>2468.8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</a:tr>
              <a:tr h="47858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</a:rPr>
                        <a:t>Exhibit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</a:rPr>
                        <a:t>led+ Flore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</a:rPr>
                        <a:t>30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</a:rPr>
                        <a:t>2489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</a:tr>
              <a:tr h="23929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0" dirty="0">
                          <a:solidFill>
                            <a:schemeClr val="tx1"/>
                          </a:solidFill>
                          <a:effectLst/>
                        </a:rPr>
                        <a:t>Chorus Hall</a:t>
                      </a:r>
                      <a:endParaRPr lang="en-US" sz="1400" b="1" i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0" dirty="0">
                          <a:solidFill>
                            <a:schemeClr val="tx1"/>
                          </a:solidFill>
                          <a:effectLst/>
                        </a:rPr>
                        <a:t>led Flores</a:t>
                      </a:r>
                      <a:endParaRPr lang="en-US" sz="1400" b="1" i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</a:rPr>
                        <a:t>35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0">
                          <a:solidFill>
                            <a:schemeClr val="tx1"/>
                          </a:solidFill>
                          <a:effectLst/>
                        </a:rPr>
                        <a:t>2930.7</a:t>
                      </a:r>
                      <a:endParaRPr lang="en-US" sz="1400" b="1" i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0" dirty="0">
                          <a:solidFill>
                            <a:schemeClr val="tx1"/>
                          </a:solidFill>
                          <a:effectLst/>
                        </a:rPr>
                        <a:t>12</a:t>
                      </a:r>
                      <a:endParaRPr lang="en-US" sz="1400" b="1" i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909855" y="926138"/>
            <a:ext cx="320312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Artificial Lighting</a:t>
            </a:r>
            <a:endParaRPr lang="ar-JO" sz="32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380149" y="5164430"/>
            <a:ext cx="305466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800"/>
              </a:spcAft>
              <a:tabLst>
                <a:tab pos="3486150" algn="l"/>
              </a:tabLst>
            </a:pPr>
            <a:r>
              <a:rPr lang="en-US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Total power in building = 97440.45 KW</a:t>
            </a:r>
            <a:endParaRPr lang="en-US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3948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7869" y="678873"/>
            <a:ext cx="7928263" cy="5250872"/>
          </a:xfrm>
        </p:spPr>
        <p:txBody>
          <a:bodyPr>
            <a:normAutofit/>
          </a:bodyPr>
          <a:lstStyle/>
          <a:p>
            <a:r>
              <a:rPr 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Mechanical DESIGN</a:t>
            </a:r>
            <a:endParaRPr lang="en-US" sz="4400" dirty="0"/>
          </a:p>
        </p:txBody>
      </p:sp>
      <p:pic>
        <p:nvPicPr>
          <p:cNvPr id="3074" name="Picture 2" descr="Related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" y="1343455"/>
            <a:ext cx="7637318" cy="4807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6735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1" y="207818"/>
            <a:ext cx="8772005" cy="5661276"/>
          </a:xfrm>
        </p:spPr>
        <p:txBody>
          <a:bodyPr/>
          <a:lstStyle/>
          <a:p>
            <a:pPr marL="0" indent="0">
              <a:buNone/>
            </a:pPr>
            <a:endParaRPr lang="ar-JO" dirty="0" smtClean="0"/>
          </a:p>
          <a:p>
            <a:pPr marL="0" indent="0">
              <a:buNone/>
            </a:pPr>
            <a:r>
              <a:rPr lang="en-US" dirty="0" smtClean="0"/>
              <a:t>      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1600" dirty="0" smtClean="0"/>
              <a:t>    5 water tanks is used, each one has a volume of 9 m</a:t>
            </a:r>
            <a:r>
              <a:rPr lang="en-US" sz="1600" baseline="30000" dirty="0" smtClean="0"/>
              <a:t>2</a:t>
            </a:r>
            <a:r>
              <a:rPr lang="en-US" sz="1600" dirty="0" smtClean="0"/>
              <a:t> as shown:</a:t>
            </a:r>
            <a:endParaRPr lang="en-US" sz="1600" dirty="0"/>
          </a:p>
        </p:txBody>
      </p:sp>
      <p:sp>
        <p:nvSpPr>
          <p:cNvPr id="4" name="Rectangle 3"/>
          <p:cNvSpPr/>
          <p:nvPr/>
        </p:nvSpPr>
        <p:spPr>
          <a:xfrm>
            <a:off x="0" y="1266203"/>
            <a:ext cx="308975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0" lvl="1">
              <a:spcBef>
                <a:spcPts val="200"/>
              </a:spcBef>
              <a:spcAft>
                <a:spcPts val="0"/>
              </a:spcAft>
            </a:pPr>
            <a:r>
              <a:rPr lang="en-US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Water Supply System:</a:t>
            </a:r>
          </a:p>
        </p:txBody>
      </p:sp>
      <p:sp>
        <p:nvSpPr>
          <p:cNvPr id="5" name="Rectangle 4"/>
          <p:cNvSpPr/>
          <p:nvPr/>
        </p:nvSpPr>
        <p:spPr>
          <a:xfrm>
            <a:off x="280555" y="413846"/>
            <a:ext cx="39485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Mechanical DESIGN</a:t>
            </a:r>
            <a:endParaRPr lang="en-US" sz="3600" dirty="0"/>
          </a:p>
        </p:txBody>
      </p:sp>
      <p:sp>
        <p:nvSpPr>
          <p:cNvPr id="6" name="Rectangle 5"/>
          <p:cNvSpPr/>
          <p:nvPr/>
        </p:nvSpPr>
        <p:spPr>
          <a:xfrm>
            <a:off x="372064" y="1749230"/>
            <a:ext cx="26932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water supply tank for the faculty</a:t>
            </a:r>
            <a:endParaRPr lang="en-US" sz="1400" b="1" dirty="0"/>
          </a:p>
        </p:txBody>
      </p:sp>
      <p:pic>
        <p:nvPicPr>
          <p:cNvPr id="7" name="Picture 6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8973" y="413845"/>
            <a:ext cx="2701637" cy="178292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7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8973" y="2590801"/>
            <a:ext cx="2701637" cy="327829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Rectangle 8"/>
          <p:cNvSpPr/>
          <p:nvPr/>
        </p:nvSpPr>
        <p:spPr>
          <a:xfrm>
            <a:off x="280555" y="4841506"/>
            <a:ext cx="4572000" cy="91563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available water supply tank on the existing faculty as mentioned earlier is 40m</a:t>
            </a:r>
            <a:r>
              <a:rPr lang="en-US" sz="1600" baseline="30000" dirty="0" smtClean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which is less than the required volume (45 m</a:t>
            </a:r>
            <a:r>
              <a:rPr lang="en-US" sz="1600" baseline="30000" dirty="0" smtClean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).</a:t>
            </a:r>
            <a:endParaRPr lang="en-US" dirty="0">
              <a:solidFill>
                <a:schemeClr val="accent1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38991" y="330603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Water supply tank volume = 45*1000 = 45000 L/d, which is equivalent to 45m</a:t>
            </a:r>
            <a:r>
              <a:rPr lang="en-US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5444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9382" y="290946"/>
            <a:ext cx="8489373" cy="5578149"/>
          </a:xfrm>
        </p:spPr>
        <p:txBody>
          <a:bodyPr/>
          <a:lstStyle/>
          <a:p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Mechanical DESIGN</a:t>
            </a:r>
            <a:endParaRPr lang="en-US" sz="2800" dirty="0"/>
          </a:p>
          <a:p>
            <a:r>
              <a:rPr lang="en-US" sz="16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Water Supply System</a:t>
            </a:r>
          </a:p>
          <a:p>
            <a:endParaRPr lang="en-US" dirty="0"/>
          </a:p>
        </p:txBody>
      </p:sp>
      <p:pic>
        <p:nvPicPr>
          <p:cNvPr id="5" name="Picture 4" descr="24019887_1681569245234913_1774117306_n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5164282" y="2064327"/>
            <a:ext cx="3449783" cy="399010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249382" y="1698385"/>
            <a:ext cx="1397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New Design 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5164282" y="1694320"/>
            <a:ext cx="18607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Existing building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9382" y="2063652"/>
            <a:ext cx="4763092" cy="399010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28180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Architectural Design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400" u="sng" dirty="0" smtClean="0">
                <a:latin typeface="Times New Roman" pitchFamily="18" charset="0"/>
                <a:cs typeface="Times New Roman" pitchFamily="18" charset="0"/>
              </a:rPr>
              <a:t>Existing building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5 floors, 1 basement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u="sng" dirty="0" smtClean="0">
                <a:latin typeface="Times New Roman" pitchFamily="18" charset="0"/>
                <a:cs typeface="Times New Roman" pitchFamily="18" charset="0"/>
              </a:rPr>
              <a:t>New building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6 floors, 2 basements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127" y="207818"/>
            <a:ext cx="8925791" cy="6012873"/>
          </a:xfrm>
        </p:spPr>
        <p:txBody>
          <a:bodyPr/>
          <a:lstStyle/>
          <a:p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Mechanical DESIGN</a:t>
            </a:r>
            <a:endParaRPr lang="en-US" sz="2800" dirty="0"/>
          </a:p>
          <a:p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Water Supply System</a:t>
            </a:r>
          </a:p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1435" y="4073238"/>
            <a:ext cx="4029075" cy="227387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917" y="1136073"/>
            <a:ext cx="7941902" cy="293716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6917" y="4267201"/>
            <a:ext cx="1464434" cy="175952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11" name="Straight Arrow Connector 10"/>
          <p:cNvCxnSpPr/>
          <p:nvPr/>
        </p:nvCxnSpPr>
        <p:spPr>
          <a:xfrm flipH="1">
            <a:off x="1423556" y="2258292"/>
            <a:ext cx="155863" cy="200890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12680" y="4368107"/>
            <a:ext cx="1596139" cy="168413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15" name="Straight Arrow Connector 14"/>
          <p:cNvCxnSpPr/>
          <p:nvPr/>
        </p:nvCxnSpPr>
        <p:spPr>
          <a:xfrm flipH="1">
            <a:off x="7294418" y="3068783"/>
            <a:ext cx="116331" cy="129932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7350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127" y="207818"/>
            <a:ext cx="8925791" cy="6012873"/>
          </a:xfrm>
        </p:spPr>
        <p:txBody>
          <a:bodyPr/>
          <a:lstStyle/>
          <a:p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Mechanical DESIGN</a:t>
            </a:r>
            <a:endParaRPr lang="en-US" sz="2800" dirty="0"/>
          </a:p>
          <a:p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Drainage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system:</a:t>
            </a:r>
          </a:p>
          <a:p>
            <a:r>
              <a:rPr lang="en-US" sz="1800" b="1" dirty="0"/>
              <a:t>Grey </a:t>
            </a:r>
            <a:r>
              <a:rPr lang="en-US" sz="1800" b="1" dirty="0" smtClean="0"/>
              <a:t>water</a:t>
            </a:r>
          </a:p>
          <a:p>
            <a:pPr marL="0" indent="0">
              <a:buNone/>
            </a:pPr>
            <a:r>
              <a:rPr lang="en-US" sz="1600" b="1" dirty="0">
                <a:solidFill>
                  <a:srgbClr val="C00000"/>
                </a:solidFill>
              </a:rPr>
              <a:t> </a:t>
            </a:r>
            <a:r>
              <a:rPr lang="en-US" sz="1600" b="1" dirty="0" smtClean="0">
                <a:solidFill>
                  <a:srgbClr val="C00000"/>
                </a:solidFill>
              </a:rPr>
              <a:t>  The </a:t>
            </a:r>
            <a:r>
              <a:rPr lang="en-US" sz="1600" b="1" dirty="0">
                <a:solidFill>
                  <a:srgbClr val="C00000"/>
                </a:solidFill>
              </a:rPr>
              <a:t>required pipe diameter and slope = 2’’and 2% slope</a:t>
            </a:r>
          </a:p>
          <a:p>
            <a:endParaRPr lang="en-US" sz="1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7818" y="428604"/>
            <a:ext cx="3075709" cy="602663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162" y="2272146"/>
            <a:ext cx="3023756" cy="366755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22742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127" y="207818"/>
            <a:ext cx="8925791" cy="6012873"/>
          </a:xfrm>
        </p:spPr>
        <p:txBody>
          <a:bodyPr/>
          <a:lstStyle/>
          <a:p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Mechanical DESIGN</a:t>
            </a:r>
            <a:endParaRPr lang="en-US" sz="2800" dirty="0"/>
          </a:p>
          <a:p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Drainage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system:</a:t>
            </a:r>
          </a:p>
          <a:p>
            <a:r>
              <a:rPr lang="en-US" sz="1800" b="1" dirty="0"/>
              <a:t>Grey </a:t>
            </a:r>
            <a:r>
              <a:rPr lang="en-US" sz="1800" b="1" dirty="0" smtClean="0"/>
              <a:t>water</a:t>
            </a:r>
          </a:p>
          <a:p>
            <a:endParaRPr lang="en-US" sz="1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098" name="Picture 2" descr="https://scontent.fjrs4-1.fna.fbcdn.net/v/t1.15752-9/32381063_10212847425206541_5459695012868521984_n.png?_nc_cat=0&amp;oh=11ca85b90b08f13bb632040bd4e4a0b5&amp;oe=5B8100C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4309" y="1891573"/>
            <a:ext cx="5288972" cy="331080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971" y="1891573"/>
            <a:ext cx="2585702" cy="331080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96002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127" y="207818"/>
            <a:ext cx="8925791" cy="6012873"/>
          </a:xfrm>
        </p:spPr>
        <p:txBody>
          <a:bodyPr/>
          <a:lstStyle/>
          <a:p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Mechanical DESIGN</a:t>
            </a:r>
            <a:endParaRPr lang="en-US" sz="2800" dirty="0"/>
          </a:p>
          <a:p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Drainage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system:</a:t>
            </a:r>
          </a:p>
          <a:p>
            <a:r>
              <a:rPr lang="en-US" sz="1800" b="1" dirty="0" smtClean="0"/>
              <a:t>Black water</a:t>
            </a:r>
          </a:p>
          <a:p>
            <a:endParaRPr lang="en-US" sz="1600" b="1" dirty="0" smtClean="0">
              <a:solidFill>
                <a:srgbClr val="C00000"/>
              </a:solidFill>
            </a:endParaRPr>
          </a:p>
          <a:p>
            <a:endParaRPr lang="en-US" sz="1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Picture 3" descr="عمير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948" y="2014646"/>
            <a:ext cx="2589708" cy="399426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38542" y="2592161"/>
            <a:ext cx="4655582" cy="245745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1349708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</p:spPr>
        <p:txBody>
          <a:bodyPr/>
          <a:lstStyle/>
          <a:p>
            <a:r>
              <a:rPr lang="en-US" b="1" dirty="0" smtClean="0"/>
              <a:t>Mechanical Design:</a:t>
            </a:r>
            <a:endParaRPr lang="en-US" b="1" dirty="0"/>
          </a:p>
        </p:txBody>
      </p:sp>
      <p:sp>
        <p:nvSpPr>
          <p:cNvPr id="4" name="مستطيل 3"/>
          <p:cNvSpPr/>
          <p:nvPr/>
        </p:nvSpPr>
        <p:spPr>
          <a:xfrm>
            <a:off x="609600" y="1066800"/>
            <a:ext cx="18671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/>
              <a:t>HVAC Design:</a:t>
            </a:r>
            <a:endParaRPr lang="en-US" sz="2400" dirty="0"/>
          </a:p>
        </p:txBody>
      </p:sp>
      <p:sp>
        <p:nvSpPr>
          <p:cNvPr id="6" name="مستطيل 5"/>
          <p:cNvSpPr/>
          <p:nvPr/>
        </p:nvSpPr>
        <p:spPr>
          <a:xfrm>
            <a:off x="-381000" y="1524000"/>
            <a:ext cx="7848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71259"/>
            <a:r>
              <a:rPr lang="en-US" dirty="0" smtClean="0"/>
              <a:t>Multi split unit system ( </a:t>
            </a:r>
            <a:r>
              <a:rPr lang="en-US" dirty="0" err="1" smtClean="0"/>
              <a:t>Casttet</a:t>
            </a:r>
            <a:r>
              <a:rPr lang="en-US" dirty="0" smtClean="0"/>
              <a:t> ) was used  for all buildings rooms</a:t>
            </a:r>
            <a:endParaRPr lang="en-US" dirty="0"/>
          </a:p>
        </p:txBody>
      </p:sp>
      <p:sp>
        <p:nvSpPr>
          <p:cNvPr id="7" name="مستطيل 6"/>
          <p:cNvSpPr/>
          <p:nvPr/>
        </p:nvSpPr>
        <p:spPr>
          <a:xfrm>
            <a:off x="0" y="2286000"/>
            <a:ext cx="5867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28461" indent="0">
              <a:buNone/>
            </a:pPr>
            <a:r>
              <a:rPr lang="en-US" dirty="0" smtClean="0"/>
              <a:t>Main component of Multi split unit system is:</a:t>
            </a:r>
            <a:endParaRPr lang="en-US" dirty="0"/>
          </a:p>
        </p:txBody>
      </p:sp>
      <p:sp>
        <p:nvSpPr>
          <p:cNvPr id="8" name="مستطيل 7"/>
          <p:cNvSpPr/>
          <p:nvPr/>
        </p:nvSpPr>
        <p:spPr>
          <a:xfrm>
            <a:off x="0" y="274320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marL="628461" indent="0">
              <a:buNone/>
            </a:pPr>
            <a:r>
              <a:rPr lang="en-US" dirty="0" smtClean="0"/>
              <a:t>1- Outdoor unit.</a:t>
            </a:r>
          </a:p>
          <a:p>
            <a:pPr marL="628461" indent="0">
              <a:buNone/>
            </a:pPr>
            <a:r>
              <a:rPr lang="en-US" dirty="0" smtClean="0"/>
              <a:t>2- Controller.</a:t>
            </a:r>
          </a:p>
          <a:p>
            <a:pPr marL="628461" indent="0">
              <a:buNone/>
            </a:pPr>
            <a:r>
              <a:rPr lang="en-US" dirty="0" smtClean="0"/>
              <a:t>3- Indoor units.</a:t>
            </a:r>
          </a:p>
          <a:p>
            <a:pPr marL="628461" indent="0">
              <a:buNone/>
            </a:pPr>
            <a:r>
              <a:rPr lang="en-US" dirty="0" smtClean="0"/>
              <a:t>4- Pipes.</a:t>
            </a:r>
          </a:p>
        </p:txBody>
      </p:sp>
      <p:sp>
        <p:nvSpPr>
          <p:cNvPr id="9" name="مستطيل 8"/>
          <p:cNvSpPr/>
          <p:nvPr/>
        </p:nvSpPr>
        <p:spPr>
          <a:xfrm>
            <a:off x="609600" y="1905000"/>
            <a:ext cx="49626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The system was selected from a DAIKIN’s </a:t>
            </a:r>
            <a:r>
              <a:rPr lang="en-US" dirty="0"/>
              <a:t>company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/>
          <a:lstStyle/>
          <a:p>
            <a:r>
              <a:rPr lang="en-US" b="1" dirty="0" smtClean="0"/>
              <a:t>Mechanical Design: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26336" t="26938" r="36748" b="15819"/>
          <a:stretch>
            <a:fillRect/>
          </a:stretch>
        </p:blipFill>
        <p:spPr bwMode="auto">
          <a:xfrm>
            <a:off x="685800" y="1264138"/>
            <a:ext cx="7010400" cy="5593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مستطيل 4"/>
          <p:cNvSpPr/>
          <p:nvPr/>
        </p:nvSpPr>
        <p:spPr>
          <a:xfrm>
            <a:off x="533400" y="838200"/>
            <a:ext cx="25738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/>
              <a:t>HVAC Distribution: 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2238"/>
            <a:ext cx="9144000" cy="792162"/>
          </a:xfrm>
        </p:spPr>
        <p:txBody>
          <a:bodyPr/>
          <a:lstStyle/>
          <a:p>
            <a:r>
              <a:rPr lang="en-US" b="1" dirty="0"/>
              <a:t>Mechanical Design: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90600" y="1600200"/>
            <a:ext cx="6934200" cy="495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6856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 b="1" dirty="0" smtClean="0"/>
              <a:t>Safety Design:</a:t>
            </a:r>
            <a:endParaRPr lang="en-US" b="1" dirty="0"/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6889" y="4419561"/>
            <a:ext cx="3192425" cy="1971280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5773" y="4343439"/>
            <a:ext cx="2133044" cy="2123522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724400"/>
            <a:ext cx="3075774" cy="1666441"/>
          </a:xfrm>
          <a:prstGeom prst="rect">
            <a:avLst/>
          </a:prstGeom>
        </p:spPr>
      </p:pic>
      <p:pic>
        <p:nvPicPr>
          <p:cNvPr id="7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86600" y="1752600"/>
            <a:ext cx="1491553" cy="1983532"/>
          </a:xfrm>
          <a:prstGeom prst="rect">
            <a:avLst/>
          </a:prstGeom>
        </p:spPr>
      </p:pic>
      <p:sp>
        <p:nvSpPr>
          <p:cNvPr id="8" name="مستطيل 7"/>
          <p:cNvSpPr/>
          <p:nvPr/>
        </p:nvSpPr>
        <p:spPr>
          <a:xfrm>
            <a:off x="381000" y="1676400"/>
            <a:ext cx="4953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Automatic sprinkler system.</a:t>
            </a:r>
          </a:p>
          <a:p>
            <a:r>
              <a:rPr lang="en-US" sz="2400" smtClean="0"/>
              <a:t>ExtinguisherFM200</a:t>
            </a:r>
            <a:endParaRPr lang="en-US" sz="2400" dirty="0" smtClean="0"/>
          </a:p>
          <a:p>
            <a:r>
              <a:rPr lang="en-US" sz="2400" dirty="0" smtClean="0"/>
              <a:t>Hose station.</a:t>
            </a:r>
          </a:p>
          <a:p>
            <a:r>
              <a:rPr lang="en-US" sz="2400" dirty="0" smtClean="0"/>
              <a:t>Warning signs.</a:t>
            </a:r>
          </a:p>
          <a:p>
            <a:r>
              <a:rPr lang="en-US" sz="2400" dirty="0" smtClean="0"/>
              <a:t>Smoke detectors </a:t>
            </a:r>
          </a:p>
          <a:p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Distribution of fire suppression system in ground floor:</a:t>
            </a:r>
            <a:endParaRPr lang="en-US" b="1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14400" y="1447800"/>
            <a:ext cx="6629400" cy="5181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Distribution of fire suppression system in ground floor: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t="1449" r="2941"/>
          <a:stretch/>
        </p:blipFill>
        <p:spPr>
          <a:xfrm>
            <a:off x="1028700" y="1828800"/>
            <a:ext cx="7086600" cy="434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3329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582594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Architectural Design</a:t>
            </a:r>
            <a:endParaRPr lang="en-US" sz="2400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1000108"/>
            <a:ext cx="4572000" cy="452437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928670"/>
            <a:ext cx="4286280" cy="464347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857224" y="5929330"/>
            <a:ext cx="2714644" cy="582594"/>
          </a:xfrm>
          <a:prstGeom prst="rect">
            <a:avLst/>
          </a:prstGeom>
        </p:spPr>
        <p:txBody>
          <a:bodyPr bIns="91440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Basement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new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design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5429256" y="5929330"/>
            <a:ext cx="2714644" cy="582594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Existing basement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Distribution of Escape Route system in ground floor: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25557" t="31989" r="52672" b="22553"/>
          <a:stretch>
            <a:fillRect/>
          </a:stretch>
        </p:blipFill>
        <p:spPr bwMode="auto">
          <a:xfrm>
            <a:off x="0" y="1371600"/>
            <a:ext cx="91440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 dirty="0" smtClean="0"/>
              <a:t>Reflected Celling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31113" y="1600200"/>
            <a:ext cx="4681774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680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Reflected Celling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1905000"/>
            <a:ext cx="6138863" cy="4644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4356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Total cost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total cost of the building = </a:t>
            </a:r>
            <a:r>
              <a:rPr lang="en-US" b="1" dirty="0" smtClean="0"/>
              <a:t>10,052,190.3 LIS</a:t>
            </a:r>
          </a:p>
          <a:p>
            <a:r>
              <a:rPr lang="en-US" dirty="0" smtClean="0"/>
              <a:t>The Unit cost = 916 LIS/m^2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582594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Architectural Design</a:t>
            </a:r>
            <a:endParaRPr lang="en-US" sz="24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1285860"/>
            <a:ext cx="4572032" cy="457203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1285860"/>
            <a:ext cx="4143375" cy="457203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Rectangle 5"/>
          <p:cNvSpPr/>
          <p:nvPr/>
        </p:nvSpPr>
        <p:spPr>
          <a:xfrm>
            <a:off x="1000100" y="6072206"/>
            <a:ext cx="275428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Ground floor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new design</a:t>
            </a:r>
            <a:endParaRPr lang="en-US" sz="2000" dirty="0"/>
          </a:p>
        </p:txBody>
      </p:sp>
      <p:sp>
        <p:nvSpPr>
          <p:cNvPr id="7" name="Rectangle 6"/>
          <p:cNvSpPr/>
          <p:nvPr/>
        </p:nvSpPr>
        <p:spPr>
          <a:xfrm>
            <a:off x="5286380" y="6072206"/>
            <a:ext cx="244650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Existing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Ground floor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654032"/>
          </a:xfrm>
        </p:spPr>
        <p:txBody>
          <a:bodyPr>
            <a:normAutofit fontScale="90000"/>
          </a:bodyPr>
          <a:lstStyle/>
          <a:p>
            <a:r>
              <a:rPr lang="en-US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Architectural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Design</a:t>
            </a:r>
            <a:endParaRPr lang="en-US" sz="27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1357298"/>
            <a:ext cx="4724400" cy="448627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1357298"/>
            <a:ext cx="3857625" cy="450059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Rectangle 5"/>
          <p:cNvSpPr/>
          <p:nvPr/>
        </p:nvSpPr>
        <p:spPr>
          <a:xfrm>
            <a:off x="1000100" y="6072206"/>
            <a:ext cx="24384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First floor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new design</a:t>
            </a:r>
            <a:endParaRPr lang="en-US" sz="2000" dirty="0"/>
          </a:p>
        </p:txBody>
      </p:sp>
      <p:sp>
        <p:nvSpPr>
          <p:cNvPr id="7" name="Rectangle 6"/>
          <p:cNvSpPr/>
          <p:nvPr/>
        </p:nvSpPr>
        <p:spPr>
          <a:xfrm>
            <a:off x="5715008" y="6072206"/>
            <a:ext cx="207300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Existing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first floor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25470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Architectural Design</a:t>
            </a:r>
            <a:endParaRPr lang="en-US" sz="2400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736"/>
            <a:ext cx="4391025" cy="414340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1428736"/>
            <a:ext cx="4286248" cy="414340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7" name="Rectangle 6"/>
          <p:cNvSpPr/>
          <p:nvPr/>
        </p:nvSpPr>
        <p:spPr>
          <a:xfrm>
            <a:off x="1000100" y="6072206"/>
            <a:ext cx="272542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Second floor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new design</a:t>
            </a:r>
            <a:endParaRPr lang="en-US" sz="2000" dirty="0"/>
          </a:p>
        </p:txBody>
      </p:sp>
      <p:sp>
        <p:nvSpPr>
          <p:cNvPr id="8" name="Rectangle 7"/>
          <p:cNvSpPr/>
          <p:nvPr/>
        </p:nvSpPr>
        <p:spPr>
          <a:xfrm>
            <a:off x="5715008" y="6072206"/>
            <a:ext cx="237436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Existing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second floor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2667</TotalTime>
  <Words>926</Words>
  <Application>Microsoft Office PowerPoint</Application>
  <PresentationFormat>On-screen Show (4:3)</PresentationFormat>
  <Paragraphs>273</Paragraphs>
  <Slides>63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63</vt:i4>
      </vt:variant>
    </vt:vector>
  </HeadingPairs>
  <TitlesOfParts>
    <vt:vector size="64" baseType="lpstr">
      <vt:lpstr>Equity</vt:lpstr>
      <vt:lpstr>An-Najah National University  Faculty of Engineering  Building Engineering Department</vt:lpstr>
      <vt:lpstr>CONTENTS: </vt:lpstr>
      <vt:lpstr>INTRODUCTION</vt:lpstr>
      <vt:lpstr>Site </vt:lpstr>
      <vt:lpstr>Architectural Design 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 </vt:lpstr>
      <vt:lpstr>Architectural Design </vt:lpstr>
      <vt:lpstr>Architectural Design </vt:lpstr>
      <vt:lpstr>Architectural Design </vt:lpstr>
      <vt:lpstr>Architectural Design</vt:lpstr>
      <vt:lpstr>Architectural Design</vt:lpstr>
      <vt:lpstr>Architectural Design</vt:lpstr>
      <vt:lpstr>Architectural Design</vt:lpstr>
      <vt:lpstr>Structural Design</vt:lpstr>
      <vt:lpstr>Structural Design</vt:lpstr>
      <vt:lpstr>Structural Design</vt:lpstr>
      <vt:lpstr>Structural Design</vt:lpstr>
      <vt:lpstr>Structural Design</vt:lpstr>
      <vt:lpstr>Structural Design</vt:lpstr>
      <vt:lpstr>Structural Design</vt:lpstr>
      <vt:lpstr>Structural Design</vt:lpstr>
      <vt:lpstr>Structural Design</vt:lpstr>
      <vt:lpstr>Structural Design</vt:lpstr>
      <vt:lpstr>Environmental Design.</vt:lpstr>
      <vt:lpstr>Environmental Design.</vt:lpstr>
      <vt:lpstr>Environmental Design.</vt:lpstr>
      <vt:lpstr>Environmental Design.</vt:lpstr>
      <vt:lpstr>Environmental Design.</vt:lpstr>
      <vt:lpstr>Environmental Design.</vt:lpstr>
      <vt:lpstr>Environmental Design.</vt:lpstr>
      <vt:lpstr>Environmental Design.</vt:lpstr>
      <vt:lpstr>Solar Cells Design:</vt:lpstr>
      <vt:lpstr>Solar Cells Design:</vt:lpstr>
      <vt:lpstr>Electrical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Mechanical Design:</vt:lpstr>
      <vt:lpstr>Mechanical Design:</vt:lpstr>
      <vt:lpstr>Mechanical Design:</vt:lpstr>
      <vt:lpstr>Safety Design:</vt:lpstr>
      <vt:lpstr>Distribution of fire suppression system in ground floor:</vt:lpstr>
      <vt:lpstr>Distribution of fire suppression system in ground floor:</vt:lpstr>
      <vt:lpstr>Distribution of Escape Route system in ground floor:</vt:lpstr>
      <vt:lpstr>Reflected Celling</vt:lpstr>
      <vt:lpstr>Reflected Celling</vt:lpstr>
      <vt:lpstr>Total cost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An-Najah National University  Faculty of Engineering  Building Engineering Department</dc:title>
  <dc:creator>Windows User</dc:creator>
  <cp:lastModifiedBy>admin</cp:lastModifiedBy>
  <cp:revision>54</cp:revision>
  <dcterms:created xsi:type="dcterms:W3CDTF">2018-05-12T11:43:14Z</dcterms:created>
  <dcterms:modified xsi:type="dcterms:W3CDTF">2019-01-08T08:57:10Z</dcterms:modified>
</cp:coreProperties>
</file>