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99" r:id="rId6"/>
    <p:sldId id="304" r:id="rId7"/>
    <p:sldId id="288" r:id="rId8"/>
    <p:sldId id="260" r:id="rId9"/>
    <p:sldId id="273" r:id="rId10"/>
    <p:sldId id="261" r:id="rId11"/>
    <p:sldId id="289" r:id="rId12"/>
    <p:sldId id="263" r:id="rId13"/>
    <p:sldId id="300" r:id="rId14"/>
    <p:sldId id="291" r:id="rId15"/>
    <p:sldId id="302" r:id="rId16"/>
    <p:sldId id="290" r:id="rId17"/>
    <p:sldId id="295" r:id="rId18"/>
    <p:sldId id="296" r:id="rId19"/>
    <p:sldId id="292" r:id="rId20"/>
    <p:sldId id="293" r:id="rId21"/>
    <p:sldId id="294" r:id="rId22"/>
    <p:sldId id="297" r:id="rId23"/>
    <p:sldId id="306" r:id="rId24"/>
    <p:sldId id="303" r:id="rId25"/>
    <p:sldId id="298" r:id="rId26"/>
    <p:sldId id="305" r:id="rId27"/>
    <p:sldId id="272" r:id="rId2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ay shareef" initials="l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F67D09-DE28-4BE6-9553-13BACC9BAA49}" v="183" dt="2023-06-06T20:27:15.718"/>
    <p1510:client id="{6BDEDB03-571A-42B3-BF73-47884DF5986E}" v="30" dt="2023-06-06T19:51:17.354"/>
    <p1510:client id="{EE2FE9CE-16CD-454B-8739-324E56B6A4E7}" v="1208" dt="2023-06-06T13:03:35.3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33" autoAdjust="0"/>
  </p:normalViewPr>
  <p:slideViewPr>
    <p:cSldViewPr>
      <p:cViewPr>
        <p:scale>
          <a:sx n="110" d="100"/>
          <a:sy n="110" d="100"/>
        </p:scale>
        <p:origin x="-658" y="-67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1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9D8635-5FAA-49A5-B16B-2468931D42A9}" type="doc">
      <dgm:prSet loTypeId="urn:microsoft.com/office/officeart/2008/layout/AlternatingPictureCircles" loCatId="picture" qsTypeId="urn:microsoft.com/office/officeart/2005/8/quickstyle/simple1" qsCatId="simple" csTypeId="urn:microsoft.com/office/officeart/2005/8/colors/accent1_2" csCatId="accent1" phldr="1"/>
      <dgm:spPr/>
    </dgm:pt>
    <dgm:pt modelId="{1BBD0F79-AF7E-4D98-9A8D-872BF567C728}">
      <dgm:prSet phldrT="[Text]"/>
      <dgm:spPr/>
      <dgm:t>
        <a:bodyPr/>
        <a:lstStyle/>
        <a:p>
          <a:pPr rtl="1"/>
          <a:r>
            <a:rPr lang="en-US" b="1" dirty="0"/>
            <a:t>Tilt Angle</a:t>
          </a:r>
          <a:endParaRPr lang="ar-SA" b="1" dirty="0"/>
        </a:p>
      </dgm:t>
    </dgm:pt>
    <dgm:pt modelId="{B275F90B-9030-46E3-99CA-D0C23F086921}" type="parTrans" cxnId="{19087764-8803-430D-8B99-D4C217E16FDA}">
      <dgm:prSet/>
      <dgm:spPr/>
      <dgm:t>
        <a:bodyPr/>
        <a:lstStyle/>
        <a:p>
          <a:pPr rtl="1"/>
          <a:endParaRPr lang="ar-SA"/>
        </a:p>
      </dgm:t>
    </dgm:pt>
    <dgm:pt modelId="{11CBF4E2-B4CD-4CC9-8452-78D7DE8B0BEA}" type="sibTrans" cxnId="{19087764-8803-430D-8B99-D4C217E16FDA}">
      <dgm:prSet/>
      <dgm:spPr/>
      <dgm:t>
        <a:bodyPr/>
        <a:lstStyle/>
        <a:p>
          <a:pPr rtl="1"/>
          <a:endParaRPr lang="ar-SA"/>
        </a:p>
      </dgm:t>
    </dgm:pt>
    <dgm:pt modelId="{F0721DD3-C239-4314-B701-ED00A865060F}" type="pres">
      <dgm:prSet presAssocID="{289D8635-5FAA-49A5-B16B-2468931D42A9}" presName="Name0" presStyleCnt="0">
        <dgm:presLayoutVars>
          <dgm:chMax/>
          <dgm:chPref/>
          <dgm:dir/>
        </dgm:presLayoutVars>
      </dgm:prSet>
      <dgm:spPr/>
    </dgm:pt>
    <dgm:pt modelId="{E499D1AC-311B-44D7-84BF-EBE5A111C219}" type="pres">
      <dgm:prSet presAssocID="{1BBD0F79-AF7E-4D98-9A8D-872BF567C728}" presName="composite" presStyleCnt="0"/>
      <dgm:spPr/>
    </dgm:pt>
    <dgm:pt modelId="{335970EA-9C7C-493C-9BE5-9C401BAB7079}" type="pres">
      <dgm:prSet presAssocID="{1BBD0F79-AF7E-4D98-9A8D-872BF567C728}" presName="Accent" presStyleLbl="alignNode1" presStyleIdx="0" presStyleCnt="1">
        <dgm:presLayoutVars>
          <dgm:chMax val="0"/>
          <dgm:chPref val="0"/>
        </dgm:presLayoutVars>
      </dgm:prSet>
      <dgm:spPr/>
    </dgm:pt>
    <dgm:pt modelId="{90A851E4-85C6-4F59-8424-FBEF7A14E0F9}" type="pres">
      <dgm:prSet presAssocID="{1BBD0F79-AF7E-4D98-9A8D-872BF567C728}" presName="Image" presStyleLbl="bgImgPlace1" presStyleIdx="0" presStyleCnt="1" custScaleX="111436" custScaleY="107867">
        <dgm:presLayoutVars>
          <dgm:chMax val="0"/>
          <dgm:chPref val="0"/>
          <dgm:bulletEnabled val="1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A9C78BA4-638F-4ABD-A6F0-6013248AE151}" type="pres">
      <dgm:prSet presAssocID="{1BBD0F79-AF7E-4D98-9A8D-872BF567C728}" presName="Parent" presStyleLbl="fgAccFollowNode1" presStyleIdx="0" presStyleCnt="1">
        <dgm:presLayoutVars>
          <dgm:chMax val="0"/>
          <dgm:chPref val="0"/>
          <dgm:bulletEnabled val="1"/>
        </dgm:presLayoutVars>
      </dgm:prSet>
      <dgm:spPr/>
    </dgm:pt>
    <dgm:pt modelId="{A866D578-77E0-440A-A557-BFE004B5ABF7}" type="pres">
      <dgm:prSet presAssocID="{1BBD0F79-AF7E-4D98-9A8D-872BF567C728}" presName="Space" presStyleCnt="0">
        <dgm:presLayoutVars>
          <dgm:chMax val="0"/>
          <dgm:chPref val="0"/>
        </dgm:presLayoutVars>
      </dgm:prSet>
      <dgm:spPr/>
    </dgm:pt>
  </dgm:ptLst>
  <dgm:cxnLst>
    <dgm:cxn modelId="{5E701837-A3FD-44FA-A580-F9FF661F1769}" type="presOf" srcId="{289D8635-5FAA-49A5-B16B-2468931D42A9}" destId="{F0721DD3-C239-4314-B701-ED00A865060F}" srcOrd="0" destOrd="0" presId="urn:microsoft.com/office/officeart/2008/layout/AlternatingPictureCircles"/>
    <dgm:cxn modelId="{19087764-8803-430D-8B99-D4C217E16FDA}" srcId="{289D8635-5FAA-49A5-B16B-2468931D42A9}" destId="{1BBD0F79-AF7E-4D98-9A8D-872BF567C728}" srcOrd="0" destOrd="0" parTransId="{B275F90B-9030-46E3-99CA-D0C23F086921}" sibTransId="{11CBF4E2-B4CD-4CC9-8452-78D7DE8B0BEA}"/>
    <dgm:cxn modelId="{7062A7B8-B050-4B77-8519-61C8ADF25098}" type="presOf" srcId="{1BBD0F79-AF7E-4D98-9A8D-872BF567C728}" destId="{A9C78BA4-638F-4ABD-A6F0-6013248AE151}" srcOrd="0" destOrd="0" presId="urn:microsoft.com/office/officeart/2008/layout/AlternatingPictureCircles"/>
    <dgm:cxn modelId="{CC160EB6-3E19-4194-B025-EF477DC4B3E6}" type="presParOf" srcId="{F0721DD3-C239-4314-B701-ED00A865060F}" destId="{E499D1AC-311B-44D7-84BF-EBE5A111C219}" srcOrd="0" destOrd="0" presId="urn:microsoft.com/office/officeart/2008/layout/AlternatingPictureCircles"/>
    <dgm:cxn modelId="{92785333-3F7D-4765-8D9B-ADDCD209E3E9}" type="presParOf" srcId="{E499D1AC-311B-44D7-84BF-EBE5A111C219}" destId="{335970EA-9C7C-493C-9BE5-9C401BAB7079}" srcOrd="0" destOrd="0" presId="urn:microsoft.com/office/officeart/2008/layout/AlternatingPictureCircles"/>
    <dgm:cxn modelId="{562D993F-684C-4882-931B-9435981F4398}" type="presParOf" srcId="{E499D1AC-311B-44D7-84BF-EBE5A111C219}" destId="{90A851E4-85C6-4F59-8424-FBEF7A14E0F9}" srcOrd="1" destOrd="0" presId="urn:microsoft.com/office/officeart/2008/layout/AlternatingPictureCircles"/>
    <dgm:cxn modelId="{13E975EB-0AF3-43F2-812D-67A305FB5AAC}" type="presParOf" srcId="{E499D1AC-311B-44D7-84BF-EBE5A111C219}" destId="{A9C78BA4-638F-4ABD-A6F0-6013248AE151}" srcOrd="2" destOrd="0" presId="urn:microsoft.com/office/officeart/2008/layout/AlternatingPictureCircles"/>
    <dgm:cxn modelId="{1BE856C3-9BD3-4E12-9B6F-2216EEF8BC8A}" type="presParOf" srcId="{E499D1AC-311B-44D7-84BF-EBE5A111C219}" destId="{A866D578-77E0-440A-A557-BFE004B5ABF7}" srcOrd="3" destOrd="0" presId="urn:microsoft.com/office/officeart/2008/layout/AlternatingPictureCircl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5E9945-9D52-40D8-BFF4-8934F23125A6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3" csCatId="accent1" phldr="1"/>
      <dgm:spPr/>
    </dgm:pt>
    <dgm:pt modelId="{C8FE60C7-CA6D-449B-B125-6C730130C006}">
      <dgm:prSet phldrT="[Text]"/>
      <dgm:spPr/>
      <dgm:t>
        <a:bodyPr/>
        <a:lstStyle/>
        <a:p>
          <a:pPr rtl="1"/>
          <a:r>
            <a:rPr lang="en-US" b="1" dirty="0">
              <a:solidFill>
                <a:schemeClr val="bg1"/>
              </a:solidFill>
            </a:rPr>
            <a:t>Orientation</a:t>
          </a:r>
          <a:endParaRPr lang="ar-SA" b="1" dirty="0">
            <a:solidFill>
              <a:schemeClr val="bg1"/>
            </a:solidFill>
          </a:endParaRPr>
        </a:p>
      </dgm:t>
    </dgm:pt>
    <dgm:pt modelId="{B5852B25-0F5D-46EE-A634-6521F407C95B}" type="parTrans" cxnId="{DF2F6AD1-826D-4D45-BBE8-6FEEAE4CCCE1}">
      <dgm:prSet/>
      <dgm:spPr/>
      <dgm:t>
        <a:bodyPr/>
        <a:lstStyle/>
        <a:p>
          <a:pPr rtl="1"/>
          <a:endParaRPr lang="ar-SA"/>
        </a:p>
      </dgm:t>
    </dgm:pt>
    <dgm:pt modelId="{AB3ADB24-C996-4AA8-9413-4F5DF0B69023}" type="sibTrans" cxnId="{DF2F6AD1-826D-4D45-BBE8-6FEEAE4CCCE1}">
      <dgm:prSet/>
      <dgm:spPr/>
      <dgm:t>
        <a:bodyPr/>
        <a:lstStyle/>
        <a:p>
          <a:pPr rtl="1"/>
          <a:endParaRPr lang="ar-SA"/>
        </a:p>
      </dgm:t>
    </dgm:pt>
    <dgm:pt modelId="{3C21CB96-6924-494F-98F6-4297753803E7}" type="pres">
      <dgm:prSet presAssocID="{1E5E9945-9D52-40D8-BFF4-8934F23125A6}" presName="diagram" presStyleCnt="0">
        <dgm:presLayoutVars>
          <dgm:dir/>
        </dgm:presLayoutVars>
      </dgm:prSet>
      <dgm:spPr/>
    </dgm:pt>
    <dgm:pt modelId="{07848022-DCB0-413C-BBC1-6B43E73E164C}" type="pres">
      <dgm:prSet presAssocID="{C8FE60C7-CA6D-449B-B125-6C730130C006}" presName="composite" presStyleCnt="0"/>
      <dgm:spPr/>
    </dgm:pt>
    <dgm:pt modelId="{1515A706-527C-4514-9860-9C417EFCB4D9}" type="pres">
      <dgm:prSet presAssocID="{C8FE60C7-CA6D-449B-B125-6C730130C006}" presName="Image" presStyleLbl="bgShp" presStyleIdx="0" presStyleCnt="1" custLinFactNeighborX="1885" custLinFactNeighborY="-1523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</dgm:spPr>
    </dgm:pt>
    <dgm:pt modelId="{E65384D4-8F5D-4341-9562-A237A751DD17}" type="pres">
      <dgm:prSet presAssocID="{C8FE60C7-CA6D-449B-B125-6C730130C006}" presName="Parent" presStyleLbl="node0" presStyleIdx="0" presStyleCnt="1" custScaleX="62666" custScaleY="78253" custLinFactY="-100000" custLinFactNeighborX="32213" custLinFactNeighborY="-190642">
        <dgm:presLayoutVars>
          <dgm:bulletEnabled val="1"/>
        </dgm:presLayoutVars>
      </dgm:prSet>
      <dgm:spPr/>
    </dgm:pt>
  </dgm:ptLst>
  <dgm:cxnLst>
    <dgm:cxn modelId="{2000A331-71B4-45A4-A877-F0C2F87E2F24}" type="presOf" srcId="{C8FE60C7-CA6D-449B-B125-6C730130C006}" destId="{E65384D4-8F5D-4341-9562-A237A751DD17}" srcOrd="0" destOrd="0" presId="urn:microsoft.com/office/officeart/2008/layout/BendingPictureCaption"/>
    <dgm:cxn modelId="{AFBE09BC-2ED7-4EA0-AB99-C8C9A0666D57}" type="presOf" srcId="{1E5E9945-9D52-40D8-BFF4-8934F23125A6}" destId="{3C21CB96-6924-494F-98F6-4297753803E7}" srcOrd="0" destOrd="0" presId="urn:microsoft.com/office/officeart/2008/layout/BendingPictureCaption"/>
    <dgm:cxn modelId="{DF2F6AD1-826D-4D45-BBE8-6FEEAE4CCCE1}" srcId="{1E5E9945-9D52-40D8-BFF4-8934F23125A6}" destId="{C8FE60C7-CA6D-449B-B125-6C730130C006}" srcOrd="0" destOrd="0" parTransId="{B5852B25-0F5D-46EE-A634-6521F407C95B}" sibTransId="{AB3ADB24-C996-4AA8-9413-4F5DF0B69023}"/>
    <dgm:cxn modelId="{4CC1CC7B-0461-46E6-BF2D-83542C18B318}" type="presParOf" srcId="{3C21CB96-6924-494F-98F6-4297753803E7}" destId="{07848022-DCB0-413C-BBC1-6B43E73E164C}" srcOrd="0" destOrd="0" presId="urn:microsoft.com/office/officeart/2008/layout/BendingPictureCaption"/>
    <dgm:cxn modelId="{20ED8A34-70AC-47A4-A1D1-B07692F41918}" type="presParOf" srcId="{07848022-DCB0-413C-BBC1-6B43E73E164C}" destId="{1515A706-527C-4514-9860-9C417EFCB4D9}" srcOrd="0" destOrd="0" presId="urn:microsoft.com/office/officeart/2008/layout/BendingPictureCaption"/>
    <dgm:cxn modelId="{47B1CD55-659F-408E-893C-7C6AA3F60EE2}" type="presParOf" srcId="{07848022-DCB0-413C-BBC1-6B43E73E164C}" destId="{E65384D4-8F5D-4341-9562-A237A751DD17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3A32EAF-44F2-496E-A981-1455DCAD3CF8}" type="doc">
      <dgm:prSet loTypeId="urn:microsoft.com/office/officeart/2008/layout/AlternatingPictureCircles" loCatId="picture" qsTypeId="urn:microsoft.com/office/officeart/2005/8/quickstyle/simple1" qsCatId="simple" csTypeId="urn:microsoft.com/office/officeart/2005/8/colors/accent1_2" csCatId="accent1" phldr="1"/>
      <dgm:spPr/>
    </dgm:pt>
    <dgm:pt modelId="{EAAF422A-95FE-42AF-868E-7F4E31EDE0AD}">
      <dgm:prSet phldrT="[Text]"/>
      <dgm:spPr/>
      <dgm:t>
        <a:bodyPr/>
        <a:lstStyle/>
        <a:p>
          <a:pPr rtl="1"/>
          <a:r>
            <a:rPr lang="en-US" b="1" dirty="0"/>
            <a:t>Cleaning</a:t>
          </a:r>
          <a:endParaRPr lang="ar-SA" b="1" dirty="0"/>
        </a:p>
      </dgm:t>
    </dgm:pt>
    <dgm:pt modelId="{60698076-7C1C-432B-B167-474C0E1C9705}" type="parTrans" cxnId="{EE21BDAB-B238-4972-8742-3C42782286E9}">
      <dgm:prSet/>
      <dgm:spPr/>
      <dgm:t>
        <a:bodyPr/>
        <a:lstStyle/>
        <a:p>
          <a:pPr rtl="1"/>
          <a:endParaRPr lang="ar-SA"/>
        </a:p>
      </dgm:t>
    </dgm:pt>
    <dgm:pt modelId="{B0A74493-3BAA-4806-B568-A698D530476F}" type="sibTrans" cxnId="{EE21BDAB-B238-4972-8742-3C42782286E9}">
      <dgm:prSet/>
      <dgm:spPr/>
      <dgm:t>
        <a:bodyPr/>
        <a:lstStyle/>
        <a:p>
          <a:pPr rtl="1"/>
          <a:endParaRPr lang="ar-SA"/>
        </a:p>
      </dgm:t>
    </dgm:pt>
    <dgm:pt modelId="{312A8EEA-0A38-435E-BB31-D4210A62FD71}" type="pres">
      <dgm:prSet presAssocID="{43A32EAF-44F2-496E-A981-1455DCAD3CF8}" presName="Name0" presStyleCnt="0">
        <dgm:presLayoutVars>
          <dgm:chMax/>
          <dgm:chPref/>
          <dgm:dir/>
        </dgm:presLayoutVars>
      </dgm:prSet>
      <dgm:spPr/>
    </dgm:pt>
    <dgm:pt modelId="{201EFB8C-4178-4CC4-A738-5609EC4588DD}" type="pres">
      <dgm:prSet presAssocID="{EAAF422A-95FE-42AF-868E-7F4E31EDE0AD}" presName="composite" presStyleCnt="0"/>
      <dgm:spPr/>
    </dgm:pt>
    <dgm:pt modelId="{CDE20084-9F35-4416-BEAE-82FA90C0B68B}" type="pres">
      <dgm:prSet presAssocID="{EAAF422A-95FE-42AF-868E-7F4E31EDE0AD}" presName="Accent" presStyleLbl="alignNode1" presStyleIdx="0" presStyleCnt="1">
        <dgm:presLayoutVars>
          <dgm:chMax val="0"/>
          <dgm:chPref val="0"/>
        </dgm:presLayoutVars>
      </dgm:prSet>
      <dgm:spPr/>
    </dgm:pt>
    <dgm:pt modelId="{BAAC2564-C574-4AC9-9234-59BC2B526FF4}" type="pres">
      <dgm:prSet presAssocID="{EAAF422A-95FE-42AF-868E-7F4E31EDE0AD}" presName="Image" presStyleLbl="bgImgPlace1" presStyleIdx="0" presStyleCnt="1" custScaleX="129192" custScaleY="144132">
        <dgm:presLayoutVars>
          <dgm:chMax val="0"/>
          <dgm:chPref val="0"/>
          <dgm:bulletEnabled val="1"/>
        </dgm:presLayoutVars>
      </dgm:prSet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1063EE99-7DE6-4ECE-9BC0-6A8E14630F63}" type="pres">
      <dgm:prSet presAssocID="{EAAF422A-95FE-42AF-868E-7F4E31EDE0AD}" presName="Parent" presStyleLbl="fgAccFollowNode1" presStyleIdx="0" presStyleCnt="1">
        <dgm:presLayoutVars>
          <dgm:chMax val="0"/>
          <dgm:chPref val="0"/>
          <dgm:bulletEnabled val="1"/>
        </dgm:presLayoutVars>
      </dgm:prSet>
      <dgm:spPr/>
    </dgm:pt>
    <dgm:pt modelId="{43E07402-C159-497A-B486-8938CACCE9E3}" type="pres">
      <dgm:prSet presAssocID="{EAAF422A-95FE-42AF-868E-7F4E31EDE0AD}" presName="Space" presStyleCnt="0">
        <dgm:presLayoutVars>
          <dgm:chMax val="0"/>
          <dgm:chPref val="0"/>
        </dgm:presLayoutVars>
      </dgm:prSet>
      <dgm:spPr/>
    </dgm:pt>
  </dgm:ptLst>
  <dgm:cxnLst>
    <dgm:cxn modelId="{695E1F27-055E-4B02-B396-C24F5C93EC52}" type="presOf" srcId="{43A32EAF-44F2-496E-A981-1455DCAD3CF8}" destId="{312A8EEA-0A38-435E-BB31-D4210A62FD71}" srcOrd="0" destOrd="0" presId="urn:microsoft.com/office/officeart/2008/layout/AlternatingPictureCircles"/>
    <dgm:cxn modelId="{EE21BDAB-B238-4972-8742-3C42782286E9}" srcId="{43A32EAF-44F2-496E-A981-1455DCAD3CF8}" destId="{EAAF422A-95FE-42AF-868E-7F4E31EDE0AD}" srcOrd="0" destOrd="0" parTransId="{60698076-7C1C-432B-B167-474C0E1C9705}" sibTransId="{B0A74493-3BAA-4806-B568-A698D530476F}"/>
    <dgm:cxn modelId="{D398C3B0-B72A-498B-BD81-5478DB093517}" type="presOf" srcId="{EAAF422A-95FE-42AF-868E-7F4E31EDE0AD}" destId="{1063EE99-7DE6-4ECE-9BC0-6A8E14630F63}" srcOrd="0" destOrd="0" presId="urn:microsoft.com/office/officeart/2008/layout/AlternatingPictureCircles"/>
    <dgm:cxn modelId="{D03FD72F-4147-45A1-9670-C4BFA53CD119}" type="presParOf" srcId="{312A8EEA-0A38-435E-BB31-D4210A62FD71}" destId="{201EFB8C-4178-4CC4-A738-5609EC4588DD}" srcOrd="0" destOrd="0" presId="urn:microsoft.com/office/officeart/2008/layout/AlternatingPictureCircles"/>
    <dgm:cxn modelId="{30467E4C-6E59-4CD7-8844-73A080797D01}" type="presParOf" srcId="{201EFB8C-4178-4CC4-A738-5609EC4588DD}" destId="{CDE20084-9F35-4416-BEAE-82FA90C0B68B}" srcOrd="0" destOrd="0" presId="urn:microsoft.com/office/officeart/2008/layout/AlternatingPictureCircles"/>
    <dgm:cxn modelId="{3308E17B-7AB7-4D0F-BAEF-0DB47B046AE1}" type="presParOf" srcId="{201EFB8C-4178-4CC4-A738-5609EC4588DD}" destId="{BAAC2564-C574-4AC9-9234-59BC2B526FF4}" srcOrd="1" destOrd="0" presId="urn:microsoft.com/office/officeart/2008/layout/AlternatingPictureCircles"/>
    <dgm:cxn modelId="{79B6FEF2-453D-429D-AF49-0E2246F32EB9}" type="presParOf" srcId="{201EFB8C-4178-4CC4-A738-5609EC4588DD}" destId="{1063EE99-7DE6-4ECE-9BC0-6A8E14630F63}" srcOrd="2" destOrd="0" presId="urn:microsoft.com/office/officeart/2008/layout/AlternatingPictureCircles"/>
    <dgm:cxn modelId="{B7B87221-DA3A-4FD9-9E45-DF28DC010B58}" type="presParOf" srcId="{201EFB8C-4178-4CC4-A738-5609EC4588DD}" destId="{43E07402-C159-497A-B486-8938CACCE9E3}" srcOrd="3" destOrd="0" presId="urn:microsoft.com/office/officeart/2008/layout/AlternatingPictureCircles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5BBEF1C-DD6E-416C-A51E-A0B161DCFABA}" type="doc">
      <dgm:prSet loTypeId="urn:microsoft.com/office/officeart/2008/layout/AlternatingPictureCircles" loCatId="picture" qsTypeId="urn:microsoft.com/office/officeart/2005/8/quickstyle/simple5" qsCatId="simple" csTypeId="urn:microsoft.com/office/officeart/2005/8/colors/accent1_2" csCatId="accent1" phldr="1"/>
      <dgm:spPr/>
    </dgm:pt>
    <dgm:pt modelId="{A7585FEF-1493-49E2-BB95-9257D4906B03}">
      <dgm:prSet phldrT="[Text]" custT="1"/>
      <dgm:spPr/>
      <dgm:t>
        <a:bodyPr/>
        <a:lstStyle/>
        <a:p>
          <a:pPr rtl="1"/>
          <a:r>
            <a:rPr lang="en-US" sz="1000" b="1" dirty="0"/>
            <a:t>Temperature</a:t>
          </a:r>
          <a:endParaRPr lang="ar-SA" sz="1000" b="1" dirty="0"/>
        </a:p>
      </dgm:t>
    </dgm:pt>
    <dgm:pt modelId="{E89CBA23-6AB2-4AA5-8E62-E0C9B87A6121}" type="parTrans" cxnId="{D9B73327-C116-405E-A539-9B46473A58BA}">
      <dgm:prSet/>
      <dgm:spPr/>
      <dgm:t>
        <a:bodyPr/>
        <a:lstStyle/>
        <a:p>
          <a:pPr rtl="1"/>
          <a:endParaRPr lang="ar-SA"/>
        </a:p>
      </dgm:t>
    </dgm:pt>
    <dgm:pt modelId="{FE90CC65-540F-47A5-8657-366B0ABFDA81}" type="sibTrans" cxnId="{D9B73327-C116-405E-A539-9B46473A58BA}">
      <dgm:prSet/>
      <dgm:spPr/>
      <dgm:t>
        <a:bodyPr/>
        <a:lstStyle/>
        <a:p>
          <a:pPr rtl="1"/>
          <a:endParaRPr lang="ar-SA"/>
        </a:p>
      </dgm:t>
    </dgm:pt>
    <dgm:pt modelId="{F5C54EEE-C44B-4E49-8D86-0F73066CA736}" type="pres">
      <dgm:prSet presAssocID="{45BBEF1C-DD6E-416C-A51E-A0B161DCFABA}" presName="Name0" presStyleCnt="0">
        <dgm:presLayoutVars>
          <dgm:chMax/>
          <dgm:chPref/>
          <dgm:dir/>
        </dgm:presLayoutVars>
      </dgm:prSet>
      <dgm:spPr/>
    </dgm:pt>
    <dgm:pt modelId="{EC4211B2-1857-4733-BC49-16A64CBC5892}" type="pres">
      <dgm:prSet presAssocID="{A7585FEF-1493-49E2-BB95-9257D4906B03}" presName="composite" presStyleCnt="0"/>
      <dgm:spPr/>
    </dgm:pt>
    <dgm:pt modelId="{C61DBABC-EF3F-4019-A2E6-33DBF08F5BFA}" type="pres">
      <dgm:prSet presAssocID="{A7585FEF-1493-49E2-BB95-9257D4906B03}" presName="Accent" presStyleLbl="alignNode1" presStyleIdx="0" presStyleCnt="1" custScaleX="111001" custLinFactNeighborX="-9414" custLinFactNeighborY="-27108">
        <dgm:presLayoutVars>
          <dgm:chMax val="0"/>
          <dgm:chPref val="0"/>
        </dgm:presLayoutVars>
      </dgm:prSet>
      <dgm:spPr/>
    </dgm:pt>
    <dgm:pt modelId="{9AD87CD7-9EAE-4D71-911B-C2FFD359DAFF}" type="pres">
      <dgm:prSet presAssocID="{A7585FEF-1493-49E2-BB95-9257D4906B03}" presName="Image" presStyleLbl="bgImgPlace1" presStyleIdx="0" presStyleCnt="1">
        <dgm:presLayoutVars>
          <dgm:chMax val="0"/>
          <dgm:chPref val="0"/>
          <dgm:bulletEnabled val="1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7000" b="-27000"/>
          </a:stretch>
        </a:blipFill>
      </dgm:spPr>
    </dgm:pt>
    <dgm:pt modelId="{1915412D-598F-4BAA-8AAC-FBA8F77EA45C}" type="pres">
      <dgm:prSet presAssocID="{A7585FEF-1493-49E2-BB95-9257D4906B03}" presName="Parent" presStyleLbl="fgAccFollowNode1" presStyleIdx="0" presStyleCnt="1" custScaleX="128245" custLinFactNeighborX="-12052" custLinFactNeighborY="-34735">
        <dgm:presLayoutVars>
          <dgm:chMax val="0"/>
          <dgm:chPref val="0"/>
          <dgm:bulletEnabled val="1"/>
        </dgm:presLayoutVars>
      </dgm:prSet>
      <dgm:spPr/>
    </dgm:pt>
    <dgm:pt modelId="{06F77262-0CA1-44B7-8DA1-AABADF37DB70}" type="pres">
      <dgm:prSet presAssocID="{A7585FEF-1493-49E2-BB95-9257D4906B03}" presName="Space" presStyleCnt="0">
        <dgm:presLayoutVars>
          <dgm:chMax val="0"/>
          <dgm:chPref val="0"/>
        </dgm:presLayoutVars>
      </dgm:prSet>
      <dgm:spPr/>
    </dgm:pt>
  </dgm:ptLst>
  <dgm:cxnLst>
    <dgm:cxn modelId="{D9B73327-C116-405E-A539-9B46473A58BA}" srcId="{45BBEF1C-DD6E-416C-A51E-A0B161DCFABA}" destId="{A7585FEF-1493-49E2-BB95-9257D4906B03}" srcOrd="0" destOrd="0" parTransId="{E89CBA23-6AB2-4AA5-8E62-E0C9B87A6121}" sibTransId="{FE90CC65-540F-47A5-8657-366B0ABFDA81}"/>
    <dgm:cxn modelId="{54E6A661-07F7-4F4C-B569-7D8E10CB619E}" type="presOf" srcId="{45BBEF1C-DD6E-416C-A51E-A0B161DCFABA}" destId="{F5C54EEE-C44B-4E49-8D86-0F73066CA736}" srcOrd="0" destOrd="0" presId="urn:microsoft.com/office/officeart/2008/layout/AlternatingPictureCircles"/>
    <dgm:cxn modelId="{FBBF4B99-2DD7-4ADE-B1A1-94E97B68D842}" type="presOf" srcId="{A7585FEF-1493-49E2-BB95-9257D4906B03}" destId="{1915412D-598F-4BAA-8AAC-FBA8F77EA45C}" srcOrd="0" destOrd="0" presId="urn:microsoft.com/office/officeart/2008/layout/AlternatingPictureCircles"/>
    <dgm:cxn modelId="{F736F3EA-8A89-47BB-A358-1543E77E13F1}" type="presParOf" srcId="{F5C54EEE-C44B-4E49-8D86-0F73066CA736}" destId="{EC4211B2-1857-4733-BC49-16A64CBC5892}" srcOrd="0" destOrd="0" presId="urn:microsoft.com/office/officeart/2008/layout/AlternatingPictureCircles"/>
    <dgm:cxn modelId="{6DAAAE91-9B3F-4C80-99C3-764E5320BAA3}" type="presParOf" srcId="{EC4211B2-1857-4733-BC49-16A64CBC5892}" destId="{C61DBABC-EF3F-4019-A2E6-33DBF08F5BFA}" srcOrd="0" destOrd="0" presId="urn:microsoft.com/office/officeart/2008/layout/AlternatingPictureCircles"/>
    <dgm:cxn modelId="{14B73188-7A6F-486C-9AEA-6F48F42A4F7B}" type="presParOf" srcId="{EC4211B2-1857-4733-BC49-16A64CBC5892}" destId="{9AD87CD7-9EAE-4D71-911B-C2FFD359DAFF}" srcOrd="1" destOrd="0" presId="urn:microsoft.com/office/officeart/2008/layout/AlternatingPictureCircles"/>
    <dgm:cxn modelId="{39874F55-8CC0-4490-AB85-572170EC3DA6}" type="presParOf" srcId="{EC4211B2-1857-4733-BC49-16A64CBC5892}" destId="{1915412D-598F-4BAA-8AAC-FBA8F77EA45C}" srcOrd="2" destOrd="0" presId="urn:microsoft.com/office/officeart/2008/layout/AlternatingPictureCircles"/>
    <dgm:cxn modelId="{7B9528CD-A3C6-481D-95DD-916F99529F5D}" type="presParOf" srcId="{EC4211B2-1857-4733-BC49-16A64CBC5892}" destId="{06F77262-0CA1-44B7-8DA1-AABADF37DB70}" srcOrd="3" destOrd="0" presId="urn:microsoft.com/office/officeart/2008/layout/AlternatingPictureCircles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7CBFD9E-B1A4-4E7E-9D7E-2B01BC813B28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</dgm:pt>
    <dgm:pt modelId="{93030F15-0A68-4B9D-9FAF-6FF79E9C8B6D}">
      <dgm:prSet phldrT="[Text]"/>
      <dgm:spPr/>
      <dgm:t>
        <a:bodyPr/>
        <a:lstStyle/>
        <a:p>
          <a:pPr rtl="1"/>
          <a:r>
            <a:rPr lang="en-US" b="1" dirty="0">
              <a:solidFill>
                <a:schemeClr val="bg1"/>
              </a:solidFill>
            </a:rPr>
            <a:t>Shading</a:t>
          </a:r>
          <a:endParaRPr lang="ar-SA" b="1" dirty="0">
            <a:solidFill>
              <a:schemeClr val="bg1"/>
            </a:solidFill>
          </a:endParaRPr>
        </a:p>
      </dgm:t>
    </dgm:pt>
    <dgm:pt modelId="{9931220B-207C-4AE2-B687-052C0375C4D8}" type="parTrans" cxnId="{2C46523E-5D82-42EA-8814-A3CDDF67E0FC}">
      <dgm:prSet/>
      <dgm:spPr/>
      <dgm:t>
        <a:bodyPr/>
        <a:lstStyle/>
        <a:p>
          <a:pPr rtl="1"/>
          <a:endParaRPr lang="ar-SA"/>
        </a:p>
      </dgm:t>
    </dgm:pt>
    <dgm:pt modelId="{D8850078-3605-4694-BCEB-03115192AD2F}" type="sibTrans" cxnId="{2C46523E-5D82-42EA-8814-A3CDDF67E0FC}">
      <dgm:prSet/>
      <dgm:spPr/>
      <dgm:t>
        <a:bodyPr/>
        <a:lstStyle/>
        <a:p>
          <a:pPr rtl="1"/>
          <a:endParaRPr lang="ar-SA"/>
        </a:p>
      </dgm:t>
    </dgm:pt>
    <dgm:pt modelId="{30EDC8F7-B75E-4C98-9D5F-BD049ED3C00C}" type="pres">
      <dgm:prSet presAssocID="{D7CBFD9E-B1A4-4E7E-9D7E-2B01BC813B28}" presName="diagram" presStyleCnt="0">
        <dgm:presLayoutVars>
          <dgm:dir/>
        </dgm:presLayoutVars>
      </dgm:prSet>
      <dgm:spPr/>
    </dgm:pt>
    <dgm:pt modelId="{285FC627-6B16-4651-9B86-CC90BF37D327}" type="pres">
      <dgm:prSet presAssocID="{93030F15-0A68-4B9D-9FAF-6FF79E9C8B6D}" presName="composite" presStyleCnt="0"/>
      <dgm:spPr/>
    </dgm:pt>
    <dgm:pt modelId="{2EF897D5-A975-4B79-8384-AF8949C037D7}" type="pres">
      <dgm:prSet presAssocID="{93030F15-0A68-4B9D-9FAF-6FF79E9C8B6D}" presName="Image" presStyleLbl="bgShp" presStyleIdx="0" presStyleCnt="1" custLinFactNeighborX="7880" custLinFactNeighborY="962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3000" b="-33000"/>
          </a:stretch>
        </a:blipFill>
      </dgm:spPr>
    </dgm:pt>
    <dgm:pt modelId="{3A282B0F-A752-4820-A288-B929A635CF25}" type="pres">
      <dgm:prSet presAssocID="{93030F15-0A68-4B9D-9FAF-6FF79E9C8B6D}" presName="Parent" presStyleLbl="node0" presStyleIdx="0" presStyleCnt="1" custLinFactY="-100000" custLinFactNeighborX="-28029" custLinFactNeighborY="-195860">
        <dgm:presLayoutVars>
          <dgm:bulletEnabled val="1"/>
        </dgm:presLayoutVars>
      </dgm:prSet>
      <dgm:spPr/>
    </dgm:pt>
  </dgm:ptLst>
  <dgm:cxnLst>
    <dgm:cxn modelId="{7F767B1D-135F-40CA-9B94-178532332EC4}" type="presOf" srcId="{93030F15-0A68-4B9D-9FAF-6FF79E9C8B6D}" destId="{3A282B0F-A752-4820-A288-B929A635CF25}" srcOrd="0" destOrd="0" presId="urn:microsoft.com/office/officeart/2008/layout/BendingPictureCaption"/>
    <dgm:cxn modelId="{2C46523E-5D82-42EA-8814-A3CDDF67E0FC}" srcId="{D7CBFD9E-B1A4-4E7E-9D7E-2B01BC813B28}" destId="{93030F15-0A68-4B9D-9FAF-6FF79E9C8B6D}" srcOrd="0" destOrd="0" parTransId="{9931220B-207C-4AE2-B687-052C0375C4D8}" sibTransId="{D8850078-3605-4694-BCEB-03115192AD2F}"/>
    <dgm:cxn modelId="{A5CFEAF6-1A24-4915-8A5B-3719A9811A3D}" type="presOf" srcId="{D7CBFD9E-B1A4-4E7E-9D7E-2B01BC813B28}" destId="{30EDC8F7-B75E-4C98-9D5F-BD049ED3C00C}" srcOrd="0" destOrd="0" presId="urn:microsoft.com/office/officeart/2008/layout/BendingPictureCaption"/>
    <dgm:cxn modelId="{F29C0A4A-7ECD-426B-B3B2-730EB471B5EA}" type="presParOf" srcId="{30EDC8F7-B75E-4C98-9D5F-BD049ED3C00C}" destId="{285FC627-6B16-4651-9B86-CC90BF37D327}" srcOrd="0" destOrd="0" presId="urn:microsoft.com/office/officeart/2008/layout/BendingPictureCaption"/>
    <dgm:cxn modelId="{AD6A6937-51C6-4067-9E23-8E0582C06F90}" type="presParOf" srcId="{285FC627-6B16-4651-9B86-CC90BF37D327}" destId="{2EF897D5-A975-4B79-8384-AF8949C037D7}" srcOrd="0" destOrd="0" presId="urn:microsoft.com/office/officeart/2008/layout/BendingPictureCaption"/>
    <dgm:cxn modelId="{18C78708-C667-44FC-8F20-15AEA9D90158}" type="presParOf" srcId="{285FC627-6B16-4651-9B86-CC90BF37D327}" destId="{3A282B0F-A752-4820-A288-B929A635CF25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08B7565-71CE-403B-83FF-3596E271E916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</dgm:pt>
    <dgm:pt modelId="{EBF97B96-F78C-4377-AC2C-62A6F023CBB1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rtl="1"/>
          <a:r>
            <a:rPr lang="en-US" sz="1200" b="1" dirty="0">
              <a:solidFill>
                <a:schemeClr val="bg1"/>
              </a:solidFill>
            </a:rPr>
            <a:t>panel angle 0</a:t>
          </a:r>
          <a:r>
            <a:rPr lang="en-US" sz="1200" b="1" dirty="0">
              <a:solidFill>
                <a:schemeClr val="bg1"/>
              </a:solidFill>
              <a:sym typeface="Symbol"/>
            </a:rPr>
            <a:t></a:t>
          </a:r>
          <a:r>
            <a:rPr lang="en-US" sz="1200" dirty="0"/>
            <a:t>.</a:t>
          </a:r>
          <a:endParaRPr lang="ar-SA" sz="1200" dirty="0"/>
        </a:p>
      </dgm:t>
    </dgm:pt>
    <dgm:pt modelId="{19D6AA39-8498-4127-97F9-4CDB74C39C82}" type="parTrans" cxnId="{2103EC48-EC59-40F7-BC12-FD739FD3A9CD}">
      <dgm:prSet/>
      <dgm:spPr/>
      <dgm:t>
        <a:bodyPr/>
        <a:lstStyle/>
        <a:p>
          <a:pPr rtl="1"/>
          <a:endParaRPr lang="ar-SA"/>
        </a:p>
      </dgm:t>
    </dgm:pt>
    <dgm:pt modelId="{F361AC4C-D000-4794-A3BC-BEBC2992465D}" type="sibTrans" cxnId="{2103EC48-EC59-40F7-BC12-FD739FD3A9CD}">
      <dgm:prSet/>
      <dgm:spPr/>
      <dgm:t>
        <a:bodyPr/>
        <a:lstStyle/>
        <a:p>
          <a:pPr rtl="1"/>
          <a:endParaRPr lang="ar-SA"/>
        </a:p>
      </dgm:t>
    </dgm:pt>
    <dgm:pt modelId="{8D272E23-AAB1-494E-9620-75A07173EEF2}" type="pres">
      <dgm:prSet presAssocID="{A08B7565-71CE-403B-83FF-3596E271E916}" presName="Name0" presStyleCnt="0">
        <dgm:presLayoutVars>
          <dgm:dir/>
          <dgm:resizeHandles val="exact"/>
        </dgm:presLayoutVars>
      </dgm:prSet>
      <dgm:spPr/>
    </dgm:pt>
    <dgm:pt modelId="{D7FBAC74-BD4B-4D17-B8FC-CABC915BA801}" type="pres">
      <dgm:prSet presAssocID="{EBF97B96-F78C-4377-AC2C-62A6F023CBB1}" presName="compNode" presStyleCnt="0"/>
      <dgm:spPr/>
    </dgm:pt>
    <dgm:pt modelId="{A1D318B9-34DB-4984-8110-A88DF8BE26CC}" type="pres">
      <dgm:prSet presAssocID="{EBF97B96-F78C-4377-AC2C-62A6F023CBB1}" presName="pictRect" presStyleLbl="node1" presStyleIdx="0" presStyleCnt="1" custLinFactNeighborX="-29164" custLinFactNeighborY="5967"/>
      <dgm:spPr>
        <a:blipFill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797D9FE8-68F6-4B83-8BA8-33439BFD59F0}" type="pres">
      <dgm:prSet presAssocID="{EBF97B96-F78C-4377-AC2C-62A6F023CBB1}" presName="textRect" presStyleLbl="revTx" presStyleIdx="0" presStyleCnt="1" custAng="10800000" custFlipVert="1" custScaleX="57459" custScaleY="38099" custLinFactY="-94571" custLinFactNeighborX="30271" custLinFactNeighborY="-100000">
        <dgm:presLayoutVars>
          <dgm:bulletEnabled val="1"/>
        </dgm:presLayoutVars>
      </dgm:prSet>
      <dgm:spPr/>
    </dgm:pt>
  </dgm:ptLst>
  <dgm:cxnLst>
    <dgm:cxn modelId="{2103EC48-EC59-40F7-BC12-FD739FD3A9CD}" srcId="{A08B7565-71CE-403B-83FF-3596E271E916}" destId="{EBF97B96-F78C-4377-AC2C-62A6F023CBB1}" srcOrd="0" destOrd="0" parTransId="{19D6AA39-8498-4127-97F9-4CDB74C39C82}" sibTransId="{F361AC4C-D000-4794-A3BC-BEBC2992465D}"/>
    <dgm:cxn modelId="{4DDC104D-A91D-45A4-9DD8-A206C0FB0A28}" type="presOf" srcId="{A08B7565-71CE-403B-83FF-3596E271E916}" destId="{8D272E23-AAB1-494E-9620-75A07173EEF2}" srcOrd="0" destOrd="0" presId="urn:microsoft.com/office/officeart/2005/8/layout/pList1"/>
    <dgm:cxn modelId="{DA7FD2EF-1570-4C59-A370-6C408127CC76}" type="presOf" srcId="{EBF97B96-F78C-4377-AC2C-62A6F023CBB1}" destId="{797D9FE8-68F6-4B83-8BA8-33439BFD59F0}" srcOrd="0" destOrd="0" presId="urn:microsoft.com/office/officeart/2005/8/layout/pList1"/>
    <dgm:cxn modelId="{A5B091F1-0480-4DB6-BCD4-CBEA906F2FA4}" type="presParOf" srcId="{8D272E23-AAB1-494E-9620-75A07173EEF2}" destId="{D7FBAC74-BD4B-4D17-B8FC-CABC915BA801}" srcOrd="0" destOrd="0" presId="urn:microsoft.com/office/officeart/2005/8/layout/pList1"/>
    <dgm:cxn modelId="{EF63678D-C26F-442C-8E08-35F19103BDDB}" type="presParOf" srcId="{D7FBAC74-BD4B-4D17-B8FC-CABC915BA801}" destId="{A1D318B9-34DB-4984-8110-A88DF8BE26CC}" srcOrd="0" destOrd="0" presId="urn:microsoft.com/office/officeart/2005/8/layout/pList1"/>
    <dgm:cxn modelId="{0476FE4D-5394-48A2-9DB5-67BD32D32D16}" type="presParOf" srcId="{D7FBAC74-BD4B-4D17-B8FC-CABC915BA801}" destId="{797D9FE8-68F6-4B83-8BA8-33439BFD59F0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488A3CB-796B-4346-85F5-682AD5B56D74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</dgm:pt>
    <dgm:pt modelId="{F16F75C8-9F3E-4832-8BEF-C1CDAFE94B24}">
      <dgm:prSet phldrT="[Text]"/>
      <dgm:spPr/>
      <dgm:t>
        <a:bodyPr/>
        <a:lstStyle/>
        <a:p>
          <a:pPr rtl="1"/>
          <a:r>
            <a:rPr lang="en-US" b="1" dirty="0">
              <a:solidFill>
                <a:schemeClr val="bg1"/>
              </a:solidFill>
            </a:rPr>
            <a:t>panel angle 15</a:t>
          </a:r>
          <a:r>
            <a:rPr lang="en-US" dirty="0">
              <a:sym typeface="Symbol"/>
            </a:rPr>
            <a:t></a:t>
          </a:r>
          <a:r>
            <a:rPr lang="en-US" dirty="0"/>
            <a:t> </a:t>
          </a:r>
          <a:endParaRPr lang="ar-SA" dirty="0"/>
        </a:p>
      </dgm:t>
    </dgm:pt>
    <dgm:pt modelId="{4DC6655A-136F-4B2E-B0D5-E4BB8BBBA067}" type="parTrans" cxnId="{B2833B0A-9861-4FE7-A588-8E47DFD1D560}">
      <dgm:prSet/>
      <dgm:spPr/>
      <dgm:t>
        <a:bodyPr/>
        <a:lstStyle/>
        <a:p>
          <a:pPr rtl="1"/>
          <a:endParaRPr lang="ar-SA"/>
        </a:p>
      </dgm:t>
    </dgm:pt>
    <dgm:pt modelId="{01AA4C46-FD2D-4364-89E2-5276997FCB0D}" type="sibTrans" cxnId="{B2833B0A-9861-4FE7-A588-8E47DFD1D560}">
      <dgm:prSet/>
      <dgm:spPr/>
      <dgm:t>
        <a:bodyPr/>
        <a:lstStyle/>
        <a:p>
          <a:pPr rtl="1"/>
          <a:endParaRPr lang="ar-SA"/>
        </a:p>
      </dgm:t>
    </dgm:pt>
    <dgm:pt modelId="{95FF5B9A-479D-4E55-BA6B-0799B4A9977B}" type="pres">
      <dgm:prSet presAssocID="{D488A3CB-796B-4346-85F5-682AD5B56D74}" presName="diagram" presStyleCnt="0">
        <dgm:presLayoutVars>
          <dgm:dir/>
        </dgm:presLayoutVars>
      </dgm:prSet>
      <dgm:spPr/>
    </dgm:pt>
    <dgm:pt modelId="{2C9146F1-DAB4-44D6-B0D9-2FD6216394B8}" type="pres">
      <dgm:prSet presAssocID="{F16F75C8-9F3E-4832-8BEF-C1CDAFE94B24}" presName="composite" presStyleCnt="0"/>
      <dgm:spPr/>
    </dgm:pt>
    <dgm:pt modelId="{046D74AB-91CA-4F59-A526-96658CB15514}" type="pres">
      <dgm:prSet presAssocID="{F16F75C8-9F3E-4832-8BEF-C1CDAFE94B24}" presName="Image" presStyleLbl="bgShp" presStyleIdx="0" presStyleCnt="1" custLinFactNeighborX="-9419" custLinFactNeighborY="211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38100">
          <a:solidFill>
            <a:schemeClr val="tx1"/>
          </a:solidFill>
        </a:ln>
      </dgm:spPr>
    </dgm:pt>
    <dgm:pt modelId="{B1E16513-886E-4FF6-8D5B-7B91B769C697}" type="pres">
      <dgm:prSet presAssocID="{F16F75C8-9F3E-4832-8BEF-C1CDAFE94B24}" presName="Parent" presStyleLbl="node0" presStyleIdx="0" presStyleCnt="1" custScaleX="74376" custScaleY="69835" custLinFactNeighborX="-79" custLinFactNeighborY="-13121">
        <dgm:presLayoutVars>
          <dgm:bulletEnabled val="1"/>
        </dgm:presLayoutVars>
      </dgm:prSet>
      <dgm:spPr/>
    </dgm:pt>
  </dgm:ptLst>
  <dgm:cxnLst>
    <dgm:cxn modelId="{B2833B0A-9861-4FE7-A588-8E47DFD1D560}" srcId="{D488A3CB-796B-4346-85F5-682AD5B56D74}" destId="{F16F75C8-9F3E-4832-8BEF-C1CDAFE94B24}" srcOrd="0" destOrd="0" parTransId="{4DC6655A-136F-4B2E-B0D5-E4BB8BBBA067}" sibTransId="{01AA4C46-FD2D-4364-89E2-5276997FCB0D}"/>
    <dgm:cxn modelId="{A3A62344-2297-4735-A53B-C6E702425E89}" type="presOf" srcId="{D488A3CB-796B-4346-85F5-682AD5B56D74}" destId="{95FF5B9A-479D-4E55-BA6B-0799B4A9977B}" srcOrd="0" destOrd="0" presId="urn:microsoft.com/office/officeart/2008/layout/BendingPictureCaption"/>
    <dgm:cxn modelId="{8E6A9D93-2235-4BE4-8FC1-CAB419E1616F}" type="presOf" srcId="{F16F75C8-9F3E-4832-8BEF-C1CDAFE94B24}" destId="{B1E16513-886E-4FF6-8D5B-7B91B769C697}" srcOrd="0" destOrd="0" presId="urn:microsoft.com/office/officeart/2008/layout/BendingPictureCaption"/>
    <dgm:cxn modelId="{1E67E252-BE63-4485-8F7A-B94BD9CD9A44}" type="presParOf" srcId="{95FF5B9A-479D-4E55-BA6B-0799B4A9977B}" destId="{2C9146F1-DAB4-44D6-B0D9-2FD6216394B8}" srcOrd="0" destOrd="0" presId="urn:microsoft.com/office/officeart/2008/layout/BendingPictureCaption"/>
    <dgm:cxn modelId="{FC6C7694-C5D5-4403-BF3C-98B93BB38BF0}" type="presParOf" srcId="{2C9146F1-DAB4-44D6-B0D9-2FD6216394B8}" destId="{046D74AB-91CA-4F59-A526-96658CB15514}" srcOrd="0" destOrd="0" presId="urn:microsoft.com/office/officeart/2008/layout/BendingPictureCaption"/>
    <dgm:cxn modelId="{BF2F9B8D-11D4-4779-9DDB-4FBBC3013712}" type="presParOf" srcId="{2C9146F1-DAB4-44D6-B0D9-2FD6216394B8}" destId="{B1E16513-886E-4FF6-8D5B-7B91B769C697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A1594B4-B928-468F-9670-203B651375DE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70476E9C-8B30-4039-BBA6-C2D10D5393DF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rtl="1"/>
          <a:r>
            <a:rPr lang="en-US" b="1" dirty="0">
              <a:solidFill>
                <a:schemeClr val="bg1"/>
              </a:solidFill>
            </a:rPr>
            <a:t>panel angle 30</a:t>
          </a:r>
          <a:r>
            <a:rPr lang="en-US" b="1" dirty="0">
              <a:solidFill>
                <a:schemeClr val="bg1"/>
              </a:solidFill>
              <a:sym typeface="Symbol"/>
            </a:rPr>
            <a:t></a:t>
          </a:r>
          <a:r>
            <a:rPr lang="en-US" dirty="0">
              <a:solidFill>
                <a:schemeClr val="bg1"/>
              </a:solidFill>
            </a:rPr>
            <a:t>.</a:t>
          </a:r>
          <a:endParaRPr lang="ar-SA" dirty="0">
            <a:solidFill>
              <a:schemeClr val="bg1"/>
            </a:solidFill>
          </a:endParaRPr>
        </a:p>
      </dgm:t>
    </dgm:pt>
    <dgm:pt modelId="{2BF7D8DE-B86E-404E-B324-249A8D9F8965}" type="parTrans" cxnId="{B6426210-C939-4A28-9084-3EB8EB5B596F}">
      <dgm:prSet/>
      <dgm:spPr/>
      <dgm:t>
        <a:bodyPr/>
        <a:lstStyle/>
        <a:p>
          <a:pPr rtl="1"/>
          <a:endParaRPr lang="ar-SA"/>
        </a:p>
      </dgm:t>
    </dgm:pt>
    <dgm:pt modelId="{ADA72D59-4AF7-4951-B2AF-D68E1BDD1F94}" type="sibTrans" cxnId="{B6426210-C939-4A28-9084-3EB8EB5B596F}">
      <dgm:prSet/>
      <dgm:spPr/>
      <dgm:t>
        <a:bodyPr/>
        <a:lstStyle/>
        <a:p>
          <a:pPr rtl="1"/>
          <a:endParaRPr lang="ar-SA"/>
        </a:p>
      </dgm:t>
    </dgm:pt>
    <dgm:pt modelId="{2CBC142C-5C26-49C2-B009-1D28B05D5459}" type="pres">
      <dgm:prSet presAssocID="{2A1594B4-B928-468F-9670-203B651375DE}" presName="Name0" presStyleCnt="0">
        <dgm:presLayoutVars>
          <dgm:chMax/>
          <dgm:chPref/>
          <dgm:dir/>
          <dgm:animLvl val="lvl"/>
        </dgm:presLayoutVars>
      </dgm:prSet>
      <dgm:spPr/>
    </dgm:pt>
    <dgm:pt modelId="{175DAA4B-9B6C-4648-A1BC-6FDBBBF967ED}" type="pres">
      <dgm:prSet presAssocID="{70476E9C-8B30-4039-BBA6-C2D10D5393DF}" presName="composite" presStyleCnt="0"/>
      <dgm:spPr/>
    </dgm:pt>
    <dgm:pt modelId="{ADB049D7-B727-4E57-9C5E-FC7A192F6DCE}" type="pres">
      <dgm:prSet presAssocID="{70476E9C-8B30-4039-BBA6-C2D10D5393DF}" presName="ParentAccentShape" presStyleLbl="trBgShp" presStyleIdx="0" presStyleCnt="1"/>
      <dgm:spPr/>
    </dgm:pt>
    <dgm:pt modelId="{D9EFA640-9B54-4FBA-B572-83ED7E381873}" type="pres">
      <dgm:prSet presAssocID="{70476E9C-8B30-4039-BBA6-C2D10D5393DF}" presName="ParentText" presStyleLbl="revTx" presStyleIdx="0" presStyleCnt="2" custScaleX="71627" custScaleY="194422" custLinFactY="-352732" custLinFactNeighborX="50734" custLinFactNeighborY="-400000">
        <dgm:presLayoutVars>
          <dgm:chMax val="1"/>
          <dgm:chPref val="1"/>
          <dgm:bulletEnabled val="1"/>
        </dgm:presLayoutVars>
      </dgm:prSet>
      <dgm:spPr/>
    </dgm:pt>
    <dgm:pt modelId="{C80CCBD8-F247-48D5-811F-224B01340988}" type="pres">
      <dgm:prSet presAssocID="{70476E9C-8B30-4039-BBA6-C2D10D5393DF}" presName="ChildText" presStyleLbl="revTx" presStyleIdx="1" presStyleCnt="2">
        <dgm:presLayoutVars>
          <dgm:chMax val="0"/>
          <dgm:chPref val="0"/>
        </dgm:presLayoutVars>
      </dgm:prSet>
      <dgm:spPr/>
    </dgm:pt>
    <dgm:pt modelId="{257E80A7-5B3F-4686-ADC8-23736F939EEA}" type="pres">
      <dgm:prSet presAssocID="{70476E9C-8B30-4039-BBA6-C2D10D5393DF}" presName="ChildAccentShape" presStyleLbl="trBgShp" presStyleIdx="0" presStyleCnt="1"/>
      <dgm:spPr/>
    </dgm:pt>
    <dgm:pt modelId="{C09DD282-3E55-4723-A3D3-8CB8748D4D2A}" type="pres">
      <dgm:prSet presAssocID="{70476E9C-8B30-4039-BBA6-C2D10D5393DF}" presName="Image" presStyleLbl="alignImgPlace1" presStyleIdx="0" presStyleCnt="1" custScaleX="148837" custScaleY="143042" custLinFactNeighborY="-6190"/>
      <dgm:spPr>
        <a:blipFill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</dgm:ptLst>
  <dgm:cxnLst>
    <dgm:cxn modelId="{B6426210-C939-4A28-9084-3EB8EB5B596F}" srcId="{2A1594B4-B928-468F-9670-203B651375DE}" destId="{70476E9C-8B30-4039-BBA6-C2D10D5393DF}" srcOrd="0" destOrd="0" parTransId="{2BF7D8DE-B86E-404E-B324-249A8D9F8965}" sibTransId="{ADA72D59-4AF7-4951-B2AF-D68E1BDD1F94}"/>
    <dgm:cxn modelId="{71265076-0719-4E23-A829-73D68D0B4030}" type="presOf" srcId="{70476E9C-8B30-4039-BBA6-C2D10D5393DF}" destId="{D9EFA640-9B54-4FBA-B572-83ED7E381873}" srcOrd="0" destOrd="0" presId="urn:microsoft.com/office/officeart/2009/3/layout/SnapshotPictureList"/>
    <dgm:cxn modelId="{863074F3-2522-4EAF-87CA-CFF683F87ECE}" type="presOf" srcId="{2A1594B4-B928-468F-9670-203B651375DE}" destId="{2CBC142C-5C26-49C2-B009-1D28B05D5459}" srcOrd="0" destOrd="0" presId="urn:microsoft.com/office/officeart/2009/3/layout/SnapshotPictureList"/>
    <dgm:cxn modelId="{276B076D-01F9-43E9-92F2-6FE5564C3323}" type="presParOf" srcId="{2CBC142C-5C26-49C2-B009-1D28B05D5459}" destId="{175DAA4B-9B6C-4648-A1BC-6FDBBBF967ED}" srcOrd="0" destOrd="0" presId="urn:microsoft.com/office/officeart/2009/3/layout/SnapshotPictureList"/>
    <dgm:cxn modelId="{1E44F5D8-4A74-4332-903E-AEB8F6FC4385}" type="presParOf" srcId="{175DAA4B-9B6C-4648-A1BC-6FDBBBF967ED}" destId="{ADB049D7-B727-4E57-9C5E-FC7A192F6DCE}" srcOrd="0" destOrd="0" presId="urn:microsoft.com/office/officeart/2009/3/layout/SnapshotPictureList"/>
    <dgm:cxn modelId="{47F7F2F1-9FBC-4CDF-810F-CB5BD8CC0744}" type="presParOf" srcId="{175DAA4B-9B6C-4648-A1BC-6FDBBBF967ED}" destId="{D9EFA640-9B54-4FBA-B572-83ED7E381873}" srcOrd="1" destOrd="0" presId="urn:microsoft.com/office/officeart/2009/3/layout/SnapshotPictureList"/>
    <dgm:cxn modelId="{59E44282-2EF7-4D8F-91F6-AD3D364143D1}" type="presParOf" srcId="{175DAA4B-9B6C-4648-A1BC-6FDBBBF967ED}" destId="{C80CCBD8-F247-48D5-811F-224B01340988}" srcOrd="2" destOrd="0" presId="urn:microsoft.com/office/officeart/2009/3/layout/SnapshotPictureList"/>
    <dgm:cxn modelId="{B34E5081-E4C0-4FC4-8867-5C764B4BBCDC}" type="presParOf" srcId="{175DAA4B-9B6C-4648-A1BC-6FDBBBF967ED}" destId="{257E80A7-5B3F-4686-ADC8-23736F939EEA}" srcOrd="3" destOrd="0" presId="urn:microsoft.com/office/officeart/2009/3/layout/SnapshotPictureList"/>
    <dgm:cxn modelId="{F228FD18-3F9F-4EE4-9194-830577932675}" type="presParOf" srcId="{175DAA4B-9B6C-4648-A1BC-6FDBBBF967ED}" destId="{C09DD282-3E55-4723-A3D3-8CB8748D4D2A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5970EA-9C7C-493C-9BE5-9C401BAB7079}">
      <dsp:nvSpPr>
        <dsp:cNvPr id="0" name=""/>
        <dsp:cNvSpPr/>
      </dsp:nvSpPr>
      <dsp:spPr>
        <a:xfrm>
          <a:off x="1040551" y="91435"/>
          <a:ext cx="994671" cy="994628"/>
        </a:xfrm>
        <a:prstGeom prst="donut">
          <a:avLst>
            <a:gd name="adj" fmla="val 110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A851E4-85C6-4F59-8424-FBEF7A14E0F9}">
      <dsp:nvSpPr>
        <dsp:cNvPr id="0" name=""/>
        <dsp:cNvSpPr/>
      </dsp:nvSpPr>
      <dsp:spPr>
        <a:xfrm>
          <a:off x="681" y="89862"/>
          <a:ext cx="1363252" cy="9977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C78BA4-638F-4ABD-A6F0-6013248AE151}">
      <dsp:nvSpPr>
        <dsp:cNvPr id="0" name=""/>
        <dsp:cNvSpPr/>
      </dsp:nvSpPr>
      <dsp:spPr>
        <a:xfrm>
          <a:off x="1149978" y="200839"/>
          <a:ext cx="775816" cy="775782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Tilt Angle</a:t>
          </a:r>
          <a:endParaRPr lang="ar-SA" sz="1500" b="1" kern="1200" dirty="0"/>
        </a:p>
      </dsp:txBody>
      <dsp:txXfrm>
        <a:off x="1263594" y="314450"/>
        <a:ext cx="548584" cy="5485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15A706-527C-4514-9860-9C417EFCB4D9}">
      <dsp:nvSpPr>
        <dsp:cNvPr id="0" name=""/>
        <dsp:cNvSpPr/>
      </dsp:nvSpPr>
      <dsp:spPr>
        <a:xfrm>
          <a:off x="535372" y="6"/>
          <a:ext cx="1684742" cy="1245018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  <a:ln w="63500" cap="flat" cmpd="sng" algn="ctr">
          <a:solidFill>
            <a:schemeClr val="lt1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</dsp:sp>
    <dsp:sp modelId="{E65384D4-8F5D-4341-9562-A237A751DD17}">
      <dsp:nvSpPr>
        <dsp:cNvPr id="0" name=""/>
        <dsp:cNvSpPr/>
      </dsp:nvSpPr>
      <dsp:spPr>
        <a:xfrm>
          <a:off x="1582796" y="62188"/>
          <a:ext cx="909751" cy="27300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533400" rtl="1">
            <a:lnSpc>
              <a:spcPct val="90000"/>
            </a:lnSpc>
            <a:spcBef>
              <a:spcPct val="0"/>
            </a:spcBef>
            <a:spcAft>
              <a:spcPct val="5000"/>
            </a:spcAft>
            <a:buNone/>
          </a:pPr>
          <a:r>
            <a:rPr lang="en-US" sz="1200" b="1" kern="1200" dirty="0">
              <a:solidFill>
                <a:schemeClr val="bg1"/>
              </a:solidFill>
            </a:rPr>
            <a:t>Orientation</a:t>
          </a:r>
          <a:endParaRPr lang="ar-SA" sz="1200" b="1" kern="1200" dirty="0">
            <a:solidFill>
              <a:schemeClr val="bg1"/>
            </a:solidFill>
          </a:endParaRPr>
        </a:p>
      </dsp:txBody>
      <dsp:txXfrm>
        <a:off x="1582796" y="62188"/>
        <a:ext cx="909751" cy="2730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E20084-9F35-4416-BEAE-82FA90C0B68B}">
      <dsp:nvSpPr>
        <dsp:cNvPr id="0" name=""/>
        <dsp:cNvSpPr/>
      </dsp:nvSpPr>
      <dsp:spPr>
        <a:xfrm>
          <a:off x="1311902" y="341984"/>
          <a:ext cx="1135178" cy="1135129"/>
        </a:xfrm>
        <a:prstGeom prst="donut">
          <a:avLst>
            <a:gd name="adj" fmla="val 110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AC2564-C574-4AC9-9234-59BC2B526FF4}">
      <dsp:nvSpPr>
        <dsp:cNvPr id="0" name=""/>
        <dsp:cNvSpPr/>
      </dsp:nvSpPr>
      <dsp:spPr>
        <a:xfrm>
          <a:off x="1190" y="148778"/>
          <a:ext cx="1803727" cy="1521491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63EE99-7DE6-4ECE-9BC0-6A8E14630F63}">
      <dsp:nvSpPr>
        <dsp:cNvPr id="0" name=""/>
        <dsp:cNvSpPr/>
      </dsp:nvSpPr>
      <dsp:spPr>
        <a:xfrm>
          <a:off x="1436787" y="466843"/>
          <a:ext cx="885408" cy="885369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Cleaning</a:t>
          </a:r>
          <a:endParaRPr lang="ar-SA" sz="1100" b="1" kern="1200" dirty="0"/>
        </a:p>
      </dsp:txBody>
      <dsp:txXfrm>
        <a:off x="1566452" y="596502"/>
        <a:ext cx="626078" cy="6260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DBABC-EF3F-4019-A2E6-33DBF08F5BFA}">
      <dsp:nvSpPr>
        <dsp:cNvPr id="0" name=""/>
        <dsp:cNvSpPr/>
      </dsp:nvSpPr>
      <dsp:spPr>
        <a:xfrm>
          <a:off x="1050953" y="27333"/>
          <a:ext cx="1411943" cy="1271953"/>
        </a:xfrm>
        <a:prstGeom prst="donut">
          <a:avLst>
            <a:gd name="adj" fmla="val 11010"/>
          </a:avLst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AD87CD7-9EAE-4D71-911B-C2FFD359DAFF}">
      <dsp:nvSpPr>
        <dsp:cNvPr id="0" name=""/>
        <dsp:cNvSpPr/>
      </dsp:nvSpPr>
      <dsp:spPr>
        <a:xfrm>
          <a:off x="313" y="416651"/>
          <a:ext cx="1564448" cy="1182865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7000" b="-27000"/>
          </a:stretch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1915412D-598F-4BAA-8AAC-FBA8F77EA45C}">
      <dsp:nvSpPr>
        <dsp:cNvPr id="0" name=""/>
        <dsp:cNvSpPr/>
      </dsp:nvSpPr>
      <dsp:spPr>
        <a:xfrm>
          <a:off x="1120920" y="167441"/>
          <a:ext cx="1272359" cy="992088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Temperature</a:t>
          </a:r>
          <a:endParaRPr lang="ar-SA" sz="1000" b="1" kern="1200" dirty="0"/>
        </a:p>
      </dsp:txBody>
      <dsp:txXfrm>
        <a:off x="1307253" y="312729"/>
        <a:ext cx="899693" cy="70151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F897D5-A975-4B79-8384-AF8949C037D7}">
      <dsp:nvSpPr>
        <dsp:cNvPr id="0" name=""/>
        <dsp:cNvSpPr/>
      </dsp:nvSpPr>
      <dsp:spPr>
        <a:xfrm>
          <a:off x="116652" y="360045"/>
          <a:ext cx="1827563" cy="13505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3000" b="-33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282B0F-A752-4820-A288-B929A635CF25}">
      <dsp:nvSpPr>
        <dsp:cNvPr id="0" name=""/>
        <dsp:cNvSpPr/>
      </dsp:nvSpPr>
      <dsp:spPr>
        <a:xfrm>
          <a:off x="0" y="216026"/>
          <a:ext cx="1574814" cy="3784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marL="0" lvl="0" indent="0" algn="ctr" defTabSz="933450" rtl="1">
            <a:lnSpc>
              <a:spcPct val="90000"/>
            </a:lnSpc>
            <a:spcBef>
              <a:spcPct val="0"/>
            </a:spcBef>
            <a:spcAft>
              <a:spcPct val="5000"/>
            </a:spcAft>
            <a:buNone/>
          </a:pPr>
          <a:r>
            <a:rPr lang="en-US" sz="2100" b="1" kern="1200" dirty="0">
              <a:solidFill>
                <a:schemeClr val="bg1"/>
              </a:solidFill>
            </a:rPr>
            <a:t>Shading</a:t>
          </a:r>
          <a:endParaRPr lang="ar-SA" sz="2100" b="1" kern="1200" dirty="0">
            <a:solidFill>
              <a:schemeClr val="bg1"/>
            </a:solidFill>
          </a:endParaRPr>
        </a:p>
      </dsp:txBody>
      <dsp:txXfrm>
        <a:off x="0" y="216026"/>
        <a:ext cx="1574814" cy="37845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D318B9-34DB-4984-8110-A88DF8BE26CC}">
      <dsp:nvSpPr>
        <dsp:cNvPr id="0" name=""/>
        <dsp:cNvSpPr/>
      </dsp:nvSpPr>
      <dsp:spPr>
        <a:xfrm>
          <a:off x="0" y="94832"/>
          <a:ext cx="2283536" cy="1573356"/>
        </a:xfrm>
        <a:prstGeom prst="roundRect">
          <a:avLst/>
        </a:prstGeom>
        <a:blipFill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7D9FE8-68F6-4B83-8BA8-33439BFD59F0}">
      <dsp:nvSpPr>
        <dsp:cNvPr id="0" name=""/>
        <dsp:cNvSpPr/>
      </dsp:nvSpPr>
      <dsp:spPr>
        <a:xfrm rot="10800000" flipV="1">
          <a:off x="1799396" y="188127"/>
          <a:ext cx="1312097" cy="322771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marL="0" lvl="0" indent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bg1"/>
              </a:solidFill>
            </a:rPr>
            <a:t>panel angle 0</a:t>
          </a:r>
          <a:r>
            <a:rPr lang="en-US" sz="1200" b="1" kern="1200" dirty="0">
              <a:solidFill>
                <a:schemeClr val="bg1"/>
              </a:solidFill>
              <a:sym typeface="Symbol"/>
            </a:rPr>
            <a:t></a:t>
          </a:r>
          <a:r>
            <a:rPr lang="en-US" sz="1200" kern="1200" dirty="0"/>
            <a:t>.</a:t>
          </a:r>
          <a:endParaRPr lang="ar-SA" sz="1200" kern="1200" dirty="0"/>
        </a:p>
      </dsp:txBody>
      <dsp:txXfrm rot="-10800000">
        <a:off x="1799396" y="188127"/>
        <a:ext cx="1312097" cy="32277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6D74AB-91CA-4F59-A526-96658CB15514}">
      <dsp:nvSpPr>
        <dsp:cNvPr id="0" name=""/>
        <dsp:cNvSpPr/>
      </dsp:nvSpPr>
      <dsp:spPr>
        <a:xfrm>
          <a:off x="14967" y="69232"/>
          <a:ext cx="2216766" cy="1638182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38100"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E16513-886E-4FF6-8D5B-7B91B769C697}">
      <dsp:nvSpPr>
        <dsp:cNvPr id="0" name=""/>
        <dsp:cNvSpPr/>
      </dsp:nvSpPr>
      <dsp:spPr>
        <a:xfrm>
          <a:off x="915059" y="1384771"/>
          <a:ext cx="1420724" cy="320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 rtl="1">
            <a:lnSpc>
              <a:spcPct val="90000"/>
            </a:lnSpc>
            <a:spcBef>
              <a:spcPct val="0"/>
            </a:spcBef>
            <a:spcAft>
              <a:spcPct val="5000"/>
            </a:spcAft>
            <a:buNone/>
          </a:pPr>
          <a:r>
            <a:rPr lang="en-US" sz="1500" b="1" kern="1200" dirty="0">
              <a:solidFill>
                <a:schemeClr val="bg1"/>
              </a:solidFill>
            </a:rPr>
            <a:t>panel angle 15</a:t>
          </a:r>
          <a:r>
            <a:rPr lang="en-US" sz="1500" kern="1200" dirty="0">
              <a:sym typeface="Symbol"/>
            </a:rPr>
            <a:t></a:t>
          </a:r>
          <a:r>
            <a:rPr lang="en-US" sz="1500" kern="1200" dirty="0"/>
            <a:t> </a:t>
          </a:r>
          <a:endParaRPr lang="ar-SA" sz="1500" kern="1200" dirty="0"/>
        </a:p>
      </dsp:txBody>
      <dsp:txXfrm>
        <a:off x="915059" y="1384771"/>
        <a:ext cx="1420724" cy="32057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B049D7-B727-4E57-9C5E-FC7A192F6DCE}">
      <dsp:nvSpPr>
        <dsp:cNvPr id="0" name=""/>
        <dsp:cNvSpPr/>
      </dsp:nvSpPr>
      <dsp:spPr>
        <a:xfrm>
          <a:off x="489233" y="414263"/>
          <a:ext cx="1790056" cy="1273824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9DD282-3E55-4723-A3D3-8CB8748D4D2A}">
      <dsp:nvSpPr>
        <dsp:cNvPr id="0" name=""/>
        <dsp:cNvSpPr/>
      </dsp:nvSpPr>
      <dsp:spPr>
        <a:xfrm>
          <a:off x="108" y="0"/>
          <a:ext cx="2561828" cy="1723551"/>
        </a:xfrm>
        <a:prstGeom prst="rect">
          <a:avLst/>
        </a:prstGeom>
        <a:blipFill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EFA640-9B54-4FBA-B572-83ED7E381873}">
      <dsp:nvSpPr>
        <dsp:cNvPr id="0" name=""/>
        <dsp:cNvSpPr/>
      </dsp:nvSpPr>
      <dsp:spPr>
        <a:xfrm>
          <a:off x="1631214" y="257439"/>
          <a:ext cx="1182739" cy="293974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0" tIns="38100" rIns="101600" bIns="38100" numCol="1" spcCol="1270" anchor="ctr" anchorCtr="0">
          <a:noAutofit/>
        </a:bodyPr>
        <a:lstStyle/>
        <a:p>
          <a:pPr marL="0" lvl="0" indent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chemeClr val="bg1"/>
              </a:solidFill>
            </a:rPr>
            <a:t>panel angle 30</a:t>
          </a:r>
          <a:r>
            <a:rPr lang="en-US" sz="1000" b="1" kern="1200" dirty="0">
              <a:solidFill>
                <a:schemeClr val="bg1"/>
              </a:solidFill>
              <a:sym typeface="Symbol"/>
            </a:rPr>
            <a:t></a:t>
          </a:r>
          <a:r>
            <a:rPr lang="en-US" sz="1000" kern="1200" dirty="0">
              <a:solidFill>
                <a:schemeClr val="bg1"/>
              </a:solidFill>
            </a:rPr>
            <a:t>.</a:t>
          </a:r>
          <a:endParaRPr lang="ar-SA" sz="1000" kern="1200" dirty="0">
            <a:solidFill>
              <a:schemeClr val="bg1"/>
            </a:solidFill>
          </a:endParaRPr>
        </a:p>
      </dsp:txBody>
      <dsp:txXfrm>
        <a:off x="1631214" y="257439"/>
        <a:ext cx="1182739" cy="293974"/>
      </dsp:txXfrm>
    </dsp:sp>
    <dsp:sp modelId="{C80CCBD8-F247-48D5-811F-224B01340988}">
      <dsp:nvSpPr>
        <dsp:cNvPr id="0" name=""/>
        <dsp:cNvSpPr/>
      </dsp:nvSpPr>
      <dsp:spPr>
        <a:xfrm>
          <a:off x="2352164" y="414263"/>
          <a:ext cx="818394" cy="12738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PictureCircles">
  <dgm:title val=""/>
  <dgm:desc val=""/>
  <dgm:catLst>
    <dgm:cat type="picture" pri="17000"/>
    <dgm:cat type="pictureconvert" pri="1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3" destOrd="0"/>
      </dgm:cxnLst>
      <dgm:bg/>
      <dgm:whole/>
    </dgm:dataModel>
  </dgm:clrData>
  <dgm:layoutNode name="Name0">
    <dgm:varLst>
      <dgm:chMax/>
      <dgm:chPref/>
      <dgm:dir/>
    </dgm:varLst>
    <dgm:alg type="lin">
      <dgm:param type="linDir" val="fromT"/>
      <dgm:param type="fallback" val="2D"/>
      <dgm:param type="horzAlign" val="ctr"/>
      <dgm:param type="nodeVertAlign" val="t"/>
    </dgm:alg>
    <dgm:shape xmlns:r="http://schemas.openxmlformats.org/officeDocument/2006/relationships" r:blip="">
      <dgm:adjLst/>
    </dgm:shape>
    <dgm:choose name="Name1">
      <dgm:if name="Name2" axis="ch" ptType="node" func="cnt" op="gte" val="2">
        <dgm:constrLst>
          <dgm:constr type="primFontSz" for="des" ptType="node" op="equ" val="65"/>
          <dgm:constr type="w" for="ch" forName="composite" refType="h" refFor="ch" refForName="composite" fact="2.9499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if>
      <dgm:else name="Name3">
        <dgm:constrLst>
          <dgm:constr type="primFontSz" for="des" ptType="node" op="equ" val="65"/>
          <dgm:constr type="w" for="ch" forName="composite" refType="h" refFor="ch" refForName="composite" fact="1.9752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else>
    </dgm:choose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4">
          <dgm:if name="Name5" axis="precedSib" ptType="sibTrans" func="cnt" op="lte" val="0">
            <dgm:choose name="Name6">
              <dgm:if name="Name7" axis="followSib" ptType="sibTrans" func="cnt" op="lte" val="0">
                <dgm:choose name="Name8">
                  <dgm:if name="Name9" func="var" arg="dir" op="equ" val="norm">
                    <dgm:constrLst>
                      <dgm:constr type="l" for="ch" forName="Accent" refType="w" fact="0.4937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5494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if>
                  <dgm:else name="Name10">
                    <dgm:constrLst>
                      <dgm:constr type="l" for="ch" forName="Accent" refType="w" fact="0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0557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.3773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else>
                </dgm:choose>
              </dgm:if>
              <dgm:else name="Name11">
                <dgm:choose name="Name12">
                  <dgm:if name="Name13" func="var" arg="dir" op="equ" val="norm">
                    <dgm:choose name="Name14">
                      <dgm:if name="Name15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16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if>
                  <dgm:else name="Name17">
                    <dgm:choose name="Name18">
                      <dgm:if name="Name19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20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else>
                </dgm:choose>
              </dgm:else>
            </dgm:choose>
          </dgm:if>
          <dgm:else name="Name21">
            <dgm:choose name="Name22">
              <dgm:if name="Name23" func="var" arg="dir" op="equ" val="norm">
                <dgm:choose name="Name24">
                  <dgm:if name="Name25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26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if>
              <dgm:else name="Name27">
                <dgm:choose name="Name28">
                  <dgm:if name="Name29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30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else>
            </dgm:choose>
          </dgm:else>
        </dgm:choose>
        <dgm:layoutNode name="Accent" styleLbl="alignNode1">
          <dgm:varLst>
            <dgm:chMax val="0"/>
            <dgm:chPref val="0"/>
          </dgm:varLst>
          <dgm:alg type="sp"/>
          <dgm:shape xmlns:r="http://schemas.openxmlformats.org/officeDocument/2006/relationships" type="donut" r:blip="">
            <dgm:adjLst>
              <dgm:adj idx="1" val="0.1101"/>
            </dgm:adjLst>
          </dgm:shape>
          <dgm:presOf/>
        </dgm:layoutNode>
        <dgm:layoutNode name="Image" styleLbl="bgImgPlace1">
          <dgm:varLst>
            <dgm:chMax val="0"/>
            <dgm:chPref val="0"/>
            <dgm:bulletEnabled val="1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fgAccFollowNode1">
          <dgm:varLst>
            <dgm:chMax val="0"/>
            <dgm:chPref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Space">
          <dgm:varLst>
            <dgm:chMax val="0"/>
            <dgm:chPref val="0"/>
          </dgm:varLst>
          <dgm:alg type="sp"/>
          <dgm:shape xmlns:r="http://schemas.openxmlformats.org/officeDocument/2006/relationships" r:blip="">
            <dgm:adjLst/>
          </dgm:shape>
          <dgm:presOf/>
        </dgm:layoutNode>
      </dgm:layoutNode>
      <dgm:forEach name="Name31" axis="followSib" ptType="sibTrans" cnt="1">
        <dgm:layoutNode name="ConnectorComposite">
          <dgm:alg type="composite">
            <dgm:param type="ar" val=".4"/>
          </dgm:alg>
          <dgm:shape xmlns:r="http://schemas.openxmlformats.org/officeDocument/2006/relationships" r:blip="">
            <dgm:adjLst/>
          </dgm:shape>
          <dgm:constrLst>
            <dgm:constr type="l" for="ch" forName="TopSpacing" refType="w" fact="0"/>
            <dgm:constr type="t" for="ch" forName="TopSpacing" refType="h" fact="0"/>
            <dgm:constr type="h" for="ch" forName="TopSpacing" refType="h" fact="0.3"/>
            <dgm:constr type="w" for="ch" forName="TopSpacing" refType="w"/>
            <dgm:constr type="l" for="ch" forName="Connector" refType="w" fact="0"/>
            <dgm:constr type="t" for="ch" forName="Connector" refType="h" fact="0.3"/>
            <dgm:constr type="h" for="ch" forName="Connector" refType="h" fact="0.4"/>
            <dgm:constr type="w" for="ch" forName="Connector" refType="h" refFor="ch" refForName="Connector"/>
            <dgm:constr type="l" for="ch" forName="BottomSpacing" refType="w" fact="0"/>
            <dgm:constr type="t" for="ch" forName="BottomSpacing" refType="h" fact="0.7"/>
            <dgm:constr type="h" for="ch" forName="BottomSpacing" refType="h" fact="0.3"/>
            <dgm:constr type="w" for="ch" forName="BottomSpacing" refType="w"/>
          </dgm:constrLst>
          <dgm:layoutNode name="TopSpacing">
            <dgm:alg type="sp"/>
            <dgm:shape xmlns:r="http://schemas.openxmlformats.org/officeDocument/2006/relationships" r:blip="">
              <dgm:adjLst/>
            </dgm:shape>
          </dgm:layoutNode>
          <dgm:layoutNode name="Connector" styleLbl="alignNode1">
            <dgm:alg type="sp"/>
            <dgm:shape xmlns:r="http://schemas.openxmlformats.org/officeDocument/2006/relationships" type="flowChartConnector" r:blip="">
              <dgm:adjLst/>
            </dgm:shape>
            <dgm:presOf/>
          </dgm:layoutNode>
          <dgm:layoutNode name="BottomSpacing">
            <dgm:alg type="sp"/>
            <dgm:shape xmlns:r="http://schemas.openxmlformats.org/officeDocument/2006/relationships" r:blip="">
              <dgm:adjLst/>
            </dgm:shape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PictureCircles">
  <dgm:title val=""/>
  <dgm:desc val=""/>
  <dgm:catLst>
    <dgm:cat type="picture" pri="17000"/>
    <dgm:cat type="pictureconvert" pri="1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3" destOrd="0"/>
      </dgm:cxnLst>
      <dgm:bg/>
      <dgm:whole/>
    </dgm:dataModel>
  </dgm:clrData>
  <dgm:layoutNode name="Name0">
    <dgm:varLst>
      <dgm:chMax/>
      <dgm:chPref/>
      <dgm:dir/>
    </dgm:varLst>
    <dgm:alg type="lin">
      <dgm:param type="linDir" val="fromT"/>
      <dgm:param type="fallback" val="2D"/>
      <dgm:param type="horzAlign" val="ctr"/>
      <dgm:param type="nodeVertAlign" val="t"/>
    </dgm:alg>
    <dgm:shape xmlns:r="http://schemas.openxmlformats.org/officeDocument/2006/relationships" r:blip="">
      <dgm:adjLst/>
    </dgm:shape>
    <dgm:choose name="Name1">
      <dgm:if name="Name2" axis="ch" ptType="node" func="cnt" op="gte" val="2">
        <dgm:constrLst>
          <dgm:constr type="primFontSz" for="des" ptType="node" op="equ" val="65"/>
          <dgm:constr type="w" for="ch" forName="composite" refType="h" refFor="ch" refForName="composite" fact="2.9499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if>
      <dgm:else name="Name3">
        <dgm:constrLst>
          <dgm:constr type="primFontSz" for="des" ptType="node" op="equ" val="65"/>
          <dgm:constr type="w" for="ch" forName="composite" refType="h" refFor="ch" refForName="composite" fact="1.9752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else>
    </dgm:choose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4">
          <dgm:if name="Name5" axis="precedSib" ptType="sibTrans" func="cnt" op="lte" val="0">
            <dgm:choose name="Name6">
              <dgm:if name="Name7" axis="followSib" ptType="sibTrans" func="cnt" op="lte" val="0">
                <dgm:choose name="Name8">
                  <dgm:if name="Name9" func="var" arg="dir" op="equ" val="norm">
                    <dgm:constrLst>
                      <dgm:constr type="l" for="ch" forName="Accent" refType="w" fact="0.4937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5494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if>
                  <dgm:else name="Name10">
                    <dgm:constrLst>
                      <dgm:constr type="l" for="ch" forName="Accent" refType="w" fact="0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0557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.3773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else>
                </dgm:choose>
              </dgm:if>
              <dgm:else name="Name11">
                <dgm:choose name="Name12">
                  <dgm:if name="Name13" func="var" arg="dir" op="equ" val="norm">
                    <dgm:choose name="Name14">
                      <dgm:if name="Name15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16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if>
                  <dgm:else name="Name17">
                    <dgm:choose name="Name18">
                      <dgm:if name="Name19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20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else>
                </dgm:choose>
              </dgm:else>
            </dgm:choose>
          </dgm:if>
          <dgm:else name="Name21">
            <dgm:choose name="Name22">
              <dgm:if name="Name23" func="var" arg="dir" op="equ" val="norm">
                <dgm:choose name="Name24">
                  <dgm:if name="Name25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26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if>
              <dgm:else name="Name27">
                <dgm:choose name="Name28">
                  <dgm:if name="Name29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30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else>
            </dgm:choose>
          </dgm:else>
        </dgm:choose>
        <dgm:layoutNode name="Accent" styleLbl="alignNode1">
          <dgm:varLst>
            <dgm:chMax val="0"/>
            <dgm:chPref val="0"/>
          </dgm:varLst>
          <dgm:alg type="sp"/>
          <dgm:shape xmlns:r="http://schemas.openxmlformats.org/officeDocument/2006/relationships" type="donut" r:blip="">
            <dgm:adjLst>
              <dgm:adj idx="1" val="0.1101"/>
            </dgm:adjLst>
          </dgm:shape>
          <dgm:presOf/>
        </dgm:layoutNode>
        <dgm:layoutNode name="Image" styleLbl="bgImgPlace1">
          <dgm:varLst>
            <dgm:chMax val="0"/>
            <dgm:chPref val="0"/>
            <dgm:bulletEnabled val="1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fgAccFollowNode1">
          <dgm:varLst>
            <dgm:chMax val="0"/>
            <dgm:chPref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Space">
          <dgm:varLst>
            <dgm:chMax val="0"/>
            <dgm:chPref val="0"/>
          </dgm:varLst>
          <dgm:alg type="sp"/>
          <dgm:shape xmlns:r="http://schemas.openxmlformats.org/officeDocument/2006/relationships" r:blip="">
            <dgm:adjLst/>
          </dgm:shape>
          <dgm:presOf/>
        </dgm:layoutNode>
      </dgm:layoutNode>
      <dgm:forEach name="Name31" axis="followSib" ptType="sibTrans" cnt="1">
        <dgm:layoutNode name="ConnectorComposite">
          <dgm:alg type="composite">
            <dgm:param type="ar" val=".4"/>
          </dgm:alg>
          <dgm:shape xmlns:r="http://schemas.openxmlformats.org/officeDocument/2006/relationships" r:blip="">
            <dgm:adjLst/>
          </dgm:shape>
          <dgm:constrLst>
            <dgm:constr type="l" for="ch" forName="TopSpacing" refType="w" fact="0"/>
            <dgm:constr type="t" for="ch" forName="TopSpacing" refType="h" fact="0"/>
            <dgm:constr type="h" for="ch" forName="TopSpacing" refType="h" fact="0.3"/>
            <dgm:constr type="w" for="ch" forName="TopSpacing" refType="w"/>
            <dgm:constr type="l" for="ch" forName="Connector" refType="w" fact="0"/>
            <dgm:constr type="t" for="ch" forName="Connector" refType="h" fact="0.3"/>
            <dgm:constr type="h" for="ch" forName="Connector" refType="h" fact="0.4"/>
            <dgm:constr type="w" for="ch" forName="Connector" refType="h" refFor="ch" refForName="Connector"/>
            <dgm:constr type="l" for="ch" forName="BottomSpacing" refType="w" fact="0"/>
            <dgm:constr type="t" for="ch" forName="BottomSpacing" refType="h" fact="0.7"/>
            <dgm:constr type="h" for="ch" forName="BottomSpacing" refType="h" fact="0.3"/>
            <dgm:constr type="w" for="ch" forName="BottomSpacing" refType="w"/>
          </dgm:constrLst>
          <dgm:layoutNode name="TopSpacing">
            <dgm:alg type="sp"/>
            <dgm:shape xmlns:r="http://schemas.openxmlformats.org/officeDocument/2006/relationships" r:blip="">
              <dgm:adjLst/>
            </dgm:shape>
          </dgm:layoutNode>
          <dgm:layoutNode name="Connector" styleLbl="alignNode1">
            <dgm:alg type="sp"/>
            <dgm:shape xmlns:r="http://schemas.openxmlformats.org/officeDocument/2006/relationships" type="flowChartConnector" r:blip="">
              <dgm:adjLst/>
            </dgm:shape>
            <dgm:presOf/>
          </dgm:layoutNode>
          <dgm:layoutNode name="BottomSpacing">
            <dgm:alg type="sp"/>
            <dgm:shape xmlns:r="http://schemas.openxmlformats.org/officeDocument/2006/relationships" r:blip="">
              <dgm:adjLst/>
            </dgm:shape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PictureCircles">
  <dgm:title val=""/>
  <dgm:desc val=""/>
  <dgm:catLst>
    <dgm:cat type="picture" pri="17000"/>
    <dgm:cat type="pictureconvert" pri="1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3" destOrd="0"/>
      </dgm:cxnLst>
      <dgm:bg/>
      <dgm:whole/>
    </dgm:dataModel>
  </dgm:clrData>
  <dgm:layoutNode name="Name0">
    <dgm:varLst>
      <dgm:chMax/>
      <dgm:chPref/>
      <dgm:dir/>
    </dgm:varLst>
    <dgm:alg type="lin">
      <dgm:param type="linDir" val="fromT"/>
      <dgm:param type="fallback" val="2D"/>
      <dgm:param type="horzAlign" val="ctr"/>
      <dgm:param type="nodeVertAlign" val="t"/>
    </dgm:alg>
    <dgm:shape xmlns:r="http://schemas.openxmlformats.org/officeDocument/2006/relationships" r:blip="">
      <dgm:adjLst/>
    </dgm:shape>
    <dgm:choose name="Name1">
      <dgm:if name="Name2" axis="ch" ptType="node" func="cnt" op="gte" val="2">
        <dgm:constrLst>
          <dgm:constr type="primFontSz" for="des" ptType="node" op="equ" val="65"/>
          <dgm:constr type="w" for="ch" forName="composite" refType="h" refFor="ch" refForName="composite" fact="2.9499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if>
      <dgm:else name="Name3">
        <dgm:constrLst>
          <dgm:constr type="primFontSz" for="des" ptType="node" op="equ" val="65"/>
          <dgm:constr type="w" for="ch" forName="composite" refType="h" refFor="ch" refForName="composite" fact="1.9752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else>
    </dgm:choose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4">
          <dgm:if name="Name5" axis="precedSib" ptType="sibTrans" func="cnt" op="lte" val="0">
            <dgm:choose name="Name6">
              <dgm:if name="Name7" axis="followSib" ptType="sibTrans" func="cnt" op="lte" val="0">
                <dgm:choose name="Name8">
                  <dgm:if name="Name9" func="var" arg="dir" op="equ" val="norm">
                    <dgm:constrLst>
                      <dgm:constr type="l" for="ch" forName="Accent" refType="w" fact="0.4937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5494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if>
                  <dgm:else name="Name10">
                    <dgm:constrLst>
                      <dgm:constr type="l" for="ch" forName="Accent" refType="w" fact="0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0557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.3773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else>
                </dgm:choose>
              </dgm:if>
              <dgm:else name="Name11">
                <dgm:choose name="Name12">
                  <dgm:if name="Name13" func="var" arg="dir" op="equ" val="norm">
                    <dgm:choose name="Name14">
                      <dgm:if name="Name15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16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if>
                  <dgm:else name="Name17">
                    <dgm:choose name="Name18">
                      <dgm:if name="Name19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20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else>
                </dgm:choose>
              </dgm:else>
            </dgm:choose>
          </dgm:if>
          <dgm:else name="Name21">
            <dgm:choose name="Name22">
              <dgm:if name="Name23" func="var" arg="dir" op="equ" val="norm">
                <dgm:choose name="Name24">
                  <dgm:if name="Name25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26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if>
              <dgm:else name="Name27">
                <dgm:choose name="Name28">
                  <dgm:if name="Name29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30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else>
            </dgm:choose>
          </dgm:else>
        </dgm:choose>
        <dgm:layoutNode name="Accent" styleLbl="alignNode1">
          <dgm:varLst>
            <dgm:chMax val="0"/>
            <dgm:chPref val="0"/>
          </dgm:varLst>
          <dgm:alg type="sp"/>
          <dgm:shape xmlns:r="http://schemas.openxmlformats.org/officeDocument/2006/relationships" type="donut" r:blip="">
            <dgm:adjLst>
              <dgm:adj idx="1" val="0.1101"/>
            </dgm:adjLst>
          </dgm:shape>
          <dgm:presOf/>
        </dgm:layoutNode>
        <dgm:layoutNode name="Image" styleLbl="bgImgPlace1">
          <dgm:varLst>
            <dgm:chMax val="0"/>
            <dgm:chPref val="0"/>
            <dgm:bulletEnabled val="1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fgAccFollowNode1">
          <dgm:varLst>
            <dgm:chMax val="0"/>
            <dgm:chPref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Space">
          <dgm:varLst>
            <dgm:chMax val="0"/>
            <dgm:chPref val="0"/>
          </dgm:varLst>
          <dgm:alg type="sp"/>
          <dgm:shape xmlns:r="http://schemas.openxmlformats.org/officeDocument/2006/relationships" r:blip="">
            <dgm:adjLst/>
          </dgm:shape>
          <dgm:presOf/>
        </dgm:layoutNode>
      </dgm:layoutNode>
      <dgm:forEach name="Name31" axis="followSib" ptType="sibTrans" cnt="1">
        <dgm:layoutNode name="ConnectorComposite">
          <dgm:alg type="composite">
            <dgm:param type="ar" val=".4"/>
          </dgm:alg>
          <dgm:shape xmlns:r="http://schemas.openxmlformats.org/officeDocument/2006/relationships" r:blip="">
            <dgm:adjLst/>
          </dgm:shape>
          <dgm:constrLst>
            <dgm:constr type="l" for="ch" forName="TopSpacing" refType="w" fact="0"/>
            <dgm:constr type="t" for="ch" forName="TopSpacing" refType="h" fact="0"/>
            <dgm:constr type="h" for="ch" forName="TopSpacing" refType="h" fact="0.3"/>
            <dgm:constr type="w" for="ch" forName="TopSpacing" refType="w"/>
            <dgm:constr type="l" for="ch" forName="Connector" refType="w" fact="0"/>
            <dgm:constr type="t" for="ch" forName="Connector" refType="h" fact="0.3"/>
            <dgm:constr type="h" for="ch" forName="Connector" refType="h" fact="0.4"/>
            <dgm:constr type="w" for="ch" forName="Connector" refType="h" refFor="ch" refForName="Connector"/>
            <dgm:constr type="l" for="ch" forName="BottomSpacing" refType="w" fact="0"/>
            <dgm:constr type="t" for="ch" forName="BottomSpacing" refType="h" fact="0.7"/>
            <dgm:constr type="h" for="ch" forName="BottomSpacing" refType="h" fact="0.3"/>
            <dgm:constr type="w" for="ch" forName="BottomSpacing" refType="w"/>
          </dgm:constrLst>
          <dgm:layoutNode name="TopSpacing">
            <dgm:alg type="sp"/>
            <dgm:shape xmlns:r="http://schemas.openxmlformats.org/officeDocument/2006/relationships" r:blip="">
              <dgm:adjLst/>
            </dgm:shape>
          </dgm:layoutNode>
          <dgm:layoutNode name="Connector" styleLbl="alignNode1">
            <dgm:alg type="sp"/>
            <dgm:shape xmlns:r="http://schemas.openxmlformats.org/officeDocument/2006/relationships" type="flowChartConnector" r:blip="">
              <dgm:adjLst/>
            </dgm:shape>
            <dgm:presOf/>
          </dgm:layoutNode>
          <dgm:layoutNode name="BottomSpacing">
            <dgm:alg type="sp"/>
            <dgm:shape xmlns:r="http://schemas.openxmlformats.org/officeDocument/2006/relationships" r:blip="">
              <dgm:adjLst/>
            </dgm:shape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F3E298-F866-417C-91C3-25BE8EAEBB3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A88CA-3362-400F-988C-98B62B622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301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774853"/>
            <a:ext cx="8305800" cy="85725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075299"/>
            <a:ext cx="8305800" cy="14859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7" y="2662595"/>
            <a:ext cx="2971800" cy="1191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3" y="2662595"/>
            <a:ext cx="2971800" cy="1191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2644727"/>
            <a:ext cx="45720" cy="3429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3429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628900"/>
            <a:ext cx="7924800" cy="10287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719149"/>
            <a:ext cx="7924800" cy="738552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3687745"/>
            <a:ext cx="7924800" cy="3226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59936" cy="3429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59936" cy="3429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049695"/>
            <a:ext cx="4040188" cy="5715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1651422"/>
            <a:ext cx="4038600" cy="293522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1651422"/>
            <a:ext cx="4038600" cy="293522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586"/>
            <a:ext cx="8229600" cy="85725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1" y="1049695"/>
            <a:ext cx="4040188" cy="5715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1635165"/>
            <a:ext cx="3749040" cy="1191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1635165"/>
            <a:ext cx="3749040" cy="1191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342900"/>
            <a:ext cx="6248400" cy="428625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200150"/>
            <a:ext cx="1984248" cy="280035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342900"/>
            <a:ext cx="1981200" cy="8001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342900"/>
            <a:ext cx="2057400" cy="8001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342900"/>
            <a:ext cx="6019800" cy="417195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200150"/>
            <a:ext cx="2057400" cy="33147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085851"/>
            <a:ext cx="8229600" cy="35087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4652750"/>
            <a:ext cx="2590800" cy="288036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D11535-9C73-480C-A5B2-035C751AA09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4652750"/>
            <a:ext cx="3581400" cy="288036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4636148"/>
            <a:ext cx="609600" cy="3429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9144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diagramLayout" Target="../diagrams/layout8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diagramData" Target="../diagrams/data8.xml"/><Relationship Id="rId17" Type="http://schemas.openxmlformats.org/officeDocument/2006/relationships/image" Target="../media/image19.jpg"/><Relationship Id="rId2" Type="http://schemas.openxmlformats.org/officeDocument/2006/relationships/diagramData" Target="../diagrams/data6.xml"/><Relationship Id="rId1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5" Type="http://schemas.openxmlformats.org/officeDocument/2006/relationships/diagramColors" Target="../diagrams/colors8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Relationship Id="rId1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859782"/>
            <a:ext cx="6472808" cy="131445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en-US" b="1" spc="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Students:                                 Supervisor:</a:t>
            </a:r>
          </a:p>
          <a:p>
            <a:pPr algn="l"/>
            <a:r>
              <a:rPr lang="en-US" sz="1800" b="1" spc="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Mohammad Khader                          Dr. Remez Khaldi</a:t>
            </a:r>
          </a:p>
          <a:p>
            <a:pPr algn="l"/>
            <a:r>
              <a:rPr lang="en-US" sz="1800" b="1" spc="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Khalil Daraghmeh</a:t>
            </a:r>
          </a:p>
          <a:p>
            <a:pPr algn="l"/>
            <a:r>
              <a:rPr lang="en-US" sz="1800" b="1" spc="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Karam Ali</a:t>
            </a:r>
          </a:p>
          <a:p>
            <a:pPr algn="l"/>
            <a:r>
              <a:rPr lang="en-US" sz="1800" b="1" spc="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Abdullah Mansour</a:t>
            </a:r>
          </a:p>
          <a:p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563638"/>
            <a:ext cx="7772400" cy="1030511"/>
          </a:xfrm>
        </p:spPr>
        <p:txBody>
          <a:bodyPr>
            <a:normAutofit fontScale="90000"/>
          </a:bodyPr>
          <a:lstStyle/>
          <a:p>
            <a:r>
              <a:rPr lang="en-US" sz="4000" b="1" dirty="0" err="1">
                <a:effectLst/>
                <a:latin typeface="Times New Roman"/>
                <a:ea typeface="Calibri"/>
                <a:cs typeface="Arial"/>
              </a:rPr>
              <a:t>raduation</a:t>
            </a:r>
            <a:r>
              <a:rPr lang="en-US" sz="4000" b="1" dirty="0">
                <a:effectLst/>
                <a:latin typeface="Times New Roman"/>
                <a:ea typeface="Calibri"/>
                <a:cs typeface="Arial"/>
              </a:rPr>
              <a:t>  </a:t>
            </a:r>
            <a:r>
              <a:rPr lang="en-US" sz="44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Arial"/>
              </a:rPr>
              <a:t>P</a:t>
            </a:r>
            <a:r>
              <a:rPr lang="en-US" sz="4000" b="1" dirty="0">
                <a:effectLst/>
                <a:latin typeface="Times New Roman"/>
                <a:ea typeface="Calibri"/>
                <a:cs typeface="Arial"/>
              </a:rPr>
              <a:t>roject</a:t>
            </a:r>
            <a:r>
              <a:rPr lang="" sz="4000" b="1" dirty="0">
                <a:effectLst/>
                <a:latin typeface="Times New Roman"/>
                <a:ea typeface="Calibri"/>
                <a:cs typeface="Arial"/>
              </a:rPr>
              <a:t> 2</a:t>
            </a:r>
            <a:br>
              <a:rPr lang="en-US" sz="3600" b="1" dirty="0">
                <a:latin typeface="Times New Roman"/>
                <a:ea typeface="Calibri"/>
                <a:cs typeface="Arial"/>
              </a:rPr>
            </a:br>
            <a:br>
              <a:rPr lang="en-US" sz="3600" b="1" dirty="0">
                <a:latin typeface="Times New Roman"/>
                <a:ea typeface="Calibri"/>
                <a:cs typeface="Arial"/>
              </a:rPr>
            </a:br>
            <a:r>
              <a:rPr lang="en-US" sz="2800" b="1" dirty="0">
                <a:solidFill>
                  <a:schemeClr val="bg1"/>
                </a:solidFill>
                <a:effectLst/>
              </a:rPr>
              <a:t>An experimental investigation of the impact of the dust deposition on the performance of the PV systems at different tilt angles in Palestine conditions</a:t>
            </a:r>
            <a:r>
              <a:rPr lang="en-US" sz="2800" b="1" dirty="0">
                <a:solidFill>
                  <a:schemeClr val="bg1"/>
                </a:solidFill>
                <a:effectLst/>
                <a:latin typeface="Britannic Bold" panose="020B0903060703020204" pitchFamily="34" charset="0"/>
              </a:rPr>
              <a:t> </a:t>
            </a:r>
            <a:endParaRPr lang="en-US" sz="3100" b="1" dirty="0">
              <a:solidFill>
                <a:schemeClr val="bg1"/>
              </a:solidFill>
              <a:latin typeface="Britannic Bold" panose="020B0903060703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51720" y="123478"/>
            <a:ext cx="7232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Arial"/>
              </a:rPr>
              <a:t>G</a:t>
            </a:r>
            <a:endParaRPr lang="ar-S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406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effectLst/>
              </a:rPr>
              <a:t>Measurement Equipment</a:t>
            </a:r>
            <a:r>
              <a:rPr lang="en-US" b="1" dirty="0">
                <a:effectLst/>
              </a:rPr>
              <a:t>: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 rot="16200000">
            <a:off x="359919" y="1887287"/>
            <a:ext cx="3397269" cy="2173907"/>
          </a:xfrm>
          <a:prstGeom prst="rect">
            <a:avLst/>
          </a:prstGeom>
          <a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000" b="-1000"/>
            </a:stretch>
          </a:blipFill>
          <a:ln w="57150">
            <a:solidFill>
              <a:schemeClr val="tx1">
                <a:lumMod val="50000"/>
              </a:schemeClr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Cloud 12"/>
          <p:cNvSpPr/>
          <p:nvPr/>
        </p:nvSpPr>
        <p:spPr>
          <a:xfrm>
            <a:off x="4211960" y="1851670"/>
            <a:ext cx="4392488" cy="302433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&amp; Voltage Measurements by Using </a:t>
            </a:r>
            <a:r>
              <a:rPr lang="en-US" sz="2400" dirty="0"/>
              <a:t>multi-meter </a:t>
            </a:r>
          </a:p>
          <a:p>
            <a:pPr algn="ctr"/>
            <a:r>
              <a:rPr lang="en-US" sz="2400" dirty="0"/>
              <a:t>UT33D+</a:t>
            </a:r>
          </a:p>
        </p:txBody>
      </p:sp>
    </p:spTree>
    <p:extLst>
      <p:ext uri="{BB962C8B-B14F-4D97-AF65-F5344CB8AC3E}">
        <p14:creationId xmlns:p14="http://schemas.microsoft.com/office/powerpoint/2010/main" val="7244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7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5" r="9514"/>
          <a:stretch/>
        </p:blipFill>
        <p:spPr>
          <a:xfrm rot="5400000">
            <a:off x="539551" y="555528"/>
            <a:ext cx="4032448" cy="3744417"/>
          </a:xfrm>
          <a:prstGeom prst="rect">
            <a:avLst/>
          </a:prstGeom>
          <a:ln w="57150">
            <a:solidFill>
              <a:schemeClr val="bg1">
                <a:lumMod val="75000"/>
                <a:lumOff val="25000"/>
              </a:schemeClr>
            </a:solidFill>
          </a:ln>
        </p:spPr>
      </p:pic>
      <p:sp>
        <p:nvSpPr>
          <p:cNvPr id="5" name="Cloud 4"/>
          <p:cNvSpPr/>
          <p:nvPr/>
        </p:nvSpPr>
        <p:spPr>
          <a:xfrm>
            <a:off x="4860032" y="1275606"/>
            <a:ext cx="3888432" cy="273630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  <a:p>
            <a:pPr algn="ctr"/>
            <a:r>
              <a:rPr lang="en-US" sz="2400" dirty="0"/>
              <a:t>Light will be connected as load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Module T001E 100watt </a:t>
            </a:r>
          </a:p>
        </p:txBody>
      </p:sp>
    </p:spTree>
    <p:extLst>
      <p:ext uri="{BB962C8B-B14F-4D97-AF65-F5344CB8AC3E}">
        <p14:creationId xmlns:p14="http://schemas.microsoft.com/office/powerpoint/2010/main" val="75714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560" y="465516"/>
            <a:ext cx="7756263" cy="790688"/>
          </a:xfrm>
        </p:spPr>
        <p:txBody>
          <a:bodyPr>
            <a:norm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4000" b="1" dirty="0">
                <a:effectLst/>
              </a:rPr>
              <a:t>easurement Process</a:t>
            </a:r>
            <a:endParaRPr lang="en-US" sz="4000" dirty="0"/>
          </a:p>
        </p:txBody>
      </p:sp>
      <p:pic>
        <p:nvPicPr>
          <p:cNvPr id="5" name="صورة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563638"/>
            <a:ext cx="2771775" cy="2923540"/>
          </a:xfrm>
          <a:prstGeom prst="rect">
            <a:avLst/>
          </a:prstGeom>
          <a:ln w="57150">
            <a:solidFill>
              <a:schemeClr val="tx1">
                <a:lumMod val="65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15D32A-AC87-FFE2-2EFC-AA1935ED2A74}"/>
              </a:ext>
            </a:extLst>
          </p:cNvPr>
          <p:cNvSpPr txBox="1"/>
          <p:nvPr/>
        </p:nvSpPr>
        <p:spPr>
          <a:xfrm>
            <a:off x="571500" y="1514475"/>
            <a:ext cx="4579143" cy="36933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1- </a:t>
            </a:r>
            <a:r>
              <a:rPr lang="en-US" b="1" dirty="0"/>
              <a:t>Voltage measurement:</a:t>
            </a:r>
          </a:p>
          <a:p>
            <a:r>
              <a:rPr lang="en-US" dirty="0"/>
              <a:t>    •  Multi-meter wires on A and B in </a:t>
            </a:r>
          </a:p>
          <a:p>
            <a:r>
              <a:rPr lang="en-US" dirty="0"/>
              <a:t>       Volt-meter mode on the right scale.</a:t>
            </a:r>
          </a:p>
          <a:p>
            <a:endParaRPr lang="en-US" dirty="0"/>
          </a:p>
          <a:p>
            <a:r>
              <a:rPr lang="en-US" b="1" dirty="0"/>
              <a:t>2- Current measurement:</a:t>
            </a:r>
          </a:p>
          <a:p>
            <a:r>
              <a:rPr lang="en-US" b="1" dirty="0"/>
              <a:t>    </a:t>
            </a:r>
            <a:r>
              <a:rPr lang="en-US" dirty="0"/>
              <a:t>•  Remove red wire.</a:t>
            </a:r>
          </a:p>
          <a:p>
            <a:r>
              <a:rPr lang="en-US" dirty="0"/>
              <a:t>    •  Multi-meter on A and C in Ammeter               mode on the right scale.</a:t>
            </a:r>
          </a:p>
          <a:p>
            <a:endParaRPr lang="en-US" dirty="0"/>
          </a:p>
          <a:p>
            <a:r>
              <a:rPr lang="en-US" dirty="0"/>
              <a:t>3- </a:t>
            </a:r>
            <a:r>
              <a:rPr lang="en-US" b="1" dirty="0"/>
              <a:t>Power Measurment:</a:t>
            </a:r>
          </a:p>
          <a:p>
            <a:r>
              <a:rPr lang="en-US" b="1" dirty="0"/>
              <a:t>    </a:t>
            </a:r>
            <a:r>
              <a:rPr lang="en-US" dirty="0"/>
              <a:t>• Using power equation.</a:t>
            </a:r>
          </a:p>
          <a:p>
            <a:endParaRPr lang="en-US" b="1" dirty="0"/>
          </a:p>
          <a:p>
            <a:r>
              <a:rPr lang="en-US" b="1" dirty="0"/>
              <a:t>    </a:t>
            </a:r>
          </a:p>
        </p:txBody>
      </p:sp>
    </p:spTree>
    <p:extLst>
      <p:ext uri="{BB962C8B-B14F-4D97-AF65-F5344CB8AC3E}">
        <p14:creationId xmlns:p14="http://schemas.microsoft.com/office/powerpoint/2010/main" val="3141664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3200" b="1" dirty="0">
                <a:effectLst/>
              </a:rPr>
              <a:t>oiling effect calculation :</a:t>
            </a:r>
            <a:endParaRPr lang="ar-SA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9552" y="1635646"/>
                <a:ext cx="7776864" cy="338823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dirty="0"/>
                  <a:t>The equation will be used to calculate the power efficiency in our project: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⧍</m:t>
                      </m:r>
                      <m:r>
                        <a:rPr lang="en-US" i="1">
                          <a:latin typeface="Cambria Math"/>
                        </a:rPr>
                        <m:t>𝑃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𝑃𝑑</m:t>
                          </m:r>
                          <m:r>
                            <a:rPr lang="en-US" i="1">
                              <a:latin typeface="Cambria Math"/>
                            </a:rPr>
                            <m:t> – </m:t>
                          </m:r>
                          <m:r>
                            <a:rPr lang="en-US" i="1">
                              <a:latin typeface="Cambria Math"/>
                            </a:rPr>
                            <m:t>𝑃𝑐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𝑃𝑑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en-US" i="1">
                          <a:latin typeface="Cambria Math"/>
                        </a:rPr>
                        <m:t>100</m:t>
                      </m:r>
                      <m:r>
                        <a:rPr lang="en-US" i="1">
                          <a:latin typeface="Cambria Math"/>
                        </a:rPr>
                        <m:t>%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Pd</a:t>
                </a:r>
                <a:r>
                  <a:rPr lang="en-US" dirty="0"/>
                  <a:t> : Power of the uncleaned/dusted panels.</a:t>
                </a:r>
              </a:p>
              <a:p>
                <a:endParaRPr lang="en-US" dirty="0"/>
              </a:p>
              <a:p>
                <a:r>
                  <a:rPr lang="en-US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Pc</a:t>
                </a:r>
                <a:r>
                  <a:rPr lang="en-US" dirty="0"/>
                  <a:t>: Power of the cleaned panels.</a:t>
                </a:r>
              </a:p>
              <a:p>
                <a:endParaRPr lang="en-US" dirty="0"/>
              </a:p>
              <a:p>
                <a:r>
                  <a:rPr lang="en-US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⧍P</a:t>
                </a:r>
                <a:r>
                  <a:rPr lang="en-US" dirty="0"/>
                  <a:t>: Power difference between the cleaned and uncleaned/dusted or soiling     loss percentages.</a:t>
                </a: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635646"/>
                <a:ext cx="7776864" cy="3388235"/>
              </a:xfrm>
              <a:prstGeom prst="rect">
                <a:avLst/>
              </a:prstGeom>
              <a:blipFill rotWithShape="1">
                <a:blip r:embed="rId2"/>
                <a:stretch>
                  <a:fillRect l="-784" t="-899" r="-117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203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/>
          </a:bodyPr>
          <a:lstStyle/>
          <a:p>
            <a:pPr marL="0" indent="0" algn="l">
              <a:buNone/>
            </a:pPr>
            <a:endParaRPr lang="en-US" sz="1800" dirty="0"/>
          </a:p>
          <a:p>
            <a:pPr marL="0" indent="0" algn="l">
              <a:buNone/>
            </a:pPr>
            <a:endParaRPr lang="en-US" sz="1800" dirty="0"/>
          </a:p>
          <a:p>
            <a:pPr marL="0" indent="0" algn="l">
              <a:buNone/>
            </a:pPr>
            <a:r>
              <a:rPr lang="en-US" sz="1800" dirty="0"/>
              <a:t>The energy produced for the same angle at the same time for both the clean and </a:t>
            </a:r>
            <a:r>
              <a:rPr lang="ar-SA" sz="1800" dirty="0"/>
              <a:t>.</a:t>
            </a:r>
            <a:r>
              <a:rPr lang="en-US" sz="1800" dirty="0"/>
              <a:t>dirty plates was calculated</a:t>
            </a:r>
          </a:p>
          <a:p>
            <a:pPr marL="0" indent="0" algn="l">
              <a:buNone/>
            </a:pPr>
            <a:endParaRPr lang="en-US" sz="1800" dirty="0"/>
          </a:p>
          <a:p>
            <a:pPr marL="0" indent="0" algn="l">
              <a:buNone/>
            </a:pPr>
            <a:r>
              <a:rPr lang="en-US" sz="1800" dirty="0"/>
              <a:t>Weather conditions were taken into account while taking the readings, as the weather was not stable during the project period.</a:t>
            </a:r>
          </a:p>
          <a:p>
            <a:pPr marL="0" indent="0" algn="l">
              <a:buNone/>
            </a:pPr>
            <a:endParaRPr lang="ar-SA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Results and discussion 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6913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95486"/>
            <a:ext cx="8640960" cy="646331"/>
          </a:xfrm>
          <a:prstGeom prst="rect">
            <a:avLst/>
          </a:prstGeom>
          <a:noFill/>
        </p:spPr>
        <p:txBody>
          <a:bodyPr wrap="square" lIns="91440" tIns="45720" rIns="91440" bIns="45720" rtlCol="1" anchor="t">
            <a:spAutoFit/>
          </a:bodyPr>
          <a:lstStyle/>
          <a:p>
            <a:r>
              <a:rPr lang="en-US" dirty="0"/>
              <a:t>The dust was formed was decent enough to show power loss. in the images below</a:t>
            </a:r>
          </a:p>
          <a:p>
            <a:r>
              <a:rPr lang="en-US" dirty="0"/>
              <a:t>       the PV panels has reached the peak of accumulated dust:</a:t>
            </a:r>
            <a:endParaRPr lang="ar-SA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263916869"/>
              </p:ext>
            </p:extLst>
          </p:nvPr>
        </p:nvGraphicFramePr>
        <p:xfrm>
          <a:off x="251520" y="1131590"/>
          <a:ext cx="3528392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432250649"/>
              </p:ext>
            </p:extLst>
          </p:nvPr>
        </p:nvGraphicFramePr>
        <p:xfrm>
          <a:off x="1907704" y="3003798"/>
          <a:ext cx="2664296" cy="18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832223196"/>
              </p:ext>
            </p:extLst>
          </p:nvPr>
        </p:nvGraphicFramePr>
        <p:xfrm>
          <a:off x="4139952" y="1131590"/>
          <a:ext cx="3312368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045" y="3147814"/>
            <a:ext cx="3867411" cy="16429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7406691" y="2909013"/>
            <a:ext cx="1629805" cy="3385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panel angle 45</a:t>
            </a:r>
            <a:r>
              <a:rPr lang="en-US" sz="1600" b="1" dirty="0">
                <a:solidFill>
                  <a:schemeClr val="bg1"/>
                </a:solidFill>
                <a:sym typeface="Symbol"/>
              </a:rPr>
              <a:t></a:t>
            </a:r>
            <a:endParaRPr lang="ar-SA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83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7890511"/>
              </p:ext>
            </p:extLst>
          </p:nvPr>
        </p:nvGraphicFramePr>
        <p:xfrm>
          <a:off x="755576" y="1347614"/>
          <a:ext cx="7488833" cy="32403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8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00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1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97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97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036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lgerian" panose="04020705040A02060702" pitchFamily="82" charset="0"/>
                        </a:rPr>
                        <a:t>Days</a:t>
                      </a:r>
                      <a:endParaRPr lang="en-US" sz="1400" dirty="0">
                        <a:effectLst/>
                        <a:latin typeface="Algerian" panose="04020705040A02060702" pitchFamily="82" charset="0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lgerian" panose="04020705040A02060702" pitchFamily="82" charset="0"/>
                        </a:rPr>
                        <a:t>Soiling Loss table</a:t>
                      </a:r>
                      <a:endParaRPr lang="en-US" sz="1400" dirty="0">
                        <a:effectLst/>
                        <a:latin typeface="Algerian" panose="04020705040A02060702" pitchFamily="82" charset="0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999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r>
                        <a:rPr lang="en-US" sz="1100" dirty="0">
                          <a:sym typeface="Symbol"/>
                        </a:rPr>
                        <a:t>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</a:t>
                      </a:r>
                      <a:r>
                        <a:rPr lang="en-US" sz="1100" dirty="0">
                          <a:sym typeface="Symbol"/>
                        </a:rPr>
                        <a:t>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</a:t>
                      </a:r>
                      <a:r>
                        <a:rPr lang="en-US" sz="1100" dirty="0">
                          <a:sym typeface="Symbol"/>
                        </a:rPr>
                        <a:t>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45</a:t>
                      </a:r>
                      <a:r>
                        <a:rPr lang="en-US" sz="1100" dirty="0">
                          <a:sym typeface="Symbol"/>
                        </a:rPr>
                        <a:t>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9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03-May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3.86%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3.05%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3.46%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0.58%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9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07-May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2.43%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1.81%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1.37%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0.89%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9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09-May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5.55%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5.05%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4.88%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3.86%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89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14-May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5.34%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3.52%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3.09%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2.04%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89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21-May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9.07%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3.74%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3.33%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0.68%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9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24-May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9.59%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4.45%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3.98%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1.39%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89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31-May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16.52%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15.12%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10.85%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1.69%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89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01-June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18.89%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15.29%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12.10%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3.53%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89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03-June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20.59%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19.41%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13.95%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8.11%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35696" y="555526"/>
            <a:ext cx="504056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>
                <a:latin typeface="Britannic Bold" panose="020B0903060703020204" pitchFamily="34" charset="0"/>
              </a:rPr>
              <a:t>Average soiling loss per day</a:t>
            </a:r>
            <a:endParaRPr lang="ar-SA" sz="2400" b="1" dirty="0"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57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83518"/>
            <a:ext cx="6768752" cy="4061048"/>
          </a:xfrm>
          <a:prstGeom prst="rect">
            <a:avLst/>
          </a:prstGeom>
          <a:ln w="38100">
            <a:solidFill>
              <a:schemeClr val="tx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0226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12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347614"/>
            <a:ext cx="6048672" cy="33843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03648" y="411510"/>
            <a:ext cx="6336704" cy="584775"/>
          </a:xfrm>
          <a:prstGeom prst="rect">
            <a:avLst/>
          </a:prstGeom>
          <a:noFill/>
        </p:spPr>
        <p:txBody>
          <a:bodyPr wrap="square" lIns="91440" tIns="45720" rIns="91440" bIns="45720" rtlCol="1" anchor="t">
            <a:spAutoFit/>
          </a:bodyPr>
          <a:lstStyle/>
          <a:p>
            <a:pPr algn="ctr"/>
            <a:r>
              <a:rPr lang="en-US" sz="1600" b="1" dirty="0">
                <a:cs typeface="+mj-cs"/>
              </a:rPr>
              <a:t>This graph above shows the soiling loss between the lowest soiling scenario and highest soiling scenario, for angles 0 &amp; 45.</a:t>
            </a:r>
          </a:p>
        </p:txBody>
      </p:sp>
    </p:spTree>
    <p:extLst>
      <p:ext uri="{BB962C8B-B14F-4D97-AF65-F5344CB8AC3E}">
        <p14:creationId xmlns:p14="http://schemas.microsoft.com/office/powerpoint/2010/main" val="348845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8978820"/>
              </p:ext>
            </p:extLst>
          </p:nvPr>
        </p:nvGraphicFramePr>
        <p:xfrm>
          <a:off x="757237" y="1143000"/>
          <a:ext cx="7632840" cy="34718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84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7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01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95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75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857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lgerian" panose="04020705040A02060702" pitchFamily="82" charset="0"/>
                        </a:rPr>
                        <a:t>Period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Algerian" panose="04020705040A02060702" pitchFamily="82" charset="0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r>
                        <a:rPr lang="en-US" sz="1200" dirty="0">
                          <a:effectLst/>
                          <a:sym typeface="Symbol"/>
                        </a:rPr>
                        <a:t>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</a:t>
                      </a:r>
                      <a:r>
                        <a:rPr lang="en-US" sz="1200" dirty="0">
                          <a:effectLst/>
                          <a:sym typeface="Symbol"/>
                        </a:rPr>
                        <a:t>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</a:t>
                      </a:r>
                      <a:r>
                        <a:rPr lang="en-US" sz="1200" dirty="0">
                          <a:effectLst/>
                          <a:sym typeface="Symbol"/>
                        </a:rPr>
                        <a:t>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45</a:t>
                      </a:r>
                      <a:r>
                        <a:rPr lang="en-US" sz="1200" dirty="0">
                          <a:effectLst/>
                          <a:sym typeface="Symbol"/>
                        </a:rPr>
                        <a:t>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First week 3-May to 9-May (6d)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3.95%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3.30%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3.24%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1.77%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Second week 9-May to 14-May (5d)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5.45%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4.29%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3.99%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2.95%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Third week 14-May to 21-May (7d)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7.21%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3.63%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3.21%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1.36%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86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Fourth week 21-May to 31-May (10d)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11.73%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7.77%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6.05%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1.25%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00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Fifth week 31-May to 3-Jun (4d)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18.67%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16.61%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12.30%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4.44%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75656" y="411510"/>
            <a:ext cx="66247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A</a:t>
            </a:r>
            <a:r>
              <a:rPr lang="en-US" sz="2400" b="1" dirty="0">
                <a:latin typeface="Britannic Bold" panose="020B0903060703020204" pitchFamily="34" charset="0"/>
              </a:rPr>
              <a:t>verage soiling loss per Weekly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8829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6285" y="195486"/>
            <a:ext cx="8229600" cy="914400"/>
          </a:xfrm>
        </p:spPr>
        <p:txBody>
          <a:bodyPr/>
          <a:lstStyle/>
          <a:p>
            <a:pPr algn="ctr"/>
            <a:r>
              <a:rPr lang="en-GB" b="1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verview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47564" y="1662321"/>
            <a:ext cx="3528392" cy="8403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43608" y="1850508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860032" y="1662321"/>
            <a:ext cx="3528392" cy="8496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004048" y="1851667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83568" y="2693163"/>
            <a:ext cx="352839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11560" y="2912562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 &amp;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860032" y="2689216"/>
            <a:ext cx="360040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860032" y="3828816"/>
            <a:ext cx="3600400" cy="8496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773451" y="4003015"/>
            <a:ext cx="3758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Recommendations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47564" y="3809014"/>
            <a:ext cx="3600400" cy="8496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410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2913819"/>
              </p:ext>
            </p:extLst>
          </p:nvPr>
        </p:nvGraphicFramePr>
        <p:xfrm>
          <a:off x="1043608" y="1635646"/>
          <a:ext cx="6912766" cy="28083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75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44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44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44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44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00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lgerian" panose="04020705040A02060702" pitchFamily="82" charset="0"/>
                        </a:rPr>
                        <a:t>Period</a:t>
                      </a:r>
                      <a:endParaRPr lang="en-US" sz="1400" dirty="0">
                        <a:effectLst/>
                        <a:latin typeface="Algerian" panose="04020705040A02060702" pitchFamily="82" charset="0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r>
                        <a:rPr lang="en-US" sz="1200">
                          <a:effectLst/>
                          <a:sym typeface="Symbol"/>
                        </a:rPr>
                        <a:t>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r>
                        <a:rPr lang="en-US" sz="1200">
                          <a:effectLst/>
                          <a:sym typeface="Symbol"/>
                        </a:rPr>
                        <a:t>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</a:t>
                      </a:r>
                      <a:r>
                        <a:rPr lang="en-US" sz="1200">
                          <a:effectLst/>
                          <a:sym typeface="Symbol"/>
                        </a:rPr>
                        <a:t>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</a:t>
                      </a:r>
                      <a:r>
                        <a:rPr lang="en-US" sz="1200">
                          <a:effectLst/>
                          <a:sym typeface="Symbol"/>
                        </a:rPr>
                        <a:t>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94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First two weeks 3-May to 14-May (11d)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4.29%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3.36%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3.20%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1.84%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94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Second two weeks 14-May to 24-May (10d)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8.00%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3.90%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3.47%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1.37%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94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Third two weeks 24-May to 3-Jun (11)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16.40%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13.57%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10.22%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3.68%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23728" y="627533"/>
            <a:ext cx="5184576" cy="461665"/>
          </a:xfrm>
          <a:prstGeom prst="rect">
            <a:avLst/>
          </a:prstGeom>
          <a:noFill/>
        </p:spPr>
        <p:txBody>
          <a:bodyPr wrap="square" lIns="91440" tIns="45720" rIns="91440" bIns="45720" rtlCol="1" anchor="t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/>
              </a:rPr>
              <a:t>A</a:t>
            </a:r>
            <a:r>
              <a:rPr lang="en-US" sz="2400" b="1" dirty="0">
                <a:latin typeface="Britannic Bold"/>
              </a:rPr>
              <a:t>verage soiling loss per 2 weeks.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6419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389007"/>
              </p:ext>
            </p:extLst>
          </p:nvPr>
        </p:nvGraphicFramePr>
        <p:xfrm>
          <a:off x="1547664" y="2139699"/>
          <a:ext cx="6336704" cy="15841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68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920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lgerian" panose="04020705040A02060702" pitchFamily="82" charset="0"/>
                        </a:rPr>
                        <a:t>Period</a:t>
                      </a:r>
                      <a:endParaRPr lang="en-US" sz="1600" dirty="0">
                        <a:effectLst/>
                        <a:latin typeface="Algerian" panose="04020705040A02060702" pitchFamily="82" charset="0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r>
                        <a:rPr lang="en-US" sz="1400">
                          <a:effectLst/>
                          <a:sym typeface="Symbol"/>
                        </a:rPr>
                        <a:t>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</a:t>
                      </a:r>
                      <a:r>
                        <a:rPr lang="en-US" sz="1400">
                          <a:effectLst/>
                          <a:sym typeface="Symbol"/>
                        </a:rPr>
                        <a:t>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</a:t>
                      </a:r>
                      <a:r>
                        <a:rPr lang="en-US" sz="1400">
                          <a:effectLst/>
                          <a:sym typeface="Symbol"/>
                        </a:rPr>
                        <a:t>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45</a:t>
                      </a:r>
                      <a:r>
                        <a:rPr lang="en-US" sz="1400">
                          <a:effectLst/>
                          <a:sym typeface="Symbol"/>
                        </a:rPr>
                        <a:t>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0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lgerian" panose="04020705040A02060702" pitchFamily="82" charset="0"/>
                        </a:rPr>
                        <a:t>Monthly Average</a:t>
                      </a:r>
                      <a:endParaRPr lang="en-US" sz="1600" dirty="0">
                        <a:effectLst/>
                        <a:latin typeface="Algerian" panose="04020705040A02060702" pitchFamily="82" charset="0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10.20%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7.94%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6.33%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2.53%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51720" y="1134035"/>
            <a:ext cx="504056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A</a:t>
            </a:r>
            <a:r>
              <a:rPr lang="en-US" sz="2400" b="1" dirty="0">
                <a:latin typeface="Britannic Bold" panose="020B0903060703020204" pitchFamily="34" charset="0"/>
              </a:rPr>
              <a:t>verage soiling loss Monthly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85929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n-US" sz="1400" dirty="0"/>
                  <a:t>For day of 9-May three readings was taken:</a:t>
                </a:r>
              </a:p>
              <a:p>
                <a:pPr marL="0" indent="0" algn="l">
                  <a:buNone/>
                </a:pPr>
                <a:r>
                  <a:rPr lang="en-US" sz="1400" dirty="0"/>
                  <a:t>For First reading: Cleaned panel ( I = 1.65A, V= 3.23 V) and Dusted panel (I = 1.56 A , V = 3.22 V ). </a:t>
                </a:r>
              </a:p>
              <a:p>
                <a:pPr marL="0" indent="0" algn="l">
                  <a:buNone/>
                </a:pPr>
                <a:r>
                  <a:rPr lang="ar-SA" sz="1400" dirty="0"/>
                  <a:t>.</a:t>
                </a:r>
                <a:r>
                  <a:rPr lang="en-US" sz="1400" dirty="0"/>
                  <a:t>For cleaned panel of 0</a:t>
                </a:r>
                <a:r>
                  <a:rPr lang="en-US" sz="1400" dirty="0">
                    <a:sym typeface="Symbol"/>
                  </a:rPr>
                  <a:t></a:t>
                </a:r>
                <a:r>
                  <a:rPr lang="en-US" sz="1400" dirty="0"/>
                  <a:t> tilt angle: P = I x V =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</a:rPr>
                      <m:t>1</m:t>
                    </m:r>
                    <m:r>
                      <a:rPr lang="en-US" sz="1400" i="1">
                        <a:latin typeface="Cambria Math"/>
                      </a:rPr>
                      <m:t>.</m:t>
                    </m:r>
                    <m:r>
                      <a:rPr lang="en-US" sz="1400" i="1">
                        <a:latin typeface="Cambria Math"/>
                      </a:rPr>
                      <m:t>65</m:t>
                    </m:r>
                    <m:r>
                      <a:rPr lang="en-US" sz="1400" i="1">
                        <a:latin typeface="Cambria Math"/>
                      </a:rPr>
                      <m:t>×</m:t>
                    </m:r>
                    <m:r>
                      <a:rPr lang="en-US" sz="1400" i="1">
                        <a:latin typeface="Cambria Math"/>
                      </a:rPr>
                      <m:t>3</m:t>
                    </m:r>
                    <m:r>
                      <a:rPr lang="en-US" sz="1400" i="1">
                        <a:latin typeface="Cambria Math"/>
                      </a:rPr>
                      <m:t>.</m:t>
                    </m:r>
                    <m:r>
                      <a:rPr lang="en-US" sz="1400" i="1">
                        <a:latin typeface="Cambria Math"/>
                      </a:rPr>
                      <m:t>23</m:t>
                    </m:r>
                    <m:r>
                      <a:rPr lang="en-US" sz="1400" i="1">
                        <a:latin typeface="Cambria Math"/>
                      </a:rPr>
                      <m:t>=</m:t>
                    </m:r>
                    <m:r>
                      <a:rPr lang="en-US" sz="1400">
                        <a:latin typeface="Cambria Math"/>
                      </a:rPr>
                      <m:t> </m:t>
                    </m:r>
                    <m:r>
                      <a:rPr lang="en-US" sz="1400" i="1">
                        <a:latin typeface="Cambria Math"/>
                      </a:rPr>
                      <m:t>5</m:t>
                    </m:r>
                    <m:r>
                      <a:rPr lang="en-US" sz="1400" i="1">
                        <a:latin typeface="Cambria Math"/>
                      </a:rPr>
                      <m:t>.</m:t>
                    </m:r>
                    <m:r>
                      <a:rPr lang="en-US" sz="1400" i="1">
                        <a:latin typeface="Cambria Math"/>
                      </a:rPr>
                      <m:t>3295</m:t>
                    </m:r>
                    <m:r>
                      <a:rPr lang="en-US" sz="1400" i="1">
                        <a:latin typeface="Cambria Math"/>
                      </a:rPr>
                      <m:t> </m:t>
                    </m:r>
                    <m:r>
                      <a:rPr lang="en-US" sz="1400" i="1">
                        <a:latin typeface="Cambria Math"/>
                      </a:rPr>
                      <m:t>𝑤𝑎𝑡𝑡</m:t>
                    </m:r>
                  </m:oMath>
                </a14:m>
                <a:endParaRPr lang="en-US" sz="1400" dirty="0"/>
              </a:p>
              <a:p>
                <a:pPr marL="0" indent="0" algn="l">
                  <a:buNone/>
                </a:pPr>
                <a:r>
                  <a:rPr lang="ar-SA" sz="1400" dirty="0"/>
                  <a:t>.</a:t>
                </a:r>
                <a:r>
                  <a:rPr lang="en-US" sz="1400" dirty="0"/>
                  <a:t>For dusted panel of 0</a:t>
                </a:r>
                <a:r>
                  <a:rPr lang="en-US" sz="1400" dirty="0">
                    <a:sym typeface="Symbol"/>
                  </a:rPr>
                  <a:t></a:t>
                </a:r>
                <a:r>
                  <a:rPr lang="en-US" sz="1400" dirty="0"/>
                  <a:t> tilt angle: P = I x V = 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</a:rPr>
                      <m:t>1</m:t>
                    </m:r>
                    <m:r>
                      <a:rPr lang="en-US" sz="1400" i="1">
                        <a:latin typeface="Cambria Math"/>
                      </a:rPr>
                      <m:t>. </m:t>
                    </m:r>
                    <m:r>
                      <a:rPr lang="en-US" sz="1400" i="1">
                        <a:latin typeface="Cambria Math"/>
                      </a:rPr>
                      <m:t>56</m:t>
                    </m:r>
                    <m:r>
                      <a:rPr lang="en-US" sz="1400" i="1">
                        <a:latin typeface="Cambria Math"/>
                      </a:rPr>
                      <m:t>×</m:t>
                    </m:r>
                    <m:r>
                      <a:rPr lang="en-US" sz="1400" i="1">
                        <a:latin typeface="Cambria Math"/>
                      </a:rPr>
                      <m:t>3</m:t>
                    </m:r>
                    <m:r>
                      <a:rPr lang="en-US" sz="1400" i="1">
                        <a:latin typeface="Cambria Math"/>
                      </a:rPr>
                      <m:t>.</m:t>
                    </m:r>
                    <m:r>
                      <a:rPr lang="en-US" sz="1400" i="1">
                        <a:latin typeface="Cambria Math"/>
                      </a:rPr>
                      <m:t>22</m:t>
                    </m:r>
                    <m:r>
                      <a:rPr lang="en-US" sz="1400" i="1">
                        <a:latin typeface="Cambria Math"/>
                      </a:rPr>
                      <m:t> = </m:t>
                    </m:r>
                    <m:r>
                      <a:rPr lang="en-US" sz="1400" i="1">
                        <a:latin typeface="Cambria Math"/>
                      </a:rPr>
                      <m:t>5</m:t>
                    </m:r>
                    <m:r>
                      <a:rPr lang="en-US" sz="1400" i="1">
                        <a:latin typeface="Cambria Math"/>
                      </a:rPr>
                      <m:t>.</m:t>
                    </m:r>
                    <m:r>
                      <a:rPr lang="en-US" sz="1400" i="1">
                        <a:latin typeface="Cambria Math"/>
                      </a:rPr>
                      <m:t>0232</m:t>
                    </m:r>
                    <m:r>
                      <a:rPr lang="en-US" sz="1400" i="1">
                        <a:latin typeface="Cambria Math"/>
                      </a:rPr>
                      <m:t> </m:t>
                    </m:r>
                    <m:r>
                      <a:rPr lang="en-US" sz="1400" i="1">
                        <a:latin typeface="Cambria Math"/>
                      </a:rPr>
                      <m:t>𝑤𝑎𝑡𝑡</m:t>
                    </m:r>
                  </m:oMath>
                </a14:m>
                <a:endParaRPr lang="en-US" sz="1400" dirty="0"/>
              </a:p>
              <a:p>
                <a:pPr marL="0" indent="0" algn="ctr">
                  <a:buNone/>
                </a:pPr>
                <a:endParaRPr lang="ar-SA" sz="1400" i="1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/>
                        </a:rPr>
                        <m:t>⧍</m:t>
                      </m:r>
                      <m:r>
                        <a:rPr lang="en-US" sz="1400" i="1">
                          <a:latin typeface="Cambria Math"/>
                        </a:rPr>
                        <m:t>𝑃</m:t>
                      </m:r>
                      <m:r>
                        <a:rPr lang="en-US" sz="1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/>
                            </a:rPr>
                            <m:t>5</m:t>
                          </m:r>
                          <m:r>
                            <a:rPr lang="en-US" sz="1400" i="1">
                              <a:latin typeface="Cambria Math"/>
                            </a:rPr>
                            <m:t>.</m:t>
                          </m:r>
                          <m:r>
                            <a:rPr lang="en-US" sz="1400" i="1">
                              <a:latin typeface="Cambria Math"/>
                            </a:rPr>
                            <m:t>0232</m:t>
                          </m:r>
                          <m:r>
                            <a:rPr lang="en-US" sz="1400" i="1">
                              <a:latin typeface="Cambria Math"/>
                            </a:rPr>
                            <m:t> – </m:t>
                          </m:r>
                          <m:r>
                            <a:rPr lang="en-US" sz="1400" i="1">
                              <a:latin typeface="Cambria Math"/>
                            </a:rPr>
                            <m:t>5</m:t>
                          </m:r>
                          <m:r>
                            <a:rPr lang="en-US" sz="1400" i="1">
                              <a:latin typeface="Cambria Math"/>
                            </a:rPr>
                            <m:t>.</m:t>
                          </m:r>
                          <m:r>
                            <a:rPr lang="en-US" sz="1400" i="1">
                              <a:latin typeface="Cambria Math"/>
                            </a:rPr>
                            <m:t>3295</m:t>
                          </m:r>
                        </m:num>
                        <m:den>
                          <m:r>
                            <a:rPr lang="en-US" sz="1400" i="1">
                              <a:latin typeface="Cambria Math"/>
                            </a:rPr>
                            <m:t>5</m:t>
                          </m:r>
                          <m:r>
                            <a:rPr lang="en-US" sz="1400" i="1">
                              <a:latin typeface="Cambria Math"/>
                            </a:rPr>
                            <m:t>.</m:t>
                          </m:r>
                          <m:r>
                            <a:rPr lang="en-US" sz="1400" i="1">
                              <a:latin typeface="Cambria Math"/>
                            </a:rPr>
                            <m:t>0232</m:t>
                          </m:r>
                        </m:den>
                      </m:f>
                      <m:r>
                        <a:rPr lang="en-US" sz="1400" i="1">
                          <a:latin typeface="Cambria Math"/>
                        </a:rPr>
                        <m:t>𝑥</m:t>
                      </m:r>
                      <m:r>
                        <a:rPr lang="en-US" sz="1400" i="1">
                          <a:latin typeface="Cambria Math"/>
                        </a:rPr>
                        <m:t>100</m:t>
                      </m:r>
                      <m:r>
                        <a:rPr lang="en-US" sz="1400" i="1">
                          <a:latin typeface="Cambria Math"/>
                        </a:rPr>
                        <m:t>%= −</m:t>
                      </m:r>
                      <m:r>
                        <a:rPr lang="en-US" sz="1400" i="1">
                          <a:latin typeface="Cambria Math"/>
                        </a:rPr>
                        <m:t>6</m:t>
                      </m:r>
                      <m:r>
                        <a:rPr lang="en-US" sz="1400" i="1">
                          <a:latin typeface="Cambria Math"/>
                        </a:rPr>
                        <m:t>.</m:t>
                      </m:r>
                      <m:r>
                        <a:rPr lang="en-US" sz="1400" i="1">
                          <a:latin typeface="Cambria Math"/>
                        </a:rPr>
                        <m:t>10</m:t>
                      </m:r>
                      <m:r>
                        <a:rPr lang="en-US" sz="1400" i="1">
                          <a:latin typeface="Cambria Math"/>
                        </a:rPr>
                        <m:t>%</m:t>
                      </m:r>
                    </m:oMath>
                  </m:oMathPara>
                </a14:m>
                <a:endParaRPr lang="en-US" sz="1400" dirty="0"/>
              </a:p>
              <a:p>
                <a:pPr marL="0" indent="0" algn="ctr">
                  <a:buNone/>
                </a:pPr>
                <a:endParaRPr lang="en-US" sz="1400" dirty="0"/>
              </a:p>
              <a:p>
                <a:pPr marL="0" indent="0" algn="ctr">
                  <a:buNone/>
                </a:pPr>
                <a:r>
                  <a:rPr lang="en-US" sz="1400" dirty="0"/>
                  <a:t>One of the readings was excluded because it is abnormal , so we have 2 readings now 5.00% and 6.10%, taken the average of them</a:t>
                </a:r>
              </a:p>
              <a:p>
                <a:pPr marL="0" indent="0" algn="ctr">
                  <a:buNone/>
                </a:pPr>
                <a:endParaRPr lang="en-US" sz="14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/>
                            </a:rPr>
                            <m:t>5</m:t>
                          </m:r>
                          <m:r>
                            <a:rPr lang="en-US" sz="1400" i="1">
                              <a:latin typeface="Cambria Math"/>
                            </a:rPr>
                            <m:t>%+ </m:t>
                          </m:r>
                          <m:r>
                            <a:rPr lang="en-US" sz="1400" i="1">
                              <a:latin typeface="Cambria Math"/>
                            </a:rPr>
                            <m:t>6</m:t>
                          </m:r>
                          <m:r>
                            <a:rPr lang="en-US" sz="1400" i="1">
                              <a:latin typeface="Cambria Math"/>
                            </a:rPr>
                            <m:t>.</m:t>
                          </m:r>
                          <m:r>
                            <a:rPr lang="en-US" sz="1400" i="1">
                              <a:latin typeface="Cambria Math"/>
                            </a:rPr>
                            <m:t>10</m:t>
                          </m:r>
                          <m:r>
                            <a:rPr lang="en-US" sz="1400" i="1">
                              <a:latin typeface="Cambria Math"/>
                            </a:rPr>
                            <m:t>%</m:t>
                          </m:r>
                        </m:num>
                        <m:den>
                          <m:r>
                            <a:rPr lang="en-US" sz="14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400" i="1">
                          <a:latin typeface="Cambria Math"/>
                        </a:rPr>
                        <m:t>=</m:t>
                      </m:r>
                      <m:r>
                        <a:rPr lang="en-US" sz="1400" i="1">
                          <a:latin typeface="Cambria Math"/>
                        </a:rPr>
                        <m:t>5</m:t>
                      </m:r>
                      <m:r>
                        <a:rPr lang="en-US" sz="1400" i="1">
                          <a:latin typeface="Cambria Math"/>
                        </a:rPr>
                        <m:t>.</m:t>
                      </m:r>
                      <m:r>
                        <a:rPr lang="en-US" sz="1400" i="1">
                          <a:latin typeface="Cambria Math"/>
                        </a:rPr>
                        <m:t>55</m:t>
                      </m:r>
                      <m:r>
                        <a:rPr lang="en-US" sz="1400" i="1">
                          <a:latin typeface="Cambria Math"/>
                        </a:rPr>
                        <m:t>%</m:t>
                      </m:r>
                    </m:oMath>
                  </m:oMathPara>
                </a14:m>
                <a:endParaRPr lang="en-US" sz="1400" dirty="0"/>
              </a:p>
              <a:p>
                <a:pPr marL="0" indent="0" algn="ctr">
                  <a:buNone/>
                </a:pPr>
                <a:endParaRPr lang="en-US" sz="1400" dirty="0"/>
              </a:p>
              <a:p>
                <a:pPr marL="0" indent="0" algn="ctr">
                  <a:buNone/>
                </a:pPr>
                <a:endParaRPr lang="ar-SA" sz="14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4" t="-17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2400" b="1" dirty="0">
                <a:effectLst/>
              </a:rPr>
              <a:t>ample of Calculations</a:t>
            </a:r>
            <a:r>
              <a:rPr lang="en-US" b="1" dirty="0">
                <a:effectLst/>
              </a:rPr>
              <a:t> 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2322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AC8122-3D2E-06F9-C8A1-6BCF70B3F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914400"/>
          </a:xfr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Breaking point.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17E7D4-033D-1EF2-BB6A-8D7EE7A4781A}"/>
              </a:ext>
            </a:extLst>
          </p:cNvPr>
          <p:cNvSpPr txBox="1"/>
          <p:nvPr/>
        </p:nvSpPr>
        <p:spPr>
          <a:xfrm>
            <a:off x="414337" y="1157287"/>
            <a:ext cx="8193881" cy="36218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7547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dirty="0"/>
              <a:t>hallenges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750581" y="1287884"/>
            <a:ext cx="7560840" cy="2954655"/>
          </a:xfrm>
          <a:prstGeom prst="rect">
            <a:avLst/>
          </a:prstGeom>
          <a:noFill/>
        </p:spPr>
        <p:txBody>
          <a:bodyPr wrap="square" lIns="91440" tIns="45720" rIns="91440" bIns="45720" rtlCol="1" anchor="t">
            <a:spAutoFit/>
          </a:bodyPr>
          <a:lstStyle/>
          <a:p>
            <a:r>
              <a:rPr lang="en-US" sz="2400" dirty="0"/>
              <a:t>-  The weather, from rain to clouds</a:t>
            </a:r>
            <a:r>
              <a:rPr lang="ar-SA" sz="2400" dirty="0">
                <a:cs typeface="Times New Roman"/>
              </a:rPr>
              <a:t>. </a:t>
            </a:r>
            <a:endParaRPr lang="ar-SA" sz="2400" dirty="0"/>
          </a:p>
          <a:p>
            <a:endParaRPr lang="ar-SA" sz="2400" dirty="0"/>
          </a:p>
          <a:p>
            <a:pPr marL="285750" indent="-285750">
              <a:buFontTx/>
              <a:buChar char="-"/>
            </a:pPr>
            <a:r>
              <a:rPr lang="en-US" sz="2400" dirty="0"/>
              <a:t>Adjust the panels to the best orientation.</a:t>
            </a:r>
          </a:p>
          <a:p>
            <a:pPr marL="285750" indent="-285750">
              <a:buFontTx/>
              <a:buChar char="-"/>
            </a:pPr>
            <a:endParaRPr lang="en-US" sz="2400" dirty="0"/>
          </a:p>
          <a:p>
            <a:pPr marL="285750" indent="-285750">
              <a:buFontTx/>
              <a:buChar char="-"/>
            </a:pPr>
            <a:r>
              <a:rPr lang="en-US" sz="2400" dirty="0"/>
              <a:t>Find the right measuring device.</a:t>
            </a:r>
          </a:p>
          <a:p>
            <a:pPr marL="285750" indent="-285750">
              <a:buFontTx/>
              <a:buChar char="-"/>
            </a:pPr>
            <a:endParaRPr lang="en-US" sz="2400" dirty="0"/>
          </a:p>
          <a:p>
            <a:pPr marL="285750" indent="-285750">
              <a:buChar char="-"/>
            </a:pPr>
            <a:r>
              <a:rPr lang="ar-SA" sz="2400" dirty="0" err="1">
                <a:cs typeface="Times New Roman"/>
              </a:rPr>
              <a:t>The</a:t>
            </a:r>
            <a:r>
              <a:rPr lang="ar-SA" sz="2400" dirty="0">
                <a:cs typeface="Times New Roman"/>
              </a:rPr>
              <a:t> </a:t>
            </a:r>
            <a:r>
              <a:rPr lang="ar-SA" sz="2400" dirty="0" err="1">
                <a:cs typeface="Times New Roman"/>
              </a:rPr>
              <a:t>strikes</a:t>
            </a:r>
            <a:r>
              <a:rPr lang="ar-SA" sz="2400" dirty="0">
                <a:cs typeface="Times New Roman"/>
              </a:rPr>
              <a:t> &amp; </a:t>
            </a:r>
            <a:r>
              <a:rPr lang="ar-SA" sz="2400" dirty="0" err="1">
                <a:cs typeface="Times New Roman"/>
              </a:rPr>
              <a:t>inability</a:t>
            </a:r>
            <a:r>
              <a:rPr lang="ar-SA" sz="2400" dirty="0">
                <a:cs typeface="Times New Roman"/>
              </a:rPr>
              <a:t> </a:t>
            </a:r>
            <a:r>
              <a:rPr lang="ar-SA" sz="2400" dirty="0" err="1">
                <a:cs typeface="Times New Roman"/>
              </a:rPr>
              <a:t>to</a:t>
            </a:r>
            <a:r>
              <a:rPr lang="ar-SA" sz="2400" dirty="0">
                <a:cs typeface="Times New Roman"/>
              </a:rPr>
              <a:t> </a:t>
            </a:r>
            <a:r>
              <a:rPr lang="ar-SA" sz="2400" dirty="0" err="1">
                <a:cs typeface="Times New Roman"/>
              </a:rPr>
              <a:t>reach</a:t>
            </a:r>
            <a:r>
              <a:rPr lang="ar-SA" sz="2400" dirty="0">
                <a:cs typeface="Times New Roman"/>
              </a:rPr>
              <a:t> </a:t>
            </a:r>
            <a:r>
              <a:rPr lang="ar-SA" sz="2400" dirty="0" err="1">
                <a:cs typeface="Times New Roman"/>
              </a:rPr>
              <a:t>the</a:t>
            </a:r>
            <a:r>
              <a:rPr lang="ar-SA" sz="2400" dirty="0">
                <a:cs typeface="Times New Roman"/>
              </a:rPr>
              <a:t> </a:t>
            </a:r>
            <a:r>
              <a:rPr lang="ar-SA" sz="2400" dirty="0" err="1">
                <a:cs typeface="Times New Roman"/>
              </a:rPr>
              <a:t>project</a:t>
            </a:r>
            <a:r>
              <a:rPr lang="ar-SA" sz="2400" dirty="0">
                <a:cs typeface="Times New Roman"/>
              </a:rPr>
              <a:t>.</a:t>
            </a:r>
            <a:endParaRPr lang="ar-SA" sz="2400"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57998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3600" b="1">
                <a:effectLst/>
              </a:rPr>
              <a:t>onclusion</a:t>
            </a:r>
            <a:r>
              <a:rPr lang="en-US" b="1">
                <a:effectLst/>
              </a:rPr>
              <a:t>:</a:t>
            </a:r>
            <a:endParaRPr lang="ar-SA"/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7FD37BDC-8387-E321-8CB1-76796568B301}"/>
              </a:ext>
            </a:extLst>
          </p:cNvPr>
          <p:cNvSpPr txBox="1"/>
          <p:nvPr/>
        </p:nvSpPr>
        <p:spPr>
          <a:xfrm>
            <a:off x="628700" y="1369616"/>
            <a:ext cx="7615708" cy="2308324"/>
          </a:xfrm>
          <a:prstGeom prst="rect">
            <a:avLst/>
          </a:prstGeom>
          <a:noFill/>
        </p:spPr>
        <p:txBody>
          <a:bodyPr wrap="square" lIns="91440" tIns="45720" rIns="91440" bIns="45720" rtlCol="1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more the angle increased the lesser the dust affect.</a:t>
            </a:r>
          </a:p>
          <a:p>
            <a:endParaRPr lang="en-US" dirty="0"/>
          </a:p>
          <a:p>
            <a:r>
              <a:rPr lang="en-US" dirty="0"/>
              <a:t>The dust requires time until it forms decent impact on the generated power.</a:t>
            </a:r>
          </a:p>
          <a:p>
            <a:endParaRPr lang="en-US" dirty="0"/>
          </a:p>
          <a:p>
            <a:r>
              <a:rPr lang="en-US" dirty="0"/>
              <a:t>There was rainy days that surely caused the dust to be reduced.</a:t>
            </a:r>
          </a:p>
          <a:p>
            <a:endParaRPr lang="en-US" dirty="0"/>
          </a:p>
          <a:p>
            <a:r>
              <a:rPr lang="en-US" dirty="0"/>
              <a:t>it took more time for the dusted panels to show degradation in performance.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0634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A78CE0-2153-2FB6-7C9C-E0A3EE08A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Recommendations: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B1BAF5-8F3C-8F7F-7D82-81ACCAB21D35}"/>
              </a:ext>
            </a:extLst>
          </p:cNvPr>
          <p:cNvSpPr txBox="1"/>
          <p:nvPr/>
        </p:nvSpPr>
        <p:spPr>
          <a:xfrm>
            <a:off x="442912" y="1221581"/>
            <a:ext cx="8143875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Calibri"/>
              <a:buChar char="-"/>
            </a:pPr>
            <a:r>
              <a:rPr lang="en-US" dirty="0"/>
              <a:t>More PV panels should be taken to guard against inaccuracy factors.</a:t>
            </a:r>
          </a:p>
          <a:p>
            <a:pPr marL="285750" indent="-285750">
              <a:buFont typeface="Calibri"/>
              <a:buChar char="-"/>
            </a:pPr>
            <a:endParaRPr lang="en-US" dirty="0"/>
          </a:p>
          <a:p>
            <a:pPr marL="285750" indent="-285750">
              <a:buFont typeface="Calibri"/>
              <a:buChar char="-"/>
            </a:pPr>
            <a:r>
              <a:rPr lang="en-US" dirty="0"/>
              <a:t>PV analyzer is a superior device in comparison with Multi-meter.</a:t>
            </a:r>
          </a:p>
          <a:p>
            <a:pPr marL="285750" indent="-285750">
              <a:buFont typeface="Calibri"/>
              <a:buChar char="-"/>
            </a:pPr>
            <a:endParaRPr lang="en-US" dirty="0"/>
          </a:p>
          <a:p>
            <a:pPr marL="285750" indent="-285750">
              <a:buFont typeface="Calibri"/>
              <a:buChar char="-"/>
            </a:pPr>
            <a:r>
              <a:rPr lang="en-US" dirty="0"/>
              <a:t>Taking readings for tilt angle of 55° or 60° to observe more knowledge of higher angles soiling loss reduction.</a:t>
            </a:r>
          </a:p>
          <a:p>
            <a:pPr marL="285750" indent="-285750">
              <a:buFont typeface="Calibri"/>
              <a:buChar char="-"/>
            </a:pPr>
            <a:endParaRPr lang="en-US" dirty="0"/>
          </a:p>
          <a:p>
            <a:pPr marL="285750" indent="-285750">
              <a:buFont typeface="Calibri"/>
              <a:buChar char="-"/>
            </a:pPr>
            <a:r>
              <a:rPr lang="en-US" dirty="0"/>
              <a:t>Expanding the period of study.</a:t>
            </a:r>
          </a:p>
          <a:p>
            <a:pPr marL="285750" indent="-285750">
              <a:buFont typeface="Calibri"/>
              <a:buChar char="-"/>
            </a:pPr>
            <a:endParaRPr lang="en-US" dirty="0"/>
          </a:p>
          <a:p>
            <a:pPr marL="285750" indent="-285750">
              <a:buFont typeface="Calibri"/>
              <a:buChar char="-"/>
            </a:pPr>
            <a:endParaRPr lang="en-US" dirty="0"/>
          </a:p>
          <a:p>
            <a:pPr marL="285750" indent="-285750">
              <a:buFont typeface="Calibri"/>
              <a:buChar char="-"/>
            </a:pPr>
            <a:endParaRPr lang="en-US" dirty="0"/>
          </a:p>
          <a:p>
            <a:pPr marL="285750" indent="-285750">
              <a:buFont typeface="Calibri"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18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arwa2\OneDrive\سطح المكتب\solar-power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980"/>
            <a:ext cx="9144000" cy="5144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-236562"/>
            <a:ext cx="381642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6600" b="1" dirty="0">
              <a:solidFill>
                <a:schemeClr val="bg1">
                  <a:lumMod val="95000"/>
                  <a:lumOff val="5000"/>
                </a:schemeClr>
              </a:solidFill>
              <a:latin typeface="Algerian" panose="04020705040A02060702" pitchFamily="82" charset="0"/>
            </a:endParaRPr>
          </a:p>
          <a:p>
            <a:r>
              <a:rPr lang="en-US" sz="6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Algerian" panose="04020705040A02060702" pitchFamily="82" charset="0"/>
              </a:rPr>
              <a:t>t</a:t>
            </a:r>
            <a:r>
              <a:rPr lang="en-US" sz="5400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hanks</a:t>
            </a:r>
            <a:r>
              <a:rPr lang="en-US" sz="5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!</a:t>
            </a:r>
            <a:br>
              <a:rPr lang="en-US" sz="5400" dirty="0"/>
            </a:br>
            <a:r>
              <a:rPr lang="en-US" sz="6000" dirty="0">
                <a:solidFill>
                  <a:schemeClr val="bg1">
                    <a:lumMod val="95000"/>
                    <a:lumOff val="5000"/>
                  </a:schemeClr>
                </a:solidFill>
                <a:latin typeface="Algerian" panose="04020705040A02060702" pitchFamily="82" charset="0"/>
              </a:rPr>
              <a:t>A</a:t>
            </a:r>
            <a:r>
              <a:rPr lang="en-US" sz="5400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ny</a:t>
            </a:r>
            <a:r>
              <a:rPr lang="en-US" sz="5400" dirty="0"/>
              <a:t> </a:t>
            </a:r>
            <a:r>
              <a:rPr lang="en-US" sz="6600" dirty="0">
                <a:solidFill>
                  <a:schemeClr val="bg1">
                    <a:lumMod val="95000"/>
                    <a:lumOff val="5000"/>
                  </a:schemeClr>
                </a:solidFill>
                <a:latin typeface="Algerian" panose="04020705040A02060702" pitchFamily="82" charset="0"/>
              </a:rPr>
              <a:t>Q</a:t>
            </a:r>
            <a:r>
              <a:rPr lang="en-US" sz="5400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uestions</a:t>
            </a:r>
            <a:r>
              <a:rPr lang="en-US" sz="5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?</a:t>
            </a:r>
            <a:r>
              <a:rPr lang="en-US" sz="5400" dirty="0"/>
              <a:t> </a:t>
            </a:r>
            <a:endParaRPr lang="en-US" sz="5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28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>
              <a:lnSpc>
                <a:spcPct val="150000"/>
              </a:lnSpc>
              <a:buClrTx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types , renewable or non-renewable.</a:t>
            </a:r>
          </a:p>
          <a:p>
            <a:pPr marL="0" indent="0" algn="l">
              <a:lnSpc>
                <a:spcPct val="150000"/>
              </a:lnSpc>
              <a:buClrTx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Palestine is 100% dependent on neighboring countries for fuel , and 87% for electricity.</a:t>
            </a:r>
          </a:p>
          <a:p>
            <a:pPr marL="0" indent="0" algn="l">
              <a:lnSpc>
                <a:spcPct val="150000"/>
              </a:lnSpc>
              <a:buClrTx/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Palestine is exposed to approximately 3,000 hours of solar radiation annually 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58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200000"/>
              </a:lnSpc>
              <a:buClrTx/>
              <a:buNone/>
            </a:pPr>
            <a:endParaRPr lang="ar-S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buClrTx/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sz="4400" dirty="0"/>
              <a:t>actors affecting efficiency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302419698"/>
              </p:ext>
            </p:extLst>
          </p:nvPr>
        </p:nvGraphicFramePr>
        <p:xfrm>
          <a:off x="6372200" y="1275606"/>
          <a:ext cx="2035905" cy="1177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4153650935"/>
              </p:ext>
            </p:extLst>
          </p:nvPr>
        </p:nvGraphicFramePr>
        <p:xfrm>
          <a:off x="2555776" y="1203598"/>
          <a:ext cx="2691972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3917995516"/>
              </p:ext>
            </p:extLst>
          </p:nvPr>
        </p:nvGraphicFramePr>
        <p:xfrm>
          <a:off x="395536" y="2191116"/>
          <a:ext cx="2448272" cy="1819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3635979752"/>
              </p:ext>
            </p:extLst>
          </p:nvPr>
        </p:nvGraphicFramePr>
        <p:xfrm>
          <a:off x="2987824" y="2931790"/>
          <a:ext cx="2582958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1953359306"/>
              </p:ext>
            </p:extLst>
          </p:nvPr>
        </p:nvGraphicFramePr>
        <p:xfrm>
          <a:off x="6012160" y="2931790"/>
          <a:ext cx="1944216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</p:spTree>
    <p:extLst>
      <p:ext uri="{BB962C8B-B14F-4D97-AF65-F5344CB8AC3E}">
        <p14:creationId xmlns:p14="http://schemas.microsoft.com/office/powerpoint/2010/main" val="156787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51520" y="339502"/>
                <a:ext cx="7272808" cy="350865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endParaRPr lang="en-US" dirty="0"/>
              </a:p>
              <a:p>
                <a:r>
                  <a:rPr lang="en-US" sz="2400" dirty="0"/>
                  <a:t>Optimum tilt angle in </a:t>
                </a:r>
                <a:r>
                  <a:rPr lang="en-US" sz="2400" dirty="0" err="1"/>
                  <a:t>palestine</a:t>
                </a:r>
                <a:r>
                  <a:rPr lang="en-US" sz="2400" dirty="0"/>
                  <a:t> is 29</a:t>
                </a:r>
                <a:r>
                  <a:rPr lang="en-US" sz="2400" dirty="0">
                    <a:sym typeface="Symbol"/>
                  </a:rPr>
                  <a:t></a:t>
                </a:r>
                <a:r>
                  <a:rPr lang="en-US" sz="2400" dirty="0"/>
                  <a:t>.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sz="2400" dirty="0"/>
                  <a:t>The standard temperature for panels in is </a:t>
                </a:r>
                <a:r>
                  <a:rPr lang="en-US" sz="2400" dirty="0">
                    <a:cs typeface="+mj-cs"/>
                  </a:rPr>
                  <a:t>25</a:t>
                </a:r>
                <a:r>
                  <a:rPr lang="en-US" sz="2400" b="1" dirty="0"/>
                  <a:t>°.</a:t>
                </a:r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The power generation factor</a:t>
                </a:r>
              </a:p>
              <a:p>
                <a:r>
                  <a:rPr lang="en-US" sz="2400" dirty="0"/>
                  <a:t> in Palestine is around </a:t>
                </a:r>
              </a:p>
              <a:p>
                <a:r>
                  <a:rPr lang="en-US" sz="2400" dirty="0"/>
                  <a:t>5.5 kWh/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/>
                  <a:t>/day.</a:t>
                </a:r>
                <a:endParaRPr lang="ar-SA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339502"/>
                <a:ext cx="7272808" cy="3508653"/>
              </a:xfrm>
              <a:prstGeom prst="rect">
                <a:avLst/>
              </a:prstGeom>
              <a:blipFill rotWithShape="1">
                <a:blip r:embed="rId2"/>
                <a:stretch>
                  <a:fillRect l="-1257" b="-313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75" y="2370034"/>
            <a:ext cx="3726180" cy="235078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911059" y="3939902"/>
            <a:ext cx="86409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= 29</a:t>
            </a:r>
            <a:r>
              <a:rPr lang="en-US" dirty="0">
                <a:solidFill>
                  <a:schemeClr val="bg1"/>
                </a:solidFill>
                <a:sym typeface="Symbol"/>
              </a:rPr>
              <a:t> </a:t>
            </a:r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3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51470"/>
            <a:ext cx="8229600" cy="914400"/>
          </a:xfrm>
        </p:spPr>
        <p:txBody>
          <a:bodyPr>
            <a:norm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3200" b="1" dirty="0"/>
              <a:t>ources</a:t>
            </a:r>
            <a:r>
              <a:rPr lang="en-US" sz="3200" dirty="0"/>
              <a:t> of dust particles</a:t>
            </a:r>
            <a:endParaRPr lang="ar-SA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419622"/>
            <a:ext cx="5328592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Activities of people in the area.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The smoke of factories.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Salts resulting from the evaporation of sea water.</a:t>
            </a:r>
            <a:endParaRPr lang="ar-SA" dirty="0"/>
          </a:p>
          <a:p>
            <a:pPr marL="285750" indent="-285750">
              <a:buFont typeface="Arial" pitchFamily="34" charset="0"/>
              <a:buChar char="•"/>
            </a:pPr>
            <a:endParaRPr lang="ar-SA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Desert sands.</a:t>
            </a:r>
            <a:endParaRPr lang="ar-SA" dirty="0"/>
          </a:p>
          <a:p>
            <a:pPr marL="285750" indent="-285750">
              <a:buFont typeface="Arial" pitchFamily="34" charset="0"/>
              <a:buChar char="•"/>
            </a:pPr>
            <a:endParaRPr lang="ar-SA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Pollutants and dust from the environment.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2819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95486"/>
            <a:ext cx="8229600" cy="1368152"/>
          </a:xfrm>
        </p:spPr>
        <p:txBody>
          <a:bodyPr>
            <a:normAutofit/>
          </a:bodyPr>
          <a:lstStyle/>
          <a:p>
            <a:r>
              <a:rPr lang="en-US" sz="2600" dirty="0"/>
              <a:t>We will collect the tilt angle and dust accumulation in one study to find out the relationship between them.</a:t>
            </a:r>
            <a:endParaRPr lang="ar-SA" sz="2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51" b="15389"/>
          <a:stretch/>
        </p:blipFill>
        <p:spPr>
          <a:xfrm>
            <a:off x="5004048" y="2211710"/>
            <a:ext cx="3158691" cy="2285190"/>
          </a:xfrm>
          <a:prstGeom prst="rect">
            <a:avLst/>
          </a:prstGeom>
          <a:ln w="57150">
            <a:solidFill>
              <a:schemeClr val="bg1">
                <a:lumMod val="65000"/>
                <a:lumOff val="35000"/>
              </a:schemeClr>
            </a:solidFill>
          </a:ln>
        </p:spPr>
      </p:pic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" t="13083" r="4520" b="11988"/>
          <a:stretch/>
        </p:blipFill>
        <p:spPr>
          <a:xfrm>
            <a:off x="755576" y="2139702"/>
            <a:ext cx="3306541" cy="2375148"/>
          </a:xfrm>
          <a:ln w="57150">
            <a:solidFill>
              <a:schemeClr val="bg1">
                <a:lumMod val="65000"/>
                <a:lumOff val="3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8621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0487" y="51470"/>
            <a:ext cx="8229600" cy="91440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b="1" dirty="0"/>
              <a:t>ethodology</a:t>
            </a:r>
          </a:p>
        </p:txBody>
      </p:sp>
      <p:sp>
        <p:nvSpPr>
          <p:cNvPr id="6" name="Oval 5"/>
          <p:cNvSpPr/>
          <p:nvPr/>
        </p:nvSpPr>
        <p:spPr>
          <a:xfrm>
            <a:off x="251520" y="2139702"/>
            <a:ext cx="2880320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9532" y="239752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work plan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763890"/>
            <a:ext cx="4317934" cy="409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45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>
            <a:extLst>
              <a:ext uri="{FF2B5EF4-FFF2-40B4-BE49-F238E27FC236}">
                <a16:creationId xmlns:a16="http://schemas.microsoft.com/office/drawing/2014/main" id="{31B0536B-1C50-2E73-3378-C04C7368A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-164554"/>
            <a:ext cx="8229600" cy="914400"/>
          </a:xfrm>
        </p:spPr>
        <p:txBody>
          <a:bodyPr>
            <a:noAutofit/>
          </a:bodyPr>
          <a:lstStyle/>
          <a:p>
            <a:r>
              <a:rPr lang="en-U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elected PV module was from module type of 308-019-12W</a:t>
            </a:r>
          </a:p>
        </p:txBody>
      </p:sp>
      <p:pic>
        <p:nvPicPr>
          <p:cNvPr id="7" name="صورة 6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75606"/>
            <a:ext cx="5172234" cy="3429000"/>
          </a:xfrm>
          <a:prstGeom prst="rect">
            <a:avLst/>
          </a:prstGeom>
          <a:ln w="76200">
            <a:solidFill>
              <a:schemeClr val="bg1">
                <a:lumMod val="75000"/>
                <a:lumOff val="25000"/>
              </a:schemeClr>
            </a:solidFill>
          </a:ln>
        </p:spPr>
      </p:pic>
      <p:pic>
        <p:nvPicPr>
          <p:cNvPr id="4" name="صورة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032" y="1491630"/>
            <a:ext cx="2446397" cy="2922647"/>
          </a:xfrm>
          <a:prstGeom prst="rect">
            <a:avLst/>
          </a:prstGeom>
          <a:ln w="57150">
            <a:solidFill>
              <a:schemeClr val="bg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9943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854</TotalTime>
  <Words>904</Words>
  <Application>Microsoft Office PowerPoint</Application>
  <PresentationFormat>On-screen Show (16:9)</PresentationFormat>
  <Paragraphs>248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Paper</vt:lpstr>
      <vt:lpstr>raduation  Project 2  An experimental investigation of the impact of the dust deposition on the performance of the PV systems at different tilt angles in Palestine conditions </vt:lpstr>
      <vt:lpstr>Overview</vt:lpstr>
      <vt:lpstr>Introduction</vt:lpstr>
      <vt:lpstr>Factors affecting efficiency </vt:lpstr>
      <vt:lpstr>PowerPoint Presentation</vt:lpstr>
      <vt:lpstr>Sources of dust particles</vt:lpstr>
      <vt:lpstr>We will collect the tilt angle and dust accumulation in one study to find out the relationship between them.</vt:lpstr>
      <vt:lpstr>Methodology</vt:lpstr>
      <vt:lpstr>Selected PV module was from module type of 308-019-12W</vt:lpstr>
      <vt:lpstr>Measurement Equipment:</vt:lpstr>
      <vt:lpstr>PowerPoint Presentation</vt:lpstr>
      <vt:lpstr>Measurement Process</vt:lpstr>
      <vt:lpstr>Soiling effect calculation :</vt:lpstr>
      <vt:lpstr>Results and discussion 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Sample of Calculations :</vt:lpstr>
      <vt:lpstr>Breaking point.</vt:lpstr>
      <vt:lpstr>Challenges</vt:lpstr>
      <vt:lpstr>Conclusion:</vt:lpstr>
      <vt:lpstr>Recommendations: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1  An Experimental Comparison of Bifacial and Monofacial PV Modules in Palestine Climate.</dc:title>
  <dc:creator>arwa mohamed</dc:creator>
  <cp:lastModifiedBy>XPRISTO</cp:lastModifiedBy>
  <cp:revision>288</cp:revision>
  <dcterms:created xsi:type="dcterms:W3CDTF">2021-12-29T15:55:23Z</dcterms:created>
  <dcterms:modified xsi:type="dcterms:W3CDTF">2023-06-06T20:27:17Z</dcterms:modified>
</cp:coreProperties>
</file>