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0" r:id="rId6"/>
    <p:sldId id="303" r:id="rId7"/>
    <p:sldId id="304" r:id="rId8"/>
    <p:sldId id="305" r:id="rId9"/>
    <p:sldId id="306" r:id="rId10"/>
    <p:sldId id="261" r:id="rId11"/>
    <p:sldId id="271" r:id="rId12"/>
    <p:sldId id="272" r:id="rId13"/>
    <p:sldId id="273" r:id="rId14"/>
    <p:sldId id="274" r:id="rId15"/>
    <p:sldId id="262" r:id="rId16"/>
    <p:sldId id="275" r:id="rId17"/>
    <p:sldId id="277" r:id="rId18"/>
    <p:sldId id="276" r:id="rId19"/>
    <p:sldId id="307" r:id="rId20"/>
    <p:sldId id="278" r:id="rId21"/>
    <p:sldId id="308" r:id="rId22"/>
    <p:sldId id="344" r:id="rId23"/>
    <p:sldId id="346" r:id="rId24"/>
    <p:sldId id="326" r:id="rId25"/>
    <p:sldId id="327" r:id="rId26"/>
    <p:sldId id="328" r:id="rId27"/>
    <p:sldId id="329" r:id="rId28"/>
    <p:sldId id="330" r:id="rId29"/>
    <p:sldId id="332" r:id="rId30"/>
    <p:sldId id="333" r:id="rId31"/>
    <p:sldId id="334" r:id="rId32"/>
    <p:sldId id="335" r:id="rId33"/>
    <p:sldId id="336" r:id="rId34"/>
    <p:sldId id="347" r:id="rId35"/>
    <p:sldId id="339" r:id="rId36"/>
    <p:sldId id="348" r:id="rId37"/>
    <p:sldId id="349" r:id="rId38"/>
    <p:sldId id="350" r:id="rId39"/>
    <p:sldId id="309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263" r:id="rId53"/>
    <p:sldId id="283" r:id="rId54"/>
    <p:sldId id="284" r:id="rId55"/>
    <p:sldId id="292" r:id="rId56"/>
    <p:sldId id="285" r:id="rId57"/>
    <p:sldId id="294" r:id="rId58"/>
    <p:sldId id="296" r:id="rId59"/>
    <p:sldId id="264" r:id="rId60"/>
    <p:sldId id="265" r:id="rId61"/>
    <p:sldId id="266" r:id="rId62"/>
    <p:sldId id="267" r:id="rId63"/>
    <p:sldId id="351" r:id="rId64"/>
    <p:sldId id="298" r:id="rId65"/>
    <p:sldId id="300" r:id="rId66"/>
    <p:sldId id="268" r:id="rId67"/>
    <p:sldId id="301" r:id="rId68"/>
    <p:sldId id="352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8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CA2C9-67A9-47B4-8905-C25035FD418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E7A10-7E67-4CE8-AF6F-F202737FA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71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E7A10-7E67-4CE8-AF6F-F202737FAE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96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E7A10-7E67-4CE8-AF6F-F202737FAE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6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11E3B-F95C-47AA-A9E0-4DA1E8729EC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65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E7A10-7E67-4CE8-AF6F-F202737FAEBE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7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24879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1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05191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0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6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6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24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462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F6C7B86-B03B-4006-8E01-B7CD0BFEBC6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433F0D6-777A-45AC-9123-BAE16AE0B1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100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31" y="102475"/>
            <a:ext cx="1651788" cy="16378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84039" y="1740323"/>
            <a:ext cx="38239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An-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najah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National University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8989" y="2448209"/>
            <a:ext cx="51740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0"/>
                <a:solidFill>
                  <a:schemeClr val="tx1"/>
                </a:solidFill>
              </a:rPr>
              <a:t>Friendly Student Hostel</a:t>
            </a:r>
            <a:endParaRPr lang="en-US" sz="40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57072" y="3156095"/>
            <a:ext cx="327788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</a:rPr>
              <a:t>Presented by:</a:t>
            </a:r>
          </a:p>
          <a:p>
            <a:pPr algn="ctr"/>
            <a:r>
              <a:rPr lang="en-US" sz="2400" dirty="0" smtClean="0">
                <a:ln w="0"/>
              </a:rPr>
              <a:t>Ahmad </a:t>
            </a:r>
            <a:r>
              <a:rPr lang="en-US" sz="2400" dirty="0" err="1" smtClean="0">
                <a:ln w="0"/>
              </a:rPr>
              <a:t>Amudi</a:t>
            </a:r>
            <a:endParaRPr lang="en-US" sz="2400" dirty="0" smtClean="0">
              <a:ln w="0"/>
            </a:endParaRPr>
          </a:p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Hiba Abbas</a:t>
            </a:r>
          </a:p>
          <a:p>
            <a:pPr algn="ctr"/>
            <a:r>
              <a:rPr lang="en-US" sz="2400" dirty="0" err="1" smtClean="0">
                <a:ln w="0"/>
              </a:rPr>
              <a:t>Ruba</a:t>
            </a:r>
            <a:r>
              <a:rPr lang="en-US" sz="2400" dirty="0" smtClean="0">
                <a:ln w="0"/>
              </a:rPr>
              <a:t> </a:t>
            </a:r>
            <a:r>
              <a:rPr lang="en-US" sz="2400" dirty="0" err="1" smtClean="0">
                <a:ln w="0"/>
              </a:rPr>
              <a:t>Tumeh</a:t>
            </a:r>
            <a:endParaRPr lang="en-US" sz="2400" dirty="0" smtClean="0">
              <a:ln w="0"/>
            </a:endParaRPr>
          </a:p>
          <a:p>
            <a:pPr algn="ctr"/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Samah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Tayy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Abdelqader</a:t>
            </a:r>
            <a:endParaRPr lang="en-US" sz="2400" b="0" cap="none" spc="0" dirty="0" smtClean="0">
              <a:ln w="0"/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82413" y="5095087"/>
            <a:ext cx="2827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</a:rPr>
              <a:t>Supervisor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r>
              <a:rPr lang="en-US" sz="2400" dirty="0" smtClean="0">
                <a:ln w="0"/>
              </a:rPr>
              <a:t>Eng. </a:t>
            </a:r>
            <a:r>
              <a:rPr lang="en-US" sz="2400" dirty="0" err="1" smtClean="0">
                <a:ln w="0"/>
              </a:rPr>
              <a:t>Moayad</a:t>
            </a:r>
            <a:r>
              <a:rPr lang="en-US" sz="2400" dirty="0" smtClean="0">
                <a:ln w="0"/>
              </a:rPr>
              <a:t> </a:t>
            </a:r>
            <a:r>
              <a:rPr lang="en-US" sz="2400" dirty="0" err="1" smtClean="0">
                <a:ln w="0"/>
              </a:rPr>
              <a:t>Salhab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03175" y="5664474"/>
            <a:ext cx="18058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18.5.2016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21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7827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74618"/>
            <a:ext cx="9601200" cy="678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Areas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3" y="2202224"/>
            <a:ext cx="4115374" cy="314368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008909" y="5372328"/>
            <a:ext cx="2050473" cy="6788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Studio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789" y="1172331"/>
            <a:ext cx="3839111" cy="392484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592291" y="5436615"/>
            <a:ext cx="2452254" cy="678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 Studio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7827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49925"/>
            <a:ext cx="9601200" cy="512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Areas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1506855"/>
                  </p:ext>
                </p:extLst>
              </p:nvPr>
            </p:nvGraphicFramePr>
            <p:xfrm>
              <a:off x="3246118" y="1932707"/>
              <a:ext cx="5852164" cy="413407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926082">
                      <a:extLst>
                        <a:ext uri="{9D8B030D-6E8A-4147-A177-3AD203B41FA5}">
                          <a16:colId xmlns:a16="http://schemas.microsoft.com/office/drawing/2014/main" val="2401708345"/>
                        </a:ext>
                      </a:extLst>
                    </a:gridCol>
                    <a:gridCol w="2926082">
                      <a:extLst>
                        <a:ext uri="{9D8B030D-6E8A-4147-A177-3AD203B41FA5}">
                          <a16:colId xmlns:a16="http://schemas.microsoft.com/office/drawing/2014/main" val="686279098"/>
                        </a:ext>
                      </a:extLst>
                    </a:gridCol>
                  </a:tblGrid>
                  <a:tr h="62272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Function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Area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6991991"/>
                      </a:ext>
                    </a:extLst>
                  </a:tr>
                  <a:tr h="465846"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Public areas</a:t>
                          </a: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r" rtl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25594569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Entrance and waiting area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190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87564611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Elevator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4.8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47401928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Staircase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13.8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342934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44170" algn="l"/>
                              <a:tab pos="1809115" algn="r"/>
                            </a:tabLst>
                          </a:pPr>
                          <a:r>
                            <a:rPr lang="en-US" sz="2000">
                              <a:effectLst/>
                            </a:rPr>
                            <a:t>Corridor</a:t>
                          </a:r>
                          <a:endParaRPr lang="en-US" sz="200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52.5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1014109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Mechanical Room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14.5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720753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1506855"/>
                  </p:ext>
                </p:extLst>
              </p:nvPr>
            </p:nvGraphicFramePr>
            <p:xfrm>
              <a:off x="3246118" y="1932707"/>
              <a:ext cx="5852164" cy="413407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926082">
                      <a:extLst>
                        <a:ext uri="{9D8B030D-6E8A-4147-A177-3AD203B41FA5}">
                          <a16:colId xmlns:a16="http://schemas.microsoft.com/office/drawing/2014/main" val="2401708345"/>
                        </a:ext>
                      </a:extLst>
                    </a:gridCol>
                    <a:gridCol w="2926082">
                      <a:extLst>
                        <a:ext uri="{9D8B030D-6E8A-4147-A177-3AD203B41FA5}">
                          <a16:colId xmlns:a16="http://schemas.microsoft.com/office/drawing/2014/main" val="686279098"/>
                        </a:ext>
                      </a:extLst>
                    </a:gridCol>
                  </a:tblGrid>
                  <a:tr h="62272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Function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17" t="-12745" r="-417" b="-56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6991991"/>
                      </a:ext>
                    </a:extLst>
                  </a:tr>
                  <a:tr h="465846"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Public areas</a:t>
                          </a: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r" rtl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25594569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Entrance and waiting area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190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87564611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Elevator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4.8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47401928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Staircase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13.8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59342934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44170" algn="l"/>
                              <a:tab pos="1809115" algn="r"/>
                            </a:tabLst>
                          </a:pPr>
                          <a:r>
                            <a:rPr lang="en-US" sz="2000">
                              <a:effectLst/>
                            </a:rPr>
                            <a:t>Corridor</a:t>
                          </a:r>
                          <a:endParaRPr lang="en-US" sz="200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52.5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1014109"/>
                      </a:ext>
                    </a:extLst>
                  </a:tr>
                  <a:tr h="60897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Mechanical Room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14.5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720753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8887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7827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18308"/>
            <a:ext cx="9601200" cy="512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Areas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7694836"/>
                  </p:ext>
                </p:extLst>
              </p:nvPr>
            </p:nvGraphicFramePr>
            <p:xfrm>
              <a:off x="3123028" y="1662545"/>
              <a:ext cx="6513342" cy="481446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256671">
                      <a:extLst>
                        <a:ext uri="{9D8B030D-6E8A-4147-A177-3AD203B41FA5}">
                          <a16:colId xmlns:a16="http://schemas.microsoft.com/office/drawing/2014/main" val="4013572553"/>
                        </a:ext>
                      </a:extLst>
                    </a:gridCol>
                    <a:gridCol w="3256671">
                      <a:extLst>
                        <a:ext uri="{9D8B030D-6E8A-4147-A177-3AD203B41FA5}">
                          <a16:colId xmlns:a16="http://schemas.microsoft.com/office/drawing/2014/main" val="2215610893"/>
                        </a:ext>
                      </a:extLst>
                    </a:gridCol>
                  </a:tblGrid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 smtClean="0">
                              <a:effectLst/>
                            </a:rPr>
                            <a:t>Function</a:t>
                          </a:r>
                          <a:endParaRPr lang="en-US" sz="20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 smtClean="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0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20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9200565"/>
                      </a:ext>
                    </a:extLst>
                  </a:tr>
                  <a:tr h="332309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     </a:t>
                          </a:r>
                          <a:r>
                            <a:rPr lang="en-US" sz="2000" baseline="0" dirty="0" smtClean="0">
                              <a:effectLst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</a:rPr>
                            <a:t>                         </a:t>
                          </a:r>
                          <a:r>
                            <a:rPr lang="en-US" sz="2000" dirty="0">
                              <a:effectLst/>
                            </a:rPr>
                            <a:t>Indoor </a:t>
                          </a:r>
                          <a:r>
                            <a:rPr lang="en-US" sz="2000" dirty="0" smtClean="0">
                              <a:effectLst/>
                            </a:rPr>
                            <a:t>Functions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0055776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Reading Area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71.5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4479377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Conference room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114.5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63002420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Studio for disable people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32.5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97898380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Single Studio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17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807752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Double studio (southern)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34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45415723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Double Studio ( northern )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79406277"/>
                      </a:ext>
                    </a:extLst>
                  </a:tr>
                  <a:tr h="36577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sport hall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122.5 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68430777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Clinic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27.5 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42720505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Laundry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66.5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276996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Cafeteria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100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502636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7694836"/>
                  </p:ext>
                </p:extLst>
              </p:nvPr>
            </p:nvGraphicFramePr>
            <p:xfrm>
              <a:off x="3123028" y="1662545"/>
              <a:ext cx="6513342" cy="481446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256671">
                      <a:extLst>
                        <a:ext uri="{9D8B030D-6E8A-4147-A177-3AD203B41FA5}">
                          <a16:colId xmlns:a16="http://schemas.microsoft.com/office/drawing/2014/main" val="4013572553"/>
                        </a:ext>
                      </a:extLst>
                    </a:gridCol>
                    <a:gridCol w="3256671">
                      <a:extLst>
                        <a:ext uri="{9D8B030D-6E8A-4147-A177-3AD203B41FA5}">
                          <a16:colId xmlns:a16="http://schemas.microsoft.com/office/drawing/2014/main" val="2215610893"/>
                        </a:ext>
                      </a:extLst>
                    </a:gridCol>
                  </a:tblGrid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 smtClean="0">
                              <a:effectLst/>
                            </a:rPr>
                            <a:t>Function</a:t>
                          </a:r>
                          <a:endParaRPr lang="en-US" sz="20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375" t="-21818" r="-375" b="-137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200565"/>
                      </a:ext>
                    </a:extLst>
                  </a:tr>
                  <a:tr h="332309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     </a:t>
                          </a:r>
                          <a:r>
                            <a:rPr lang="en-US" sz="2000" baseline="0" dirty="0" smtClean="0">
                              <a:effectLst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</a:rPr>
                            <a:t>                         </a:t>
                          </a:r>
                          <a:r>
                            <a:rPr lang="en-US" sz="2000" dirty="0">
                              <a:effectLst/>
                            </a:rPr>
                            <a:t>Indoor </a:t>
                          </a:r>
                          <a:r>
                            <a:rPr lang="en-US" sz="2000" dirty="0" smtClean="0">
                              <a:effectLst/>
                            </a:rPr>
                            <a:t>Functions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0055776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Reading Area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71.5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4479377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Conference room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114.5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63002420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Studio for disable people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32.5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97898380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Single Studio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17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65807752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Double studio (southern)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34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45415723"/>
                      </a:ext>
                    </a:extLst>
                  </a:tr>
                  <a:tr h="5967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Double Studio ( northern )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79406277"/>
                      </a:ext>
                    </a:extLst>
                  </a:tr>
                  <a:tr h="36577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sport hall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122.5 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68430777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Clinic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27.5 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42720505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Laundry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66.5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276996"/>
                      </a:ext>
                    </a:extLst>
                  </a:tr>
                  <a:tr h="332309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Cafeteria</a:t>
                          </a:r>
                          <a:endParaRPr lang="en-US" sz="2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100</a:t>
                          </a:r>
                          <a:endParaRPr lang="en-US" sz="2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5026369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148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53724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138" y="1037965"/>
            <a:ext cx="6566371" cy="567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7827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482" y="1018308"/>
            <a:ext cx="6033210" cy="576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45811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986359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56" y="1897966"/>
            <a:ext cx="11015293" cy="38249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13401" y="5883922"/>
            <a:ext cx="21804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21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5682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011787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43" y="2012155"/>
            <a:ext cx="11095808" cy="37556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94021" y="5767799"/>
            <a:ext cx="21563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6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6082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985209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50" y="2021363"/>
            <a:ext cx="10834288" cy="37464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88599" y="5767799"/>
            <a:ext cx="19672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45811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131611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67" y="1593276"/>
            <a:ext cx="10601831" cy="47367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74694" y="6330057"/>
            <a:ext cx="20451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1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10029"/>
            <a:ext cx="9601200" cy="445811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9248" y="-321701"/>
            <a:ext cx="5874468" cy="8229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01676" y="1820707"/>
            <a:ext cx="2094484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Ground Floor</a:t>
            </a:r>
            <a:endParaRPr lang="en-US" sz="25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5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507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0873"/>
            <a:ext cx="9601200" cy="442652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0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972" y="302625"/>
            <a:ext cx="9601200" cy="46082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65743" y="742300"/>
            <a:ext cx="12266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56794" y="-424795"/>
            <a:ext cx="5466803" cy="876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914" y="301788"/>
            <a:ext cx="9601200" cy="46082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5458" y="686834"/>
            <a:ext cx="12266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14" y="1147663"/>
            <a:ext cx="10272596" cy="5136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97569" y="6283961"/>
            <a:ext cx="15937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2-2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0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389" y="2790372"/>
            <a:ext cx="64630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</a:p>
        </p:txBody>
      </p:sp>
    </p:spTree>
    <p:extLst>
      <p:ext uri="{BB962C8B-B14F-4D97-AF65-F5344CB8AC3E}">
        <p14:creationId xmlns:p14="http://schemas.microsoft.com/office/powerpoint/2010/main" val="334178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1" y="685800"/>
            <a:ext cx="4884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the Project in Ecotect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303" y="1403634"/>
            <a:ext cx="4321646" cy="3285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6000"/>
            <a:ext cx="3967371" cy="299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91345" y="213360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Shading Devices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91321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609601"/>
            <a:ext cx="739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Aspects taken in consideration in Environmental Design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819401" y="1981201"/>
            <a:ext cx="740959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Architectural Design 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Surrounding Buildings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62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24700" y="294303"/>
            <a:ext cx="2044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defTabSz="1139068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Studios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1930020"/>
            <a:ext cx="3756901" cy="2915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hiba\Desktop\13235716_10206523168654030_78449538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136" y="1180530"/>
            <a:ext cx="478639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57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76401"/>
            <a:ext cx="6591300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86200" y="520891"/>
            <a:ext cx="2642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Reading area</a:t>
            </a:r>
          </a:p>
        </p:txBody>
      </p:sp>
    </p:spTree>
    <p:extLst>
      <p:ext uri="{BB962C8B-B14F-4D97-AF65-F5344CB8AC3E}">
        <p14:creationId xmlns:p14="http://schemas.microsoft.com/office/powerpoint/2010/main" val="77026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3801" y="2512004"/>
            <a:ext cx="54489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algn="ctr" defTabSz="1139068">
              <a:spcBef>
                <a:spcPct val="0"/>
              </a:spcBef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(DF%)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94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265566"/>
            <a:ext cx="5566543" cy="26232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7000" y="152400"/>
            <a:ext cx="1627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DF%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851213"/>
              </p:ext>
            </p:extLst>
          </p:nvPr>
        </p:nvGraphicFramePr>
        <p:xfrm>
          <a:off x="1741054" y="3625761"/>
          <a:ext cx="812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4219040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5234046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4101117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059165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 DF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 DF</a:t>
                      </a:r>
                      <a:r>
                        <a:rPr lang="en-US" baseline="0" dirty="0" smtClean="0"/>
                        <a:t>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 Illuminance 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 Illuminance (Lux)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65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2.9-5.8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250-750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028338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41054" y="4775129"/>
            <a:ext cx="33554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Double Studio #2 (South)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740612"/>
              </p:ext>
            </p:extLst>
          </p:nvPr>
        </p:nvGraphicFramePr>
        <p:xfrm>
          <a:off x="1741054" y="5375242"/>
          <a:ext cx="812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4219040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5234046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4101117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059165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 DF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 DF</a:t>
                      </a:r>
                      <a:r>
                        <a:rPr lang="en-US" baseline="0" dirty="0" smtClean="0"/>
                        <a:t>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 Illuminance 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 Illuminance (Lux)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65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2.9-5.8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250-750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02833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893454" y="3164096"/>
            <a:ext cx="22349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Single Studio #1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7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1"/>
            <a:ext cx="9601200" cy="61653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990" y="1335315"/>
            <a:ext cx="9258418" cy="4927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433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6583" y="2512004"/>
            <a:ext cx="4180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algn="ctr" defTabSz="1139068">
              <a:spcBef>
                <a:spcPct val="0"/>
              </a:spcBef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Thermal Analysis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41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39" y="765137"/>
            <a:ext cx="6749990" cy="4690416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447" y="741139"/>
            <a:ext cx="3098043" cy="4714414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823854" y="592974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2516" algn="ctr">
              <a:buClr>
                <a:srgbClr val="DDDDDD"/>
              </a:buClr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Properties of External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ayers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304800"/>
            <a:ext cx="4295775" cy="29718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161" y="304800"/>
            <a:ext cx="2029108" cy="29718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774374" y="1171910"/>
            <a:ext cx="19809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516" algn="ctr">
              <a:buClr>
                <a:srgbClr val="DDDDDD"/>
              </a:buClr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Partition layers                                                                                         and properties</a:t>
            </a:r>
            <a:endParaRPr lang="en-US" sz="2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630304"/>
            <a:ext cx="4295775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687" y="3630304"/>
            <a:ext cx="2019582" cy="29718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478831" y="39624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2516" algn="ctr">
              <a:buClr>
                <a:srgbClr val="DDDDDD"/>
              </a:buClr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Roof layers </a:t>
            </a:r>
            <a:r>
              <a:rPr lang="en-US" i="1" dirty="0"/>
              <a:t>)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and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311" y="304800"/>
            <a:ext cx="4333875" cy="29718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147" y="304800"/>
            <a:ext cx="1981477" cy="29718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9067801" y="762000"/>
            <a:ext cx="18142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Floor-Ceiling      layers 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properties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35" y="3581400"/>
            <a:ext cx="4324350" cy="31623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147" y="3581400"/>
            <a:ext cx="1981477" cy="31623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7391400" y="42057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2516" algn="ctr">
              <a:buClr>
                <a:srgbClr val="DDDDDD"/>
              </a:buClr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Glass layers                                                                                         and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9401" y="131310"/>
            <a:ext cx="5860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Monthly heating and cooling loads: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667002" y="1142999"/>
          <a:ext cx="7784995" cy="52882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295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4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61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55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mtClean="0">
                          <a:latin typeface="Times New Roman" pitchFamily="18" charset="0"/>
                          <a:cs typeface="Times New Roman" pitchFamily="18" charset="0"/>
                        </a:rPr>
                        <a:t>Mixed Mode Ventilation System</a:t>
                      </a:r>
                      <a:endParaRPr lang="ar-SA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Full Air Conditioning System</a:t>
                      </a:r>
                      <a:endParaRPr lang="ar-SA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48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Single Studio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per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m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² (Wh)</a:t>
                      </a:r>
                    </a:p>
                    <a:p>
                      <a:pPr algn="ctr"/>
                      <a:endParaRPr kumimoji="0" lang="en-US" sz="1800" b="1" kern="1200" dirty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3200" b="1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16477</a:t>
                      </a:r>
                      <a:endParaRPr kumimoji="0" lang="en-US" sz="3200" b="1" u="sng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40017</a:t>
                      </a:r>
                      <a:endParaRPr kumimoji="0" lang="en-US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Area 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kumimoji="0" lang="ar-SA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19.243 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0" lang="en-US" sz="2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60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Double Studio</a:t>
                      </a:r>
                    </a:p>
                    <a:p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per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m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² (</a:t>
                      </a:r>
                      <a:r>
                        <a:rPr kumimoji="0" lang="en-US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Wh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3200" b="1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19870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31753</a:t>
                      </a:r>
                      <a:endParaRPr 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 vMerge="1">
                  <a:txBody>
                    <a:bodyPr/>
                    <a:lstStyle/>
                    <a:p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Area 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kumimoji="0" lang="ar-SA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33.371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Reading Area</a:t>
                      </a:r>
                    </a:p>
                    <a:p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per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m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² (Wh)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35106</a:t>
                      </a:r>
                    </a:p>
                    <a:p>
                      <a:pPr algn="ctr"/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97858</a:t>
                      </a:r>
                    </a:p>
                    <a:p>
                      <a:pPr algn="ctr"/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00">
                <a:tc vMerge="1">
                  <a:txBody>
                    <a:bodyPr/>
                    <a:lstStyle/>
                    <a:p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Area 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anose="020B0609070205080204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kumimoji="0" lang="ar-SA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69.644 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2057400"/>
            <a:ext cx="1270982" cy="1270982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374" y="3505201"/>
            <a:ext cx="1456049" cy="132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200400" y="777640"/>
            <a:ext cx="6629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Mixed mode system Vs. full air conditioning system: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1"/>
          <a:stretch/>
        </p:blipFill>
        <p:spPr bwMode="auto">
          <a:xfrm>
            <a:off x="8779373" y="5105401"/>
            <a:ext cx="1627360" cy="115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63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6201" y="2514601"/>
            <a:ext cx="50879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Analysis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317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05" y="3616039"/>
            <a:ext cx="6033653" cy="2978726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04942" y="2810893"/>
            <a:ext cx="3830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RT60 (double studio)</a:t>
            </a:r>
            <a:endParaRPr lang="en-US" sz="2800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112" y="623456"/>
            <a:ext cx="4487309" cy="597131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73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08" y="595745"/>
            <a:ext cx="4467477" cy="608586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56" y="3638677"/>
            <a:ext cx="6001475" cy="2899319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0868" y="2892949"/>
            <a:ext cx="3849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RT60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(Reading Area)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8923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4102" y="565667"/>
            <a:ext cx="518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STC and IIC: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38402" y="1150442"/>
            <a:ext cx="8229599" cy="5707559"/>
          </a:xfrm>
        </p:spPr>
        <p:txBody>
          <a:bodyPr>
            <a:normAutofit/>
          </a:bodyPr>
          <a:lstStyle/>
          <a:p>
            <a:pPr marL="102516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2516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2516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2516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2516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435559"/>
              </p:ext>
            </p:extLst>
          </p:nvPr>
        </p:nvGraphicFramePr>
        <p:xfrm>
          <a:off x="4491402" y="910679"/>
          <a:ext cx="6839089" cy="54254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114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STC for Partition                          STC for walls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160">
                <a:tc>
                  <a:txBody>
                    <a:bodyPr/>
                    <a:lstStyle/>
                    <a:p>
                      <a:endParaRPr lang="en-US" sz="2400" dirty="0" smtClean="0">
                        <a:effectLst/>
                      </a:endParaRPr>
                    </a:p>
                    <a:p>
                      <a:endParaRPr lang="en-US" sz="2400" dirty="0" smtClean="0">
                        <a:effectLst/>
                      </a:endParaRPr>
                    </a:p>
                    <a:p>
                      <a:endParaRPr lang="en-US" sz="2400" dirty="0" smtClean="0">
                        <a:effectLst/>
                      </a:endParaRPr>
                    </a:p>
                    <a:p>
                      <a:endParaRPr lang="en-US" sz="2400" dirty="0" smtClean="0">
                        <a:effectLst/>
                      </a:endParaRPr>
                    </a:p>
                    <a:p>
                      <a:endParaRPr lang="en-US" sz="2400" dirty="0" smtClean="0">
                        <a:effectLst/>
                      </a:endParaRPr>
                    </a:p>
                    <a:p>
                      <a:endParaRPr lang="en-US" sz="24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kumimoji="0" lang="en-US" sz="2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STC =57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ctr"/>
                      <a:endParaRPr lang="en-US" sz="1800" dirty="0" smtClean="0">
                        <a:effectLst/>
                      </a:endParaRPr>
                    </a:p>
                    <a:p>
                      <a:pPr algn="ctr"/>
                      <a:r>
                        <a:rPr lang="en-US" sz="2800" b="1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STC =56 dB</a:t>
                      </a:r>
                      <a:endParaRPr lang="en-US" sz="2800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5040">
                <a:tc gridSpan="2">
                  <a:txBody>
                    <a:bodyPr/>
                    <a:lstStyle/>
                    <a:p>
                      <a:pPr algn="l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</a:p>
                    <a:p>
                      <a:pPr algn="l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IIC for Ceiling</a:t>
                      </a:r>
                    </a:p>
                    <a:p>
                      <a:pPr algn="ctr"/>
                      <a:endParaRPr kumimoji="0"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en-US" sz="2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IIC=70dB</a:t>
                      </a:r>
                    </a:p>
                    <a:p>
                      <a:pPr algn="ctr"/>
                      <a:endParaRPr kumimoji="0"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712" y="1518581"/>
            <a:ext cx="2631012" cy="1818247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56" y="1535163"/>
            <a:ext cx="2667821" cy="1818247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789" y="4454237"/>
            <a:ext cx="2499774" cy="1649105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6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8383" t="3106" r="2202" b="615"/>
          <a:stretch>
            <a:fillRect/>
          </a:stretch>
        </p:blipFill>
        <p:spPr>
          <a:xfrm>
            <a:off x="1524000" y="1066800"/>
            <a:ext cx="4876800" cy="4724400"/>
          </a:xfrm>
        </p:spPr>
      </p:pic>
      <p:pic>
        <p:nvPicPr>
          <p:cNvPr id="5" name="Picture 4" descr="19.PNG"/>
          <p:cNvPicPr>
            <a:picLocks noChangeAspect="1"/>
          </p:cNvPicPr>
          <p:nvPr/>
        </p:nvPicPr>
        <p:blipFill>
          <a:blip r:embed="rId3"/>
          <a:srcRect l="4696" t="4312" r="2949" b="2979"/>
          <a:stretch>
            <a:fillRect/>
          </a:stretch>
        </p:blipFill>
        <p:spPr>
          <a:xfrm>
            <a:off x="6400800" y="1600200"/>
            <a:ext cx="40386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382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9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08" y="1037624"/>
            <a:ext cx="7267301" cy="3547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806876" y="1842078"/>
            <a:ext cx="449941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site of the project is located in Nablus City.</a:t>
            </a: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land of the project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3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90601"/>
            <a:ext cx="8229600" cy="5135563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1 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10.PNG"/>
          <p:cNvPicPr>
            <a:picLocks noChangeAspect="1"/>
          </p:cNvPicPr>
          <p:nvPr/>
        </p:nvPicPr>
        <p:blipFill>
          <a:blip r:embed="rId2"/>
          <a:srcRect l="2632" t="14152" r="5263" b="6600"/>
          <a:stretch>
            <a:fillRect/>
          </a:stretch>
        </p:blipFill>
        <p:spPr>
          <a:xfrm>
            <a:off x="1924049" y="1552906"/>
            <a:ext cx="4191504" cy="3353203"/>
          </a:xfrm>
          <a:prstGeom prst="rect">
            <a:avLst/>
          </a:prstGeom>
        </p:spPr>
      </p:pic>
      <p:pic>
        <p:nvPicPr>
          <p:cNvPr id="7" name="Picture 6" descr="11.PNG"/>
          <p:cNvPicPr>
            <a:picLocks noChangeAspect="1"/>
          </p:cNvPicPr>
          <p:nvPr/>
        </p:nvPicPr>
        <p:blipFill>
          <a:blip r:embed="rId3"/>
          <a:srcRect l="4649" t="17500" r="4697" b="10000"/>
          <a:stretch>
            <a:fillRect/>
          </a:stretch>
        </p:blipFill>
        <p:spPr>
          <a:xfrm>
            <a:off x="6172200" y="1447800"/>
            <a:ext cx="3941378" cy="2930768"/>
          </a:xfrm>
          <a:prstGeom prst="rect">
            <a:avLst/>
          </a:prstGeom>
        </p:spPr>
      </p:pic>
      <p:pic>
        <p:nvPicPr>
          <p:cNvPr id="8" name="Picture 7" descr="12.PNG"/>
          <p:cNvPicPr>
            <a:picLocks noChangeAspect="1"/>
          </p:cNvPicPr>
          <p:nvPr/>
        </p:nvPicPr>
        <p:blipFill>
          <a:blip r:embed="rId4"/>
          <a:srcRect l="7518" t="20187" r="7280" b="7715"/>
          <a:stretch>
            <a:fillRect/>
          </a:stretch>
        </p:blipFill>
        <p:spPr>
          <a:xfrm>
            <a:off x="4495800" y="4267200"/>
            <a:ext cx="3523488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4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830763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2 :</a:t>
            </a:r>
          </a:p>
          <a:p>
            <a:pPr>
              <a:buNone/>
            </a:pPr>
            <a:endParaRPr lang="ar-JO" dirty="0" smtClean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13.PNG"/>
          <p:cNvPicPr>
            <a:picLocks noChangeAspect="1"/>
          </p:cNvPicPr>
          <p:nvPr/>
        </p:nvPicPr>
        <p:blipFill>
          <a:blip r:embed="rId2"/>
          <a:srcRect l="10364" t="7338" r="1545" b="2159"/>
          <a:stretch>
            <a:fillRect/>
          </a:stretch>
        </p:blipFill>
        <p:spPr>
          <a:xfrm>
            <a:off x="1904999" y="1981200"/>
            <a:ext cx="3291016" cy="3581400"/>
          </a:xfrm>
          <a:prstGeom prst="rect">
            <a:avLst/>
          </a:prstGeom>
        </p:spPr>
      </p:pic>
      <p:pic>
        <p:nvPicPr>
          <p:cNvPr id="6" name="Picture 5" descr="14.PNG"/>
          <p:cNvPicPr>
            <a:picLocks noChangeAspect="1"/>
          </p:cNvPicPr>
          <p:nvPr/>
        </p:nvPicPr>
        <p:blipFill>
          <a:blip r:embed="rId3"/>
          <a:srcRect l="4878" t="10693" r="2439" b="4684"/>
          <a:stretch>
            <a:fillRect/>
          </a:stretch>
        </p:blipFill>
        <p:spPr>
          <a:xfrm>
            <a:off x="7005918" y="1295400"/>
            <a:ext cx="3662082" cy="3276600"/>
          </a:xfrm>
          <a:prstGeom prst="rect">
            <a:avLst/>
          </a:prstGeom>
        </p:spPr>
      </p:pic>
      <p:pic>
        <p:nvPicPr>
          <p:cNvPr id="7" name="Picture 6" descr="15.PNG"/>
          <p:cNvPicPr>
            <a:picLocks noChangeAspect="1"/>
          </p:cNvPicPr>
          <p:nvPr/>
        </p:nvPicPr>
        <p:blipFill>
          <a:blip r:embed="rId4"/>
          <a:srcRect l="5121" t="10300" r="7816" b="4034"/>
          <a:stretch>
            <a:fillRect/>
          </a:stretch>
        </p:blipFill>
        <p:spPr>
          <a:xfrm>
            <a:off x="5105401" y="3048000"/>
            <a:ext cx="340042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43001"/>
            <a:ext cx="8229600" cy="4983163"/>
          </a:xfrm>
        </p:spPr>
        <p:txBody>
          <a:bodyPr/>
          <a:lstStyle/>
          <a:p>
            <a:r>
              <a:rPr lang="en-US" dirty="0" smtClean="0"/>
              <a:t>Seismic Data: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47800"/>
            <a:ext cx="4038600" cy="48006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1828800"/>
          <a:ext cx="3733800" cy="4626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88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Zone : 2B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Cv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Importance factor (I)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7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Reduction factor  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2586">
                <a:tc>
                  <a:txBody>
                    <a:bodyPr/>
                    <a:lstStyle/>
                    <a:p>
                      <a:endParaRPr lang="en-US" sz="20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Ground acceleration </a:t>
                      </a:r>
                    </a:p>
                    <a:p>
                      <a:endParaRPr lang="en-US" sz="20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en-US" sz="20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1187">
                <a:tc>
                  <a:txBody>
                    <a:bodyPr/>
                    <a:lstStyle/>
                    <a:p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Scale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9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90601"/>
            <a:ext cx="82296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two blocks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valid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:</a:t>
            </a:r>
          </a:p>
          <a:p>
            <a:pPr>
              <a:buNone/>
            </a:pPr>
            <a:endParaRPr lang="en-US" sz="28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 check.</a:t>
            </a:r>
            <a:endParaRPr lang="ar-JO" sz="28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2- Equilibrium check. </a:t>
            </a:r>
          </a:p>
          <a:p>
            <a:pPr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Stress strain relationship (local check).</a:t>
            </a:r>
          </a:p>
          <a:p>
            <a:pPr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 Deflection check. </a:t>
            </a:r>
          </a:p>
        </p:txBody>
      </p:sp>
    </p:spTree>
    <p:extLst>
      <p:ext uri="{BB962C8B-B14F-4D97-AF65-F5344CB8AC3E}">
        <p14:creationId xmlns:p14="http://schemas.microsoft.com/office/powerpoint/2010/main" val="245369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1" y="1524001"/>
            <a:ext cx="4332197" cy="3992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90"/>
          <a:stretch/>
        </p:blipFill>
        <p:spPr bwMode="auto">
          <a:xfrm>
            <a:off x="6248400" y="1524000"/>
            <a:ext cx="41148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83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1"/>
            <a:ext cx="82296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Dynamic design for block 1</a:t>
            </a:r>
          </a:p>
          <a:p>
            <a:pPr>
              <a:buNone/>
            </a:pPr>
            <a:endParaRPr lang="en-US" sz="28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Check :</a:t>
            </a:r>
          </a:p>
          <a:p>
            <a:pPr lvl="0">
              <a:buNone/>
            </a:pPr>
            <a:endParaRPr lang="en-US" sz="28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0.781 sec  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ETABs: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=0.592 sec </a:t>
            </a:r>
          </a:p>
          <a:p>
            <a:pPr lvl="0">
              <a:buNone/>
            </a:pPr>
            <a:endParaRPr lang="en-US" sz="28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93876" y="6916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491" y="316202"/>
            <a:ext cx="8229600" cy="41116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Desert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1" y="890364"/>
            <a:ext cx="6303817" cy="5569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343891" y="890364"/>
            <a:ext cx="1721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 </a:t>
            </a:r>
          </a:p>
        </p:txBody>
      </p:sp>
    </p:spTree>
    <p:extLst>
      <p:ext uri="{BB962C8B-B14F-4D97-AF65-F5344CB8AC3E}">
        <p14:creationId xmlns:p14="http://schemas.microsoft.com/office/powerpoint/2010/main" val="52848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4747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90600"/>
            <a:ext cx="8229600" cy="51816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Slab: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Thickness of the slab is 35 cm</a:t>
            </a:r>
          </a:p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Beams: </a:t>
            </a:r>
          </a:p>
          <a:p>
            <a:pPr>
              <a:buNone/>
            </a:pPr>
            <a:endParaRPr lang="en-US" dirty="0" smtClean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Drop</a:t>
            </a:r>
          </a:p>
          <a:p>
            <a:pPr>
              <a:buNone/>
            </a:pPr>
            <a:endParaRPr lang="en-US" dirty="0" smtClean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Hidden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1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1"/>
            <a:ext cx="8229600" cy="4906963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Reinforcement:</a:t>
            </a:r>
          </a:p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1"/>
            <a:ext cx="9144000" cy="413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5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90600"/>
            <a:ext cx="8229600" cy="58674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Isolated </a:t>
            </a:r>
          </a:p>
          <a:p>
            <a:endParaRPr lang="en-US" dirty="0" smtClean="0"/>
          </a:p>
          <a:p>
            <a:r>
              <a:rPr lang="en-US" dirty="0" smtClean="0"/>
              <a:t>Combined </a:t>
            </a:r>
          </a:p>
          <a:p>
            <a:endParaRPr lang="en-US" dirty="0" smtClean="0"/>
          </a:p>
          <a:p>
            <a:r>
              <a:rPr lang="en-US" dirty="0" smtClean="0"/>
              <a:t>Mat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33600" y="1447801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Designed Result: </a:t>
            </a:r>
          </a:p>
        </p:txBody>
      </p:sp>
    </p:spTree>
    <p:extLst>
      <p:ext uri="{BB962C8B-B14F-4D97-AF65-F5344CB8AC3E}">
        <p14:creationId xmlns:p14="http://schemas.microsoft.com/office/powerpoint/2010/main" val="81034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171" y="295870"/>
            <a:ext cx="9601200" cy="59923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2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" b="718"/>
          <a:stretch/>
        </p:blipFill>
        <p:spPr>
          <a:xfrm rot="16200000">
            <a:off x="2734492" y="71120"/>
            <a:ext cx="6258559" cy="73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Oval 5"/>
          <p:cNvSpPr/>
          <p:nvPr/>
        </p:nvSpPr>
        <p:spPr>
          <a:xfrm>
            <a:off x="8781141" y="1790017"/>
            <a:ext cx="2699658" cy="173037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5673" y="2362818"/>
            <a:ext cx="25651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manT" panose="00000400000000000000" pitchFamily="2" charset="0"/>
                <a:cs typeface="RomanT" panose="00000400000000000000" pitchFamily="2" charset="0"/>
              </a:rPr>
              <a:t>Site Plan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omanT" panose="00000400000000000000" pitchFamily="2" charset="0"/>
              <a:cs typeface="Roman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03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43001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tank:</a:t>
            </a:r>
            <a:endParaRPr lang="en-US" dirty="0"/>
          </a:p>
        </p:txBody>
      </p:sp>
      <p:pic>
        <p:nvPicPr>
          <p:cNvPr id="5" name="Picture 4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1" y="2133601"/>
            <a:ext cx="8817050" cy="4109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10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2247833"/>
            <a:ext cx="8229600" cy="3230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09800" y="1676401"/>
            <a:ext cx="2093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474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57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5586" y="1533378"/>
            <a:ext cx="27356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Artificial Lighting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3371" y="2363169"/>
            <a:ext cx="7539205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cap="none" spc="0" dirty="0" err="1" smtClean="0">
                <a:ln w="0"/>
                <a:solidFill>
                  <a:schemeClr val="tx1"/>
                </a:solidFill>
              </a:rPr>
              <a:t>Dialux</a:t>
            </a:r>
            <a:r>
              <a:rPr lang="en-US" sz="2000" b="1" cap="none" spc="0" dirty="0" smtClean="0">
                <a:ln w="0"/>
                <a:solidFill>
                  <a:schemeClr val="tx1"/>
                </a:solidFill>
              </a:rPr>
              <a:t> </a:t>
            </a:r>
            <a:r>
              <a:rPr lang="en-US" sz="2000" b="1" cap="none" spc="0" dirty="0" err="1" smtClean="0">
                <a:ln w="0"/>
                <a:solidFill>
                  <a:schemeClr val="tx1"/>
                </a:solidFill>
              </a:rPr>
              <a:t>Evo</a:t>
            </a:r>
            <a:r>
              <a:rPr lang="en-US" sz="2000" b="1" cap="none" spc="0" dirty="0" smtClean="0">
                <a:ln w="0"/>
                <a:solidFill>
                  <a:schemeClr val="tx1"/>
                </a:solidFill>
              </a:rPr>
              <a:t> was used to obtain the best lighting design</a:t>
            </a:r>
          </a:p>
          <a:p>
            <a:endParaRPr lang="en-US" sz="2000" b="0" cap="none" spc="0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0"/>
              </a:rPr>
              <a:t>Factors taken into consideration during the design: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000" b="0" cap="none" spc="0" dirty="0" smtClean="0">
                <a:ln w="0"/>
                <a:solidFill>
                  <a:schemeClr val="tx1"/>
                </a:solidFill>
              </a:rPr>
              <a:t>Standard required illuminance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000" dirty="0" smtClean="0">
                <a:ln w="0"/>
              </a:rPr>
              <a:t>Glare</a:t>
            </a:r>
            <a:endParaRPr lang="en-US" sz="2000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0" cap="none" spc="0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71085" y="5053093"/>
            <a:ext cx="25154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Circuit Breakers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47122"/>
            <a:ext cx="9601200" cy="54386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632164"/>
            <a:ext cx="43765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 Results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48119" y="632163"/>
            <a:ext cx="21755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(Single Studios)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78486"/>
            <a:ext cx="7034703" cy="5373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678646"/>
              </p:ext>
            </p:extLst>
          </p:nvPr>
        </p:nvGraphicFramePr>
        <p:xfrm>
          <a:off x="9085552" y="1320045"/>
          <a:ext cx="2430682" cy="26453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9114">
                  <a:extLst>
                    <a:ext uri="{9D8B030D-6E8A-4147-A177-3AD203B41FA5}">
                      <a16:colId xmlns:a16="http://schemas.microsoft.com/office/drawing/2014/main" val="2642049458"/>
                    </a:ext>
                  </a:extLst>
                </a:gridCol>
                <a:gridCol w="1031568">
                  <a:extLst>
                    <a:ext uri="{9D8B030D-6E8A-4147-A177-3AD203B41FA5}">
                      <a16:colId xmlns:a16="http://schemas.microsoft.com/office/drawing/2014/main" val="1918730782"/>
                    </a:ext>
                  </a:extLst>
                </a:gridCol>
              </a:tblGrid>
              <a:tr h="29549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Disable People Studio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105"/>
                  </a:ext>
                </a:extLst>
              </a:tr>
              <a:tr h="29549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Height of Room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77245"/>
                  </a:ext>
                </a:extLst>
              </a:tr>
              <a:tr h="29549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3.5m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125907"/>
                  </a:ext>
                </a:extLst>
              </a:tr>
              <a:tr h="29187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Reflection factors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545997"/>
                  </a:ext>
                </a:extLst>
              </a:tr>
              <a:tr h="308244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Ceiling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84.4%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extLst>
                  <a:ext uri="{0D108BD9-81ED-4DB2-BD59-A6C34878D82A}">
                    <a16:rowId xmlns:a16="http://schemas.microsoft.com/office/drawing/2014/main" val="1056519429"/>
                  </a:ext>
                </a:extLst>
              </a:tr>
              <a:tr h="299308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Walls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57.3%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extLst>
                  <a:ext uri="{0D108BD9-81ED-4DB2-BD59-A6C34878D82A}">
                    <a16:rowId xmlns:a16="http://schemas.microsoft.com/office/drawing/2014/main" val="2522098199"/>
                  </a:ext>
                </a:extLst>
              </a:tr>
              <a:tr h="28981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Floor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82.4%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extLst>
                  <a:ext uri="{0D108BD9-81ED-4DB2-BD59-A6C34878D82A}">
                    <a16:rowId xmlns:a16="http://schemas.microsoft.com/office/drawing/2014/main" val="1287709856"/>
                  </a:ext>
                </a:extLst>
              </a:tr>
              <a:tr h="2898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Maintenance Factor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597048"/>
                  </a:ext>
                </a:extLst>
              </a:tr>
              <a:tr h="2798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0.8</a:t>
                      </a:r>
                      <a:endParaRPr lang="en-US" sz="1300" dirty="0"/>
                    </a:p>
                  </a:txBody>
                  <a:tcPr marL="64959" marR="64959" marT="32480" marB="324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34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2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57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1184066"/>
            <a:ext cx="43765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 Results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48119" y="1184065"/>
            <a:ext cx="20553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(Single Studio)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823460"/>
              </p:ext>
            </p:extLst>
          </p:nvPr>
        </p:nvGraphicFramePr>
        <p:xfrm>
          <a:off x="2092042" y="2903834"/>
          <a:ext cx="7576456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8171">
                  <a:extLst>
                    <a:ext uri="{9D8B030D-6E8A-4147-A177-3AD203B41FA5}">
                      <a16:colId xmlns:a16="http://schemas.microsoft.com/office/drawing/2014/main" val="3907848451"/>
                    </a:ext>
                  </a:extLst>
                </a:gridCol>
                <a:gridCol w="1696908">
                  <a:extLst>
                    <a:ext uri="{9D8B030D-6E8A-4147-A177-3AD203B41FA5}">
                      <a16:colId xmlns:a16="http://schemas.microsoft.com/office/drawing/2014/main" val="3112811143"/>
                    </a:ext>
                  </a:extLst>
                </a:gridCol>
                <a:gridCol w="1451648">
                  <a:extLst>
                    <a:ext uri="{9D8B030D-6E8A-4147-A177-3AD203B41FA5}">
                      <a16:colId xmlns:a16="http://schemas.microsoft.com/office/drawing/2014/main" val="1540117177"/>
                    </a:ext>
                  </a:extLst>
                </a:gridCol>
                <a:gridCol w="1496015">
                  <a:extLst>
                    <a:ext uri="{9D8B030D-6E8A-4147-A177-3AD203B41FA5}">
                      <a16:colId xmlns:a16="http://schemas.microsoft.com/office/drawing/2014/main" val="778632056"/>
                    </a:ext>
                  </a:extLst>
                </a:gridCol>
                <a:gridCol w="1233714">
                  <a:extLst>
                    <a:ext uri="{9D8B030D-6E8A-4147-A177-3AD203B41FA5}">
                      <a16:colId xmlns:a16="http://schemas.microsoft.com/office/drawing/2014/main" val="3165969875"/>
                    </a:ext>
                  </a:extLst>
                </a:gridCol>
              </a:tblGrid>
              <a:tr h="6400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Targeted Illumination</a:t>
                      </a:r>
                    </a:p>
                    <a:p>
                      <a:pPr algn="ctr"/>
                      <a:r>
                        <a:rPr lang="en-US" dirty="0" smtClean="0"/>
                        <a:t>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Illumination</a:t>
                      </a:r>
                    </a:p>
                    <a:p>
                      <a:r>
                        <a:rPr lang="en-US" dirty="0" smtClean="0"/>
                        <a:t>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 Illumination</a:t>
                      </a:r>
                    </a:p>
                    <a:p>
                      <a:pPr algn="ctr"/>
                      <a:r>
                        <a:rPr lang="en-US" dirty="0" smtClean="0"/>
                        <a:t>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 Illumination</a:t>
                      </a:r>
                    </a:p>
                    <a:p>
                      <a:pPr algn="ctr"/>
                      <a:r>
                        <a:rPr lang="en-US" dirty="0" smtClean="0"/>
                        <a:t>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Uniformity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589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45096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132762"/>
              </p:ext>
            </p:extLst>
          </p:nvPr>
        </p:nvGraphicFramePr>
        <p:xfrm>
          <a:off x="1961414" y="5163034"/>
          <a:ext cx="8127999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56973895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6836337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53235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Minimum UGR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UGR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Threshold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93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09906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92042" y="2393939"/>
            <a:ext cx="253050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</a:rPr>
              <a:t>Work Plan Results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92042" y="4701369"/>
            <a:ext cx="7585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</a:rPr>
              <a:t>UGR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7534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1084980"/>
            <a:ext cx="43765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 Results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8391" y="2114171"/>
            <a:ext cx="44726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Luminaires Used in Single Studios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189368"/>
                  </p:ext>
                </p:extLst>
              </p:nvPr>
            </p:nvGraphicFramePr>
            <p:xfrm>
              <a:off x="1013690" y="2730506"/>
              <a:ext cx="4597400" cy="25744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19480">
                      <a:extLst>
                        <a:ext uri="{9D8B030D-6E8A-4147-A177-3AD203B41FA5}">
                          <a16:colId xmlns:a16="http://schemas.microsoft.com/office/drawing/2014/main" val="3507669056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631468756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2797756697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3142505107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2686256605"/>
                        </a:ext>
                      </a:extLst>
                    </a:gridCol>
                  </a:tblGrid>
                  <a:tr h="11621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Lamp</a:t>
                          </a:r>
                          <a:r>
                            <a:rPr lang="en-US" baseline="0" dirty="0" smtClean="0"/>
                            <a:t> Type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Luminaire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Luminous Flux (Lm)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Power (Watt)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Color</a:t>
                          </a:r>
                          <a:r>
                            <a:rPr lang="en-US" baseline="0" dirty="0" smtClean="0"/>
                            <a:t> Temperature (Kelvin)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Color Rendering index (CRI)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6267028"/>
                      </a:ext>
                    </a:extLst>
                  </a:tr>
                  <a:tr h="4713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LED5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3,000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5675106"/>
                      </a:ext>
                    </a:extLst>
                  </a:tr>
                  <a:tr h="4713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TCS 2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dirty="0" smtClean="0"/>
                            <a:t>TL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6490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3,000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97224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189368"/>
                  </p:ext>
                </p:extLst>
              </p:nvPr>
            </p:nvGraphicFramePr>
            <p:xfrm>
              <a:off x="1013690" y="2730506"/>
              <a:ext cx="4597400" cy="25744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19480">
                      <a:extLst>
                        <a:ext uri="{9D8B030D-6E8A-4147-A177-3AD203B41FA5}">
                          <a16:colId xmlns:a16="http://schemas.microsoft.com/office/drawing/2014/main" val="3507669056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631468756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2797756697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3142505107"/>
                        </a:ext>
                      </a:extLst>
                    </a:gridCol>
                    <a:gridCol w="919480">
                      <a:extLst>
                        <a:ext uri="{9D8B030D-6E8A-4147-A177-3AD203B41FA5}">
                          <a16:colId xmlns:a16="http://schemas.microsoft.com/office/drawing/2014/main" val="2686256605"/>
                        </a:ext>
                      </a:extLst>
                    </a:gridCol>
                  </a:tblGrid>
                  <a:tr h="1463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Lamp</a:t>
                          </a:r>
                          <a:r>
                            <a:rPr lang="en-US" baseline="0" dirty="0" smtClean="0"/>
                            <a:t> Type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Luminaire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Luminous Flux (Lm)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Power (Watt)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Color</a:t>
                          </a:r>
                          <a:r>
                            <a:rPr lang="en-US" baseline="0" dirty="0" smtClean="0"/>
                            <a:t> Temperature (Kelvin)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Color Rendering index (CRI)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6267028"/>
                      </a:ext>
                    </a:extLst>
                  </a:tr>
                  <a:tr h="4713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LED5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3,000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567510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62" t="-308571" r="-401325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6490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3,000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972242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119" y="586221"/>
            <a:ext cx="5953125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5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55592"/>
            <a:ext cx="9601200" cy="48685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953818"/>
            <a:ext cx="43765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 Results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33492" y="1744103"/>
            <a:ext cx="26901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Studio Views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35215"/>
            <a:ext cx="6770913" cy="50781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3" y="2574801"/>
            <a:ext cx="53848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31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57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4638" y="1341934"/>
            <a:ext cx="23856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Breakers</a:t>
            </a:r>
            <a:endParaRPr lang="en-US" sz="24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85545" y="2189512"/>
                <a:ext cx="8184959" cy="287065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Rated current for circuit breaker for </a:t>
                </a: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lighting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:  10 Amp   </a:t>
                </a:r>
              </a:p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Rated current for circuit breaker for </a:t>
                </a: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sockets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:   16 Amp</a:t>
                </a:r>
              </a:p>
              <a:p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Lighting</a:t>
                </a:r>
                <a:r>
                  <a:rPr lang="en-US" sz="2400" dirty="0"/>
                  <a:t>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branches: for 50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area we can use 1 branch</a:t>
                </a:r>
              </a:p>
              <a:p>
                <a:pPr lvl="0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Sockets branches: for 4 sockets we use 1 branch</a:t>
                </a:r>
              </a:p>
              <a:p>
                <a:pPr lvl="0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Special Loads: for each special load we use 1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branch</a:t>
                </a:r>
              </a:p>
              <a:p>
                <a:pPr lv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5545" y="2189512"/>
                <a:ext cx="8184959" cy="2870658"/>
              </a:xfrm>
              <a:prstGeom prst="rect">
                <a:avLst/>
              </a:prstGeom>
              <a:blipFill>
                <a:blip r:embed="rId2"/>
                <a:stretch>
                  <a:fillRect l="-1117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18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6100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1274402"/>
            <a:ext cx="45974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Breakers for Typical floor</a:t>
            </a:r>
            <a:endParaRPr lang="en-US" sz="24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1096435"/>
                  </p:ext>
                </p:extLst>
              </p:nvPr>
            </p:nvGraphicFramePr>
            <p:xfrm>
              <a:off x="6742887" y="4271260"/>
              <a:ext cx="4982936" cy="917253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491468">
                      <a:extLst>
                        <a:ext uri="{9D8B030D-6E8A-4147-A177-3AD203B41FA5}">
                          <a16:colId xmlns:a16="http://schemas.microsoft.com/office/drawing/2014/main" val="3182726466"/>
                        </a:ext>
                      </a:extLst>
                    </a:gridCol>
                    <a:gridCol w="2491468">
                      <a:extLst>
                        <a:ext uri="{9D8B030D-6E8A-4147-A177-3AD203B41FA5}">
                          <a16:colId xmlns:a16="http://schemas.microsoft.com/office/drawing/2014/main" val="279632370"/>
                        </a:ext>
                      </a:extLst>
                    </a:gridCol>
                  </a:tblGrid>
                  <a:tr h="4527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Circuit Breaker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Diameter </a:t>
                          </a: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𝒎𝒎</m:t>
                                  </m:r>
                                </m:e>
                                <m:sup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01632713"/>
                      </a:ext>
                    </a:extLst>
                  </a:tr>
                  <a:tr h="4644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Typical </a:t>
                          </a:r>
                          <a:r>
                            <a:rPr lang="en-US" sz="2000" dirty="0">
                              <a:effectLst/>
                            </a:rPr>
                            <a:t>Floor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10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328513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1096435"/>
                  </p:ext>
                </p:extLst>
              </p:nvPr>
            </p:nvGraphicFramePr>
            <p:xfrm>
              <a:off x="6742887" y="4271260"/>
              <a:ext cx="4982936" cy="917253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491468">
                      <a:extLst>
                        <a:ext uri="{9D8B030D-6E8A-4147-A177-3AD203B41FA5}">
                          <a16:colId xmlns:a16="http://schemas.microsoft.com/office/drawing/2014/main" val="3182726466"/>
                        </a:ext>
                      </a:extLst>
                    </a:gridCol>
                    <a:gridCol w="2491468">
                      <a:extLst>
                        <a:ext uri="{9D8B030D-6E8A-4147-A177-3AD203B41FA5}">
                          <a16:colId xmlns:a16="http://schemas.microsoft.com/office/drawing/2014/main" val="279632370"/>
                        </a:ext>
                      </a:extLst>
                    </a:gridCol>
                  </a:tblGrid>
                  <a:tr h="4527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Circuit Breaker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244" t="-16000" r="-489" b="-105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1632713"/>
                      </a:ext>
                    </a:extLst>
                  </a:tr>
                  <a:tr h="4644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Typical </a:t>
                          </a:r>
                          <a:r>
                            <a:rPr lang="en-US" sz="2000" dirty="0">
                              <a:effectLst/>
                            </a:rPr>
                            <a:t>Floor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10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3285133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761495"/>
                  </p:ext>
                </p:extLst>
              </p:nvPr>
            </p:nvGraphicFramePr>
            <p:xfrm>
              <a:off x="6742887" y="2171813"/>
              <a:ext cx="4982936" cy="1461012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491468">
                      <a:extLst>
                        <a:ext uri="{9D8B030D-6E8A-4147-A177-3AD203B41FA5}">
                          <a16:colId xmlns:a16="http://schemas.microsoft.com/office/drawing/2014/main" val="4191989862"/>
                        </a:ext>
                      </a:extLst>
                    </a:gridCol>
                    <a:gridCol w="2491468">
                      <a:extLst>
                        <a:ext uri="{9D8B030D-6E8A-4147-A177-3AD203B41FA5}">
                          <a16:colId xmlns:a16="http://schemas.microsoft.com/office/drawing/2014/main" val="1144546032"/>
                        </a:ext>
                      </a:extLst>
                    </a:gridCol>
                  </a:tblGrid>
                  <a:tr h="4942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Item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Diameter </a:t>
                          </a: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𝒎𝒎</m:t>
                                  </m:r>
                                </m:e>
                                <m:sup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94437084"/>
                      </a:ext>
                    </a:extLst>
                  </a:tr>
                  <a:tr h="4833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Lighting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1.5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3846092"/>
                      </a:ext>
                    </a:extLst>
                  </a:tr>
                  <a:tr h="4833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Sockets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2.5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343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761495"/>
                  </p:ext>
                </p:extLst>
              </p:nvPr>
            </p:nvGraphicFramePr>
            <p:xfrm>
              <a:off x="6742887" y="2171813"/>
              <a:ext cx="4982936" cy="1461012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491468">
                      <a:extLst>
                        <a:ext uri="{9D8B030D-6E8A-4147-A177-3AD203B41FA5}">
                          <a16:colId xmlns:a16="http://schemas.microsoft.com/office/drawing/2014/main" val="4191989862"/>
                        </a:ext>
                      </a:extLst>
                    </a:gridCol>
                    <a:gridCol w="2491468">
                      <a:extLst>
                        <a:ext uri="{9D8B030D-6E8A-4147-A177-3AD203B41FA5}">
                          <a16:colId xmlns:a16="http://schemas.microsoft.com/office/drawing/2014/main" val="1144546032"/>
                        </a:ext>
                      </a:extLst>
                    </a:gridCol>
                  </a:tblGrid>
                  <a:tr h="4942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Item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00244" t="-16049" r="-489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4437084"/>
                      </a:ext>
                    </a:extLst>
                  </a:tr>
                  <a:tr h="4833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Lighting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1.5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3846092"/>
                      </a:ext>
                    </a:extLst>
                  </a:tr>
                  <a:tr h="4833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Sockets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2.5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3437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711539"/>
              </p:ext>
            </p:extLst>
          </p:nvPr>
        </p:nvGraphicFramePr>
        <p:xfrm>
          <a:off x="1216478" y="2171813"/>
          <a:ext cx="5068207" cy="35763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613035">
                  <a:extLst>
                    <a:ext uri="{9D8B030D-6E8A-4147-A177-3AD203B41FA5}">
                      <a16:colId xmlns:a16="http://schemas.microsoft.com/office/drawing/2014/main" val="3912414711"/>
                    </a:ext>
                  </a:extLst>
                </a:gridCol>
                <a:gridCol w="747768">
                  <a:extLst>
                    <a:ext uri="{9D8B030D-6E8A-4147-A177-3AD203B41FA5}">
                      <a16:colId xmlns:a16="http://schemas.microsoft.com/office/drawing/2014/main" val="2505440484"/>
                    </a:ext>
                  </a:extLst>
                </a:gridCol>
                <a:gridCol w="747768">
                  <a:extLst>
                    <a:ext uri="{9D8B030D-6E8A-4147-A177-3AD203B41FA5}">
                      <a16:colId xmlns:a16="http://schemas.microsoft.com/office/drawing/2014/main" val="2148526565"/>
                    </a:ext>
                  </a:extLst>
                </a:gridCol>
                <a:gridCol w="959636">
                  <a:extLst>
                    <a:ext uri="{9D8B030D-6E8A-4147-A177-3AD203B41FA5}">
                      <a16:colId xmlns:a16="http://schemas.microsoft.com/office/drawing/2014/main" val="4270722838"/>
                    </a:ext>
                  </a:extLst>
                </a:gridCol>
              </a:tblGrid>
              <a:tr h="8761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Function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No. L.C.B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No. S.C.B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No. S.L.C.B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1510728"/>
                  </a:ext>
                </a:extLst>
              </a:tr>
              <a:tr h="682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Single Studios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8145689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Double studios (North)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2200926"/>
                  </a:ext>
                </a:extLst>
              </a:tr>
              <a:tr h="580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Double Studios (South)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6004071"/>
                  </a:ext>
                </a:extLst>
              </a:tr>
              <a:tr h="72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Common Areas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7867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2368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8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53342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987" y="1066828"/>
            <a:ext cx="5036425" cy="563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562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93695" y="1451429"/>
            <a:ext cx="622310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3 Shafts were used in water supply system. </a:t>
            </a:r>
          </a:p>
          <a:p>
            <a:pPr algn="ctr"/>
            <a:endParaRPr lang="en-US" sz="2400" b="0" cap="none" spc="0" dirty="0" smtClean="0">
              <a:ln w="0"/>
              <a:solidFill>
                <a:schemeClr val="tx1"/>
              </a:solidFill>
            </a:endParaRPr>
          </a:p>
          <a:p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085103"/>
              </p:ext>
            </p:extLst>
          </p:nvPr>
        </p:nvGraphicFramePr>
        <p:xfrm>
          <a:off x="1538518" y="2336800"/>
          <a:ext cx="9579425" cy="25596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66769">
                  <a:extLst>
                    <a:ext uri="{9D8B030D-6E8A-4147-A177-3AD203B41FA5}">
                      <a16:colId xmlns:a16="http://schemas.microsoft.com/office/drawing/2014/main" val="1954926569"/>
                    </a:ext>
                  </a:extLst>
                </a:gridCol>
                <a:gridCol w="1013541">
                  <a:extLst>
                    <a:ext uri="{9D8B030D-6E8A-4147-A177-3AD203B41FA5}">
                      <a16:colId xmlns:a16="http://schemas.microsoft.com/office/drawing/2014/main" val="115321134"/>
                    </a:ext>
                  </a:extLst>
                </a:gridCol>
                <a:gridCol w="1014623">
                  <a:extLst>
                    <a:ext uri="{9D8B030D-6E8A-4147-A177-3AD203B41FA5}">
                      <a16:colId xmlns:a16="http://schemas.microsoft.com/office/drawing/2014/main" val="1547026663"/>
                    </a:ext>
                  </a:extLst>
                </a:gridCol>
                <a:gridCol w="1013541">
                  <a:extLst>
                    <a:ext uri="{9D8B030D-6E8A-4147-A177-3AD203B41FA5}">
                      <a16:colId xmlns:a16="http://schemas.microsoft.com/office/drawing/2014/main" val="2647310353"/>
                    </a:ext>
                  </a:extLst>
                </a:gridCol>
                <a:gridCol w="1014623">
                  <a:extLst>
                    <a:ext uri="{9D8B030D-6E8A-4147-A177-3AD203B41FA5}">
                      <a16:colId xmlns:a16="http://schemas.microsoft.com/office/drawing/2014/main" val="4227469415"/>
                    </a:ext>
                  </a:extLst>
                </a:gridCol>
                <a:gridCol w="1013541">
                  <a:extLst>
                    <a:ext uri="{9D8B030D-6E8A-4147-A177-3AD203B41FA5}">
                      <a16:colId xmlns:a16="http://schemas.microsoft.com/office/drawing/2014/main" val="3531684036"/>
                    </a:ext>
                  </a:extLst>
                </a:gridCol>
                <a:gridCol w="1014623">
                  <a:extLst>
                    <a:ext uri="{9D8B030D-6E8A-4147-A177-3AD203B41FA5}">
                      <a16:colId xmlns:a16="http://schemas.microsoft.com/office/drawing/2014/main" val="970624580"/>
                    </a:ext>
                  </a:extLst>
                </a:gridCol>
                <a:gridCol w="1013541">
                  <a:extLst>
                    <a:ext uri="{9D8B030D-6E8A-4147-A177-3AD203B41FA5}">
                      <a16:colId xmlns:a16="http://schemas.microsoft.com/office/drawing/2014/main" val="1132779157"/>
                    </a:ext>
                  </a:extLst>
                </a:gridCol>
                <a:gridCol w="1014623">
                  <a:extLst>
                    <a:ext uri="{9D8B030D-6E8A-4147-A177-3AD203B41FA5}">
                      <a16:colId xmlns:a16="http://schemas.microsoft.com/office/drawing/2014/main" val="2066755284"/>
                    </a:ext>
                  </a:extLst>
                </a:gridCol>
              </a:tblGrid>
              <a:tr h="13856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First Floor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Vertical pipe diameter(inches)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Main         FW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Horizontal pipe diameter(inches)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Main         FW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Branch pipe diameter(inches)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Main         FW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Meter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diameter(inches)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Main         FW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175510"/>
                  </a:ext>
                </a:extLst>
              </a:tr>
              <a:tr h="3464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Shaft 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 ½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 1/4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¾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¾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 1/4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1353027"/>
                  </a:ext>
                </a:extLst>
              </a:tr>
              <a:tr h="3464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Shaft 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 ½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¾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¾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¾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402544"/>
                  </a:ext>
                </a:extLst>
              </a:tr>
              <a:tr h="3464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Shaft 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 ½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¾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¾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¾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7863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028" y="424544"/>
            <a:ext cx="9601200" cy="44631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12228" y="131557"/>
            <a:ext cx="5574799" cy="7243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7704081" y="1317172"/>
            <a:ext cx="18638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Ground Floor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107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80009" y="1428750"/>
            <a:ext cx="1766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0977" y="2294810"/>
            <a:ext cx="10263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4033" y="2294810"/>
            <a:ext cx="1016613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Variable Refrigerant Flow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system, it was adopted in our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Several Internal Units can be connected to one external unit</a:t>
            </a:r>
            <a:endParaRPr lang="en-US" sz="2400" b="0" cap="none" spc="0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05" y="3341250"/>
            <a:ext cx="7117010" cy="30033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079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80396" y="1314756"/>
            <a:ext cx="1766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782832"/>
              </p:ext>
            </p:extLst>
          </p:nvPr>
        </p:nvGraphicFramePr>
        <p:xfrm>
          <a:off x="1580396" y="3205596"/>
          <a:ext cx="6801604" cy="19445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01604">
                  <a:extLst>
                    <a:ext uri="{9D8B030D-6E8A-4147-A177-3AD203B41FA5}">
                      <a16:colId xmlns:a16="http://schemas.microsoft.com/office/drawing/2014/main" val="812910133"/>
                    </a:ext>
                  </a:extLst>
                </a:gridCol>
              </a:tblGrid>
              <a:tr h="1031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Max Heating:  1174 W  at 01:00 on 18th January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46545630"/>
                  </a:ext>
                </a:extLst>
              </a:tr>
              <a:tr h="5024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Max Cooling:  1316 W  at 08:00 on 22nd July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5476449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80396" y="2524201"/>
            <a:ext cx="21739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 Studio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097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371480"/>
            <a:ext cx="1766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0977" y="2294810"/>
            <a:ext cx="10263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4033" y="2294810"/>
            <a:ext cx="1016613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Mounted-GEN4 indoor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was selected to be used in studios.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342481"/>
              </p:ext>
            </p:extLst>
          </p:nvPr>
        </p:nvGraphicFramePr>
        <p:xfrm>
          <a:off x="1371600" y="2914650"/>
          <a:ext cx="6654800" cy="319311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26687">
                  <a:extLst>
                    <a:ext uri="{9D8B030D-6E8A-4147-A177-3AD203B41FA5}">
                      <a16:colId xmlns:a16="http://schemas.microsoft.com/office/drawing/2014/main" val="2079147410"/>
                    </a:ext>
                  </a:extLst>
                </a:gridCol>
                <a:gridCol w="3328113">
                  <a:extLst>
                    <a:ext uri="{9D8B030D-6E8A-4147-A177-3AD203B41FA5}">
                      <a16:colId xmlns:a16="http://schemas.microsoft.com/office/drawing/2014/main" val="4173284539"/>
                    </a:ext>
                  </a:extLst>
                </a:gridCol>
              </a:tblGrid>
              <a:tr h="50418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Selected Indoor Unit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086934"/>
                  </a:ext>
                </a:extLst>
              </a:tr>
              <a:tr h="50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Type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Wall Mounted-GEN4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9993635"/>
                  </a:ext>
                </a:extLst>
              </a:tr>
              <a:tr h="50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Cooling Capacity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5500 BTU/hr. (1.6 KW)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5225889"/>
                  </a:ext>
                </a:extLst>
              </a:tr>
              <a:tr h="50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Heating Capacity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6100 BTU/hr. (1.8 KW)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7831905"/>
                  </a:ext>
                </a:extLst>
              </a:tr>
              <a:tr h="6721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Power Supply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208-230V/ 60Hz/ 1</a:t>
                      </a:r>
                      <a:r>
                        <a:rPr lang="en-US" sz="2000" baseline="-25000" dirty="0">
                          <a:effectLst/>
                        </a:rPr>
                        <a:t>ᶲ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5356131"/>
                  </a:ext>
                </a:extLst>
              </a:tr>
              <a:tr h="50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Model Number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ARNUO53SBL4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2296647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029" y="2914650"/>
            <a:ext cx="3100566" cy="3193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27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9355" y="1197917"/>
            <a:ext cx="1766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</a:t>
            </a:r>
            <a:endParaRPr lang="en-US" sz="24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0977" y="2294810"/>
            <a:ext cx="10263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0977" y="2063977"/>
            <a:ext cx="1016613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Multi VIV Heat Recovery 208-230V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was selected to be used.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625" y="2930560"/>
            <a:ext cx="3701927" cy="36914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563754"/>
              </p:ext>
            </p:extLst>
          </p:nvPr>
        </p:nvGraphicFramePr>
        <p:xfrm>
          <a:off x="1260977" y="2930560"/>
          <a:ext cx="6213021" cy="37748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05845">
                  <a:extLst>
                    <a:ext uri="{9D8B030D-6E8A-4147-A177-3AD203B41FA5}">
                      <a16:colId xmlns:a16="http://schemas.microsoft.com/office/drawing/2014/main" val="40081741"/>
                    </a:ext>
                  </a:extLst>
                </a:gridCol>
                <a:gridCol w="3107176">
                  <a:extLst>
                    <a:ext uri="{9D8B030D-6E8A-4147-A177-3AD203B41FA5}">
                      <a16:colId xmlns:a16="http://schemas.microsoft.com/office/drawing/2014/main" val="1027837915"/>
                    </a:ext>
                  </a:extLst>
                </a:gridCol>
              </a:tblGrid>
              <a:tr h="41955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Selected Outdoor Unit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566955"/>
                  </a:ext>
                </a:extLst>
              </a:tr>
              <a:tr h="4195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Type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Multi VIV Heat Recovery 208-230V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192496"/>
                  </a:ext>
                </a:extLst>
              </a:tr>
              <a:tr h="4195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Frame Series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Triple Frame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922613"/>
                  </a:ext>
                </a:extLst>
              </a:tr>
              <a:tr h="4195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Cooling Capacity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408000 BTU/hr. (119.5KW)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5475214"/>
                  </a:ext>
                </a:extLst>
              </a:tr>
              <a:tr h="4195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Heating Capacity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459000 BTU/hr. (134.5KW)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7539807"/>
                  </a:ext>
                </a:extLst>
              </a:tr>
              <a:tr h="5593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Power Supply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208-230V/ 60Hz/ 3</a:t>
                      </a:r>
                      <a:r>
                        <a:rPr lang="en-US" sz="2000" baseline="-25000">
                          <a:effectLst/>
                        </a:rPr>
                        <a:t>ᶲ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6733156"/>
                  </a:ext>
                </a:extLst>
              </a:tr>
              <a:tr h="4195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Model Number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ARUB408BTE4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6330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515" y="279400"/>
            <a:ext cx="9601200" cy="54791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30" y="943428"/>
            <a:ext cx="9162485" cy="548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9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4295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1095540"/>
            <a:ext cx="29298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</a:t>
            </a:r>
            <a:endParaRPr lang="en-US" sz="2400" b="1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06863" y="1966945"/>
            <a:ext cx="40334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extinguishers </a:t>
            </a:r>
            <a:endParaRPr lang="en-US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>
              <a:buAutoNum type="arabicPeriod"/>
            </a:pP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Sprinklers              </a:t>
            </a:r>
          </a:p>
          <a:p>
            <a:pPr marL="514350" indent="-514350" algn="ctr">
              <a:buAutoNum type="arabicPeriod"/>
            </a:pP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Detection&amp; Alarms 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9" y="2315982"/>
            <a:ext cx="4354285" cy="43542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891" y="4537983"/>
            <a:ext cx="3548538" cy="21322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29" y="4529205"/>
            <a:ext cx="2141062" cy="214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62545" y="2666998"/>
            <a:ext cx="9573491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Ask me No Questions, Tell You No Lies!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         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629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53342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80081" y="-858088"/>
            <a:ext cx="5709368" cy="947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862712" y="1932770"/>
            <a:ext cx="156324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Ground Floor</a:t>
            </a:r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9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53342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27041" y="-858088"/>
            <a:ext cx="5615448" cy="947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016601" y="1932770"/>
            <a:ext cx="125547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First Floor</a:t>
            </a:r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4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91836"/>
            <a:ext cx="9601200" cy="53342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61643" y="-858088"/>
            <a:ext cx="5546244" cy="947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901186" y="1932770"/>
            <a:ext cx="148630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Second Floor</a:t>
            </a:r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93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ustom 1">
      <a:dk1>
        <a:sysClr val="windowText" lastClr="000000"/>
      </a:dk1>
      <a:lt1>
        <a:sysClr val="window" lastClr="FFFFFF"/>
      </a:lt1>
      <a:dk2>
        <a:srgbClr val="191B0E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5262</TotalTime>
  <Words>1091</Words>
  <Application>Microsoft Office PowerPoint</Application>
  <PresentationFormat>Widescreen</PresentationFormat>
  <Paragraphs>462</Paragraphs>
  <Slides>68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8" baseType="lpstr">
      <vt:lpstr>MS Gothic</vt:lpstr>
      <vt:lpstr>Andalus</vt:lpstr>
      <vt:lpstr>Arial</vt:lpstr>
      <vt:lpstr>Calibri</vt:lpstr>
      <vt:lpstr>Cambria Math</vt:lpstr>
      <vt:lpstr>Franklin Gothic Book</vt:lpstr>
      <vt:lpstr>RomanT</vt:lpstr>
      <vt:lpstr>Times New Roman</vt:lpstr>
      <vt:lpstr>Wingdings</vt:lpstr>
      <vt:lpstr>Crop</vt:lpstr>
      <vt:lpstr>PowerPoint Presentation</vt:lpstr>
      <vt:lpstr>Outline </vt:lpstr>
      <vt:lpstr>Introduction </vt:lpstr>
      <vt:lpstr>Location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Mechanical Design</vt:lpstr>
      <vt:lpstr>Water Supply System</vt:lpstr>
      <vt:lpstr>Drainage System</vt:lpstr>
      <vt:lpstr>HVAC System</vt:lpstr>
      <vt:lpstr>HVAC System</vt:lpstr>
      <vt:lpstr>HVAC System</vt:lpstr>
      <vt:lpstr>HVAC System</vt:lpstr>
      <vt:lpstr>Safety Design</vt:lpstr>
      <vt:lpstr>Safety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Friendly Student Hostel</dc:title>
  <dc:creator>sama7</dc:creator>
  <cp:lastModifiedBy>sama7</cp:lastModifiedBy>
  <cp:revision>213</cp:revision>
  <dcterms:created xsi:type="dcterms:W3CDTF">2016-05-16T20:29:02Z</dcterms:created>
  <dcterms:modified xsi:type="dcterms:W3CDTF">2016-05-20T19:50:54Z</dcterms:modified>
</cp:coreProperties>
</file>