
<file path=[Content_Types].xml><?xml version="1.0" encoding="utf-8"?>
<Types xmlns="http://schemas.openxmlformats.org/package/2006/content-types">
  <Default Extension="PNG" ContentType="image/png"/>
  <Default Extension="bmp" ContentType="image/bmp"/>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2">
  <p:sldMasterIdLst>
    <p:sldMasterId id="2147483669" r:id="rId1"/>
  </p:sldMasterIdLst>
  <p:sldIdLst>
    <p:sldId id="256" r:id="rId2"/>
    <p:sldId id="257" r:id="rId3"/>
    <p:sldId id="258" r:id="rId4"/>
    <p:sldId id="324" r:id="rId5"/>
    <p:sldId id="284" r:id="rId6"/>
    <p:sldId id="286" r:id="rId7"/>
    <p:sldId id="300" r:id="rId8"/>
    <p:sldId id="301" r:id="rId9"/>
    <p:sldId id="344" r:id="rId10"/>
    <p:sldId id="291" r:id="rId11"/>
    <p:sldId id="345" r:id="rId12"/>
    <p:sldId id="302" r:id="rId13"/>
    <p:sldId id="322" r:id="rId14"/>
    <p:sldId id="303" r:id="rId15"/>
    <p:sldId id="323" r:id="rId16"/>
    <p:sldId id="305" r:id="rId17"/>
    <p:sldId id="306" r:id="rId18"/>
    <p:sldId id="310" r:id="rId19"/>
    <p:sldId id="311" r:id="rId20"/>
    <p:sldId id="312" r:id="rId21"/>
    <p:sldId id="307" r:id="rId22"/>
    <p:sldId id="308" r:id="rId23"/>
    <p:sldId id="309" r:id="rId24"/>
    <p:sldId id="313" r:id="rId25"/>
    <p:sldId id="325" r:id="rId26"/>
    <p:sldId id="326" r:id="rId27"/>
    <p:sldId id="327" r:id="rId28"/>
    <p:sldId id="328" r:id="rId29"/>
    <p:sldId id="329" r:id="rId30"/>
    <p:sldId id="330" r:id="rId31"/>
    <p:sldId id="331" r:id="rId32"/>
    <p:sldId id="332" r:id="rId33"/>
    <p:sldId id="333" r:id="rId34"/>
    <p:sldId id="334" r:id="rId35"/>
    <p:sldId id="335" r:id="rId36"/>
    <p:sldId id="336" r:id="rId37"/>
    <p:sldId id="337" r:id="rId38"/>
    <p:sldId id="338" r:id="rId39"/>
    <p:sldId id="339" r:id="rId40"/>
    <p:sldId id="340" r:id="rId41"/>
    <p:sldId id="341" r:id="rId42"/>
    <p:sldId id="342" r:id="rId43"/>
    <p:sldId id="314" r:id="rId44"/>
    <p:sldId id="315" r:id="rId45"/>
    <p:sldId id="316" r:id="rId46"/>
    <p:sldId id="317" r:id="rId47"/>
    <p:sldId id="318" r:id="rId48"/>
    <p:sldId id="319" r:id="rId49"/>
    <p:sldId id="320" r:id="rId50"/>
    <p:sldId id="321" r:id="rId51"/>
    <p:sldId id="346" r:id="rId52"/>
    <p:sldId id="280"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38" autoAdjust="0"/>
    <p:restoredTop sz="94660"/>
  </p:normalViewPr>
  <p:slideViewPr>
    <p:cSldViewPr snapToGrid="0">
      <p:cViewPr varScale="1">
        <p:scale>
          <a:sx n="74" d="100"/>
          <a:sy n="74" d="100"/>
        </p:scale>
        <p:origin x="606" y="72"/>
      </p:cViewPr>
      <p:guideLst/>
    </p:cSldViewPr>
  </p:slideViewPr>
  <p:notesTextViewPr>
    <p:cViewPr>
      <p:scale>
        <a:sx n="1" d="1"/>
        <a:sy n="1" d="1"/>
      </p:scale>
      <p:origin x="0" y="0"/>
    </p:cViewPr>
  </p:notesTextViewPr>
  <p:sorterViewPr>
    <p:cViewPr>
      <p:scale>
        <a:sx n="100" d="100"/>
        <a:sy n="100" d="100"/>
      </p:scale>
      <p:origin x="0" y="-528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microsoft.com/office/2015/10/relationships/revisionInfo" Target="revisionInfo.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91444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772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23464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307246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104237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058096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3171568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16899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smtClean="0"/>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466717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32687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4237007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49250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97625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34579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416686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31147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5/17/2018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9865153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bmp"/><Relationship Id="rId2" Type="http://schemas.openxmlformats.org/officeDocument/2006/relationships/image" Target="../media/image26.bmp"/><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4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10.png"/><Relationship Id="rId1" Type="http://schemas.openxmlformats.org/officeDocument/2006/relationships/slideLayout" Target="../slideLayouts/slideLayout2.xml"/><Relationship Id="rId4" Type="http://schemas.openxmlformats.org/officeDocument/2006/relationships/image" Target="../media/image280.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90.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40.png"/><Relationship Id="rId1" Type="http://schemas.openxmlformats.org/officeDocument/2006/relationships/slideLayout" Target="../slideLayouts/slideLayout2.xml"/><Relationship Id="rId4" Type="http://schemas.openxmlformats.org/officeDocument/2006/relationships/image" Target="../media/image33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9216" y="1121112"/>
            <a:ext cx="8915399" cy="4615775"/>
          </a:xfrm>
        </p:spPr>
        <p:txBody>
          <a:bodyPr>
            <a:normAutofit fontScale="90000"/>
          </a:bodyPr>
          <a:lstStyle/>
          <a:p>
            <a:pPr algn="ctr"/>
            <a:r>
              <a:rPr lang="en-US" sz="700" b="1" dirty="0">
                <a:latin typeface="Times New Roman" panose="02020603050405020304" pitchFamily="18" charset="0"/>
                <a:cs typeface="Times New Roman" panose="02020603050405020304" pitchFamily="18" charset="0"/>
              </a:rPr>
              <a:t/>
            </a:r>
            <a:br>
              <a:rPr lang="en-US" sz="700" b="1" dirty="0">
                <a:latin typeface="Times New Roman" panose="02020603050405020304" pitchFamily="18" charset="0"/>
                <a:cs typeface="Times New Roman" panose="02020603050405020304" pitchFamily="18" charset="0"/>
              </a:rPr>
            </a:br>
            <a:r>
              <a:rPr lang="en-US" sz="700" b="1" dirty="0">
                <a:latin typeface="Times New Roman" panose="02020603050405020304" pitchFamily="18" charset="0"/>
                <a:cs typeface="Times New Roman" panose="02020603050405020304" pitchFamily="18" charset="0"/>
              </a:rPr>
              <a:t/>
            </a:r>
            <a:br>
              <a:rPr lang="en-US" sz="700" b="1" dirty="0">
                <a:latin typeface="Times New Roman" panose="02020603050405020304" pitchFamily="18" charset="0"/>
                <a:cs typeface="Times New Roman" panose="02020603050405020304" pitchFamily="18" charset="0"/>
              </a:rPr>
            </a:br>
            <a:r>
              <a:rPr lang="en-US" sz="700" b="1" dirty="0">
                <a:latin typeface="Times New Roman" panose="02020603050405020304" pitchFamily="18" charset="0"/>
                <a:cs typeface="Times New Roman" panose="02020603050405020304" pitchFamily="18" charset="0"/>
              </a:rPr>
              <a:t/>
            </a:r>
            <a:br>
              <a:rPr lang="en-US" sz="700" b="1" dirty="0">
                <a:latin typeface="Times New Roman" panose="02020603050405020304" pitchFamily="18" charset="0"/>
                <a:cs typeface="Times New Roman" panose="02020603050405020304" pitchFamily="18" charset="0"/>
              </a:rPr>
            </a:br>
            <a:r>
              <a:rPr lang="en-US" sz="2700" b="1" dirty="0">
                <a:latin typeface="Times New Roman" panose="02020603050405020304" pitchFamily="18" charset="0"/>
                <a:cs typeface="Times New Roman" panose="02020603050405020304" pitchFamily="18" charset="0"/>
              </a:rPr>
              <a:t>Foundation Design for A Multi-Story Residential Building</a:t>
            </a:r>
            <a:r>
              <a:rPr lang="en-US" sz="1100" b="1" dirty="0">
                <a:latin typeface="Times New Roman" panose="02020603050405020304" pitchFamily="18" charset="0"/>
                <a:cs typeface="Times New Roman" panose="02020603050405020304" pitchFamily="18" charset="0"/>
              </a:rPr>
              <a:t/>
            </a:r>
            <a:br>
              <a:rPr lang="en-US" sz="1100" b="1" dirty="0">
                <a:latin typeface="Times New Roman" panose="02020603050405020304" pitchFamily="18" charset="0"/>
                <a:cs typeface="Times New Roman" panose="02020603050405020304" pitchFamily="18" charset="0"/>
              </a:rPr>
            </a:br>
            <a:r>
              <a:rPr lang="en-US" sz="2400" b="1" dirty="0"/>
              <a:t/>
            </a:r>
            <a:br>
              <a:rPr lang="en-US" sz="2400" b="1" dirty="0"/>
            </a:br>
            <a:r>
              <a:rPr lang="en-US" sz="2400" b="1" dirty="0"/>
              <a:t/>
            </a:r>
            <a:br>
              <a:rPr lang="en-US" sz="2400" b="1" dirty="0"/>
            </a:br>
            <a:r>
              <a:rPr lang="en-US" sz="1600" dirty="0"/>
              <a:t/>
            </a:r>
            <a:br>
              <a:rPr lang="en-US" sz="1600" dirty="0"/>
            </a:br>
            <a:r>
              <a:rPr lang="en-US" sz="1600" b="1" dirty="0"/>
              <a:t> </a:t>
            </a:r>
            <a:r>
              <a:rPr lang="ar-SA" sz="1600" b="1" dirty="0"/>
              <a:t/>
            </a:r>
            <a:br>
              <a:rPr lang="ar-SA" sz="1600" b="1" dirty="0"/>
            </a:br>
            <a:r>
              <a:rPr lang="ar-SA" sz="1600" b="1" dirty="0"/>
              <a:t/>
            </a:r>
            <a:br>
              <a:rPr lang="ar-SA" sz="1600" b="1" dirty="0"/>
            </a:br>
            <a:r>
              <a:rPr lang="en-US" sz="1600" dirty="0"/>
              <a:t/>
            </a:r>
            <a:br>
              <a:rPr lang="en-US" sz="1600" dirty="0"/>
            </a:br>
            <a:r>
              <a:rPr lang="en-US" sz="1600" dirty="0"/>
              <a:t/>
            </a:r>
            <a:br>
              <a:rPr lang="en-US" sz="1600" dirty="0"/>
            </a:br>
            <a:r>
              <a:rPr lang="ar-SA" sz="1800" dirty="0"/>
              <a:t/>
            </a:r>
            <a:br>
              <a:rPr lang="ar-SA" sz="1800" dirty="0"/>
            </a:br>
            <a:r>
              <a:rPr lang="en-US" sz="1800" dirty="0"/>
              <a:t/>
            </a:r>
            <a:br>
              <a:rPr lang="en-US" sz="1800" dirty="0"/>
            </a:br>
            <a:r>
              <a:rPr lang="en-US" sz="1800" dirty="0"/>
              <a:t/>
            </a:r>
            <a:br>
              <a:rPr lang="en-US" sz="1800" dirty="0"/>
            </a:br>
            <a:r>
              <a:rPr lang="en-US" sz="400" dirty="0">
                <a:latin typeface="Times New Roman" panose="02020603050405020304" pitchFamily="18" charset="0"/>
                <a:cs typeface="Times New Roman" panose="02020603050405020304" pitchFamily="18" charset="0"/>
              </a:rPr>
              <a:t/>
            </a:r>
            <a:br>
              <a:rPr lang="en-US" sz="400" dirty="0">
                <a:latin typeface="Times New Roman" panose="02020603050405020304" pitchFamily="18" charset="0"/>
                <a:cs typeface="Times New Roman" panose="02020603050405020304" pitchFamily="18" charset="0"/>
              </a:rPr>
            </a:br>
            <a:r>
              <a:rPr lang="en-US" sz="400" dirty="0">
                <a:latin typeface="Times New Roman" panose="02020603050405020304" pitchFamily="18" charset="0"/>
                <a:cs typeface="Times New Roman" panose="02020603050405020304" pitchFamily="18" charset="0"/>
              </a:rPr>
              <a:t/>
            </a:r>
            <a:br>
              <a:rPr lang="en-US" sz="4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By</a:t>
            </a: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Firas </a:t>
            </a:r>
            <a:r>
              <a:rPr lang="en-US" sz="2000" b="1" dirty="0" err="1">
                <a:latin typeface="Times New Roman" panose="02020603050405020304" pitchFamily="18" charset="0"/>
                <a:cs typeface="Times New Roman" panose="02020603050405020304" pitchFamily="18" charset="0"/>
              </a:rPr>
              <a:t>Jaber</a:t>
            </a:r>
            <a:r>
              <a:rPr lang="en-US" sz="2000" b="1" dirty="0">
                <a:latin typeface="Times New Roman" panose="02020603050405020304" pitchFamily="18" charset="0"/>
                <a:cs typeface="Times New Roman" panose="02020603050405020304" pitchFamily="18" charset="0"/>
              </a:rPr>
              <a:t>– Reg. No: 11344722</a:t>
            </a: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b="1" dirty="0" err="1">
                <a:latin typeface="Times New Roman" panose="02020603050405020304" pitchFamily="18" charset="0"/>
                <a:cs typeface="Times New Roman" panose="02020603050405020304" pitchFamily="18" charset="0"/>
              </a:rPr>
              <a:t>Zeiad</a:t>
            </a:r>
            <a:r>
              <a:rPr lang="en-US" sz="2000" b="1" dirty="0">
                <a:latin typeface="Times New Roman" panose="02020603050405020304" pitchFamily="18" charset="0"/>
                <a:cs typeface="Times New Roman" panose="02020603050405020304" pitchFamily="18" charset="0"/>
              </a:rPr>
              <a:t> B3ara– Reg. No: 11344369</a:t>
            </a: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Omar Bishawi – </a:t>
            </a:r>
            <a:r>
              <a:rPr lang="en-US" sz="2000" b="1" dirty="0" smtClean="0">
                <a:latin typeface="Times New Roman" panose="02020603050405020304" pitchFamily="18" charset="0"/>
                <a:cs typeface="Times New Roman" panose="02020603050405020304" pitchFamily="18" charset="0"/>
              </a:rPr>
              <a:t>Reg.No:11344594</a:t>
            </a:r>
            <a:r>
              <a:rPr lang="en-US" dirty="0"/>
              <a:t/>
            </a:r>
            <a:br>
              <a:rPr lang="en-US" dirty="0"/>
            </a:br>
            <a:r>
              <a:rPr lang="en-US" sz="1800" dirty="0"/>
              <a:t/>
            </a:r>
            <a:br>
              <a:rPr lang="en-US" sz="1800" dirty="0"/>
            </a:br>
            <a:r>
              <a:rPr lang="en-US" sz="1800" b="1" dirty="0"/>
              <a:t> </a:t>
            </a:r>
            <a:r>
              <a:rPr lang="en-US" sz="1400" dirty="0"/>
              <a:t/>
            </a:r>
            <a:br>
              <a:rPr lang="en-US" sz="1400" dirty="0"/>
            </a:br>
            <a:endParaRPr lang="ar-SA" sz="1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5858" y="1678339"/>
            <a:ext cx="1964270" cy="1926251"/>
          </a:xfrm>
          <a:prstGeom prst="rect">
            <a:avLst/>
          </a:prstGeom>
        </p:spPr>
      </p:pic>
      <p:sp>
        <p:nvSpPr>
          <p:cNvPr id="6" name="Subtitle 5">
            <a:extLst>
              <a:ext uri="{FF2B5EF4-FFF2-40B4-BE49-F238E27FC236}">
                <a16:creationId xmlns:a16="http://schemas.microsoft.com/office/drawing/2014/main" xmlns="" id="{E3565D67-7BE1-46A7-ABDB-D43B6A159B1D}"/>
              </a:ext>
            </a:extLst>
          </p:cNvPr>
          <p:cNvSpPr>
            <a:spLocks noGrp="1"/>
          </p:cNvSpPr>
          <p:nvPr>
            <p:ph type="subTitle" idx="1"/>
          </p:nvPr>
        </p:nvSpPr>
        <p:spPr>
          <a:xfrm>
            <a:off x="3397596" y="5408461"/>
            <a:ext cx="8915399" cy="1126283"/>
          </a:xfrm>
        </p:spPr>
        <p:txBody>
          <a:bodyPr/>
          <a:lstStyle/>
          <a:p>
            <a:r>
              <a:rPr lang="en-US" b="1" dirty="0">
                <a:solidFill>
                  <a:schemeClr val="tx1">
                    <a:lumMod val="95000"/>
                    <a:lumOff val="5000"/>
                  </a:schemeClr>
                </a:solidFill>
                <a:latin typeface="Times New Roman" panose="02020603050405020304" pitchFamily="18" charset="0"/>
                <a:cs typeface="Times New Roman" panose="02020603050405020304" pitchFamily="18" charset="0"/>
              </a:rPr>
              <a:t>Under supervision of:  Dr. Mohamad Ghazal.</a:t>
            </a:r>
          </a:p>
          <a:p>
            <a:endParaRPr lang="ar-JO" dirty="0"/>
          </a:p>
        </p:txBody>
      </p:sp>
    </p:spTree>
    <p:extLst>
      <p:ext uri="{BB962C8B-B14F-4D97-AF65-F5344CB8AC3E}">
        <p14:creationId xmlns:p14="http://schemas.microsoft.com/office/powerpoint/2010/main" val="1918022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0F85B0-99F3-4C04-B649-0F0D4A35D5E5}"/>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Codes and Standards </a:t>
            </a:r>
            <a:endParaRPr lang="ar-JO"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0CECB2F7-ECB3-4795-BE32-AF91DDBDF498}"/>
              </a:ext>
            </a:extLst>
          </p:cNvPr>
          <p:cNvSpPr>
            <a:spLocks noGrp="1"/>
          </p:cNvSpPr>
          <p:nvPr>
            <p:ph idx="1"/>
          </p:nvPr>
        </p:nvSpPr>
        <p:spPr>
          <a:xfrm>
            <a:off x="1052623" y="1998921"/>
            <a:ext cx="10451989" cy="3912301"/>
          </a:xfrm>
        </p:spPr>
        <p:txBody>
          <a:bodyPr/>
          <a:lstStyle/>
          <a:p>
            <a:pPr algn="just" rtl="0"/>
            <a:r>
              <a:rPr lang="en-US" dirty="0">
                <a:latin typeface="Times New Roman" panose="02020603050405020304" pitchFamily="18" charset="0"/>
                <a:cs typeface="Times New Roman" panose="02020603050405020304" pitchFamily="18" charset="0"/>
              </a:rPr>
              <a:t>ACI 318-14 (American Concrete Institute): building code requirements of structural concrete and commentary.</a:t>
            </a:r>
          </a:p>
          <a:p>
            <a:pPr marL="0" indent="0" algn="just" rtl="0">
              <a:buNone/>
            </a:pPr>
            <a:endParaRPr lang="en-US" dirty="0">
              <a:latin typeface="Times New Roman" panose="02020603050405020304" pitchFamily="18" charset="0"/>
              <a:cs typeface="Times New Roman" panose="02020603050405020304" pitchFamily="18" charset="0"/>
            </a:endParaRPr>
          </a:p>
          <a:p>
            <a:pPr algn="just" rtl="0"/>
            <a:r>
              <a:rPr lang="en-US" dirty="0">
                <a:latin typeface="Times New Roman" panose="02020603050405020304" pitchFamily="18" charset="0"/>
                <a:cs typeface="Times New Roman" panose="02020603050405020304" pitchFamily="18" charset="0"/>
              </a:rPr>
              <a:t>ASCE7-2010 (American Society of Civil Engineers).</a:t>
            </a:r>
          </a:p>
          <a:p>
            <a:pPr algn="just" rtl="0"/>
            <a:endParaRPr lang="en-US" dirty="0">
              <a:latin typeface="Times New Roman" panose="02020603050405020304" pitchFamily="18" charset="0"/>
              <a:cs typeface="Times New Roman" panose="02020603050405020304" pitchFamily="18" charset="0"/>
            </a:endParaRPr>
          </a:p>
          <a:p>
            <a:pPr algn="just" rtl="0"/>
            <a:r>
              <a:rPr lang="en-US" dirty="0">
                <a:latin typeface="Times New Roman" panose="02020603050405020304" pitchFamily="18" charset="0"/>
                <a:cs typeface="Times New Roman" panose="02020603050405020304" pitchFamily="18" charset="0"/>
              </a:rPr>
              <a:t>AutoCAD 2014. </a:t>
            </a:r>
          </a:p>
          <a:p>
            <a:pPr algn="just" rtl="0"/>
            <a:endParaRPr lang="en-US" dirty="0" smtClean="0">
              <a:latin typeface="Times New Roman" panose="02020603050405020304" pitchFamily="18" charset="0"/>
              <a:cs typeface="Times New Roman" panose="02020603050405020304" pitchFamily="18" charset="0"/>
            </a:endParaRPr>
          </a:p>
          <a:p>
            <a:pPr algn="just" rtl="0"/>
            <a:r>
              <a:rPr lang="en-US" dirty="0">
                <a:latin typeface="Times New Roman" panose="02020603050405020304" pitchFamily="18" charset="0"/>
                <a:cs typeface="Times New Roman" panose="02020603050405020304" pitchFamily="18" charset="0"/>
              </a:rPr>
              <a:t>ETABS 2016&amp; then SAFE 2016 program.</a:t>
            </a:r>
            <a:endParaRPr lang="ar-SA" dirty="0">
              <a:latin typeface="Times New Roman" panose="02020603050405020304" pitchFamily="18" charset="0"/>
              <a:cs typeface="Times New Roman" panose="02020603050405020304" pitchFamily="18" charset="0"/>
            </a:endParaRPr>
          </a:p>
          <a:p>
            <a:pPr algn="just" rtl="0"/>
            <a:endParaRPr lang="en-US" dirty="0">
              <a:latin typeface="Times New Roman" panose="02020603050405020304" pitchFamily="18" charset="0"/>
              <a:cs typeface="Times New Roman" panose="02020603050405020304" pitchFamily="18" charset="0"/>
            </a:endParaRPr>
          </a:p>
          <a:p>
            <a:pPr algn="just" rtl="0"/>
            <a:endParaRPr lang="ar-J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72742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Analysis</a:t>
            </a:r>
          </a:p>
        </p:txBody>
      </p:sp>
      <p:sp>
        <p:nvSpPr>
          <p:cNvPr id="3" name="Content Placeholder 2"/>
          <p:cNvSpPr>
            <a:spLocks noGrp="1"/>
          </p:cNvSpPr>
          <p:nvPr>
            <p:ph idx="1"/>
          </p:nvPr>
        </p:nvSpPr>
        <p:spPr>
          <a:xfrm>
            <a:off x="2589212" y="1751527"/>
            <a:ext cx="8915400" cy="4159695"/>
          </a:xfrm>
        </p:spPr>
        <p:txBody>
          <a:bodyPr>
            <a:normAutofit/>
          </a:bodyPr>
          <a:lstStyle/>
          <a:p>
            <a:pPr marL="0" indent="0" algn="l" rtl="0">
              <a:buNone/>
            </a:pPr>
            <a:r>
              <a:rPr lang="en-US" dirty="0">
                <a:latin typeface="Times New Roman" panose="02020603050405020304" pitchFamily="18" charset="0"/>
                <a:cs typeface="Times New Roman" panose="02020603050405020304" pitchFamily="18" charset="0"/>
              </a:rPr>
              <a:t>Loads and load combination:</a:t>
            </a:r>
          </a:p>
          <a:p>
            <a:pPr algn="l" rtl="0"/>
            <a:r>
              <a:rPr lang="en-US" dirty="0">
                <a:latin typeface="Times New Roman" panose="02020603050405020304" pitchFamily="18" charset="0"/>
                <a:cs typeface="Times New Roman" panose="02020603050405020304" pitchFamily="18" charset="0"/>
              </a:rPr>
              <a:t>Dead loads:                                                                                                    </a:t>
            </a:r>
          </a:p>
          <a:p>
            <a:pPr marL="0" indent="0" algn="l" rtl="0">
              <a:buNone/>
            </a:pPr>
            <a:r>
              <a:rPr lang="en-US" dirty="0">
                <a:latin typeface="Times New Roman" panose="02020603050405020304" pitchFamily="18" charset="0"/>
                <a:cs typeface="Times New Roman" panose="02020603050405020304" pitchFamily="18" charset="0"/>
              </a:rPr>
              <a:t>The dead load calculated by (ETABS</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Wall </a:t>
            </a:r>
            <a:r>
              <a:rPr lang="en-US" dirty="0">
                <a:latin typeface="Times New Roman" panose="02020603050405020304" pitchFamily="18" charset="0"/>
                <a:cs typeface="Times New Roman" panose="02020603050405020304" pitchFamily="18" charset="0"/>
              </a:rPr>
              <a:t>weight</a:t>
            </a:r>
            <a:r>
              <a:rPr lang="ar-SA"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ar-SA" dirty="0">
                <a:latin typeface="Times New Roman" panose="02020603050405020304" pitchFamily="18" charset="0"/>
                <a:cs typeface="Times New Roman" panose="02020603050405020304" pitchFamily="18" charset="0"/>
              </a:rPr>
              <a:t>22</a:t>
            </a:r>
            <a:r>
              <a:rPr lang="en-US"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KN/m</a:t>
            </a:r>
            <a:endParaRPr lang="en-US" sz="1600" baseline="30000"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Superimposed </a:t>
            </a:r>
            <a:r>
              <a:rPr lang="en-US" dirty="0">
                <a:latin typeface="Times New Roman" panose="02020603050405020304" pitchFamily="18" charset="0"/>
                <a:cs typeface="Times New Roman" panose="02020603050405020304" pitchFamily="18" charset="0"/>
              </a:rPr>
              <a:t>dead loads: </a:t>
            </a:r>
          </a:p>
          <a:p>
            <a:pPr marL="0" indent="0" algn="l" rtl="0">
              <a:buNone/>
            </a:pPr>
            <a:r>
              <a:rPr lang="en-US" dirty="0">
                <a:latin typeface="Times New Roman" panose="02020603050405020304" pitchFamily="18" charset="0"/>
                <a:cs typeface="Times New Roman" panose="02020603050405020304" pitchFamily="18" charset="0"/>
              </a:rPr>
              <a:t>The superimposed dead load was 4.13 </a:t>
            </a:r>
            <a:r>
              <a:rPr lang="en-US" dirty="0" smtClean="0">
                <a:latin typeface="Times New Roman" panose="02020603050405020304" pitchFamily="18" charset="0"/>
                <a:cs typeface="Times New Roman" panose="02020603050405020304" pitchFamily="18" charset="0"/>
              </a:rPr>
              <a:t>KN/m</a:t>
            </a:r>
            <a:r>
              <a:rPr lang="en-US" baseline="30000" dirty="0" smtClean="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Live </a:t>
            </a:r>
            <a:r>
              <a:rPr lang="en-US" dirty="0">
                <a:latin typeface="Times New Roman" panose="02020603050405020304" pitchFamily="18" charset="0"/>
                <a:cs typeface="Times New Roman" panose="02020603050405020304" pitchFamily="18" charset="0"/>
              </a:rPr>
              <a:t>loads:                                                                                                          </a:t>
            </a:r>
          </a:p>
          <a:p>
            <a:pPr marL="0" indent="0" algn="l" rtl="0">
              <a:buNone/>
            </a:pPr>
            <a:r>
              <a:rPr lang="en-US" dirty="0">
                <a:latin typeface="Times New Roman" panose="02020603050405020304" pitchFamily="18" charset="0"/>
                <a:cs typeface="Times New Roman" panose="02020603050405020304" pitchFamily="18" charset="0"/>
              </a:rPr>
              <a:t>The live load was </a:t>
            </a:r>
            <a:r>
              <a:rPr lang="ar-SA" dirty="0">
                <a:latin typeface="Times New Roman" panose="02020603050405020304" pitchFamily="18" charset="0"/>
                <a:cs typeface="Times New Roman" panose="02020603050405020304" pitchFamily="18" charset="0"/>
              </a:rPr>
              <a:t>3</a:t>
            </a:r>
            <a:r>
              <a:rPr lang="en-US"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KN/m</a:t>
            </a:r>
            <a:r>
              <a:rPr lang="en-US" sz="1400" baseline="30000" dirty="0">
                <a:latin typeface="Times New Roman" panose="02020603050405020304" pitchFamily="18" charset="0"/>
                <a:cs typeface="Times New Roman" panose="02020603050405020304" pitchFamily="18" charset="0"/>
              </a:rPr>
              <a:t>2</a:t>
            </a:r>
          </a:p>
          <a:p>
            <a:pPr marL="0" indent="0" algn="l" rtl="0">
              <a:buNone/>
            </a:pPr>
            <a:r>
              <a:rPr lang="en-US" dirty="0">
                <a:latin typeface="Times New Roman" panose="02020603050405020304" pitchFamily="18" charset="0"/>
                <a:cs typeface="Times New Roman" panose="02020603050405020304" pitchFamily="18" charset="0"/>
              </a:rPr>
              <a:t>.</a:t>
            </a:r>
            <a:endParaRPr lang="en-US" dirty="0"/>
          </a:p>
        </p:txBody>
      </p:sp>
    </p:spTree>
    <p:extLst>
      <p:ext uri="{BB962C8B-B14F-4D97-AF65-F5344CB8AC3E}">
        <p14:creationId xmlns:p14="http://schemas.microsoft.com/office/powerpoint/2010/main" val="29147589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36592" y="607039"/>
            <a:ext cx="8759798"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The Center </a:t>
            </a:r>
            <a:r>
              <a:rPr lang="en-US" sz="4000" dirty="0">
                <a:latin typeface="Times New Roman" pitchFamily="18" charset="0"/>
                <a:cs typeface="Times New Roman" pitchFamily="18" charset="0"/>
              </a:rPr>
              <a:t>lines of </a:t>
            </a:r>
            <a:r>
              <a:rPr lang="en-US" sz="4000" dirty="0" smtClean="0">
                <a:latin typeface="Times New Roman" pitchFamily="18" charset="0"/>
                <a:cs typeface="Times New Roman" pitchFamily="18" charset="0"/>
              </a:rPr>
              <a:t>columns: </a:t>
            </a:r>
            <a:endParaRPr lang="en-US" sz="4000" dirty="0"/>
          </a:p>
        </p:txBody>
      </p:sp>
      <p:pic>
        <p:nvPicPr>
          <p:cNvPr id="6" name="Picture 5"/>
          <p:cNvPicPr>
            <a:picLocks noChangeAspect="1"/>
          </p:cNvPicPr>
          <p:nvPr/>
        </p:nvPicPr>
        <p:blipFill>
          <a:blip r:embed="rId2"/>
          <a:stretch>
            <a:fillRect/>
          </a:stretch>
        </p:blipFill>
        <p:spPr>
          <a:xfrm>
            <a:off x="2575243" y="1896916"/>
            <a:ext cx="7082496" cy="4357888"/>
          </a:xfrm>
          <a:prstGeom prst="rect">
            <a:avLst/>
          </a:prstGeom>
        </p:spPr>
      </p:pic>
    </p:spTree>
    <p:extLst>
      <p:ext uri="{BB962C8B-B14F-4D97-AF65-F5344CB8AC3E}">
        <p14:creationId xmlns:p14="http://schemas.microsoft.com/office/powerpoint/2010/main" val="31089345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788335E-C769-4BC6-8815-2824B621F4E1}"/>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Columns layout of the structure</a:t>
            </a:r>
            <a:endParaRPr lang="ar-JO" dirty="0">
              <a:latin typeface="Times New Roman" panose="02020603050405020304" pitchFamily="18" charset="0"/>
              <a:cs typeface="Times New Roman" panose="02020603050405020304" pitchFamily="18" charset="0"/>
            </a:endParaRPr>
          </a:p>
        </p:txBody>
      </p:sp>
      <p:pic>
        <p:nvPicPr>
          <p:cNvPr id="7" name="Content Placeholder 6"/>
          <p:cNvPicPr>
            <a:picLocks noGrp="1"/>
          </p:cNvPicPr>
          <p:nvPr>
            <p:ph idx="1"/>
          </p:nvPr>
        </p:nvPicPr>
        <p:blipFill>
          <a:blip r:embed="rId2"/>
          <a:stretch>
            <a:fillRect/>
          </a:stretch>
        </p:blipFill>
        <p:spPr>
          <a:xfrm>
            <a:off x="3222718" y="1584101"/>
            <a:ext cx="6655377" cy="4276234"/>
          </a:xfrm>
          <a:prstGeom prst="rect">
            <a:avLst/>
          </a:prstGeom>
        </p:spPr>
      </p:pic>
    </p:spTree>
    <p:extLst>
      <p:ext uri="{BB962C8B-B14F-4D97-AF65-F5344CB8AC3E}">
        <p14:creationId xmlns:p14="http://schemas.microsoft.com/office/powerpoint/2010/main" val="10822239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Modeling for building</a:t>
            </a:r>
          </a:p>
        </p:txBody>
      </p:sp>
      <p:pic>
        <p:nvPicPr>
          <p:cNvPr id="4" name="Content Placeholder 3"/>
          <p:cNvPicPr>
            <a:picLocks noGrp="1" noChangeAspect="1"/>
          </p:cNvPicPr>
          <p:nvPr>
            <p:ph idx="1"/>
          </p:nvPr>
        </p:nvPicPr>
        <p:blipFill>
          <a:blip r:embed="rId2"/>
          <a:stretch>
            <a:fillRect/>
          </a:stretch>
        </p:blipFill>
        <p:spPr>
          <a:xfrm>
            <a:off x="3672968" y="1749398"/>
            <a:ext cx="3711388" cy="4726370"/>
          </a:xfrm>
          <a:prstGeom prst="rect">
            <a:avLst/>
          </a:prstGeom>
        </p:spPr>
      </p:pic>
    </p:spTree>
    <p:extLst>
      <p:ext uri="{BB962C8B-B14F-4D97-AF65-F5344CB8AC3E}">
        <p14:creationId xmlns:p14="http://schemas.microsoft.com/office/powerpoint/2010/main" val="470017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788335E-C769-4BC6-8815-2824B621F4E1}"/>
              </a:ext>
            </a:extLst>
          </p:cNvPr>
          <p:cNvSpPr>
            <a:spLocks noGrp="1"/>
          </p:cNvSpPr>
          <p:nvPr>
            <p:ph type="title"/>
          </p:nvPr>
        </p:nvSpPr>
        <p:spPr/>
        <p:txBody>
          <a:bodyPr>
            <a:normAutofit/>
          </a:bodyPr>
          <a:lstStyle/>
          <a:p>
            <a:r>
              <a:rPr lang="en-US" dirty="0" smtClean="0">
                <a:latin typeface="Times New Roman" panose="02020603050405020304" pitchFamily="18" charset="0"/>
                <a:cs typeface="Times New Roman" panose="02020603050405020304" pitchFamily="18" charset="0"/>
              </a:rPr>
              <a:t>Reactions </a:t>
            </a:r>
            <a:r>
              <a:rPr lang="en-US" dirty="0">
                <a:latin typeface="Times New Roman" panose="02020603050405020304" pitchFamily="18" charset="0"/>
                <a:cs typeface="Times New Roman" panose="02020603050405020304" pitchFamily="18" charset="0"/>
              </a:rPr>
              <a:t>on each </a:t>
            </a:r>
            <a:r>
              <a:rPr lang="en-US" dirty="0" smtClean="0">
                <a:latin typeface="Times New Roman" panose="02020603050405020304" pitchFamily="18" charset="0"/>
                <a:cs typeface="Times New Roman" panose="02020603050405020304" pitchFamily="18" charset="0"/>
              </a:rPr>
              <a:t>column</a:t>
            </a:r>
            <a:endParaRPr lang="ar-JO" dirty="0">
              <a:latin typeface="Times New Roman" panose="02020603050405020304" pitchFamily="18" charset="0"/>
              <a:cs typeface="Times New Roman" panose="02020603050405020304" pitchFamily="18" charset="0"/>
            </a:endParaRPr>
          </a:p>
        </p:txBody>
      </p:sp>
      <p:graphicFrame>
        <p:nvGraphicFramePr>
          <p:cNvPr id="5" name="Content Placeholder 4"/>
          <p:cNvGraphicFramePr>
            <a:graphicFrameLocks noGrp="1"/>
          </p:cNvGraphicFramePr>
          <p:nvPr>
            <p:ph idx="1"/>
            <p:extLst/>
          </p:nvPr>
        </p:nvGraphicFramePr>
        <p:xfrm>
          <a:off x="1944711" y="1223493"/>
          <a:ext cx="8976574" cy="5569692"/>
        </p:xfrm>
        <a:graphic>
          <a:graphicData uri="http://schemas.openxmlformats.org/drawingml/2006/table">
            <a:tbl>
              <a:tblPr firstRow="1" firstCol="1" bandRow="1">
                <a:tableStyleId>{5C22544A-7EE6-4342-B048-85BDC9FD1C3A}</a:tableStyleId>
              </a:tblPr>
              <a:tblGrid>
                <a:gridCol w="1481298"/>
                <a:gridCol w="3719737"/>
                <a:gridCol w="3775539"/>
              </a:tblGrid>
              <a:tr h="522204">
                <a:tc>
                  <a:txBody>
                    <a:bodyPr/>
                    <a:lstStyle/>
                    <a:p>
                      <a:pPr marL="0" marR="0" algn="ctr">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Column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Service </a:t>
                      </a:r>
                      <a:r>
                        <a:rPr lang="en-US" sz="1200" dirty="0" smtClean="0">
                          <a:effectLst/>
                          <a:latin typeface="Times New Roman" panose="02020603050405020304" pitchFamily="18" charset="0"/>
                          <a:cs typeface="Times New Roman" panose="02020603050405020304" pitchFamily="18" charset="0"/>
                        </a:rPr>
                        <a:t>Load (KN)</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Ultimate </a:t>
                      </a:r>
                      <a:r>
                        <a:rPr lang="en-US" sz="1200" dirty="0" smtClean="0">
                          <a:effectLst/>
                          <a:latin typeface="Times New Roman" panose="02020603050405020304" pitchFamily="18" charset="0"/>
                          <a:cs typeface="Times New Roman" panose="02020603050405020304" pitchFamily="18" charset="0"/>
                        </a:rPr>
                        <a:t>load</a:t>
                      </a:r>
                      <a:r>
                        <a:rPr lang="en-US" sz="1200" baseline="0" dirty="0" smtClean="0">
                          <a:effectLst/>
                          <a:latin typeface="Times New Roman" panose="02020603050405020304" pitchFamily="18" charset="0"/>
                          <a:cs typeface="Times New Roman" panose="02020603050405020304" pitchFamily="18" charset="0"/>
                        </a:rPr>
                        <a:t> (KN)</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131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183.4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348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487.2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340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476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350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490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140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196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2340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3276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2550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3570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2565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3591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2100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2940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C10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1040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1456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C11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2400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3360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C12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725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1015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C13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5464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7649.6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C14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2542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3558.8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C15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3220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4508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C16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3300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4620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C17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1995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2793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C18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1455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2037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C19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1400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900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1260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C21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2070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2898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C22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330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462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C23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343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480.2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r h="202012">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C24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250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350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7482" marR="47482" marT="0" marB="0" anchor="ctr"/>
                </a:tc>
              </a:tr>
            </a:tbl>
          </a:graphicData>
        </a:graphic>
      </p:graphicFrame>
    </p:spTree>
    <p:extLst>
      <p:ext uri="{BB962C8B-B14F-4D97-AF65-F5344CB8AC3E}">
        <p14:creationId xmlns:p14="http://schemas.microsoft.com/office/powerpoint/2010/main" val="39183080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Design of foundations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45279586"/>
              </p:ext>
            </p:extLst>
          </p:nvPr>
        </p:nvGraphicFramePr>
        <p:xfrm>
          <a:off x="2589213" y="2133600"/>
          <a:ext cx="6731520" cy="2983967"/>
        </p:xfrm>
        <a:graphic>
          <a:graphicData uri="http://schemas.openxmlformats.org/drawingml/2006/table">
            <a:tbl>
              <a:tblPr firstRow="1" bandRow="1">
                <a:tableStyleId>{5C22544A-7EE6-4342-B048-85BDC9FD1C3A}</a:tableStyleId>
              </a:tblPr>
              <a:tblGrid>
                <a:gridCol w="3365760"/>
                <a:gridCol w="3365760"/>
              </a:tblGrid>
              <a:tr h="1346150">
                <a:tc>
                  <a:txBody>
                    <a:bodyPr/>
                    <a:lstStyle/>
                    <a:p>
                      <a:pPr marL="0" marR="0" algn="ctr">
                        <a:lnSpc>
                          <a:spcPct val="150000"/>
                        </a:lnSpc>
                        <a:spcBef>
                          <a:spcPts val="0"/>
                        </a:spcBef>
                        <a:spcAft>
                          <a:spcPts val="0"/>
                        </a:spcAft>
                      </a:pPr>
                      <a:r>
                        <a:rPr lang="en-US" sz="2000" b="1" dirty="0" smtClean="0">
                          <a:effectLst/>
                          <a:latin typeface="Times New Roman" pitchFamily="18" charset="0"/>
                          <a:cs typeface="Times New Roman" pitchFamily="18" charset="0"/>
                        </a:rPr>
                        <a:t>Our</a:t>
                      </a:r>
                      <a:r>
                        <a:rPr lang="en-US" sz="2000" b="1" baseline="0" dirty="0" smtClean="0">
                          <a:effectLst/>
                          <a:latin typeface="Times New Roman" pitchFamily="18" charset="0"/>
                          <a:cs typeface="Times New Roman" pitchFamily="18" charset="0"/>
                        </a:rPr>
                        <a:t> </a:t>
                      </a:r>
                      <a:r>
                        <a:rPr lang="en-US" sz="2000" b="1" dirty="0" smtClean="0">
                          <a:effectLst/>
                          <a:latin typeface="Times New Roman" pitchFamily="18" charset="0"/>
                          <a:cs typeface="Times New Roman" pitchFamily="18" charset="0"/>
                        </a:rPr>
                        <a:t>footing</a:t>
                      </a:r>
                      <a:r>
                        <a:rPr lang="en-US" sz="2000" b="1" baseline="0" dirty="0" smtClean="0">
                          <a:effectLst/>
                          <a:latin typeface="Times New Roman" pitchFamily="18" charset="0"/>
                          <a:cs typeface="Times New Roman" pitchFamily="18" charset="0"/>
                        </a:rPr>
                        <a:t> options</a:t>
                      </a:r>
                      <a:endParaRPr lang="en-US" sz="2000" b="1" dirty="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2000" b="1" dirty="0" smtClean="0">
                          <a:effectLst/>
                          <a:latin typeface="Times New Roman" pitchFamily="18" charset="0"/>
                          <a:cs typeface="Times New Roman" pitchFamily="18" charset="0"/>
                        </a:rPr>
                        <a:t>Assume</a:t>
                      </a:r>
                      <a:r>
                        <a:rPr lang="en-US" sz="2000" b="1" baseline="0" dirty="0" smtClean="0">
                          <a:effectLst/>
                          <a:latin typeface="Times New Roman" pitchFamily="18" charset="0"/>
                          <a:cs typeface="Times New Roman" pitchFamily="18" charset="0"/>
                        </a:rPr>
                        <a:t>d </a:t>
                      </a:r>
                      <a:r>
                        <a:rPr lang="en-US" sz="2000" b="1" dirty="0" smtClean="0">
                          <a:effectLst/>
                          <a:latin typeface="Times New Roman" pitchFamily="18" charset="0"/>
                          <a:cs typeface="Times New Roman" pitchFamily="18" charset="0"/>
                        </a:rPr>
                        <a:t>Bearing </a:t>
                      </a:r>
                      <a:r>
                        <a:rPr lang="en-US" sz="2000" b="1" dirty="0">
                          <a:effectLst/>
                          <a:latin typeface="Times New Roman" pitchFamily="18" charset="0"/>
                          <a:cs typeface="Times New Roman" pitchFamily="18" charset="0"/>
                        </a:rPr>
                        <a:t>Capacity</a:t>
                      </a:r>
                      <a:endParaRPr lang="en-US" sz="2000" b="1" dirty="0">
                        <a:solidFill>
                          <a:srgbClr val="0F243E"/>
                        </a:solidFill>
                        <a:effectLst/>
                        <a:latin typeface="Times New Roman" pitchFamily="18" charset="0"/>
                        <a:ea typeface="Calibri"/>
                        <a:cs typeface="Times New Roman" pitchFamily="18" charset="0"/>
                      </a:endParaRPr>
                    </a:p>
                  </a:txBody>
                  <a:tcPr marL="68580" marR="68580" marT="0" marB="0"/>
                </a:tc>
              </a:tr>
              <a:tr h="545939">
                <a:tc>
                  <a:txBody>
                    <a:bodyPr/>
                    <a:lstStyle/>
                    <a:p>
                      <a:pPr marL="0" marR="0" algn="ctr">
                        <a:lnSpc>
                          <a:spcPct val="150000"/>
                        </a:lnSpc>
                        <a:spcBef>
                          <a:spcPts val="0"/>
                        </a:spcBef>
                        <a:spcAft>
                          <a:spcPts val="0"/>
                        </a:spcAft>
                      </a:pPr>
                      <a:r>
                        <a:rPr lang="en-US" sz="1600" b="1" dirty="0" smtClean="0">
                          <a:effectLst/>
                          <a:latin typeface="Times New Roman" pitchFamily="18" charset="0"/>
                          <a:cs typeface="Times New Roman" pitchFamily="18" charset="0"/>
                        </a:rPr>
                        <a:t> 1</a:t>
                      </a:r>
                      <a:r>
                        <a:rPr lang="en-US" sz="1600" b="1" baseline="30000" dirty="0" smtClean="0">
                          <a:effectLst/>
                          <a:latin typeface="Times New Roman" pitchFamily="18" charset="0"/>
                          <a:cs typeface="Times New Roman" pitchFamily="18" charset="0"/>
                        </a:rPr>
                        <a:t>st</a:t>
                      </a:r>
                      <a:r>
                        <a:rPr lang="en-US" sz="1600" b="1" dirty="0" smtClean="0">
                          <a:effectLst/>
                          <a:latin typeface="Times New Roman" pitchFamily="18" charset="0"/>
                          <a:cs typeface="Times New Roman" pitchFamily="18" charset="0"/>
                        </a:rPr>
                        <a:t> Single footing </a:t>
                      </a:r>
                      <a:endParaRPr lang="en-US" sz="1600" b="1" dirty="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600" b="1" dirty="0" smtClean="0">
                          <a:solidFill>
                            <a:srgbClr val="002060"/>
                          </a:solidFill>
                          <a:effectLst/>
                          <a:latin typeface="Times New Roman" pitchFamily="18" charset="0"/>
                          <a:cs typeface="Times New Roman" pitchFamily="18" charset="0"/>
                        </a:rPr>
                        <a:t>300 </a:t>
                      </a:r>
                      <a:r>
                        <a:rPr lang="en-US" sz="1600" b="1" dirty="0">
                          <a:solidFill>
                            <a:srgbClr val="002060"/>
                          </a:solidFill>
                          <a:effectLst/>
                          <a:latin typeface="Times New Roman" pitchFamily="18" charset="0"/>
                          <a:cs typeface="Times New Roman" pitchFamily="18" charset="0"/>
                        </a:rPr>
                        <a:t>KN/m</a:t>
                      </a:r>
                      <a:r>
                        <a:rPr lang="en-US" sz="1600" b="1" baseline="30000" dirty="0">
                          <a:solidFill>
                            <a:srgbClr val="002060"/>
                          </a:solidFill>
                          <a:effectLst/>
                          <a:latin typeface="Times New Roman" pitchFamily="18" charset="0"/>
                          <a:cs typeface="Times New Roman" pitchFamily="18" charset="0"/>
                        </a:rPr>
                        <a:t>2</a:t>
                      </a:r>
                      <a:endParaRPr lang="en-US" sz="1600" b="1" dirty="0">
                        <a:solidFill>
                          <a:srgbClr val="002060"/>
                        </a:solidFill>
                        <a:effectLst/>
                        <a:latin typeface="Times New Roman" pitchFamily="18" charset="0"/>
                        <a:ea typeface="Calibri"/>
                        <a:cs typeface="Times New Roman" pitchFamily="18" charset="0"/>
                      </a:endParaRPr>
                    </a:p>
                  </a:txBody>
                  <a:tcPr marL="68580" marR="68580" marT="0" marB="0"/>
                </a:tc>
              </a:tr>
              <a:tr h="545939">
                <a:tc>
                  <a:txBody>
                    <a:bodyPr/>
                    <a:lstStyle/>
                    <a:p>
                      <a:pPr marL="0" marR="0" algn="ctr">
                        <a:lnSpc>
                          <a:spcPct val="150000"/>
                        </a:lnSpc>
                        <a:spcBef>
                          <a:spcPts val="0"/>
                        </a:spcBef>
                        <a:spcAft>
                          <a:spcPts val="0"/>
                        </a:spcAft>
                      </a:pPr>
                      <a:r>
                        <a:rPr lang="en-US" sz="1600" b="1" dirty="0" smtClean="0">
                          <a:solidFill>
                            <a:schemeClr val="dk1"/>
                          </a:solidFill>
                          <a:effectLst/>
                          <a:latin typeface="Times New Roman" pitchFamily="18" charset="0"/>
                          <a:ea typeface="+mn-ea"/>
                          <a:cs typeface="Times New Roman" pitchFamily="18" charset="0"/>
                        </a:rPr>
                        <a:t>      2</a:t>
                      </a:r>
                      <a:r>
                        <a:rPr lang="en-US" sz="1600" b="1" baseline="30000" dirty="0" smtClean="0">
                          <a:solidFill>
                            <a:schemeClr val="dk1"/>
                          </a:solidFill>
                          <a:effectLst/>
                          <a:latin typeface="Times New Roman" pitchFamily="18" charset="0"/>
                          <a:ea typeface="+mn-ea"/>
                          <a:cs typeface="Times New Roman" pitchFamily="18" charset="0"/>
                        </a:rPr>
                        <a:t>nd</a:t>
                      </a:r>
                      <a:r>
                        <a:rPr lang="en-US" sz="1600" b="1" dirty="0" smtClean="0">
                          <a:solidFill>
                            <a:schemeClr val="dk1"/>
                          </a:solidFill>
                          <a:effectLst/>
                          <a:latin typeface="Times New Roman" pitchFamily="18" charset="0"/>
                          <a:ea typeface="+mn-ea"/>
                          <a:cs typeface="Times New Roman" pitchFamily="18" charset="0"/>
                        </a:rPr>
                        <a:t> Mat</a:t>
                      </a:r>
                      <a:r>
                        <a:rPr lang="en-US" sz="1600" b="1" baseline="0" dirty="0" smtClean="0">
                          <a:solidFill>
                            <a:schemeClr val="dk1"/>
                          </a:solidFill>
                          <a:effectLst/>
                          <a:latin typeface="Times New Roman" pitchFamily="18" charset="0"/>
                          <a:ea typeface="+mn-ea"/>
                          <a:cs typeface="Times New Roman" pitchFamily="18" charset="0"/>
                        </a:rPr>
                        <a:t> foundation </a:t>
                      </a:r>
                      <a:endParaRPr lang="en-US" sz="1600" b="1" dirty="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600" b="1" dirty="0" smtClean="0">
                          <a:solidFill>
                            <a:srgbClr val="002060"/>
                          </a:solidFill>
                          <a:effectLst/>
                          <a:latin typeface="Times New Roman" pitchFamily="18" charset="0"/>
                          <a:cs typeface="Times New Roman" pitchFamily="18" charset="0"/>
                        </a:rPr>
                        <a:t>150 </a:t>
                      </a:r>
                      <a:r>
                        <a:rPr lang="en-US" sz="1600" b="1" dirty="0">
                          <a:solidFill>
                            <a:srgbClr val="002060"/>
                          </a:solidFill>
                          <a:effectLst/>
                          <a:latin typeface="Times New Roman" pitchFamily="18" charset="0"/>
                          <a:cs typeface="Times New Roman" pitchFamily="18" charset="0"/>
                        </a:rPr>
                        <a:t>KN/m</a:t>
                      </a:r>
                      <a:r>
                        <a:rPr lang="en-US" sz="1600" b="1" baseline="30000" dirty="0">
                          <a:solidFill>
                            <a:srgbClr val="002060"/>
                          </a:solidFill>
                          <a:effectLst/>
                          <a:latin typeface="Times New Roman" pitchFamily="18" charset="0"/>
                          <a:cs typeface="Times New Roman" pitchFamily="18" charset="0"/>
                        </a:rPr>
                        <a:t>2</a:t>
                      </a:r>
                      <a:endParaRPr lang="en-US" sz="1600" b="1" dirty="0">
                        <a:solidFill>
                          <a:srgbClr val="002060"/>
                        </a:solidFill>
                        <a:effectLst/>
                        <a:latin typeface="Times New Roman" pitchFamily="18" charset="0"/>
                        <a:ea typeface="Calibri"/>
                        <a:cs typeface="Times New Roman" pitchFamily="18" charset="0"/>
                      </a:endParaRPr>
                    </a:p>
                  </a:txBody>
                  <a:tcPr marL="68580" marR="68580" marT="0" marB="0"/>
                </a:tc>
              </a:tr>
              <a:tr h="545939">
                <a:tc>
                  <a:txBody>
                    <a:bodyPr/>
                    <a:lstStyle/>
                    <a:p>
                      <a:pPr marL="914400" marR="0" lvl="2" algn="ctr">
                        <a:lnSpc>
                          <a:spcPct val="150000"/>
                        </a:lnSpc>
                        <a:spcBef>
                          <a:spcPts val="0"/>
                        </a:spcBef>
                        <a:spcAft>
                          <a:spcPts val="0"/>
                        </a:spcAft>
                      </a:pPr>
                      <a:r>
                        <a:rPr lang="en-US" sz="1600" b="1" dirty="0" smtClean="0">
                          <a:solidFill>
                            <a:schemeClr val="dk1"/>
                          </a:solidFill>
                          <a:effectLst/>
                          <a:latin typeface="Times New Roman" pitchFamily="18" charset="0"/>
                          <a:ea typeface="+mn-ea"/>
                          <a:cs typeface="Times New Roman" pitchFamily="18" charset="0"/>
                        </a:rPr>
                        <a:t>   3</a:t>
                      </a:r>
                      <a:r>
                        <a:rPr lang="en-US" sz="1600" b="1" baseline="30000" dirty="0" smtClean="0">
                          <a:solidFill>
                            <a:schemeClr val="dk1"/>
                          </a:solidFill>
                          <a:effectLst/>
                          <a:latin typeface="Times New Roman" pitchFamily="18" charset="0"/>
                          <a:ea typeface="+mn-ea"/>
                          <a:cs typeface="Times New Roman" pitchFamily="18" charset="0"/>
                        </a:rPr>
                        <a:t>rd</a:t>
                      </a:r>
                      <a:r>
                        <a:rPr lang="en-US" sz="1600" b="1" dirty="0" smtClean="0">
                          <a:solidFill>
                            <a:schemeClr val="dk1"/>
                          </a:solidFill>
                          <a:effectLst/>
                          <a:latin typeface="Times New Roman" pitchFamily="18" charset="0"/>
                          <a:ea typeface="+mn-ea"/>
                          <a:cs typeface="Times New Roman" pitchFamily="18" charset="0"/>
                        </a:rPr>
                        <a:t> Piles</a:t>
                      </a:r>
                      <a:endParaRPr lang="en-US" sz="1600" b="1" dirty="0">
                        <a:solidFill>
                          <a:srgbClr val="0F243E"/>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600" b="1" dirty="0" smtClean="0">
                          <a:solidFill>
                            <a:srgbClr val="002060"/>
                          </a:solidFill>
                          <a:effectLst/>
                          <a:latin typeface="Times New Roman" pitchFamily="18" charset="0"/>
                          <a:cs typeface="Times New Roman" pitchFamily="18" charset="0"/>
                        </a:rPr>
                        <a:t>120 </a:t>
                      </a:r>
                      <a:r>
                        <a:rPr lang="en-US" sz="1600" b="1" dirty="0">
                          <a:solidFill>
                            <a:srgbClr val="002060"/>
                          </a:solidFill>
                          <a:effectLst/>
                          <a:latin typeface="Times New Roman" pitchFamily="18" charset="0"/>
                          <a:cs typeface="Times New Roman" pitchFamily="18" charset="0"/>
                        </a:rPr>
                        <a:t>KN/m</a:t>
                      </a:r>
                      <a:r>
                        <a:rPr lang="en-US" sz="1600" b="1" baseline="30000" dirty="0">
                          <a:solidFill>
                            <a:srgbClr val="002060"/>
                          </a:solidFill>
                          <a:effectLst/>
                          <a:latin typeface="Times New Roman" pitchFamily="18" charset="0"/>
                          <a:cs typeface="Times New Roman" pitchFamily="18" charset="0"/>
                        </a:rPr>
                        <a:t>2</a:t>
                      </a:r>
                      <a:endParaRPr lang="en-US" sz="1600" b="1" dirty="0">
                        <a:solidFill>
                          <a:srgbClr val="002060"/>
                        </a:solidFill>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22346386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First design option </a:t>
            </a:r>
            <a:r>
              <a:rPr lang="en-US" dirty="0" smtClean="0">
                <a:latin typeface="Times New Roman" panose="02020603050405020304" pitchFamily="18" charset="0"/>
                <a:cs typeface="Times New Roman" panose="02020603050405020304" pitchFamily="18" charset="0"/>
              </a:rPr>
              <a:t>(single footing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algn="l" rtl="0"/>
            <a:r>
              <a:rPr lang="en-US" dirty="0"/>
              <a:t>Take </a:t>
            </a:r>
            <a:r>
              <a:rPr lang="en-US" dirty="0" smtClean="0"/>
              <a:t>single footing with </a:t>
            </a:r>
            <a:r>
              <a:rPr lang="en-US" dirty="0"/>
              <a:t>bearing capacity </a:t>
            </a:r>
            <a:r>
              <a:rPr lang="en-US" dirty="0" smtClean="0"/>
              <a:t>300 </a:t>
            </a:r>
            <a:r>
              <a:rPr lang="en-US" dirty="0"/>
              <a:t>KN/m</a:t>
            </a:r>
            <a:r>
              <a:rPr lang="en-US" sz="2000" dirty="0"/>
              <a:t>2</a:t>
            </a:r>
            <a:r>
              <a:rPr lang="en-US" dirty="0"/>
              <a:t> as a supporting </a:t>
            </a:r>
            <a:r>
              <a:rPr lang="en-US" dirty="0" smtClean="0"/>
              <a:t>foundation  </a:t>
            </a:r>
            <a:r>
              <a:rPr lang="en-US" dirty="0"/>
              <a:t>for </a:t>
            </a:r>
            <a:r>
              <a:rPr lang="en-US" dirty="0" smtClean="0"/>
              <a:t>design</a:t>
            </a:r>
            <a:r>
              <a:rPr lang="en-US" dirty="0"/>
              <a:t>.</a:t>
            </a:r>
          </a:p>
          <a:p>
            <a:pPr algn="l" rtl="0"/>
            <a:r>
              <a:rPr lang="en-US" dirty="0"/>
              <a:t>Since we have different values of reactions we are going to make grouping for footings:</a:t>
            </a:r>
          </a:p>
          <a:p>
            <a:pPr algn="l" rtl="0"/>
            <a:endParaRPr lang="en-US" dirty="0"/>
          </a:p>
          <a:p>
            <a:pPr algn="l" rtl="0"/>
            <a:r>
              <a:rPr lang="en-US" dirty="0" smtClean="0"/>
              <a:t>Group1 {</a:t>
            </a:r>
            <a:r>
              <a:rPr lang="en-US" dirty="0" smtClean="0">
                <a:solidFill>
                  <a:srgbClr val="FF0000"/>
                </a:solidFill>
              </a:rPr>
              <a:t>5464</a:t>
            </a:r>
            <a:r>
              <a:rPr lang="en-US" dirty="0"/>
              <a:t>} </a:t>
            </a:r>
            <a:r>
              <a:rPr lang="en-US" dirty="0" smtClean="0"/>
              <a:t>KN for (</a:t>
            </a:r>
            <a:r>
              <a:rPr lang="en-US" dirty="0" smtClean="0">
                <a:solidFill>
                  <a:srgbClr val="FF0000"/>
                </a:solidFill>
              </a:rPr>
              <a:t>C13</a:t>
            </a:r>
            <a:r>
              <a:rPr lang="en-US" dirty="0"/>
              <a:t>)</a:t>
            </a:r>
          </a:p>
          <a:p>
            <a:pPr algn="l" rtl="0"/>
            <a:r>
              <a:rPr lang="en-US" dirty="0" smtClean="0"/>
              <a:t>Group2 {</a:t>
            </a:r>
            <a:r>
              <a:rPr lang="en-US" dirty="0">
                <a:solidFill>
                  <a:srgbClr val="FF0000"/>
                </a:solidFill>
              </a:rPr>
              <a:t>3300 – 3220</a:t>
            </a:r>
            <a:r>
              <a:rPr lang="en-US" dirty="0"/>
              <a:t>} </a:t>
            </a:r>
            <a:r>
              <a:rPr lang="en-US" dirty="0" smtClean="0"/>
              <a:t>KN for </a:t>
            </a:r>
            <a:r>
              <a:rPr lang="en-US" sz="1600" dirty="0" smtClean="0">
                <a:solidFill>
                  <a:srgbClr val="FF0000"/>
                </a:solidFill>
              </a:rPr>
              <a:t>(C16 </a:t>
            </a:r>
            <a:r>
              <a:rPr lang="en-US" sz="1600" dirty="0">
                <a:solidFill>
                  <a:srgbClr val="FF0000"/>
                </a:solidFill>
              </a:rPr>
              <a:t>and C15)</a:t>
            </a:r>
          </a:p>
          <a:p>
            <a:pPr algn="l" rtl="0"/>
            <a:r>
              <a:rPr lang="en-US" dirty="0" smtClean="0"/>
              <a:t>Group3 {</a:t>
            </a:r>
            <a:r>
              <a:rPr lang="en-US" dirty="0" smtClean="0">
                <a:solidFill>
                  <a:srgbClr val="FF0000"/>
                </a:solidFill>
              </a:rPr>
              <a:t>2565 </a:t>
            </a:r>
            <a:r>
              <a:rPr lang="en-US" dirty="0">
                <a:solidFill>
                  <a:srgbClr val="FF0000"/>
                </a:solidFill>
              </a:rPr>
              <a:t>– 2340</a:t>
            </a:r>
            <a:r>
              <a:rPr lang="en-US" dirty="0"/>
              <a:t>} </a:t>
            </a:r>
            <a:r>
              <a:rPr lang="en-US" dirty="0" smtClean="0"/>
              <a:t>KN for </a:t>
            </a:r>
            <a:r>
              <a:rPr lang="en-US" sz="1600" dirty="0" smtClean="0">
                <a:solidFill>
                  <a:srgbClr val="FF0000"/>
                </a:solidFill>
              </a:rPr>
              <a:t>(C8</a:t>
            </a:r>
            <a:r>
              <a:rPr lang="en-US" sz="1600" dirty="0">
                <a:solidFill>
                  <a:srgbClr val="FF0000"/>
                </a:solidFill>
              </a:rPr>
              <a:t>, C7, C14, C11 and C6)</a:t>
            </a:r>
          </a:p>
          <a:p>
            <a:pPr algn="l" rtl="0"/>
            <a:r>
              <a:rPr lang="en-US" dirty="0" smtClean="0"/>
              <a:t>Group4 {</a:t>
            </a:r>
            <a:r>
              <a:rPr lang="en-US" dirty="0" smtClean="0">
                <a:solidFill>
                  <a:srgbClr val="FF0000"/>
                </a:solidFill>
              </a:rPr>
              <a:t>2100 </a:t>
            </a:r>
            <a:r>
              <a:rPr lang="en-US" dirty="0">
                <a:solidFill>
                  <a:srgbClr val="FF0000"/>
                </a:solidFill>
              </a:rPr>
              <a:t>– 1455</a:t>
            </a:r>
            <a:r>
              <a:rPr lang="en-US" dirty="0"/>
              <a:t>} </a:t>
            </a:r>
            <a:r>
              <a:rPr lang="en-US" dirty="0" smtClean="0"/>
              <a:t>KN for </a:t>
            </a:r>
            <a:r>
              <a:rPr lang="en-US" sz="1700" dirty="0" smtClean="0">
                <a:solidFill>
                  <a:srgbClr val="FF0000"/>
                </a:solidFill>
              </a:rPr>
              <a:t>(C9</a:t>
            </a:r>
            <a:r>
              <a:rPr lang="en-US" sz="1700" dirty="0">
                <a:solidFill>
                  <a:srgbClr val="FF0000"/>
                </a:solidFill>
              </a:rPr>
              <a:t>, C21, C17 and C18)</a:t>
            </a:r>
          </a:p>
          <a:p>
            <a:pPr algn="l" rtl="0"/>
            <a:r>
              <a:rPr lang="en-US" dirty="0" smtClean="0"/>
              <a:t>Group5 {</a:t>
            </a:r>
            <a:r>
              <a:rPr lang="en-US" dirty="0" smtClean="0">
                <a:solidFill>
                  <a:srgbClr val="FF0000"/>
                </a:solidFill>
              </a:rPr>
              <a:t>1040</a:t>
            </a:r>
            <a:r>
              <a:rPr lang="en-US" dirty="0">
                <a:solidFill>
                  <a:srgbClr val="FF0000"/>
                </a:solidFill>
              </a:rPr>
              <a:t>– 725</a:t>
            </a:r>
            <a:r>
              <a:rPr lang="en-US" dirty="0"/>
              <a:t>} </a:t>
            </a:r>
            <a:r>
              <a:rPr lang="en-US" dirty="0" smtClean="0"/>
              <a:t>KN for </a:t>
            </a:r>
            <a:r>
              <a:rPr lang="en-US" sz="1700" dirty="0" smtClean="0">
                <a:solidFill>
                  <a:srgbClr val="FF0000"/>
                </a:solidFill>
              </a:rPr>
              <a:t>(C10</a:t>
            </a:r>
            <a:r>
              <a:rPr lang="en-US" sz="1700" dirty="0">
                <a:solidFill>
                  <a:srgbClr val="FF0000"/>
                </a:solidFill>
              </a:rPr>
              <a:t>, C19, C20 and C12)</a:t>
            </a:r>
          </a:p>
          <a:p>
            <a:pPr algn="l" rtl="0"/>
            <a:r>
              <a:rPr lang="en-US" dirty="0" smtClean="0"/>
              <a:t>Group6 {</a:t>
            </a:r>
            <a:r>
              <a:rPr lang="en-US" dirty="0" smtClean="0">
                <a:solidFill>
                  <a:srgbClr val="FF0000"/>
                </a:solidFill>
              </a:rPr>
              <a:t>350</a:t>
            </a:r>
            <a:r>
              <a:rPr lang="en-US" dirty="0">
                <a:solidFill>
                  <a:srgbClr val="FF0000"/>
                </a:solidFill>
              </a:rPr>
              <a:t>– 131</a:t>
            </a:r>
            <a:r>
              <a:rPr lang="en-US" dirty="0"/>
              <a:t>} </a:t>
            </a:r>
            <a:r>
              <a:rPr lang="en-US" dirty="0" smtClean="0"/>
              <a:t>KN for </a:t>
            </a:r>
            <a:r>
              <a:rPr lang="en-US" sz="1700" dirty="0" smtClean="0">
                <a:solidFill>
                  <a:srgbClr val="FF0000"/>
                </a:solidFill>
              </a:rPr>
              <a:t>(C4</a:t>
            </a:r>
            <a:r>
              <a:rPr lang="en-US" sz="1700" dirty="0">
                <a:solidFill>
                  <a:srgbClr val="FF0000"/>
                </a:solidFill>
              </a:rPr>
              <a:t>, C2, C23, C3, C22, C24, C5 and C1)</a:t>
            </a:r>
          </a:p>
          <a:p>
            <a:pPr algn="l" rtl="0"/>
            <a:endParaRPr lang="en-US" dirty="0"/>
          </a:p>
        </p:txBody>
      </p:sp>
    </p:spTree>
    <p:extLst>
      <p:ext uri="{BB962C8B-B14F-4D97-AF65-F5344CB8AC3E}">
        <p14:creationId xmlns:p14="http://schemas.microsoft.com/office/powerpoint/2010/main" val="39658354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Figure ‎7‑3 section in Footing F1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139485" y="99198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097" name="Picture 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0948" y="2332585"/>
            <a:ext cx="6323309" cy="3476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48333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bmk="_Toc512626932">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a:t>
            </a:r>
            <a:r>
              <a:rPr lang="en-US" sz="5400" b="1" dirty="0" bmk="_Toc512626932">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dirty="0" bmk="_Toc512626932">
                <a:solidFill>
                  <a:srgbClr val="000000"/>
                </a:solidFill>
                <a:latin typeface="Times New Roman" panose="02020603050405020304" pitchFamily="18" charset="0"/>
                <a:ea typeface="Calibri" panose="020F0502020204030204" pitchFamily="34" charset="0"/>
                <a:cs typeface="Times New Roman" panose="02020603050405020304" pitchFamily="18" charset="0"/>
              </a:rPr>
              <a:t>7‑5 Section in footing F2</a:t>
            </a:r>
            <a:r>
              <a:rPr lang="en-US" sz="7200" dirty="0">
                <a:solidFill>
                  <a:schemeClr val="tx1"/>
                </a:solidFill>
                <a:latin typeface="Times New Roman" panose="02020603050405020304" pitchFamily="18" charset="0"/>
                <a:cs typeface="Times New Roman" panose="02020603050405020304" pitchFamily="18" charset="0"/>
              </a:rPr>
              <a:t/>
            </a:r>
            <a:br>
              <a:rPr lang="en-US" sz="7200" dirty="0">
                <a:solidFill>
                  <a:schemeClr val="tx1"/>
                </a:solidFill>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121" name="Picture 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2496" y="2141653"/>
            <a:ext cx="7220812" cy="4042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11675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2056" y="624110"/>
            <a:ext cx="8612556" cy="1280890"/>
          </a:xfrm>
        </p:spPr>
        <p:txBody>
          <a:bodyPr>
            <a:normAutofit/>
          </a:bodyPr>
          <a:lstStyle/>
          <a:p>
            <a:r>
              <a:rPr lang="en-US" sz="4000" dirty="0">
                <a:latin typeface="Times New Roman" panose="02020603050405020304" pitchFamily="18" charset="0"/>
                <a:cs typeface="Times New Roman" panose="02020603050405020304" pitchFamily="18" charset="0"/>
              </a:rPr>
              <a:t>Outlines</a:t>
            </a:r>
            <a:endParaRPr lang="ar-SA"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69505" y="1424763"/>
            <a:ext cx="8915400" cy="4022819"/>
          </a:xfrm>
        </p:spPr>
        <p:txBody>
          <a:bodyPr>
            <a:normAutofit/>
          </a:bodyPr>
          <a:lstStyle/>
          <a:p>
            <a:pPr algn="l" rtl="0">
              <a:lnSpc>
                <a:spcPct val="150000"/>
              </a:lnSpc>
            </a:pPr>
            <a:r>
              <a:rPr lang="en-US" dirty="0">
                <a:solidFill>
                  <a:schemeClr val="tx1"/>
                </a:solidFill>
                <a:latin typeface="Times New Roman" panose="02020603050405020304" pitchFamily="18" charset="0"/>
                <a:cs typeface="Times New Roman" panose="02020603050405020304" pitchFamily="18" charset="0"/>
              </a:rPr>
              <a:t>Introduction </a:t>
            </a:r>
            <a:endParaRPr lang="en-US" dirty="0" smtClean="0">
              <a:solidFill>
                <a:schemeClr val="tx1"/>
              </a:solidFill>
              <a:latin typeface="Times New Roman" panose="02020603050405020304" pitchFamily="18" charset="0"/>
              <a:cs typeface="Times New Roman" panose="02020603050405020304" pitchFamily="18" charset="0"/>
            </a:endParaRPr>
          </a:p>
          <a:p>
            <a:pPr algn="l" rtl="0">
              <a:lnSpc>
                <a:spcPct val="150000"/>
              </a:lnSpc>
            </a:pPr>
            <a:r>
              <a:rPr lang="en-US" dirty="0">
                <a:solidFill>
                  <a:schemeClr val="tx1"/>
                </a:solidFill>
                <a:latin typeface="Times New Roman" panose="02020603050405020304" pitchFamily="18" charset="0"/>
                <a:cs typeface="Times New Roman" panose="02020603050405020304" pitchFamily="18" charset="0"/>
              </a:rPr>
              <a:t>Type of Foundations</a:t>
            </a:r>
          </a:p>
          <a:p>
            <a:pPr algn="l" rtl="0">
              <a:lnSpc>
                <a:spcPct val="150000"/>
              </a:lnSpc>
            </a:pPr>
            <a:r>
              <a:rPr lang="en-US" dirty="0" smtClean="0">
                <a:solidFill>
                  <a:schemeClr val="tx1"/>
                </a:solidFill>
                <a:latin typeface="Times New Roman" panose="02020603050405020304" pitchFamily="18" charset="0"/>
                <a:cs typeface="Times New Roman" panose="02020603050405020304" pitchFamily="18" charset="0"/>
              </a:rPr>
              <a:t>Site </a:t>
            </a:r>
            <a:r>
              <a:rPr lang="en-US" dirty="0">
                <a:solidFill>
                  <a:schemeClr val="tx1"/>
                </a:solidFill>
                <a:latin typeface="Times New Roman" panose="02020603050405020304" pitchFamily="18" charset="0"/>
                <a:cs typeface="Times New Roman" panose="02020603050405020304" pitchFamily="18" charset="0"/>
              </a:rPr>
              <a:t>Description. </a:t>
            </a:r>
            <a:endParaRPr lang="en-US" dirty="0" smtClean="0">
              <a:solidFill>
                <a:schemeClr val="tx1"/>
              </a:solidFill>
              <a:latin typeface="Times New Roman" panose="02020603050405020304" pitchFamily="18" charset="0"/>
              <a:cs typeface="Times New Roman" panose="02020603050405020304" pitchFamily="18" charset="0"/>
            </a:endParaRPr>
          </a:p>
          <a:p>
            <a:pPr algn="l" rtl="0">
              <a:lnSpc>
                <a:spcPct val="150000"/>
              </a:lnSpc>
            </a:pPr>
            <a:r>
              <a:rPr lang="en-US" dirty="0">
                <a:solidFill>
                  <a:schemeClr val="tx1"/>
                </a:solidFill>
                <a:latin typeface="Times New Roman" panose="02020603050405020304" pitchFamily="18" charset="0"/>
                <a:cs typeface="Times New Roman" panose="02020603050405020304" pitchFamily="18" charset="0"/>
              </a:rPr>
              <a:t>Structural System</a:t>
            </a:r>
            <a:r>
              <a:rPr lang="en-US" dirty="0" smtClean="0">
                <a:solidFill>
                  <a:schemeClr val="tx1"/>
                </a:solidFill>
                <a:latin typeface="Times New Roman" panose="02020603050405020304" pitchFamily="18" charset="0"/>
                <a:cs typeface="Times New Roman" panose="02020603050405020304" pitchFamily="18" charset="0"/>
              </a:rPr>
              <a:t>.</a:t>
            </a:r>
            <a:endParaRPr lang="ar-SA" dirty="0" smtClean="0">
              <a:solidFill>
                <a:schemeClr val="tx1"/>
              </a:solidFill>
              <a:latin typeface="Times New Roman" panose="02020603050405020304" pitchFamily="18" charset="0"/>
              <a:cs typeface="Times New Roman" panose="02020603050405020304" pitchFamily="18" charset="0"/>
            </a:endParaRPr>
          </a:p>
          <a:p>
            <a:pPr algn="l" rtl="0">
              <a:lnSpc>
                <a:spcPct val="150000"/>
              </a:lnSpc>
            </a:pPr>
            <a:r>
              <a:rPr lang="en-US" dirty="0" smtClean="0">
                <a:solidFill>
                  <a:schemeClr val="tx1"/>
                </a:solidFill>
                <a:latin typeface="Times New Roman" panose="02020603050405020304" pitchFamily="18" charset="0"/>
                <a:cs typeface="Times New Roman" panose="02020603050405020304" pitchFamily="18" charset="0"/>
              </a:rPr>
              <a:t>Analysis.</a:t>
            </a:r>
          </a:p>
          <a:p>
            <a:pPr algn="l" rtl="0">
              <a:lnSpc>
                <a:spcPct val="150000"/>
              </a:lnSpc>
            </a:pPr>
            <a:r>
              <a:rPr lang="en-US" dirty="0" smtClean="0">
                <a:solidFill>
                  <a:schemeClr val="tx1"/>
                </a:solidFill>
                <a:latin typeface="Times New Roman" panose="02020603050405020304" pitchFamily="18" charset="0"/>
                <a:cs typeface="Times New Roman" panose="02020603050405020304" pitchFamily="18" charset="0"/>
              </a:rPr>
              <a:t>Methodology </a:t>
            </a:r>
          </a:p>
          <a:p>
            <a:pPr algn="l" rtl="0">
              <a:lnSpc>
                <a:spcPct val="150000"/>
              </a:lnSpc>
            </a:pPr>
            <a:r>
              <a:rPr lang="en-US" dirty="0" smtClean="0">
                <a:solidFill>
                  <a:schemeClr val="tx1"/>
                </a:solidFill>
                <a:latin typeface="Times New Roman" panose="02020603050405020304" pitchFamily="18" charset="0"/>
                <a:cs typeface="Times New Roman" panose="02020603050405020304" pitchFamily="18" charset="0"/>
              </a:rPr>
              <a:t>Design</a:t>
            </a:r>
            <a:r>
              <a:rPr lang="ar-SA" dirty="0" smtClean="0">
                <a:solidFill>
                  <a:schemeClr val="tx1"/>
                </a:solidFill>
                <a:latin typeface="Times New Roman" panose="02020603050405020304" pitchFamily="18" charset="0"/>
                <a:cs typeface="Times New Roman" panose="02020603050405020304" pitchFamily="18" charset="0"/>
              </a:rPr>
              <a:t>&amp; </a:t>
            </a:r>
            <a:r>
              <a:rPr lang="en-US"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 result</a:t>
            </a:r>
            <a:r>
              <a:rPr lang="en-US" sz="1050" dirty="0" smtClean="0">
                <a:solidFill>
                  <a:schemeClr val="tx1"/>
                </a:solidFill>
              </a:rPr>
              <a:t> </a:t>
            </a:r>
          </a:p>
        </p:txBody>
      </p:sp>
    </p:spTree>
    <p:extLst>
      <p:ext uri="{BB962C8B-B14F-4D97-AF65-F5344CB8AC3E}">
        <p14:creationId xmlns:p14="http://schemas.microsoft.com/office/powerpoint/2010/main" val="8766088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bmk="_Toc512626934">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a:t>
            </a:r>
            <a:r>
              <a:rPr lang="en-US" sz="5400" b="1" dirty="0" bmk="_Toc512626934">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dirty="0" bmk="_Toc512626934">
                <a:solidFill>
                  <a:srgbClr val="000000"/>
                </a:solidFill>
                <a:latin typeface="Times New Roman" panose="02020603050405020304" pitchFamily="18" charset="0"/>
                <a:ea typeface="Calibri" panose="020F0502020204030204" pitchFamily="34" charset="0"/>
                <a:cs typeface="Times New Roman" panose="02020603050405020304" pitchFamily="18" charset="0"/>
              </a:rPr>
              <a:t>7‑7 Section in footing F3</a:t>
            </a:r>
            <a:r>
              <a:rPr lang="en-US" sz="7200" dirty="0">
                <a:solidFill>
                  <a:schemeClr val="tx1"/>
                </a:solidFill>
                <a:latin typeface="Times New Roman" panose="02020603050405020304" pitchFamily="18" charset="0"/>
                <a:cs typeface="Times New Roman" panose="02020603050405020304" pitchFamily="18" charset="0"/>
              </a:rPr>
              <a:t/>
            </a:r>
            <a:br>
              <a:rPr lang="en-US" sz="7200" dirty="0">
                <a:solidFill>
                  <a:schemeClr val="tx1"/>
                </a:solidFill>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348712" y="1447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145" name="Picture 2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2958" y="2385446"/>
            <a:ext cx="7257514" cy="3697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96886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solidFill>
                  <a:schemeClr val="tx1">
                    <a:lumMod val="95000"/>
                    <a:lumOff val="5000"/>
                  </a:schemeClr>
                </a:solidFill>
                <a:latin typeface="Times New Roman" panose="02020603050405020304" pitchFamily="18" charset="0"/>
                <a:cs typeface="Times New Roman" panose="02020603050405020304" pitchFamily="18" charset="0"/>
              </a:rPr>
              <a:t>Figure ‎7‑9 Section in footing F4</a:t>
            </a:r>
            <a:br>
              <a:rPr lang="en-US" sz="3200" dirty="0">
                <a:solidFill>
                  <a:schemeClr val="tx1">
                    <a:lumMod val="95000"/>
                    <a:lumOff val="5000"/>
                  </a:schemeClr>
                </a:solidFill>
                <a:latin typeface="Times New Roman" panose="02020603050405020304" pitchFamily="18" charset="0"/>
                <a:cs typeface="Times New Roman" panose="02020603050405020304" pitchFamily="18" charset="0"/>
              </a:rPr>
            </a:br>
            <a:endParaRPr lang="en-US" sz="32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7" name="Rectangle 5"/>
          <p:cNvSpPr>
            <a:spLocks noChangeArrowheads="1"/>
          </p:cNvSpPr>
          <p:nvPr/>
        </p:nvSpPr>
        <p:spPr bwMode="auto">
          <a:xfrm>
            <a:off x="261257" y="29967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8" name="Picture 2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770" y="2229433"/>
            <a:ext cx="7210206" cy="3605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42690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bmk="_Toc512626938">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a:t>
            </a:r>
            <a:r>
              <a:rPr lang="en-US" sz="5400" b="1" dirty="0" bmk="_Toc512626938">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dirty="0" bmk="_Toc512626938">
                <a:solidFill>
                  <a:srgbClr val="000000"/>
                </a:solidFill>
                <a:latin typeface="Times New Roman" panose="02020603050405020304" pitchFamily="18" charset="0"/>
                <a:ea typeface="Calibri" panose="020F0502020204030204" pitchFamily="34" charset="0"/>
                <a:cs typeface="Times New Roman" panose="02020603050405020304" pitchFamily="18" charset="0"/>
              </a:rPr>
              <a:t>7‑11 Section in footing F5</a:t>
            </a:r>
            <a:r>
              <a:rPr lang="en-US" sz="7200" dirty="0">
                <a:solidFill>
                  <a:schemeClr val="tx1"/>
                </a:solidFill>
                <a:latin typeface="Times New Roman" panose="02020603050405020304" pitchFamily="18" charset="0"/>
                <a:cs typeface="Times New Roman" panose="02020603050405020304" pitchFamily="18" charset="0"/>
              </a:rPr>
              <a:t/>
            </a:r>
            <a:br>
              <a:rPr lang="en-US" sz="7200" dirty="0">
                <a:solidFill>
                  <a:schemeClr val="tx1"/>
                </a:solidFill>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464949" y="697424"/>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3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2753" y="2549472"/>
            <a:ext cx="7280992" cy="3682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38929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bmk="_Toc51262694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a:t>
            </a:r>
            <a:r>
              <a:rPr lang="en-US" sz="5400" b="1" dirty="0" bmk="_Toc51262694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dirty="0" bmk="_Toc512626940">
                <a:solidFill>
                  <a:srgbClr val="000000"/>
                </a:solidFill>
                <a:latin typeface="Times New Roman" panose="02020603050405020304" pitchFamily="18" charset="0"/>
                <a:ea typeface="Calibri" panose="020F0502020204030204" pitchFamily="34" charset="0"/>
                <a:cs typeface="Times New Roman" panose="02020603050405020304" pitchFamily="18" charset="0"/>
              </a:rPr>
              <a:t>7‑13 Section in footing F6</a:t>
            </a:r>
            <a:r>
              <a:rPr lang="en-US" sz="7200" dirty="0">
                <a:solidFill>
                  <a:schemeClr val="tx1"/>
                </a:solidFill>
                <a:latin typeface="Times New Roman" panose="02020603050405020304" pitchFamily="18" charset="0"/>
                <a:cs typeface="Times New Roman" panose="02020603050405020304" pitchFamily="18" charset="0"/>
              </a:rPr>
              <a:t/>
            </a:r>
            <a:br>
              <a:rPr lang="en-US" sz="7200" dirty="0">
                <a:solidFill>
                  <a:schemeClr val="tx1"/>
                </a:solidFill>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69156" y="26125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3" name="Picture 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2925" y="2406165"/>
            <a:ext cx="6955556" cy="3733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98382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bwMode="auto">
          <a:xfrm>
            <a:off x="1756017" y="778440"/>
            <a:ext cx="948368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defTabSz="914400" rtl="0" eaLnBrk="0" fontAlgn="base" hangingPunct="0">
              <a:spcAft>
                <a:spcPct val="0"/>
              </a:spcAft>
            </a:pPr>
            <a:r>
              <a:rPr lang="en-US" sz="3200" dirty="0">
                <a:solidFill>
                  <a:schemeClr val="tx1"/>
                </a:solidFill>
                <a:latin typeface="Times New Roman" panose="02020603050405020304" pitchFamily="18" charset="0"/>
                <a:cs typeface="Times New Roman" panose="02020603050405020304" pitchFamily="18" charset="0"/>
              </a:rPr>
              <a:t>Figure </a:t>
            </a:r>
            <a:r>
              <a:rPr lang="en-US" sz="3200" dirty="0" smtClean="0">
                <a:solidFill>
                  <a:schemeClr val="tx1"/>
                </a:solidFill>
                <a:latin typeface="Times New Roman" panose="02020603050405020304" pitchFamily="18" charset="0"/>
                <a:cs typeface="Times New Roman" panose="02020603050405020304" pitchFamily="18" charset="0"/>
              </a:rPr>
              <a:t>7-18 </a:t>
            </a:r>
            <a:r>
              <a:rPr lang="en-US" sz="3200" dirty="0">
                <a:solidFill>
                  <a:schemeClr val="tx1"/>
                </a:solidFill>
                <a:latin typeface="Times New Roman" panose="02020603050405020304" pitchFamily="18" charset="0"/>
                <a:cs typeface="Times New Roman" panose="02020603050405020304" pitchFamily="18" charset="0"/>
              </a:rPr>
              <a:t>show the layout of footings for First Option</a:t>
            </a:r>
            <a:endParaRPr kumimoji="0" lang="en-US" sz="3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2893420" y="1572727"/>
            <a:ext cx="7318660" cy="5030567"/>
          </a:xfrm>
          <a:prstGeom prst="rect">
            <a:avLst/>
          </a:prstGeom>
        </p:spPr>
      </p:pic>
    </p:spTree>
    <p:extLst>
      <p:ext uri="{BB962C8B-B14F-4D97-AF65-F5344CB8AC3E}">
        <p14:creationId xmlns:p14="http://schemas.microsoft.com/office/powerpoint/2010/main" val="35497358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05CC13-9DBF-492B-8473-503262711DF7}"/>
              </a:ext>
            </a:extLst>
          </p:cNvPr>
          <p:cNvSpPr>
            <a:spLocks noGrp="1"/>
          </p:cNvSpPr>
          <p:nvPr>
            <p:ph type="title"/>
          </p:nvPr>
        </p:nvSpPr>
        <p:spPr>
          <a:xfrm>
            <a:off x="2257597" y="624110"/>
            <a:ext cx="8911687" cy="1280890"/>
          </a:xfrm>
        </p:spPr>
        <p:txBody>
          <a:bodyPr>
            <a:normAutofit/>
          </a:bodyPr>
          <a:lstStyle/>
          <a:p>
            <a:pPr algn="ctr"/>
            <a:r>
              <a:rPr lang="en-US" dirty="0" smtClean="0">
                <a:latin typeface="Times New Roman" pitchFamily="18" charset="0"/>
                <a:cs typeface="Times New Roman" pitchFamily="18" charset="0"/>
              </a:rPr>
              <a:t>Second </a:t>
            </a:r>
            <a:r>
              <a:rPr lang="en-US" dirty="0">
                <a:latin typeface="Times New Roman" pitchFamily="18" charset="0"/>
                <a:cs typeface="Times New Roman" pitchFamily="18" charset="0"/>
              </a:rPr>
              <a:t>option </a:t>
            </a:r>
            <a:r>
              <a:rPr lang="en-US" dirty="0" smtClean="0">
                <a:latin typeface="Times New Roman" pitchFamily="18" charset="0"/>
                <a:cs typeface="Times New Roman" pitchFamily="18" charset="0"/>
              </a:rPr>
              <a:t>Mat(Raft) foundation</a:t>
            </a:r>
            <a:r>
              <a:rPr lang="ar-SA" dirty="0">
                <a:solidFill>
                  <a:schemeClr val="tx1"/>
                </a:solidFill>
                <a:effectLst>
                  <a:outerShdw blurRad="38100" dist="38100" dir="2700000" algn="tl">
                    <a:srgbClr val="C0C0C0"/>
                  </a:outerShdw>
                </a:effectLst>
                <a:latin typeface="Times New Roman" pitchFamily="18" charset="0"/>
                <a:cs typeface="Times New Roman" pitchFamily="18" charset="0"/>
              </a:rPr>
              <a:t/>
            </a:r>
            <a:br>
              <a:rPr lang="ar-SA" dirty="0">
                <a:solidFill>
                  <a:schemeClr val="tx1"/>
                </a:solidFill>
                <a:effectLst>
                  <a:outerShdw blurRad="38100" dist="38100" dir="2700000" algn="tl">
                    <a:srgbClr val="C0C0C0"/>
                  </a:outerShdw>
                </a:effectLst>
                <a:latin typeface="Times New Roman" pitchFamily="18" charset="0"/>
                <a:cs typeface="Times New Roman" pitchFamily="18" charset="0"/>
              </a:rPr>
            </a:br>
            <a:endParaRPr lang="ar-JO"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Content Placeholder 2"/>
              <p:cNvSpPr>
                <a:spLocks noGrp="1"/>
              </p:cNvSpPr>
              <p:nvPr>
                <p:ph idx="1"/>
              </p:nvPr>
            </p:nvSpPr>
            <p:spPr>
              <a:xfrm>
                <a:off x="2025811" y="1264555"/>
                <a:ext cx="9375261" cy="5005616"/>
              </a:xfrm>
            </p:spPr>
            <p:txBody>
              <a:bodyPr>
                <a:normAutofit lnSpcReduction="10000"/>
              </a:bodyPr>
              <a:lstStyle/>
              <a:p>
                <a:pPr algn="l" rtl="0"/>
                <a:r>
                  <a:rPr lang="en-US" dirty="0">
                    <a:latin typeface="Times New Roman" pitchFamily="18" charset="0"/>
                    <a:cs typeface="Times New Roman" pitchFamily="18" charset="0"/>
                  </a:rPr>
                  <a:t>Raft foundation is one of foundation that is used when the load of structure is very large or the soil capacity is small to transfer the load as pressure on the soil avoiding to make the value of the pressure under the foundation to be larger than the allowable bearing capacity and it also used since the soil is clayey soil which has swilling and expansion properties so to avoid the differential settlement the raft foundation is used. Also raft foundation is used when the needed area of footings is larger than 60% of building, and it can be used to reduce settlement</a:t>
                </a:r>
                <a:r>
                  <a:rPr lang="en-US" dirty="0" smtClean="0">
                    <a:latin typeface="Times New Roman" pitchFamily="18" charset="0"/>
                    <a:cs typeface="Times New Roman" pitchFamily="18" charset="0"/>
                  </a:rPr>
                  <a:t>.</a:t>
                </a:r>
                <a:endParaRPr lang="ar-SA" dirty="0" smtClean="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algn="l" rtl="0"/>
                <a:r>
                  <a:rPr lang="en-US" dirty="0">
                    <a:latin typeface="Times New Roman" pitchFamily="18" charset="0"/>
                    <a:cs typeface="Times New Roman" pitchFamily="18" charset="0"/>
                  </a:rPr>
                  <a:t>Total Service load on the base (Ps) = 4</a:t>
                </a:r>
                <a:r>
                  <a:rPr lang="ar-SA" dirty="0">
                    <a:latin typeface="Times New Roman" pitchFamily="18" charset="0"/>
                    <a:cs typeface="Times New Roman" pitchFamily="18" charset="0"/>
                  </a:rPr>
                  <a:t>1040</a:t>
                </a:r>
                <a:r>
                  <a:rPr lang="en-US" dirty="0">
                    <a:latin typeface="Times New Roman" pitchFamily="18" charset="0"/>
                    <a:cs typeface="Times New Roman" pitchFamily="18" charset="0"/>
                  </a:rPr>
                  <a:t> KN </a:t>
                </a:r>
              </a:p>
              <a:p>
                <a:pPr algn="l" rtl="0"/>
                <a:r>
                  <a:rPr lang="en-US" dirty="0">
                    <a:latin typeface="Times New Roman" pitchFamily="18" charset="0"/>
                    <a:cs typeface="Times New Roman" pitchFamily="18" charset="0"/>
                  </a:rPr>
                  <a:t>Assume that the bearing capacity = 150 </a:t>
                </a:r>
                <a:r>
                  <a:rPr lang="en-US" dirty="0" smtClean="0">
                    <a:latin typeface="Times New Roman" pitchFamily="18" charset="0"/>
                    <a:cs typeface="Times New Roman" pitchFamily="18" charset="0"/>
                  </a:rPr>
                  <a:t>KN/m</a:t>
                </a:r>
                <a:r>
                  <a:rPr lang="en-US" baseline="30000" dirty="0" smtClean="0">
                    <a:latin typeface="Times New Roman" panose="02020603050405020304" pitchFamily="18" charset="0"/>
                    <a:cs typeface="Times New Roman" panose="02020603050405020304" pitchFamily="18" charset="0"/>
                  </a:rPr>
                  <a:t>2</a:t>
                </a:r>
                <a:endParaRPr lang="en-US" dirty="0">
                  <a:latin typeface="Times New Roman" pitchFamily="18" charset="0"/>
                  <a:cs typeface="Times New Roman" pitchFamily="18" charset="0"/>
                </a:endParaRPr>
              </a:p>
              <a:p>
                <a:pPr algn="l" rtl="0"/>
                <a:r>
                  <a:rPr lang="en-US" dirty="0">
                    <a:latin typeface="Times New Roman" pitchFamily="18" charset="0"/>
                    <a:cs typeface="Times New Roman" pitchFamily="18" charset="0"/>
                  </a:rPr>
                  <a:t>Area of footing = </a:t>
                </a:r>
                <a14:m>
                  <m:oMath xmlns:m="http://schemas.openxmlformats.org/officeDocument/2006/math">
                    <m:f>
                      <m:fPr>
                        <m:ctrlPr>
                          <a:rPr lang="en-US" i="1">
                            <a:latin typeface="Cambria Math" panose="02040503050406030204" pitchFamily="18" charset="0"/>
                            <a:cs typeface="Times New Roman" pitchFamily="18" charset="0"/>
                          </a:rPr>
                        </m:ctrlPr>
                      </m:fPr>
                      <m:num>
                        <m:r>
                          <a:rPr lang="en-US">
                            <a:latin typeface="Cambria Math" panose="02040503050406030204" pitchFamily="18" charset="0"/>
                            <a:cs typeface="Times New Roman" pitchFamily="18" charset="0"/>
                          </a:rPr>
                          <m:t>𝑠𝑒𝑟𝑣𝑖𝑐𝑒</m:t>
                        </m:r>
                        <m:r>
                          <a:rPr lang="en-US">
                            <a:latin typeface="Cambria Math" panose="02040503050406030204" pitchFamily="18" charset="0"/>
                            <a:cs typeface="Times New Roman" pitchFamily="18" charset="0"/>
                          </a:rPr>
                          <m:t> </m:t>
                        </m:r>
                        <m:r>
                          <a:rPr lang="en-US">
                            <a:latin typeface="Cambria Math" panose="02040503050406030204" pitchFamily="18" charset="0"/>
                            <a:cs typeface="Times New Roman" pitchFamily="18" charset="0"/>
                          </a:rPr>
                          <m:t>𝑙𝑜𝑎𝑑</m:t>
                        </m:r>
                      </m:num>
                      <m:den>
                        <m:r>
                          <a:rPr lang="en-US">
                            <a:latin typeface="Cambria Math" panose="02040503050406030204" pitchFamily="18" charset="0"/>
                            <a:cs typeface="Times New Roman" pitchFamily="18" charset="0"/>
                          </a:rPr>
                          <m:t>𝑏𝑒𝑎𝑟𝑖𝑛𝑔</m:t>
                        </m:r>
                        <m:r>
                          <a:rPr lang="en-US">
                            <a:latin typeface="Cambria Math" panose="02040503050406030204" pitchFamily="18" charset="0"/>
                            <a:cs typeface="Times New Roman" pitchFamily="18" charset="0"/>
                          </a:rPr>
                          <m:t> </m:t>
                        </m:r>
                        <m:r>
                          <a:rPr lang="en-US">
                            <a:latin typeface="Cambria Math" panose="02040503050406030204" pitchFamily="18" charset="0"/>
                            <a:cs typeface="Times New Roman" pitchFamily="18" charset="0"/>
                          </a:rPr>
                          <m:t>𝑐𝑎𝑝𝑎𝑐𝑖𝑡𝑦</m:t>
                        </m:r>
                        <m:r>
                          <a:rPr lang="en-US">
                            <a:latin typeface="Cambria Math" panose="02040503050406030204" pitchFamily="18" charset="0"/>
                            <a:cs typeface="Times New Roman" pitchFamily="18" charset="0"/>
                          </a:rPr>
                          <m:t> </m:t>
                        </m:r>
                      </m:den>
                    </m:f>
                  </m:oMath>
                </a14:m>
                <a:r>
                  <a:rPr lang="en-US" dirty="0">
                    <a:latin typeface="Times New Roman" pitchFamily="18" charset="0"/>
                    <a:cs typeface="Times New Roman" pitchFamily="18" charset="0"/>
                  </a:rPr>
                  <a:t> </a:t>
                </a:r>
              </a:p>
              <a:p>
                <a:pPr algn="l" rtl="0"/>
                <a:r>
                  <a:rPr lang="en-US" dirty="0" err="1">
                    <a:latin typeface="Times New Roman" pitchFamily="18" charset="0"/>
                    <a:cs typeface="Times New Roman" pitchFamily="18" charset="0"/>
                  </a:rPr>
                  <a:t>Af</a:t>
                </a:r>
                <a:r>
                  <a:rPr lang="en-US" dirty="0">
                    <a:latin typeface="Times New Roman" pitchFamily="18" charset="0"/>
                    <a:cs typeface="Times New Roman" pitchFamily="18" charset="0"/>
                  </a:rPr>
                  <a:t> = </a:t>
                </a:r>
                <a14:m>
                  <m:oMath xmlns:m="http://schemas.openxmlformats.org/officeDocument/2006/math">
                    <m:f>
                      <m:fPr>
                        <m:ctrlPr>
                          <a:rPr lang="en-US" i="1">
                            <a:latin typeface="Cambria Math" panose="02040503050406030204" pitchFamily="18" charset="0"/>
                            <a:cs typeface="Times New Roman" pitchFamily="18" charset="0"/>
                          </a:rPr>
                        </m:ctrlPr>
                      </m:fPr>
                      <m:num>
                        <m:r>
                          <a:rPr lang="en-US">
                            <a:latin typeface="Cambria Math" panose="02040503050406030204" pitchFamily="18" charset="0"/>
                            <a:cs typeface="Times New Roman" pitchFamily="18" charset="0"/>
                          </a:rPr>
                          <m:t>41040</m:t>
                        </m:r>
                      </m:num>
                      <m:den>
                        <m:r>
                          <a:rPr lang="en-US">
                            <a:latin typeface="Cambria Math" panose="02040503050406030204" pitchFamily="18" charset="0"/>
                            <a:cs typeface="Times New Roman" pitchFamily="18" charset="0"/>
                          </a:rPr>
                          <m:t>150</m:t>
                        </m:r>
                      </m:den>
                    </m:f>
                  </m:oMath>
                </a14:m>
                <a:r>
                  <a:rPr lang="en-US" dirty="0">
                    <a:latin typeface="Times New Roman" pitchFamily="18" charset="0"/>
                    <a:cs typeface="Times New Roman" pitchFamily="18" charset="0"/>
                  </a:rPr>
                  <a:t> = 274 </a:t>
                </a:r>
                <a:r>
                  <a:rPr lang="en-US" dirty="0" smtClean="0">
                    <a:latin typeface="Times New Roman" pitchFamily="18" charset="0"/>
                    <a:cs typeface="Times New Roman" pitchFamily="18" charset="0"/>
                  </a:rPr>
                  <a:t>m</a:t>
                </a:r>
                <a:r>
                  <a:rPr lang="en-US" baseline="30000" dirty="0" smtClean="0">
                    <a:latin typeface="Times New Roman" panose="02020603050405020304" pitchFamily="18" charset="0"/>
                    <a:cs typeface="Times New Roman" panose="02020603050405020304" pitchFamily="18" charset="0"/>
                  </a:rPr>
                  <a:t>2</a:t>
                </a:r>
                <a:endParaRPr lang="en-US" dirty="0">
                  <a:latin typeface="Times New Roman" pitchFamily="18" charset="0"/>
                  <a:cs typeface="Times New Roman" pitchFamily="18" charset="0"/>
                </a:endParaRPr>
              </a:p>
              <a:p>
                <a:pPr algn="l" rtl="0"/>
                <a:r>
                  <a:rPr lang="en-US" dirty="0">
                    <a:latin typeface="Times New Roman" pitchFamily="18" charset="0"/>
                    <a:cs typeface="Times New Roman" pitchFamily="18" charset="0"/>
                  </a:rPr>
                  <a:t>Area of Building = 276 </a:t>
                </a:r>
                <a:r>
                  <a:rPr lang="en-US" dirty="0" smtClean="0">
                    <a:latin typeface="Times New Roman" panose="02020603050405020304" pitchFamily="18" charset="0"/>
                    <a:cs typeface="Times New Roman" panose="02020603050405020304" pitchFamily="18" charset="0"/>
                  </a:rPr>
                  <a:t>m</a:t>
                </a:r>
                <a:r>
                  <a:rPr lang="en-US" baseline="30000" dirty="0" smtClean="0">
                    <a:latin typeface="Times New Roman" panose="02020603050405020304" pitchFamily="18" charset="0"/>
                    <a:cs typeface="Times New Roman" panose="02020603050405020304" pitchFamily="18" charset="0"/>
                  </a:rPr>
                  <a:t>2</a:t>
                </a:r>
                <a:endParaRPr lang="en-US" dirty="0" smtClean="0">
                  <a:latin typeface="Times New Roman" pitchFamily="18" charset="0"/>
                  <a:cs typeface="Times New Roman" pitchFamily="18" charset="0"/>
                </a:endParaRPr>
              </a:p>
              <a:p>
                <a:pPr algn="l" rtl="0"/>
                <a:r>
                  <a:rPr lang="en-US" dirty="0" err="1" smtClean="0">
                    <a:latin typeface="Times New Roman" pitchFamily="18" charset="0"/>
                    <a:cs typeface="Times New Roman" pitchFamily="18" charset="0"/>
                  </a:rPr>
                  <a:t>Af</a:t>
                </a:r>
                <a:r>
                  <a:rPr lang="en-US" dirty="0" smtClean="0">
                    <a:latin typeface="Times New Roman" pitchFamily="18" charset="0"/>
                    <a:cs typeface="Times New Roman" pitchFamily="18" charset="0"/>
                  </a:rPr>
                  <a:t> = 274 m</a:t>
                </a:r>
                <a:r>
                  <a:rPr lang="en-US" baseline="30000" dirty="0" smtClean="0">
                    <a:latin typeface="Times New Roman" panose="02020603050405020304" pitchFamily="18" charset="0"/>
                    <a:cs typeface="Times New Roman" panose="02020603050405020304" pitchFamily="18" charset="0"/>
                  </a:rPr>
                  <a:t>2</a:t>
                </a:r>
                <a:r>
                  <a:rPr lang="en-US" dirty="0" smtClean="0">
                    <a:latin typeface="Times New Roman" pitchFamily="18" charset="0"/>
                    <a:cs typeface="Times New Roman" pitchFamily="18" charset="0"/>
                  </a:rPr>
                  <a:t> &gt; 0.60× Area of Building</a:t>
                </a:r>
              </a:p>
              <a:p>
                <a:pPr algn="l" rtl="0"/>
                <a:r>
                  <a:rPr lang="en-US" dirty="0" err="1" smtClean="0">
                    <a:latin typeface="Times New Roman" pitchFamily="18" charset="0"/>
                    <a:cs typeface="Times New Roman" pitchFamily="18" charset="0"/>
                  </a:rPr>
                  <a:t>Af</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274 m2 &gt; </a:t>
                </a:r>
                <a:r>
                  <a:rPr lang="en-US" dirty="0" smtClean="0">
                    <a:latin typeface="Times New Roman" pitchFamily="18" charset="0"/>
                    <a:cs typeface="Times New Roman" pitchFamily="18" charset="0"/>
                  </a:rPr>
                  <a:t>166 m</a:t>
                </a:r>
                <a:r>
                  <a:rPr lang="en-US" baseline="30000" dirty="0" smtClean="0">
                    <a:latin typeface="Times New Roman" panose="02020603050405020304" pitchFamily="18" charset="0"/>
                    <a:cs typeface="Times New Roman" panose="02020603050405020304" pitchFamily="18" charset="0"/>
                  </a:rPr>
                  <a:t>2</a:t>
                </a:r>
                <a:endParaRPr lang="en-US" dirty="0">
                  <a:latin typeface="Times New Roman" pitchFamily="18" charset="0"/>
                  <a:cs typeface="Times New Roman" pitchFamily="18" charset="0"/>
                </a:endParaRPr>
              </a:p>
              <a:p>
                <a:pPr algn="l" rtl="0"/>
                <a:endParaRPr lang="en-US" dirty="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algn="l" rtl="0"/>
                <a:endParaRPr lang="en-US" dirty="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marL="0" marR="0" indent="0" algn="l" rtl="0">
                  <a:buNone/>
                </a:pPr>
                <a:endParaRPr lang="en-US" dirty="0">
                  <a:latin typeface="Times New Roman" pitchFamily="18" charset="0"/>
                  <a:cs typeface="Times New Roman" pitchFamily="18" charset="0"/>
                </a:endParaRPr>
              </a:p>
            </p:txBody>
          </p:sp>
        </mc:Choice>
        <mc:Fallback xmlns="">
          <p:sp>
            <p:nvSpPr>
              <p:cNvPr id="7" name="Content Placeholder 2"/>
              <p:cNvSpPr>
                <a:spLocks noGrp="1" noRot="1" noChangeAspect="1" noMove="1" noResize="1" noEditPoints="1" noAdjustHandles="1" noChangeArrowheads="1" noChangeShapeType="1" noTextEdit="1"/>
              </p:cNvSpPr>
              <p:nvPr>
                <p:ph idx="1"/>
              </p:nvPr>
            </p:nvSpPr>
            <p:spPr>
              <a:xfrm>
                <a:off x="2025811" y="1264555"/>
                <a:ext cx="9375261" cy="5005616"/>
              </a:xfrm>
              <a:blipFill rotWithShape="0">
                <a:blip r:embed="rId2"/>
                <a:stretch>
                  <a:fillRect l="-455" t="-1095"/>
                </a:stretch>
              </a:blipFill>
            </p:spPr>
            <p:txBody>
              <a:bodyPr/>
              <a:lstStyle/>
              <a:p>
                <a:r>
                  <a:rPr lang="en-US">
                    <a:noFill/>
                  </a:rPr>
                  <a:t> </a:t>
                </a:r>
              </a:p>
            </p:txBody>
          </p:sp>
        </mc:Fallback>
      </mc:AlternateContent>
    </p:spTree>
    <p:extLst>
      <p:ext uri="{BB962C8B-B14F-4D97-AF65-F5344CB8AC3E}">
        <p14:creationId xmlns:p14="http://schemas.microsoft.com/office/powerpoint/2010/main" val="32032176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05CC13-9DBF-492B-8473-503262711DF7}"/>
              </a:ext>
            </a:extLst>
          </p:cNvPr>
          <p:cNvSpPr>
            <a:spLocks noGrp="1"/>
          </p:cNvSpPr>
          <p:nvPr>
            <p:ph type="title"/>
          </p:nvPr>
        </p:nvSpPr>
        <p:spPr/>
        <p:txBody>
          <a:bodyPr/>
          <a:lstStyle/>
          <a:p>
            <a:r>
              <a:rPr lang="en-US" dirty="0" smtClean="0">
                <a:latin typeface="Times New Roman" pitchFamily="18" charset="0"/>
                <a:cs typeface="Times New Roman" pitchFamily="18" charset="0"/>
              </a:rPr>
              <a:t>Mat or Raft Foundation</a:t>
            </a:r>
            <a:r>
              <a:rPr lang="ar-SA" dirty="0" smtClean="0">
                <a:latin typeface="Times New Roman" pitchFamily="18" charset="0"/>
                <a:cs typeface="Times New Roman" pitchFamily="18" charset="0"/>
              </a:rPr>
              <a:t/>
            </a:r>
            <a:br>
              <a:rPr lang="ar-SA" dirty="0" smtClean="0">
                <a:latin typeface="Times New Roman" pitchFamily="18" charset="0"/>
                <a:cs typeface="Times New Roman" pitchFamily="18" charset="0"/>
              </a:rPr>
            </a:br>
            <a:endParaRPr lang="ar-JO" dirty="0">
              <a:latin typeface="Times New Roman" panose="02020603050405020304" pitchFamily="18" charset="0"/>
              <a:cs typeface="Times New Roman" panose="02020603050405020304" pitchFamily="18" charset="0"/>
            </a:endParaRPr>
          </a:p>
        </p:txBody>
      </p:sp>
      <p:sp>
        <p:nvSpPr>
          <p:cNvPr id="7" name="Content Placeholder 2"/>
          <p:cNvSpPr>
            <a:spLocks noGrp="1"/>
          </p:cNvSpPr>
          <p:nvPr>
            <p:ph idx="1"/>
          </p:nvPr>
        </p:nvSpPr>
        <p:spPr>
          <a:xfrm>
            <a:off x="1996783" y="1669961"/>
            <a:ext cx="9375261" cy="4395988"/>
          </a:xfrm>
        </p:spPr>
        <p:txBody>
          <a:bodyPr>
            <a:normAutofit/>
          </a:bodyPr>
          <a:lstStyle/>
          <a:p>
            <a:pPr lvl="0" algn="l" rtl="0"/>
            <a:r>
              <a:rPr lang="en-US" dirty="0">
                <a:latin typeface="Times New Roman" pitchFamily="18" charset="0"/>
                <a:cs typeface="Times New Roman" pitchFamily="18" charset="0"/>
              </a:rPr>
              <a:t>Area of foundation / Building area = more than 60 %.</a:t>
            </a:r>
            <a:r>
              <a:rPr lang="en-US" dirty="0"/>
              <a:t/>
            </a:r>
            <a:br>
              <a:rPr lang="en-US" dirty="0"/>
            </a:br>
            <a:endParaRPr lang="en-US" dirty="0">
              <a:latin typeface="Times New Roman" pitchFamily="18" charset="0"/>
              <a:cs typeface="Times New Roman" pitchFamily="18" charset="0"/>
            </a:endParaRPr>
          </a:p>
          <a:p>
            <a:pPr algn="l" rtl="0"/>
            <a:r>
              <a:rPr lang="en-US" dirty="0">
                <a:latin typeface="Times New Roman" pitchFamily="18" charset="0"/>
                <a:cs typeface="Times New Roman" pitchFamily="18" charset="0"/>
              </a:rPr>
              <a:t>Since there is two different level on the building, the raft foundation will be divided to two parts each one is on different level.</a:t>
            </a:r>
          </a:p>
          <a:p>
            <a:pPr marR="0" algn="l" rtl="0"/>
            <a:endParaRPr lang="en-US" dirty="0">
              <a:latin typeface="Times New Roman" pitchFamily="18" charset="0"/>
              <a:cs typeface="Times New Roman"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684413" y="2950851"/>
            <a:ext cx="4841464" cy="3305577"/>
          </a:xfrm>
          <a:prstGeom prst="rect">
            <a:avLst/>
          </a:prstGeom>
        </p:spPr>
      </p:pic>
    </p:spTree>
    <p:extLst>
      <p:ext uri="{BB962C8B-B14F-4D97-AF65-F5344CB8AC3E}">
        <p14:creationId xmlns:p14="http://schemas.microsoft.com/office/powerpoint/2010/main" val="30191975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Design</a:t>
            </a:r>
            <a:endParaRPr lang="ar-SA"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677334" y="1455313"/>
            <a:ext cx="4547810" cy="4495544"/>
          </a:xfrm>
        </p:spPr>
        <p:txBody>
          <a:bodyPr>
            <a:normAutofit/>
          </a:bodyPr>
          <a:lstStyle/>
          <a:p>
            <a:pPr algn="l" rtl="0"/>
            <a:r>
              <a:rPr lang="en-US" dirty="0" smtClean="0">
                <a:latin typeface="Times New Roman" pitchFamily="18" charset="0"/>
                <a:cs typeface="Times New Roman" pitchFamily="18" charset="0"/>
              </a:rPr>
              <a:t>We use SAFE program in order to design Mat foundation.</a:t>
            </a:r>
          </a:p>
          <a:p>
            <a:pPr marL="0" indent="0" algn="l" rtl="0">
              <a:buNone/>
            </a:pPr>
            <a:endParaRPr lang="en-US" dirty="0" smtClean="0"/>
          </a:p>
          <a:p>
            <a:pPr algn="l" rtl="0"/>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Extension in some corners is carried out in order to reduce punching shear and therefore reduce thickness of mat.</a:t>
            </a:r>
            <a:endParaRPr lang="en-US" dirty="0">
              <a:latin typeface="Times New Roman" pitchFamily="18" charset="0"/>
              <a:cs typeface="Times New Roman" pitchFamily="18" charset="0"/>
            </a:endParaRPr>
          </a:p>
        </p:txBody>
      </p:sp>
      <p:pic>
        <p:nvPicPr>
          <p:cNvPr id="5" name="Picture 4"/>
          <p:cNvPicPr/>
          <p:nvPr/>
        </p:nvPicPr>
        <p:blipFill>
          <a:blip r:embed="rId2"/>
          <a:stretch>
            <a:fillRect/>
          </a:stretch>
        </p:blipFill>
        <p:spPr>
          <a:xfrm>
            <a:off x="6734874" y="1411716"/>
            <a:ext cx="4528211" cy="5122930"/>
          </a:xfrm>
          <a:prstGeom prst="rect">
            <a:avLst/>
          </a:prstGeom>
        </p:spPr>
      </p:pic>
    </p:spTree>
    <p:extLst>
      <p:ext uri="{BB962C8B-B14F-4D97-AF65-F5344CB8AC3E}">
        <p14:creationId xmlns:p14="http://schemas.microsoft.com/office/powerpoint/2010/main" val="11456401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05CC13-9DBF-492B-8473-503262711DF7}"/>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Design</a:t>
            </a:r>
            <a:endParaRPr lang="ar-JO"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53852" y="1135357"/>
            <a:ext cx="9366719" cy="3799087"/>
          </a:xfrm>
        </p:spPr>
        <p:txBody>
          <a:bodyPr/>
          <a:lstStyle/>
          <a:p>
            <a:pPr algn="l" rtl="0"/>
            <a:r>
              <a:rPr lang="en-US" altLang="en-US" dirty="0" smtClean="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This Figure </a:t>
            </a:r>
            <a:r>
              <a:rPr lang="en-US" altLang="en-US" sz="1600" dirty="0" smtClean="0">
                <a:solidFill>
                  <a:schemeClr val="tx1">
                    <a:lumMod val="65000"/>
                    <a:lumOff val="35000"/>
                  </a:schemeClr>
                </a:solidFill>
                <a:latin typeface="Times New Roman" panose="02020603050405020304" pitchFamily="18" charset="0"/>
                <a:ea typeface="Calibri" panose="020F0502020204030204" pitchFamily="34" charset="0"/>
                <a:cs typeface="Arial" panose="020B0604020202020204" pitchFamily="34" charset="0"/>
              </a:rPr>
              <a:t>‎</a:t>
            </a:r>
            <a:r>
              <a:rPr lang="en-US" altLang="en-US" dirty="0" smtClean="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shows </a:t>
            </a:r>
            <a:r>
              <a:rPr lang="en-US" alt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the model of </a:t>
            </a:r>
            <a:r>
              <a:rPr lang="en-US" altLang="en-US" dirty="0" smtClean="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part.1&amp; part.2 </a:t>
            </a:r>
            <a:r>
              <a:rPr lang="en-US" alt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of mat </a:t>
            </a:r>
            <a:r>
              <a:rPr lang="en-US" altLang="en-US" dirty="0" smtClean="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foundation.</a:t>
            </a:r>
            <a:endParaRPr lang="en-US" altLang="en-US" sz="2800" dirty="0">
              <a:solidFill>
                <a:schemeClr val="tx1">
                  <a:lumMod val="65000"/>
                  <a:lumOff val="35000"/>
                </a:schemeClr>
              </a:solidFill>
              <a:latin typeface="Arial" panose="020B0604020202020204" pitchFamily="34" charset="0"/>
            </a:endParaRPr>
          </a:p>
          <a:p>
            <a:pPr algn="l" rtl="0"/>
            <a:endParaRPr lang="en-US" dirty="0"/>
          </a:p>
        </p:txBody>
      </p:sp>
      <p:sp>
        <p:nvSpPr>
          <p:cNvPr id="8" name="Content Placeholder 5"/>
          <p:cNvSpPr txBox="1">
            <a:spLocks/>
          </p:cNvSpPr>
          <p:nvPr/>
        </p:nvSpPr>
        <p:spPr>
          <a:xfrm>
            <a:off x="1153852" y="2382592"/>
            <a:ext cx="4298334" cy="4586049"/>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endParaRPr lang="en-US" dirty="0"/>
          </a:p>
        </p:txBody>
      </p:sp>
      <p:pic>
        <p:nvPicPr>
          <p:cNvPr id="14" name="Picture 13"/>
          <p:cNvPicPr/>
          <p:nvPr/>
        </p:nvPicPr>
        <p:blipFill>
          <a:blip r:embed="rId2"/>
          <a:stretch>
            <a:fillRect/>
          </a:stretch>
        </p:blipFill>
        <p:spPr>
          <a:xfrm>
            <a:off x="1595762" y="1669143"/>
            <a:ext cx="4273531" cy="4894530"/>
          </a:xfrm>
          <a:prstGeom prst="rect">
            <a:avLst/>
          </a:prstGeom>
        </p:spPr>
      </p:pic>
      <p:pic>
        <p:nvPicPr>
          <p:cNvPr id="16" name="Picture 15"/>
          <p:cNvPicPr/>
          <p:nvPr/>
        </p:nvPicPr>
        <p:blipFill>
          <a:blip r:embed="rId3"/>
          <a:stretch>
            <a:fillRect/>
          </a:stretch>
        </p:blipFill>
        <p:spPr>
          <a:xfrm>
            <a:off x="6853335" y="1669143"/>
            <a:ext cx="4424265" cy="4894530"/>
          </a:xfrm>
          <a:prstGeom prst="rect">
            <a:avLst/>
          </a:prstGeom>
        </p:spPr>
      </p:pic>
    </p:spTree>
    <p:extLst>
      <p:ext uri="{BB962C8B-B14F-4D97-AF65-F5344CB8AC3E}">
        <p14:creationId xmlns:p14="http://schemas.microsoft.com/office/powerpoint/2010/main" val="34236292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05CC13-9DBF-492B-8473-503262711DF7}"/>
              </a:ext>
            </a:extLst>
          </p:cNvPr>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Design </a:t>
            </a:r>
            <a:r>
              <a:rPr lang="en-US" altLang="en-US" dirty="0">
                <a:latin typeface="Times New Roman" panose="02020603050405020304" pitchFamily="18" charset="0"/>
                <a:cs typeface="Times New Roman" panose="02020603050405020304" pitchFamily="18" charset="0"/>
              </a:rPr>
              <a:t>part.1 of mat foundation</a:t>
            </a:r>
            <a:br>
              <a:rPr lang="en-US" altLang="en-US" dirty="0">
                <a:latin typeface="Times New Roman" panose="02020603050405020304" pitchFamily="18" charset="0"/>
                <a:cs typeface="Times New Roman" panose="02020603050405020304" pitchFamily="18" charset="0"/>
              </a:rPr>
            </a:br>
            <a:endParaRPr lang="ar-JO"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53852" y="2033812"/>
            <a:ext cx="9366719" cy="3799087"/>
          </a:xfrm>
        </p:spPr>
        <p:txBody>
          <a:bodyPr/>
          <a:lstStyle/>
          <a:p>
            <a:pPr algn="l" rtl="0"/>
            <a:r>
              <a:rPr lang="en-US" dirty="0" smtClean="0">
                <a:latin typeface="Times New Roman" panose="02020603050405020304" pitchFamily="18" charset="0"/>
                <a:cs typeface="Times New Roman" panose="02020603050405020304" pitchFamily="18" charset="0"/>
              </a:rPr>
              <a:t>Bearing </a:t>
            </a:r>
            <a:r>
              <a:rPr lang="en-US" dirty="0">
                <a:latin typeface="Times New Roman" panose="02020603050405020304" pitchFamily="18" charset="0"/>
                <a:cs typeface="Times New Roman" panose="02020603050405020304" pitchFamily="18" charset="0"/>
              </a:rPr>
              <a:t>Capacity Check</a:t>
            </a:r>
          </a:p>
          <a:p>
            <a:pPr algn="l" rtl="0"/>
            <a:r>
              <a:rPr lang="en-US" dirty="0">
                <a:latin typeface="Times New Roman" panose="02020603050405020304" pitchFamily="18" charset="0"/>
                <a:cs typeface="Times New Roman" panose="02020603050405020304" pitchFamily="18" charset="0"/>
              </a:rPr>
              <a:t>q = 150KN/m</a:t>
            </a:r>
            <a:r>
              <a:rPr lang="en-US" baseline="30000" dirty="0">
                <a:latin typeface="Times New Roman" panose="02020603050405020304" pitchFamily="18" charset="0"/>
                <a:cs typeface="Times New Roman" panose="02020603050405020304" pitchFamily="18" charset="0"/>
              </a:rPr>
              <a:t>2</a:t>
            </a:r>
            <a:endParaRPr lang="en-US" dirty="0">
              <a:latin typeface="Times New Roman" panose="02020603050405020304" pitchFamily="18" charset="0"/>
              <a:cs typeface="Times New Roman" panose="02020603050405020304" pitchFamily="18" charset="0"/>
            </a:endParaRPr>
          </a:p>
          <a:p>
            <a:pPr algn="l" rtl="0"/>
            <a:r>
              <a:rPr lang="en-US" dirty="0" err="1">
                <a:latin typeface="Times New Roman" panose="02020603050405020304" pitchFamily="18" charset="0"/>
                <a:cs typeface="Times New Roman" panose="02020603050405020304" pitchFamily="18" charset="0"/>
              </a:rPr>
              <a:t>q</a:t>
            </a:r>
            <a:r>
              <a:rPr lang="en-US" baseline="-25000" dirty="0" err="1">
                <a:latin typeface="Times New Roman" panose="02020603050405020304" pitchFamily="18" charset="0"/>
                <a:cs typeface="Times New Roman" panose="02020603050405020304" pitchFamily="18" charset="0"/>
              </a:rPr>
              <a:t>all</a:t>
            </a:r>
            <a:r>
              <a:rPr lang="en-US" dirty="0">
                <a:latin typeface="Times New Roman" panose="02020603050405020304" pitchFamily="18" charset="0"/>
                <a:cs typeface="Times New Roman" panose="02020603050405020304" pitchFamily="18" charset="0"/>
              </a:rPr>
              <a:t> = 150 KN/m</a:t>
            </a:r>
            <a:r>
              <a:rPr lang="en-US" baseline="30000" dirty="0">
                <a:latin typeface="Times New Roman" panose="02020603050405020304" pitchFamily="18" charset="0"/>
                <a:cs typeface="Times New Roman" panose="02020603050405020304" pitchFamily="18" charset="0"/>
              </a:rPr>
              <a:t>2</a:t>
            </a: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q = </a:t>
            </a:r>
            <a:r>
              <a:rPr lang="en-US" dirty="0" err="1">
                <a:latin typeface="Times New Roman" panose="02020603050405020304" pitchFamily="18" charset="0"/>
                <a:cs typeface="Times New Roman" panose="02020603050405020304" pitchFamily="18" charset="0"/>
              </a:rPr>
              <a:t>q</a:t>
            </a:r>
            <a:r>
              <a:rPr lang="en-US" baseline="-25000" dirty="0" err="1">
                <a:latin typeface="Times New Roman" panose="02020603050405020304" pitchFamily="18" charset="0"/>
                <a:cs typeface="Times New Roman" panose="02020603050405020304" pitchFamily="18" charset="0"/>
              </a:rPr>
              <a:t>all</a:t>
            </a:r>
            <a:r>
              <a:rPr lang="en-US"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(OK)</a:t>
            </a:r>
          </a:p>
          <a:p>
            <a:pPr algn="l" rtl="0"/>
            <a:endParaRPr lang="en-US" dirty="0">
              <a:latin typeface="Times New Roman" panose="02020603050405020304" pitchFamily="18" charset="0"/>
              <a:cs typeface="Times New Roman" panose="02020603050405020304" pitchFamily="18" charset="0"/>
            </a:endParaRPr>
          </a:p>
        </p:txBody>
      </p:sp>
      <p:sp>
        <p:nvSpPr>
          <p:cNvPr id="8" name="Content Placeholder 5"/>
          <p:cNvSpPr txBox="1">
            <a:spLocks/>
          </p:cNvSpPr>
          <p:nvPr/>
        </p:nvSpPr>
        <p:spPr>
          <a:xfrm>
            <a:off x="1153852" y="2382592"/>
            <a:ext cx="4298334" cy="4586049"/>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endParaRPr lang="en-US" dirty="0"/>
          </a:p>
        </p:txBody>
      </p:sp>
      <p:pic>
        <p:nvPicPr>
          <p:cNvPr id="9" name="Picture 8"/>
          <p:cNvPicPr/>
          <p:nvPr/>
        </p:nvPicPr>
        <p:blipFill>
          <a:blip r:embed="rId2"/>
          <a:stretch>
            <a:fillRect/>
          </a:stretch>
        </p:blipFill>
        <p:spPr>
          <a:xfrm>
            <a:off x="6756127" y="2033812"/>
            <a:ext cx="3911872" cy="2492464"/>
          </a:xfrm>
          <a:prstGeom prst="rect">
            <a:avLst/>
          </a:prstGeom>
        </p:spPr>
      </p:pic>
    </p:spTree>
    <p:extLst>
      <p:ext uri="{BB962C8B-B14F-4D97-AF65-F5344CB8AC3E}">
        <p14:creationId xmlns:p14="http://schemas.microsoft.com/office/powerpoint/2010/main" val="3617331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latin typeface="Times New Roman" panose="02020603050405020304" pitchFamily="18" charset="0"/>
                <a:cs typeface="Times New Roman" panose="02020603050405020304" pitchFamily="18" charset="0"/>
              </a:rPr>
              <a:t>Introduction</a:t>
            </a:r>
            <a:br>
              <a:rPr lang="en-US" sz="4000" dirty="0">
                <a:latin typeface="Times New Roman" panose="02020603050405020304" pitchFamily="18" charset="0"/>
                <a:cs typeface="Times New Roman" panose="02020603050405020304" pitchFamily="18" charset="0"/>
              </a:rPr>
            </a:br>
            <a:endParaRPr lang="ar-SA"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558344"/>
            <a:ext cx="10656074" cy="4803819"/>
          </a:xfrm>
        </p:spPr>
        <p:txBody>
          <a:bodyPr>
            <a:normAutofit/>
          </a:bodyPr>
          <a:lstStyle/>
          <a:p>
            <a:pPr marL="0" indent="0" algn="l" rtl="0">
              <a:buNone/>
            </a:pPr>
            <a:r>
              <a:rPr lang="en-US" dirty="0" smtClean="0">
                <a:latin typeface="Times New Roman" panose="02020603050405020304" pitchFamily="18" charset="0"/>
                <a:cs typeface="Times New Roman" panose="02020603050405020304" pitchFamily="18" charset="0"/>
              </a:rPr>
              <a:t> </a:t>
            </a:r>
          </a:p>
          <a:p>
            <a:pPr marL="0" indent="0" algn="l" rtl="0">
              <a:buNone/>
            </a:pPr>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Aim of the project :</a:t>
            </a:r>
          </a:p>
          <a:p>
            <a:pPr algn="l" rtl="0"/>
            <a:r>
              <a:rPr lang="en-US" dirty="0">
                <a:latin typeface="Times New Roman" panose="02020603050405020304" pitchFamily="18" charset="0"/>
                <a:cs typeface="Times New Roman" panose="02020603050405020304" pitchFamily="18" charset="0"/>
              </a:rPr>
              <a:t>This project aims to  design a  foundations  for a residual building on three </a:t>
            </a:r>
            <a:r>
              <a:rPr lang="en-US" dirty="0" smtClean="0">
                <a:latin typeface="Times New Roman" panose="02020603050405020304" pitchFamily="18" charset="0"/>
                <a:cs typeface="Times New Roman" panose="02020603050405020304" pitchFamily="18" charset="0"/>
              </a:rPr>
              <a:t>choices of footing design </a:t>
            </a:r>
            <a:r>
              <a:rPr lang="en-US" dirty="0">
                <a:latin typeface="Times New Roman" panose="02020603050405020304" pitchFamily="18" charset="0"/>
                <a:cs typeface="Times New Roman" panose="02020603050405020304" pitchFamily="18" charset="0"/>
              </a:rPr>
              <a:t>with variable values of bearing </a:t>
            </a:r>
            <a:r>
              <a:rPr lang="en-US" dirty="0" smtClean="0">
                <a:latin typeface="Times New Roman" panose="02020603050405020304" pitchFamily="18" charset="0"/>
                <a:cs typeface="Times New Roman" panose="02020603050405020304" pitchFamily="18" charset="0"/>
              </a:rPr>
              <a:t>capacities for each choice.</a:t>
            </a:r>
          </a:p>
          <a:p>
            <a:pPr algn="l" rtl="0"/>
            <a:r>
              <a:rPr lang="en-US" dirty="0">
                <a:latin typeface="Times New Roman" panose="02020603050405020304" pitchFamily="18" charset="0"/>
                <a:cs typeface="Times New Roman" panose="02020603050405020304" pitchFamily="18" charset="0"/>
              </a:rPr>
              <a:t>1st option single footing</a:t>
            </a:r>
          </a:p>
          <a:p>
            <a:pPr algn="l" rtl="0"/>
            <a:r>
              <a:rPr lang="en-US" dirty="0" smtClean="0">
                <a:latin typeface="Times New Roman" panose="02020603050405020304" pitchFamily="18" charset="0"/>
                <a:cs typeface="Times New Roman" panose="02020603050405020304" pitchFamily="18" charset="0"/>
              </a:rPr>
              <a:t>2nd </a:t>
            </a:r>
            <a:r>
              <a:rPr lang="en-US" dirty="0">
                <a:latin typeface="Times New Roman" panose="02020603050405020304" pitchFamily="18" charset="0"/>
                <a:cs typeface="Times New Roman" panose="02020603050405020304" pitchFamily="18" charset="0"/>
              </a:rPr>
              <a:t>option Raft(mat) foundation</a:t>
            </a:r>
          </a:p>
          <a:p>
            <a:pPr algn="l" rtl="0"/>
            <a:r>
              <a:rPr lang="en-US" dirty="0">
                <a:latin typeface="Times New Roman" panose="02020603050405020304" pitchFamily="18" charset="0"/>
                <a:cs typeface="Times New Roman" panose="02020603050405020304" pitchFamily="18" charset="0"/>
              </a:rPr>
              <a:t>3rd option piles</a:t>
            </a:r>
            <a:r>
              <a:rPr lang="en-US" dirty="0" smtClean="0">
                <a:latin typeface="Times New Roman" panose="02020603050405020304" pitchFamily="18" charset="0"/>
                <a:cs typeface="Times New Roman" panose="02020603050405020304" pitchFamily="18" charset="0"/>
              </a:rPr>
              <a:t>.</a:t>
            </a:r>
          </a:p>
          <a:p>
            <a:pPr algn="l" rtl="0"/>
            <a:endParaRPr lang="en-US" dirty="0">
              <a:latin typeface="Times New Roman" panose="02020603050405020304" pitchFamily="18" charset="0"/>
              <a:cs typeface="Times New Roman" panose="02020603050405020304" pitchFamily="18" charset="0"/>
            </a:endParaRPr>
          </a:p>
          <a:p>
            <a:pPr algn="l" rtl="0"/>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20353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05CC13-9DBF-492B-8473-503262711DF7}"/>
              </a:ext>
            </a:extLst>
          </p:cNvPr>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Design </a:t>
            </a:r>
            <a:r>
              <a:rPr lang="en-US" altLang="en-US" dirty="0" smtClean="0">
                <a:latin typeface="Times New Roman" panose="02020603050405020304" pitchFamily="18" charset="0"/>
                <a:cs typeface="Times New Roman" panose="02020603050405020304" pitchFamily="18" charset="0"/>
              </a:rPr>
              <a:t>part.2 </a:t>
            </a:r>
            <a:r>
              <a:rPr lang="en-US" altLang="en-US" dirty="0">
                <a:latin typeface="Times New Roman" panose="02020603050405020304" pitchFamily="18" charset="0"/>
                <a:cs typeface="Times New Roman" panose="02020603050405020304" pitchFamily="18" charset="0"/>
              </a:rPr>
              <a:t>of mat foundation</a:t>
            </a:r>
            <a:br>
              <a:rPr lang="en-US" altLang="en-US" dirty="0">
                <a:latin typeface="Times New Roman" panose="02020603050405020304" pitchFamily="18" charset="0"/>
                <a:cs typeface="Times New Roman" panose="02020603050405020304" pitchFamily="18" charset="0"/>
              </a:rPr>
            </a:br>
            <a:endParaRPr lang="ar-JO"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53852" y="2033812"/>
            <a:ext cx="9366719" cy="3799087"/>
          </a:xfrm>
        </p:spPr>
        <p:txBody>
          <a:bodyPr/>
          <a:lstStyle/>
          <a:p>
            <a:pPr algn="l" rtl="0"/>
            <a:r>
              <a:rPr lang="en-US" dirty="0" smtClean="0">
                <a:latin typeface="Times New Roman" panose="02020603050405020304" pitchFamily="18" charset="0"/>
                <a:cs typeface="Times New Roman" panose="02020603050405020304" pitchFamily="18" charset="0"/>
              </a:rPr>
              <a:t>Bearing </a:t>
            </a:r>
            <a:r>
              <a:rPr lang="en-US" dirty="0">
                <a:latin typeface="Times New Roman" panose="02020603050405020304" pitchFamily="18" charset="0"/>
                <a:cs typeface="Times New Roman" panose="02020603050405020304" pitchFamily="18" charset="0"/>
              </a:rPr>
              <a:t>Capacity Check</a:t>
            </a:r>
          </a:p>
          <a:p>
            <a:pPr algn="l" rtl="0"/>
            <a:r>
              <a:rPr lang="en-US" dirty="0">
                <a:latin typeface="Times New Roman" panose="02020603050405020304" pitchFamily="18" charset="0"/>
                <a:cs typeface="Times New Roman" panose="02020603050405020304" pitchFamily="18" charset="0"/>
              </a:rPr>
              <a:t>q = 149 KN/m2</a:t>
            </a:r>
          </a:p>
          <a:p>
            <a:pPr algn="l" rtl="0"/>
            <a:r>
              <a:rPr lang="en-US" dirty="0" err="1">
                <a:latin typeface="Times New Roman" panose="02020603050405020304" pitchFamily="18" charset="0"/>
                <a:cs typeface="Times New Roman" panose="02020603050405020304" pitchFamily="18" charset="0"/>
              </a:rPr>
              <a:t>qall</a:t>
            </a:r>
            <a:r>
              <a:rPr lang="en-US" dirty="0">
                <a:latin typeface="Times New Roman" panose="02020603050405020304" pitchFamily="18" charset="0"/>
                <a:cs typeface="Times New Roman" panose="02020603050405020304" pitchFamily="18" charset="0"/>
              </a:rPr>
              <a:t> = 150 KN/m2</a:t>
            </a:r>
          </a:p>
          <a:p>
            <a:pPr algn="l" rtl="0"/>
            <a:r>
              <a:rPr lang="en-US" dirty="0">
                <a:latin typeface="Times New Roman" panose="02020603050405020304" pitchFamily="18" charset="0"/>
                <a:cs typeface="Times New Roman" panose="02020603050405020304" pitchFamily="18" charset="0"/>
              </a:rPr>
              <a:t>q &lt; </a:t>
            </a:r>
            <a:r>
              <a:rPr lang="en-US" dirty="0" err="1">
                <a:latin typeface="Times New Roman" panose="02020603050405020304" pitchFamily="18" charset="0"/>
                <a:cs typeface="Times New Roman" panose="02020603050405020304" pitchFamily="18" charset="0"/>
              </a:rPr>
              <a:t>qall</a:t>
            </a:r>
            <a:r>
              <a:rPr lang="en-US" dirty="0">
                <a:latin typeface="Times New Roman" panose="02020603050405020304" pitchFamily="18" charset="0"/>
                <a:cs typeface="Times New Roman" panose="02020603050405020304" pitchFamily="18" charset="0"/>
              </a:rPr>
              <a:t>  ………………… (OK)</a:t>
            </a:r>
          </a:p>
          <a:p>
            <a:pPr algn="l" rtl="0"/>
            <a:endParaRPr lang="en-US" dirty="0">
              <a:latin typeface="Times New Roman" panose="02020603050405020304" pitchFamily="18" charset="0"/>
              <a:cs typeface="Times New Roman" panose="02020603050405020304" pitchFamily="18" charset="0"/>
            </a:endParaRPr>
          </a:p>
        </p:txBody>
      </p:sp>
      <p:sp>
        <p:nvSpPr>
          <p:cNvPr id="8" name="Content Placeholder 5"/>
          <p:cNvSpPr txBox="1">
            <a:spLocks/>
          </p:cNvSpPr>
          <p:nvPr/>
        </p:nvSpPr>
        <p:spPr>
          <a:xfrm>
            <a:off x="1153852" y="2382592"/>
            <a:ext cx="4298334" cy="4586049"/>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endParaRPr lang="en-US" dirty="0"/>
          </a:p>
        </p:txBody>
      </p:sp>
      <p:pic>
        <p:nvPicPr>
          <p:cNvPr id="6" name="Picture 5"/>
          <p:cNvPicPr/>
          <p:nvPr/>
        </p:nvPicPr>
        <p:blipFill>
          <a:blip r:embed="rId2"/>
          <a:stretch>
            <a:fillRect/>
          </a:stretch>
        </p:blipFill>
        <p:spPr>
          <a:xfrm>
            <a:off x="5996868" y="1770742"/>
            <a:ext cx="5065894" cy="3191299"/>
          </a:xfrm>
          <a:prstGeom prst="rect">
            <a:avLst/>
          </a:prstGeom>
        </p:spPr>
      </p:pic>
    </p:spTree>
    <p:extLst>
      <p:ext uri="{BB962C8B-B14F-4D97-AF65-F5344CB8AC3E}">
        <p14:creationId xmlns:p14="http://schemas.microsoft.com/office/powerpoint/2010/main" val="8345532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05CC13-9DBF-492B-8473-503262711DF7}"/>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Design </a:t>
            </a:r>
            <a:r>
              <a:rPr lang="en-US" altLang="en-US" dirty="0">
                <a:latin typeface="Times New Roman" panose="02020603050405020304" pitchFamily="18" charset="0"/>
                <a:cs typeface="Times New Roman" panose="02020603050405020304" pitchFamily="18" charset="0"/>
              </a:rPr>
              <a:t>part.1 of mat foundation</a:t>
            </a:r>
            <a:br>
              <a:rPr lang="en-US" altLang="en-US" dirty="0">
                <a:latin typeface="Times New Roman" panose="02020603050405020304" pitchFamily="18" charset="0"/>
                <a:cs typeface="Times New Roman" panose="02020603050405020304" pitchFamily="18" charset="0"/>
              </a:rPr>
            </a:br>
            <a:endParaRPr lang="ar-JO"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53852" y="1905000"/>
                <a:ext cx="9366719" cy="3799087"/>
              </a:xfrm>
            </p:spPr>
            <p:txBody>
              <a:bodyPr/>
              <a:lstStyle/>
              <a:p>
                <a:pPr algn="l" rtl="0"/>
                <a:r>
                  <a:rPr lang="en-US" dirty="0" smtClean="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Wide </a:t>
                </a:r>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beam Shear Check</a:t>
                </a:r>
              </a:p>
              <a:p>
                <a:pPr algn="l" rtl="0"/>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Vu = 586 KN/m</a:t>
                </a:r>
              </a:p>
              <a:p>
                <a:pPr algn="l" rtl="0"/>
                <a:r>
                  <a:rPr lang="en-US" dirty="0" err="1">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ØVc</a:t>
                </a:r>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f>
                      <m:fPr>
                        <m:ctrlPr>
                          <a:rPr lang="en-US" i="1">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0</m:t>
                        </m:r>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75</m:t>
                        </m:r>
                      </m:num>
                      <m:den>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6</m:t>
                        </m:r>
                      </m:den>
                    </m:f>
                  </m:oMath>
                </a14:m>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a:t>
                </a:r>
                <a14:m>
                  <m:oMath xmlns:m="http://schemas.openxmlformats.org/officeDocument/2006/math">
                    <m:rad>
                      <m:radPr>
                        <m:degHide m:val="on"/>
                        <m:ctrlPr>
                          <a:rPr lang="en-US" i="1">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28</m:t>
                        </m:r>
                      </m:e>
                    </m:rad>
                  </m:oMath>
                </a14:m>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×1000×</a:t>
                </a:r>
                <a14:m>
                  <m:oMath xmlns:m="http://schemas.openxmlformats.org/officeDocument/2006/math">
                    <m:f>
                      <m:fPr>
                        <m:ctrlPr>
                          <a:rPr lang="en-US" i="1">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910</m:t>
                        </m:r>
                      </m:num>
                      <m:den>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1000</m:t>
                        </m:r>
                      </m:den>
                    </m:f>
                  </m:oMath>
                </a14:m>
                <a:endPar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endParaRPr>
              </a:p>
              <a:p>
                <a:pPr algn="l" rtl="0"/>
                <a:r>
                  <a:rPr lang="en-US" dirty="0" err="1">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ØVc</a:t>
                </a:r>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 = 601 KN/m</a:t>
                </a:r>
              </a:p>
              <a:p>
                <a:pPr algn="l" rtl="0"/>
                <a:r>
                  <a:rPr lang="en-US" dirty="0" err="1">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ØVc</a:t>
                </a:r>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 &gt; Vu ………………… (OK)</a:t>
                </a:r>
              </a:p>
              <a:p>
                <a:pPr algn="l" rtl="0"/>
                <a:endPar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53852" y="1905000"/>
                <a:ext cx="9366719" cy="3799087"/>
              </a:xfrm>
              <a:blipFill rotWithShape="0">
                <a:blip r:embed="rId2"/>
                <a:stretch>
                  <a:fillRect l="-455" t="-963"/>
                </a:stretch>
              </a:blipFill>
            </p:spPr>
            <p:txBody>
              <a:bodyPr/>
              <a:lstStyle/>
              <a:p>
                <a:r>
                  <a:rPr lang="en-US">
                    <a:noFill/>
                  </a:rPr>
                  <a:t> </a:t>
                </a:r>
              </a:p>
            </p:txBody>
          </p:sp>
        </mc:Fallback>
      </mc:AlternateContent>
      <p:sp>
        <p:nvSpPr>
          <p:cNvPr id="8" name="Content Placeholder 5"/>
          <p:cNvSpPr txBox="1">
            <a:spLocks/>
          </p:cNvSpPr>
          <p:nvPr/>
        </p:nvSpPr>
        <p:spPr>
          <a:xfrm>
            <a:off x="1153852" y="2382592"/>
            <a:ext cx="4298334" cy="4586049"/>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endParaRPr lang="en-US" dirty="0"/>
          </a:p>
        </p:txBody>
      </p:sp>
      <p:pic>
        <p:nvPicPr>
          <p:cNvPr id="6" name="Picture 5"/>
          <p:cNvPicPr/>
          <p:nvPr/>
        </p:nvPicPr>
        <p:blipFill>
          <a:blip r:embed="rId3"/>
          <a:stretch>
            <a:fillRect/>
          </a:stretch>
        </p:blipFill>
        <p:spPr>
          <a:xfrm>
            <a:off x="7048769" y="1904999"/>
            <a:ext cx="4025632" cy="3276601"/>
          </a:xfrm>
          <a:prstGeom prst="rect">
            <a:avLst/>
          </a:prstGeom>
        </p:spPr>
      </p:pic>
    </p:spTree>
    <p:extLst>
      <p:ext uri="{BB962C8B-B14F-4D97-AF65-F5344CB8AC3E}">
        <p14:creationId xmlns:p14="http://schemas.microsoft.com/office/powerpoint/2010/main" val="22280917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05CC13-9DBF-492B-8473-503262711DF7}"/>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Design </a:t>
            </a:r>
            <a:r>
              <a:rPr lang="en-US" altLang="en-US" dirty="0" smtClean="0">
                <a:latin typeface="Times New Roman" panose="02020603050405020304" pitchFamily="18" charset="0"/>
                <a:cs typeface="Times New Roman" panose="02020603050405020304" pitchFamily="18" charset="0"/>
              </a:rPr>
              <a:t>part.2 </a:t>
            </a:r>
            <a:r>
              <a:rPr lang="en-US" altLang="en-US" dirty="0">
                <a:latin typeface="Times New Roman" panose="02020603050405020304" pitchFamily="18" charset="0"/>
                <a:cs typeface="Times New Roman" panose="02020603050405020304" pitchFamily="18" charset="0"/>
              </a:rPr>
              <a:t>of mat foundation</a:t>
            </a:r>
            <a:br>
              <a:rPr lang="en-US" altLang="en-US" dirty="0">
                <a:latin typeface="Times New Roman" panose="02020603050405020304" pitchFamily="18" charset="0"/>
                <a:cs typeface="Times New Roman" panose="02020603050405020304" pitchFamily="18" charset="0"/>
              </a:rPr>
            </a:br>
            <a:endParaRPr lang="ar-JO"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53852" y="1905000"/>
                <a:ext cx="9366719" cy="3799087"/>
              </a:xfrm>
            </p:spPr>
            <p:txBody>
              <a:bodyPr/>
              <a:lstStyle/>
              <a:p>
                <a:pPr algn="l" rtl="0"/>
                <a:r>
                  <a:rPr lang="en-US" dirty="0" smtClean="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Wide </a:t>
                </a:r>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beam Shear Check</a:t>
                </a:r>
              </a:p>
              <a:p>
                <a:pPr algn="l" rtl="0"/>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Vu = 453 KN/m</a:t>
                </a:r>
              </a:p>
              <a:p>
                <a:pPr algn="l" rtl="0"/>
                <a:r>
                  <a:rPr lang="en-US" dirty="0" err="1">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ØVc</a:t>
                </a:r>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 = </a:t>
                </a:r>
                <a14:m>
                  <m:oMath xmlns:m="http://schemas.openxmlformats.org/officeDocument/2006/math">
                    <m:f>
                      <m:fPr>
                        <m:ctrlPr>
                          <a:rPr lang="en-US" i="1">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0</m:t>
                        </m:r>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75</m:t>
                        </m:r>
                      </m:num>
                      <m:den>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6</m:t>
                        </m:r>
                      </m:den>
                    </m:f>
                  </m:oMath>
                </a14:m>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a:t>
                </a:r>
                <a14:m>
                  <m:oMath xmlns:m="http://schemas.openxmlformats.org/officeDocument/2006/math">
                    <m:rad>
                      <m:radPr>
                        <m:degHide m:val="on"/>
                        <m:ctrlPr>
                          <a:rPr lang="en-US" i="1">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28</m:t>
                        </m:r>
                      </m:e>
                    </m:rad>
                  </m:oMath>
                </a14:m>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×1000×</a:t>
                </a:r>
                <a14:m>
                  <m:oMath xmlns:m="http://schemas.openxmlformats.org/officeDocument/2006/math">
                    <m:f>
                      <m:fPr>
                        <m:ctrlPr>
                          <a:rPr lang="en-US" i="1">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910</m:t>
                        </m:r>
                      </m:num>
                      <m:den>
                        <m:r>
                          <a:rPr lang="en-US">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1000</m:t>
                        </m:r>
                      </m:den>
                    </m:f>
                  </m:oMath>
                </a14:m>
                <a:endPar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endParaRPr>
              </a:p>
              <a:p>
                <a:pPr algn="l" rtl="0"/>
                <a:r>
                  <a:rPr lang="en-US" dirty="0" err="1">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ØVc</a:t>
                </a:r>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 = 601 KN/m</a:t>
                </a:r>
              </a:p>
              <a:p>
                <a:pPr algn="l" rtl="0"/>
                <a:r>
                  <a:rPr lang="en-US" dirty="0" err="1">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ØVc</a:t>
                </a:r>
                <a:r>
                  <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rPr>
                  <a:t> &gt; Vu …………………(OK)</a:t>
                </a:r>
              </a:p>
              <a:p>
                <a:pPr algn="l" rtl="0"/>
                <a:endParaRPr lang="en-US" dirty="0">
                  <a:solidFill>
                    <a:schemeClr val="tx1">
                      <a:lumMod val="65000"/>
                      <a:lumOff val="35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53852" y="1905000"/>
                <a:ext cx="9366719" cy="3799087"/>
              </a:xfrm>
              <a:blipFill rotWithShape="0">
                <a:blip r:embed="rId2"/>
                <a:stretch>
                  <a:fillRect l="-455" t="-963"/>
                </a:stretch>
              </a:blipFill>
            </p:spPr>
            <p:txBody>
              <a:bodyPr/>
              <a:lstStyle/>
              <a:p>
                <a:r>
                  <a:rPr lang="en-US">
                    <a:noFill/>
                  </a:rPr>
                  <a:t> </a:t>
                </a:r>
              </a:p>
            </p:txBody>
          </p:sp>
        </mc:Fallback>
      </mc:AlternateContent>
      <p:sp>
        <p:nvSpPr>
          <p:cNvPr id="8" name="Content Placeholder 5"/>
          <p:cNvSpPr txBox="1">
            <a:spLocks/>
          </p:cNvSpPr>
          <p:nvPr/>
        </p:nvSpPr>
        <p:spPr>
          <a:xfrm>
            <a:off x="1153852" y="2382592"/>
            <a:ext cx="4298334" cy="4586049"/>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endParaRPr lang="en-US" dirty="0"/>
          </a:p>
        </p:txBody>
      </p:sp>
      <p:pic>
        <p:nvPicPr>
          <p:cNvPr id="7" name="Picture 6"/>
          <p:cNvPicPr/>
          <p:nvPr/>
        </p:nvPicPr>
        <p:blipFill>
          <a:blip r:embed="rId3"/>
          <a:stretch>
            <a:fillRect/>
          </a:stretch>
        </p:blipFill>
        <p:spPr>
          <a:xfrm>
            <a:off x="7048768" y="1905000"/>
            <a:ext cx="4199803" cy="3262086"/>
          </a:xfrm>
          <a:prstGeom prst="rect">
            <a:avLst/>
          </a:prstGeom>
        </p:spPr>
      </p:pic>
    </p:spTree>
    <p:extLst>
      <p:ext uri="{BB962C8B-B14F-4D97-AF65-F5344CB8AC3E}">
        <p14:creationId xmlns:p14="http://schemas.microsoft.com/office/powerpoint/2010/main" val="12969756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05CC13-9DBF-492B-8473-503262711DF7}"/>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Design </a:t>
            </a:r>
            <a:r>
              <a:rPr lang="en-US" altLang="en-US" dirty="0">
                <a:latin typeface="Times New Roman" panose="02020603050405020304" pitchFamily="18" charset="0"/>
                <a:cs typeface="Times New Roman" panose="02020603050405020304" pitchFamily="18" charset="0"/>
              </a:rPr>
              <a:t>part.1 of mat foundation</a:t>
            </a:r>
            <a:br>
              <a:rPr lang="en-US" altLang="en-US" dirty="0">
                <a:latin typeface="Times New Roman" panose="02020603050405020304" pitchFamily="18" charset="0"/>
                <a:cs typeface="Times New Roman" panose="02020603050405020304" pitchFamily="18" charset="0"/>
              </a:rPr>
            </a:br>
            <a:endParaRPr lang="ar-JO" dirty="0">
              <a:solidFill>
                <a:schemeClr val="tx1"/>
              </a:solidFill>
              <a:latin typeface="Times New Roman" panose="02020603050405020304" pitchFamily="18" charset="0"/>
              <a:cs typeface="Times New Roman" panose="02020603050405020304" pitchFamily="18" charset="0"/>
            </a:endParaRPr>
          </a:p>
        </p:txBody>
      </p:sp>
      <p:sp>
        <p:nvSpPr>
          <p:cNvPr id="7" name="Content Placeholder 2"/>
          <p:cNvSpPr>
            <a:spLocks noGrp="1"/>
          </p:cNvSpPr>
          <p:nvPr>
            <p:ph idx="1"/>
          </p:nvPr>
        </p:nvSpPr>
        <p:spPr>
          <a:xfrm>
            <a:off x="1899942" y="1509486"/>
            <a:ext cx="8915400" cy="3777622"/>
          </a:xfrm>
        </p:spPr>
        <p:txBody>
          <a:bodyPr>
            <a:normAutofit/>
          </a:bodyPr>
          <a:lstStyle/>
          <a:p>
            <a:pPr marR="0" algn="l" rtl="0"/>
            <a:r>
              <a:rPr lang="en-US" dirty="0">
                <a:latin typeface="Times New Roman" pitchFamily="18" charset="0"/>
                <a:cs typeface="Times New Roman" pitchFamily="18" charset="0"/>
              </a:rPr>
              <a:t> We use thickness of mat foundation to be </a:t>
            </a:r>
            <a:r>
              <a:rPr lang="en-US" dirty="0" smtClean="0">
                <a:latin typeface="Times New Roman" pitchFamily="18" charset="0"/>
                <a:cs typeface="Times New Roman" pitchFamily="18" charset="0"/>
              </a:rPr>
              <a:t>1m </a:t>
            </a:r>
            <a:r>
              <a:rPr lang="en-US" dirty="0">
                <a:latin typeface="Times New Roman" pitchFamily="18" charset="0"/>
                <a:cs typeface="Times New Roman" pitchFamily="18" charset="0"/>
              </a:rPr>
              <a:t>then we check it by display punching on columns and all results found less than 1 and it is ok</a:t>
            </a:r>
            <a:r>
              <a:rPr lang="en-US" dirty="0" smtClean="0">
                <a:latin typeface="Times New Roman" pitchFamily="18" charset="0"/>
                <a:cs typeface="Times New Roman" pitchFamily="18" charset="0"/>
              </a:rPr>
              <a:t>.</a:t>
            </a:r>
          </a:p>
          <a:p>
            <a:pPr marR="0" algn="l" rtl="0"/>
            <a:endParaRPr lang="en-US" dirty="0" smtClean="0">
              <a:latin typeface="Times New Roman" pitchFamily="18" charset="0"/>
              <a:cs typeface="Times New Roman" pitchFamily="18" charset="0"/>
            </a:endParaRPr>
          </a:p>
          <a:p>
            <a:pPr marR="0" algn="l" rtl="0"/>
            <a:endParaRPr lang="en-US" dirty="0" smtClean="0">
              <a:latin typeface="Times New Roman" pitchFamily="18" charset="0"/>
              <a:cs typeface="Times New Roman" pitchFamily="18" charset="0"/>
            </a:endParaRPr>
          </a:p>
          <a:p>
            <a:pPr marR="0" algn="l" rtl="0"/>
            <a:endParaRPr lang="en-US" dirty="0" smtClean="0">
              <a:latin typeface="Times New Roman" pitchFamily="18" charset="0"/>
              <a:cs typeface="Times New Roman" pitchFamily="18" charset="0"/>
            </a:endParaRPr>
          </a:p>
          <a:p>
            <a:pPr algn="l" rtl="0"/>
            <a:r>
              <a:rPr lang="en-US" dirty="0">
                <a:latin typeface="Times New Roman" pitchFamily="18" charset="0"/>
                <a:cs typeface="Times New Roman" pitchFamily="18" charset="0"/>
              </a:rPr>
              <a:t>Since the Punching ratio less than 1 </a:t>
            </a:r>
            <a:endParaRPr lang="en-US" dirty="0" smtClean="0">
              <a:latin typeface="Times New Roman" pitchFamily="18" charset="0"/>
              <a:cs typeface="Times New Roman" pitchFamily="18" charset="0"/>
            </a:endParaRPr>
          </a:p>
          <a:p>
            <a:pPr marL="0" indent="0" algn="l" rtl="0">
              <a:buNone/>
            </a:pPr>
            <a:r>
              <a:rPr lang="en-US" dirty="0" smtClean="0">
                <a:latin typeface="Times New Roman" pitchFamily="18" charset="0"/>
                <a:cs typeface="Times New Roman" pitchFamily="18" charset="0"/>
              </a:rPr>
              <a:t>0.54&lt;1 </a:t>
            </a:r>
            <a:r>
              <a:rPr lang="en-US" dirty="0">
                <a:latin typeface="Times New Roman" pitchFamily="18" charset="0"/>
                <a:cs typeface="Times New Roman" pitchFamily="18" charset="0"/>
              </a:rPr>
              <a:t>…………………(OK)</a:t>
            </a:r>
          </a:p>
          <a:p>
            <a:pPr marR="0" algn="l" rtl="0"/>
            <a:endParaRPr lang="en-US" dirty="0" smtClean="0">
              <a:latin typeface="Times New Roman" pitchFamily="18" charset="0"/>
              <a:cs typeface="Times New Roman" pitchFamily="18" charset="0"/>
            </a:endParaRPr>
          </a:p>
          <a:p>
            <a:pPr marR="0" algn="l" rtl="0"/>
            <a:endParaRPr lang="en-US" dirty="0">
              <a:latin typeface="Times New Roman" pitchFamily="18" charset="0"/>
              <a:cs typeface="Times New Roman" pitchFamily="18" charset="0"/>
            </a:endParaRPr>
          </a:p>
        </p:txBody>
      </p:sp>
      <p:pic>
        <p:nvPicPr>
          <p:cNvPr id="5" name="Picture 4"/>
          <p:cNvPicPr/>
          <p:nvPr/>
        </p:nvPicPr>
        <p:blipFill>
          <a:blip r:embed="rId2"/>
          <a:stretch>
            <a:fillRect/>
          </a:stretch>
        </p:blipFill>
        <p:spPr>
          <a:xfrm>
            <a:off x="7309338" y="1905000"/>
            <a:ext cx="4373154" cy="4511812"/>
          </a:xfrm>
          <a:prstGeom prst="rect">
            <a:avLst/>
          </a:prstGeom>
        </p:spPr>
      </p:pic>
    </p:spTree>
    <p:extLst>
      <p:ext uri="{BB962C8B-B14F-4D97-AF65-F5344CB8AC3E}">
        <p14:creationId xmlns:p14="http://schemas.microsoft.com/office/powerpoint/2010/main" val="9234264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05CC13-9DBF-492B-8473-503262711DF7}"/>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Design </a:t>
            </a:r>
            <a:r>
              <a:rPr lang="en-US" altLang="en-US" dirty="0">
                <a:latin typeface="Times New Roman" panose="02020603050405020304" pitchFamily="18" charset="0"/>
                <a:cs typeface="Times New Roman" panose="02020603050405020304" pitchFamily="18" charset="0"/>
              </a:rPr>
              <a:t>part.2 of mat foundation</a:t>
            </a:r>
            <a:br>
              <a:rPr lang="en-US" altLang="en-US" dirty="0">
                <a:latin typeface="Times New Roman" panose="02020603050405020304" pitchFamily="18" charset="0"/>
                <a:cs typeface="Times New Roman" panose="02020603050405020304" pitchFamily="18" charset="0"/>
              </a:rPr>
            </a:br>
            <a:endParaRPr lang="ar-JO" dirty="0">
              <a:solidFill>
                <a:schemeClr val="tx1"/>
              </a:solidFill>
              <a:latin typeface="Times New Roman" panose="02020603050405020304" pitchFamily="18" charset="0"/>
              <a:cs typeface="Times New Roman" panose="02020603050405020304" pitchFamily="18" charset="0"/>
            </a:endParaRPr>
          </a:p>
        </p:txBody>
      </p:sp>
      <p:sp>
        <p:nvSpPr>
          <p:cNvPr id="7" name="Content Placeholder 2"/>
          <p:cNvSpPr>
            <a:spLocks noGrp="1"/>
          </p:cNvSpPr>
          <p:nvPr>
            <p:ph idx="1"/>
          </p:nvPr>
        </p:nvSpPr>
        <p:spPr>
          <a:xfrm>
            <a:off x="1899942" y="1509486"/>
            <a:ext cx="8915400" cy="3777622"/>
          </a:xfrm>
        </p:spPr>
        <p:txBody>
          <a:bodyPr>
            <a:normAutofit/>
          </a:bodyPr>
          <a:lstStyle/>
          <a:p>
            <a:pPr marR="0" algn="l" rtl="0"/>
            <a:r>
              <a:rPr lang="en-US" dirty="0">
                <a:latin typeface="Times New Roman" pitchFamily="18" charset="0"/>
                <a:cs typeface="Times New Roman" pitchFamily="18" charset="0"/>
              </a:rPr>
              <a:t> We use thickness of mat foundation to be </a:t>
            </a:r>
            <a:r>
              <a:rPr lang="en-US" dirty="0" smtClean="0">
                <a:latin typeface="Times New Roman" pitchFamily="18" charset="0"/>
                <a:cs typeface="Times New Roman" pitchFamily="18" charset="0"/>
              </a:rPr>
              <a:t>1m </a:t>
            </a:r>
            <a:r>
              <a:rPr lang="en-US" dirty="0">
                <a:latin typeface="Times New Roman" pitchFamily="18" charset="0"/>
                <a:cs typeface="Times New Roman" pitchFamily="18" charset="0"/>
              </a:rPr>
              <a:t>then we check it by display punching on </a:t>
            </a:r>
            <a:r>
              <a:rPr lang="en-US" dirty="0" smtClean="0">
                <a:latin typeface="Times New Roman" pitchFamily="18" charset="0"/>
                <a:cs typeface="Times New Roman" pitchFamily="18" charset="0"/>
              </a:rPr>
              <a:t>columns. </a:t>
            </a:r>
            <a:endParaRPr lang="en-US" dirty="0">
              <a:latin typeface="Times New Roman" pitchFamily="18" charset="0"/>
              <a:cs typeface="Times New Roman" pitchFamily="18" charset="0"/>
            </a:endParaRPr>
          </a:p>
          <a:p>
            <a:pPr marR="0" algn="l" rtl="0"/>
            <a:endParaRPr lang="en-US" dirty="0" smtClean="0">
              <a:latin typeface="Times New Roman" pitchFamily="18" charset="0"/>
              <a:cs typeface="Times New Roman" pitchFamily="18" charset="0"/>
            </a:endParaRPr>
          </a:p>
          <a:p>
            <a:pPr marR="0" algn="l" rtl="0"/>
            <a:endParaRPr lang="en-US" dirty="0">
              <a:latin typeface="Times New Roman" pitchFamily="18" charset="0"/>
              <a:cs typeface="Times New Roman" pitchFamily="18" charset="0"/>
            </a:endParaRPr>
          </a:p>
          <a:p>
            <a:pPr marR="0" algn="l" rtl="0"/>
            <a:endParaRPr lang="en-US" dirty="0" smtClean="0">
              <a:latin typeface="Times New Roman" pitchFamily="18" charset="0"/>
              <a:cs typeface="Times New Roman" pitchFamily="18" charset="0"/>
            </a:endParaRPr>
          </a:p>
          <a:p>
            <a:pPr algn="l" rtl="0"/>
            <a:r>
              <a:rPr lang="en-US" dirty="0">
                <a:latin typeface="Times New Roman" pitchFamily="18" charset="0"/>
                <a:cs typeface="Times New Roman" pitchFamily="18" charset="0"/>
              </a:rPr>
              <a:t>Since the Punching ratio less than 1 </a:t>
            </a:r>
          </a:p>
          <a:p>
            <a:pPr marL="0" indent="0" algn="l" rtl="0">
              <a:buNone/>
            </a:pPr>
            <a:r>
              <a:rPr lang="en-US" dirty="0">
                <a:latin typeface="Times New Roman" pitchFamily="18" charset="0"/>
                <a:cs typeface="Times New Roman" pitchFamily="18" charset="0"/>
              </a:rPr>
              <a:t>0.85&lt;1 …………………(OK)</a:t>
            </a:r>
          </a:p>
          <a:p>
            <a:pPr marR="0" algn="l" rtl="0"/>
            <a:endParaRPr lang="en-US" dirty="0" smtClean="0">
              <a:latin typeface="Times New Roman" pitchFamily="18" charset="0"/>
              <a:cs typeface="Times New Roman" pitchFamily="18" charset="0"/>
            </a:endParaRPr>
          </a:p>
          <a:p>
            <a:pPr marR="0" algn="l" rtl="0"/>
            <a:endParaRPr lang="en-US" dirty="0">
              <a:latin typeface="Times New Roman" pitchFamily="18" charset="0"/>
              <a:cs typeface="Times New Roman" pitchFamily="18" charset="0"/>
            </a:endParaRPr>
          </a:p>
        </p:txBody>
      </p:sp>
      <p:pic>
        <p:nvPicPr>
          <p:cNvPr id="6" name="Picture 5"/>
          <p:cNvPicPr/>
          <p:nvPr/>
        </p:nvPicPr>
        <p:blipFill>
          <a:blip r:embed="rId2"/>
          <a:stretch>
            <a:fillRect/>
          </a:stretch>
        </p:blipFill>
        <p:spPr>
          <a:xfrm>
            <a:off x="6644867" y="2104859"/>
            <a:ext cx="4859745" cy="4441083"/>
          </a:xfrm>
          <a:prstGeom prst="rect">
            <a:avLst/>
          </a:prstGeom>
        </p:spPr>
      </p:pic>
    </p:spTree>
    <p:extLst>
      <p:ext uri="{BB962C8B-B14F-4D97-AF65-F5344CB8AC3E}">
        <p14:creationId xmlns:p14="http://schemas.microsoft.com/office/powerpoint/2010/main" val="32036843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latin typeface="Times New Roman" pitchFamily="18" charset="0"/>
                <a:cs typeface="Times New Roman" pitchFamily="18" charset="0"/>
              </a:rPr>
              <a:t>Mat foundation reinforcement : </a:t>
            </a:r>
          </a:p>
        </p:txBody>
      </p:sp>
      <p:sp>
        <p:nvSpPr>
          <p:cNvPr id="3" name="Content Placeholder 2"/>
          <p:cNvSpPr>
            <a:spLocks noGrp="1"/>
          </p:cNvSpPr>
          <p:nvPr>
            <p:ph idx="1"/>
          </p:nvPr>
        </p:nvSpPr>
        <p:spPr>
          <a:xfrm>
            <a:off x="1185415" y="1396847"/>
            <a:ext cx="8915400" cy="4056754"/>
          </a:xfrm>
        </p:spPr>
        <p:txBody>
          <a:bodyPr/>
          <a:lstStyle/>
          <a:p>
            <a:pPr algn="l" rtl="0"/>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a:t>
            </a:r>
            <a:r>
              <a:rPr lang="en-US" dirty="0">
                <a:latin typeface="Times New Roman" panose="02020603050405020304" pitchFamily="18" charset="0"/>
                <a:cs typeface="Times New Roman" panose="02020603050405020304" pitchFamily="18" charset="0"/>
              </a:rPr>
              <a:t>reinforcement for </a:t>
            </a:r>
            <a:r>
              <a:rPr lang="en-US" dirty="0" smtClean="0">
                <a:latin typeface="Times New Roman" panose="02020603050405020304" pitchFamily="18" charset="0"/>
                <a:cs typeface="Times New Roman" panose="02020603050405020304" pitchFamily="18" charset="0"/>
              </a:rPr>
              <a:t>part 1</a:t>
            </a: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a:t>
            </a:r>
            <a:r>
              <a:rPr lang="en-US" dirty="0">
                <a:latin typeface="Times New Roman" panose="02020603050405020304" pitchFamily="18" charset="0"/>
                <a:cs typeface="Times New Roman" panose="02020603050405020304" pitchFamily="18" charset="0"/>
              </a:rPr>
              <a:t>reinforcement for part 2</a:t>
            </a:r>
            <a:endParaRPr lang="en-US" dirty="0" smtClean="0">
              <a:latin typeface="Times New Roman" panose="02020603050405020304" pitchFamily="18" charset="0"/>
              <a:cs typeface="Times New Roman" panose="02020603050405020304" pitchFamily="18" charset="0"/>
            </a:endParaRPr>
          </a:p>
          <a:p>
            <a:pPr algn="l" rtl="0"/>
            <a:endParaRPr lang="en-US" dirty="0"/>
          </a:p>
          <a:p>
            <a:pPr algn="l" rtl="0"/>
            <a:endParaRPr lang="en-US" dirty="0" smtClean="0"/>
          </a:p>
          <a:p>
            <a:pPr algn="l" rtl="0"/>
            <a:endParaRPr lang="ar-SA" dirty="0"/>
          </a:p>
          <a:p>
            <a:pPr algn="l" rtl="0"/>
            <a:endParaRPr lang="ar-SA" dirty="0"/>
          </a:p>
        </p:txBody>
      </p:sp>
      <p:pic>
        <p:nvPicPr>
          <p:cNvPr id="6" name="Picture 5"/>
          <p:cNvPicPr/>
          <p:nvPr/>
        </p:nvPicPr>
        <p:blipFill rotWithShape="1">
          <a:blip r:embed="rId2">
            <a:extLst>
              <a:ext uri="{28A0092B-C50C-407E-A947-70E740481C1C}">
                <a14:useLocalDpi xmlns:a14="http://schemas.microsoft.com/office/drawing/2010/main" val="0"/>
              </a:ext>
            </a:extLst>
          </a:blip>
          <a:srcRect t="11067" b="20476"/>
          <a:stretch/>
        </p:blipFill>
        <p:spPr bwMode="auto">
          <a:xfrm>
            <a:off x="5790938" y="3628571"/>
            <a:ext cx="5399576" cy="2336510"/>
          </a:xfrm>
          <a:prstGeom prst="rect">
            <a:avLst/>
          </a:prstGeom>
          <a:ln>
            <a:noFill/>
          </a:ln>
          <a:extLst>
            <a:ext uri="{53640926-AAD7-44D8-BBD7-CCE9431645EC}">
              <a14:shadowObscured xmlns:a14="http://schemas.microsoft.com/office/drawing/2010/main"/>
            </a:ext>
          </a:extLst>
        </p:spPr>
      </p:pic>
      <p:pic>
        <p:nvPicPr>
          <p:cNvPr id="7" name="Picture 6"/>
          <p:cNvPicPr/>
          <p:nvPr/>
        </p:nvPicPr>
        <p:blipFill>
          <a:blip r:embed="rId3">
            <a:extLst>
              <a:ext uri="{28A0092B-C50C-407E-A947-70E740481C1C}">
                <a14:useLocalDpi xmlns:a14="http://schemas.microsoft.com/office/drawing/2010/main" val="0"/>
              </a:ext>
            </a:extLst>
          </a:blip>
          <a:stretch>
            <a:fillRect/>
          </a:stretch>
        </p:blipFill>
        <p:spPr bwMode="auto">
          <a:xfrm>
            <a:off x="5790938" y="1291771"/>
            <a:ext cx="5399575" cy="23368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668038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Mat foundation reinforcement : </a:t>
            </a:r>
            <a:endParaRPr lang="ar-SA" dirty="0"/>
          </a:p>
        </p:txBody>
      </p:sp>
      <p:sp>
        <p:nvSpPr>
          <p:cNvPr id="3" name="Content Placeholder 2"/>
          <p:cNvSpPr>
            <a:spLocks noGrp="1"/>
          </p:cNvSpPr>
          <p:nvPr>
            <p:ph idx="1"/>
          </p:nvPr>
        </p:nvSpPr>
        <p:spPr>
          <a:xfrm>
            <a:off x="4491508" y="6054269"/>
            <a:ext cx="4047186" cy="423804"/>
          </a:xfrm>
        </p:spPr>
        <p:txBody>
          <a:bodyPr/>
          <a:lstStyle/>
          <a:p>
            <a:pPr marL="0" indent="0" algn="l" rtl="0">
              <a:buNone/>
            </a:pPr>
            <a:r>
              <a:rPr lang="en-US" dirty="0" smtClean="0">
                <a:latin typeface="Times New Roman" panose="02020603050405020304" pitchFamily="18" charset="0"/>
                <a:cs typeface="Times New Roman" panose="02020603050405020304" pitchFamily="18" charset="0"/>
              </a:rPr>
              <a:t>Raft </a:t>
            </a:r>
            <a:r>
              <a:rPr lang="en-US" dirty="0">
                <a:latin typeface="Times New Roman" panose="02020603050405020304" pitchFamily="18" charset="0"/>
                <a:cs typeface="Times New Roman" panose="02020603050405020304" pitchFamily="18" charset="0"/>
              </a:rPr>
              <a:t>foundation Reinforcement part 1.</a:t>
            </a:r>
            <a:endParaRPr lang="ar-SA" dirty="0" smtClean="0">
              <a:latin typeface="Times New Roman" panose="02020603050405020304" pitchFamily="18" charset="0"/>
              <a:cs typeface="Times New Roman" panose="02020603050405020304" pitchFamily="18" charset="0"/>
            </a:endParaRPr>
          </a:p>
          <a:p>
            <a:endParaRPr lang="ar-SA" dirty="0">
              <a:latin typeface="Times New Roman" panose="02020603050405020304" pitchFamily="18" charset="0"/>
              <a:cs typeface="Times New Roman" panose="02020603050405020304" pitchFamily="18" charset="0"/>
            </a:endParaRPr>
          </a:p>
        </p:txBody>
      </p:sp>
      <p:pic>
        <p:nvPicPr>
          <p:cNvPr id="7" name="Picture 6"/>
          <p:cNvPicPr/>
          <p:nvPr/>
        </p:nvPicPr>
        <p:blipFill>
          <a:blip r:embed="rId2"/>
          <a:stretch>
            <a:fillRect/>
          </a:stretch>
        </p:blipFill>
        <p:spPr>
          <a:xfrm>
            <a:off x="4223657" y="1264555"/>
            <a:ext cx="3875313" cy="4789714"/>
          </a:xfrm>
          <a:prstGeom prst="rect">
            <a:avLst/>
          </a:prstGeom>
        </p:spPr>
      </p:pic>
    </p:spTree>
    <p:extLst>
      <p:ext uri="{BB962C8B-B14F-4D97-AF65-F5344CB8AC3E}">
        <p14:creationId xmlns:p14="http://schemas.microsoft.com/office/powerpoint/2010/main" val="24765260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Mat foundation reinforcement : </a:t>
            </a:r>
            <a:endParaRPr lang="ar-SA" dirty="0"/>
          </a:p>
        </p:txBody>
      </p:sp>
      <p:sp>
        <p:nvSpPr>
          <p:cNvPr id="3" name="Content Placeholder 2"/>
          <p:cNvSpPr>
            <a:spLocks noGrp="1"/>
          </p:cNvSpPr>
          <p:nvPr>
            <p:ph idx="1"/>
          </p:nvPr>
        </p:nvSpPr>
        <p:spPr>
          <a:xfrm>
            <a:off x="3711309" y="5883256"/>
            <a:ext cx="3694043" cy="488697"/>
          </a:xfrm>
        </p:spPr>
        <p:txBody>
          <a:bodyPr>
            <a:normAutofit fontScale="92500"/>
          </a:bodyPr>
          <a:lstStyle/>
          <a:p>
            <a:pPr marL="0" indent="0" algn="l" rtl="0">
              <a:buNone/>
            </a:pPr>
            <a:r>
              <a:rPr lang="en-US" dirty="0" smtClean="0">
                <a:latin typeface="Times New Roman" panose="02020603050405020304" pitchFamily="18" charset="0"/>
                <a:cs typeface="Times New Roman" panose="02020603050405020304" pitchFamily="18" charset="0"/>
              </a:rPr>
              <a:t>Raft </a:t>
            </a:r>
            <a:r>
              <a:rPr lang="en-US" dirty="0">
                <a:latin typeface="Times New Roman" panose="02020603050405020304" pitchFamily="18" charset="0"/>
                <a:cs typeface="Times New Roman" panose="02020603050405020304" pitchFamily="18" charset="0"/>
              </a:rPr>
              <a:t>foundation </a:t>
            </a:r>
            <a:r>
              <a:rPr lang="en-US" dirty="0" smtClean="0">
                <a:latin typeface="Times New Roman" panose="02020603050405020304" pitchFamily="18" charset="0"/>
                <a:cs typeface="Times New Roman" panose="02020603050405020304" pitchFamily="18" charset="0"/>
              </a:rPr>
              <a:t>Reinforcement part </a:t>
            </a:r>
            <a:r>
              <a:rPr lang="en-US" dirty="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endParaRPr lang="ar-SA" dirty="0">
              <a:latin typeface="Times New Roman" panose="02020603050405020304" pitchFamily="18" charset="0"/>
              <a:cs typeface="Times New Roman" panose="02020603050405020304" pitchFamily="18" charset="0"/>
            </a:endParaRPr>
          </a:p>
          <a:p>
            <a:endParaRPr lang="ar-SA" dirty="0"/>
          </a:p>
        </p:txBody>
      </p:sp>
      <p:pic>
        <p:nvPicPr>
          <p:cNvPr id="5" name="Picture 4"/>
          <p:cNvPicPr/>
          <p:nvPr/>
        </p:nvPicPr>
        <p:blipFill>
          <a:blip r:embed="rId2"/>
          <a:stretch>
            <a:fillRect/>
          </a:stretch>
        </p:blipFill>
        <p:spPr>
          <a:xfrm>
            <a:off x="2724338" y="1264555"/>
            <a:ext cx="5684883" cy="4466953"/>
          </a:xfrm>
          <a:prstGeom prst="rect">
            <a:avLst/>
          </a:prstGeom>
        </p:spPr>
      </p:pic>
    </p:spTree>
    <p:extLst>
      <p:ext uri="{BB962C8B-B14F-4D97-AF65-F5344CB8AC3E}">
        <p14:creationId xmlns:p14="http://schemas.microsoft.com/office/powerpoint/2010/main" val="30324231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Summary </a:t>
            </a:r>
            <a:endParaRPr lang="ar-SA"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133899" y="1146629"/>
                <a:ext cx="9069644" cy="4535993"/>
              </a:xfrm>
            </p:spPr>
            <p:txBody>
              <a:bodyPr>
                <a:normAutofit fontScale="85000" lnSpcReduction="20000"/>
              </a:bodyPr>
              <a:lstStyle/>
              <a:p>
                <a:pPr algn="l" rtl="0"/>
                <a:endParaRPr lang="en-US" dirty="0" smtClean="0">
                  <a:latin typeface="Times New Roman" panose="02020603050405020304" pitchFamily="18" charset="0"/>
                  <a:cs typeface="Times New Roman" panose="02020603050405020304" pitchFamily="18" charset="0"/>
                </a:endParaRPr>
              </a:p>
              <a:p>
                <a:pPr algn="l" rtl="0"/>
                <a:r>
                  <a:rPr lang="en-US" sz="2100" dirty="0" smtClean="0">
                    <a:latin typeface="Times New Roman" panose="02020603050405020304" pitchFamily="18" charset="0"/>
                    <a:cs typeface="Times New Roman" panose="02020603050405020304" pitchFamily="18" charset="0"/>
                  </a:rPr>
                  <a:t>R</a:t>
                </a:r>
                <a:r>
                  <a:rPr lang="en-US" sz="2100" dirty="0" smtClean="0">
                    <a:latin typeface="Times New Roman" panose="02020603050405020304" pitchFamily="18" charset="0"/>
                    <a:cs typeface="Times New Roman" panose="02020603050405020304" pitchFamily="18" charset="0"/>
                  </a:rPr>
                  <a:t>esul</a:t>
                </a:r>
                <a:r>
                  <a:rPr lang="en-US" sz="2100" dirty="0" smtClean="0">
                    <a:latin typeface="Times New Roman" panose="02020603050405020304" pitchFamily="18" charset="0"/>
                    <a:cs typeface="Times New Roman" panose="02020603050405020304" pitchFamily="18" charset="0"/>
                  </a:rPr>
                  <a:t>t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1.Punching </a:t>
                </a:r>
                <a:r>
                  <a:rPr lang="en-US" dirty="0">
                    <a:latin typeface="Times New Roman" panose="02020603050405020304" pitchFamily="18" charset="0"/>
                    <a:cs typeface="Times New Roman" panose="02020603050405020304" pitchFamily="18" charset="0"/>
                  </a:rPr>
                  <a:t>shear Check</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Punching shear checked by safe on every column on a </a:t>
                </a:r>
                <a:r>
                  <a:rPr lang="en-US" dirty="0" smtClean="0">
                    <a:latin typeface="Times New Roman" panose="02020603050405020304" pitchFamily="18" charset="0"/>
                    <a:cs typeface="Times New Roman" panose="02020603050405020304" pitchFamily="18" charset="0"/>
                  </a:rPr>
                  <a:t>mat , </a:t>
                </a:r>
                <a:r>
                  <a:rPr lang="en-US" dirty="0">
                    <a:latin typeface="Times New Roman" panose="02020603050405020304" pitchFamily="18" charset="0"/>
                    <a:cs typeface="Times New Roman" panose="02020603050405020304" pitchFamily="18" charset="0"/>
                  </a:rPr>
                  <a:t>which gives the value</a:t>
                </a:r>
                <a14:m>
                  <m:oMath xmlns:m="http://schemas.openxmlformats.org/officeDocument/2006/math">
                    <m:r>
                      <a:rPr lang="en-US" i="1">
                        <a:latin typeface="Cambria Math" panose="02040503050406030204" pitchFamily="18" charset="0"/>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𝑢</m:t>
                            </m:r>
                          </m:sub>
                        </m:sSub>
                      </m:num>
                      <m:den>
                        <m:r>
                          <a:rPr lang="en-US">
                            <a:latin typeface="Cambria Math" panose="02040503050406030204" pitchFamily="18" charset="0"/>
                          </a:rPr>
                          <m:t>Ø </m:t>
                        </m:r>
                        <m:sSub>
                          <m:sSubPr>
                            <m:ctrlPr>
                              <a:rPr lang="en-US"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𝑐</m:t>
                            </m:r>
                          </m:sub>
                        </m:sSub>
                      </m:den>
                    </m:f>
                  </m:oMath>
                </a14:m>
                <a:r>
                  <a:rPr lang="en-US" dirty="0">
                    <a:latin typeface="Times New Roman" panose="02020603050405020304" pitchFamily="18" charset="0"/>
                    <a:cs typeface="Times New Roman" panose="02020603050405020304" pitchFamily="18" charset="0"/>
                  </a:rPr>
                  <a:t>, thus all columns value must be less than </a:t>
                </a:r>
                <a:r>
                  <a:rPr lang="en-US" dirty="0" smtClean="0">
                    <a:latin typeface="Times New Roman" panose="02020603050405020304" pitchFamily="18" charset="0"/>
                    <a:cs typeface="Times New Roman" panose="02020603050405020304" pitchFamily="18" charset="0"/>
                  </a:rPr>
                  <a:t>1.</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following check indicates that 1m thickness satisfied punching shear. </a:t>
                </a: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2.Soil </a:t>
                </a:r>
                <a:r>
                  <a:rPr lang="en-US" dirty="0">
                    <a:latin typeface="Times New Roman" panose="02020603050405020304" pitchFamily="18" charset="0"/>
                    <a:cs typeface="Times New Roman" panose="02020603050405020304" pitchFamily="18" charset="0"/>
                  </a:rPr>
                  <a:t>Failure Check</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all pressures under the mat is compression </a:t>
                </a:r>
                <a:r>
                  <a:rPr lang="en-US" dirty="0" smtClean="0">
                    <a:latin typeface="Times New Roman" panose="02020603050405020304" pitchFamily="18" charset="0"/>
                    <a:cs typeface="Times New Roman" panose="02020603050405020304" pitchFamily="18" charset="0"/>
                  </a:rPr>
                  <a:t>which </a:t>
                </a:r>
                <a:r>
                  <a:rPr lang="en-US" dirty="0" smtClean="0">
                    <a:latin typeface="Times New Roman" panose="02020603050405020304" pitchFamily="18" charset="0"/>
                    <a:cs typeface="Times New Roman" panose="02020603050405020304" pitchFamily="18" charset="0"/>
                  </a:rPr>
                  <a:t>are equal or </a:t>
                </a:r>
                <a:r>
                  <a:rPr lang="en-US" dirty="0">
                    <a:latin typeface="Times New Roman" panose="02020603050405020304" pitchFamily="18" charset="0"/>
                    <a:cs typeface="Times New Roman" panose="02020603050405020304" pitchFamily="18" charset="0"/>
                  </a:rPr>
                  <a:t>less than bearing capacity of soil (</a:t>
                </a:r>
                <a:r>
                  <a:rPr lang="en-US" dirty="0" smtClean="0">
                    <a:latin typeface="Times New Roman" panose="02020603050405020304" pitchFamily="18" charset="0"/>
                    <a:cs typeface="Times New Roman" panose="02020603050405020304" pitchFamily="18" charset="0"/>
                  </a:rPr>
                  <a:t>150 </a:t>
                </a:r>
                <a:r>
                  <a:rPr lang="en-US" dirty="0">
                    <a:latin typeface="Times New Roman" panose="02020603050405020304" pitchFamily="18" charset="0"/>
                    <a:cs typeface="Times New Roman" panose="02020603050405020304" pitchFamily="18" charset="0"/>
                  </a:rPr>
                  <a:t>KN/m</a:t>
                </a:r>
                <a:r>
                  <a:rPr lang="en-US" baseline="30000" dirty="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3.Deformed </a:t>
                </a:r>
                <a:r>
                  <a:rPr lang="en-US" dirty="0">
                    <a:latin typeface="Times New Roman" panose="02020603050405020304" pitchFamily="18" charset="0"/>
                    <a:cs typeface="Times New Roman" panose="02020603050405020304" pitchFamily="18" charset="0"/>
                  </a:rPr>
                  <a:t>Shape</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all displacement is less than 10 mm, which is allowable deformation for mat </a:t>
                </a:r>
                <a:r>
                  <a:rPr lang="en-US" dirty="0" smtClean="0">
                    <a:latin typeface="Times New Roman" panose="02020603050405020304" pitchFamily="18" charset="0"/>
                    <a:cs typeface="Times New Roman" panose="02020603050405020304" pitchFamily="18" charset="0"/>
                  </a:rPr>
                  <a:t>foundation</a:t>
                </a:r>
                <a:r>
                  <a:rPr lang="en-US" sz="1400" dirty="0">
                    <a:solidFill>
                      <a:schemeClr val="tx1"/>
                    </a:solidFill>
                    <a:latin typeface="Times New Roman" panose="02020603050405020304" pitchFamily="18" charset="0"/>
                    <a:cs typeface="Times New Roman" panose="02020603050405020304" pitchFamily="18" charset="0"/>
                  </a:rPr>
                  <a:t/>
                </a:r>
                <a:br>
                  <a:rPr lang="en-US" sz="1400" dirty="0">
                    <a:solidFill>
                      <a:schemeClr val="tx1"/>
                    </a:solidFill>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We recommend to use mat foundation with a thickness of 1 m</a:t>
                </a:r>
                <a:r>
                  <a:rPr lang="en-US" dirty="0" smtClean="0">
                    <a:latin typeface="Times New Roman" panose="02020603050405020304" pitchFamily="18" charset="0"/>
                    <a:cs typeface="Times New Roman" panose="02020603050405020304" pitchFamily="18" charset="0"/>
                  </a:rPr>
                  <a:t>.</a:t>
                </a:r>
              </a:p>
              <a:p>
                <a:pPr marL="0" indent="0" algn="l" rtl="0">
                  <a:buNone/>
                </a:pP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Mat foundation was found to be the most appropriate foundation system for this project </a:t>
                </a:r>
                <a:r>
                  <a:rPr lang="en-US" dirty="0" smtClean="0">
                    <a:latin typeface="Times New Roman" panose="02020603050405020304" pitchFamily="18" charset="0"/>
                    <a:cs typeface="Times New Roman" panose="02020603050405020304" pitchFamily="18" charset="0"/>
                  </a:rPr>
                  <a:t>according to bearing capacity 150 KN/m</a:t>
                </a:r>
                <a:r>
                  <a:rPr lang="en-US" baseline="30000" dirty="0" smtClean="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due </a:t>
                </a:r>
                <a:r>
                  <a:rPr lang="en-US" dirty="0">
                    <a:latin typeface="Times New Roman" panose="02020603050405020304" pitchFamily="18" charset="0"/>
                    <a:cs typeface="Times New Roman" panose="02020603050405020304" pitchFamily="18" charset="0"/>
                  </a:rPr>
                  <a:t>to that more than 60% of the area of the plan site will be used as isolated footing.</a:t>
                </a:r>
              </a:p>
              <a:p>
                <a:pPr algn="l" rtl="0"/>
                <a:endParaRPr lang="ar-SA" b="1" dirty="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133899" y="1146629"/>
                <a:ext cx="9069644" cy="4535993"/>
              </a:xfrm>
              <a:blipFill rotWithShape="0">
                <a:blip r:embed="rId2"/>
                <a:stretch>
                  <a:fillRect l="-470"/>
                </a:stretch>
              </a:blipFill>
            </p:spPr>
            <p:txBody>
              <a:bodyPr/>
              <a:lstStyle/>
              <a:p>
                <a:r>
                  <a:rPr lang="en-US">
                    <a:noFill/>
                  </a:rPr>
                  <a:t> </a:t>
                </a:r>
              </a:p>
            </p:txBody>
          </p:sp>
        </mc:Fallback>
      </mc:AlternateContent>
    </p:spTree>
    <p:extLst>
      <p:ext uri="{BB962C8B-B14F-4D97-AF65-F5344CB8AC3E}">
        <p14:creationId xmlns:p14="http://schemas.microsoft.com/office/powerpoint/2010/main" val="6721783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0417" name="Content Placeholder 1"/>
              <p:cNvSpPr>
                <a:spLocks noGrp="1"/>
              </p:cNvSpPr>
              <p:nvPr>
                <p:ph idx="1"/>
              </p:nvPr>
            </p:nvSpPr>
            <p:spPr>
              <a:xfrm>
                <a:off x="2037669" y="1905000"/>
                <a:ext cx="8915400" cy="3777622"/>
              </a:xfrm>
            </p:spPr>
            <p:txBody>
              <a:bodyPr/>
              <a:lstStyle/>
              <a:p>
                <a:pPr algn="just" rtl="0"/>
                <a:endParaRPr lang="en-US" dirty="0" smtClean="0">
                  <a:latin typeface="Times New Roman" panose="02020603050405020304" pitchFamily="18" charset="0"/>
                  <a:cs typeface="Times New Roman" panose="02020603050405020304" pitchFamily="18" charset="0"/>
                </a:endParaRPr>
              </a:p>
              <a:p>
                <a:pPr algn="just" rtl="0"/>
                <a:r>
                  <a:rPr lang="en-US" dirty="0">
                    <a:latin typeface="Times New Roman" panose="02020603050405020304" pitchFamily="18" charset="0"/>
                    <a:cs typeface="Times New Roman" panose="02020603050405020304" pitchFamily="18" charset="0"/>
                  </a:rPr>
                  <a:t>Assume that wall thickness (h)= </a:t>
                </a:r>
                <a:r>
                  <a:rPr lang="en-US" dirty="0" smtClean="0">
                    <a:latin typeface="Times New Roman" panose="02020603050405020304" pitchFamily="18" charset="0"/>
                    <a:cs typeface="Times New Roman" panose="02020603050405020304" pitchFamily="18" charset="0"/>
                  </a:rPr>
                  <a:t>50cm</a:t>
                </a:r>
              </a:p>
              <a:p>
                <a:pPr algn="just" rtl="0"/>
                <a:endParaRPr lang="en-US" dirty="0" smtClean="0">
                  <a:latin typeface="Times New Roman" panose="02020603050405020304" pitchFamily="18" charset="0"/>
                  <a:cs typeface="Times New Roman" panose="02020603050405020304" pitchFamily="18" charset="0"/>
                </a:endParaRPr>
              </a:p>
              <a:p>
                <a:pPr algn="just" rtl="0"/>
                <a:endParaRPr lang="en-US" dirty="0">
                  <a:latin typeface="Times New Roman" panose="02020603050405020304" pitchFamily="18" charset="0"/>
                  <a:cs typeface="Times New Roman" panose="02020603050405020304" pitchFamily="18" charset="0"/>
                </a:endParaRPr>
              </a:p>
              <a:p>
                <a:pPr algn="just" rtl="0"/>
                <a:r>
                  <a:rPr lang="en-US" dirty="0" smtClean="0">
                    <a:latin typeface="Times New Roman" panose="02020603050405020304" pitchFamily="18" charset="0"/>
                    <a:cs typeface="Times New Roman" panose="02020603050405020304" pitchFamily="18" charset="0"/>
                  </a:rPr>
                  <a:t>Wide </a:t>
                </a:r>
                <a:r>
                  <a:rPr lang="en-US" dirty="0">
                    <a:latin typeface="Times New Roman" panose="02020603050405020304" pitchFamily="18" charset="0"/>
                    <a:cs typeface="Times New Roman" panose="02020603050405020304" pitchFamily="18" charset="0"/>
                  </a:rPr>
                  <a:t>beam Shear </a:t>
                </a:r>
                <a:r>
                  <a:rPr lang="en-US" dirty="0" smtClean="0">
                    <a:latin typeface="Times New Roman" panose="02020603050405020304" pitchFamily="18" charset="0"/>
                    <a:cs typeface="Times New Roman" panose="02020603050405020304" pitchFamily="18" charset="0"/>
                  </a:rPr>
                  <a:t>Check</a:t>
                </a:r>
              </a:p>
              <a:p>
                <a:pPr algn="l" rtl="0"/>
                <a:r>
                  <a:rPr lang="en-US" dirty="0" err="1">
                    <a:latin typeface="Times New Roman" panose="02020603050405020304" pitchFamily="18" charset="0"/>
                    <a:cs typeface="Times New Roman" panose="02020603050405020304" pitchFamily="18" charset="0"/>
                  </a:rPr>
                  <a:t>ØV</a:t>
                </a:r>
                <a:r>
                  <a:rPr lang="en-US" baseline="-25000" dirty="0" err="1">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 = </a:t>
                </a:r>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75</m:t>
                        </m:r>
                      </m:num>
                      <m:den>
                        <m:r>
                          <a:rPr lang="en-US" i="1">
                            <a:latin typeface="Cambria Math" panose="02040503050406030204" pitchFamily="18" charset="0"/>
                          </a:rPr>
                          <m:t>6</m:t>
                        </m:r>
                      </m:den>
                    </m:f>
                  </m:oMath>
                </a14:m>
                <a:r>
                  <a:rPr lang="en-US" dirty="0">
                    <a:latin typeface="Times New Roman" panose="02020603050405020304" pitchFamily="18" charset="0"/>
                    <a:cs typeface="Times New Roman" panose="02020603050405020304" pitchFamily="18" charset="0"/>
                  </a:rPr>
                  <a:t>×</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panose="02040503050406030204" pitchFamily="18" charset="0"/>
                          </a:rPr>
                          <m:t>28</m:t>
                        </m:r>
                      </m:e>
                    </m:rad>
                  </m:oMath>
                </a14:m>
                <a:r>
                  <a:rPr lang="en-US" dirty="0">
                    <a:latin typeface="Times New Roman" panose="02020603050405020304" pitchFamily="18" charset="0"/>
                    <a:cs typeface="Times New Roman" panose="02020603050405020304" pitchFamily="18" charset="0"/>
                  </a:rPr>
                  <a:t>×1000×</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460</m:t>
                        </m:r>
                      </m:num>
                      <m:den>
                        <m:r>
                          <a:rPr lang="en-US" i="1">
                            <a:latin typeface="Cambria Math" panose="02040503050406030204" pitchFamily="18" charset="0"/>
                          </a:rPr>
                          <m:t>1000</m:t>
                        </m:r>
                      </m:den>
                    </m:f>
                  </m:oMath>
                </a14:m>
                <a:endParaRPr lang="en-US" dirty="0">
                  <a:latin typeface="Times New Roman" panose="02020603050405020304" pitchFamily="18" charset="0"/>
                  <a:cs typeface="Times New Roman" panose="02020603050405020304" pitchFamily="18" charset="0"/>
                </a:endParaRPr>
              </a:p>
              <a:p>
                <a:pPr algn="l" rtl="0"/>
                <a:r>
                  <a:rPr lang="en-US" dirty="0" err="1">
                    <a:latin typeface="Times New Roman" panose="02020603050405020304" pitchFamily="18" charset="0"/>
                    <a:cs typeface="Times New Roman" panose="02020603050405020304" pitchFamily="18" charset="0"/>
                  </a:rPr>
                  <a:t>ØV</a:t>
                </a:r>
                <a:r>
                  <a:rPr lang="en-US" baseline="-25000" dirty="0" err="1">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 = 304 KN/m</a:t>
                </a:r>
              </a:p>
              <a:p>
                <a:pPr algn="l" rtl="0"/>
                <a:r>
                  <a:rPr lang="en-US" dirty="0" err="1">
                    <a:latin typeface="Times New Roman" panose="02020603050405020304" pitchFamily="18" charset="0"/>
                    <a:cs typeface="Times New Roman" panose="02020603050405020304" pitchFamily="18" charset="0"/>
                  </a:rPr>
                  <a:t>ØV</a:t>
                </a:r>
                <a:r>
                  <a:rPr lang="en-US" baseline="-25000" dirty="0" err="1">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 &gt; V</a:t>
                </a:r>
                <a:r>
                  <a:rPr lang="en-US" baseline="-25000" dirty="0">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 …………………(OK)</a:t>
                </a:r>
              </a:p>
              <a:p>
                <a:pPr algn="just" rtl="0"/>
                <a:endParaRPr lang="en-US" dirty="0" smtClean="0">
                  <a:latin typeface="Times New Roman" panose="02020603050405020304" pitchFamily="18" charset="0"/>
                  <a:cs typeface="Times New Roman" panose="02020603050405020304" pitchFamily="18" charset="0"/>
                </a:endParaRPr>
              </a:p>
              <a:p>
                <a:pPr algn="just" rtl="0"/>
                <a:endParaRPr lang="en-US" dirty="0" smtClean="0">
                  <a:latin typeface="Times New Roman" panose="02020603050405020304" pitchFamily="18" charset="0"/>
                  <a:cs typeface="Times New Roman" panose="02020603050405020304" pitchFamily="18" charset="0"/>
                </a:endParaRPr>
              </a:p>
              <a:p>
                <a:pPr algn="just" rtl="0"/>
                <a:endParaRPr lang="en-US" dirty="0" smtClean="0">
                  <a:latin typeface="Times New Roman" panose="02020603050405020304" pitchFamily="18" charset="0"/>
                  <a:cs typeface="Times New Roman" panose="02020603050405020304" pitchFamily="18" charset="0"/>
                </a:endParaRPr>
              </a:p>
              <a:p>
                <a:pPr algn="just" rtl="0"/>
                <a:endParaRPr lang="en-US" dirty="0" smtClean="0">
                  <a:latin typeface="Times New Roman" panose="02020603050405020304" pitchFamily="18" charset="0"/>
                  <a:cs typeface="Times New Roman" panose="02020603050405020304" pitchFamily="18" charset="0"/>
                </a:endParaRPr>
              </a:p>
            </p:txBody>
          </p:sp>
        </mc:Choice>
        <mc:Fallback xmlns="">
          <p:sp>
            <p:nvSpPr>
              <p:cNvPr id="60417" name="Content Placeholder 1"/>
              <p:cNvSpPr>
                <a:spLocks noGrp="1" noRot="1" noChangeAspect="1" noMove="1" noResize="1" noEditPoints="1" noAdjustHandles="1" noChangeArrowheads="1" noChangeShapeType="1" noTextEdit="1"/>
              </p:cNvSpPr>
              <p:nvPr>
                <p:ph idx="1"/>
              </p:nvPr>
            </p:nvSpPr>
            <p:spPr>
              <a:xfrm>
                <a:off x="2037669" y="1905000"/>
                <a:ext cx="8915400" cy="3777622"/>
              </a:xfrm>
              <a:blipFill rotWithShape="0">
                <a:blip r:embed="rId2"/>
                <a:stretch>
                  <a:fillRect l="-478"/>
                </a:stretch>
              </a:blipFill>
            </p:spPr>
            <p:txBody>
              <a:bodyPr/>
              <a:lstStyle/>
              <a:p>
                <a:r>
                  <a:rPr lang="en-US">
                    <a:noFill/>
                  </a:rPr>
                  <a:t> </a:t>
                </a:r>
              </a:p>
            </p:txBody>
          </p:sp>
        </mc:Fallback>
      </mc:AlternateContent>
      <p:sp>
        <p:nvSpPr>
          <p:cNvPr id="3" name="Title 2"/>
          <p:cNvSpPr>
            <a:spLocks noGrp="1"/>
          </p:cNvSpPr>
          <p:nvPr>
            <p:ph type="title"/>
          </p:nvPr>
        </p:nvSpPr>
        <p:spPr/>
        <p:txBody>
          <a:bodyPr/>
          <a:lstStyle/>
          <a:p>
            <a:pPr algn="l">
              <a:defRPr/>
            </a:pPr>
            <a:r>
              <a:rPr lang="en-US" sz="4400" dirty="0">
                <a:latin typeface="Times New Roman" pitchFamily="18" charset="0"/>
                <a:cs typeface="Times New Roman" pitchFamily="18" charset="0"/>
              </a:rPr>
              <a:t>Design of basement </a:t>
            </a:r>
            <a:r>
              <a:rPr lang="en-US" sz="4400" dirty="0" smtClean="0">
                <a:latin typeface="Times New Roman" pitchFamily="18" charset="0"/>
                <a:cs typeface="Times New Roman" pitchFamily="18" charset="0"/>
              </a:rPr>
              <a:t>wall.1:</a:t>
            </a:r>
            <a:endParaRPr lang="en-US" dirty="0"/>
          </a:p>
        </p:txBody>
      </p:sp>
      <p:pic>
        <p:nvPicPr>
          <p:cNvPr id="4" name="Picture 3"/>
          <p:cNvPicPr/>
          <p:nvPr/>
        </p:nvPicPr>
        <p:blipFill>
          <a:blip r:embed="rId3"/>
          <a:stretch>
            <a:fillRect/>
          </a:stretch>
        </p:blipFill>
        <p:spPr>
          <a:xfrm>
            <a:off x="6672766" y="2939721"/>
            <a:ext cx="2700146" cy="2421270"/>
          </a:xfrm>
          <a:prstGeom prst="rect">
            <a:avLst/>
          </a:prstGeom>
        </p:spPr>
      </p:pic>
      <p:pic>
        <p:nvPicPr>
          <p:cNvPr id="5" name="Picture 4"/>
          <p:cNvPicPr/>
          <p:nvPr/>
        </p:nvPicPr>
        <p:blipFill>
          <a:blip r:embed="rId4"/>
          <a:stretch>
            <a:fillRect/>
          </a:stretch>
        </p:blipFill>
        <p:spPr>
          <a:xfrm>
            <a:off x="9543245" y="1905000"/>
            <a:ext cx="1961367" cy="3455991"/>
          </a:xfrm>
          <a:prstGeom prst="rect">
            <a:avLst/>
          </a:prstGeom>
        </p:spPr>
      </p:pic>
    </p:spTree>
    <p:extLst>
      <p:ext uri="{BB962C8B-B14F-4D97-AF65-F5344CB8AC3E}">
        <p14:creationId xmlns:p14="http://schemas.microsoft.com/office/powerpoint/2010/main" val="27038380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3443" y="675725"/>
            <a:ext cx="6686758" cy="543476"/>
          </a:xfrm>
        </p:spPr>
        <p:txBody>
          <a:bodyPr>
            <a:normAutofit fontScale="90000"/>
          </a:bodyPr>
          <a:lstStyle/>
          <a:p>
            <a:r>
              <a:rPr lang="en-US" dirty="0" smtClean="0">
                <a:solidFill>
                  <a:schemeClr val="tx1"/>
                </a:solidFill>
                <a:latin typeface="Times New Roman" panose="02020603050405020304" pitchFamily="18" charset="0"/>
                <a:cs typeface="Times New Roman" panose="02020603050405020304" pitchFamily="18" charset="0"/>
              </a:rPr>
              <a:t>Type of foundation</a:t>
            </a:r>
            <a:endParaRPr lang="en-US" dirty="0">
              <a:solidFill>
                <a:schemeClr val="tx1"/>
              </a:solidFill>
              <a:latin typeface="Times New Roman" panose="02020603050405020304" pitchFamily="18" charset="0"/>
              <a:cs typeface="Times New Roman" panose="02020603050405020304" pitchFamily="18" charset="0"/>
            </a:endParaRPr>
          </a:p>
        </p:txBody>
      </p:sp>
      <p:grpSp>
        <p:nvGrpSpPr>
          <p:cNvPr id="3" name="Group 3"/>
          <p:cNvGrpSpPr>
            <a:grpSpLocks/>
          </p:cNvGrpSpPr>
          <p:nvPr/>
        </p:nvGrpSpPr>
        <p:grpSpPr bwMode="auto">
          <a:xfrm>
            <a:off x="2809875" y="1295401"/>
            <a:ext cx="6059488" cy="5186363"/>
            <a:chOff x="1050" y="909"/>
            <a:chExt cx="3817" cy="3267"/>
          </a:xfrm>
        </p:grpSpPr>
        <p:sp>
          <p:nvSpPr>
            <p:cNvPr id="4" name="Oval 4"/>
            <p:cNvSpPr>
              <a:spLocks noChangeArrowheads="1"/>
            </p:cNvSpPr>
            <p:nvPr/>
          </p:nvSpPr>
          <p:spPr bwMode="auto">
            <a:xfrm>
              <a:off x="3512" y="1452"/>
              <a:ext cx="472" cy="132"/>
            </a:xfrm>
            <a:prstGeom prst="ellipse">
              <a:avLst/>
            </a:prstGeom>
            <a:gradFill rotWithShape="1">
              <a:gsLst>
                <a:gs pos="0">
                  <a:srgbClr val="000000"/>
                </a:gs>
                <a:gs pos="100000">
                  <a:srgbClr val="000000">
                    <a:gamma/>
                    <a:tint val="0"/>
                    <a:invGamma/>
                  </a:srgbClr>
                </a:gs>
              </a:gsLst>
              <a:path path="shape">
                <a:fillToRect l="50000" t="50000" r="50000" b="50000"/>
              </a:path>
            </a:gradFill>
            <a:ln w="9525">
              <a:noFill/>
              <a:round/>
              <a:headEnd/>
              <a:tailEnd/>
            </a:ln>
            <a:effectLst/>
          </p:spPr>
          <p:txBody>
            <a:bodyPr wrap="none" anchor="ctr"/>
            <a:lstStyle/>
            <a:p>
              <a:pPr algn="ctr"/>
              <a:endParaRPr lang="ar-SA">
                <a:latin typeface="Arial" pitchFamily="34" charset="0"/>
              </a:endParaRPr>
            </a:p>
          </p:txBody>
        </p:sp>
        <p:sp>
          <p:nvSpPr>
            <p:cNvPr id="5" name="Oval 5"/>
            <p:cNvSpPr>
              <a:spLocks noChangeArrowheads="1"/>
            </p:cNvSpPr>
            <p:nvPr/>
          </p:nvSpPr>
          <p:spPr bwMode="auto">
            <a:xfrm>
              <a:off x="2688" y="2477"/>
              <a:ext cx="933" cy="259"/>
            </a:xfrm>
            <a:prstGeom prst="ellipse">
              <a:avLst/>
            </a:prstGeom>
            <a:gradFill rotWithShape="1">
              <a:gsLst>
                <a:gs pos="0">
                  <a:srgbClr val="000000"/>
                </a:gs>
                <a:gs pos="100000">
                  <a:srgbClr val="000000">
                    <a:gamma/>
                    <a:tint val="0"/>
                    <a:invGamma/>
                  </a:srgbClr>
                </a:gs>
              </a:gsLst>
              <a:path path="shape">
                <a:fillToRect l="50000" t="50000" r="50000" b="50000"/>
              </a:path>
            </a:gradFill>
            <a:ln w="9525">
              <a:noFill/>
              <a:round/>
              <a:headEnd/>
              <a:tailEnd/>
            </a:ln>
            <a:effectLst/>
          </p:spPr>
          <p:txBody>
            <a:bodyPr wrap="none" anchor="ctr"/>
            <a:lstStyle/>
            <a:p>
              <a:pPr algn="ctr"/>
              <a:endParaRPr lang="ar-SA">
                <a:latin typeface="Arial" pitchFamily="34" charset="0"/>
              </a:endParaRPr>
            </a:p>
          </p:txBody>
        </p:sp>
        <p:sp>
          <p:nvSpPr>
            <p:cNvPr id="6" name="Oval 6"/>
            <p:cNvSpPr>
              <a:spLocks noChangeArrowheads="1"/>
            </p:cNvSpPr>
            <p:nvPr/>
          </p:nvSpPr>
          <p:spPr bwMode="auto">
            <a:xfrm>
              <a:off x="3360" y="3758"/>
              <a:ext cx="1507" cy="418"/>
            </a:xfrm>
            <a:prstGeom prst="ellipse">
              <a:avLst/>
            </a:prstGeom>
            <a:gradFill rotWithShape="1">
              <a:gsLst>
                <a:gs pos="0">
                  <a:srgbClr val="000000"/>
                </a:gs>
                <a:gs pos="100000">
                  <a:srgbClr val="000000">
                    <a:gamma/>
                    <a:tint val="0"/>
                    <a:invGamma/>
                  </a:srgbClr>
                </a:gs>
              </a:gsLst>
              <a:path path="shape">
                <a:fillToRect l="50000" t="50000" r="50000" b="50000"/>
              </a:path>
            </a:gradFill>
            <a:ln w="9525">
              <a:noFill/>
              <a:round/>
              <a:headEnd/>
              <a:tailEnd/>
            </a:ln>
            <a:effectLst/>
          </p:spPr>
          <p:txBody>
            <a:bodyPr wrap="none" anchor="ctr"/>
            <a:lstStyle/>
            <a:p>
              <a:pPr algn="ctr"/>
              <a:endParaRPr lang="ar-SA">
                <a:latin typeface="Arial" pitchFamily="34" charset="0"/>
              </a:endParaRPr>
            </a:p>
          </p:txBody>
        </p:sp>
        <p:sp>
          <p:nvSpPr>
            <p:cNvPr id="7" name="Oval 7"/>
            <p:cNvSpPr>
              <a:spLocks noChangeArrowheads="1"/>
            </p:cNvSpPr>
            <p:nvPr/>
          </p:nvSpPr>
          <p:spPr bwMode="auto">
            <a:xfrm>
              <a:off x="1200" y="2880"/>
              <a:ext cx="933" cy="259"/>
            </a:xfrm>
            <a:prstGeom prst="ellipse">
              <a:avLst/>
            </a:prstGeom>
            <a:gradFill rotWithShape="1">
              <a:gsLst>
                <a:gs pos="0">
                  <a:srgbClr val="000000"/>
                </a:gs>
                <a:gs pos="100000">
                  <a:srgbClr val="000000">
                    <a:gamma/>
                    <a:tint val="0"/>
                    <a:invGamma/>
                  </a:srgbClr>
                </a:gs>
              </a:gsLst>
              <a:path path="shape">
                <a:fillToRect l="50000" t="50000" r="50000" b="50000"/>
              </a:path>
            </a:gradFill>
            <a:ln w="9525">
              <a:noFill/>
              <a:round/>
              <a:headEnd/>
              <a:tailEnd/>
            </a:ln>
            <a:effectLst/>
          </p:spPr>
          <p:txBody>
            <a:bodyPr wrap="none" anchor="ctr"/>
            <a:lstStyle/>
            <a:p>
              <a:pPr algn="ctr"/>
              <a:endParaRPr lang="ar-SA">
                <a:latin typeface="Arial" pitchFamily="34" charset="0"/>
              </a:endParaRPr>
            </a:p>
          </p:txBody>
        </p:sp>
        <p:sp>
          <p:nvSpPr>
            <p:cNvPr id="8" name="Rectangle 8"/>
            <p:cNvSpPr>
              <a:spLocks noChangeArrowheads="1"/>
            </p:cNvSpPr>
            <p:nvPr/>
          </p:nvSpPr>
          <p:spPr bwMode="gray">
            <a:xfrm rot="13770025">
              <a:off x="3239" y="2447"/>
              <a:ext cx="605" cy="121"/>
            </a:xfrm>
            <a:prstGeom prst="rect">
              <a:avLst/>
            </a:prstGeom>
            <a:gradFill rotWithShape="1">
              <a:gsLst>
                <a:gs pos="0">
                  <a:srgbClr val="969696">
                    <a:gamma/>
                    <a:shade val="46275"/>
                    <a:invGamma/>
                  </a:srgbClr>
                </a:gs>
                <a:gs pos="50000">
                  <a:srgbClr val="969696"/>
                </a:gs>
                <a:gs pos="100000">
                  <a:srgbClr val="969696">
                    <a:gamma/>
                    <a:shade val="46275"/>
                    <a:invGamma/>
                  </a:srgbClr>
                </a:gs>
              </a:gsLst>
              <a:lin ang="5400000" scaled="1"/>
            </a:gradFill>
            <a:ln w="9525" algn="ctr">
              <a:noFill/>
              <a:miter lim="800000"/>
              <a:headEnd/>
              <a:tailEnd/>
            </a:ln>
            <a:effectLst/>
          </p:spPr>
          <p:txBody>
            <a:bodyPr wrap="none" anchor="ctr"/>
            <a:lstStyle/>
            <a:p>
              <a:endParaRPr lang="ar-SA"/>
            </a:p>
          </p:txBody>
        </p:sp>
        <p:sp>
          <p:nvSpPr>
            <p:cNvPr id="9" name="Rectangle 9"/>
            <p:cNvSpPr>
              <a:spLocks noChangeArrowheads="1"/>
            </p:cNvSpPr>
            <p:nvPr/>
          </p:nvSpPr>
          <p:spPr bwMode="gray">
            <a:xfrm rot="-743917">
              <a:off x="1986" y="2162"/>
              <a:ext cx="636" cy="109"/>
            </a:xfrm>
            <a:prstGeom prst="rect">
              <a:avLst/>
            </a:prstGeom>
            <a:gradFill rotWithShape="1">
              <a:gsLst>
                <a:gs pos="0">
                  <a:srgbClr val="969696">
                    <a:gamma/>
                    <a:shade val="46275"/>
                    <a:invGamma/>
                  </a:srgbClr>
                </a:gs>
                <a:gs pos="50000">
                  <a:srgbClr val="969696"/>
                </a:gs>
                <a:gs pos="100000">
                  <a:srgbClr val="969696">
                    <a:gamma/>
                    <a:shade val="46275"/>
                    <a:invGamma/>
                  </a:srgbClr>
                </a:gs>
              </a:gsLst>
              <a:lin ang="5400000" scaled="1"/>
            </a:gradFill>
            <a:ln w="9525" algn="ctr">
              <a:noFill/>
              <a:miter lim="800000"/>
              <a:headEnd/>
              <a:tailEnd/>
            </a:ln>
            <a:effectLst/>
          </p:spPr>
          <p:txBody>
            <a:bodyPr wrap="none" anchor="ctr"/>
            <a:lstStyle/>
            <a:p>
              <a:endParaRPr lang="ar-SA"/>
            </a:p>
          </p:txBody>
        </p:sp>
        <p:grpSp>
          <p:nvGrpSpPr>
            <p:cNvPr id="10" name="Group 10"/>
            <p:cNvGrpSpPr>
              <a:grpSpLocks/>
            </p:cNvGrpSpPr>
            <p:nvPr/>
          </p:nvGrpSpPr>
          <p:grpSpPr bwMode="auto">
            <a:xfrm>
              <a:off x="2577" y="1327"/>
              <a:ext cx="1014" cy="1169"/>
              <a:chOff x="2433" y="1234"/>
              <a:chExt cx="1014" cy="1169"/>
            </a:xfrm>
          </p:grpSpPr>
          <p:sp>
            <p:nvSpPr>
              <p:cNvPr id="26" name="Rectangle 11"/>
              <p:cNvSpPr>
                <a:spLocks noChangeArrowheads="1"/>
              </p:cNvSpPr>
              <p:nvPr/>
            </p:nvSpPr>
            <p:spPr bwMode="gray">
              <a:xfrm rot="-3205350">
                <a:off x="3175" y="1380"/>
                <a:ext cx="376" cy="83"/>
              </a:xfrm>
              <a:prstGeom prst="rect">
                <a:avLst/>
              </a:prstGeom>
              <a:gradFill rotWithShape="1">
                <a:gsLst>
                  <a:gs pos="0">
                    <a:srgbClr val="969696">
                      <a:gamma/>
                      <a:shade val="46275"/>
                      <a:invGamma/>
                    </a:srgbClr>
                  </a:gs>
                  <a:gs pos="50000">
                    <a:srgbClr val="969696"/>
                  </a:gs>
                  <a:gs pos="100000">
                    <a:srgbClr val="969696">
                      <a:gamma/>
                      <a:shade val="46275"/>
                      <a:invGamma/>
                    </a:srgbClr>
                  </a:gs>
                </a:gsLst>
                <a:lin ang="5400000" scaled="1"/>
              </a:gradFill>
              <a:ln w="9525" algn="ctr">
                <a:noFill/>
                <a:miter lim="800000"/>
                <a:headEnd/>
                <a:tailEnd/>
              </a:ln>
              <a:effectLst/>
            </p:spPr>
            <p:txBody>
              <a:bodyPr wrap="none" anchor="ctr"/>
              <a:lstStyle/>
              <a:p>
                <a:endParaRPr lang="ar-SA"/>
              </a:p>
            </p:txBody>
          </p:sp>
          <p:grpSp>
            <p:nvGrpSpPr>
              <p:cNvPr id="27" name="Group 12"/>
              <p:cNvGrpSpPr>
                <a:grpSpLocks/>
              </p:cNvGrpSpPr>
              <p:nvPr/>
            </p:nvGrpSpPr>
            <p:grpSpPr bwMode="auto">
              <a:xfrm>
                <a:off x="2433" y="1401"/>
                <a:ext cx="1014" cy="1002"/>
                <a:chOff x="2016" y="1920"/>
                <a:chExt cx="1680" cy="1680"/>
              </a:xfrm>
            </p:grpSpPr>
            <p:sp>
              <p:nvSpPr>
                <p:cNvPr id="29" name="Oval 13"/>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w="9525">
                  <a:noFill/>
                  <a:round/>
                  <a:headEnd/>
                  <a:tailEnd/>
                </a:ln>
                <a:effectLst/>
              </p:spPr>
              <p:txBody>
                <a:bodyPr wrap="none" anchor="ctr"/>
                <a:lstStyle/>
                <a:p>
                  <a:endParaRPr lang="ar-SA"/>
                </a:p>
              </p:txBody>
            </p:sp>
            <p:sp>
              <p:nvSpPr>
                <p:cNvPr id="30" name="Freeform 14"/>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folHlink"/>
                    </a:gs>
                  </a:gsLst>
                  <a:lin ang="5400000" scaled="1"/>
                </a:gradFill>
                <a:ln w="0">
                  <a:noFill/>
                  <a:prstDash val="solid"/>
                  <a:round/>
                  <a:headEnd/>
                  <a:tailEnd/>
                </a:ln>
              </p:spPr>
              <p:txBody>
                <a:bodyPr/>
                <a:lstStyle/>
                <a:p>
                  <a:endParaRPr lang="ar-SA"/>
                </a:p>
              </p:txBody>
            </p:sp>
          </p:grpSp>
          <p:sp>
            <p:nvSpPr>
              <p:cNvPr id="28" name="Text Box 15"/>
              <p:cNvSpPr txBox="1">
                <a:spLocks noChangeArrowheads="1"/>
              </p:cNvSpPr>
              <p:nvPr/>
            </p:nvSpPr>
            <p:spPr bwMode="gray">
              <a:xfrm>
                <a:off x="2486" y="1710"/>
                <a:ext cx="895" cy="291"/>
              </a:xfrm>
              <a:prstGeom prst="rect">
                <a:avLst/>
              </a:prstGeom>
              <a:noFill/>
              <a:ln w="9525">
                <a:noFill/>
                <a:miter lim="800000"/>
                <a:headEnd/>
                <a:tailEnd/>
              </a:ln>
              <a:effectLst/>
            </p:spPr>
            <p:txBody>
              <a:bodyPr wrap="square">
                <a:spAutoFit/>
              </a:bodyPr>
              <a:lstStyle/>
              <a:p>
                <a:pPr algn="ctr" eaLnBrk="0" hangingPunct="0"/>
                <a:r>
                  <a:rPr lang="en-US" sz="2400" b="1" dirty="0">
                    <a:solidFill>
                      <a:srgbClr val="FFFFFF"/>
                    </a:solidFill>
                    <a:effectLst>
                      <a:outerShdw blurRad="38100" dist="38100" dir="2700000" algn="tl">
                        <a:srgbClr val="C0C0C0"/>
                      </a:outerShdw>
                    </a:effectLst>
                    <a:latin typeface="Arial" pitchFamily="34" charset="0"/>
                  </a:rPr>
                  <a:t>Type </a:t>
                </a:r>
              </a:p>
            </p:txBody>
          </p:sp>
        </p:grpSp>
        <p:grpSp>
          <p:nvGrpSpPr>
            <p:cNvPr id="11" name="Group 16"/>
            <p:cNvGrpSpPr>
              <a:grpSpLocks/>
            </p:cNvGrpSpPr>
            <p:nvPr/>
          </p:nvGrpSpPr>
          <p:grpSpPr bwMode="auto">
            <a:xfrm>
              <a:off x="3465" y="909"/>
              <a:ext cx="549" cy="543"/>
              <a:chOff x="3321" y="816"/>
              <a:chExt cx="549" cy="543"/>
            </a:xfrm>
          </p:grpSpPr>
          <p:grpSp>
            <p:nvGrpSpPr>
              <p:cNvPr id="22" name="Group 17"/>
              <p:cNvGrpSpPr>
                <a:grpSpLocks/>
              </p:cNvGrpSpPr>
              <p:nvPr/>
            </p:nvGrpSpPr>
            <p:grpSpPr bwMode="auto">
              <a:xfrm>
                <a:off x="3321" y="816"/>
                <a:ext cx="549" cy="543"/>
                <a:chOff x="2016" y="1920"/>
                <a:chExt cx="1680" cy="1680"/>
              </a:xfrm>
            </p:grpSpPr>
            <p:sp>
              <p:nvSpPr>
                <p:cNvPr id="24" name="Oval 18"/>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45490"/>
                        <a:invGamma/>
                      </a:schemeClr>
                    </a:gs>
                  </a:gsLst>
                  <a:lin ang="5400000" scaled="1"/>
                </a:gradFill>
                <a:ln w="9525">
                  <a:noFill/>
                  <a:round/>
                  <a:headEnd/>
                  <a:tailEnd/>
                </a:ln>
                <a:effectLst/>
              </p:spPr>
              <p:txBody>
                <a:bodyPr wrap="none" anchor="ctr"/>
                <a:lstStyle/>
                <a:p>
                  <a:endParaRPr lang="ar-SA"/>
                </a:p>
              </p:txBody>
            </p:sp>
            <p:sp>
              <p:nvSpPr>
                <p:cNvPr id="25" name="Freeform 19"/>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1"/>
                    </a:gs>
                  </a:gsLst>
                  <a:lin ang="5400000" scaled="1"/>
                </a:gradFill>
                <a:ln w="0">
                  <a:noFill/>
                  <a:prstDash val="solid"/>
                  <a:round/>
                  <a:headEnd/>
                  <a:tailEnd/>
                </a:ln>
              </p:spPr>
              <p:txBody>
                <a:bodyPr/>
                <a:lstStyle/>
                <a:p>
                  <a:endParaRPr lang="ar-SA"/>
                </a:p>
              </p:txBody>
            </p:sp>
          </p:grpSp>
          <p:sp>
            <p:nvSpPr>
              <p:cNvPr id="23" name="Text Box 20"/>
              <p:cNvSpPr txBox="1">
                <a:spLocks noChangeArrowheads="1"/>
              </p:cNvSpPr>
              <p:nvPr/>
            </p:nvSpPr>
            <p:spPr bwMode="gray">
              <a:xfrm>
                <a:off x="3439" y="1025"/>
                <a:ext cx="356" cy="233"/>
              </a:xfrm>
              <a:prstGeom prst="rect">
                <a:avLst/>
              </a:prstGeom>
              <a:noFill/>
              <a:ln w="9525" algn="ctr">
                <a:noFill/>
                <a:miter lim="800000"/>
                <a:headEnd/>
                <a:tailEnd/>
              </a:ln>
              <a:effectLst/>
            </p:spPr>
            <p:txBody>
              <a:bodyPr wrap="none">
                <a:spAutoFit/>
              </a:bodyPr>
              <a:lstStyle/>
              <a:p>
                <a:pPr algn="ctr" eaLnBrk="0" hangingPunct="0"/>
                <a:r>
                  <a:rPr lang="en-US" dirty="0">
                    <a:solidFill>
                      <a:srgbClr val="FFFFFF"/>
                    </a:solidFill>
                    <a:effectLst>
                      <a:outerShdw blurRad="38100" dist="38100" dir="2700000" algn="tl">
                        <a:srgbClr val="C0C0C0"/>
                      </a:outerShdw>
                    </a:effectLst>
                  </a:rPr>
                  <a:t>Pile</a:t>
                </a:r>
              </a:p>
            </p:txBody>
          </p:sp>
        </p:grpSp>
        <p:grpSp>
          <p:nvGrpSpPr>
            <p:cNvPr id="12" name="Group 21"/>
            <p:cNvGrpSpPr>
              <a:grpSpLocks/>
            </p:cNvGrpSpPr>
            <p:nvPr/>
          </p:nvGrpSpPr>
          <p:grpSpPr bwMode="auto">
            <a:xfrm>
              <a:off x="1050" y="1744"/>
              <a:ext cx="1123" cy="1128"/>
              <a:chOff x="906" y="1651"/>
              <a:chExt cx="1123" cy="1128"/>
            </a:xfrm>
          </p:grpSpPr>
          <p:grpSp>
            <p:nvGrpSpPr>
              <p:cNvPr id="18" name="Group 22"/>
              <p:cNvGrpSpPr>
                <a:grpSpLocks/>
              </p:cNvGrpSpPr>
              <p:nvPr/>
            </p:nvGrpSpPr>
            <p:grpSpPr bwMode="auto">
              <a:xfrm>
                <a:off x="912" y="1651"/>
                <a:ext cx="1099" cy="1128"/>
                <a:chOff x="2016" y="1920"/>
                <a:chExt cx="1680" cy="1680"/>
              </a:xfrm>
            </p:grpSpPr>
            <p:sp>
              <p:nvSpPr>
                <p:cNvPr id="20" name="Oval 23"/>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72549"/>
                        <a:invGamma/>
                      </a:schemeClr>
                    </a:gs>
                  </a:gsLst>
                  <a:lin ang="5400000" scaled="1"/>
                </a:gradFill>
                <a:ln w="9525">
                  <a:noFill/>
                  <a:round/>
                  <a:headEnd/>
                  <a:tailEnd/>
                </a:ln>
                <a:effectLst/>
              </p:spPr>
              <p:txBody>
                <a:bodyPr wrap="none" anchor="ctr"/>
                <a:lstStyle/>
                <a:p>
                  <a:endParaRPr lang="ar-SA"/>
                </a:p>
              </p:txBody>
            </p:sp>
            <p:sp>
              <p:nvSpPr>
                <p:cNvPr id="21" name="Freeform 24"/>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2"/>
                    </a:gs>
                  </a:gsLst>
                  <a:lin ang="5400000" scaled="1"/>
                </a:gradFill>
                <a:ln w="0">
                  <a:noFill/>
                  <a:prstDash val="solid"/>
                  <a:round/>
                  <a:headEnd/>
                  <a:tailEnd/>
                </a:ln>
              </p:spPr>
              <p:txBody>
                <a:bodyPr/>
                <a:lstStyle/>
                <a:p>
                  <a:endParaRPr lang="ar-SA"/>
                </a:p>
              </p:txBody>
            </p:sp>
          </p:grpSp>
          <p:sp>
            <p:nvSpPr>
              <p:cNvPr id="19" name="Text Box 25"/>
              <p:cNvSpPr txBox="1">
                <a:spLocks noChangeArrowheads="1"/>
              </p:cNvSpPr>
              <p:nvPr/>
            </p:nvSpPr>
            <p:spPr bwMode="gray">
              <a:xfrm>
                <a:off x="906" y="2115"/>
                <a:ext cx="1123" cy="330"/>
              </a:xfrm>
              <a:prstGeom prst="rect">
                <a:avLst/>
              </a:prstGeom>
              <a:noFill/>
              <a:ln w="9525">
                <a:noFill/>
                <a:miter lim="800000"/>
                <a:headEnd/>
                <a:tailEnd/>
              </a:ln>
              <a:effectLst/>
            </p:spPr>
            <p:txBody>
              <a:bodyPr wrap="square">
                <a:spAutoFit/>
              </a:bodyPr>
              <a:lstStyle/>
              <a:p>
                <a:pPr algn="ctr" eaLnBrk="0" hangingPunct="0"/>
                <a:r>
                  <a:rPr lang="en-US" sz="2800" b="1" dirty="0" smtClean="0">
                    <a:solidFill>
                      <a:srgbClr val="FFFFFF"/>
                    </a:solidFill>
                    <a:effectLst>
                      <a:outerShdw blurRad="38100" dist="38100" dir="2700000" algn="tl">
                        <a:srgbClr val="C0C0C0"/>
                      </a:outerShdw>
                    </a:effectLst>
                    <a:latin typeface="Arial" pitchFamily="34" charset="0"/>
                  </a:rPr>
                  <a:t>Mat</a:t>
                </a:r>
                <a:endParaRPr lang="en-US" sz="2800" b="1" dirty="0">
                  <a:solidFill>
                    <a:srgbClr val="FFFFFF"/>
                  </a:solidFill>
                  <a:effectLst>
                    <a:outerShdw blurRad="38100" dist="38100" dir="2700000" algn="tl">
                      <a:srgbClr val="C0C0C0"/>
                    </a:outerShdw>
                  </a:effectLst>
                  <a:latin typeface="Arial" pitchFamily="34" charset="0"/>
                </a:endParaRPr>
              </a:p>
            </p:txBody>
          </p:sp>
        </p:grpSp>
        <p:grpSp>
          <p:nvGrpSpPr>
            <p:cNvPr id="13" name="Group 26"/>
            <p:cNvGrpSpPr>
              <a:grpSpLocks/>
            </p:cNvGrpSpPr>
            <p:nvPr/>
          </p:nvGrpSpPr>
          <p:grpSpPr bwMode="auto">
            <a:xfrm>
              <a:off x="3422" y="2538"/>
              <a:ext cx="1268" cy="1253"/>
              <a:chOff x="3278" y="2445"/>
              <a:chExt cx="1268" cy="1253"/>
            </a:xfrm>
          </p:grpSpPr>
          <p:grpSp>
            <p:nvGrpSpPr>
              <p:cNvPr id="14" name="Group 27"/>
              <p:cNvGrpSpPr>
                <a:grpSpLocks/>
              </p:cNvGrpSpPr>
              <p:nvPr/>
            </p:nvGrpSpPr>
            <p:grpSpPr bwMode="auto">
              <a:xfrm>
                <a:off x="3278" y="2445"/>
                <a:ext cx="1268" cy="1253"/>
                <a:chOff x="2016" y="1920"/>
                <a:chExt cx="1680" cy="1680"/>
              </a:xfrm>
            </p:grpSpPr>
            <p:sp>
              <p:nvSpPr>
                <p:cNvPr id="16" name="Oval 28"/>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54510"/>
                        <a:invGamma/>
                      </a:schemeClr>
                    </a:gs>
                  </a:gsLst>
                  <a:lin ang="5400000" scaled="1"/>
                </a:gradFill>
                <a:ln w="9525">
                  <a:noFill/>
                  <a:round/>
                  <a:headEnd/>
                  <a:tailEnd/>
                </a:ln>
                <a:effectLst/>
              </p:spPr>
              <p:txBody>
                <a:bodyPr wrap="none" anchor="ctr"/>
                <a:lstStyle/>
                <a:p>
                  <a:endParaRPr lang="ar-SA"/>
                </a:p>
              </p:txBody>
            </p:sp>
            <p:sp>
              <p:nvSpPr>
                <p:cNvPr id="17" name="Freeform 29"/>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w="0">
                  <a:noFill/>
                  <a:prstDash val="solid"/>
                  <a:round/>
                  <a:headEnd/>
                  <a:tailEnd/>
                </a:ln>
                <a:effectLst/>
              </p:spPr>
              <p:txBody>
                <a:bodyPr/>
                <a:lstStyle/>
                <a:p>
                  <a:endParaRPr lang="ar-SA"/>
                </a:p>
              </p:txBody>
            </p:sp>
          </p:grpSp>
          <p:sp>
            <p:nvSpPr>
              <p:cNvPr id="15" name="Text Box 30"/>
              <p:cNvSpPr txBox="1">
                <a:spLocks noChangeArrowheads="1"/>
              </p:cNvSpPr>
              <p:nvPr/>
            </p:nvSpPr>
            <p:spPr bwMode="gray">
              <a:xfrm>
                <a:off x="3557" y="2988"/>
                <a:ext cx="795" cy="330"/>
              </a:xfrm>
              <a:prstGeom prst="rect">
                <a:avLst/>
              </a:prstGeom>
              <a:noFill/>
              <a:ln w="9525">
                <a:noFill/>
                <a:miter lim="800000"/>
                <a:headEnd/>
                <a:tailEnd/>
              </a:ln>
              <a:effectLst/>
            </p:spPr>
            <p:txBody>
              <a:bodyPr wrap="none">
                <a:spAutoFit/>
              </a:bodyPr>
              <a:lstStyle/>
              <a:p>
                <a:pPr algn="ctr" eaLnBrk="0" hangingPunct="0"/>
                <a:r>
                  <a:rPr lang="en-US" sz="2800" b="1" dirty="0">
                    <a:solidFill>
                      <a:srgbClr val="FFFFFF"/>
                    </a:solidFill>
                    <a:effectLst>
                      <a:outerShdw blurRad="38100" dist="38100" dir="2700000" algn="tl">
                        <a:srgbClr val="C0C0C0"/>
                      </a:outerShdw>
                    </a:effectLst>
                    <a:latin typeface="Arial" pitchFamily="34" charset="0"/>
                  </a:rPr>
                  <a:t>Single</a:t>
                </a:r>
              </a:p>
            </p:txBody>
          </p:sp>
        </p:grpSp>
      </p:grpSp>
    </p:spTree>
    <p:extLst>
      <p:ext uri="{BB962C8B-B14F-4D97-AF65-F5344CB8AC3E}">
        <p14:creationId xmlns:p14="http://schemas.microsoft.com/office/powerpoint/2010/main" val="9893501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0417" name="Content Placeholder 1"/>
              <p:cNvSpPr>
                <a:spLocks noGrp="1"/>
              </p:cNvSpPr>
              <p:nvPr>
                <p:ph idx="1"/>
              </p:nvPr>
            </p:nvSpPr>
            <p:spPr>
              <a:xfrm>
                <a:off x="1843314" y="1507953"/>
                <a:ext cx="9109755" cy="5227698"/>
              </a:xfrm>
            </p:spPr>
            <p:txBody>
              <a:bodyPr>
                <a:noAutofit/>
              </a:bodyPr>
              <a:lstStyle/>
              <a:p>
                <a:pPr algn="l" rtl="0"/>
                <a:r>
                  <a:rPr lang="en-US" sz="2000" dirty="0">
                    <a:latin typeface="Times New Roman" panose="02020603050405020304" pitchFamily="18" charset="0"/>
                    <a:cs typeface="Times New Roman" panose="02020603050405020304" pitchFamily="18" charset="0"/>
                  </a:rPr>
                  <a:t>Flexure </a:t>
                </a:r>
                <a:r>
                  <a:rPr lang="en-US" sz="2000" dirty="0" smtClean="0">
                    <a:latin typeface="Times New Roman" panose="02020603050405020304" pitchFamily="18" charset="0"/>
                    <a:cs typeface="Times New Roman" panose="02020603050405020304" pitchFamily="18" charset="0"/>
                  </a:rPr>
                  <a:t>design</a:t>
                </a:r>
                <a:endParaRPr lang="en-US" sz="2000" dirty="0">
                  <a:latin typeface="Times New Roman" panose="02020603050405020304" pitchFamily="18" charset="0"/>
                  <a:cs typeface="Times New Roman" panose="02020603050405020304" pitchFamily="18" charset="0"/>
                </a:endParaRPr>
              </a:p>
              <a:p>
                <a:pPr algn="l" rtl="0"/>
                <a:r>
                  <a:rPr lang="en-US" sz="1400" dirty="0" smtClean="0">
                    <a:latin typeface="Times New Roman" panose="02020603050405020304" pitchFamily="18" charset="0"/>
                    <a:cs typeface="Times New Roman" panose="02020603050405020304" pitchFamily="18" charset="0"/>
                  </a:rPr>
                  <a:t>M</a:t>
                </a:r>
                <a:r>
                  <a:rPr lang="en-US" sz="1400" baseline="-25000" dirty="0" smtClean="0">
                    <a:latin typeface="Times New Roman" panose="02020603050405020304" pitchFamily="18" charset="0"/>
                    <a:cs typeface="Times New Roman" panose="02020603050405020304" pitchFamily="18" charset="0"/>
                  </a:rPr>
                  <a:t>u</a:t>
                </a:r>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 203KN.m/m</a:t>
                </a:r>
              </a:p>
              <a:p>
                <a:pPr algn="l" rtl="0"/>
                <a14:m>
                  <m:oMath xmlns:m="http://schemas.openxmlformats.org/officeDocument/2006/math">
                    <m:r>
                      <m:rPr>
                        <m:sty m:val="p"/>
                      </m:rPr>
                      <a:rPr lang="en-US" sz="1400">
                        <a:latin typeface="Cambria Math" panose="02040503050406030204" pitchFamily="18" charset="0"/>
                      </a:rPr>
                      <m:t>ρ</m:t>
                    </m:r>
                    <m:r>
                      <a:rPr lang="en-US" sz="1400">
                        <a:latin typeface="Cambria Math" panose="02040503050406030204" pitchFamily="18" charset="0"/>
                      </a:rPr>
                      <m:t>= </m:t>
                    </m:r>
                    <m:f>
                      <m:fPr>
                        <m:ctrlPr>
                          <a:rPr lang="en-US" sz="1400" i="1">
                            <a:latin typeface="Cambria Math" panose="02040503050406030204" pitchFamily="18" charset="0"/>
                          </a:rPr>
                        </m:ctrlPr>
                      </m:fPr>
                      <m:num>
                        <m:r>
                          <a:rPr lang="en-US" sz="1400">
                            <a:latin typeface="Cambria Math" panose="02040503050406030204" pitchFamily="18" charset="0"/>
                          </a:rPr>
                          <m:t>0</m:t>
                        </m:r>
                        <m:r>
                          <a:rPr lang="en-US" sz="1400">
                            <a:latin typeface="Cambria Math" panose="02040503050406030204" pitchFamily="18" charset="0"/>
                          </a:rPr>
                          <m:t>.</m:t>
                        </m:r>
                        <m:r>
                          <a:rPr lang="en-US" sz="1400">
                            <a:latin typeface="Cambria Math" panose="02040503050406030204" pitchFamily="18" charset="0"/>
                          </a:rPr>
                          <m:t>85</m:t>
                        </m:r>
                        <m:r>
                          <a:rPr lang="en-US" sz="1400">
                            <a:latin typeface="Cambria Math" panose="02040503050406030204" pitchFamily="18" charset="0"/>
                          </a:rPr>
                          <m:t>×</m:t>
                        </m:r>
                        <m:sSubSup>
                          <m:sSubSupPr>
                            <m:ctrlPr>
                              <a:rPr lang="en-US" sz="1400" i="1">
                                <a:latin typeface="Cambria Math" panose="02040503050406030204" pitchFamily="18" charset="0"/>
                              </a:rPr>
                            </m:ctrlPr>
                          </m:sSubSupPr>
                          <m:e>
                            <m:r>
                              <m:rPr>
                                <m:sty m:val="p"/>
                              </m:rPr>
                              <a:rPr lang="en-US" sz="1400">
                                <a:latin typeface="Cambria Math" panose="02040503050406030204" pitchFamily="18" charset="0"/>
                              </a:rPr>
                              <m:t>f</m:t>
                            </m:r>
                          </m:e>
                          <m:sub>
                            <m:r>
                              <m:rPr>
                                <m:sty m:val="p"/>
                              </m:rPr>
                              <a:rPr lang="en-US" sz="1400">
                                <a:latin typeface="Cambria Math" panose="02040503050406030204" pitchFamily="18" charset="0"/>
                              </a:rPr>
                              <m:t>c</m:t>
                            </m:r>
                          </m:sub>
                          <m:sup>
                            <m:r>
                              <a:rPr lang="en-US" sz="1400" i="1">
                                <a:latin typeface="Cambria Math" panose="02040503050406030204" pitchFamily="18" charset="0"/>
                              </a:rPr>
                              <m:t>′</m:t>
                            </m:r>
                          </m:sup>
                        </m:sSubSup>
                      </m:num>
                      <m:den>
                        <m:sSub>
                          <m:sSubPr>
                            <m:ctrlPr>
                              <a:rPr lang="en-US" sz="1400" i="1">
                                <a:latin typeface="Cambria Math" panose="02040503050406030204" pitchFamily="18" charset="0"/>
                              </a:rPr>
                            </m:ctrlPr>
                          </m:sSubPr>
                          <m:e>
                            <m:r>
                              <m:rPr>
                                <m:sty m:val="p"/>
                              </m:rPr>
                              <a:rPr lang="en-US" sz="1400">
                                <a:latin typeface="Cambria Math" panose="02040503050406030204" pitchFamily="18" charset="0"/>
                              </a:rPr>
                              <m:t>F</m:t>
                            </m:r>
                          </m:e>
                          <m:sub>
                            <m:r>
                              <m:rPr>
                                <m:sty m:val="p"/>
                              </m:rPr>
                              <a:rPr lang="en-US" sz="1400">
                                <a:latin typeface="Cambria Math" panose="02040503050406030204" pitchFamily="18" charset="0"/>
                              </a:rPr>
                              <m:t>y</m:t>
                            </m:r>
                          </m:sub>
                        </m:sSub>
                      </m:den>
                    </m:f>
                    <m:r>
                      <a:rPr lang="en-US" sz="1400">
                        <a:latin typeface="Cambria Math" panose="02040503050406030204" pitchFamily="18" charset="0"/>
                      </a:rPr>
                      <m:t>×</m:t>
                    </m:r>
                  </m:oMath>
                </a14:m>
                <a:endParaRPr lang="en-US" sz="1400" dirty="0" smtClean="0">
                  <a:latin typeface="Times New Roman" panose="02020603050405020304" pitchFamily="18" charset="0"/>
                  <a:cs typeface="Times New Roman" panose="02020603050405020304" pitchFamily="18" charset="0"/>
                </a:endParaRPr>
              </a:p>
              <a:p>
                <a:pPr algn="l" rtl="0"/>
                <a14:m>
                  <m:oMath xmlns:m="http://schemas.openxmlformats.org/officeDocument/2006/math">
                    <m:r>
                      <a:rPr lang="en-US" sz="1400" smtClean="0">
                        <a:latin typeface="Cambria Math" panose="02040503050406030204" pitchFamily="18" charset="0"/>
                      </a:rPr>
                      <m:t>(</m:t>
                    </m:r>
                    <m:r>
                      <a:rPr lang="en-US" sz="1400" smtClean="0">
                        <a:latin typeface="Cambria Math" panose="02040503050406030204" pitchFamily="18" charset="0"/>
                      </a:rPr>
                      <m:t>1</m:t>
                    </m:r>
                    <m:r>
                      <a:rPr lang="en-US" sz="1400" i="1">
                        <a:latin typeface="Cambria Math" panose="02040503050406030204" pitchFamily="18" charset="0"/>
                      </a:rPr>
                      <m:t>−</m:t>
                    </m:r>
                    <m:rad>
                      <m:radPr>
                        <m:degHide m:val="on"/>
                        <m:ctrlPr>
                          <a:rPr lang="en-US" sz="1400" i="1">
                            <a:latin typeface="Cambria Math" panose="02040503050406030204" pitchFamily="18" charset="0"/>
                          </a:rPr>
                        </m:ctrlPr>
                      </m:radPr>
                      <m:deg/>
                      <m:e>
                        <m:r>
                          <a:rPr lang="en-US" sz="1400">
                            <a:latin typeface="Cambria Math" panose="02040503050406030204" pitchFamily="18" charset="0"/>
                          </a:rPr>
                          <m:t>1</m:t>
                        </m:r>
                        <m:r>
                          <a:rPr lang="en-US" sz="1400" i="1">
                            <a:latin typeface="Cambria Math" panose="02040503050406030204" pitchFamily="18" charset="0"/>
                          </a:rPr>
                          <m:t>−</m:t>
                        </m:r>
                        <m:f>
                          <m:fPr>
                            <m:ctrlPr>
                              <a:rPr lang="en-US" sz="1400" i="1">
                                <a:latin typeface="Cambria Math" panose="02040503050406030204" pitchFamily="18" charset="0"/>
                              </a:rPr>
                            </m:ctrlPr>
                          </m:fPr>
                          <m:num>
                            <m:r>
                              <a:rPr lang="en-US" sz="1400">
                                <a:latin typeface="Cambria Math" panose="02040503050406030204" pitchFamily="18" charset="0"/>
                              </a:rPr>
                              <m:t>2</m:t>
                            </m:r>
                            <m:r>
                              <a:rPr lang="en-US" sz="1400">
                                <a:latin typeface="Cambria Math" panose="02040503050406030204" pitchFamily="18" charset="0"/>
                              </a:rPr>
                              <m:t>.</m:t>
                            </m:r>
                            <m:r>
                              <a:rPr lang="en-US" sz="1400">
                                <a:latin typeface="Cambria Math" panose="02040503050406030204" pitchFamily="18" charset="0"/>
                              </a:rPr>
                              <m:t>61</m:t>
                            </m:r>
                            <m:r>
                              <a:rPr lang="en-US" sz="1400">
                                <a:latin typeface="Cambria Math" panose="02040503050406030204" pitchFamily="18" charset="0"/>
                              </a:rPr>
                              <m:t> ×</m:t>
                            </m:r>
                            <m:sSub>
                              <m:sSubPr>
                                <m:ctrlPr>
                                  <a:rPr lang="en-US" sz="1400" i="1">
                                    <a:latin typeface="Cambria Math" panose="02040503050406030204" pitchFamily="18" charset="0"/>
                                  </a:rPr>
                                </m:ctrlPr>
                              </m:sSubPr>
                              <m:e>
                                <m:r>
                                  <m:rPr>
                                    <m:sty m:val="p"/>
                                  </m:rPr>
                                  <a:rPr lang="en-US" sz="1400">
                                    <a:latin typeface="Cambria Math" panose="02040503050406030204" pitchFamily="18" charset="0"/>
                                  </a:rPr>
                                  <m:t>M</m:t>
                                </m:r>
                              </m:e>
                              <m:sub>
                                <m:r>
                                  <m:rPr>
                                    <m:sty m:val="p"/>
                                  </m:rPr>
                                  <a:rPr lang="en-US" sz="1400">
                                    <a:latin typeface="Cambria Math" panose="02040503050406030204" pitchFamily="18" charset="0"/>
                                  </a:rPr>
                                  <m:t>u</m:t>
                                </m:r>
                              </m:sub>
                            </m:sSub>
                          </m:num>
                          <m:den>
                            <m:r>
                              <m:rPr>
                                <m:sty m:val="p"/>
                              </m:rPr>
                              <a:rPr lang="en-US" sz="1400">
                                <a:latin typeface="Cambria Math" panose="02040503050406030204" pitchFamily="18" charset="0"/>
                              </a:rPr>
                              <m:t>b</m:t>
                            </m:r>
                            <m:r>
                              <a:rPr lang="en-US" sz="1400">
                                <a:latin typeface="Cambria Math" panose="02040503050406030204" pitchFamily="18" charset="0"/>
                              </a:rPr>
                              <m:t>×</m:t>
                            </m:r>
                            <m:sSup>
                              <m:sSupPr>
                                <m:ctrlPr>
                                  <a:rPr lang="en-US" sz="1400" i="1">
                                    <a:latin typeface="Cambria Math" panose="02040503050406030204" pitchFamily="18" charset="0"/>
                                  </a:rPr>
                                </m:ctrlPr>
                              </m:sSupPr>
                              <m:e>
                                <m:r>
                                  <m:rPr>
                                    <m:sty m:val="p"/>
                                  </m:rPr>
                                  <a:rPr lang="en-US" sz="1400">
                                    <a:latin typeface="Cambria Math" panose="02040503050406030204" pitchFamily="18" charset="0"/>
                                  </a:rPr>
                                  <m:t>d</m:t>
                                </m:r>
                              </m:e>
                              <m:sup>
                                <m:r>
                                  <a:rPr lang="en-US" sz="1400">
                                    <a:latin typeface="Cambria Math" panose="02040503050406030204" pitchFamily="18" charset="0"/>
                                  </a:rPr>
                                  <m:t>2</m:t>
                                </m:r>
                              </m:sup>
                            </m:sSup>
                            <m:r>
                              <a:rPr lang="en-US" sz="1400">
                                <a:latin typeface="Cambria Math" panose="02040503050406030204" pitchFamily="18" charset="0"/>
                              </a:rPr>
                              <m:t>×</m:t>
                            </m:r>
                            <m:sSubSup>
                              <m:sSubSupPr>
                                <m:ctrlPr>
                                  <a:rPr lang="en-US" sz="1400" i="1">
                                    <a:latin typeface="Cambria Math" panose="02040503050406030204" pitchFamily="18" charset="0"/>
                                  </a:rPr>
                                </m:ctrlPr>
                              </m:sSubSupPr>
                              <m:e>
                                <m:r>
                                  <m:rPr>
                                    <m:sty m:val="p"/>
                                  </m:rPr>
                                  <a:rPr lang="en-US" sz="1400">
                                    <a:latin typeface="Cambria Math" panose="02040503050406030204" pitchFamily="18" charset="0"/>
                                  </a:rPr>
                                  <m:t>f</m:t>
                                </m:r>
                              </m:e>
                              <m:sub>
                                <m:r>
                                  <m:rPr>
                                    <m:sty m:val="p"/>
                                  </m:rPr>
                                  <a:rPr lang="en-US" sz="1400">
                                    <a:latin typeface="Cambria Math" panose="02040503050406030204" pitchFamily="18" charset="0"/>
                                  </a:rPr>
                                  <m:t>c</m:t>
                                </m:r>
                              </m:sub>
                              <m:sup>
                                <m:r>
                                  <a:rPr lang="en-US" sz="1400" i="1">
                                    <a:latin typeface="Cambria Math" panose="02040503050406030204" pitchFamily="18" charset="0"/>
                                  </a:rPr>
                                  <m:t>′</m:t>
                                </m:r>
                              </m:sup>
                            </m:sSubSup>
                          </m:den>
                        </m:f>
                      </m:e>
                    </m:rad>
                  </m:oMath>
                </a14:m>
                <a:r>
                  <a:rPr lang="en-US" sz="1400" dirty="0">
                    <a:latin typeface="Times New Roman" panose="02020603050405020304" pitchFamily="18" charset="0"/>
                    <a:cs typeface="Times New Roman" panose="02020603050405020304" pitchFamily="18" charset="0"/>
                  </a:rPr>
                  <a:t>) </a:t>
                </a:r>
                <a:endParaRPr lang="en-US" sz="1400" dirty="0" smtClean="0">
                  <a:latin typeface="Times New Roman" panose="02020603050405020304" pitchFamily="18" charset="0"/>
                  <a:cs typeface="Times New Roman" panose="02020603050405020304" pitchFamily="18" charset="0"/>
                </a:endParaRPr>
              </a:p>
              <a:p>
                <a:pPr algn="l" rtl="0"/>
                <a14:m>
                  <m:oMath xmlns:m="http://schemas.openxmlformats.org/officeDocument/2006/math">
                    <m:r>
                      <m:rPr>
                        <m:sty m:val="p"/>
                      </m:rPr>
                      <a:rPr lang="en-US" sz="1400">
                        <a:latin typeface="Cambria Math" panose="02040503050406030204" pitchFamily="18" charset="0"/>
                      </a:rPr>
                      <m:t>ρ</m:t>
                    </m:r>
                    <m:r>
                      <a:rPr lang="en-US" sz="1400">
                        <a:latin typeface="Cambria Math" panose="02040503050406030204" pitchFamily="18" charset="0"/>
                      </a:rPr>
                      <m:t>= </m:t>
                    </m:r>
                    <m:f>
                      <m:fPr>
                        <m:ctrlPr>
                          <a:rPr lang="en-US" sz="1400" i="1">
                            <a:latin typeface="Cambria Math" panose="02040503050406030204" pitchFamily="18" charset="0"/>
                          </a:rPr>
                        </m:ctrlPr>
                      </m:fPr>
                      <m:num>
                        <m:r>
                          <a:rPr lang="en-US" sz="1400">
                            <a:latin typeface="Cambria Math" panose="02040503050406030204" pitchFamily="18" charset="0"/>
                          </a:rPr>
                          <m:t>0</m:t>
                        </m:r>
                        <m:r>
                          <a:rPr lang="en-US" sz="1400">
                            <a:latin typeface="Cambria Math" panose="02040503050406030204" pitchFamily="18" charset="0"/>
                          </a:rPr>
                          <m:t>.</m:t>
                        </m:r>
                        <m:r>
                          <a:rPr lang="en-US" sz="1400">
                            <a:latin typeface="Cambria Math" panose="02040503050406030204" pitchFamily="18" charset="0"/>
                          </a:rPr>
                          <m:t>85</m:t>
                        </m:r>
                        <m:r>
                          <a:rPr lang="en-US" sz="1400">
                            <a:latin typeface="Cambria Math" panose="02040503050406030204" pitchFamily="18" charset="0"/>
                          </a:rPr>
                          <m:t>×</m:t>
                        </m:r>
                        <m:r>
                          <a:rPr lang="en-US" sz="1400" i="1">
                            <a:latin typeface="Cambria Math" panose="02040503050406030204" pitchFamily="18" charset="0"/>
                          </a:rPr>
                          <m:t>28</m:t>
                        </m:r>
                      </m:num>
                      <m:den>
                        <m:r>
                          <a:rPr lang="en-US" sz="1400">
                            <a:latin typeface="Cambria Math" panose="02040503050406030204" pitchFamily="18" charset="0"/>
                          </a:rPr>
                          <m:t>420</m:t>
                        </m:r>
                      </m:den>
                    </m:f>
                    <m:r>
                      <a:rPr lang="en-US" sz="1400">
                        <a:latin typeface="Cambria Math" panose="02040503050406030204" pitchFamily="18" charset="0"/>
                      </a:rPr>
                      <m:t>×(</m:t>
                    </m:r>
                    <m:r>
                      <a:rPr lang="en-US" sz="1400">
                        <a:latin typeface="Cambria Math" panose="02040503050406030204" pitchFamily="18" charset="0"/>
                      </a:rPr>
                      <m:t>1</m:t>
                    </m:r>
                    <m:r>
                      <a:rPr lang="en-US" sz="1400" i="1">
                        <a:latin typeface="Cambria Math" panose="02040503050406030204" pitchFamily="18" charset="0"/>
                      </a:rPr>
                      <m:t>−</m:t>
                    </m:r>
                    <m:rad>
                      <m:radPr>
                        <m:degHide m:val="on"/>
                        <m:ctrlPr>
                          <a:rPr lang="en-US" sz="1400" i="1">
                            <a:latin typeface="Cambria Math" panose="02040503050406030204" pitchFamily="18" charset="0"/>
                          </a:rPr>
                        </m:ctrlPr>
                      </m:radPr>
                      <m:deg/>
                      <m:e>
                        <m:r>
                          <a:rPr lang="en-US" sz="1400">
                            <a:latin typeface="Cambria Math" panose="02040503050406030204" pitchFamily="18" charset="0"/>
                          </a:rPr>
                          <m:t>1</m:t>
                        </m:r>
                        <m:r>
                          <a:rPr lang="en-US" sz="1400" i="1">
                            <a:latin typeface="Cambria Math" panose="02040503050406030204" pitchFamily="18" charset="0"/>
                          </a:rPr>
                          <m:t>−</m:t>
                        </m:r>
                        <m:f>
                          <m:fPr>
                            <m:ctrlPr>
                              <a:rPr lang="en-US" sz="1400" i="1">
                                <a:latin typeface="Cambria Math" panose="02040503050406030204" pitchFamily="18" charset="0"/>
                              </a:rPr>
                            </m:ctrlPr>
                          </m:fPr>
                          <m:num>
                            <m:r>
                              <a:rPr lang="en-US" sz="1400">
                                <a:latin typeface="Cambria Math" panose="02040503050406030204" pitchFamily="18" charset="0"/>
                              </a:rPr>
                              <m:t>2</m:t>
                            </m:r>
                            <m:r>
                              <a:rPr lang="en-US" sz="1400">
                                <a:latin typeface="Cambria Math" panose="02040503050406030204" pitchFamily="18" charset="0"/>
                              </a:rPr>
                              <m:t>.</m:t>
                            </m:r>
                            <m:r>
                              <a:rPr lang="en-US" sz="1400">
                                <a:latin typeface="Cambria Math" panose="02040503050406030204" pitchFamily="18" charset="0"/>
                              </a:rPr>
                              <m:t>61</m:t>
                            </m:r>
                            <m:r>
                              <a:rPr lang="en-US" sz="1400">
                                <a:latin typeface="Cambria Math" panose="02040503050406030204" pitchFamily="18" charset="0"/>
                              </a:rPr>
                              <m:t> ×</m:t>
                            </m:r>
                            <m:r>
                              <a:rPr lang="en-US" sz="1400">
                                <a:latin typeface="Cambria Math" panose="02040503050406030204" pitchFamily="18" charset="0"/>
                              </a:rPr>
                              <m:t>203</m:t>
                            </m:r>
                            <m:r>
                              <a:rPr lang="en-US" sz="1400">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10</m:t>
                                </m:r>
                              </m:e>
                              <m:sup>
                                <m:r>
                                  <a:rPr lang="en-US" sz="1400" i="1">
                                    <a:latin typeface="Cambria Math" panose="02040503050406030204" pitchFamily="18" charset="0"/>
                                  </a:rPr>
                                  <m:t>6</m:t>
                                </m:r>
                              </m:sup>
                            </m:sSup>
                          </m:num>
                          <m:den>
                            <m:r>
                              <a:rPr lang="en-US" sz="1400">
                                <a:latin typeface="Cambria Math" panose="02040503050406030204" pitchFamily="18" charset="0"/>
                              </a:rPr>
                              <m:t>1000</m:t>
                            </m:r>
                            <m:r>
                              <a:rPr lang="en-US" sz="1400">
                                <a:latin typeface="Cambria Math" panose="02040503050406030204" pitchFamily="18" charset="0"/>
                              </a:rPr>
                              <m:t>×</m:t>
                            </m:r>
                            <m:sSup>
                              <m:sSupPr>
                                <m:ctrlPr>
                                  <a:rPr lang="en-US" sz="1400" i="1">
                                    <a:latin typeface="Cambria Math" panose="02040503050406030204" pitchFamily="18" charset="0"/>
                                  </a:rPr>
                                </m:ctrlPr>
                              </m:sSupPr>
                              <m:e>
                                <m:r>
                                  <a:rPr lang="en-US" sz="1400">
                                    <a:latin typeface="Cambria Math" panose="02040503050406030204" pitchFamily="18" charset="0"/>
                                  </a:rPr>
                                  <m:t>460</m:t>
                                </m:r>
                              </m:e>
                              <m:sup>
                                <m:r>
                                  <a:rPr lang="en-US" sz="1400">
                                    <a:latin typeface="Cambria Math" panose="02040503050406030204" pitchFamily="18" charset="0"/>
                                  </a:rPr>
                                  <m:t>2</m:t>
                                </m:r>
                              </m:sup>
                            </m:sSup>
                            <m:r>
                              <a:rPr lang="en-US" sz="1400">
                                <a:latin typeface="Cambria Math" panose="02040503050406030204" pitchFamily="18" charset="0"/>
                              </a:rPr>
                              <m:t>×</m:t>
                            </m:r>
                            <m:r>
                              <a:rPr lang="en-US" sz="1400">
                                <a:latin typeface="Cambria Math" panose="02040503050406030204" pitchFamily="18" charset="0"/>
                              </a:rPr>
                              <m:t>28</m:t>
                            </m:r>
                          </m:den>
                        </m:f>
                      </m:e>
                    </m:rad>
                  </m:oMath>
                </a14:m>
                <a:r>
                  <a:rPr lang="en-US" sz="1400" dirty="0">
                    <a:latin typeface="Times New Roman" panose="02020603050405020304" pitchFamily="18" charset="0"/>
                    <a:cs typeface="Times New Roman" panose="02020603050405020304" pitchFamily="18" charset="0"/>
                  </a:rPr>
                  <a:t>) </a:t>
                </a:r>
              </a:p>
              <a:p>
                <a:pPr algn="l" rtl="0"/>
                <a14:m>
                  <m:oMath xmlns:m="http://schemas.openxmlformats.org/officeDocument/2006/math">
                    <m:r>
                      <m:rPr>
                        <m:sty m:val="p"/>
                      </m:rPr>
                      <a:rPr lang="en-US" sz="1400">
                        <a:latin typeface="Cambria Math" panose="02040503050406030204" pitchFamily="18" charset="0"/>
                      </a:rPr>
                      <m:t>ρ</m:t>
                    </m:r>
                    <m:r>
                      <a:rPr lang="en-US" sz="1400">
                        <a:latin typeface="Cambria Math" panose="02040503050406030204" pitchFamily="18" charset="0"/>
                      </a:rPr>
                      <m:t>=</m:t>
                    </m:r>
                    <m:r>
                      <a:rPr lang="en-US" sz="1400" i="1">
                        <a:latin typeface="Cambria Math" panose="02040503050406030204" pitchFamily="18" charset="0"/>
                      </a:rPr>
                      <m:t>0</m:t>
                    </m:r>
                    <m:r>
                      <a:rPr lang="en-US" sz="1400" i="1">
                        <a:latin typeface="Cambria Math" panose="02040503050406030204" pitchFamily="18" charset="0"/>
                      </a:rPr>
                      <m:t>.</m:t>
                    </m:r>
                    <m:r>
                      <a:rPr lang="en-US" sz="1400" i="1">
                        <a:latin typeface="Cambria Math" panose="02040503050406030204" pitchFamily="18" charset="0"/>
                      </a:rPr>
                      <m:t>0026</m:t>
                    </m:r>
                  </m:oMath>
                </a14:m>
                <a:endParaRPr lang="en-US" sz="1400" dirty="0">
                  <a:latin typeface="Times New Roman" panose="02020603050405020304" pitchFamily="18" charset="0"/>
                  <a:cs typeface="Times New Roman" panose="02020603050405020304" pitchFamily="18" charset="0"/>
                </a:endParaRPr>
              </a:p>
              <a:p>
                <a:pPr algn="l" rtl="0"/>
                <a14:m>
                  <m:oMath xmlns:m="http://schemas.openxmlformats.org/officeDocument/2006/math">
                    <m:r>
                      <m:rPr>
                        <m:sty m:val="p"/>
                      </m:rPr>
                      <a:rPr lang="en-US" sz="1400">
                        <a:latin typeface="Cambria Math" panose="02040503050406030204" pitchFamily="18" charset="0"/>
                      </a:rPr>
                      <m:t>ρ</m:t>
                    </m:r>
                  </m:oMath>
                </a14:m>
                <a:r>
                  <a:rPr lang="en-US" sz="1400" baseline="-25000" dirty="0">
                    <a:latin typeface="Times New Roman" panose="02020603050405020304" pitchFamily="18" charset="0"/>
                    <a:cs typeface="Times New Roman" panose="02020603050405020304" pitchFamily="18" charset="0"/>
                  </a:rPr>
                  <a:t>min</a:t>
                </a:r>
                <a:r>
                  <a:rPr lang="en-US" sz="1400" dirty="0">
                    <a:latin typeface="Times New Roman" panose="02020603050405020304" pitchFamily="18" charset="0"/>
                    <a:cs typeface="Times New Roman" panose="02020603050405020304" pitchFamily="18" charset="0"/>
                  </a:rPr>
                  <a:t> = 0.00333</a:t>
                </a:r>
              </a:p>
              <a:p>
                <a:pPr algn="l" rtl="0"/>
                <a14:m>
                  <m:oMath xmlns:m="http://schemas.openxmlformats.org/officeDocument/2006/math">
                    <m:r>
                      <m:rPr>
                        <m:sty m:val="p"/>
                      </m:rPr>
                      <a:rPr lang="en-US" sz="1400">
                        <a:latin typeface="Cambria Math" panose="02040503050406030204" pitchFamily="18" charset="0"/>
                      </a:rPr>
                      <m:t>ρ</m:t>
                    </m:r>
                    <m:r>
                      <a:rPr lang="en-US" sz="1400" i="1">
                        <a:latin typeface="Cambria Math" panose="02040503050406030204" pitchFamily="18" charset="0"/>
                      </a:rPr>
                      <m:t>&lt;</m:t>
                    </m:r>
                  </m:oMath>
                </a14:m>
                <a:r>
                  <a:rPr lang="en-US" sz="1400" dirty="0">
                    <a:latin typeface="Times New Roman" panose="02020603050405020304" pitchFamily="18" charset="0"/>
                    <a:cs typeface="Times New Roman" panose="02020603050405020304" pitchFamily="18" charset="0"/>
                  </a:rPr>
                  <a:t> </a:t>
                </a:r>
                <a14:m>
                  <m:oMath xmlns:m="http://schemas.openxmlformats.org/officeDocument/2006/math">
                    <m:r>
                      <m:rPr>
                        <m:sty m:val="p"/>
                      </m:rPr>
                      <a:rPr lang="en-US" sz="1400">
                        <a:latin typeface="Cambria Math" panose="02040503050406030204" pitchFamily="18" charset="0"/>
                      </a:rPr>
                      <m:t>ρ</m:t>
                    </m:r>
                  </m:oMath>
                </a14:m>
                <a:r>
                  <a:rPr lang="en-US" sz="1400" baseline="-25000" dirty="0">
                    <a:latin typeface="Times New Roman" panose="02020603050405020304" pitchFamily="18" charset="0"/>
                    <a:cs typeface="Times New Roman" panose="02020603050405020304" pitchFamily="18" charset="0"/>
                  </a:rPr>
                  <a:t>min</a:t>
                </a:r>
                <a:endParaRPr lang="en-US" sz="1400" dirty="0">
                  <a:latin typeface="Times New Roman" panose="02020603050405020304" pitchFamily="18" charset="0"/>
                  <a:cs typeface="Times New Roman" panose="02020603050405020304" pitchFamily="18" charset="0"/>
                </a:endParaRPr>
              </a:p>
              <a:p>
                <a:pPr algn="l" rtl="0"/>
                <a:r>
                  <a:rPr lang="en-US" sz="1400" dirty="0">
                    <a:latin typeface="Times New Roman" panose="02020603050405020304" pitchFamily="18" charset="0"/>
                    <a:cs typeface="Times New Roman" panose="02020603050405020304" pitchFamily="18" charset="0"/>
                  </a:rPr>
                  <a:t>A</a:t>
                </a:r>
                <a:r>
                  <a:rPr lang="en-US" sz="1400" baseline="-25000" dirty="0">
                    <a:latin typeface="Times New Roman" panose="02020603050405020304" pitchFamily="18" charset="0"/>
                    <a:cs typeface="Times New Roman" panose="02020603050405020304" pitchFamily="18" charset="0"/>
                  </a:rPr>
                  <a:t>s(min) </a:t>
                </a:r>
                <a:r>
                  <a:rPr lang="en-US" sz="1400" dirty="0">
                    <a:latin typeface="Times New Roman" panose="02020603050405020304" pitchFamily="18" charset="0"/>
                    <a:cs typeface="Times New Roman" panose="02020603050405020304" pitchFamily="18" charset="0"/>
                  </a:rPr>
                  <a:t>= 0.00333</a:t>
                </a:r>
                <a:r>
                  <a:rPr lang="ar-JO"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1000×460</a:t>
                </a:r>
              </a:p>
              <a:p>
                <a:pPr algn="l" rtl="0"/>
                <a:r>
                  <a:rPr lang="en-US" sz="1400" dirty="0">
                    <a:latin typeface="Times New Roman" panose="02020603050405020304" pitchFamily="18" charset="0"/>
                    <a:cs typeface="Times New Roman" panose="02020603050405020304" pitchFamily="18" charset="0"/>
                  </a:rPr>
                  <a:t>A</a:t>
                </a:r>
                <a:r>
                  <a:rPr lang="en-US" sz="1400" baseline="-25000" dirty="0">
                    <a:latin typeface="Times New Roman" panose="02020603050405020304" pitchFamily="18" charset="0"/>
                    <a:cs typeface="Times New Roman" panose="02020603050405020304" pitchFamily="18" charset="0"/>
                  </a:rPr>
                  <a:t>s(min) </a:t>
                </a:r>
                <a:r>
                  <a:rPr lang="en-US" sz="1400" dirty="0">
                    <a:latin typeface="Times New Roman" panose="02020603050405020304" pitchFamily="18" charset="0"/>
                    <a:cs typeface="Times New Roman" panose="02020603050405020304" pitchFamily="18" charset="0"/>
                  </a:rPr>
                  <a:t>= 1532 mm</a:t>
                </a:r>
                <a:r>
                  <a:rPr lang="en-US" sz="1400" baseline="30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/m</a:t>
                </a:r>
              </a:p>
              <a:p>
                <a:pPr algn="l" rtl="0"/>
                <a:r>
                  <a:rPr lang="en-US" sz="1400" dirty="0">
                    <a:latin typeface="Times New Roman" panose="02020603050405020304" pitchFamily="18" charset="0"/>
                    <a:cs typeface="Times New Roman" panose="02020603050405020304" pitchFamily="18" charset="0"/>
                  </a:rPr>
                  <a:t>A</a:t>
                </a:r>
                <a:r>
                  <a:rPr lang="en-US" sz="1400" baseline="-25000" dirty="0">
                    <a:latin typeface="Times New Roman" panose="02020603050405020304" pitchFamily="18" charset="0"/>
                    <a:cs typeface="Times New Roman" panose="02020603050405020304" pitchFamily="18" charset="0"/>
                  </a:rPr>
                  <a:t>s</a:t>
                </a:r>
                <a:r>
                  <a:rPr lang="en-US" sz="1400" dirty="0">
                    <a:latin typeface="Times New Roman" panose="02020603050405020304" pitchFamily="18" charset="0"/>
                    <a:cs typeface="Times New Roman" panose="02020603050405020304" pitchFamily="18" charset="0"/>
                  </a:rPr>
                  <a:t> = 1195 mm</a:t>
                </a:r>
                <a:r>
                  <a:rPr lang="en-US" sz="1400" baseline="30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/m</a:t>
                </a:r>
              </a:p>
              <a:p>
                <a:pPr algn="l" rtl="0"/>
                <a:r>
                  <a:rPr lang="en-US" sz="1400" dirty="0">
                    <a:latin typeface="Times New Roman" panose="02020603050405020304" pitchFamily="18" charset="0"/>
                    <a:cs typeface="Times New Roman" panose="02020603050405020304" pitchFamily="18" charset="0"/>
                  </a:rPr>
                  <a:t>Use A</a:t>
                </a:r>
                <a:r>
                  <a:rPr lang="en-US" sz="1400" baseline="-25000" dirty="0">
                    <a:latin typeface="Times New Roman" panose="02020603050405020304" pitchFamily="18" charset="0"/>
                    <a:cs typeface="Times New Roman" panose="02020603050405020304" pitchFamily="18" charset="0"/>
                  </a:rPr>
                  <a:t>s(min) </a:t>
                </a:r>
                <a:r>
                  <a:rPr lang="en-US" sz="1400" dirty="0">
                    <a:latin typeface="Times New Roman" panose="02020603050405020304" pitchFamily="18" charset="0"/>
                    <a:cs typeface="Times New Roman" panose="02020603050405020304" pitchFamily="18" charset="0"/>
                  </a:rPr>
                  <a:t>= 1532 mm</a:t>
                </a:r>
                <a:r>
                  <a:rPr lang="en-US" sz="1400" baseline="30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/m</a:t>
                </a:r>
              </a:p>
              <a:p>
                <a:pPr algn="l" rtl="0"/>
                <a:r>
                  <a:rPr lang="en-US" sz="1400" dirty="0">
                    <a:latin typeface="Times New Roman" panose="02020603050405020304" pitchFamily="18" charset="0"/>
                    <a:cs typeface="Times New Roman" panose="02020603050405020304" pitchFamily="18" charset="0"/>
                  </a:rPr>
                  <a:t>Use 6Ø18/m (Vertical Steel)</a:t>
                </a:r>
              </a:p>
              <a:p>
                <a:pPr algn="l" rtl="0"/>
                <a:endParaRPr lang="en-US" sz="1400" dirty="0">
                  <a:latin typeface="Times New Roman" panose="02020603050405020304" pitchFamily="18" charset="0"/>
                  <a:cs typeface="Times New Roman" panose="02020603050405020304" pitchFamily="18" charset="0"/>
                </a:endParaRPr>
              </a:p>
            </p:txBody>
          </p:sp>
        </mc:Choice>
        <mc:Fallback xmlns="">
          <p:sp>
            <p:nvSpPr>
              <p:cNvPr id="60417" name="Content Placeholder 1"/>
              <p:cNvSpPr>
                <a:spLocks noGrp="1" noRot="1" noChangeAspect="1" noMove="1" noResize="1" noEditPoints="1" noAdjustHandles="1" noChangeArrowheads="1" noChangeShapeType="1" noTextEdit="1"/>
              </p:cNvSpPr>
              <p:nvPr>
                <p:ph idx="1"/>
              </p:nvPr>
            </p:nvSpPr>
            <p:spPr>
              <a:xfrm>
                <a:off x="1843314" y="1507953"/>
                <a:ext cx="9109755" cy="5227698"/>
              </a:xfrm>
              <a:blipFill rotWithShape="0">
                <a:blip r:embed="rId2"/>
                <a:stretch>
                  <a:fillRect l="-602" t="-583"/>
                </a:stretch>
              </a:blipFill>
            </p:spPr>
            <p:txBody>
              <a:bodyPr/>
              <a:lstStyle/>
              <a:p>
                <a:r>
                  <a:rPr lang="en-US">
                    <a:noFill/>
                  </a:rPr>
                  <a:t> </a:t>
                </a:r>
              </a:p>
            </p:txBody>
          </p:sp>
        </mc:Fallback>
      </mc:AlternateContent>
      <p:sp>
        <p:nvSpPr>
          <p:cNvPr id="3" name="Title 2"/>
          <p:cNvSpPr>
            <a:spLocks noGrp="1"/>
          </p:cNvSpPr>
          <p:nvPr>
            <p:ph type="title"/>
          </p:nvPr>
        </p:nvSpPr>
        <p:spPr/>
        <p:txBody>
          <a:bodyPr/>
          <a:lstStyle/>
          <a:p>
            <a:pPr algn="l">
              <a:defRPr/>
            </a:pPr>
            <a:r>
              <a:rPr lang="en-US" sz="4400" dirty="0">
                <a:latin typeface="Times New Roman" pitchFamily="18" charset="0"/>
                <a:cs typeface="Times New Roman" pitchFamily="18" charset="0"/>
              </a:rPr>
              <a:t>Design of basement </a:t>
            </a:r>
            <a:r>
              <a:rPr lang="en-US" sz="4400" dirty="0" smtClean="0">
                <a:latin typeface="Times New Roman" pitchFamily="18" charset="0"/>
                <a:cs typeface="Times New Roman" pitchFamily="18" charset="0"/>
              </a:rPr>
              <a:t>wall.1:</a:t>
            </a:r>
            <a:endParaRPr lang="en-US" dirty="0"/>
          </a:p>
        </p:txBody>
      </p:sp>
      <p:pic>
        <p:nvPicPr>
          <p:cNvPr id="5" name="Picture 4"/>
          <p:cNvPicPr/>
          <p:nvPr/>
        </p:nvPicPr>
        <p:blipFill>
          <a:blip r:embed="rId3"/>
          <a:stretch>
            <a:fillRect/>
          </a:stretch>
        </p:blipFill>
        <p:spPr>
          <a:xfrm>
            <a:off x="7711208" y="1507953"/>
            <a:ext cx="3241861" cy="3314605"/>
          </a:xfrm>
          <a:prstGeom prst="rect">
            <a:avLst/>
          </a:prstGeom>
        </p:spPr>
      </p:pic>
      <mc:AlternateContent xmlns:mc="http://schemas.openxmlformats.org/markup-compatibility/2006" xmlns:a14="http://schemas.microsoft.com/office/drawing/2010/main">
        <mc:Choice Requires="a14">
          <p:sp>
            <p:nvSpPr>
              <p:cNvPr id="2" name="Rectangle 1"/>
              <p:cNvSpPr/>
              <p:nvPr/>
            </p:nvSpPr>
            <p:spPr>
              <a:xfrm>
                <a:off x="7905069" y="4904717"/>
                <a:ext cx="6096000" cy="1309397"/>
              </a:xfrm>
              <a:prstGeom prst="rect">
                <a:avLst/>
              </a:prstGeom>
            </p:spPr>
            <p:txBody>
              <a:bodyPr>
                <a:spAutoFit/>
              </a:bodyPr>
              <a:lstStyle/>
              <a:p>
                <a:pPr>
                  <a:lnSpc>
                    <a:spcPct val="107000"/>
                  </a:lnSpc>
                  <a:spcAft>
                    <a:spcPts val="800"/>
                  </a:spcAft>
                </a:pPr>
                <a:r>
                  <a:rPr lang="en-US" u="heavy" dirty="0">
                    <a:latin typeface="Times New Roman" panose="02020603050405020304" pitchFamily="18" charset="0"/>
                    <a:ea typeface="Times New Roman" panose="02020603050405020304" pitchFamily="18" charset="0"/>
                    <a:cs typeface="Arial" panose="020B0604020202020204" pitchFamily="34" charset="0"/>
                  </a:rPr>
                  <a:t>Horizontal steel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Times New Roman" panose="02020603050405020304" pitchFamily="18" charset="0"/>
                    <a:cs typeface="Arial" panose="020B0604020202020204" pitchFamily="34" charset="0"/>
                  </a:rPr>
                  <a:t>A</a:t>
                </a:r>
                <a:r>
                  <a:rPr lang="en-US" baseline="-25000" dirty="0">
                    <a:effectLst/>
                    <a:latin typeface="Times New Roman" panose="02020603050405020304" pitchFamily="18" charset="0"/>
                    <a:ea typeface="Times New Roman" panose="02020603050405020304" pitchFamily="18" charset="0"/>
                    <a:cs typeface="Arial" panose="020B0604020202020204" pitchFamily="34" charset="0"/>
                  </a:rPr>
                  <a:t>s</a:t>
                </a:r>
                <a:r>
                  <a:rPr lang="en-US" dirty="0">
                    <a:effectLst/>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0</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effectLst/>
                            <a:latin typeface="Cambria Math" panose="02040503050406030204" pitchFamily="18" charset="0"/>
                            <a:ea typeface="Times New Roman" panose="02020603050405020304" pitchFamily="18" charset="0"/>
                            <a:cs typeface="Times New Roman" panose="02020603050405020304" pitchFamily="18" charset="0"/>
                          </a:rPr>
                          <m:t>00333</m:t>
                        </m:r>
                      </m:num>
                      <m:den>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den>
                    </m:f>
                  </m:oMath>
                </a14:m>
                <a:r>
                  <a:rPr lang="ar-JO" sz="1600" dirty="0">
                    <a:effectLst/>
                    <a:latin typeface="Calibri" panose="020F0502020204030204" pitchFamily="34" charset="0"/>
                    <a:ea typeface="Times New Roman" panose="02020603050405020304" pitchFamily="18" charset="0"/>
                    <a:cs typeface="Times New Roman" panose="02020603050405020304" pitchFamily="18" charset="0"/>
                  </a:rPr>
                  <a:t>×</a:t>
                </a:r>
                <a:r>
                  <a:rPr lang="en-US" dirty="0">
                    <a:effectLst/>
                    <a:latin typeface="Times New Roman" panose="02020603050405020304" pitchFamily="18" charset="0"/>
                    <a:ea typeface="Times New Roman" panose="02020603050405020304" pitchFamily="18" charset="0"/>
                    <a:cs typeface="Arial" panose="020B0604020202020204" pitchFamily="34" charset="0"/>
                  </a:rPr>
                  <a:t>1000×460 = 766 mm</a:t>
                </a:r>
                <a:r>
                  <a:rPr lang="en-US" baseline="30000" dirty="0">
                    <a:effectLst/>
                    <a:latin typeface="Times New Roman" panose="02020603050405020304" pitchFamily="18" charset="0"/>
                    <a:ea typeface="Times New Roman" panose="02020603050405020304" pitchFamily="18" charset="0"/>
                    <a:cs typeface="Arial" panose="020B0604020202020204" pitchFamily="34" charset="0"/>
                  </a:rPr>
                  <a:t>2</a:t>
                </a:r>
                <a:r>
                  <a:rPr lang="en-US" dirty="0">
                    <a:effectLst/>
                    <a:latin typeface="Times New Roman" panose="02020603050405020304" pitchFamily="18" charset="0"/>
                    <a:ea typeface="Times New Roman" panose="02020603050405020304" pitchFamily="18" charset="0"/>
                    <a:cs typeface="Arial" panose="020B0604020202020204" pitchFamily="34" charset="0"/>
                  </a:rPr>
                  <a:t>/m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Times New Roman" panose="02020603050405020304" pitchFamily="18" charset="0"/>
                    <a:cs typeface="Arial" panose="020B0604020202020204" pitchFamily="34" charset="0"/>
                  </a:rPr>
                  <a:t>Use 1</a:t>
                </a:r>
                <a:r>
                  <a:rPr lang="en-US" dirty="0">
                    <a:effectLst/>
                    <a:latin typeface="Times New Roman" panose="02020603050405020304" pitchFamily="18" charset="0"/>
                    <a:ea typeface="Calibri" panose="020F0502020204030204" pitchFamily="34" charset="0"/>
                    <a:cs typeface="Arial" panose="020B0604020202020204" pitchFamily="34" charset="0"/>
                  </a:rPr>
                  <a:t>Ø</a:t>
                </a:r>
                <a:r>
                  <a:rPr lang="en-US" dirty="0">
                    <a:effectLst/>
                    <a:latin typeface="Times New Roman" panose="02020603050405020304" pitchFamily="18" charset="0"/>
                    <a:ea typeface="Times New Roman" panose="02020603050405020304" pitchFamily="18" charset="0"/>
                    <a:cs typeface="Arial" panose="020B0604020202020204" pitchFamily="34" charset="0"/>
                  </a:rPr>
                  <a:t>16/20cm (Horizontal Steel)</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7905069" y="4904717"/>
                <a:ext cx="6096000" cy="1309397"/>
              </a:xfrm>
              <a:prstGeom prst="rect">
                <a:avLst/>
              </a:prstGeom>
              <a:blipFill rotWithShape="0">
                <a:blip r:embed="rId4"/>
                <a:stretch>
                  <a:fillRect l="-900" t="-2804" b="-5607"/>
                </a:stretch>
              </a:blipFill>
            </p:spPr>
            <p:txBody>
              <a:bodyPr/>
              <a:lstStyle/>
              <a:p>
                <a:r>
                  <a:rPr lang="en-US">
                    <a:noFill/>
                  </a:rPr>
                  <a:t> </a:t>
                </a:r>
              </a:p>
            </p:txBody>
          </p:sp>
        </mc:Fallback>
      </mc:AlternateContent>
    </p:spTree>
    <p:extLst>
      <p:ext uri="{BB962C8B-B14F-4D97-AF65-F5344CB8AC3E}">
        <p14:creationId xmlns:p14="http://schemas.microsoft.com/office/powerpoint/2010/main" val="169714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0417" name="Content Placeholder 1"/>
              <p:cNvSpPr>
                <a:spLocks noGrp="1"/>
              </p:cNvSpPr>
              <p:nvPr>
                <p:ph idx="1"/>
              </p:nvPr>
            </p:nvSpPr>
            <p:spPr>
              <a:xfrm>
                <a:off x="2037669" y="1905000"/>
                <a:ext cx="8915400" cy="3777622"/>
              </a:xfrm>
            </p:spPr>
            <p:txBody>
              <a:bodyPr/>
              <a:lstStyle/>
              <a:p>
                <a:pPr algn="just" rtl="0"/>
                <a:endParaRPr lang="en-US" dirty="0" smtClean="0">
                  <a:latin typeface="Times New Roman" panose="02020603050405020304" pitchFamily="18" charset="0"/>
                  <a:cs typeface="Times New Roman" panose="02020603050405020304" pitchFamily="18" charset="0"/>
                </a:endParaRPr>
              </a:p>
              <a:p>
                <a:pPr algn="just" rtl="0"/>
                <a:r>
                  <a:rPr lang="en-US" dirty="0">
                    <a:latin typeface="Times New Roman" panose="02020603050405020304" pitchFamily="18" charset="0"/>
                    <a:cs typeface="Times New Roman" panose="02020603050405020304" pitchFamily="18" charset="0"/>
                  </a:rPr>
                  <a:t>Assume that wall thickness (h)= 3</a:t>
                </a:r>
                <a:r>
                  <a:rPr lang="en-US" dirty="0" smtClean="0">
                    <a:latin typeface="Times New Roman" panose="02020603050405020304" pitchFamily="18" charset="0"/>
                    <a:cs typeface="Times New Roman" panose="02020603050405020304" pitchFamily="18" charset="0"/>
                  </a:rPr>
                  <a:t>0cm</a:t>
                </a:r>
              </a:p>
              <a:p>
                <a:pPr algn="just" rtl="0"/>
                <a:endParaRPr lang="en-US" dirty="0" smtClean="0">
                  <a:latin typeface="Times New Roman" panose="02020603050405020304" pitchFamily="18" charset="0"/>
                  <a:cs typeface="Times New Roman" panose="02020603050405020304" pitchFamily="18" charset="0"/>
                </a:endParaRPr>
              </a:p>
              <a:p>
                <a:pPr algn="just" rtl="0"/>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V</a:t>
                </a:r>
                <a:r>
                  <a:rPr lang="en-US" baseline="-25000" dirty="0">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 = 30 KN/m</a:t>
                </a:r>
              </a:p>
              <a:p>
                <a:pPr algn="l" rtl="0"/>
                <a:r>
                  <a:rPr lang="en-US" dirty="0" err="1">
                    <a:latin typeface="Times New Roman" panose="02020603050405020304" pitchFamily="18" charset="0"/>
                    <a:cs typeface="Times New Roman" panose="02020603050405020304" pitchFamily="18" charset="0"/>
                  </a:rPr>
                  <a:t>ØV</a:t>
                </a:r>
                <a:r>
                  <a:rPr lang="en-US" baseline="-25000" dirty="0" err="1">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 = </a:t>
                </a:r>
                <a14:m>
                  <m:oMath xmlns:m="http://schemas.openxmlformats.org/officeDocument/2006/math">
                    <m:f>
                      <m:fPr>
                        <m:ctrlPr>
                          <a:rPr lang="en-US" i="1">
                            <a:latin typeface="Cambria Math" panose="02040503050406030204" pitchFamily="18" charset="0"/>
                          </a:rPr>
                        </m:ctrlPr>
                      </m:fPr>
                      <m:num>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75</m:t>
                        </m:r>
                      </m:num>
                      <m:den>
                        <m:r>
                          <a:rPr lang="en-US" i="1">
                            <a:latin typeface="Cambria Math" panose="02040503050406030204" pitchFamily="18" charset="0"/>
                          </a:rPr>
                          <m:t>6</m:t>
                        </m:r>
                      </m:den>
                    </m:f>
                  </m:oMath>
                </a14:m>
                <a:r>
                  <a:rPr lang="en-US" dirty="0">
                    <a:latin typeface="Times New Roman" panose="02020603050405020304" pitchFamily="18" charset="0"/>
                    <a:cs typeface="Times New Roman" panose="02020603050405020304" pitchFamily="18" charset="0"/>
                  </a:rPr>
                  <a:t>×</a:t>
                </a:r>
                <a14:m>
                  <m:oMath xmlns:m="http://schemas.openxmlformats.org/officeDocument/2006/math">
                    <m:rad>
                      <m:radPr>
                        <m:degHide m:val="on"/>
                        <m:ctrlPr>
                          <a:rPr lang="en-US" i="1">
                            <a:latin typeface="Cambria Math" panose="02040503050406030204" pitchFamily="18" charset="0"/>
                          </a:rPr>
                        </m:ctrlPr>
                      </m:radPr>
                      <m:deg/>
                      <m:e>
                        <m:r>
                          <a:rPr lang="en-US" i="1">
                            <a:latin typeface="Cambria Math" panose="02040503050406030204" pitchFamily="18" charset="0"/>
                          </a:rPr>
                          <m:t>28</m:t>
                        </m:r>
                      </m:e>
                    </m:rad>
                  </m:oMath>
                </a14:m>
                <a:r>
                  <a:rPr lang="en-US" dirty="0">
                    <a:latin typeface="Times New Roman" panose="02020603050405020304" pitchFamily="18" charset="0"/>
                    <a:cs typeface="Times New Roman" panose="02020603050405020304" pitchFamily="18" charset="0"/>
                  </a:rPr>
                  <a:t>×1000×</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260</m:t>
                        </m:r>
                      </m:num>
                      <m:den>
                        <m:r>
                          <a:rPr lang="en-US" i="1">
                            <a:latin typeface="Cambria Math" panose="02040503050406030204" pitchFamily="18" charset="0"/>
                          </a:rPr>
                          <m:t>1000</m:t>
                        </m:r>
                      </m:den>
                    </m:f>
                  </m:oMath>
                </a14:m>
                <a:endParaRPr lang="en-US" dirty="0">
                  <a:latin typeface="Times New Roman" panose="02020603050405020304" pitchFamily="18" charset="0"/>
                  <a:cs typeface="Times New Roman" panose="02020603050405020304" pitchFamily="18" charset="0"/>
                </a:endParaRPr>
              </a:p>
              <a:p>
                <a:pPr algn="l" rtl="0"/>
                <a:r>
                  <a:rPr lang="en-US" dirty="0" err="1">
                    <a:latin typeface="Times New Roman" panose="02020603050405020304" pitchFamily="18" charset="0"/>
                    <a:cs typeface="Times New Roman" panose="02020603050405020304" pitchFamily="18" charset="0"/>
                  </a:rPr>
                  <a:t>ØV</a:t>
                </a:r>
                <a:r>
                  <a:rPr lang="en-US" baseline="-25000" dirty="0" err="1">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172 </a:t>
                </a:r>
                <a:r>
                  <a:rPr lang="en-US" dirty="0">
                    <a:latin typeface="Times New Roman" panose="02020603050405020304" pitchFamily="18" charset="0"/>
                    <a:cs typeface="Times New Roman" panose="02020603050405020304" pitchFamily="18" charset="0"/>
                  </a:rPr>
                  <a:t>KN/m</a:t>
                </a:r>
              </a:p>
              <a:p>
                <a:pPr algn="l" rtl="0"/>
                <a:r>
                  <a:rPr lang="en-US" dirty="0" err="1">
                    <a:latin typeface="Times New Roman" panose="02020603050405020304" pitchFamily="18" charset="0"/>
                    <a:cs typeface="Times New Roman" panose="02020603050405020304" pitchFamily="18" charset="0"/>
                  </a:rPr>
                  <a:t>ØV</a:t>
                </a:r>
                <a:r>
                  <a:rPr lang="en-US" baseline="-25000" dirty="0" err="1">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 &gt; V</a:t>
                </a:r>
                <a:r>
                  <a:rPr lang="en-US" baseline="-25000" dirty="0">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 …………………(OK)</a:t>
                </a:r>
              </a:p>
              <a:p>
                <a:pPr algn="just" rtl="0"/>
                <a:endParaRPr lang="en-US" dirty="0" smtClean="0">
                  <a:latin typeface="Times New Roman" panose="02020603050405020304" pitchFamily="18" charset="0"/>
                  <a:cs typeface="Times New Roman" panose="02020603050405020304" pitchFamily="18" charset="0"/>
                </a:endParaRPr>
              </a:p>
              <a:p>
                <a:pPr algn="just" rtl="0"/>
                <a:endParaRPr lang="en-US" dirty="0" smtClean="0">
                  <a:latin typeface="Times New Roman" panose="02020603050405020304" pitchFamily="18" charset="0"/>
                  <a:cs typeface="Times New Roman" panose="02020603050405020304" pitchFamily="18" charset="0"/>
                </a:endParaRPr>
              </a:p>
              <a:p>
                <a:pPr algn="just" rtl="0"/>
                <a:endParaRPr lang="en-US" dirty="0" smtClean="0">
                  <a:latin typeface="Times New Roman" panose="02020603050405020304" pitchFamily="18" charset="0"/>
                  <a:cs typeface="Times New Roman" panose="02020603050405020304" pitchFamily="18" charset="0"/>
                </a:endParaRPr>
              </a:p>
              <a:p>
                <a:pPr algn="just" rtl="0"/>
                <a:endParaRPr lang="en-US" dirty="0" smtClean="0">
                  <a:latin typeface="Times New Roman" panose="02020603050405020304" pitchFamily="18" charset="0"/>
                  <a:cs typeface="Times New Roman" panose="02020603050405020304" pitchFamily="18" charset="0"/>
                </a:endParaRPr>
              </a:p>
            </p:txBody>
          </p:sp>
        </mc:Choice>
        <mc:Fallback xmlns="">
          <p:sp>
            <p:nvSpPr>
              <p:cNvPr id="60417" name="Content Placeholder 1"/>
              <p:cNvSpPr>
                <a:spLocks noGrp="1" noRot="1" noChangeAspect="1" noMove="1" noResize="1" noEditPoints="1" noAdjustHandles="1" noChangeArrowheads="1" noChangeShapeType="1" noTextEdit="1"/>
              </p:cNvSpPr>
              <p:nvPr>
                <p:ph idx="1"/>
              </p:nvPr>
            </p:nvSpPr>
            <p:spPr>
              <a:xfrm>
                <a:off x="2037669" y="1905000"/>
                <a:ext cx="8915400" cy="3777622"/>
              </a:xfrm>
              <a:blipFill rotWithShape="0">
                <a:blip r:embed="rId2"/>
                <a:stretch>
                  <a:fillRect l="-478"/>
                </a:stretch>
              </a:blipFill>
            </p:spPr>
            <p:txBody>
              <a:bodyPr/>
              <a:lstStyle/>
              <a:p>
                <a:r>
                  <a:rPr lang="en-US">
                    <a:noFill/>
                  </a:rPr>
                  <a:t> </a:t>
                </a:r>
              </a:p>
            </p:txBody>
          </p:sp>
        </mc:Fallback>
      </mc:AlternateContent>
      <p:sp>
        <p:nvSpPr>
          <p:cNvPr id="3" name="Title 2"/>
          <p:cNvSpPr>
            <a:spLocks noGrp="1"/>
          </p:cNvSpPr>
          <p:nvPr>
            <p:ph type="title"/>
          </p:nvPr>
        </p:nvSpPr>
        <p:spPr/>
        <p:txBody>
          <a:bodyPr/>
          <a:lstStyle/>
          <a:p>
            <a:pPr algn="l">
              <a:defRPr/>
            </a:pPr>
            <a:r>
              <a:rPr lang="en-US" sz="4400" dirty="0">
                <a:latin typeface="Times New Roman" pitchFamily="18" charset="0"/>
                <a:cs typeface="Times New Roman" pitchFamily="18" charset="0"/>
              </a:rPr>
              <a:t>Design of basement </a:t>
            </a:r>
            <a:r>
              <a:rPr lang="en-US" sz="4400" dirty="0" smtClean="0">
                <a:latin typeface="Times New Roman" pitchFamily="18" charset="0"/>
                <a:cs typeface="Times New Roman" pitchFamily="18" charset="0"/>
              </a:rPr>
              <a:t>wall.2:</a:t>
            </a:r>
            <a:endParaRPr lang="en-US" dirty="0"/>
          </a:p>
        </p:txBody>
      </p:sp>
      <p:pic>
        <p:nvPicPr>
          <p:cNvPr id="5" name="Picture 4"/>
          <p:cNvPicPr/>
          <p:nvPr/>
        </p:nvPicPr>
        <p:blipFill>
          <a:blip r:embed="rId3"/>
          <a:stretch>
            <a:fillRect/>
          </a:stretch>
        </p:blipFill>
        <p:spPr>
          <a:xfrm>
            <a:off x="6658378" y="3185890"/>
            <a:ext cx="2688710" cy="2308357"/>
          </a:xfrm>
          <a:prstGeom prst="rect">
            <a:avLst/>
          </a:prstGeom>
        </p:spPr>
      </p:pic>
      <p:pic>
        <p:nvPicPr>
          <p:cNvPr id="6" name="Picture 5"/>
          <p:cNvPicPr/>
          <p:nvPr/>
        </p:nvPicPr>
        <p:blipFill>
          <a:blip r:embed="rId4"/>
          <a:stretch>
            <a:fillRect/>
          </a:stretch>
        </p:blipFill>
        <p:spPr>
          <a:xfrm>
            <a:off x="9347087" y="2382591"/>
            <a:ext cx="2350707" cy="2959063"/>
          </a:xfrm>
          <a:prstGeom prst="rect">
            <a:avLst/>
          </a:prstGeom>
        </p:spPr>
      </p:pic>
    </p:spTree>
    <p:extLst>
      <p:ext uri="{BB962C8B-B14F-4D97-AF65-F5344CB8AC3E}">
        <p14:creationId xmlns:p14="http://schemas.microsoft.com/office/powerpoint/2010/main" val="8764493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0417" name="Content Placeholder 1"/>
              <p:cNvSpPr>
                <a:spLocks noGrp="1"/>
              </p:cNvSpPr>
              <p:nvPr>
                <p:ph idx="1"/>
              </p:nvPr>
            </p:nvSpPr>
            <p:spPr>
              <a:xfrm>
                <a:off x="2037669" y="1904999"/>
                <a:ext cx="8915400" cy="4624589"/>
              </a:xfrm>
            </p:spPr>
            <p:txBody>
              <a:bodyPr>
                <a:normAutofit fontScale="47500" lnSpcReduction="20000"/>
              </a:bodyPr>
              <a:lstStyle/>
              <a:p>
                <a:pPr algn="l" rtl="0"/>
                <a:r>
                  <a:rPr lang="en-US" sz="2900" dirty="0">
                    <a:latin typeface="Times New Roman" panose="02020603050405020304" pitchFamily="18" charset="0"/>
                    <a:cs typeface="Times New Roman" panose="02020603050405020304" pitchFamily="18" charset="0"/>
                  </a:rPr>
                  <a:t>Flexure </a:t>
                </a:r>
                <a:r>
                  <a:rPr lang="en-US" sz="2900" dirty="0" smtClean="0">
                    <a:latin typeface="Times New Roman" panose="02020603050405020304" pitchFamily="18" charset="0"/>
                    <a:cs typeface="Times New Roman" panose="02020603050405020304" pitchFamily="18" charset="0"/>
                  </a:rPr>
                  <a:t>design</a:t>
                </a:r>
              </a:p>
              <a:p>
                <a:pPr marL="0" indent="0" algn="l" rtl="0">
                  <a:buNone/>
                </a:pPr>
                <a:endParaRPr lang="en-US" sz="2900" dirty="0" smtClean="0">
                  <a:latin typeface="Times New Roman" panose="02020603050405020304" pitchFamily="18" charset="0"/>
                  <a:cs typeface="Times New Roman" panose="02020603050405020304" pitchFamily="18" charset="0"/>
                </a:endParaRPr>
              </a:p>
              <a:p>
                <a:pPr algn="l" rtl="0"/>
                <a:r>
                  <a:rPr lang="en-US" sz="3400" dirty="0" smtClean="0">
                    <a:latin typeface="Times New Roman" panose="02020603050405020304" pitchFamily="18" charset="0"/>
                    <a:cs typeface="Times New Roman" panose="02020603050405020304" pitchFamily="18" charset="0"/>
                  </a:rPr>
                  <a:t>M</a:t>
                </a:r>
                <a:r>
                  <a:rPr lang="en-US" sz="3400" baseline="-25000" dirty="0" smtClean="0">
                    <a:latin typeface="Times New Roman" panose="02020603050405020304" pitchFamily="18" charset="0"/>
                    <a:cs typeface="Times New Roman" panose="02020603050405020304" pitchFamily="18" charset="0"/>
                  </a:rPr>
                  <a:t>u</a:t>
                </a:r>
                <a:r>
                  <a:rPr lang="en-US" sz="3400" dirty="0" smtClean="0">
                    <a:latin typeface="Times New Roman" panose="02020603050405020304" pitchFamily="18" charset="0"/>
                    <a:cs typeface="Times New Roman" panose="02020603050405020304" pitchFamily="18" charset="0"/>
                  </a:rPr>
                  <a:t> </a:t>
                </a:r>
                <a:r>
                  <a:rPr lang="en-US" sz="3400" dirty="0">
                    <a:latin typeface="Times New Roman" panose="02020603050405020304" pitchFamily="18" charset="0"/>
                    <a:cs typeface="Times New Roman" panose="02020603050405020304" pitchFamily="18" charset="0"/>
                  </a:rPr>
                  <a:t>= 15KN.m/m</a:t>
                </a:r>
              </a:p>
              <a:p>
                <a:pPr algn="l" rtl="0"/>
                <a14:m>
                  <m:oMath xmlns:m="http://schemas.openxmlformats.org/officeDocument/2006/math">
                    <m:r>
                      <m:rPr>
                        <m:sty m:val="p"/>
                      </m:rPr>
                      <a:rPr lang="en-US" sz="3400">
                        <a:latin typeface="Cambria Math" panose="02040503050406030204" pitchFamily="18" charset="0"/>
                      </a:rPr>
                      <m:t>ρ</m:t>
                    </m:r>
                    <m:r>
                      <a:rPr lang="en-US" sz="3400">
                        <a:latin typeface="Cambria Math" panose="02040503050406030204" pitchFamily="18" charset="0"/>
                      </a:rPr>
                      <m:t>= </m:t>
                    </m:r>
                    <m:f>
                      <m:fPr>
                        <m:ctrlPr>
                          <a:rPr lang="en-US" sz="3400" i="1">
                            <a:latin typeface="Cambria Math" panose="02040503050406030204" pitchFamily="18" charset="0"/>
                          </a:rPr>
                        </m:ctrlPr>
                      </m:fPr>
                      <m:num>
                        <m:r>
                          <a:rPr lang="en-US" sz="3400">
                            <a:latin typeface="Cambria Math" panose="02040503050406030204" pitchFamily="18" charset="0"/>
                          </a:rPr>
                          <m:t>0</m:t>
                        </m:r>
                        <m:r>
                          <a:rPr lang="en-US" sz="3400">
                            <a:latin typeface="Cambria Math" panose="02040503050406030204" pitchFamily="18" charset="0"/>
                          </a:rPr>
                          <m:t>.</m:t>
                        </m:r>
                        <m:r>
                          <a:rPr lang="en-US" sz="3400">
                            <a:latin typeface="Cambria Math" panose="02040503050406030204" pitchFamily="18" charset="0"/>
                          </a:rPr>
                          <m:t>85</m:t>
                        </m:r>
                        <m:r>
                          <a:rPr lang="en-US" sz="3400">
                            <a:latin typeface="Cambria Math" panose="02040503050406030204" pitchFamily="18" charset="0"/>
                          </a:rPr>
                          <m:t>×</m:t>
                        </m:r>
                        <m:sSubSup>
                          <m:sSubSupPr>
                            <m:ctrlPr>
                              <a:rPr lang="en-US" sz="3400" i="1">
                                <a:latin typeface="Cambria Math" panose="02040503050406030204" pitchFamily="18" charset="0"/>
                              </a:rPr>
                            </m:ctrlPr>
                          </m:sSubSupPr>
                          <m:e>
                            <m:r>
                              <m:rPr>
                                <m:sty m:val="p"/>
                              </m:rPr>
                              <a:rPr lang="en-US" sz="3400">
                                <a:latin typeface="Cambria Math" panose="02040503050406030204" pitchFamily="18" charset="0"/>
                              </a:rPr>
                              <m:t>f</m:t>
                            </m:r>
                          </m:e>
                          <m:sub>
                            <m:r>
                              <m:rPr>
                                <m:sty m:val="p"/>
                              </m:rPr>
                              <a:rPr lang="en-US" sz="3400">
                                <a:latin typeface="Cambria Math" panose="02040503050406030204" pitchFamily="18" charset="0"/>
                              </a:rPr>
                              <m:t>c</m:t>
                            </m:r>
                          </m:sub>
                          <m:sup>
                            <m:r>
                              <a:rPr lang="en-US" sz="3400" i="1">
                                <a:latin typeface="Cambria Math" panose="02040503050406030204" pitchFamily="18" charset="0"/>
                              </a:rPr>
                              <m:t>′</m:t>
                            </m:r>
                          </m:sup>
                        </m:sSubSup>
                      </m:num>
                      <m:den>
                        <m:sSub>
                          <m:sSubPr>
                            <m:ctrlPr>
                              <a:rPr lang="en-US" sz="3400" i="1">
                                <a:latin typeface="Cambria Math" panose="02040503050406030204" pitchFamily="18" charset="0"/>
                              </a:rPr>
                            </m:ctrlPr>
                          </m:sSubPr>
                          <m:e>
                            <m:r>
                              <m:rPr>
                                <m:sty m:val="p"/>
                              </m:rPr>
                              <a:rPr lang="en-US" sz="3400">
                                <a:latin typeface="Cambria Math" panose="02040503050406030204" pitchFamily="18" charset="0"/>
                              </a:rPr>
                              <m:t>F</m:t>
                            </m:r>
                          </m:e>
                          <m:sub>
                            <m:r>
                              <m:rPr>
                                <m:sty m:val="p"/>
                              </m:rPr>
                              <a:rPr lang="en-US" sz="3400">
                                <a:latin typeface="Cambria Math" panose="02040503050406030204" pitchFamily="18" charset="0"/>
                              </a:rPr>
                              <m:t>y</m:t>
                            </m:r>
                          </m:sub>
                        </m:sSub>
                      </m:den>
                    </m:f>
                    <m:r>
                      <a:rPr lang="en-US" sz="3400">
                        <a:latin typeface="Cambria Math" panose="02040503050406030204" pitchFamily="18" charset="0"/>
                      </a:rPr>
                      <m:t>×(</m:t>
                    </m:r>
                    <m:r>
                      <a:rPr lang="en-US" sz="3400">
                        <a:latin typeface="Cambria Math" panose="02040503050406030204" pitchFamily="18" charset="0"/>
                      </a:rPr>
                      <m:t>1</m:t>
                    </m:r>
                    <m:r>
                      <a:rPr lang="en-US" sz="3400" i="1">
                        <a:latin typeface="Cambria Math" panose="02040503050406030204" pitchFamily="18" charset="0"/>
                      </a:rPr>
                      <m:t>−</m:t>
                    </m:r>
                    <m:rad>
                      <m:radPr>
                        <m:degHide m:val="on"/>
                        <m:ctrlPr>
                          <a:rPr lang="en-US" sz="3400" i="1">
                            <a:latin typeface="Cambria Math" panose="02040503050406030204" pitchFamily="18" charset="0"/>
                          </a:rPr>
                        </m:ctrlPr>
                      </m:radPr>
                      <m:deg/>
                      <m:e>
                        <m:r>
                          <a:rPr lang="en-US" sz="3400">
                            <a:latin typeface="Cambria Math" panose="02040503050406030204" pitchFamily="18" charset="0"/>
                          </a:rPr>
                          <m:t>1</m:t>
                        </m:r>
                        <m:r>
                          <a:rPr lang="en-US" sz="3400" i="1">
                            <a:latin typeface="Cambria Math" panose="02040503050406030204" pitchFamily="18" charset="0"/>
                          </a:rPr>
                          <m:t>−</m:t>
                        </m:r>
                        <m:f>
                          <m:fPr>
                            <m:ctrlPr>
                              <a:rPr lang="en-US" sz="3400" i="1">
                                <a:latin typeface="Cambria Math" panose="02040503050406030204" pitchFamily="18" charset="0"/>
                              </a:rPr>
                            </m:ctrlPr>
                          </m:fPr>
                          <m:num>
                            <m:r>
                              <a:rPr lang="en-US" sz="3400">
                                <a:latin typeface="Cambria Math" panose="02040503050406030204" pitchFamily="18" charset="0"/>
                              </a:rPr>
                              <m:t>2</m:t>
                            </m:r>
                            <m:r>
                              <a:rPr lang="en-US" sz="3400">
                                <a:latin typeface="Cambria Math" panose="02040503050406030204" pitchFamily="18" charset="0"/>
                              </a:rPr>
                              <m:t>.</m:t>
                            </m:r>
                            <m:r>
                              <a:rPr lang="en-US" sz="3400">
                                <a:latin typeface="Cambria Math" panose="02040503050406030204" pitchFamily="18" charset="0"/>
                              </a:rPr>
                              <m:t>61</m:t>
                            </m:r>
                            <m:r>
                              <a:rPr lang="en-US" sz="3400">
                                <a:latin typeface="Cambria Math" panose="02040503050406030204" pitchFamily="18" charset="0"/>
                              </a:rPr>
                              <m:t> ×</m:t>
                            </m:r>
                            <m:sSub>
                              <m:sSubPr>
                                <m:ctrlPr>
                                  <a:rPr lang="en-US" sz="3400" i="1">
                                    <a:latin typeface="Cambria Math" panose="02040503050406030204" pitchFamily="18" charset="0"/>
                                  </a:rPr>
                                </m:ctrlPr>
                              </m:sSubPr>
                              <m:e>
                                <m:r>
                                  <m:rPr>
                                    <m:sty m:val="p"/>
                                  </m:rPr>
                                  <a:rPr lang="en-US" sz="3400">
                                    <a:latin typeface="Cambria Math" panose="02040503050406030204" pitchFamily="18" charset="0"/>
                                  </a:rPr>
                                  <m:t>M</m:t>
                                </m:r>
                              </m:e>
                              <m:sub>
                                <m:r>
                                  <m:rPr>
                                    <m:sty m:val="p"/>
                                  </m:rPr>
                                  <a:rPr lang="en-US" sz="3400">
                                    <a:latin typeface="Cambria Math" panose="02040503050406030204" pitchFamily="18" charset="0"/>
                                  </a:rPr>
                                  <m:t>u</m:t>
                                </m:r>
                              </m:sub>
                            </m:sSub>
                          </m:num>
                          <m:den>
                            <m:r>
                              <m:rPr>
                                <m:sty m:val="p"/>
                              </m:rPr>
                              <a:rPr lang="en-US" sz="3400">
                                <a:latin typeface="Cambria Math" panose="02040503050406030204" pitchFamily="18" charset="0"/>
                              </a:rPr>
                              <m:t>b</m:t>
                            </m:r>
                            <m:r>
                              <a:rPr lang="en-US" sz="3400">
                                <a:latin typeface="Cambria Math" panose="02040503050406030204" pitchFamily="18" charset="0"/>
                              </a:rPr>
                              <m:t>×</m:t>
                            </m:r>
                            <m:sSup>
                              <m:sSupPr>
                                <m:ctrlPr>
                                  <a:rPr lang="en-US" sz="3400" i="1">
                                    <a:latin typeface="Cambria Math" panose="02040503050406030204" pitchFamily="18" charset="0"/>
                                  </a:rPr>
                                </m:ctrlPr>
                              </m:sSupPr>
                              <m:e>
                                <m:r>
                                  <m:rPr>
                                    <m:sty m:val="p"/>
                                  </m:rPr>
                                  <a:rPr lang="en-US" sz="3400">
                                    <a:latin typeface="Cambria Math" panose="02040503050406030204" pitchFamily="18" charset="0"/>
                                  </a:rPr>
                                  <m:t>d</m:t>
                                </m:r>
                              </m:e>
                              <m:sup>
                                <m:r>
                                  <a:rPr lang="en-US" sz="3400">
                                    <a:latin typeface="Cambria Math" panose="02040503050406030204" pitchFamily="18" charset="0"/>
                                  </a:rPr>
                                  <m:t>2</m:t>
                                </m:r>
                              </m:sup>
                            </m:sSup>
                            <m:r>
                              <a:rPr lang="en-US" sz="3400">
                                <a:latin typeface="Cambria Math" panose="02040503050406030204" pitchFamily="18" charset="0"/>
                              </a:rPr>
                              <m:t>×</m:t>
                            </m:r>
                            <m:sSubSup>
                              <m:sSubSupPr>
                                <m:ctrlPr>
                                  <a:rPr lang="en-US" sz="3400" i="1">
                                    <a:latin typeface="Cambria Math" panose="02040503050406030204" pitchFamily="18" charset="0"/>
                                  </a:rPr>
                                </m:ctrlPr>
                              </m:sSubSupPr>
                              <m:e>
                                <m:r>
                                  <m:rPr>
                                    <m:sty m:val="p"/>
                                  </m:rPr>
                                  <a:rPr lang="en-US" sz="3400">
                                    <a:latin typeface="Cambria Math" panose="02040503050406030204" pitchFamily="18" charset="0"/>
                                  </a:rPr>
                                  <m:t>f</m:t>
                                </m:r>
                              </m:e>
                              <m:sub>
                                <m:r>
                                  <m:rPr>
                                    <m:sty m:val="p"/>
                                  </m:rPr>
                                  <a:rPr lang="en-US" sz="3400">
                                    <a:latin typeface="Cambria Math" panose="02040503050406030204" pitchFamily="18" charset="0"/>
                                  </a:rPr>
                                  <m:t>c</m:t>
                                </m:r>
                              </m:sub>
                              <m:sup>
                                <m:r>
                                  <a:rPr lang="en-US" sz="3400" i="1">
                                    <a:latin typeface="Cambria Math" panose="02040503050406030204" pitchFamily="18" charset="0"/>
                                  </a:rPr>
                                  <m:t>′</m:t>
                                </m:r>
                              </m:sup>
                            </m:sSubSup>
                          </m:den>
                        </m:f>
                      </m:e>
                    </m:rad>
                  </m:oMath>
                </a14:m>
                <a:r>
                  <a:rPr lang="en-US" sz="3400" dirty="0">
                    <a:latin typeface="Times New Roman" panose="02020603050405020304" pitchFamily="18" charset="0"/>
                    <a:cs typeface="Times New Roman" panose="02020603050405020304" pitchFamily="18" charset="0"/>
                  </a:rPr>
                  <a:t>) </a:t>
                </a:r>
              </a:p>
              <a:p>
                <a:pPr algn="l" rtl="0"/>
                <a14:m>
                  <m:oMath xmlns:m="http://schemas.openxmlformats.org/officeDocument/2006/math">
                    <m:r>
                      <m:rPr>
                        <m:sty m:val="p"/>
                      </m:rPr>
                      <a:rPr lang="en-US" sz="3400">
                        <a:latin typeface="Cambria Math" panose="02040503050406030204" pitchFamily="18" charset="0"/>
                      </a:rPr>
                      <m:t>ρ</m:t>
                    </m:r>
                    <m:r>
                      <a:rPr lang="en-US" sz="3400">
                        <a:latin typeface="Cambria Math" panose="02040503050406030204" pitchFamily="18" charset="0"/>
                      </a:rPr>
                      <m:t>= </m:t>
                    </m:r>
                    <m:f>
                      <m:fPr>
                        <m:ctrlPr>
                          <a:rPr lang="en-US" sz="3400" i="1">
                            <a:latin typeface="Cambria Math" panose="02040503050406030204" pitchFamily="18" charset="0"/>
                          </a:rPr>
                        </m:ctrlPr>
                      </m:fPr>
                      <m:num>
                        <m:r>
                          <a:rPr lang="en-US" sz="3400">
                            <a:latin typeface="Cambria Math" panose="02040503050406030204" pitchFamily="18" charset="0"/>
                          </a:rPr>
                          <m:t>0</m:t>
                        </m:r>
                        <m:r>
                          <a:rPr lang="en-US" sz="3400">
                            <a:latin typeface="Cambria Math" panose="02040503050406030204" pitchFamily="18" charset="0"/>
                          </a:rPr>
                          <m:t>.</m:t>
                        </m:r>
                        <m:r>
                          <a:rPr lang="en-US" sz="3400">
                            <a:latin typeface="Cambria Math" panose="02040503050406030204" pitchFamily="18" charset="0"/>
                          </a:rPr>
                          <m:t>85</m:t>
                        </m:r>
                        <m:r>
                          <a:rPr lang="en-US" sz="3400">
                            <a:latin typeface="Cambria Math" panose="02040503050406030204" pitchFamily="18" charset="0"/>
                          </a:rPr>
                          <m:t>×</m:t>
                        </m:r>
                        <m:r>
                          <a:rPr lang="en-US" sz="3400" i="1">
                            <a:latin typeface="Cambria Math" panose="02040503050406030204" pitchFamily="18" charset="0"/>
                          </a:rPr>
                          <m:t>28</m:t>
                        </m:r>
                      </m:num>
                      <m:den>
                        <m:r>
                          <a:rPr lang="en-US" sz="3400">
                            <a:latin typeface="Cambria Math" panose="02040503050406030204" pitchFamily="18" charset="0"/>
                          </a:rPr>
                          <m:t>420</m:t>
                        </m:r>
                      </m:den>
                    </m:f>
                    <m:r>
                      <a:rPr lang="en-US" sz="3400">
                        <a:latin typeface="Cambria Math" panose="02040503050406030204" pitchFamily="18" charset="0"/>
                      </a:rPr>
                      <m:t>×(</m:t>
                    </m:r>
                    <m:r>
                      <a:rPr lang="en-US" sz="3400">
                        <a:latin typeface="Cambria Math" panose="02040503050406030204" pitchFamily="18" charset="0"/>
                      </a:rPr>
                      <m:t>1</m:t>
                    </m:r>
                    <m:r>
                      <a:rPr lang="en-US" sz="3400" i="1">
                        <a:latin typeface="Cambria Math" panose="02040503050406030204" pitchFamily="18" charset="0"/>
                      </a:rPr>
                      <m:t>−</m:t>
                    </m:r>
                    <m:rad>
                      <m:radPr>
                        <m:degHide m:val="on"/>
                        <m:ctrlPr>
                          <a:rPr lang="en-US" sz="3400" i="1">
                            <a:latin typeface="Cambria Math" panose="02040503050406030204" pitchFamily="18" charset="0"/>
                          </a:rPr>
                        </m:ctrlPr>
                      </m:radPr>
                      <m:deg/>
                      <m:e>
                        <m:r>
                          <a:rPr lang="en-US" sz="3400">
                            <a:latin typeface="Cambria Math" panose="02040503050406030204" pitchFamily="18" charset="0"/>
                          </a:rPr>
                          <m:t>1</m:t>
                        </m:r>
                        <m:r>
                          <a:rPr lang="en-US" sz="3400" i="1">
                            <a:latin typeface="Cambria Math" panose="02040503050406030204" pitchFamily="18" charset="0"/>
                          </a:rPr>
                          <m:t>−</m:t>
                        </m:r>
                        <m:f>
                          <m:fPr>
                            <m:ctrlPr>
                              <a:rPr lang="en-US" sz="3400" i="1">
                                <a:latin typeface="Cambria Math" panose="02040503050406030204" pitchFamily="18" charset="0"/>
                              </a:rPr>
                            </m:ctrlPr>
                          </m:fPr>
                          <m:num>
                            <m:r>
                              <a:rPr lang="en-US" sz="3400">
                                <a:latin typeface="Cambria Math" panose="02040503050406030204" pitchFamily="18" charset="0"/>
                              </a:rPr>
                              <m:t>2</m:t>
                            </m:r>
                            <m:r>
                              <a:rPr lang="en-US" sz="3400">
                                <a:latin typeface="Cambria Math" panose="02040503050406030204" pitchFamily="18" charset="0"/>
                              </a:rPr>
                              <m:t>.</m:t>
                            </m:r>
                            <m:r>
                              <a:rPr lang="en-US" sz="3400">
                                <a:latin typeface="Cambria Math" panose="02040503050406030204" pitchFamily="18" charset="0"/>
                              </a:rPr>
                              <m:t>61</m:t>
                            </m:r>
                            <m:r>
                              <a:rPr lang="en-US" sz="3400">
                                <a:latin typeface="Cambria Math" panose="02040503050406030204" pitchFamily="18" charset="0"/>
                              </a:rPr>
                              <m:t> ×</m:t>
                            </m:r>
                            <m:r>
                              <a:rPr lang="en-US" sz="3400">
                                <a:latin typeface="Cambria Math" panose="02040503050406030204" pitchFamily="18" charset="0"/>
                              </a:rPr>
                              <m:t>15</m:t>
                            </m:r>
                            <m:r>
                              <a:rPr lang="en-US" sz="3400">
                                <a:latin typeface="Cambria Math" panose="02040503050406030204" pitchFamily="18" charset="0"/>
                              </a:rPr>
                              <m:t>×</m:t>
                            </m:r>
                            <m:sSup>
                              <m:sSupPr>
                                <m:ctrlPr>
                                  <a:rPr lang="en-US" sz="3400" i="1">
                                    <a:latin typeface="Cambria Math" panose="02040503050406030204" pitchFamily="18" charset="0"/>
                                  </a:rPr>
                                </m:ctrlPr>
                              </m:sSupPr>
                              <m:e>
                                <m:r>
                                  <a:rPr lang="en-US" sz="3400" i="1">
                                    <a:latin typeface="Cambria Math" panose="02040503050406030204" pitchFamily="18" charset="0"/>
                                  </a:rPr>
                                  <m:t>10</m:t>
                                </m:r>
                              </m:e>
                              <m:sup>
                                <m:r>
                                  <a:rPr lang="en-US" sz="3400" i="1">
                                    <a:latin typeface="Cambria Math" panose="02040503050406030204" pitchFamily="18" charset="0"/>
                                  </a:rPr>
                                  <m:t>6</m:t>
                                </m:r>
                              </m:sup>
                            </m:sSup>
                          </m:num>
                          <m:den>
                            <m:r>
                              <a:rPr lang="en-US" sz="3400">
                                <a:latin typeface="Cambria Math" panose="02040503050406030204" pitchFamily="18" charset="0"/>
                              </a:rPr>
                              <m:t>1000</m:t>
                            </m:r>
                            <m:r>
                              <a:rPr lang="en-US" sz="3400">
                                <a:latin typeface="Cambria Math" panose="02040503050406030204" pitchFamily="18" charset="0"/>
                              </a:rPr>
                              <m:t>×</m:t>
                            </m:r>
                            <m:sSup>
                              <m:sSupPr>
                                <m:ctrlPr>
                                  <a:rPr lang="en-US" sz="3400" i="1">
                                    <a:latin typeface="Cambria Math" panose="02040503050406030204" pitchFamily="18" charset="0"/>
                                  </a:rPr>
                                </m:ctrlPr>
                              </m:sSupPr>
                              <m:e>
                                <m:r>
                                  <a:rPr lang="en-US" sz="3400">
                                    <a:latin typeface="Cambria Math" panose="02040503050406030204" pitchFamily="18" charset="0"/>
                                  </a:rPr>
                                  <m:t>260</m:t>
                                </m:r>
                              </m:e>
                              <m:sup>
                                <m:r>
                                  <a:rPr lang="en-US" sz="3400">
                                    <a:latin typeface="Cambria Math" panose="02040503050406030204" pitchFamily="18" charset="0"/>
                                  </a:rPr>
                                  <m:t>2</m:t>
                                </m:r>
                              </m:sup>
                            </m:sSup>
                            <m:r>
                              <a:rPr lang="en-US" sz="3400">
                                <a:latin typeface="Cambria Math" panose="02040503050406030204" pitchFamily="18" charset="0"/>
                              </a:rPr>
                              <m:t>×</m:t>
                            </m:r>
                            <m:r>
                              <a:rPr lang="en-US" sz="3400">
                                <a:latin typeface="Cambria Math" panose="02040503050406030204" pitchFamily="18" charset="0"/>
                              </a:rPr>
                              <m:t>28</m:t>
                            </m:r>
                          </m:den>
                        </m:f>
                      </m:e>
                    </m:rad>
                  </m:oMath>
                </a14:m>
                <a:r>
                  <a:rPr lang="en-US" sz="3400" dirty="0">
                    <a:latin typeface="Times New Roman" panose="02020603050405020304" pitchFamily="18" charset="0"/>
                    <a:cs typeface="Times New Roman" panose="02020603050405020304" pitchFamily="18" charset="0"/>
                  </a:rPr>
                  <a:t>) </a:t>
                </a:r>
              </a:p>
              <a:p>
                <a:pPr algn="l" rtl="0"/>
                <a14:m>
                  <m:oMath xmlns:m="http://schemas.openxmlformats.org/officeDocument/2006/math">
                    <m:r>
                      <m:rPr>
                        <m:sty m:val="p"/>
                      </m:rPr>
                      <a:rPr lang="en-US" sz="3400">
                        <a:latin typeface="Cambria Math" panose="02040503050406030204" pitchFamily="18" charset="0"/>
                      </a:rPr>
                      <m:t>ρ</m:t>
                    </m:r>
                    <m:r>
                      <a:rPr lang="en-US" sz="3400">
                        <a:latin typeface="Cambria Math" panose="02040503050406030204" pitchFamily="18" charset="0"/>
                      </a:rPr>
                      <m:t>=</m:t>
                    </m:r>
                    <m:r>
                      <a:rPr lang="en-US" sz="3400" i="1">
                        <a:latin typeface="Cambria Math" panose="02040503050406030204" pitchFamily="18" charset="0"/>
                      </a:rPr>
                      <m:t>0</m:t>
                    </m:r>
                    <m:r>
                      <a:rPr lang="en-US" sz="3400" i="1">
                        <a:latin typeface="Cambria Math" panose="02040503050406030204" pitchFamily="18" charset="0"/>
                      </a:rPr>
                      <m:t>.</m:t>
                    </m:r>
                    <m:r>
                      <a:rPr lang="en-US" sz="3400" i="1">
                        <a:latin typeface="Cambria Math" panose="02040503050406030204" pitchFamily="18" charset="0"/>
                      </a:rPr>
                      <m:t>0006</m:t>
                    </m:r>
                  </m:oMath>
                </a14:m>
                <a:endParaRPr lang="en-US" sz="3400" dirty="0">
                  <a:latin typeface="Times New Roman" panose="02020603050405020304" pitchFamily="18" charset="0"/>
                  <a:cs typeface="Times New Roman" panose="02020603050405020304" pitchFamily="18" charset="0"/>
                </a:endParaRPr>
              </a:p>
              <a:p>
                <a:pPr algn="l" rtl="0"/>
                <a14:m>
                  <m:oMath xmlns:m="http://schemas.openxmlformats.org/officeDocument/2006/math">
                    <m:r>
                      <m:rPr>
                        <m:sty m:val="p"/>
                      </m:rPr>
                      <a:rPr lang="en-US" sz="3400">
                        <a:latin typeface="Cambria Math" panose="02040503050406030204" pitchFamily="18" charset="0"/>
                      </a:rPr>
                      <m:t>ρ</m:t>
                    </m:r>
                  </m:oMath>
                </a14:m>
                <a:r>
                  <a:rPr lang="en-US" sz="3400" baseline="-25000" dirty="0">
                    <a:latin typeface="Times New Roman" panose="02020603050405020304" pitchFamily="18" charset="0"/>
                    <a:cs typeface="Times New Roman" panose="02020603050405020304" pitchFamily="18" charset="0"/>
                  </a:rPr>
                  <a:t>min</a:t>
                </a:r>
                <a:r>
                  <a:rPr lang="en-US" sz="3400" dirty="0">
                    <a:latin typeface="Times New Roman" panose="02020603050405020304" pitchFamily="18" charset="0"/>
                    <a:cs typeface="Times New Roman" panose="02020603050405020304" pitchFamily="18" charset="0"/>
                  </a:rPr>
                  <a:t> = 0.00333</a:t>
                </a:r>
              </a:p>
              <a:p>
                <a:pPr algn="l" rtl="0"/>
                <a14:m>
                  <m:oMath xmlns:m="http://schemas.openxmlformats.org/officeDocument/2006/math">
                    <m:r>
                      <m:rPr>
                        <m:sty m:val="p"/>
                      </m:rPr>
                      <a:rPr lang="en-US" sz="3400">
                        <a:latin typeface="Cambria Math" panose="02040503050406030204" pitchFamily="18" charset="0"/>
                      </a:rPr>
                      <m:t>ρ</m:t>
                    </m:r>
                    <m:r>
                      <a:rPr lang="en-US" sz="3400" i="1">
                        <a:latin typeface="Cambria Math" panose="02040503050406030204" pitchFamily="18" charset="0"/>
                      </a:rPr>
                      <m:t>&lt;</m:t>
                    </m:r>
                  </m:oMath>
                </a14:m>
                <a:r>
                  <a:rPr lang="en-US" sz="3400" dirty="0">
                    <a:latin typeface="Times New Roman" panose="02020603050405020304" pitchFamily="18" charset="0"/>
                    <a:cs typeface="Times New Roman" panose="02020603050405020304" pitchFamily="18" charset="0"/>
                  </a:rPr>
                  <a:t> </a:t>
                </a:r>
                <a14:m>
                  <m:oMath xmlns:m="http://schemas.openxmlformats.org/officeDocument/2006/math">
                    <m:r>
                      <m:rPr>
                        <m:sty m:val="p"/>
                      </m:rPr>
                      <a:rPr lang="en-US" sz="3400">
                        <a:latin typeface="Cambria Math" panose="02040503050406030204" pitchFamily="18" charset="0"/>
                      </a:rPr>
                      <m:t>ρ</m:t>
                    </m:r>
                  </m:oMath>
                </a14:m>
                <a:r>
                  <a:rPr lang="en-US" sz="3400" baseline="-25000" dirty="0">
                    <a:latin typeface="Times New Roman" panose="02020603050405020304" pitchFamily="18" charset="0"/>
                    <a:cs typeface="Times New Roman" panose="02020603050405020304" pitchFamily="18" charset="0"/>
                  </a:rPr>
                  <a:t>min</a:t>
                </a:r>
                <a:endParaRPr lang="en-US" sz="3400" dirty="0">
                  <a:latin typeface="Times New Roman" panose="02020603050405020304" pitchFamily="18" charset="0"/>
                  <a:cs typeface="Times New Roman" panose="02020603050405020304" pitchFamily="18" charset="0"/>
                </a:endParaRPr>
              </a:p>
              <a:p>
                <a:pPr algn="l" rtl="0"/>
                <a:r>
                  <a:rPr lang="en-US" sz="3400" dirty="0">
                    <a:latin typeface="Times New Roman" panose="02020603050405020304" pitchFamily="18" charset="0"/>
                    <a:cs typeface="Times New Roman" panose="02020603050405020304" pitchFamily="18" charset="0"/>
                  </a:rPr>
                  <a:t>A</a:t>
                </a:r>
                <a:r>
                  <a:rPr lang="en-US" sz="3400" baseline="-25000" dirty="0">
                    <a:latin typeface="Times New Roman" panose="02020603050405020304" pitchFamily="18" charset="0"/>
                    <a:cs typeface="Times New Roman" panose="02020603050405020304" pitchFamily="18" charset="0"/>
                  </a:rPr>
                  <a:t>s(min) </a:t>
                </a:r>
                <a:r>
                  <a:rPr lang="en-US" sz="3400" dirty="0">
                    <a:latin typeface="Times New Roman" panose="02020603050405020304" pitchFamily="18" charset="0"/>
                    <a:cs typeface="Times New Roman" panose="02020603050405020304" pitchFamily="18" charset="0"/>
                  </a:rPr>
                  <a:t>= 0.00333</a:t>
                </a:r>
                <a:r>
                  <a:rPr lang="ar-JO" sz="3400" dirty="0">
                    <a:latin typeface="Times New Roman" panose="02020603050405020304" pitchFamily="18" charset="0"/>
                    <a:cs typeface="Times New Roman" panose="02020603050405020304" pitchFamily="18" charset="0"/>
                  </a:rPr>
                  <a:t>×</a:t>
                </a:r>
                <a:r>
                  <a:rPr lang="en-US" sz="3400" dirty="0">
                    <a:latin typeface="Times New Roman" panose="02020603050405020304" pitchFamily="18" charset="0"/>
                    <a:cs typeface="Times New Roman" panose="02020603050405020304" pitchFamily="18" charset="0"/>
                  </a:rPr>
                  <a:t>1000×260</a:t>
                </a:r>
              </a:p>
              <a:p>
                <a:pPr algn="l" rtl="0"/>
                <a:r>
                  <a:rPr lang="en-US" sz="3400" dirty="0">
                    <a:latin typeface="Times New Roman" panose="02020603050405020304" pitchFamily="18" charset="0"/>
                    <a:cs typeface="Times New Roman" panose="02020603050405020304" pitchFamily="18" charset="0"/>
                  </a:rPr>
                  <a:t>A</a:t>
                </a:r>
                <a:r>
                  <a:rPr lang="en-US" sz="3400" baseline="-25000" dirty="0">
                    <a:latin typeface="Times New Roman" panose="02020603050405020304" pitchFamily="18" charset="0"/>
                    <a:cs typeface="Times New Roman" panose="02020603050405020304" pitchFamily="18" charset="0"/>
                  </a:rPr>
                  <a:t>s(min) </a:t>
                </a:r>
                <a:r>
                  <a:rPr lang="en-US" sz="3400" dirty="0">
                    <a:latin typeface="Times New Roman" panose="02020603050405020304" pitchFamily="18" charset="0"/>
                    <a:cs typeface="Times New Roman" panose="02020603050405020304" pitchFamily="18" charset="0"/>
                  </a:rPr>
                  <a:t>= 866 mm</a:t>
                </a:r>
                <a:r>
                  <a:rPr lang="en-US" sz="3400" baseline="30000" dirty="0">
                    <a:latin typeface="Times New Roman" panose="02020603050405020304" pitchFamily="18" charset="0"/>
                    <a:cs typeface="Times New Roman" panose="02020603050405020304" pitchFamily="18" charset="0"/>
                  </a:rPr>
                  <a:t>2</a:t>
                </a:r>
                <a:r>
                  <a:rPr lang="en-US" sz="3400" dirty="0">
                    <a:latin typeface="Times New Roman" panose="02020603050405020304" pitchFamily="18" charset="0"/>
                    <a:cs typeface="Times New Roman" panose="02020603050405020304" pitchFamily="18" charset="0"/>
                  </a:rPr>
                  <a:t>/m</a:t>
                </a:r>
              </a:p>
              <a:p>
                <a:pPr algn="l" rtl="0"/>
                <a:r>
                  <a:rPr lang="en-US" sz="3400" dirty="0">
                    <a:latin typeface="Times New Roman" panose="02020603050405020304" pitchFamily="18" charset="0"/>
                    <a:cs typeface="Times New Roman" panose="02020603050405020304" pitchFamily="18" charset="0"/>
                  </a:rPr>
                  <a:t>A</a:t>
                </a:r>
                <a:r>
                  <a:rPr lang="en-US" sz="3400" baseline="-25000" dirty="0">
                    <a:latin typeface="Times New Roman" panose="02020603050405020304" pitchFamily="18" charset="0"/>
                    <a:cs typeface="Times New Roman" panose="02020603050405020304" pitchFamily="18" charset="0"/>
                  </a:rPr>
                  <a:t>s</a:t>
                </a:r>
                <a:r>
                  <a:rPr lang="en-US" sz="3400" dirty="0">
                    <a:latin typeface="Times New Roman" panose="02020603050405020304" pitchFamily="18" charset="0"/>
                    <a:cs typeface="Times New Roman" panose="02020603050405020304" pitchFamily="18" charset="0"/>
                  </a:rPr>
                  <a:t> = 153 mm</a:t>
                </a:r>
                <a:r>
                  <a:rPr lang="en-US" sz="3400" baseline="30000" dirty="0">
                    <a:latin typeface="Times New Roman" panose="02020603050405020304" pitchFamily="18" charset="0"/>
                    <a:cs typeface="Times New Roman" panose="02020603050405020304" pitchFamily="18" charset="0"/>
                  </a:rPr>
                  <a:t>2</a:t>
                </a:r>
                <a:r>
                  <a:rPr lang="en-US" sz="3400" dirty="0">
                    <a:latin typeface="Times New Roman" panose="02020603050405020304" pitchFamily="18" charset="0"/>
                    <a:cs typeface="Times New Roman" panose="02020603050405020304" pitchFamily="18" charset="0"/>
                  </a:rPr>
                  <a:t>/m</a:t>
                </a:r>
              </a:p>
              <a:p>
                <a:pPr algn="l" rtl="0"/>
                <a:r>
                  <a:rPr lang="en-US" sz="3400" dirty="0">
                    <a:latin typeface="Times New Roman" panose="02020603050405020304" pitchFamily="18" charset="0"/>
                    <a:cs typeface="Times New Roman" panose="02020603050405020304" pitchFamily="18" charset="0"/>
                  </a:rPr>
                  <a:t>Use A</a:t>
                </a:r>
                <a:r>
                  <a:rPr lang="en-US" sz="3400" baseline="-25000" dirty="0">
                    <a:latin typeface="Times New Roman" panose="02020603050405020304" pitchFamily="18" charset="0"/>
                    <a:cs typeface="Times New Roman" panose="02020603050405020304" pitchFamily="18" charset="0"/>
                  </a:rPr>
                  <a:t>s(min) </a:t>
                </a:r>
                <a:r>
                  <a:rPr lang="en-US" sz="3400" dirty="0">
                    <a:latin typeface="Times New Roman" panose="02020603050405020304" pitchFamily="18" charset="0"/>
                    <a:cs typeface="Times New Roman" panose="02020603050405020304" pitchFamily="18" charset="0"/>
                  </a:rPr>
                  <a:t>= 866 mm</a:t>
                </a:r>
                <a:r>
                  <a:rPr lang="en-US" sz="3400" baseline="30000" dirty="0">
                    <a:latin typeface="Times New Roman" panose="02020603050405020304" pitchFamily="18" charset="0"/>
                    <a:cs typeface="Times New Roman" panose="02020603050405020304" pitchFamily="18" charset="0"/>
                  </a:rPr>
                  <a:t>2</a:t>
                </a:r>
                <a:r>
                  <a:rPr lang="en-US" sz="3400" dirty="0">
                    <a:latin typeface="Times New Roman" panose="02020603050405020304" pitchFamily="18" charset="0"/>
                    <a:cs typeface="Times New Roman" panose="02020603050405020304" pitchFamily="18" charset="0"/>
                  </a:rPr>
                  <a:t>/m</a:t>
                </a:r>
              </a:p>
              <a:p>
                <a:pPr algn="l" rtl="0"/>
                <a:r>
                  <a:rPr lang="en-US" sz="3400" dirty="0">
                    <a:latin typeface="Times New Roman" panose="02020603050405020304" pitchFamily="18" charset="0"/>
                    <a:cs typeface="Times New Roman" panose="02020603050405020304" pitchFamily="18" charset="0"/>
                  </a:rPr>
                  <a:t>Use 1Ø16/20cm (Vertical Steel)</a:t>
                </a:r>
                <a:endParaRPr lang="en-US" sz="3400" dirty="0" smtClean="0">
                  <a:latin typeface="Times New Roman" panose="02020603050405020304" pitchFamily="18" charset="0"/>
                  <a:cs typeface="Times New Roman" panose="02020603050405020304" pitchFamily="18" charset="0"/>
                </a:endParaRPr>
              </a:p>
              <a:p>
                <a:pPr algn="just" rtl="0"/>
                <a:endParaRPr lang="en-US" sz="2200" dirty="0" smtClean="0">
                  <a:latin typeface="Times New Roman" panose="02020603050405020304" pitchFamily="18" charset="0"/>
                  <a:cs typeface="Times New Roman" panose="02020603050405020304" pitchFamily="18" charset="0"/>
                </a:endParaRPr>
              </a:p>
              <a:p>
                <a:pPr algn="just" rtl="0"/>
                <a:endParaRPr lang="en-US" dirty="0" smtClean="0">
                  <a:latin typeface="Times New Roman" panose="02020603050405020304" pitchFamily="18" charset="0"/>
                  <a:cs typeface="Times New Roman" panose="02020603050405020304" pitchFamily="18" charset="0"/>
                </a:endParaRPr>
              </a:p>
              <a:p>
                <a:pPr algn="just" rtl="0"/>
                <a:endParaRPr lang="en-US" dirty="0" smtClean="0">
                  <a:latin typeface="Times New Roman" panose="02020603050405020304" pitchFamily="18" charset="0"/>
                  <a:cs typeface="Times New Roman" panose="02020603050405020304" pitchFamily="18" charset="0"/>
                </a:endParaRPr>
              </a:p>
            </p:txBody>
          </p:sp>
        </mc:Choice>
        <mc:Fallback xmlns="">
          <p:sp>
            <p:nvSpPr>
              <p:cNvPr id="60417" name="Content Placeholder 1"/>
              <p:cNvSpPr>
                <a:spLocks noGrp="1" noRot="1" noChangeAspect="1" noMove="1" noResize="1" noEditPoints="1" noAdjustHandles="1" noChangeArrowheads="1" noChangeShapeType="1" noTextEdit="1"/>
              </p:cNvSpPr>
              <p:nvPr>
                <p:ph idx="1"/>
              </p:nvPr>
            </p:nvSpPr>
            <p:spPr>
              <a:xfrm>
                <a:off x="2037669" y="1904999"/>
                <a:ext cx="8915400" cy="4624589"/>
              </a:xfrm>
              <a:blipFill rotWithShape="0">
                <a:blip r:embed="rId2"/>
                <a:stretch>
                  <a:fillRect l="-273" t="-1054" b="-132"/>
                </a:stretch>
              </a:blipFill>
            </p:spPr>
            <p:txBody>
              <a:bodyPr/>
              <a:lstStyle/>
              <a:p>
                <a:r>
                  <a:rPr lang="en-US">
                    <a:noFill/>
                  </a:rPr>
                  <a:t> </a:t>
                </a:r>
              </a:p>
            </p:txBody>
          </p:sp>
        </mc:Fallback>
      </mc:AlternateContent>
      <p:sp>
        <p:nvSpPr>
          <p:cNvPr id="3" name="Title 2"/>
          <p:cNvSpPr>
            <a:spLocks noGrp="1"/>
          </p:cNvSpPr>
          <p:nvPr>
            <p:ph type="title"/>
          </p:nvPr>
        </p:nvSpPr>
        <p:spPr/>
        <p:txBody>
          <a:bodyPr/>
          <a:lstStyle/>
          <a:p>
            <a:pPr algn="l">
              <a:defRPr/>
            </a:pPr>
            <a:r>
              <a:rPr lang="en-US" sz="4400" dirty="0">
                <a:latin typeface="Times New Roman" pitchFamily="18" charset="0"/>
                <a:cs typeface="Times New Roman" pitchFamily="18" charset="0"/>
              </a:rPr>
              <a:t>Design of basement </a:t>
            </a:r>
            <a:r>
              <a:rPr lang="en-US" sz="4400" dirty="0" smtClean="0">
                <a:latin typeface="Times New Roman" pitchFamily="18" charset="0"/>
                <a:cs typeface="Times New Roman" pitchFamily="18" charset="0"/>
              </a:rPr>
              <a:t>wall.2:</a:t>
            </a:r>
            <a:endParaRPr lang="en-US" dirty="0"/>
          </a:p>
        </p:txBody>
      </p:sp>
      <p:pic>
        <p:nvPicPr>
          <p:cNvPr id="5" name="Picture 4"/>
          <p:cNvPicPr/>
          <p:nvPr/>
        </p:nvPicPr>
        <p:blipFill>
          <a:blip r:embed="rId3"/>
          <a:stretch>
            <a:fillRect/>
          </a:stretch>
        </p:blipFill>
        <p:spPr>
          <a:xfrm>
            <a:off x="7899043" y="1793461"/>
            <a:ext cx="2800742" cy="2784857"/>
          </a:xfrm>
          <a:prstGeom prst="rect">
            <a:avLst/>
          </a:prstGeom>
        </p:spPr>
      </p:pic>
      <mc:AlternateContent xmlns:mc="http://schemas.openxmlformats.org/markup-compatibility/2006" xmlns:a14="http://schemas.microsoft.com/office/drawing/2010/main">
        <mc:Choice Requires="a14">
          <p:sp>
            <p:nvSpPr>
              <p:cNvPr id="2" name="Rectangle 1"/>
              <p:cNvSpPr/>
              <p:nvPr/>
            </p:nvSpPr>
            <p:spPr>
              <a:xfrm>
                <a:off x="7899043" y="4689857"/>
                <a:ext cx="4857069" cy="1708353"/>
              </a:xfrm>
              <a:prstGeom prst="rect">
                <a:avLst/>
              </a:prstGeom>
            </p:spPr>
            <p:txBody>
              <a:bodyPr wrap="square">
                <a:spAutoFit/>
              </a:bodyPr>
              <a:lstStyle/>
              <a:p>
                <a:pPr>
                  <a:lnSpc>
                    <a:spcPct val="107000"/>
                  </a:lnSpc>
                  <a:spcAft>
                    <a:spcPts val="800"/>
                  </a:spcAft>
                </a:pPr>
                <a:r>
                  <a:rPr lang="en-US" u="heavy" dirty="0">
                    <a:latin typeface="Times New Roman" panose="02020603050405020304" pitchFamily="18" charset="0"/>
                    <a:ea typeface="Times New Roman" panose="02020603050405020304" pitchFamily="18" charset="0"/>
                    <a:cs typeface="Arial" panose="020B0604020202020204" pitchFamily="34" charset="0"/>
                  </a:rPr>
                  <a:t>Horizontal steel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Times New Roman" panose="02020603050405020304" pitchFamily="18" charset="0"/>
                    <a:cs typeface="Arial" panose="020B0604020202020204" pitchFamily="34" charset="0"/>
                  </a:rPr>
                  <a:t>A</a:t>
                </a:r>
                <a:r>
                  <a:rPr lang="en-US" baseline="-25000" dirty="0">
                    <a:effectLst/>
                    <a:latin typeface="Times New Roman" panose="02020603050405020304" pitchFamily="18" charset="0"/>
                    <a:ea typeface="Times New Roman" panose="02020603050405020304" pitchFamily="18" charset="0"/>
                    <a:cs typeface="Arial" panose="020B0604020202020204" pitchFamily="34" charset="0"/>
                  </a:rPr>
                  <a:t>s</a:t>
                </a:r>
                <a:r>
                  <a:rPr lang="en-US" dirty="0">
                    <a:effectLst/>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0</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effectLst/>
                            <a:latin typeface="Cambria Math" panose="02040503050406030204" pitchFamily="18" charset="0"/>
                            <a:ea typeface="Times New Roman" panose="02020603050405020304" pitchFamily="18" charset="0"/>
                            <a:cs typeface="Times New Roman" panose="02020603050405020304" pitchFamily="18" charset="0"/>
                          </a:rPr>
                          <m:t>00333</m:t>
                        </m:r>
                      </m:num>
                      <m:den>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den>
                    </m:f>
                  </m:oMath>
                </a14:m>
                <a:r>
                  <a:rPr lang="ar-JO" sz="1600" dirty="0">
                    <a:effectLst/>
                    <a:latin typeface="Calibri" panose="020F0502020204030204" pitchFamily="34" charset="0"/>
                    <a:ea typeface="Times New Roman" panose="02020603050405020304" pitchFamily="18" charset="0"/>
                    <a:cs typeface="Times New Roman" panose="02020603050405020304" pitchFamily="18" charset="0"/>
                  </a:rPr>
                  <a:t>×</a:t>
                </a:r>
                <a:r>
                  <a:rPr lang="en-US" dirty="0">
                    <a:effectLst/>
                    <a:latin typeface="Times New Roman" panose="02020603050405020304" pitchFamily="18" charset="0"/>
                    <a:ea typeface="Times New Roman" panose="02020603050405020304" pitchFamily="18" charset="0"/>
                    <a:cs typeface="Arial" panose="020B0604020202020204" pitchFamily="34" charset="0"/>
                  </a:rPr>
                  <a:t>1000×260 = 433 mm</a:t>
                </a:r>
                <a:r>
                  <a:rPr lang="en-US" baseline="30000" dirty="0">
                    <a:effectLst/>
                    <a:latin typeface="Times New Roman" panose="02020603050405020304" pitchFamily="18" charset="0"/>
                    <a:ea typeface="Times New Roman" panose="02020603050405020304" pitchFamily="18" charset="0"/>
                    <a:cs typeface="Arial" panose="020B0604020202020204" pitchFamily="34" charset="0"/>
                  </a:rPr>
                  <a:t>2</a:t>
                </a:r>
                <a:r>
                  <a:rPr lang="en-US" dirty="0">
                    <a:effectLst/>
                    <a:latin typeface="Times New Roman" panose="02020603050405020304" pitchFamily="18" charset="0"/>
                    <a:ea typeface="Times New Roman" panose="02020603050405020304" pitchFamily="18" charset="0"/>
                    <a:cs typeface="Arial" panose="020B0604020202020204" pitchFamily="34" charset="0"/>
                  </a:rPr>
                  <a:t>/m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Times New Roman" panose="02020603050405020304" pitchFamily="18" charset="0"/>
                    <a:cs typeface="Arial" panose="020B0604020202020204" pitchFamily="34" charset="0"/>
                  </a:rPr>
                  <a:t>Use 1</a:t>
                </a:r>
                <a:r>
                  <a:rPr lang="en-US" dirty="0">
                    <a:effectLst/>
                    <a:latin typeface="Times New Roman" panose="02020603050405020304" pitchFamily="18" charset="0"/>
                    <a:ea typeface="Calibri" panose="020F0502020204030204" pitchFamily="34" charset="0"/>
                    <a:cs typeface="Arial" panose="020B0604020202020204" pitchFamily="34" charset="0"/>
                  </a:rPr>
                  <a:t>Ø</a:t>
                </a:r>
                <a:r>
                  <a:rPr lang="en-US" dirty="0">
                    <a:effectLst/>
                    <a:latin typeface="Times New Roman" panose="02020603050405020304" pitchFamily="18" charset="0"/>
                    <a:ea typeface="Times New Roman" panose="02020603050405020304" pitchFamily="18" charset="0"/>
                    <a:cs typeface="Arial" panose="020B0604020202020204" pitchFamily="34" charset="0"/>
                  </a:rPr>
                  <a:t>12/25cm (Horizontal Steel)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7899043" y="4689857"/>
                <a:ext cx="4857069" cy="1708353"/>
              </a:xfrm>
              <a:prstGeom prst="rect">
                <a:avLst/>
              </a:prstGeom>
              <a:blipFill rotWithShape="0">
                <a:blip r:embed="rId4"/>
                <a:stretch>
                  <a:fillRect l="-1129" t="-1779"/>
                </a:stretch>
              </a:blipFill>
            </p:spPr>
            <p:txBody>
              <a:bodyPr/>
              <a:lstStyle/>
              <a:p>
                <a:r>
                  <a:rPr lang="en-US">
                    <a:noFill/>
                  </a:rPr>
                  <a:t> </a:t>
                </a:r>
              </a:p>
            </p:txBody>
          </p:sp>
        </mc:Fallback>
      </mc:AlternateContent>
    </p:spTree>
    <p:extLst>
      <p:ext uri="{BB962C8B-B14F-4D97-AF65-F5344CB8AC3E}">
        <p14:creationId xmlns:p14="http://schemas.microsoft.com/office/powerpoint/2010/main" val="29489652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a:t>
            </a:r>
            <a:r>
              <a:rPr lang="en-US" dirty="0"/>
              <a:t>design option </a:t>
            </a:r>
            <a:r>
              <a:rPr lang="en-US" dirty="0" smtClean="0"/>
              <a:t>(piles </a:t>
            </a:r>
            <a:r>
              <a:rPr lang="en-US" dirty="0"/>
              <a:t>)</a:t>
            </a:r>
          </a:p>
        </p:txBody>
      </p:sp>
      <p:sp>
        <p:nvSpPr>
          <p:cNvPr id="3" name="Content Placeholder 2"/>
          <p:cNvSpPr>
            <a:spLocks noGrp="1"/>
          </p:cNvSpPr>
          <p:nvPr>
            <p:ph idx="1"/>
          </p:nvPr>
        </p:nvSpPr>
        <p:spPr>
          <a:xfrm>
            <a:off x="1813124" y="1905000"/>
            <a:ext cx="8915400" cy="3777622"/>
          </a:xfrm>
        </p:spPr>
        <p:txBody>
          <a:bodyPr/>
          <a:lstStyle/>
          <a:p>
            <a:pPr algn="l" rtl="0"/>
            <a:r>
              <a:rPr lang="en-US" dirty="0" smtClean="0"/>
              <a:t>For soil with bearing </a:t>
            </a:r>
            <a:r>
              <a:rPr lang="en-US" dirty="0"/>
              <a:t>capacity </a:t>
            </a:r>
            <a:r>
              <a:rPr lang="en-US" dirty="0" smtClean="0"/>
              <a:t>120 KN/m2, each pile capacity was assumed to be 950 </a:t>
            </a:r>
            <a:r>
              <a:rPr lang="en-US" dirty="0"/>
              <a:t>KN/m2 </a:t>
            </a:r>
            <a:r>
              <a:rPr lang="en-US" dirty="0" smtClean="0"/>
              <a:t>as </a:t>
            </a:r>
            <a:r>
              <a:rPr lang="en-US" dirty="0"/>
              <a:t>a supporting foundation  for design.</a:t>
            </a:r>
          </a:p>
          <a:p>
            <a:pPr algn="l" rtl="0"/>
            <a:r>
              <a:rPr lang="en-US" dirty="0"/>
              <a:t>Since we have different values of reactions we are going to make grouping </a:t>
            </a:r>
            <a:r>
              <a:rPr lang="en-US" dirty="0" smtClean="0"/>
              <a:t>for piles.</a:t>
            </a:r>
            <a:endParaRPr lang="en-US" dirty="0"/>
          </a:p>
          <a:p>
            <a:pPr lvl="1" algn="l" rtl="0"/>
            <a:r>
              <a:rPr lang="en-US" dirty="0" smtClean="0"/>
              <a:t>Group1 </a:t>
            </a:r>
            <a:r>
              <a:rPr lang="en-US" dirty="0"/>
              <a:t>{</a:t>
            </a:r>
            <a:r>
              <a:rPr lang="en-US" dirty="0">
                <a:solidFill>
                  <a:srgbClr val="FF0000"/>
                </a:solidFill>
              </a:rPr>
              <a:t>5464</a:t>
            </a:r>
            <a:r>
              <a:rPr lang="en-US" dirty="0"/>
              <a:t>} KN for (</a:t>
            </a:r>
            <a:r>
              <a:rPr lang="en-US" dirty="0">
                <a:solidFill>
                  <a:srgbClr val="FF0000"/>
                </a:solidFill>
              </a:rPr>
              <a:t>C13</a:t>
            </a:r>
            <a:r>
              <a:rPr lang="en-US" dirty="0"/>
              <a:t>)</a:t>
            </a:r>
          </a:p>
          <a:p>
            <a:pPr lvl="1" algn="l" rtl="0"/>
            <a:r>
              <a:rPr lang="en-US" dirty="0"/>
              <a:t>Group2 {</a:t>
            </a:r>
            <a:r>
              <a:rPr lang="en-US" dirty="0">
                <a:solidFill>
                  <a:srgbClr val="FF0000"/>
                </a:solidFill>
              </a:rPr>
              <a:t>3300 – 3220</a:t>
            </a:r>
            <a:r>
              <a:rPr lang="en-US" dirty="0"/>
              <a:t>} KN for (</a:t>
            </a:r>
            <a:r>
              <a:rPr lang="en-US" dirty="0">
                <a:solidFill>
                  <a:srgbClr val="FF0000"/>
                </a:solidFill>
              </a:rPr>
              <a:t>C16 and C15</a:t>
            </a:r>
            <a:r>
              <a:rPr lang="en-US" dirty="0"/>
              <a:t>)</a:t>
            </a:r>
          </a:p>
          <a:p>
            <a:pPr lvl="1" algn="l" rtl="0"/>
            <a:r>
              <a:rPr lang="en-US" dirty="0"/>
              <a:t>Group3 {</a:t>
            </a:r>
            <a:r>
              <a:rPr lang="en-US" dirty="0">
                <a:solidFill>
                  <a:srgbClr val="FF0000"/>
                </a:solidFill>
              </a:rPr>
              <a:t>2565 – 2340</a:t>
            </a:r>
            <a:r>
              <a:rPr lang="en-US" dirty="0"/>
              <a:t>} KN for (</a:t>
            </a:r>
            <a:r>
              <a:rPr lang="en-US" dirty="0">
                <a:solidFill>
                  <a:srgbClr val="FF0000"/>
                </a:solidFill>
              </a:rPr>
              <a:t>C8, C7, C14, C11 and C6</a:t>
            </a:r>
            <a:r>
              <a:rPr lang="en-US" dirty="0"/>
              <a:t>)</a:t>
            </a:r>
          </a:p>
          <a:p>
            <a:pPr lvl="1" algn="l" rtl="0"/>
            <a:r>
              <a:rPr lang="en-US" dirty="0"/>
              <a:t>Group4 {</a:t>
            </a:r>
            <a:r>
              <a:rPr lang="en-US" dirty="0">
                <a:solidFill>
                  <a:srgbClr val="FF0000"/>
                </a:solidFill>
              </a:rPr>
              <a:t>2100 – 1455</a:t>
            </a:r>
            <a:r>
              <a:rPr lang="en-US" dirty="0"/>
              <a:t>} KN for (</a:t>
            </a:r>
            <a:r>
              <a:rPr lang="en-US" dirty="0">
                <a:solidFill>
                  <a:srgbClr val="FF0000"/>
                </a:solidFill>
              </a:rPr>
              <a:t>C9, C21, C17 and C18</a:t>
            </a:r>
            <a:r>
              <a:rPr lang="en-US" dirty="0"/>
              <a:t>)</a:t>
            </a:r>
          </a:p>
          <a:p>
            <a:pPr lvl="1" algn="l" rtl="0"/>
            <a:r>
              <a:rPr lang="en-US" dirty="0"/>
              <a:t>Group5 {</a:t>
            </a:r>
            <a:r>
              <a:rPr lang="en-US" dirty="0">
                <a:solidFill>
                  <a:srgbClr val="FF0000"/>
                </a:solidFill>
              </a:rPr>
              <a:t>1040– 725</a:t>
            </a:r>
            <a:r>
              <a:rPr lang="en-US" dirty="0"/>
              <a:t>} KN for (</a:t>
            </a:r>
            <a:r>
              <a:rPr lang="en-US" dirty="0">
                <a:solidFill>
                  <a:srgbClr val="FF0000"/>
                </a:solidFill>
              </a:rPr>
              <a:t>C10, C19, C20 and C12</a:t>
            </a:r>
            <a:r>
              <a:rPr lang="en-US" dirty="0"/>
              <a:t>)</a:t>
            </a:r>
          </a:p>
          <a:p>
            <a:pPr lvl="1" algn="l" rtl="0"/>
            <a:r>
              <a:rPr lang="en-US" dirty="0"/>
              <a:t>Group6 {</a:t>
            </a:r>
            <a:r>
              <a:rPr lang="en-US" dirty="0">
                <a:solidFill>
                  <a:srgbClr val="FF0000"/>
                </a:solidFill>
              </a:rPr>
              <a:t>350– 131</a:t>
            </a:r>
            <a:r>
              <a:rPr lang="en-US" dirty="0"/>
              <a:t>} KN for (</a:t>
            </a:r>
            <a:r>
              <a:rPr lang="en-US" dirty="0">
                <a:solidFill>
                  <a:srgbClr val="FF0000"/>
                </a:solidFill>
              </a:rPr>
              <a:t>C4, C2, C23, C3, C22, C24, C5 and C1</a:t>
            </a:r>
            <a:r>
              <a:rPr lang="en-US" dirty="0"/>
              <a:t>)</a:t>
            </a:r>
          </a:p>
          <a:p>
            <a:pPr lvl="1" algn="l" rtl="0"/>
            <a:endParaRPr lang="en-US" dirty="0"/>
          </a:p>
        </p:txBody>
      </p:sp>
    </p:spTree>
    <p:extLst>
      <p:ext uri="{BB962C8B-B14F-4D97-AF65-F5344CB8AC3E}">
        <p14:creationId xmlns:p14="http://schemas.microsoft.com/office/powerpoint/2010/main" val="1662364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defTabSz="914400" rtl="0" eaLnBrk="0" fontAlgn="base" hangingPunct="0">
              <a:spcAft>
                <a:spcPct val="0"/>
              </a:spcAft>
            </a:pPr>
            <a:r>
              <a:rPr lang="en-US" i="1" dirty="0" bmk="_Toc512626954">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a:t>
            </a:r>
            <a:r>
              <a:rPr lang="en-US" sz="5400" b="1" dirty="0" bmk="_Toc512626954">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bmk="_Toc512626954">
                <a:solidFill>
                  <a:srgbClr val="000000"/>
                </a:solidFill>
                <a:latin typeface="Times New Roman" panose="02020603050405020304" pitchFamily="18" charset="0"/>
                <a:ea typeface="Calibri" panose="020F0502020204030204" pitchFamily="34" charset="0"/>
                <a:cs typeface="Times New Roman" panose="02020603050405020304" pitchFamily="18" charset="0"/>
              </a:rPr>
              <a:t>7‑27 section in Pile cap </a:t>
            </a:r>
            <a:r>
              <a:rPr lang="en-US" i="1" dirty="0" smtClean="0" bmk="_Toc512626954">
                <a:solidFill>
                  <a:srgbClr val="000000"/>
                </a:solidFill>
                <a:latin typeface="Times New Roman" panose="02020603050405020304" pitchFamily="18" charset="0"/>
                <a:ea typeface="Calibri" panose="020F0502020204030204" pitchFamily="34" charset="0"/>
                <a:cs typeface="Times New Roman" panose="02020603050405020304" pitchFamily="18" charset="0"/>
              </a:rPr>
              <a:t>CP1, </a:t>
            </a:r>
            <a:r>
              <a:rPr lang="en-US" i="1" dirty="0" bmk="_Toc512626952">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a:t>
            </a:r>
            <a:r>
              <a:rPr lang="en-US" sz="5400" b="1" dirty="0" bmk="_Toc512626952">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bmk="_Toc512626952">
                <a:solidFill>
                  <a:srgbClr val="000000"/>
                </a:solidFill>
                <a:latin typeface="Times New Roman" panose="02020603050405020304" pitchFamily="18" charset="0"/>
                <a:ea typeface="Calibri" panose="020F0502020204030204" pitchFamily="34" charset="0"/>
                <a:cs typeface="Times New Roman" panose="02020603050405020304" pitchFamily="18" charset="0"/>
              </a:rPr>
              <a:t>7‑25 CP1 layout</a:t>
            </a:r>
            <a:r>
              <a:rPr lang="en-US" sz="7200" dirty="0">
                <a:solidFill>
                  <a:schemeClr val="tx1"/>
                </a:solidFill>
                <a:latin typeface="Arial" panose="020B0604020202020204" pitchFamily="34" charset="0"/>
              </a:rPr>
              <a:t/>
            </a:r>
            <a:br>
              <a:rPr lang="en-US" sz="7200" dirty="0">
                <a:solidFill>
                  <a:schemeClr val="tx1"/>
                </a:solidFill>
                <a:latin typeface="Arial" panose="020B0604020202020204" pitchFamily="34" charset="0"/>
              </a:rPr>
            </a:br>
            <a:r>
              <a:rPr lang="en-US" i="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7200" dirty="0">
              <a:solidFill>
                <a:schemeClr val="tx1"/>
              </a:solidFill>
              <a:latin typeface="Arial" panose="020B0604020202020204" pitchFamily="34" charset="0"/>
            </a:endParaRPr>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193" name="Picture 28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1796" y="2437697"/>
            <a:ext cx="3945884" cy="313786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196" name="Picture 27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1445" y="2381361"/>
            <a:ext cx="4308139" cy="314041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6693239" y="5695541"/>
            <a:ext cx="2662908" cy="369332"/>
          </a:xfrm>
          <a:prstGeom prst="rect">
            <a:avLst/>
          </a:prstGeom>
        </p:spPr>
        <p:txBody>
          <a:bodyPr wrap="none">
            <a:spAutoFit/>
          </a:bodyPr>
          <a:lstStyle/>
          <a:p>
            <a:r>
              <a:rPr lang="en-US" dirty="0"/>
              <a:t>Figure ‎7‑25 CP1 layout</a:t>
            </a:r>
          </a:p>
        </p:txBody>
      </p:sp>
      <p:sp>
        <p:nvSpPr>
          <p:cNvPr id="9" name="Rectangle 8"/>
          <p:cNvSpPr/>
          <p:nvPr/>
        </p:nvSpPr>
        <p:spPr>
          <a:xfrm>
            <a:off x="1181379" y="5880207"/>
            <a:ext cx="4046301" cy="369332"/>
          </a:xfrm>
          <a:prstGeom prst="rect">
            <a:avLst/>
          </a:prstGeom>
        </p:spPr>
        <p:txBody>
          <a:bodyPr wrap="none">
            <a:spAutoFit/>
          </a:bodyPr>
          <a:lstStyle/>
          <a:p>
            <a:r>
              <a:rPr lang="en-US" dirty="0"/>
              <a:t>Figure ‎</a:t>
            </a:r>
            <a:r>
              <a:rPr lang="en-US" dirty="0" smtClean="0"/>
              <a:t>7-27 </a:t>
            </a:r>
            <a:r>
              <a:rPr lang="en-US" dirty="0"/>
              <a:t>section in Pile cap CP1 </a:t>
            </a:r>
          </a:p>
        </p:txBody>
      </p:sp>
    </p:spTree>
    <p:extLst>
      <p:ext uri="{BB962C8B-B14F-4D97-AF65-F5344CB8AC3E}">
        <p14:creationId xmlns:p14="http://schemas.microsoft.com/office/powerpoint/2010/main" val="32429597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1" y="624110"/>
            <a:ext cx="9675812" cy="1280890"/>
          </a:xfrm>
        </p:spPr>
        <p:txBody>
          <a:bodyPr/>
          <a:lstStyle/>
          <a:p>
            <a:r>
              <a:rPr lang="en-US" dirty="0"/>
              <a:t>Figure ‎7 28 CP2 layout, Figure ‎7 30 Section in pile cap CP2</a:t>
            </a:r>
          </a:p>
        </p:txBody>
      </p:sp>
      <p:pic>
        <p:nvPicPr>
          <p:cNvPr id="4" name="Picture 3"/>
          <p:cNvPicPr>
            <a:picLocks noChangeAspect="1"/>
          </p:cNvPicPr>
          <p:nvPr/>
        </p:nvPicPr>
        <p:blipFill>
          <a:blip r:embed="rId2"/>
          <a:stretch>
            <a:fillRect/>
          </a:stretch>
        </p:blipFill>
        <p:spPr>
          <a:xfrm>
            <a:off x="7423219" y="2364896"/>
            <a:ext cx="3403584" cy="3388850"/>
          </a:xfrm>
          <a:prstGeom prst="rect">
            <a:avLst/>
          </a:prstGeom>
        </p:spPr>
      </p:pic>
      <p:pic>
        <p:nvPicPr>
          <p:cNvPr id="5" name="Picture 4"/>
          <p:cNvPicPr>
            <a:picLocks noChangeAspect="1"/>
          </p:cNvPicPr>
          <p:nvPr/>
        </p:nvPicPr>
        <p:blipFill>
          <a:blip r:embed="rId3"/>
          <a:stretch>
            <a:fillRect/>
          </a:stretch>
        </p:blipFill>
        <p:spPr>
          <a:xfrm>
            <a:off x="1175266" y="2554392"/>
            <a:ext cx="4567050" cy="2825442"/>
          </a:xfrm>
          <a:prstGeom prst="rect">
            <a:avLst/>
          </a:prstGeom>
        </p:spPr>
      </p:pic>
      <p:sp>
        <p:nvSpPr>
          <p:cNvPr id="6" name="Rectangle 5"/>
          <p:cNvSpPr/>
          <p:nvPr/>
        </p:nvSpPr>
        <p:spPr>
          <a:xfrm>
            <a:off x="7897035" y="5844310"/>
            <a:ext cx="2714205" cy="369332"/>
          </a:xfrm>
          <a:prstGeom prst="rect">
            <a:avLst/>
          </a:prstGeom>
        </p:spPr>
        <p:txBody>
          <a:bodyPr wrap="none">
            <a:spAutoFit/>
          </a:bodyPr>
          <a:lstStyle/>
          <a:p>
            <a:r>
              <a:rPr lang="en-US" dirty="0"/>
              <a:t>Figure ‎7 28 CP2 layout,</a:t>
            </a:r>
          </a:p>
        </p:txBody>
      </p:sp>
      <p:sp>
        <p:nvSpPr>
          <p:cNvPr id="7" name="Rectangle 6"/>
          <p:cNvSpPr/>
          <p:nvPr/>
        </p:nvSpPr>
        <p:spPr>
          <a:xfrm>
            <a:off x="1175266" y="5844310"/>
            <a:ext cx="4028667" cy="369332"/>
          </a:xfrm>
          <a:prstGeom prst="rect">
            <a:avLst/>
          </a:prstGeom>
        </p:spPr>
        <p:txBody>
          <a:bodyPr wrap="none">
            <a:spAutoFit/>
          </a:bodyPr>
          <a:lstStyle/>
          <a:p>
            <a:r>
              <a:rPr lang="en-US" dirty="0"/>
              <a:t>Figure ‎7 30 Section in pile cap CP2</a:t>
            </a:r>
          </a:p>
        </p:txBody>
      </p:sp>
    </p:spTree>
    <p:extLst>
      <p:ext uri="{BB962C8B-B14F-4D97-AF65-F5344CB8AC3E}">
        <p14:creationId xmlns:p14="http://schemas.microsoft.com/office/powerpoint/2010/main" val="23314749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Figure ‎</a:t>
            </a:r>
            <a:r>
              <a:rPr lang="en-US" dirty="0" smtClean="0"/>
              <a:t>7-31 </a:t>
            </a:r>
            <a:r>
              <a:rPr lang="en-US" dirty="0"/>
              <a:t>Shows CP3 layout, Figure ‎7 33 shows Section in pile cap CP3 </a:t>
            </a:r>
          </a:p>
        </p:txBody>
      </p:sp>
      <p:pic>
        <p:nvPicPr>
          <p:cNvPr id="4" name="Picture 3"/>
          <p:cNvPicPr>
            <a:picLocks noChangeAspect="1"/>
          </p:cNvPicPr>
          <p:nvPr/>
        </p:nvPicPr>
        <p:blipFill>
          <a:blip r:embed="rId2"/>
          <a:stretch>
            <a:fillRect/>
          </a:stretch>
        </p:blipFill>
        <p:spPr>
          <a:xfrm>
            <a:off x="6549326" y="2306978"/>
            <a:ext cx="3931696" cy="3112863"/>
          </a:xfrm>
          <a:prstGeom prst="rect">
            <a:avLst/>
          </a:prstGeom>
        </p:spPr>
      </p:pic>
      <p:sp>
        <p:nvSpPr>
          <p:cNvPr id="5" name="Rectangle 4"/>
          <p:cNvSpPr/>
          <p:nvPr/>
        </p:nvSpPr>
        <p:spPr>
          <a:xfrm>
            <a:off x="7048768" y="5821819"/>
            <a:ext cx="3544560" cy="369332"/>
          </a:xfrm>
          <a:prstGeom prst="rect">
            <a:avLst/>
          </a:prstGeom>
        </p:spPr>
        <p:txBody>
          <a:bodyPr wrap="none">
            <a:spAutoFit/>
          </a:bodyPr>
          <a:lstStyle/>
          <a:p>
            <a:r>
              <a:rPr lang="en-US" dirty="0"/>
              <a:t>Figure ‎7-31 Shows CP3 layout, </a:t>
            </a:r>
          </a:p>
        </p:txBody>
      </p:sp>
      <p:pic>
        <p:nvPicPr>
          <p:cNvPr id="6" name="Picture 5"/>
          <p:cNvPicPr>
            <a:picLocks noChangeAspect="1"/>
          </p:cNvPicPr>
          <p:nvPr/>
        </p:nvPicPr>
        <p:blipFill>
          <a:blip r:embed="rId3"/>
          <a:stretch>
            <a:fillRect/>
          </a:stretch>
        </p:blipFill>
        <p:spPr>
          <a:xfrm>
            <a:off x="1164086" y="2393235"/>
            <a:ext cx="4674582" cy="2940348"/>
          </a:xfrm>
          <a:prstGeom prst="rect">
            <a:avLst/>
          </a:prstGeom>
        </p:spPr>
      </p:pic>
      <p:sp>
        <p:nvSpPr>
          <p:cNvPr id="7" name="Rectangle 6"/>
          <p:cNvSpPr/>
          <p:nvPr/>
        </p:nvSpPr>
        <p:spPr>
          <a:xfrm>
            <a:off x="920796" y="5637153"/>
            <a:ext cx="4756430" cy="369332"/>
          </a:xfrm>
          <a:prstGeom prst="rect">
            <a:avLst/>
          </a:prstGeom>
        </p:spPr>
        <p:txBody>
          <a:bodyPr wrap="none">
            <a:spAutoFit/>
          </a:bodyPr>
          <a:lstStyle/>
          <a:p>
            <a:r>
              <a:rPr lang="en-US" dirty="0"/>
              <a:t>Figure ‎7 33 shows Section in pile cap CP3</a:t>
            </a:r>
          </a:p>
        </p:txBody>
      </p:sp>
    </p:spTree>
    <p:extLst>
      <p:ext uri="{BB962C8B-B14F-4D97-AF65-F5344CB8AC3E}">
        <p14:creationId xmlns:p14="http://schemas.microsoft.com/office/powerpoint/2010/main" val="217867886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Figure ‎</a:t>
            </a:r>
            <a:r>
              <a:rPr lang="en-US" dirty="0" smtClean="0"/>
              <a:t>7-34 </a:t>
            </a:r>
            <a:r>
              <a:rPr lang="en-US" dirty="0"/>
              <a:t>CP4 </a:t>
            </a:r>
            <a:r>
              <a:rPr lang="en-US" dirty="0" smtClean="0"/>
              <a:t>layout</a:t>
            </a:r>
            <a:r>
              <a:rPr lang="en-US" dirty="0"/>
              <a:t>, Figure ‎7 36 Section in pile cap CP4</a:t>
            </a:r>
          </a:p>
        </p:txBody>
      </p:sp>
      <p:pic>
        <p:nvPicPr>
          <p:cNvPr id="4" name="Picture 3"/>
          <p:cNvPicPr>
            <a:picLocks noChangeAspect="1"/>
          </p:cNvPicPr>
          <p:nvPr/>
        </p:nvPicPr>
        <p:blipFill>
          <a:blip r:embed="rId2"/>
          <a:stretch>
            <a:fillRect/>
          </a:stretch>
        </p:blipFill>
        <p:spPr>
          <a:xfrm>
            <a:off x="6776939" y="2454625"/>
            <a:ext cx="3754741" cy="2966808"/>
          </a:xfrm>
          <a:prstGeom prst="rect">
            <a:avLst/>
          </a:prstGeom>
        </p:spPr>
      </p:pic>
      <p:sp>
        <p:nvSpPr>
          <p:cNvPr id="5" name="Rectangle 4"/>
          <p:cNvSpPr/>
          <p:nvPr/>
        </p:nvSpPr>
        <p:spPr>
          <a:xfrm>
            <a:off x="7825056" y="5463062"/>
            <a:ext cx="2791149" cy="369332"/>
          </a:xfrm>
          <a:prstGeom prst="rect">
            <a:avLst/>
          </a:prstGeom>
        </p:spPr>
        <p:txBody>
          <a:bodyPr wrap="none">
            <a:spAutoFit/>
          </a:bodyPr>
          <a:lstStyle/>
          <a:p>
            <a:r>
              <a:rPr lang="en-US" dirty="0"/>
              <a:t>Figure ‎7-34 CP4 layout, </a:t>
            </a:r>
          </a:p>
        </p:txBody>
      </p:sp>
      <p:sp>
        <p:nvSpPr>
          <p:cNvPr id="6" name="Rectangle 5"/>
          <p:cNvSpPr/>
          <p:nvPr/>
        </p:nvSpPr>
        <p:spPr>
          <a:xfrm>
            <a:off x="1438359" y="5463062"/>
            <a:ext cx="4028667" cy="369332"/>
          </a:xfrm>
          <a:prstGeom prst="rect">
            <a:avLst/>
          </a:prstGeom>
        </p:spPr>
        <p:txBody>
          <a:bodyPr wrap="none">
            <a:spAutoFit/>
          </a:bodyPr>
          <a:lstStyle/>
          <a:p>
            <a:r>
              <a:rPr lang="en-US" dirty="0"/>
              <a:t>Figure ‎7 36 Section in pile cap CP4</a:t>
            </a:r>
          </a:p>
        </p:txBody>
      </p:sp>
      <p:pic>
        <p:nvPicPr>
          <p:cNvPr id="7" name="Picture 6"/>
          <p:cNvPicPr>
            <a:picLocks noChangeAspect="1"/>
          </p:cNvPicPr>
          <p:nvPr/>
        </p:nvPicPr>
        <p:blipFill>
          <a:blip r:embed="rId3"/>
          <a:stretch>
            <a:fillRect/>
          </a:stretch>
        </p:blipFill>
        <p:spPr>
          <a:xfrm>
            <a:off x="1670285" y="2454625"/>
            <a:ext cx="4405714" cy="2823771"/>
          </a:xfrm>
          <a:prstGeom prst="rect">
            <a:avLst/>
          </a:prstGeom>
        </p:spPr>
      </p:pic>
    </p:spTree>
    <p:extLst>
      <p:ext uri="{BB962C8B-B14F-4D97-AF65-F5344CB8AC3E}">
        <p14:creationId xmlns:p14="http://schemas.microsoft.com/office/powerpoint/2010/main" val="325428481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9441" y="377644"/>
            <a:ext cx="9598972" cy="1280890"/>
          </a:xfrm>
        </p:spPr>
        <p:txBody>
          <a:bodyPr/>
          <a:lstStyle/>
          <a:p>
            <a:r>
              <a:rPr lang="en-US" dirty="0"/>
              <a:t>Figure ‎</a:t>
            </a:r>
            <a:r>
              <a:rPr lang="en-US" dirty="0" smtClean="0"/>
              <a:t>7-37 </a:t>
            </a:r>
            <a:r>
              <a:rPr lang="en-US" dirty="0"/>
              <a:t>CP5 </a:t>
            </a:r>
            <a:r>
              <a:rPr lang="en-US" dirty="0" smtClean="0"/>
              <a:t>layout</a:t>
            </a:r>
            <a:r>
              <a:rPr lang="en-US" dirty="0"/>
              <a:t>, Figure ‎</a:t>
            </a:r>
            <a:r>
              <a:rPr lang="en-US" dirty="0" smtClean="0"/>
              <a:t>7-39 </a:t>
            </a:r>
            <a:r>
              <a:rPr lang="en-US" dirty="0"/>
              <a:t>shows Section in pile cap CP5</a:t>
            </a:r>
          </a:p>
        </p:txBody>
      </p:sp>
      <p:sp>
        <p:nvSpPr>
          <p:cNvPr id="4" name="Rectangle 3"/>
          <p:cNvSpPr/>
          <p:nvPr/>
        </p:nvSpPr>
        <p:spPr>
          <a:xfrm>
            <a:off x="7249065" y="5165343"/>
            <a:ext cx="2650084" cy="369332"/>
          </a:xfrm>
          <a:prstGeom prst="rect">
            <a:avLst/>
          </a:prstGeom>
        </p:spPr>
        <p:txBody>
          <a:bodyPr wrap="none">
            <a:spAutoFit/>
          </a:bodyPr>
          <a:lstStyle/>
          <a:p>
            <a:r>
              <a:rPr lang="en-US" dirty="0"/>
              <a:t>Figure ‎</a:t>
            </a:r>
            <a:r>
              <a:rPr lang="en-US" dirty="0" smtClean="0"/>
              <a:t>7-37 </a:t>
            </a:r>
            <a:r>
              <a:rPr lang="en-US" dirty="0"/>
              <a:t>CP5 layout</a:t>
            </a:r>
          </a:p>
        </p:txBody>
      </p:sp>
      <p:pic>
        <p:nvPicPr>
          <p:cNvPr id="5" name="Picture 4"/>
          <p:cNvPicPr>
            <a:picLocks noChangeAspect="1"/>
          </p:cNvPicPr>
          <p:nvPr/>
        </p:nvPicPr>
        <p:blipFill>
          <a:blip r:embed="rId2"/>
          <a:stretch>
            <a:fillRect/>
          </a:stretch>
        </p:blipFill>
        <p:spPr>
          <a:xfrm>
            <a:off x="6037364" y="2374366"/>
            <a:ext cx="4580098" cy="2589520"/>
          </a:xfrm>
          <a:prstGeom prst="rect">
            <a:avLst/>
          </a:prstGeom>
        </p:spPr>
      </p:pic>
      <p:pic>
        <p:nvPicPr>
          <p:cNvPr id="6" name="Picture 5"/>
          <p:cNvPicPr>
            <a:picLocks noChangeAspect="1"/>
          </p:cNvPicPr>
          <p:nvPr/>
        </p:nvPicPr>
        <p:blipFill>
          <a:blip r:embed="rId3"/>
          <a:stretch>
            <a:fillRect/>
          </a:stretch>
        </p:blipFill>
        <p:spPr>
          <a:xfrm>
            <a:off x="826781" y="2374366"/>
            <a:ext cx="4037745" cy="2589520"/>
          </a:xfrm>
          <a:prstGeom prst="rect">
            <a:avLst/>
          </a:prstGeom>
        </p:spPr>
      </p:pic>
      <p:sp>
        <p:nvSpPr>
          <p:cNvPr id="8" name="Rectangle 7"/>
          <p:cNvSpPr/>
          <p:nvPr/>
        </p:nvSpPr>
        <p:spPr>
          <a:xfrm>
            <a:off x="467438" y="5165343"/>
            <a:ext cx="4756430" cy="369332"/>
          </a:xfrm>
          <a:prstGeom prst="rect">
            <a:avLst/>
          </a:prstGeom>
        </p:spPr>
        <p:txBody>
          <a:bodyPr wrap="none">
            <a:spAutoFit/>
          </a:bodyPr>
          <a:lstStyle/>
          <a:p>
            <a:r>
              <a:rPr lang="en-US" dirty="0"/>
              <a:t>Figure ‎</a:t>
            </a:r>
            <a:r>
              <a:rPr lang="en-US" dirty="0" smtClean="0"/>
              <a:t>7-39 </a:t>
            </a:r>
            <a:r>
              <a:rPr lang="en-US" dirty="0"/>
              <a:t>shows Section in pile cap CP5</a:t>
            </a:r>
          </a:p>
        </p:txBody>
      </p:sp>
    </p:spTree>
    <p:extLst>
      <p:ext uri="{BB962C8B-B14F-4D97-AF65-F5344CB8AC3E}">
        <p14:creationId xmlns:p14="http://schemas.microsoft.com/office/powerpoint/2010/main" val="14511946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Figure ‎</a:t>
            </a:r>
            <a:r>
              <a:rPr lang="en-US" dirty="0" smtClean="0"/>
              <a:t>7-40 </a:t>
            </a:r>
            <a:r>
              <a:rPr lang="en-US" dirty="0"/>
              <a:t>CP6 layout, Figure ‎</a:t>
            </a:r>
            <a:r>
              <a:rPr lang="en-US" dirty="0" smtClean="0"/>
              <a:t>7-42 </a:t>
            </a:r>
            <a:r>
              <a:rPr lang="en-US" dirty="0"/>
              <a:t>shows Section in pile cap CP6 </a:t>
            </a:r>
          </a:p>
        </p:txBody>
      </p:sp>
      <p:sp>
        <p:nvSpPr>
          <p:cNvPr id="4" name="Rectangle 3"/>
          <p:cNvSpPr/>
          <p:nvPr/>
        </p:nvSpPr>
        <p:spPr>
          <a:xfrm>
            <a:off x="8128881" y="5979941"/>
            <a:ext cx="2650084" cy="369332"/>
          </a:xfrm>
          <a:prstGeom prst="rect">
            <a:avLst/>
          </a:prstGeom>
        </p:spPr>
        <p:txBody>
          <a:bodyPr wrap="none">
            <a:spAutoFit/>
          </a:bodyPr>
          <a:lstStyle/>
          <a:p>
            <a:r>
              <a:rPr lang="en-US" dirty="0"/>
              <a:t>Figure ‎</a:t>
            </a:r>
            <a:r>
              <a:rPr lang="en-US" dirty="0" smtClean="0"/>
              <a:t>7-40 </a:t>
            </a:r>
            <a:r>
              <a:rPr lang="en-US" dirty="0"/>
              <a:t>CP6 layout</a:t>
            </a:r>
          </a:p>
        </p:txBody>
      </p:sp>
      <p:pic>
        <p:nvPicPr>
          <p:cNvPr id="5" name="Picture 4"/>
          <p:cNvPicPr>
            <a:picLocks noChangeAspect="1"/>
          </p:cNvPicPr>
          <p:nvPr/>
        </p:nvPicPr>
        <p:blipFill>
          <a:blip r:embed="rId2"/>
          <a:stretch>
            <a:fillRect/>
          </a:stretch>
        </p:blipFill>
        <p:spPr>
          <a:xfrm>
            <a:off x="7176573" y="2177152"/>
            <a:ext cx="3719385" cy="3539993"/>
          </a:xfrm>
          <a:prstGeom prst="rect">
            <a:avLst/>
          </a:prstGeom>
        </p:spPr>
      </p:pic>
      <p:pic>
        <p:nvPicPr>
          <p:cNvPr id="6" name="Picture 5"/>
          <p:cNvPicPr>
            <a:picLocks noChangeAspect="1"/>
          </p:cNvPicPr>
          <p:nvPr/>
        </p:nvPicPr>
        <p:blipFill>
          <a:blip r:embed="rId3"/>
          <a:stretch>
            <a:fillRect/>
          </a:stretch>
        </p:blipFill>
        <p:spPr>
          <a:xfrm>
            <a:off x="1932062" y="2099023"/>
            <a:ext cx="3162453" cy="3696252"/>
          </a:xfrm>
          <a:prstGeom prst="rect">
            <a:avLst/>
          </a:prstGeom>
        </p:spPr>
      </p:pic>
      <p:sp>
        <p:nvSpPr>
          <p:cNvPr id="7" name="Rectangle 6"/>
          <p:cNvSpPr/>
          <p:nvPr/>
        </p:nvSpPr>
        <p:spPr>
          <a:xfrm>
            <a:off x="1320366" y="5979941"/>
            <a:ext cx="4756430" cy="369332"/>
          </a:xfrm>
          <a:prstGeom prst="rect">
            <a:avLst/>
          </a:prstGeom>
        </p:spPr>
        <p:txBody>
          <a:bodyPr wrap="none">
            <a:spAutoFit/>
          </a:bodyPr>
          <a:lstStyle/>
          <a:p>
            <a:r>
              <a:rPr lang="en-US" dirty="0"/>
              <a:t>Figure ‎</a:t>
            </a:r>
            <a:r>
              <a:rPr lang="en-US" dirty="0" smtClean="0"/>
              <a:t>7-42 </a:t>
            </a:r>
            <a:r>
              <a:rPr lang="en-US" dirty="0"/>
              <a:t>shows Section in pile cap CP6</a:t>
            </a:r>
          </a:p>
        </p:txBody>
      </p:sp>
    </p:spTree>
    <p:extLst>
      <p:ext uri="{BB962C8B-B14F-4D97-AF65-F5344CB8AC3E}">
        <p14:creationId xmlns:p14="http://schemas.microsoft.com/office/powerpoint/2010/main" val="19870212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FF1285-0BEA-4E24-B21C-B4A56F6CE212}"/>
              </a:ext>
            </a:extLst>
          </p:cNvPr>
          <p:cNvSpPr>
            <a:spLocks noGrp="1"/>
          </p:cNvSpPr>
          <p:nvPr>
            <p:ph type="title"/>
          </p:nvPr>
        </p:nvSpPr>
        <p:spPr/>
        <p:txBody>
          <a:bodyPr/>
          <a:lstStyle/>
          <a:p>
            <a:r>
              <a:rPr lang="en-US" dirty="0" smtClean="0">
                <a:latin typeface="Times New Roman" pitchFamily="18" charset="0"/>
                <a:cs typeface="Times New Roman" pitchFamily="18" charset="0"/>
              </a:rPr>
              <a:t>The shallow </a:t>
            </a:r>
            <a:r>
              <a:rPr lang="en-US" dirty="0">
                <a:latin typeface="Times New Roman" pitchFamily="18" charset="0"/>
                <a:cs typeface="Times New Roman" pitchFamily="18" charset="0"/>
              </a:rPr>
              <a:t>foundation</a:t>
            </a:r>
            <a:endParaRPr lang="ar-JO" dirty="0"/>
          </a:p>
        </p:txBody>
      </p:sp>
      <p:sp>
        <p:nvSpPr>
          <p:cNvPr id="3" name="Content Placeholder 2">
            <a:extLst>
              <a:ext uri="{FF2B5EF4-FFF2-40B4-BE49-F238E27FC236}">
                <a16:creationId xmlns:a16="http://schemas.microsoft.com/office/drawing/2014/main" xmlns="" id="{20EFA1A8-0E9A-428F-A01B-B04543E00012}"/>
              </a:ext>
            </a:extLst>
          </p:cNvPr>
          <p:cNvSpPr>
            <a:spLocks noGrp="1"/>
          </p:cNvSpPr>
          <p:nvPr>
            <p:ph idx="1"/>
          </p:nvPr>
        </p:nvSpPr>
        <p:spPr>
          <a:xfrm>
            <a:off x="569843" y="1789043"/>
            <a:ext cx="10934769" cy="4956314"/>
          </a:xfrm>
        </p:spPr>
        <p:txBody>
          <a:bodyPr>
            <a:normAutofit/>
          </a:bodyPr>
          <a:lstStyle/>
          <a:p>
            <a:pPr lvl="0" algn="just" rtl="0"/>
            <a:r>
              <a:rPr lang="en-US" dirty="0" smtClean="0">
                <a:latin typeface="Times New Roman" panose="02020603050405020304" pitchFamily="18" charset="0"/>
                <a:cs typeface="Times New Roman" panose="02020603050405020304" pitchFamily="18" charset="0"/>
              </a:rPr>
              <a:t>Single footing .</a:t>
            </a:r>
            <a:endParaRPr lang="en-US" dirty="0">
              <a:latin typeface="Times New Roman" panose="02020603050405020304" pitchFamily="18" charset="0"/>
              <a:cs typeface="Times New Roman" panose="02020603050405020304" pitchFamily="18" charset="0"/>
            </a:endParaRPr>
          </a:p>
          <a:p>
            <a:pPr marL="0" lvl="0" indent="0" algn="just" rtl="0">
              <a:buNone/>
            </a:pPr>
            <a:endParaRPr lang="en-US" dirty="0" smtClean="0">
              <a:latin typeface="Times New Roman" panose="02020603050405020304" pitchFamily="18" charset="0"/>
              <a:cs typeface="Times New Roman" panose="02020603050405020304" pitchFamily="18" charset="0"/>
            </a:endParaRPr>
          </a:p>
          <a:p>
            <a:pPr algn="just" rtl="0"/>
            <a:r>
              <a:rPr lang="en-US" dirty="0" smtClean="0">
                <a:latin typeface="Times New Roman" panose="02020603050405020304" pitchFamily="18" charset="0"/>
                <a:cs typeface="Times New Roman" panose="02020603050405020304" pitchFamily="18" charset="0"/>
              </a:rPr>
              <a:t>Raft(mat) foundation.</a:t>
            </a:r>
          </a:p>
          <a:p>
            <a:pPr marL="0" lvl="0" indent="0" algn="just" rtl="0">
              <a:buNone/>
            </a:pPr>
            <a:endParaRPr lang="en-US" dirty="0">
              <a:latin typeface="Times New Roman" panose="02020603050405020304" pitchFamily="18" charset="0"/>
              <a:cs typeface="Times New Roman" panose="02020603050405020304" pitchFamily="18" charset="0"/>
            </a:endParaRPr>
          </a:p>
          <a:p>
            <a:pPr lvl="0" algn="just" rtl="0"/>
            <a:r>
              <a:rPr lang="en-US" dirty="0" smtClean="0">
                <a:latin typeface="Times New Roman" panose="02020603050405020304" pitchFamily="18" charset="0"/>
                <a:cs typeface="Times New Roman" panose="02020603050405020304" pitchFamily="18" charset="0"/>
              </a:rPr>
              <a:t>basement wall.</a:t>
            </a:r>
            <a:endParaRPr lang="en-US" dirty="0">
              <a:latin typeface="Times New Roman" panose="02020603050405020304" pitchFamily="18" charset="0"/>
              <a:cs typeface="Times New Roman" panose="02020603050405020304" pitchFamily="18" charset="0"/>
            </a:endParaRPr>
          </a:p>
          <a:p>
            <a:pPr algn="just" rtl="0"/>
            <a:endParaRPr lang="ar-JO" dirty="0">
              <a:latin typeface="Times New Roman" panose="02020603050405020304" pitchFamily="18" charset="0"/>
              <a:cs typeface="Times New Roman" panose="02020603050405020304" pitchFamily="18" charset="0"/>
            </a:endParaRPr>
          </a:p>
        </p:txBody>
      </p:sp>
      <p:pic>
        <p:nvPicPr>
          <p:cNvPr id="4" name="Picture 3" descr="صورة ذات صلة">
            <a:extLst>
              <a:ext uri="{FF2B5EF4-FFF2-40B4-BE49-F238E27FC236}">
                <a16:creationId xmlns:a16="http://schemas.microsoft.com/office/drawing/2014/main" xmlns="" id="{76760676-7A5A-416D-89C2-EA2DF1D1192F}"/>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5765" y="1789042"/>
            <a:ext cx="3608404" cy="2553655"/>
          </a:xfrm>
          <a:prstGeom prst="rect">
            <a:avLst/>
          </a:prstGeom>
          <a:noFill/>
          <a:ln>
            <a:noFill/>
          </a:ln>
        </p:spPr>
      </p:pic>
      <p:pic>
        <p:nvPicPr>
          <p:cNvPr id="1026" name="Picture 2" descr="نتيجة بحث الصور عن ‪single footing‬‏">
            <a:extLst>
              <a:ext uri="{FF2B5EF4-FFF2-40B4-BE49-F238E27FC236}">
                <a16:creationId xmlns:a16="http://schemas.microsoft.com/office/drawing/2014/main" xmlns="" id="{2F36F5D0-2687-4A05-AE1B-FEA7C17ED0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8665" y="1789043"/>
            <a:ext cx="3404872" cy="2553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41846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solidFill>
                  <a:schemeClr val="tx1"/>
                </a:solidFill>
                <a:latin typeface="Times New Roman" panose="02020603050405020304" pitchFamily="18" charset="0"/>
                <a:ea typeface="Calibri" panose="020F0502020204030204" pitchFamily="34" charset="0"/>
                <a:cs typeface="Arial" panose="020B0604020202020204" pitchFamily="34" charset="0"/>
              </a:rPr>
              <a:t>Analysis result</a:t>
            </a:r>
            <a:r>
              <a:rPr lang="en-US" sz="1800" dirty="0">
                <a:solidFill>
                  <a:schemeClr val="tx1"/>
                </a:solidFill>
              </a:rPr>
              <a:t/>
            </a:r>
            <a:br>
              <a:rPr lang="en-US" sz="1800" dirty="0">
                <a:solidFill>
                  <a:schemeClr val="tx1"/>
                </a:solidFill>
              </a:rPr>
            </a:br>
            <a:endParaRPr lang="en-US" dirty="0"/>
          </a:p>
        </p:txBody>
      </p:sp>
      <p:sp>
        <p:nvSpPr>
          <p:cNvPr id="4" name="Rectangle 2"/>
          <p:cNvSpPr>
            <a:spLocks noChangeArrowheads="1"/>
          </p:cNvSpPr>
          <p:nvPr/>
        </p:nvSpPr>
        <p:spPr bwMode="auto">
          <a:xfrm>
            <a:off x="952821" y="1483068"/>
            <a:ext cx="11873960"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Analysis result</a:t>
            </a:r>
            <a:endParaRPr kumimoji="0" lang="en-US"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Since the Service load combination has a compression reaction this means that the structure is impossible to overturn.</a:t>
            </a:r>
            <a:endParaRPr kumimoji="0" lang="en-US"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anose="020B0604020202020204" pitchFamily="34" charset="0"/>
            </a:endParaRPr>
          </a:p>
        </p:txBody>
      </p:sp>
      <p:pic>
        <p:nvPicPr>
          <p:cNvPr id="1024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8203" y="2740711"/>
            <a:ext cx="8757315" cy="345861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952821" y="428986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endParaRPr kumimoji="0" 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5198690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solidFill>
                  <a:schemeClr val="tx1"/>
                </a:solidFill>
                <a:latin typeface="Times New Roman" panose="02020603050405020304" pitchFamily="18" charset="0"/>
                <a:cs typeface="Arial" panose="020B0604020202020204" pitchFamily="34" charset="0"/>
              </a:rPr>
              <a:t>Recommenda</a:t>
            </a:r>
            <a:r>
              <a:rPr lang="en-US" dirty="0" smtClean="0">
                <a:solidFill>
                  <a:schemeClr val="tx1"/>
                </a:solidFill>
                <a:latin typeface="Times New Roman" panose="02020603050405020304" pitchFamily="18" charset="0"/>
                <a:ea typeface="Calibri" panose="020F0502020204030204" pitchFamily="34" charset="0"/>
                <a:cs typeface="Arial" panose="020B0604020202020204" pitchFamily="34" charset="0"/>
              </a:rPr>
              <a:t>tion </a:t>
            </a:r>
            <a:r>
              <a:rPr lang="en-US" sz="1800" dirty="0">
                <a:solidFill>
                  <a:schemeClr val="tx1"/>
                </a:solidFill>
              </a:rPr>
              <a:t/>
            </a:r>
            <a:br>
              <a:rPr lang="en-US" sz="1800" dirty="0">
                <a:solidFill>
                  <a:schemeClr val="tx1"/>
                </a:solidFill>
              </a:rPr>
            </a:br>
            <a:endParaRPr lang="en-US" dirty="0"/>
          </a:p>
        </p:txBody>
      </p:sp>
      <p:sp>
        <p:nvSpPr>
          <p:cNvPr id="4" name="Rectangle 2"/>
          <p:cNvSpPr>
            <a:spLocks noChangeArrowheads="1"/>
          </p:cNvSpPr>
          <p:nvPr/>
        </p:nvSpPr>
        <p:spPr bwMode="auto">
          <a:xfrm>
            <a:off x="952821" y="2126355"/>
            <a:ext cx="1079271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anose="02020603050405020304" pitchFamily="18" charset="0"/>
                <a:cs typeface="Arial" panose="020B0604020202020204" pitchFamily="34" charset="0"/>
              </a:rPr>
              <a:t> </a:t>
            </a:r>
            <a:r>
              <a:rPr lang="en-US" sz="2000" dirty="0">
                <a:latin typeface="Times New Roman" panose="02020603050405020304" pitchFamily="18" charset="0"/>
                <a:cs typeface="Arial" panose="020B0604020202020204" pitchFamily="34" charset="0"/>
              </a:rPr>
              <a:t>A</a:t>
            </a:r>
            <a:r>
              <a:rPr kumimoji="0" lang="en-US" sz="2000" b="0" i="0" u="none" strike="noStrike" cap="none" normalizeH="0" baseline="0" dirty="0" smtClean="0">
                <a:ln>
                  <a:noFill/>
                </a:ln>
                <a:solidFill>
                  <a:schemeClr val="tx1"/>
                </a:solidFill>
                <a:effectLst/>
                <a:latin typeface="Times New Roman" panose="02020603050405020304" pitchFamily="18" charset="0"/>
                <a:cs typeface="Arial" panose="020B0604020202020204" pitchFamily="34" charset="0"/>
              </a:rPr>
              <a:t>ccording to our project site ,which has a bearing</a:t>
            </a:r>
            <a:r>
              <a:rPr kumimoji="0" lang="en-US" sz="2000" b="0" i="0" u="none" strike="noStrike" cap="none" normalizeH="0" dirty="0" smtClean="0">
                <a:ln>
                  <a:noFill/>
                </a:ln>
                <a:solidFill>
                  <a:schemeClr val="tx1"/>
                </a:solidFill>
                <a:effectLst/>
                <a:latin typeface="Times New Roman" panose="02020603050405020304" pitchFamily="18" charset="0"/>
                <a:cs typeface="Arial" panose="020B0604020202020204" pitchFamily="34" charset="0"/>
              </a:rPr>
              <a:t> capacity of soil =300 </a:t>
            </a:r>
            <a:r>
              <a:rPr kumimoji="0" lang="en-US" sz="2000" b="0" i="0" u="none" strike="noStrike" cap="none" normalizeH="0" dirty="0" err="1" smtClean="0">
                <a:ln>
                  <a:noFill/>
                </a:ln>
                <a:solidFill>
                  <a:schemeClr val="tx1"/>
                </a:solidFill>
                <a:effectLst/>
                <a:latin typeface="Times New Roman" panose="02020603050405020304" pitchFamily="18" charset="0"/>
                <a:cs typeface="Arial" panose="020B0604020202020204" pitchFamily="34" charset="0"/>
              </a:rPr>
              <a:t>kn</a:t>
            </a:r>
            <a:r>
              <a:rPr kumimoji="0" lang="en-US" sz="2000" b="0" i="0" u="none" strike="noStrike" cap="none" normalizeH="0" dirty="0" smtClean="0">
                <a:ln>
                  <a:noFill/>
                </a:ln>
                <a:solidFill>
                  <a:schemeClr val="tx1"/>
                </a:solidFill>
                <a:effectLst/>
                <a:latin typeface="Times New Roman" panose="02020603050405020304" pitchFamily="18" charset="0"/>
                <a:cs typeface="Arial" panose="020B0604020202020204" pitchFamily="34" charset="0"/>
              </a:rPr>
              <a:t>/m^2,we find that the best choice is to design it on single footings.</a:t>
            </a:r>
            <a:endParaRPr kumimoji="0" lang="en-US"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anose="020B0604020202020204" pitchFamily="34" charset="0"/>
            </a:endParaRPr>
          </a:p>
        </p:txBody>
      </p:sp>
      <p:sp>
        <p:nvSpPr>
          <p:cNvPr id="5" name="Rectangle 3"/>
          <p:cNvSpPr>
            <a:spLocks noChangeArrowheads="1"/>
          </p:cNvSpPr>
          <p:nvPr/>
        </p:nvSpPr>
        <p:spPr bwMode="auto">
          <a:xfrm>
            <a:off x="952821" y="428986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endParaRPr kumimoji="0" 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1023477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0198" y="645496"/>
            <a:ext cx="8915400" cy="3777622"/>
          </a:xfrm>
        </p:spPr>
        <p:txBody>
          <a:bodyPr>
            <a:normAutofit/>
          </a:bodyPr>
          <a:lstStyle/>
          <a:p>
            <a:pPr marL="0" indent="0" algn="ctr" rtl="0">
              <a:buNone/>
            </a:pPr>
            <a:r>
              <a:rPr lang="en-US" sz="4800" dirty="0">
                <a:latin typeface="Times New Roman" panose="02020603050405020304" pitchFamily="18" charset="0"/>
                <a:cs typeface="Times New Roman" panose="02020603050405020304" pitchFamily="18" charset="0"/>
              </a:rPr>
              <a:t>Thanks for being here</a:t>
            </a:r>
            <a:endParaRPr lang="ar-SA" sz="4800" dirty="0">
              <a:latin typeface="Times New Roman" panose="02020603050405020304" pitchFamily="18" charset="0"/>
              <a:cs typeface="Times New Roman" panose="02020603050405020304" pitchFamily="18" charset="0"/>
            </a:endParaRPr>
          </a:p>
        </p:txBody>
      </p:sp>
      <p:pic>
        <p:nvPicPr>
          <p:cNvPr id="5" name="Picture 2" descr="C:\Users\laptop home\Documents\ملفاتي\جامعتي\مشروع تخرج 1\GettyImages-185002046-5772f4153df78cb62ce1ad6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8049" y="2007135"/>
            <a:ext cx="6728810" cy="4485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26415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7BE051-F742-4D00-B5C3-70FF4AEAA780}"/>
              </a:ext>
            </a:extLst>
          </p:cNvPr>
          <p:cNvSpPr>
            <a:spLocks noGrp="1"/>
          </p:cNvSpPr>
          <p:nvPr>
            <p:ph type="title"/>
          </p:nvPr>
        </p:nvSpPr>
        <p:spPr/>
        <p:txBody>
          <a:bodyPr/>
          <a:lstStyle/>
          <a:p>
            <a:r>
              <a:rPr lang="en-US" dirty="0" smtClean="0">
                <a:latin typeface="Times New Roman" pitchFamily="18" charset="0"/>
                <a:cs typeface="Times New Roman" pitchFamily="18" charset="0"/>
              </a:rPr>
              <a:t>Deep </a:t>
            </a:r>
            <a:r>
              <a:rPr lang="en-US" dirty="0">
                <a:latin typeface="Times New Roman" pitchFamily="18" charset="0"/>
                <a:cs typeface="Times New Roman" pitchFamily="18" charset="0"/>
              </a:rPr>
              <a:t>foundation</a:t>
            </a:r>
            <a:endParaRPr lang="ar-JO" dirty="0"/>
          </a:p>
        </p:txBody>
      </p:sp>
      <p:sp>
        <p:nvSpPr>
          <p:cNvPr id="3" name="Content Placeholder 2">
            <a:extLst>
              <a:ext uri="{FF2B5EF4-FFF2-40B4-BE49-F238E27FC236}">
                <a16:creationId xmlns:a16="http://schemas.microsoft.com/office/drawing/2014/main" xmlns="" id="{9A1FF058-EDB3-45A0-B67C-BAD11FCF146E}"/>
              </a:ext>
            </a:extLst>
          </p:cNvPr>
          <p:cNvSpPr>
            <a:spLocks noGrp="1"/>
          </p:cNvSpPr>
          <p:nvPr>
            <p:ph idx="1"/>
          </p:nvPr>
        </p:nvSpPr>
        <p:spPr>
          <a:xfrm>
            <a:off x="687388" y="1905000"/>
            <a:ext cx="10817225" cy="4328890"/>
          </a:xfrm>
        </p:spPr>
        <p:txBody>
          <a:bodyPr>
            <a:normAutofit/>
          </a:bodyPr>
          <a:lstStyle/>
          <a:p>
            <a:pPr algn="l" rtl="0"/>
            <a:endParaRPr lang="en-US" sz="2000" dirty="0">
              <a:latin typeface="Times New Roman" panose="02020603050405020304" pitchFamily="18" charset="0"/>
              <a:cs typeface="Times New Roman" panose="02020603050405020304" pitchFamily="18" charset="0"/>
            </a:endParaRPr>
          </a:p>
          <a:p>
            <a:pPr algn="l" rtl="0"/>
            <a:r>
              <a:rPr lang="en-US" sz="2000" dirty="0" smtClean="0">
                <a:latin typeface="Times New Roman" panose="02020603050405020304" pitchFamily="18" charset="0"/>
                <a:cs typeface="Times New Roman" panose="02020603050405020304" pitchFamily="18" charset="0"/>
              </a:rPr>
              <a:t>Pile: </a:t>
            </a:r>
            <a:r>
              <a:rPr lang="en-US" sz="2000" dirty="0">
                <a:latin typeface="Times New Roman" panose="02020603050405020304" pitchFamily="18" charset="0"/>
                <a:cs typeface="Times New Roman" panose="02020603050405020304" pitchFamily="18" charset="0"/>
              </a:rPr>
              <a:t>is a deep foundation which is used since the upper part of the soil is week and the bearing capacity is small can’t carry the building</a:t>
            </a:r>
            <a:r>
              <a:rPr lang="en-US" sz="2000" dirty="0" smtClean="0">
                <a:latin typeface="Times New Roman" panose="02020603050405020304" pitchFamily="18" charset="0"/>
                <a:cs typeface="Times New Roman" panose="02020603050405020304" pitchFamily="18" charset="0"/>
              </a:rPr>
              <a:t>.</a:t>
            </a:r>
          </a:p>
          <a:p>
            <a:pPr algn="l" rtl="0"/>
            <a:r>
              <a:rPr lang="en-US" sz="2000" dirty="0">
                <a:latin typeface="Times New Roman" panose="02020603050405020304" pitchFamily="18" charset="0"/>
                <a:cs typeface="Times New Roman" panose="02020603050405020304" pitchFamily="18" charset="0"/>
              </a:rPr>
              <a:t>Piles have </a:t>
            </a:r>
            <a:r>
              <a:rPr lang="en-US" sz="2000" dirty="0" smtClean="0">
                <a:latin typeface="Times New Roman" panose="02020603050405020304" pitchFamily="18" charset="0"/>
                <a:cs typeface="Times New Roman" panose="02020603050405020304" pitchFamily="18" charset="0"/>
              </a:rPr>
              <a:t>two </a:t>
            </a:r>
            <a:r>
              <a:rPr lang="en-US" sz="2000" dirty="0">
                <a:latin typeface="Times New Roman" panose="02020603050405020304" pitchFamily="18" charset="0"/>
                <a:cs typeface="Times New Roman" panose="02020603050405020304" pitchFamily="18" charset="0"/>
              </a:rPr>
              <a:t>types:</a:t>
            </a:r>
          </a:p>
          <a:p>
            <a:pPr algn="l" rtl="0"/>
            <a:r>
              <a:rPr lang="en-US" sz="2000" dirty="0" smtClean="0">
                <a:latin typeface="Times New Roman" panose="02020603050405020304" pitchFamily="18" charset="0"/>
                <a:cs typeface="Times New Roman" panose="02020603050405020304" pitchFamily="18" charset="0"/>
              </a:rPr>
              <a:t>1- End </a:t>
            </a:r>
            <a:r>
              <a:rPr lang="en-US" sz="2000" dirty="0">
                <a:latin typeface="Times New Roman" panose="02020603050405020304" pitchFamily="18" charset="0"/>
                <a:cs typeface="Times New Roman" panose="02020603050405020304" pitchFamily="18" charset="0"/>
              </a:rPr>
              <a:t>bearing </a:t>
            </a:r>
            <a:r>
              <a:rPr lang="en-US" sz="2000" dirty="0" smtClean="0">
                <a:latin typeface="Times New Roman" panose="02020603050405020304" pitchFamily="18" charset="0"/>
                <a:cs typeface="Times New Roman" panose="02020603050405020304" pitchFamily="18" charset="0"/>
              </a:rPr>
              <a:t>pile.</a:t>
            </a:r>
          </a:p>
          <a:p>
            <a:pPr algn="l" rtl="0"/>
            <a:r>
              <a:rPr lang="en-US" sz="2000" dirty="0" smtClean="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Friction pile.</a:t>
            </a:r>
            <a:endParaRPr lang="en-US" sz="2000" dirty="0">
              <a:latin typeface="Times New Roman" panose="02020603050405020304" pitchFamily="18" charset="0"/>
              <a:cs typeface="Times New Roman" panose="02020603050405020304" pitchFamily="18" charset="0"/>
            </a:endParaRPr>
          </a:p>
          <a:p>
            <a:pPr algn="l" rtl="0"/>
            <a:endParaRPr lang="en-US" sz="2000" dirty="0">
              <a:latin typeface="Times New Roman" panose="02020603050405020304" pitchFamily="18" charset="0"/>
              <a:cs typeface="Times New Roman" panose="02020603050405020304" pitchFamily="18" charset="0"/>
            </a:endParaRPr>
          </a:p>
          <a:p>
            <a:pPr marL="0" indent="0" algn="l" rtl="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16322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A07F8C-8A9A-460C-94DF-7633B942D020}"/>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Site Description </a:t>
            </a:r>
            <a:endParaRPr lang="ar-JO" dirty="0">
              <a:latin typeface="Times New Roman" panose="02020603050405020304" pitchFamily="18" charset="0"/>
              <a:cs typeface="Times New Roman" panose="02020603050405020304" pitchFamily="18" charset="0"/>
            </a:endParaRPr>
          </a:p>
        </p:txBody>
      </p:sp>
      <p:sp>
        <p:nvSpPr>
          <p:cNvPr id="6" name="Content Placeholder 5">
            <a:extLst>
              <a:ext uri="{FF2B5EF4-FFF2-40B4-BE49-F238E27FC236}">
                <a16:creationId xmlns:a16="http://schemas.microsoft.com/office/drawing/2014/main" xmlns="" id="{3B0D7DF5-3F50-48CF-B432-E0022BD604AE}"/>
              </a:ext>
            </a:extLst>
          </p:cNvPr>
          <p:cNvSpPr>
            <a:spLocks noGrp="1"/>
          </p:cNvSpPr>
          <p:nvPr>
            <p:ph idx="1"/>
          </p:nvPr>
        </p:nvSpPr>
        <p:spPr>
          <a:xfrm>
            <a:off x="477079" y="2138774"/>
            <a:ext cx="8898742" cy="4095116"/>
          </a:xfrm>
        </p:spPr>
        <p:txBody>
          <a:bodyPr/>
          <a:lstStyle/>
          <a:p>
            <a:pPr algn="l" rtl="0"/>
            <a:endParaRPr lang="en-US" dirty="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Al-</a:t>
            </a:r>
            <a:r>
              <a:rPr lang="en-US" dirty="0" err="1" smtClean="0">
                <a:latin typeface="Times New Roman" panose="02020603050405020304" pitchFamily="18" charset="0"/>
                <a:cs typeface="Times New Roman" panose="02020603050405020304" pitchFamily="18" charset="0"/>
              </a:rPr>
              <a:t>Dardouk</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residential building, this building consists of 10 stories.</a:t>
            </a:r>
          </a:p>
          <a:p>
            <a:pPr marL="0" indent="0" algn="l" rtl="0">
              <a:buNone/>
            </a:pP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It is bordered by a street </a:t>
            </a:r>
            <a:r>
              <a:rPr lang="en-US">
                <a:latin typeface="Times New Roman" panose="02020603050405020304" pitchFamily="18" charset="0"/>
                <a:cs typeface="Times New Roman" panose="02020603050405020304" pitchFamily="18" charset="0"/>
              </a:rPr>
              <a:t>of </a:t>
            </a:r>
            <a:r>
              <a:rPr lang="en-US" smtClean="0">
                <a:latin typeface="Times New Roman" panose="02020603050405020304" pitchFamily="18" charset="0"/>
                <a:cs typeface="Times New Roman" panose="02020603050405020304" pitchFamily="18" charset="0"/>
              </a:rPr>
              <a:t>16 m </a:t>
            </a:r>
            <a:r>
              <a:rPr lang="en-US" dirty="0">
                <a:latin typeface="Times New Roman" panose="02020603050405020304" pitchFamily="18" charset="0"/>
                <a:cs typeface="Times New Roman" panose="02020603050405020304" pitchFamily="18" charset="0"/>
              </a:rPr>
              <a:t>width from the east, a street of </a:t>
            </a:r>
            <a:r>
              <a:rPr lang="en-US" dirty="0" smtClean="0">
                <a:latin typeface="Times New Roman" panose="02020603050405020304" pitchFamily="18" charset="0"/>
                <a:cs typeface="Times New Roman" panose="02020603050405020304" pitchFamily="18" charset="0"/>
              </a:rPr>
              <a:t>10 </a:t>
            </a:r>
            <a:r>
              <a:rPr lang="en-US" dirty="0">
                <a:latin typeface="Times New Roman" panose="02020603050405020304" pitchFamily="18" charset="0"/>
                <a:cs typeface="Times New Roman" panose="02020603050405020304" pitchFamily="18" charset="0"/>
              </a:rPr>
              <a:t>m width from the west, a street of 4 m from the south and existing buildings from north </a:t>
            </a:r>
            <a:r>
              <a:rPr lang="en-US" dirty="0" smtClean="0">
                <a:latin typeface="Times New Roman" panose="02020603050405020304" pitchFamily="18" charset="0"/>
                <a:cs typeface="Times New Roman" panose="02020603050405020304" pitchFamily="18" charset="0"/>
              </a:rPr>
              <a:t>and east.</a:t>
            </a:r>
            <a:endParaRPr lang="en-US" dirty="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plan area of 900 square meters , Nablus, Palestine, </a:t>
            </a: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Basin </a:t>
            </a:r>
            <a:r>
              <a:rPr lang="en-US" dirty="0">
                <a:latin typeface="Times New Roman" panose="02020603050405020304" pitchFamily="18" charset="0"/>
                <a:cs typeface="Times New Roman" panose="02020603050405020304" pitchFamily="18" charset="0"/>
              </a:rPr>
              <a:t>NO.7 Rafedia and Parcel NO. </a:t>
            </a:r>
            <a:r>
              <a:rPr lang="en-US" dirty="0" smtClean="0">
                <a:latin typeface="Times New Roman" panose="02020603050405020304" pitchFamily="18" charset="0"/>
                <a:cs typeface="Times New Roman" panose="02020603050405020304" pitchFamily="18" charset="0"/>
              </a:rPr>
              <a:t>B 42</a:t>
            </a:r>
            <a:r>
              <a:rPr lang="en-US" dirty="0">
                <a:latin typeface="Times New Roman" panose="02020603050405020304" pitchFamily="18" charset="0"/>
                <a:cs typeface="Times New Roman" panose="02020603050405020304" pitchFamily="18" charset="0"/>
              </a:rPr>
              <a:t>.</a:t>
            </a:r>
          </a:p>
          <a:p>
            <a:pPr algn="l" rtl="0"/>
            <a:endParaRPr lang="ar-JO"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xmlns="" id="{85EBF0C0-8200-48D9-8088-47B30FACB42B}"/>
              </a:ext>
            </a:extLst>
          </p:cNvPr>
          <p:cNvPicPr/>
          <p:nvPr/>
        </p:nvPicPr>
        <p:blipFill>
          <a:blip r:embed="rId2">
            <a:extLst>
              <a:ext uri="{28A0092B-C50C-407E-A947-70E740481C1C}">
                <a14:useLocalDpi xmlns:a14="http://schemas.microsoft.com/office/drawing/2010/main" val="0"/>
              </a:ext>
            </a:extLst>
          </a:blip>
          <a:stretch>
            <a:fillRect/>
          </a:stretch>
        </p:blipFill>
        <p:spPr>
          <a:xfrm>
            <a:off x="7334518" y="526882"/>
            <a:ext cx="4505740" cy="2571116"/>
          </a:xfrm>
          <a:prstGeom prst="rect">
            <a:avLst/>
          </a:prstGeom>
        </p:spPr>
      </p:pic>
      <p:pic>
        <p:nvPicPr>
          <p:cNvPr id="5" name="Picture 4"/>
          <p:cNvPicPr>
            <a:picLocks noChangeAspect="1"/>
          </p:cNvPicPr>
          <p:nvPr/>
        </p:nvPicPr>
        <p:blipFill>
          <a:blip r:embed="rId3"/>
          <a:stretch>
            <a:fillRect/>
          </a:stretch>
        </p:blipFill>
        <p:spPr>
          <a:xfrm>
            <a:off x="7685235" y="3900660"/>
            <a:ext cx="4361085" cy="2567004"/>
          </a:xfrm>
          <a:prstGeom prst="rect">
            <a:avLst/>
          </a:prstGeom>
        </p:spPr>
      </p:pic>
    </p:spTree>
    <p:extLst>
      <p:ext uri="{BB962C8B-B14F-4D97-AF65-F5344CB8AC3E}">
        <p14:creationId xmlns:p14="http://schemas.microsoft.com/office/powerpoint/2010/main" val="20370604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8418" y="447377"/>
            <a:ext cx="8911687" cy="1280890"/>
          </a:xfrm>
        </p:spPr>
        <p:txBody>
          <a:bodyPr/>
          <a:lstStyle/>
          <a:p>
            <a:pPr rtl="0">
              <a:lnSpc>
                <a:spcPct val="150000"/>
              </a:lnSpc>
            </a:pPr>
            <a:r>
              <a:rPr lang="en-US" dirty="0">
                <a:solidFill>
                  <a:schemeClr val="tx1"/>
                </a:solidFill>
                <a:latin typeface="Times New Roman" panose="02020603050405020304" pitchFamily="18" charset="0"/>
                <a:cs typeface="Times New Roman" panose="02020603050405020304" pitchFamily="18" charset="0"/>
              </a:rPr>
              <a:t>Structural System.</a:t>
            </a:r>
          </a:p>
        </p:txBody>
      </p:sp>
      <p:sp>
        <p:nvSpPr>
          <p:cNvPr id="3" name="Content Placeholder 2"/>
          <p:cNvSpPr>
            <a:spLocks noGrp="1"/>
          </p:cNvSpPr>
          <p:nvPr>
            <p:ph idx="1"/>
          </p:nvPr>
        </p:nvSpPr>
        <p:spPr>
          <a:xfrm>
            <a:off x="935265" y="1582192"/>
            <a:ext cx="8915400" cy="3777622"/>
          </a:xfrm>
        </p:spPr>
        <p:txBody>
          <a:bodyPr>
            <a:normAutofit/>
          </a:bodyPr>
          <a:lstStyle/>
          <a:p>
            <a:pPr algn="l" rtl="0"/>
            <a:r>
              <a:rPr lang="en-US" sz="2000" dirty="0">
                <a:latin typeface="Times New Roman" panose="02020603050405020304" pitchFamily="18" charset="0"/>
                <a:cs typeface="Times New Roman" panose="02020603050405020304" pitchFamily="18" charset="0"/>
              </a:rPr>
              <a:t>Foundation design must support different kinds of loads. Such as dead load, live loads, snow loads, wind loads and seismic loads. Foundation should be design in the way which meets building </a:t>
            </a:r>
            <a:r>
              <a:rPr lang="en-US" sz="2000" dirty="0" smtClean="0">
                <a:latin typeface="Times New Roman" panose="02020603050405020304" pitchFamily="18" charset="0"/>
                <a:cs typeface="Times New Roman" panose="02020603050405020304" pitchFamily="18" charset="0"/>
              </a:rPr>
              <a:t>requirements.</a:t>
            </a:r>
          </a:p>
          <a:p>
            <a:pPr marL="0" indent="0" algn="l" rtl="0">
              <a:buNone/>
            </a:pPr>
            <a:r>
              <a:rPr lang="en-US" sz="2100" dirty="0" smtClean="0">
                <a:latin typeface="Times New Roman" panose="02020603050405020304" pitchFamily="18" charset="0"/>
                <a:cs typeface="Times New Roman" panose="02020603050405020304" pitchFamily="18" charset="0"/>
              </a:rPr>
              <a:t> </a:t>
            </a:r>
          </a:p>
          <a:p>
            <a:pPr algn="l" rtl="0"/>
            <a:endParaRPr lang="ar-SA" sz="2100" dirty="0">
              <a:latin typeface="Times New Roman" panose="02020603050405020304" pitchFamily="18" charset="0"/>
              <a:cs typeface="Times New Roman" panose="02020603050405020304" pitchFamily="18" charset="0"/>
            </a:endParaRPr>
          </a:p>
        </p:txBody>
      </p:sp>
      <p:sp>
        <p:nvSpPr>
          <p:cNvPr id="4" name="Rounded Rectangle 3">
            <a:extLst>
              <a:ext uri="{FF2B5EF4-FFF2-40B4-BE49-F238E27FC236}">
                <a16:creationId xmlns:a16="http://schemas.microsoft.com/office/drawing/2014/main" xmlns="" id="{4DFD8D49-7E1F-4788-AF61-F1F0A034F335}"/>
              </a:ext>
            </a:extLst>
          </p:cNvPr>
          <p:cNvSpPr/>
          <p:nvPr/>
        </p:nvSpPr>
        <p:spPr>
          <a:xfrm>
            <a:off x="4276398" y="4154408"/>
            <a:ext cx="153029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Gravity</a:t>
            </a:r>
          </a:p>
        </p:txBody>
      </p:sp>
      <p:sp>
        <p:nvSpPr>
          <p:cNvPr id="5" name="Rounded Rectangle 4">
            <a:extLst>
              <a:ext uri="{FF2B5EF4-FFF2-40B4-BE49-F238E27FC236}">
                <a16:creationId xmlns:a16="http://schemas.microsoft.com/office/drawing/2014/main" xmlns="" id="{D7569E47-85B8-4E6B-AB97-EE28944F0F09}"/>
              </a:ext>
            </a:extLst>
          </p:cNvPr>
          <p:cNvSpPr/>
          <p:nvPr/>
        </p:nvSpPr>
        <p:spPr>
          <a:xfrm>
            <a:off x="8954111" y="4154408"/>
            <a:ext cx="153029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Lateral</a:t>
            </a:r>
          </a:p>
        </p:txBody>
      </p:sp>
      <p:sp>
        <p:nvSpPr>
          <p:cNvPr id="6" name="Rounded Rectangle 5">
            <a:extLst>
              <a:ext uri="{FF2B5EF4-FFF2-40B4-BE49-F238E27FC236}">
                <a16:creationId xmlns:a16="http://schemas.microsoft.com/office/drawing/2014/main" xmlns="" id="{144982D8-BA55-4BD8-99D5-13A98A9BDF3F}"/>
              </a:ext>
            </a:extLst>
          </p:cNvPr>
          <p:cNvSpPr/>
          <p:nvPr/>
        </p:nvSpPr>
        <p:spPr>
          <a:xfrm>
            <a:off x="6658676" y="2482082"/>
            <a:ext cx="153029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Loads</a:t>
            </a:r>
          </a:p>
        </p:txBody>
      </p:sp>
      <p:sp>
        <p:nvSpPr>
          <p:cNvPr id="7" name="Rounded Rectangle 6">
            <a:extLst>
              <a:ext uri="{FF2B5EF4-FFF2-40B4-BE49-F238E27FC236}">
                <a16:creationId xmlns:a16="http://schemas.microsoft.com/office/drawing/2014/main" xmlns="" id="{66BFCC04-D3C3-4659-894C-83DA05BE5BB1}"/>
              </a:ext>
            </a:extLst>
          </p:cNvPr>
          <p:cNvSpPr/>
          <p:nvPr/>
        </p:nvSpPr>
        <p:spPr>
          <a:xfrm>
            <a:off x="3089856" y="5275637"/>
            <a:ext cx="1108464"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Dead</a:t>
            </a:r>
          </a:p>
        </p:txBody>
      </p:sp>
      <p:sp>
        <p:nvSpPr>
          <p:cNvPr id="8" name="Rounded Rectangle 7">
            <a:extLst>
              <a:ext uri="{FF2B5EF4-FFF2-40B4-BE49-F238E27FC236}">
                <a16:creationId xmlns:a16="http://schemas.microsoft.com/office/drawing/2014/main" xmlns="" id="{D84BA19C-C287-48CC-99B8-D68AE516052B}"/>
              </a:ext>
            </a:extLst>
          </p:cNvPr>
          <p:cNvSpPr/>
          <p:nvPr/>
        </p:nvSpPr>
        <p:spPr>
          <a:xfrm>
            <a:off x="5459070" y="5261587"/>
            <a:ext cx="1152435" cy="7511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Live</a:t>
            </a:r>
          </a:p>
        </p:txBody>
      </p:sp>
      <p:sp>
        <p:nvSpPr>
          <p:cNvPr id="9" name="Rounded Rectangle 9">
            <a:extLst>
              <a:ext uri="{FF2B5EF4-FFF2-40B4-BE49-F238E27FC236}">
                <a16:creationId xmlns:a16="http://schemas.microsoft.com/office/drawing/2014/main" xmlns="" id="{FDC3824C-495A-4E8A-BCE9-8F278322AE2A}"/>
              </a:ext>
            </a:extLst>
          </p:cNvPr>
          <p:cNvSpPr/>
          <p:nvPr/>
        </p:nvSpPr>
        <p:spPr>
          <a:xfrm>
            <a:off x="8995368" y="5288569"/>
            <a:ext cx="153029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Earthquake</a:t>
            </a:r>
          </a:p>
        </p:txBody>
      </p:sp>
      <p:cxnSp>
        <p:nvCxnSpPr>
          <p:cNvPr id="10" name="Elbow Connector 14">
            <a:extLst>
              <a:ext uri="{FF2B5EF4-FFF2-40B4-BE49-F238E27FC236}">
                <a16:creationId xmlns:a16="http://schemas.microsoft.com/office/drawing/2014/main" xmlns="" id="{D4847939-26F9-4463-8593-DCA223FA87D7}"/>
              </a:ext>
            </a:extLst>
          </p:cNvPr>
          <p:cNvCxnSpPr>
            <a:endCxn id="4" idx="0"/>
          </p:cNvCxnSpPr>
          <p:nvPr/>
        </p:nvCxnSpPr>
        <p:spPr>
          <a:xfrm rot="10800000" flipV="1">
            <a:off x="5041545" y="3523037"/>
            <a:ext cx="1587017" cy="631371"/>
          </a:xfrm>
          <a:prstGeom prst="bentConnector2">
            <a:avLst/>
          </a:prstGeom>
          <a:ln>
            <a:tailEnd type="arrow"/>
          </a:ln>
        </p:spPr>
        <p:style>
          <a:lnRef idx="2">
            <a:schemeClr val="dk1"/>
          </a:lnRef>
          <a:fillRef idx="0">
            <a:schemeClr val="dk1"/>
          </a:fillRef>
          <a:effectRef idx="1">
            <a:schemeClr val="dk1"/>
          </a:effectRef>
          <a:fontRef idx="minor">
            <a:schemeClr val="tx1"/>
          </a:fontRef>
        </p:style>
      </p:cxnSp>
      <p:cxnSp>
        <p:nvCxnSpPr>
          <p:cNvPr id="11" name="Elbow Connector 16">
            <a:extLst>
              <a:ext uri="{FF2B5EF4-FFF2-40B4-BE49-F238E27FC236}">
                <a16:creationId xmlns:a16="http://schemas.microsoft.com/office/drawing/2014/main" xmlns="" id="{FEC0C3CF-8A74-448A-B65F-86E741C6FD93}"/>
              </a:ext>
            </a:extLst>
          </p:cNvPr>
          <p:cNvCxnSpPr>
            <a:endCxn id="5" idx="0"/>
          </p:cNvCxnSpPr>
          <p:nvPr/>
        </p:nvCxnSpPr>
        <p:spPr>
          <a:xfrm>
            <a:off x="8158850" y="3523038"/>
            <a:ext cx="1560406" cy="631371"/>
          </a:xfrm>
          <a:prstGeom prst="bentConnector2">
            <a:avLst/>
          </a:prstGeom>
          <a:ln>
            <a:tailEnd type="arrow"/>
          </a:ln>
        </p:spPr>
        <p:style>
          <a:lnRef idx="2">
            <a:schemeClr val="dk1"/>
          </a:lnRef>
          <a:fillRef idx="0">
            <a:schemeClr val="dk1"/>
          </a:fillRef>
          <a:effectRef idx="1">
            <a:schemeClr val="dk1"/>
          </a:effectRef>
          <a:fontRef idx="minor">
            <a:schemeClr val="tx1"/>
          </a:fontRef>
        </p:style>
      </p:cxnSp>
      <p:cxnSp>
        <p:nvCxnSpPr>
          <p:cNvPr id="12" name="Elbow Connector 18">
            <a:extLst>
              <a:ext uri="{FF2B5EF4-FFF2-40B4-BE49-F238E27FC236}">
                <a16:creationId xmlns:a16="http://schemas.microsoft.com/office/drawing/2014/main" xmlns="" id="{8A996498-8BEC-4FE4-8F81-A787E3210A19}"/>
              </a:ext>
            </a:extLst>
          </p:cNvPr>
          <p:cNvCxnSpPr>
            <a:stCxn id="4" idx="2"/>
            <a:endCxn id="7" idx="0"/>
          </p:cNvCxnSpPr>
          <p:nvPr/>
        </p:nvCxnSpPr>
        <p:spPr>
          <a:xfrm rot="5400000">
            <a:off x="4163203" y="4397296"/>
            <a:ext cx="359229" cy="1397455"/>
          </a:xfrm>
          <a:prstGeom prst="bentConnector3">
            <a:avLst>
              <a:gd name="adj1" fmla="val 45960"/>
            </a:avLst>
          </a:prstGeom>
          <a:ln>
            <a:tailEnd type="arrow"/>
          </a:ln>
        </p:spPr>
        <p:style>
          <a:lnRef idx="2">
            <a:schemeClr val="dk1"/>
          </a:lnRef>
          <a:fillRef idx="0">
            <a:schemeClr val="dk1"/>
          </a:fillRef>
          <a:effectRef idx="1">
            <a:schemeClr val="dk1"/>
          </a:effectRef>
          <a:fontRef idx="minor">
            <a:schemeClr val="tx1"/>
          </a:fontRef>
        </p:style>
      </p:cxnSp>
      <p:cxnSp>
        <p:nvCxnSpPr>
          <p:cNvPr id="13" name="Elbow Connector 28">
            <a:extLst>
              <a:ext uri="{FF2B5EF4-FFF2-40B4-BE49-F238E27FC236}">
                <a16:creationId xmlns:a16="http://schemas.microsoft.com/office/drawing/2014/main" xmlns="" id="{C4FFBF97-A364-4E41-8D00-68440560E56F}"/>
              </a:ext>
            </a:extLst>
          </p:cNvPr>
          <p:cNvCxnSpPr>
            <a:stCxn id="5" idx="2"/>
            <a:endCxn id="9" idx="0"/>
          </p:cNvCxnSpPr>
          <p:nvPr/>
        </p:nvCxnSpPr>
        <p:spPr>
          <a:xfrm rot="16200000" flipH="1">
            <a:off x="9553805" y="5081860"/>
            <a:ext cx="372161" cy="41257"/>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cxnSp>
        <p:nvCxnSpPr>
          <p:cNvPr id="14" name="Straight Connector 13">
            <a:extLst>
              <a:ext uri="{FF2B5EF4-FFF2-40B4-BE49-F238E27FC236}">
                <a16:creationId xmlns:a16="http://schemas.microsoft.com/office/drawing/2014/main" xmlns="" id="{8F0E704D-B915-409F-AA3D-737B83D166DC}"/>
              </a:ext>
            </a:extLst>
          </p:cNvPr>
          <p:cNvCxnSpPr>
            <a:stCxn id="6" idx="2"/>
          </p:cNvCxnSpPr>
          <p:nvPr/>
        </p:nvCxnSpPr>
        <p:spPr>
          <a:xfrm>
            <a:off x="7423821" y="3244083"/>
            <a:ext cx="0" cy="278955"/>
          </a:xfrm>
          <a:prstGeom prst="line">
            <a:avLst/>
          </a:prstGeom>
        </p:spPr>
        <p:style>
          <a:lnRef idx="2">
            <a:schemeClr val="dk1"/>
          </a:lnRef>
          <a:fillRef idx="0">
            <a:schemeClr val="dk1"/>
          </a:fillRef>
          <a:effectRef idx="1">
            <a:schemeClr val="dk1"/>
          </a:effectRef>
          <a:fontRef idx="minor">
            <a:schemeClr val="tx1"/>
          </a:fontRef>
        </p:style>
      </p:cxnSp>
      <p:cxnSp>
        <p:nvCxnSpPr>
          <p:cNvPr id="15" name="Straight Connector 14">
            <a:extLst>
              <a:ext uri="{FF2B5EF4-FFF2-40B4-BE49-F238E27FC236}">
                <a16:creationId xmlns:a16="http://schemas.microsoft.com/office/drawing/2014/main" xmlns="" id="{1D720158-00C3-442B-A281-B36410673CB0}"/>
              </a:ext>
            </a:extLst>
          </p:cNvPr>
          <p:cNvCxnSpPr/>
          <p:nvPr/>
        </p:nvCxnSpPr>
        <p:spPr>
          <a:xfrm flipH="1">
            <a:off x="6628561" y="3523037"/>
            <a:ext cx="795261" cy="0"/>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a:extLst>
              <a:ext uri="{FF2B5EF4-FFF2-40B4-BE49-F238E27FC236}">
                <a16:creationId xmlns:a16="http://schemas.microsoft.com/office/drawing/2014/main" xmlns="" id="{0A2F88AA-898F-4E21-9966-087052323C2D}"/>
              </a:ext>
            </a:extLst>
          </p:cNvPr>
          <p:cNvCxnSpPr/>
          <p:nvPr/>
        </p:nvCxnSpPr>
        <p:spPr>
          <a:xfrm>
            <a:off x="7423822" y="3523037"/>
            <a:ext cx="765145" cy="1"/>
          </a:xfrm>
          <a:prstGeom prst="line">
            <a:avLst/>
          </a:prstGeom>
        </p:spPr>
        <p:style>
          <a:lnRef idx="2">
            <a:schemeClr val="dk1"/>
          </a:lnRef>
          <a:fillRef idx="0">
            <a:schemeClr val="dk1"/>
          </a:fillRef>
          <a:effectRef idx="1">
            <a:schemeClr val="dk1"/>
          </a:effectRef>
          <a:fontRef idx="minor">
            <a:schemeClr val="tx1"/>
          </a:fontRef>
        </p:style>
      </p:cxnSp>
      <p:cxnSp>
        <p:nvCxnSpPr>
          <p:cNvPr id="17" name="Elbow Connector 30">
            <a:extLst>
              <a:ext uri="{FF2B5EF4-FFF2-40B4-BE49-F238E27FC236}">
                <a16:creationId xmlns:a16="http://schemas.microsoft.com/office/drawing/2014/main" xmlns="" id="{355E1B7C-4610-49CA-B689-39FA073CBBE5}"/>
              </a:ext>
            </a:extLst>
          </p:cNvPr>
          <p:cNvCxnSpPr/>
          <p:nvPr/>
        </p:nvCxnSpPr>
        <p:spPr>
          <a:xfrm rot="16200000" flipH="1">
            <a:off x="5364244" y="4593707"/>
            <a:ext cx="348343" cy="993745"/>
          </a:xfrm>
          <a:prstGeom prst="bentConnector3">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4938507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8418" y="447377"/>
            <a:ext cx="8911687" cy="1280890"/>
          </a:xfrm>
        </p:spPr>
        <p:txBody>
          <a:bodyPr/>
          <a:lstStyle/>
          <a:p>
            <a:pPr rtl="0">
              <a:lnSpc>
                <a:spcPct val="150000"/>
              </a:lnSpc>
            </a:pPr>
            <a:r>
              <a:rPr lang="en-US" dirty="0" smtClean="0">
                <a:solidFill>
                  <a:schemeClr val="tx1"/>
                </a:solidFill>
                <a:latin typeface="Times New Roman" panose="02020603050405020304" pitchFamily="18" charset="0"/>
                <a:cs typeface="Times New Roman" panose="02020603050405020304" pitchFamily="18" charset="0"/>
              </a:rPr>
              <a:t>Methodology</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98402" y="2502434"/>
            <a:ext cx="8915400" cy="3777622"/>
          </a:xfrm>
        </p:spPr>
        <p:txBody>
          <a:bodyPr>
            <a:normAutofit/>
          </a:bodyPr>
          <a:lstStyle/>
          <a:p>
            <a:pPr algn="l" rtl="0"/>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structure is going to be modeled using ETABS 2016 program in order to analyze and design the basement wall and to get the reaction values to use it in the designing of foundations in different conditions, and then SAFE 2016 to analyze and design the different types of </a:t>
            </a:r>
            <a:r>
              <a:rPr lang="en-US" sz="2000" dirty="0" smtClean="0">
                <a:latin typeface="Times New Roman" panose="02020603050405020304" pitchFamily="18" charset="0"/>
                <a:cs typeface="Times New Roman" panose="02020603050405020304" pitchFamily="18" charset="0"/>
              </a:rPr>
              <a:t>footings.</a:t>
            </a:r>
          </a:p>
        </p:txBody>
      </p:sp>
    </p:spTree>
    <p:extLst>
      <p:ext uri="{BB962C8B-B14F-4D97-AF65-F5344CB8AC3E}">
        <p14:creationId xmlns:p14="http://schemas.microsoft.com/office/powerpoint/2010/main" val="1268670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919</TotalTime>
  <Words>1563</Words>
  <Application>Microsoft Office PowerPoint</Application>
  <PresentationFormat>Widescreen</PresentationFormat>
  <Paragraphs>353</Paragraphs>
  <Slides>52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52</vt:i4>
      </vt:variant>
    </vt:vector>
  </HeadingPairs>
  <TitlesOfParts>
    <vt:vector size="60" baseType="lpstr">
      <vt:lpstr>Arial</vt:lpstr>
      <vt:lpstr>Calibri</vt:lpstr>
      <vt:lpstr>Cambria Math</vt:lpstr>
      <vt:lpstr>Century Gothic</vt:lpstr>
      <vt:lpstr>Tahoma</vt:lpstr>
      <vt:lpstr>Times New Roman</vt:lpstr>
      <vt:lpstr>Wingdings 3</vt:lpstr>
      <vt:lpstr>Wisp</vt:lpstr>
      <vt:lpstr>   Foundation Design for A Multi-Story Residential Building              By Firas Jaber– Reg. No: 11344722 Zeiad B3ara– Reg. No: 11344369 Omar Bishawi – Reg.No:11344594    </vt:lpstr>
      <vt:lpstr>Outlines</vt:lpstr>
      <vt:lpstr>Introduction </vt:lpstr>
      <vt:lpstr>Type of foundation</vt:lpstr>
      <vt:lpstr>The shallow foundation</vt:lpstr>
      <vt:lpstr>Deep foundation</vt:lpstr>
      <vt:lpstr>Site Description </vt:lpstr>
      <vt:lpstr>Structural System.</vt:lpstr>
      <vt:lpstr>Methodology</vt:lpstr>
      <vt:lpstr>Codes and Standards </vt:lpstr>
      <vt:lpstr>Analysis</vt:lpstr>
      <vt:lpstr>PowerPoint Presentation</vt:lpstr>
      <vt:lpstr>Columns layout of the structure</vt:lpstr>
      <vt:lpstr>3D Modeling for building</vt:lpstr>
      <vt:lpstr>Reactions on each column</vt:lpstr>
      <vt:lpstr>Design of foundations</vt:lpstr>
      <vt:lpstr>First design option (single footing )</vt:lpstr>
      <vt:lpstr>Figure ‎7‑3 section in Footing F1  </vt:lpstr>
      <vt:lpstr>Figure ‎7‑5 Section in footing F2 </vt:lpstr>
      <vt:lpstr>Figure ‎7‑7 Section in footing F3 </vt:lpstr>
      <vt:lpstr>Figure ‎7‑9 Section in footing F4 </vt:lpstr>
      <vt:lpstr>Figure ‎7‑11 Section in footing F5 </vt:lpstr>
      <vt:lpstr>Figure ‎7‑13 Section in footing F6 </vt:lpstr>
      <vt:lpstr>Figure 7-18 show the layout of footings for First Option</vt:lpstr>
      <vt:lpstr>Second option Mat(Raft) foundation </vt:lpstr>
      <vt:lpstr>Mat or Raft Foundation </vt:lpstr>
      <vt:lpstr>Design</vt:lpstr>
      <vt:lpstr>Design</vt:lpstr>
      <vt:lpstr>Design part.1 of mat foundation </vt:lpstr>
      <vt:lpstr>Design part.2 of mat foundation </vt:lpstr>
      <vt:lpstr>Design part.1 of mat foundation </vt:lpstr>
      <vt:lpstr>Design part.2 of mat foundation </vt:lpstr>
      <vt:lpstr>Design part.1 of mat foundation </vt:lpstr>
      <vt:lpstr>Design part.2 of mat foundation </vt:lpstr>
      <vt:lpstr>Mat foundation reinforcement : </vt:lpstr>
      <vt:lpstr>Mat foundation reinforcement : </vt:lpstr>
      <vt:lpstr>Mat foundation reinforcement : </vt:lpstr>
      <vt:lpstr>Summary </vt:lpstr>
      <vt:lpstr>Design of basement wall.1:</vt:lpstr>
      <vt:lpstr>Design of basement wall.1:</vt:lpstr>
      <vt:lpstr>Design of basement wall.2:</vt:lpstr>
      <vt:lpstr>Design of basement wall.2:</vt:lpstr>
      <vt:lpstr>Third  design option (piles )</vt:lpstr>
      <vt:lpstr>Figure ‎7‑27 section in Pile cap CP1, Figure ‎7‑25 CP1 layout  </vt:lpstr>
      <vt:lpstr>Figure ‎7 28 CP2 layout, Figure ‎7 30 Section in pile cap CP2</vt:lpstr>
      <vt:lpstr>Figure ‎7-31 Shows CP3 layout, Figure ‎7 33 shows Section in pile cap CP3 </vt:lpstr>
      <vt:lpstr>Figure ‎7-34 CP4 layout, Figure ‎7 36 Section in pile cap CP4</vt:lpstr>
      <vt:lpstr>Figure ‎7-37 CP5 layout, Figure ‎7-39 shows Section in pile cap CP5</vt:lpstr>
      <vt:lpstr>Figure ‎7-40 CP6 layout, Figure ‎7-42 shows Section in pile cap CP6 </vt:lpstr>
      <vt:lpstr>Analysis result </vt:lpstr>
      <vt:lpstr>Recommendation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Foundation Design of Residential Building     By: Amjad Abdullah Hijab  Mahmood Ahmad Amer    Under supervision of:   Dr. Isam Jaradaneh</dc:title>
  <dc:creator>Firas</dc:creator>
  <cp:lastModifiedBy>فراس جبر</cp:lastModifiedBy>
  <cp:revision>89</cp:revision>
  <dcterms:created xsi:type="dcterms:W3CDTF">2017-05-23T09:55:25Z</dcterms:created>
  <dcterms:modified xsi:type="dcterms:W3CDTF">2018-05-16T22:40:26Z</dcterms:modified>
</cp:coreProperties>
</file>