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bookmarkIdSeed="4">
  <p:sldMasterIdLst>
    <p:sldMasterId id="2147483792" r:id="rId1"/>
  </p:sldMasterIdLst>
  <p:notesMasterIdLst>
    <p:notesMasterId r:id="rId26"/>
  </p:notesMasterIdLst>
  <p:sldIdLst>
    <p:sldId id="256" r:id="rId2"/>
    <p:sldId id="257" r:id="rId3"/>
    <p:sldId id="258" r:id="rId4"/>
    <p:sldId id="259" r:id="rId5"/>
    <p:sldId id="284" r:id="rId6"/>
    <p:sldId id="274" r:id="rId7"/>
    <p:sldId id="285" r:id="rId8"/>
    <p:sldId id="267" r:id="rId9"/>
    <p:sldId id="268" r:id="rId10"/>
    <p:sldId id="271" r:id="rId11"/>
    <p:sldId id="269" r:id="rId12"/>
    <p:sldId id="272" r:id="rId13"/>
    <p:sldId id="276" r:id="rId14"/>
    <p:sldId id="277" r:id="rId15"/>
    <p:sldId id="278" r:id="rId16"/>
    <p:sldId id="279" r:id="rId17"/>
    <p:sldId id="280" r:id="rId18"/>
    <p:sldId id="281" r:id="rId19"/>
    <p:sldId id="282" r:id="rId20"/>
    <p:sldId id="283" r:id="rId21"/>
    <p:sldId id="266" r:id="rId22"/>
    <p:sldId id="264" r:id="rId23"/>
    <p:sldId id="273" r:id="rId24"/>
    <p:sldId id="275" r:id="rId2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7193B"/>
    <a:srgbClr val="873997"/>
    <a:srgbClr val="FF6699"/>
    <a:srgbClr val="28CE38"/>
    <a:srgbClr val="9C5BC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87" d="100"/>
          <a:sy n="87" d="100"/>
        </p:scale>
        <p:origin x="-1464"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D0F3409B-044A-40B8-AE8D-5F321DEE1B84}" type="datetimeFigureOut">
              <a:rPr lang="ar-SA" smtClean="0"/>
              <a:t>07/03/1437</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FAF35EC1-5771-43CA-BB6F-A7790F6A7A83}" type="slidenum">
              <a:rPr lang="ar-SA" smtClean="0"/>
              <a:t>‹#›</a:t>
            </a:fld>
            <a:endParaRPr lang="ar-SA"/>
          </a:p>
        </p:txBody>
      </p:sp>
    </p:spTree>
    <p:extLst>
      <p:ext uri="{BB962C8B-B14F-4D97-AF65-F5344CB8AC3E}">
        <p14:creationId xmlns:p14="http://schemas.microsoft.com/office/powerpoint/2010/main" val="3394557849"/>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FAF35EC1-5771-43CA-BB6F-A7790F6A7A83}" type="slidenum">
              <a:rPr lang="ar-SA" smtClean="0"/>
              <a:t>8</a:t>
            </a:fld>
            <a:endParaRPr lang="ar-SA"/>
          </a:p>
        </p:txBody>
      </p:sp>
    </p:spTree>
    <p:extLst>
      <p:ext uri="{BB962C8B-B14F-4D97-AF65-F5344CB8AC3E}">
        <p14:creationId xmlns:p14="http://schemas.microsoft.com/office/powerpoint/2010/main" val="2323273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1">
        <a:schemeClr val="bg2"/>
      </p:bgRef>
    </p:bg>
    <p:spTree>
      <p:nvGrpSpPr>
        <p:cNvPr id="1" name=""/>
        <p:cNvGrpSpPr/>
        <p:nvPr/>
      </p:nvGrpSpPr>
      <p:grpSpPr>
        <a:xfrm>
          <a:off x="0" y="0"/>
          <a:ext cx="0" cy="0"/>
          <a:chOff x="0" y="0"/>
          <a:chExt cx="0" cy="0"/>
        </a:xfrm>
      </p:grpSpPr>
      <p:sp>
        <p:nvSpPr>
          <p:cNvPr id="7" name="مستطيل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عنوان 7"/>
          <p:cNvSpPr>
            <a:spLocks noGrp="1"/>
          </p:cNvSpPr>
          <p:nvPr>
            <p:ph type="ctrTitle"/>
          </p:nvPr>
        </p:nvSpPr>
        <p:spPr>
          <a:xfrm>
            <a:off x="2362200" y="4038600"/>
            <a:ext cx="6477000" cy="1828800"/>
          </a:xfrm>
        </p:spPr>
        <p:txBody>
          <a:bodyPr anchor="b"/>
          <a:lstStyle>
            <a:lvl1pPr>
              <a:defRPr cap="all" baseline="0"/>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1B8ABB09-4A1D-463E-8065-109CC2B7EFAA}" type="datetimeFigureOut">
              <a:rPr lang="ar-SA" smtClean="0"/>
              <a:t>07/03/1437</a:t>
            </a:fld>
            <a:endParaRPr lang="ar-SA"/>
          </a:p>
        </p:txBody>
      </p:sp>
      <p:sp>
        <p:nvSpPr>
          <p:cNvPr id="17" name="عنصر نائب للتذييل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ar-SA"/>
          </a:p>
        </p:txBody>
      </p:sp>
      <p:sp>
        <p:nvSpPr>
          <p:cNvPr id="29" name="عنصر نائب لرقم الشريحة 28"/>
          <p:cNvSpPr>
            <a:spLocks noGrp="1"/>
          </p:cNvSpPr>
          <p:nvPr>
            <p:ph type="sldNum" sz="quarter" idx="12"/>
          </p:nvPr>
        </p:nvSpPr>
        <p:spPr>
          <a:xfrm>
            <a:off x="8001000" y="228600"/>
            <a:ext cx="838200" cy="381000"/>
          </a:xfrm>
        </p:spPr>
        <p:txBody>
          <a:bodyPr/>
          <a:lstStyle>
            <a:lvl1pPr>
              <a:defRPr>
                <a:solidFill>
                  <a:schemeClr val="tx2"/>
                </a:solidFill>
              </a:defRPr>
            </a:lvl1pPr>
          </a:lstStyle>
          <a:p>
            <a:fld id="{0B34F065-1154-456A-91E3-76DE8E75E17B}" type="slidenum">
              <a:rPr lang="ar-SA" smtClean="0"/>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07/03/1437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bg>
      <p:bgRef idx="1001">
        <a:schemeClr val="bg1"/>
      </p:bgRef>
    </p:bg>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553200" y="609600"/>
            <a:ext cx="2057400" cy="55165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609600"/>
            <a:ext cx="5562600" cy="5516564"/>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a:xfrm>
            <a:off x="6553200" y="6248402"/>
            <a:ext cx="2209800" cy="365125"/>
          </a:xfrm>
        </p:spPr>
        <p:txBody>
          <a:bodyPr/>
          <a:lstStyle/>
          <a:p>
            <a:fld id="{1B8ABB09-4A1D-463E-8065-109CC2B7EFAA}" type="datetimeFigureOut">
              <a:rPr lang="ar-SA" smtClean="0"/>
              <a:t>07/03/1437</a:t>
            </a:fld>
            <a:endParaRPr lang="ar-SA"/>
          </a:p>
        </p:txBody>
      </p:sp>
      <p:sp>
        <p:nvSpPr>
          <p:cNvPr id="5" name="عنصر نائب للتذييل 4"/>
          <p:cNvSpPr>
            <a:spLocks noGrp="1"/>
          </p:cNvSpPr>
          <p:nvPr>
            <p:ph type="ftr" sz="quarter" idx="11"/>
          </p:nvPr>
        </p:nvSpPr>
        <p:spPr>
          <a:xfrm>
            <a:off x="457201" y="6248207"/>
            <a:ext cx="5573483" cy="365125"/>
          </a:xfrm>
        </p:spPr>
        <p:txBody>
          <a:bodyPr/>
          <a:lstStyle/>
          <a:p>
            <a:endParaRPr lang="ar-SA"/>
          </a:p>
        </p:txBody>
      </p:sp>
      <p:sp>
        <p:nvSpPr>
          <p:cNvPr id="7" name="مستطيل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مستطيل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مستطيل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عنصر نائب لرقم الشريحة 5"/>
          <p:cNvSpPr>
            <a:spLocks noGrp="1"/>
          </p:cNvSpPr>
          <p:nvPr>
            <p:ph type="sldNum" sz="quarter" idx="12"/>
          </p:nvPr>
        </p:nvSpPr>
        <p:spPr>
          <a:xfrm rot="5400000">
            <a:off x="5989638" y="144462"/>
            <a:ext cx="533400" cy="244476"/>
          </a:xfrm>
        </p:spPr>
        <p:txBody>
          <a:bodyPr/>
          <a:lstStyle/>
          <a:p>
            <a:fld id="{0B34F065-1154-456A-91E3-76DE8E75E17B}" type="slidenum">
              <a:rPr lang="ar-SA" smtClean="0"/>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a:xfrm>
            <a:off x="612648" y="228600"/>
            <a:ext cx="8153400" cy="990600"/>
          </a:xfrm>
        </p:spPr>
        <p:txBody>
          <a:bodyPr/>
          <a:lstStyle/>
          <a:p>
            <a:r>
              <a:rPr kumimoji="0" lang="ar-SA" smtClean="0"/>
              <a:t>انقر لتحرير نمط العنوان الرئيسي</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07/03/1437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lvl1pPr>
              <a:defRPr>
                <a:solidFill>
                  <a:srgbClr val="FFFFFF"/>
                </a:solidFill>
              </a:defRPr>
            </a:lvl1pPr>
          </a:lstStyle>
          <a:p>
            <a:fld id="{0B34F065-1154-456A-91E3-76DE8E75E17B}" type="slidenum">
              <a:rPr lang="ar-SA" smtClean="0"/>
              <a:t>‹#›</a:t>
            </a:fld>
            <a:endParaRPr lang="ar-SA"/>
          </a:p>
        </p:txBody>
      </p:sp>
      <p:sp>
        <p:nvSpPr>
          <p:cNvPr id="8" name="عنصر نائب للمحتوى 7"/>
          <p:cNvSpPr>
            <a:spLocks noGrp="1"/>
          </p:cNvSpPr>
          <p:nvPr>
            <p:ph sz="quarter" idx="1"/>
          </p:nvPr>
        </p:nvSpPr>
        <p:spPr>
          <a:xfrm>
            <a:off x="612648" y="1600200"/>
            <a:ext cx="8153400" cy="44958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3">
        <a:schemeClr val="bg1"/>
      </p:bgRef>
    </p:bg>
    <p:spTree>
      <p:nvGrpSpPr>
        <p:cNvPr id="1" name=""/>
        <p:cNvGrpSpPr/>
        <p:nvPr/>
      </p:nvGrpSpPr>
      <p:grpSpPr>
        <a:xfrm>
          <a:off x="0" y="0"/>
          <a:ext cx="0" cy="0"/>
          <a:chOff x="0" y="0"/>
          <a:chExt cx="0" cy="0"/>
        </a:xfrm>
      </p:grpSpPr>
      <p:sp>
        <p:nvSpPr>
          <p:cNvPr id="3" name="عنصر نائب للنص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7" name="مستطيل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مستطيل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مستطيل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عنوان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ar-SA" smtClean="0"/>
              <a:t>انقر لتحرير نمط العنوان الرئيسي</a:t>
            </a:r>
            <a:endParaRPr kumimoji="0" lang="en-US"/>
          </a:p>
        </p:txBody>
      </p:sp>
      <p:sp>
        <p:nvSpPr>
          <p:cNvPr id="12" name="عنصر نائب للتاريخ 11"/>
          <p:cNvSpPr>
            <a:spLocks noGrp="1"/>
          </p:cNvSpPr>
          <p:nvPr>
            <p:ph type="dt" sz="half" idx="10"/>
          </p:nvPr>
        </p:nvSpPr>
        <p:spPr/>
        <p:txBody>
          <a:bodyPr/>
          <a:lstStyle/>
          <a:p>
            <a:fld id="{1B8ABB09-4A1D-463E-8065-109CC2B7EFAA}" type="datetimeFigureOut">
              <a:rPr lang="ar-SA" smtClean="0"/>
              <a:t>07/03/1437</a:t>
            </a:fld>
            <a:endParaRPr lang="ar-SA"/>
          </a:p>
        </p:txBody>
      </p:sp>
      <p:sp>
        <p:nvSpPr>
          <p:cNvPr id="13" name="عنصر نائب لرقم الشريحة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0B34F065-1154-456A-91E3-76DE8E75E17B}" type="slidenum">
              <a:rPr lang="ar-SA" smtClean="0"/>
              <a:t>‹#›</a:t>
            </a:fld>
            <a:endParaRPr lang="ar-SA"/>
          </a:p>
        </p:txBody>
      </p:sp>
      <p:sp>
        <p:nvSpPr>
          <p:cNvPr id="14" name="عنصر نائب للتذييل 13"/>
          <p:cNvSpPr>
            <a:spLocks noGrp="1"/>
          </p:cNvSpPr>
          <p:nvPr>
            <p:ph type="ftr" sz="quarter" idx="12"/>
          </p:nvPr>
        </p:nvSpPr>
        <p:spPr/>
        <p:txBody>
          <a:bodyPr/>
          <a:lstStyle/>
          <a:p>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9" name="عنصر نائب للمحتوى 8"/>
          <p:cNvSpPr>
            <a:spLocks noGrp="1"/>
          </p:cNvSpPr>
          <p:nvPr>
            <p:ph sz="quarter" idx="1"/>
          </p:nvPr>
        </p:nvSpPr>
        <p:spPr>
          <a:xfrm>
            <a:off x="609600" y="1589567"/>
            <a:ext cx="38862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عنصر نائب للمحتوى 10"/>
          <p:cNvSpPr>
            <a:spLocks noGrp="1"/>
          </p:cNvSpPr>
          <p:nvPr>
            <p:ph sz="quarter" idx="2"/>
          </p:nvPr>
        </p:nvSpPr>
        <p:spPr>
          <a:xfrm>
            <a:off x="4844901" y="1589567"/>
            <a:ext cx="38862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8" name="عنصر نائب للتاريخ 7"/>
          <p:cNvSpPr>
            <a:spLocks noGrp="1"/>
          </p:cNvSpPr>
          <p:nvPr>
            <p:ph type="dt" sz="half" idx="15"/>
          </p:nvPr>
        </p:nvSpPr>
        <p:spPr/>
        <p:txBody>
          <a:bodyPr rtlCol="0"/>
          <a:lstStyle/>
          <a:p>
            <a:fld id="{1B8ABB09-4A1D-463E-8065-109CC2B7EFAA}" type="datetimeFigureOut">
              <a:rPr lang="ar-SA" smtClean="0"/>
              <a:t>07/03/1437</a:t>
            </a:fld>
            <a:endParaRPr lang="ar-SA"/>
          </a:p>
        </p:txBody>
      </p:sp>
      <p:sp>
        <p:nvSpPr>
          <p:cNvPr id="10" name="عنصر نائب لرقم الشريحة 9"/>
          <p:cNvSpPr>
            <a:spLocks noGrp="1"/>
          </p:cNvSpPr>
          <p:nvPr>
            <p:ph type="sldNum" sz="quarter" idx="16"/>
          </p:nvPr>
        </p:nvSpPr>
        <p:spPr/>
        <p:txBody>
          <a:bodyPr rtlCol="0"/>
          <a:lstStyle/>
          <a:p>
            <a:fld id="{0B34F065-1154-456A-91E3-76DE8E75E17B}" type="slidenum">
              <a:rPr lang="ar-SA" smtClean="0"/>
              <a:t>‹#›</a:t>
            </a:fld>
            <a:endParaRPr lang="ar-SA"/>
          </a:p>
        </p:txBody>
      </p:sp>
      <p:sp>
        <p:nvSpPr>
          <p:cNvPr id="12" name="عنصر نائب للتذييل 11"/>
          <p:cNvSpPr>
            <a:spLocks noGrp="1"/>
          </p:cNvSpPr>
          <p:nvPr>
            <p:ph type="ftr" sz="quarter" idx="17"/>
          </p:nvPr>
        </p:nvSpPr>
        <p:spPr/>
        <p:txBody>
          <a:bodyPr rtlCol="0"/>
          <a:lstStyle/>
          <a:p>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533400" y="273050"/>
            <a:ext cx="8153400" cy="869950"/>
          </a:xfrm>
        </p:spPr>
        <p:txBody>
          <a:bodyPr anchor="ctr"/>
          <a:lstStyle>
            <a:lvl1pPr>
              <a:defRPr/>
            </a:lvl1pPr>
          </a:lstStyle>
          <a:p>
            <a:r>
              <a:rPr kumimoji="0" lang="ar-SA" smtClean="0"/>
              <a:t>انقر لتحرير نمط العنوان الرئيسي</a:t>
            </a:r>
            <a:endParaRPr kumimoji="0" lang="en-US"/>
          </a:p>
        </p:txBody>
      </p:sp>
      <p:sp>
        <p:nvSpPr>
          <p:cNvPr id="11" name="عنصر نائب للمحتوى 10"/>
          <p:cNvSpPr>
            <a:spLocks noGrp="1"/>
          </p:cNvSpPr>
          <p:nvPr>
            <p:ph sz="quarter" idx="2"/>
          </p:nvPr>
        </p:nvSpPr>
        <p:spPr>
          <a:xfrm>
            <a:off x="609600" y="2438400"/>
            <a:ext cx="3886200" cy="35814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quarter" idx="4"/>
          </p:nvPr>
        </p:nvSpPr>
        <p:spPr>
          <a:xfrm>
            <a:off x="4800600" y="2438400"/>
            <a:ext cx="3886200" cy="35814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0" name="عنصر نائب للتاريخ 9"/>
          <p:cNvSpPr>
            <a:spLocks noGrp="1"/>
          </p:cNvSpPr>
          <p:nvPr>
            <p:ph type="dt" sz="half" idx="15"/>
          </p:nvPr>
        </p:nvSpPr>
        <p:spPr/>
        <p:txBody>
          <a:bodyPr rtlCol="0"/>
          <a:lstStyle/>
          <a:p>
            <a:fld id="{1B8ABB09-4A1D-463E-8065-109CC2B7EFAA}" type="datetimeFigureOut">
              <a:rPr lang="ar-SA" smtClean="0"/>
              <a:t>07/03/1437</a:t>
            </a:fld>
            <a:endParaRPr lang="ar-SA"/>
          </a:p>
        </p:txBody>
      </p:sp>
      <p:sp>
        <p:nvSpPr>
          <p:cNvPr id="12" name="عنصر نائب لرقم الشريحة 11"/>
          <p:cNvSpPr>
            <a:spLocks noGrp="1"/>
          </p:cNvSpPr>
          <p:nvPr>
            <p:ph type="sldNum" sz="quarter" idx="16"/>
          </p:nvPr>
        </p:nvSpPr>
        <p:spPr/>
        <p:txBody>
          <a:bodyPr rtlCol="0"/>
          <a:lstStyle/>
          <a:p>
            <a:fld id="{0B34F065-1154-456A-91E3-76DE8E75E17B}" type="slidenum">
              <a:rPr lang="ar-SA" smtClean="0"/>
              <a:t>‹#›</a:t>
            </a:fld>
            <a:endParaRPr lang="ar-SA"/>
          </a:p>
        </p:txBody>
      </p:sp>
      <p:sp>
        <p:nvSpPr>
          <p:cNvPr id="14" name="عنصر نائب للتذييل 13"/>
          <p:cNvSpPr>
            <a:spLocks noGrp="1"/>
          </p:cNvSpPr>
          <p:nvPr>
            <p:ph type="ftr" sz="quarter" idx="17"/>
          </p:nvPr>
        </p:nvSpPr>
        <p:spPr/>
        <p:txBody>
          <a:bodyPr rtlCol="0"/>
          <a:lstStyle/>
          <a:p>
            <a:endParaRPr lang="ar-SA"/>
          </a:p>
        </p:txBody>
      </p:sp>
      <p:sp>
        <p:nvSpPr>
          <p:cNvPr id="16" name="عنصر نائب للنص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
        <p:nvSpPr>
          <p:cNvPr id="15" name="عنصر نائب للنص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1B8ABB09-4A1D-463E-8065-109CC2B7EFAA}" type="datetimeFigureOut">
              <a:rPr lang="ar-SA" smtClean="0"/>
              <a:t>07/03/1437</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lvl1pPr>
              <a:defRPr>
                <a:solidFill>
                  <a:srgbClr val="FFFFFF"/>
                </a:solidFill>
              </a:defRPr>
            </a:lvl1p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t>07/03/1437</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a:xfrm>
            <a:off x="0" y="6248400"/>
            <a:ext cx="533400" cy="381000"/>
          </a:xfrm>
        </p:spPr>
        <p:txBody>
          <a:bodyPr/>
          <a:lstStyle>
            <a:lvl1pPr>
              <a:defRPr>
                <a:solidFill>
                  <a:schemeClr val="tx2"/>
                </a:solidFill>
              </a:defRPr>
            </a:lvl1p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273050"/>
            <a:ext cx="8077200" cy="869950"/>
          </a:xfrm>
        </p:spPr>
        <p:txBody>
          <a:bodyPr anchor="ctr"/>
          <a:lstStyle>
            <a:lvl1pPr algn="l">
              <a:buNone/>
              <a:defRPr sz="4400" b="0"/>
            </a:lvl1p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1B8ABB09-4A1D-463E-8065-109CC2B7EFAA}" type="datetimeFigureOut">
              <a:rPr lang="ar-SA" smtClean="0"/>
              <a:t>07/03/1437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lvl1pPr>
              <a:defRPr>
                <a:solidFill>
                  <a:srgbClr val="FFFFFF"/>
                </a:solidFill>
              </a:defRPr>
            </a:lvl1pPr>
          </a:lstStyle>
          <a:p>
            <a:fld id="{0B34F065-1154-456A-91E3-76DE8E75E17B}" type="slidenum">
              <a:rPr lang="ar-SA" smtClean="0"/>
              <a:t>‹#›</a:t>
            </a:fld>
            <a:endParaRPr lang="ar-SA"/>
          </a:p>
        </p:txBody>
      </p:sp>
      <p:sp>
        <p:nvSpPr>
          <p:cNvPr id="3" name="عنصر نائب للنص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9" name="عنصر نائب للمحتوى 8"/>
          <p:cNvSpPr>
            <a:spLocks noGrp="1"/>
          </p:cNvSpPr>
          <p:nvPr>
            <p:ph sz="quarter" idx="1"/>
          </p:nvPr>
        </p:nvSpPr>
        <p:spPr>
          <a:xfrm>
            <a:off x="2362200" y="1752600"/>
            <a:ext cx="6400800" cy="44196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3">
        <a:schemeClr val="bg2"/>
      </p:bgRef>
    </p:bg>
    <p:spTree>
      <p:nvGrpSpPr>
        <p:cNvPr id="1" name=""/>
        <p:cNvGrpSpPr/>
        <p:nvPr/>
      </p:nvGrpSpPr>
      <p:grpSpPr>
        <a:xfrm>
          <a:off x="0" y="0"/>
          <a:ext cx="0" cy="0"/>
          <a:chOff x="0" y="0"/>
          <a:chExt cx="0" cy="0"/>
        </a:xfrm>
      </p:grpSpPr>
      <p:sp>
        <p:nvSpPr>
          <p:cNvPr id="4" name="عنصر نائب للنص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ar-SA" smtClean="0"/>
              <a:t>انقر لتحرير أنماط النص الرئيسي</a:t>
            </a:r>
          </a:p>
        </p:txBody>
      </p:sp>
      <p:sp>
        <p:nvSpPr>
          <p:cNvPr id="8" name="مستطيل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مستطيل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عنوان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ar-SA" smtClean="0"/>
              <a:t>انقر لتحرير نمط العنوان الرئيسي</a:t>
            </a:r>
            <a:endParaRPr kumimoji="0" lang="en-US"/>
          </a:p>
        </p:txBody>
      </p:sp>
      <p:sp>
        <p:nvSpPr>
          <p:cNvPr id="11" name="مستطيل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عنصر نائب للتاريخ 11"/>
          <p:cNvSpPr>
            <a:spLocks noGrp="1"/>
          </p:cNvSpPr>
          <p:nvPr>
            <p:ph type="dt" sz="half" idx="10"/>
          </p:nvPr>
        </p:nvSpPr>
        <p:spPr>
          <a:xfrm>
            <a:off x="6248400" y="6248400"/>
            <a:ext cx="2667000" cy="365125"/>
          </a:xfrm>
        </p:spPr>
        <p:txBody>
          <a:bodyPr rtlCol="0"/>
          <a:lstStyle/>
          <a:p>
            <a:fld id="{1B8ABB09-4A1D-463E-8065-109CC2B7EFAA}" type="datetimeFigureOut">
              <a:rPr lang="ar-SA" smtClean="0"/>
              <a:t>07/03/1437</a:t>
            </a:fld>
            <a:endParaRPr lang="ar-SA"/>
          </a:p>
        </p:txBody>
      </p:sp>
      <p:sp>
        <p:nvSpPr>
          <p:cNvPr id="13" name="عنصر نائب لرقم الشريحة 12"/>
          <p:cNvSpPr>
            <a:spLocks noGrp="1"/>
          </p:cNvSpPr>
          <p:nvPr>
            <p:ph type="sldNum" sz="quarter" idx="11"/>
          </p:nvPr>
        </p:nvSpPr>
        <p:spPr>
          <a:xfrm>
            <a:off x="0" y="4667249"/>
            <a:ext cx="1447800" cy="663578"/>
          </a:xfrm>
        </p:spPr>
        <p:txBody>
          <a:bodyPr rtlCol="0"/>
          <a:lstStyle>
            <a:lvl1pPr>
              <a:defRPr sz="2800"/>
            </a:lvl1pPr>
          </a:lstStyle>
          <a:p>
            <a:fld id="{0B34F065-1154-456A-91E3-76DE8E75E17B}" type="slidenum">
              <a:rPr lang="ar-SA" smtClean="0"/>
              <a:t>‹#›</a:t>
            </a:fld>
            <a:endParaRPr lang="ar-SA"/>
          </a:p>
        </p:txBody>
      </p:sp>
      <p:sp>
        <p:nvSpPr>
          <p:cNvPr id="14" name="عنصر نائب للتذييل 13"/>
          <p:cNvSpPr>
            <a:spLocks noGrp="1"/>
          </p:cNvSpPr>
          <p:nvPr>
            <p:ph type="ftr" sz="quarter" idx="12"/>
          </p:nvPr>
        </p:nvSpPr>
        <p:spPr>
          <a:xfrm>
            <a:off x="1600200" y="6248206"/>
            <a:ext cx="4572000" cy="365125"/>
          </a:xfrm>
        </p:spPr>
        <p:txBody>
          <a:bodyPr rtlCol="0"/>
          <a:lstStyle/>
          <a:p>
            <a:endParaRPr lang="ar-SA"/>
          </a:p>
        </p:txBody>
      </p:sp>
      <p:sp>
        <p:nvSpPr>
          <p:cNvPr id="3" name="عنصر نائب للصورة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ar-SA" smtClean="0"/>
              <a:t>انقر فوق الأيقونة لإضافة صورة</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عنصر نائب للعنوان 21"/>
          <p:cNvSpPr>
            <a:spLocks noGrp="1"/>
          </p:cNvSpPr>
          <p:nvPr>
            <p:ph type="title"/>
          </p:nvPr>
        </p:nvSpPr>
        <p:spPr>
          <a:xfrm>
            <a:off x="609600" y="228600"/>
            <a:ext cx="8153400" cy="990600"/>
          </a:xfrm>
          <a:prstGeom prst="rect">
            <a:avLst/>
          </a:prstGeom>
        </p:spPr>
        <p:txBody>
          <a:bodyPr vert="horz" anchor="ctr">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1B8ABB09-4A1D-463E-8065-109CC2B7EFAA}" type="datetimeFigureOut">
              <a:rPr lang="ar-SA" smtClean="0"/>
              <a:t>07/03/1437</a:t>
            </a:fld>
            <a:endParaRPr lang="ar-SA"/>
          </a:p>
        </p:txBody>
      </p:sp>
      <p:sp>
        <p:nvSpPr>
          <p:cNvPr id="3" name="عنصر نائب للتذييل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ar-SA"/>
          </a:p>
        </p:txBody>
      </p:sp>
      <p:sp>
        <p:nvSpPr>
          <p:cNvPr id="7" name="مستطيل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مستطيل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مستطيل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عنصر نائب لرقم الشريحة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l" rtl="1" eaLnBrk="1" latinLnBrk="0" hangingPunct="1">
        <a:spcBef>
          <a:spcPct val="0"/>
        </a:spcBef>
        <a:buNone/>
        <a:defRPr kumimoji="0" sz="4400" kern="1200">
          <a:solidFill>
            <a:schemeClr val="tx2"/>
          </a:solidFill>
          <a:latin typeface="+mj-lt"/>
          <a:ea typeface="+mj-ea"/>
          <a:cs typeface="+mj-cs"/>
        </a:defRPr>
      </a:lvl1pPr>
    </p:titleStyle>
    <p:bodyStyle>
      <a:lvl1pPr marL="320040" indent="-320040" algn="r" rtl="1"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r" rtl="1"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r" rtl="1"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r" rtl="1"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r" rtl="1"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r" rtl="1"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r" rtl="1"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r" rtl="1"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r" rtl="1"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4.gif"/><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7" Type="http://schemas.openxmlformats.org/officeDocument/2006/relationships/image" Target="../media/image11.jpg"/><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image" Target="../media/image10.jpg"/><Relationship Id="rId5" Type="http://schemas.openxmlformats.org/officeDocument/2006/relationships/image" Target="../media/image9.jpeg"/><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251520" y="1124744"/>
            <a:ext cx="8712968" cy="792088"/>
          </a:xfrm>
          <a:ln/>
        </p:spPr>
        <p:style>
          <a:lnRef idx="0">
            <a:schemeClr val="accent2"/>
          </a:lnRef>
          <a:fillRef idx="3">
            <a:schemeClr val="accent2"/>
          </a:fillRef>
          <a:effectRef idx="3">
            <a:schemeClr val="accent2"/>
          </a:effectRef>
          <a:fontRef idx="minor">
            <a:schemeClr val="lt1"/>
          </a:fontRef>
        </p:style>
        <p:txBody>
          <a:bodyPr>
            <a:noAutofit/>
          </a:bodyPr>
          <a:lstStyle/>
          <a:p>
            <a:pPr algn="ctr"/>
            <a:r>
              <a:rPr lang="en-US" sz="5400" b="1" cap="none" dirty="0" smtClean="0">
                <a:ln w="31550" cmpd="sng">
                  <a:solidFill>
                    <a:srgbClr val="FFC000"/>
                  </a:solidFill>
                  <a:prstDash val="solid"/>
                </a:ln>
                <a:solidFill>
                  <a:srgbClr val="FFFF00"/>
                </a:solidFill>
                <a:effectLst>
                  <a:outerShdw blurRad="41275" dist="12700" dir="12000000" algn="tl" rotWithShape="0">
                    <a:srgbClr val="000000">
                      <a:alpha val="40000"/>
                    </a:srgbClr>
                  </a:outerShdw>
                </a:effectLst>
                <a:latin typeface="Bradley Hand ITC" pitchFamily="66" charset="0"/>
                <a:cs typeface="Aparajita" pitchFamily="34" charset="0"/>
              </a:rPr>
              <a:t>Smart Parking Application </a:t>
            </a:r>
            <a:endParaRPr lang="ar-SA" sz="5400" b="1" cap="none" dirty="0">
              <a:ln w="31550" cmpd="sng">
                <a:solidFill>
                  <a:srgbClr val="FFC000"/>
                </a:solidFill>
                <a:prstDash val="solid"/>
              </a:ln>
              <a:solidFill>
                <a:srgbClr val="FFFF00"/>
              </a:solidFill>
              <a:effectLst>
                <a:outerShdw blurRad="41275" dist="12700" dir="12000000" algn="tl" rotWithShape="0">
                  <a:srgbClr val="000000">
                    <a:alpha val="40000"/>
                  </a:srgbClr>
                </a:outerShdw>
              </a:effectLst>
              <a:latin typeface="Bradley Hand ITC" pitchFamily="66" charset="0"/>
            </a:endParaRPr>
          </a:p>
        </p:txBody>
      </p:sp>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3568" y="1988840"/>
            <a:ext cx="7344816" cy="3960440"/>
          </a:xfrm>
          <a:prstGeom prst="rect">
            <a:avLst/>
          </a:prstGeom>
        </p:spPr>
      </p:pic>
      <p:sp>
        <p:nvSpPr>
          <p:cNvPr id="4" name="مربع نص 3"/>
          <p:cNvSpPr txBox="1"/>
          <p:nvPr/>
        </p:nvSpPr>
        <p:spPr>
          <a:xfrm>
            <a:off x="3001913" y="332656"/>
            <a:ext cx="3096344" cy="523220"/>
          </a:xfrm>
          <a:prstGeom prst="rect">
            <a:avLst/>
          </a:prstGeom>
          <a:noFill/>
        </p:spPr>
        <p:txBody>
          <a:bodyPr wrap="square" rtlCol="1">
            <a:spAutoFit/>
          </a:bodyPr>
          <a:lstStyle/>
          <a:p>
            <a:pPr algn="ctr" rtl="0"/>
            <a:r>
              <a:rPr lang="en-US" sz="2800" b="1" u="sng" dirty="0" smtClean="0">
                <a:solidFill>
                  <a:srgbClr val="FFC000"/>
                </a:solidFill>
                <a:latin typeface="Gabriola" panose="04040605051002020D02" pitchFamily="82" charset="0"/>
              </a:rPr>
              <a:t>Graduation Project II</a:t>
            </a:r>
            <a:endParaRPr lang="ar-SA" sz="2800" b="1" u="sng" dirty="0">
              <a:solidFill>
                <a:srgbClr val="FFC000"/>
              </a:solidFill>
              <a:latin typeface="Gabriola" panose="04040605051002020D02" pitchFamily="82" charset="0"/>
            </a:endParaRPr>
          </a:p>
        </p:txBody>
      </p:sp>
      <p:cxnSp>
        <p:nvCxnSpPr>
          <p:cNvPr id="6" name="رابط مستقيم 5"/>
          <p:cNvCxnSpPr/>
          <p:nvPr/>
        </p:nvCxnSpPr>
        <p:spPr>
          <a:xfrm>
            <a:off x="5364088" y="6086874"/>
            <a:ext cx="0" cy="646331"/>
          </a:xfrm>
          <a:prstGeom prst="line">
            <a:avLst/>
          </a:prstGeom>
        </p:spPr>
        <p:style>
          <a:lnRef idx="3">
            <a:schemeClr val="accent2"/>
          </a:lnRef>
          <a:fillRef idx="0">
            <a:schemeClr val="accent2"/>
          </a:fillRef>
          <a:effectRef idx="2">
            <a:schemeClr val="accent2"/>
          </a:effectRef>
          <a:fontRef idx="minor">
            <a:schemeClr val="tx1"/>
          </a:fontRef>
        </p:style>
      </p:cxnSp>
      <p:sp>
        <p:nvSpPr>
          <p:cNvPr id="7" name="مربع نص 6"/>
          <p:cNvSpPr txBox="1"/>
          <p:nvPr/>
        </p:nvSpPr>
        <p:spPr>
          <a:xfrm>
            <a:off x="5364088" y="6090301"/>
            <a:ext cx="3779912" cy="923330"/>
          </a:xfrm>
          <a:prstGeom prst="rect">
            <a:avLst/>
          </a:prstGeom>
          <a:noFill/>
        </p:spPr>
        <p:txBody>
          <a:bodyPr wrap="square" rtlCol="1">
            <a:spAutoFit/>
          </a:bodyPr>
          <a:lstStyle/>
          <a:p>
            <a:pPr marL="285750" indent="-285750" algn="l" rtl="0">
              <a:buFont typeface="Wingdings" pitchFamily="2" charset="2"/>
              <a:buChar char="Ø"/>
            </a:pPr>
            <a:r>
              <a:rPr lang="en-US" b="1" dirty="0">
                <a:solidFill>
                  <a:schemeClr val="accent2"/>
                </a:solidFill>
                <a:latin typeface="Bradley Hand ITC" pitchFamily="66" charset="0"/>
              </a:rPr>
              <a:t>Aya Burhan Saeed     11142755</a:t>
            </a:r>
          </a:p>
          <a:p>
            <a:pPr marL="285750" indent="-285750" algn="l" rtl="0">
              <a:buFont typeface="Wingdings" pitchFamily="2" charset="2"/>
              <a:buChar char="Ø"/>
            </a:pPr>
            <a:r>
              <a:rPr lang="en-US" b="1" dirty="0">
                <a:solidFill>
                  <a:schemeClr val="accent2"/>
                </a:solidFill>
                <a:latin typeface="Bradley Hand ITC" pitchFamily="66" charset="0"/>
              </a:rPr>
              <a:t>Noora Saleh Zaid       11106728</a:t>
            </a:r>
            <a:endParaRPr lang="ar-SA" b="1" dirty="0">
              <a:solidFill>
                <a:schemeClr val="accent2"/>
              </a:solidFill>
              <a:latin typeface="Bradley Hand ITC" pitchFamily="66" charset="0"/>
            </a:endParaRPr>
          </a:p>
          <a:p>
            <a:pPr algn="l" rtl="0"/>
            <a:endParaRPr lang="ar-SA" dirty="0"/>
          </a:p>
        </p:txBody>
      </p:sp>
      <p:sp>
        <p:nvSpPr>
          <p:cNvPr id="8" name="مربع نص 7"/>
          <p:cNvSpPr txBox="1"/>
          <p:nvPr/>
        </p:nvSpPr>
        <p:spPr>
          <a:xfrm>
            <a:off x="2371775" y="6086873"/>
            <a:ext cx="3024336" cy="646331"/>
          </a:xfrm>
          <a:prstGeom prst="rect">
            <a:avLst/>
          </a:prstGeom>
          <a:noFill/>
        </p:spPr>
        <p:txBody>
          <a:bodyPr wrap="square" rtlCol="1">
            <a:spAutoFit/>
          </a:bodyPr>
          <a:lstStyle/>
          <a:p>
            <a:pPr marL="285750" indent="-285750" algn="l" rtl="0">
              <a:buFont typeface="Wingdings" panose="05000000000000000000" pitchFamily="2" charset="2"/>
              <a:buChar char="Ø"/>
            </a:pPr>
            <a:r>
              <a:rPr lang="en-US" b="1" dirty="0" smtClean="0">
                <a:solidFill>
                  <a:schemeClr val="accent2"/>
                </a:solidFill>
                <a:latin typeface="Bradley Hand ITC" panose="03070402050302030203" pitchFamily="66" charset="0"/>
              </a:rPr>
              <a:t>Supervised by :</a:t>
            </a:r>
          </a:p>
          <a:p>
            <a:pPr algn="l" rtl="0"/>
            <a:r>
              <a:rPr lang="en-US" b="1" dirty="0" smtClean="0">
                <a:solidFill>
                  <a:schemeClr val="accent2"/>
                </a:solidFill>
                <a:latin typeface="Bradley Hand ITC" panose="03070402050302030203" pitchFamily="66" charset="0"/>
              </a:rPr>
              <a:t>           Dr. </a:t>
            </a:r>
            <a:r>
              <a:rPr lang="en-US" b="1" dirty="0" err="1" smtClean="0">
                <a:solidFill>
                  <a:schemeClr val="accent2"/>
                </a:solidFill>
                <a:latin typeface="Bradley Hand ITC" panose="03070402050302030203" pitchFamily="66" charset="0"/>
              </a:rPr>
              <a:t>Saed</a:t>
            </a:r>
            <a:r>
              <a:rPr lang="en-US" b="1" dirty="0" smtClean="0">
                <a:solidFill>
                  <a:schemeClr val="accent2"/>
                </a:solidFill>
                <a:latin typeface="Bradley Hand ITC" panose="03070402050302030203" pitchFamily="66" charset="0"/>
              </a:rPr>
              <a:t> Tarapiah </a:t>
            </a:r>
          </a:p>
        </p:txBody>
      </p:sp>
      <p:sp>
        <p:nvSpPr>
          <p:cNvPr id="10" name="مربع نص 9"/>
          <p:cNvSpPr txBox="1"/>
          <p:nvPr/>
        </p:nvSpPr>
        <p:spPr>
          <a:xfrm>
            <a:off x="179512" y="6182634"/>
            <a:ext cx="1872208" cy="461665"/>
          </a:xfrm>
          <a:prstGeom prst="rect">
            <a:avLst/>
          </a:prstGeom>
          <a:noFill/>
        </p:spPr>
        <p:txBody>
          <a:bodyPr wrap="square" rtlCol="1">
            <a:spAutoFit/>
          </a:bodyPr>
          <a:lstStyle/>
          <a:p>
            <a:pPr algn="ctr" rtl="0"/>
            <a:r>
              <a:rPr lang="en-US" sz="2400" b="1" dirty="0" smtClean="0">
                <a:latin typeface="Bradley Hand ITC" panose="03070402050302030203" pitchFamily="66" charset="0"/>
              </a:rPr>
              <a:t>20/12/2015</a:t>
            </a:r>
            <a:endParaRPr lang="ar-SA" sz="2400" b="1" dirty="0">
              <a:latin typeface="Bradley Hand ITC" panose="03070402050302030203" pitchFamily="66" charset="0"/>
            </a:endParaRPr>
          </a:p>
        </p:txBody>
      </p:sp>
    </p:spTree>
    <p:extLst>
      <p:ext uri="{BB962C8B-B14F-4D97-AF65-F5344CB8AC3E}">
        <p14:creationId xmlns:p14="http://schemas.microsoft.com/office/powerpoint/2010/main" val="150345568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2"/>
                </a:solidFill>
                <a:effectLst>
                  <a:outerShdw blurRad="38100" dist="38100" dir="2700000" algn="tl">
                    <a:srgbClr val="000000">
                      <a:alpha val="43137"/>
                    </a:srgbClr>
                  </a:outerShdw>
                </a:effectLst>
              </a:rPr>
              <a:t>System </a:t>
            </a:r>
            <a:r>
              <a:rPr lang="en-US" b="1" dirty="0" smtClean="0">
                <a:solidFill>
                  <a:schemeClr val="accent2"/>
                </a:solidFill>
                <a:effectLst>
                  <a:outerShdw blurRad="38100" dist="38100" dir="2700000" algn="tl">
                    <a:srgbClr val="000000">
                      <a:alpha val="43137"/>
                    </a:srgbClr>
                  </a:outerShdw>
                </a:effectLst>
              </a:rPr>
              <a:t>Main Components</a:t>
            </a:r>
            <a:endParaRPr lang="en-US" b="1" dirty="0">
              <a:effectLst>
                <a:outerShdw blurRad="38100" dist="38100" dir="2700000" algn="tl">
                  <a:srgbClr val="000000">
                    <a:alpha val="43137"/>
                  </a:srgbClr>
                </a:outerShdw>
              </a:effectLst>
            </a:endParaRPr>
          </a:p>
        </p:txBody>
      </p:sp>
      <p:pic>
        <p:nvPicPr>
          <p:cNvPr id="4" name="صورة 14"/>
          <p:cNvPicPr>
            <a:picLocks noGrp="1"/>
          </p:cNvPicPr>
          <p:nvPr>
            <p:ph sz="quarter" idx="1"/>
          </p:nvPr>
        </p:nvPicPr>
        <p:blipFill>
          <a:blip r:embed="rId2">
            <a:extLst>
              <a:ext uri="{28A0092B-C50C-407E-A947-70E740481C1C}">
                <a14:useLocalDpi xmlns:a14="http://schemas.microsoft.com/office/drawing/2010/main" val="0"/>
              </a:ext>
            </a:extLst>
          </a:blip>
          <a:stretch>
            <a:fillRect/>
          </a:stretch>
        </p:blipFill>
        <p:spPr>
          <a:xfrm>
            <a:off x="2483768" y="3140968"/>
            <a:ext cx="3600400" cy="2808312"/>
          </a:xfrm>
          <a:prstGeom prst="rect">
            <a:avLst/>
          </a:prstGeom>
        </p:spPr>
      </p:pic>
      <p:sp>
        <p:nvSpPr>
          <p:cNvPr id="3" name="مربع نص 2"/>
          <p:cNvSpPr txBox="1"/>
          <p:nvPr/>
        </p:nvSpPr>
        <p:spPr>
          <a:xfrm>
            <a:off x="533500" y="1823830"/>
            <a:ext cx="5976664" cy="461665"/>
          </a:xfrm>
          <a:prstGeom prst="rect">
            <a:avLst/>
          </a:prstGeom>
          <a:noFill/>
        </p:spPr>
        <p:txBody>
          <a:bodyPr wrap="square" rtlCol="1">
            <a:spAutoFit/>
          </a:bodyPr>
          <a:lstStyle/>
          <a:p>
            <a:pPr algn="l" rtl="0"/>
            <a:r>
              <a:rPr lang="en-US" sz="2400" b="1" dirty="0" smtClean="0"/>
              <a:t>Interfacing Ultrasonic With Arduino</a:t>
            </a:r>
            <a:endParaRPr lang="ar-SA" sz="2400" b="1" dirty="0"/>
          </a:p>
        </p:txBody>
      </p:sp>
    </p:spTree>
    <p:extLst>
      <p:ext uri="{BB962C8B-B14F-4D97-AF65-F5344CB8AC3E}">
        <p14:creationId xmlns:p14="http://schemas.microsoft.com/office/powerpoint/2010/main" val="363426831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2"/>
                </a:solidFill>
                <a:effectLst>
                  <a:outerShdw blurRad="38100" dist="38100" dir="2700000" algn="tl">
                    <a:srgbClr val="000000">
                      <a:alpha val="43137"/>
                    </a:srgbClr>
                  </a:outerShdw>
                </a:effectLst>
              </a:rPr>
              <a:t>System </a:t>
            </a:r>
            <a:r>
              <a:rPr lang="en-US" b="1" dirty="0" smtClean="0">
                <a:solidFill>
                  <a:schemeClr val="accent2"/>
                </a:solidFill>
                <a:effectLst>
                  <a:outerShdw blurRad="38100" dist="38100" dir="2700000" algn="tl">
                    <a:srgbClr val="000000">
                      <a:alpha val="43137"/>
                    </a:srgbClr>
                  </a:outerShdw>
                </a:effectLst>
              </a:rPr>
              <a:t>Main Components</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sz="quarter" idx="1"/>
          </p:nvPr>
        </p:nvSpPr>
        <p:spPr/>
        <p:txBody>
          <a:bodyPr/>
          <a:lstStyle/>
          <a:p>
            <a:pPr marL="0" indent="0" algn="l">
              <a:buNone/>
            </a:pPr>
            <a:r>
              <a:rPr lang="en-US" b="1" u="sng" dirty="0" smtClean="0"/>
              <a:t>LCD ( Liquid Crystal Display )</a:t>
            </a:r>
          </a:p>
          <a:p>
            <a:pPr marL="0" indent="0" algn="l">
              <a:buNone/>
            </a:pPr>
            <a:endParaRPr lang="en-US" b="1" u="sng" dirty="0"/>
          </a:p>
        </p:txBody>
      </p:sp>
      <p:sp>
        <p:nvSpPr>
          <p:cNvPr id="5" name="مربع نص 4"/>
          <p:cNvSpPr txBox="1"/>
          <p:nvPr/>
        </p:nvSpPr>
        <p:spPr>
          <a:xfrm>
            <a:off x="611560" y="2581631"/>
            <a:ext cx="3456681" cy="1569660"/>
          </a:xfrm>
          <a:prstGeom prst="rect">
            <a:avLst/>
          </a:prstGeom>
          <a:noFill/>
        </p:spPr>
        <p:txBody>
          <a:bodyPr wrap="square" rtlCol="1">
            <a:spAutoFit/>
          </a:bodyPr>
          <a:lstStyle/>
          <a:p>
            <a:pPr algn="l" rtl="0"/>
            <a:r>
              <a:rPr lang="en-US" sz="1600" b="1" dirty="0"/>
              <a:t> </a:t>
            </a:r>
            <a:r>
              <a:rPr lang="en-US" sz="2400" dirty="0" smtClean="0"/>
              <a:t>in our project we used LCD to show the # of free spot and their location in the parking .</a:t>
            </a:r>
            <a:endParaRPr lang="en-US" sz="2400" dirty="0"/>
          </a:p>
        </p:txBody>
      </p:sp>
      <p:pic>
        <p:nvPicPr>
          <p:cNvPr id="6" name="صورة 5"/>
          <p:cNvPicPr/>
          <p:nvPr/>
        </p:nvPicPr>
        <p:blipFill>
          <a:blip r:embed="rId2" cstate="print">
            <a:extLst>
              <a:ext uri="{28A0092B-C50C-407E-A947-70E740481C1C}">
                <a14:useLocalDpi xmlns:a14="http://schemas.microsoft.com/office/drawing/2010/main" val="0"/>
              </a:ext>
            </a:extLst>
          </a:blip>
          <a:stretch>
            <a:fillRect/>
          </a:stretch>
        </p:blipFill>
        <p:spPr>
          <a:xfrm>
            <a:off x="4355976" y="2996952"/>
            <a:ext cx="4248472" cy="2592288"/>
          </a:xfrm>
          <a:prstGeom prst="rect">
            <a:avLst/>
          </a:prstGeom>
        </p:spPr>
      </p:pic>
    </p:spTree>
    <p:extLst>
      <p:ext uri="{BB962C8B-B14F-4D97-AF65-F5344CB8AC3E}">
        <p14:creationId xmlns:p14="http://schemas.microsoft.com/office/powerpoint/2010/main" val="425243318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2"/>
                </a:solidFill>
                <a:effectLst>
                  <a:outerShdw blurRad="38100" dist="38100" dir="2700000" algn="tl">
                    <a:srgbClr val="000000">
                      <a:alpha val="43137"/>
                    </a:srgbClr>
                  </a:outerShdw>
                </a:effectLst>
              </a:rPr>
              <a:t>System </a:t>
            </a:r>
            <a:r>
              <a:rPr lang="en-US" b="1" dirty="0" smtClean="0">
                <a:solidFill>
                  <a:schemeClr val="accent2"/>
                </a:solidFill>
                <a:effectLst>
                  <a:outerShdw blurRad="38100" dist="38100" dir="2700000" algn="tl">
                    <a:srgbClr val="000000">
                      <a:alpha val="43137"/>
                    </a:srgbClr>
                  </a:outerShdw>
                </a:effectLst>
              </a:rPr>
              <a:t>Main Components</a:t>
            </a:r>
            <a:endParaRPr lang="en-US" b="1" dirty="0">
              <a:effectLst>
                <a:outerShdw blurRad="38100" dist="38100" dir="2700000" algn="tl">
                  <a:srgbClr val="000000">
                    <a:alpha val="43137"/>
                  </a:srgbClr>
                </a:outerShdw>
              </a:effectLst>
            </a:endParaRPr>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2402235" y="3068960"/>
            <a:ext cx="4831080" cy="2527300"/>
          </a:xfrm>
          <a:prstGeom prst="rect">
            <a:avLst/>
          </a:prstGeom>
          <a:ln>
            <a:noFill/>
          </a:ln>
          <a:effectLst>
            <a:outerShdw blurRad="292100" dist="139700" dir="2700000" algn="tl" rotWithShape="0">
              <a:srgbClr val="333333">
                <a:alpha val="65000"/>
              </a:srgbClr>
            </a:outerShdw>
          </a:effectLst>
        </p:spPr>
      </p:pic>
      <p:sp>
        <p:nvSpPr>
          <p:cNvPr id="3" name="مربع نص 2"/>
          <p:cNvSpPr txBox="1"/>
          <p:nvPr/>
        </p:nvSpPr>
        <p:spPr>
          <a:xfrm>
            <a:off x="782054" y="1886189"/>
            <a:ext cx="4726050" cy="461665"/>
          </a:xfrm>
          <a:prstGeom prst="rect">
            <a:avLst/>
          </a:prstGeom>
          <a:noFill/>
        </p:spPr>
        <p:txBody>
          <a:bodyPr wrap="square" rtlCol="1">
            <a:spAutoFit/>
          </a:bodyPr>
          <a:lstStyle/>
          <a:p>
            <a:pPr algn="l" rtl="0"/>
            <a:r>
              <a:rPr lang="en-US" sz="2400" b="1" dirty="0" smtClean="0"/>
              <a:t>Interfacing LCD With Arduino</a:t>
            </a:r>
            <a:endParaRPr lang="ar-SA" sz="2400" b="1" dirty="0"/>
          </a:p>
        </p:txBody>
      </p:sp>
    </p:spTree>
    <p:extLst>
      <p:ext uri="{BB962C8B-B14F-4D97-AF65-F5344CB8AC3E}">
        <p14:creationId xmlns:p14="http://schemas.microsoft.com/office/powerpoint/2010/main" val="172576829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a:solidFill>
                  <a:schemeClr val="accent2"/>
                </a:solidFill>
                <a:effectLst>
                  <a:outerShdw blurRad="38100" dist="38100" dir="2700000" algn="tl">
                    <a:srgbClr val="000000">
                      <a:alpha val="43137"/>
                    </a:srgbClr>
                  </a:outerShdw>
                </a:effectLst>
              </a:rPr>
              <a:t>System </a:t>
            </a:r>
            <a:r>
              <a:rPr lang="en-US" b="1" dirty="0" smtClean="0">
                <a:solidFill>
                  <a:schemeClr val="accent2"/>
                </a:solidFill>
                <a:effectLst>
                  <a:outerShdw blurRad="38100" dist="38100" dir="2700000" algn="tl">
                    <a:srgbClr val="000000">
                      <a:alpha val="43137"/>
                    </a:srgbClr>
                  </a:outerShdw>
                </a:effectLst>
              </a:rPr>
              <a:t>Main Components</a:t>
            </a:r>
            <a:endParaRPr lang="ar-SA" dirty="0"/>
          </a:p>
        </p:txBody>
      </p:sp>
      <p:sp>
        <p:nvSpPr>
          <p:cNvPr id="4" name="مربع نص 3"/>
          <p:cNvSpPr txBox="1"/>
          <p:nvPr/>
        </p:nvSpPr>
        <p:spPr>
          <a:xfrm>
            <a:off x="539552" y="1773982"/>
            <a:ext cx="6984776" cy="523220"/>
          </a:xfrm>
          <a:prstGeom prst="rect">
            <a:avLst/>
          </a:prstGeom>
          <a:noFill/>
        </p:spPr>
        <p:txBody>
          <a:bodyPr wrap="square" rtlCol="1">
            <a:spAutoFit/>
          </a:bodyPr>
          <a:lstStyle/>
          <a:p>
            <a:pPr algn="l" rtl="0"/>
            <a:r>
              <a:rPr lang="en-US" sz="2800" b="1" u="sng" dirty="0"/>
              <a:t>RFID </a:t>
            </a:r>
            <a:r>
              <a:rPr lang="en-US" sz="2800" b="1" u="sng" dirty="0" smtClean="0"/>
              <a:t>Reader </a:t>
            </a:r>
            <a:r>
              <a:rPr lang="en-US" sz="2800" u="sng" dirty="0"/>
              <a:t>( </a:t>
            </a:r>
            <a:r>
              <a:rPr lang="en-US" sz="2800" u="sng" dirty="0" smtClean="0"/>
              <a:t>Radio Frequency Identification )</a:t>
            </a:r>
            <a:endParaRPr lang="ar-SA" sz="2800" u="sng" dirty="0"/>
          </a:p>
        </p:txBody>
      </p:sp>
      <p:pic>
        <p:nvPicPr>
          <p:cNvPr id="5" name="صورة 4"/>
          <p:cNvPicPr/>
          <p:nvPr/>
        </p:nvPicPr>
        <p:blipFill>
          <a:blip r:embed="rId2">
            <a:extLst>
              <a:ext uri="{28A0092B-C50C-407E-A947-70E740481C1C}">
                <a14:useLocalDpi xmlns:a14="http://schemas.microsoft.com/office/drawing/2010/main" val="0"/>
              </a:ext>
            </a:extLst>
          </a:blip>
          <a:stretch>
            <a:fillRect/>
          </a:stretch>
        </p:blipFill>
        <p:spPr>
          <a:xfrm>
            <a:off x="5148064" y="2780928"/>
            <a:ext cx="3457575" cy="2186305"/>
          </a:xfrm>
          <a:prstGeom prst="rect">
            <a:avLst/>
          </a:prstGeom>
        </p:spPr>
      </p:pic>
      <p:sp>
        <p:nvSpPr>
          <p:cNvPr id="6" name="مربع نص 5"/>
          <p:cNvSpPr txBox="1"/>
          <p:nvPr/>
        </p:nvSpPr>
        <p:spPr>
          <a:xfrm>
            <a:off x="827584" y="2636912"/>
            <a:ext cx="3744416" cy="3416320"/>
          </a:xfrm>
          <a:prstGeom prst="rect">
            <a:avLst/>
          </a:prstGeom>
          <a:noFill/>
        </p:spPr>
        <p:txBody>
          <a:bodyPr wrap="square" rtlCol="1">
            <a:spAutoFit/>
          </a:bodyPr>
          <a:lstStyle/>
          <a:p>
            <a:pPr algn="l" rtl="0"/>
            <a:r>
              <a:rPr lang="en-US" dirty="0" smtClean="0"/>
              <a:t>RFID </a:t>
            </a:r>
            <a:r>
              <a:rPr lang="en-US" dirty="0"/>
              <a:t>system consists of 2 parts.  A Reader, and one or more transponders , also known as Tags. </a:t>
            </a:r>
            <a:endParaRPr lang="en-US" dirty="0" smtClean="0"/>
          </a:p>
          <a:p>
            <a:pPr algn="l" rtl="0"/>
            <a:r>
              <a:rPr lang="en-US" dirty="0" smtClean="0"/>
              <a:t>RFID </a:t>
            </a:r>
            <a:r>
              <a:rPr lang="en-US" dirty="0"/>
              <a:t>systems evolved from barcode labels as a means to automatically identify and track products and </a:t>
            </a:r>
            <a:r>
              <a:rPr lang="en-US" dirty="0" smtClean="0"/>
              <a:t>people .</a:t>
            </a:r>
          </a:p>
          <a:p>
            <a:pPr algn="l" rtl="0"/>
            <a:r>
              <a:rPr lang="en-US" dirty="0" smtClean="0"/>
              <a:t>In our project we use an RFID reader at the entrance of the parking and RFID tags under the cars to identify the reserving car and making the gate open for it .  </a:t>
            </a:r>
            <a:endParaRPr lang="ar-SA" dirty="0"/>
          </a:p>
        </p:txBody>
      </p:sp>
    </p:spTree>
    <p:extLst>
      <p:ext uri="{BB962C8B-B14F-4D97-AF65-F5344CB8AC3E}">
        <p14:creationId xmlns:p14="http://schemas.microsoft.com/office/powerpoint/2010/main" val="54718605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a:solidFill>
                  <a:schemeClr val="accent2"/>
                </a:solidFill>
                <a:effectLst>
                  <a:outerShdw blurRad="38100" dist="38100" dir="2700000" algn="tl">
                    <a:srgbClr val="000000">
                      <a:alpha val="43137"/>
                    </a:srgbClr>
                  </a:outerShdw>
                </a:effectLst>
              </a:rPr>
              <a:t>System </a:t>
            </a:r>
            <a:r>
              <a:rPr lang="en-US" b="1" dirty="0" smtClean="0">
                <a:solidFill>
                  <a:schemeClr val="accent2"/>
                </a:solidFill>
                <a:effectLst>
                  <a:outerShdw blurRad="38100" dist="38100" dir="2700000" algn="tl">
                    <a:srgbClr val="000000">
                      <a:alpha val="43137"/>
                    </a:srgbClr>
                  </a:outerShdw>
                </a:effectLst>
              </a:rPr>
              <a:t>Main Components</a:t>
            </a:r>
            <a:endParaRPr lang="ar-SA" dirty="0"/>
          </a:p>
        </p:txBody>
      </p:sp>
      <p:pic>
        <p:nvPicPr>
          <p:cNvPr id="4" name="صورة 3"/>
          <p:cNvPicPr/>
          <p:nvPr/>
        </p:nvPicPr>
        <p:blipFill>
          <a:blip r:embed="rId2" cstate="print">
            <a:extLst>
              <a:ext uri="{28A0092B-C50C-407E-A947-70E740481C1C}">
                <a14:useLocalDpi xmlns:a14="http://schemas.microsoft.com/office/drawing/2010/main" val="0"/>
              </a:ext>
            </a:extLst>
          </a:blip>
          <a:stretch>
            <a:fillRect/>
          </a:stretch>
        </p:blipFill>
        <p:spPr>
          <a:xfrm>
            <a:off x="2339752" y="3068960"/>
            <a:ext cx="3775710" cy="2124075"/>
          </a:xfrm>
          <a:prstGeom prst="rect">
            <a:avLst/>
          </a:prstGeom>
        </p:spPr>
      </p:pic>
      <p:sp>
        <p:nvSpPr>
          <p:cNvPr id="5" name="مربع نص 4"/>
          <p:cNvSpPr txBox="1"/>
          <p:nvPr/>
        </p:nvSpPr>
        <p:spPr>
          <a:xfrm>
            <a:off x="827584" y="1832273"/>
            <a:ext cx="3816424" cy="646331"/>
          </a:xfrm>
          <a:prstGeom prst="rect">
            <a:avLst/>
          </a:prstGeom>
          <a:noFill/>
        </p:spPr>
        <p:txBody>
          <a:bodyPr wrap="square" rtlCol="1">
            <a:spAutoFit/>
          </a:bodyPr>
          <a:lstStyle/>
          <a:p>
            <a:pPr algn="l" rtl="0"/>
            <a:r>
              <a:rPr lang="en-US" b="1" dirty="0"/>
              <a:t>Interfacing </a:t>
            </a:r>
            <a:r>
              <a:rPr lang="en-US" b="1" dirty="0" smtClean="0"/>
              <a:t>RFID With </a:t>
            </a:r>
            <a:r>
              <a:rPr lang="en-US" b="1" dirty="0"/>
              <a:t>Arduino</a:t>
            </a:r>
            <a:endParaRPr lang="ar-SA" b="1" dirty="0"/>
          </a:p>
          <a:p>
            <a:pPr algn="l" rtl="0"/>
            <a:endParaRPr lang="ar-SA" dirty="0"/>
          </a:p>
        </p:txBody>
      </p:sp>
    </p:spTree>
    <p:extLst>
      <p:ext uri="{BB962C8B-B14F-4D97-AF65-F5344CB8AC3E}">
        <p14:creationId xmlns:p14="http://schemas.microsoft.com/office/powerpoint/2010/main" val="234114576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a:solidFill>
                  <a:schemeClr val="accent2"/>
                </a:solidFill>
                <a:effectLst>
                  <a:outerShdw blurRad="38100" dist="38100" dir="2700000" algn="tl">
                    <a:srgbClr val="000000">
                      <a:alpha val="43137"/>
                    </a:srgbClr>
                  </a:outerShdw>
                </a:effectLst>
              </a:rPr>
              <a:t>System </a:t>
            </a:r>
            <a:r>
              <a:rPr lang="en-US" b="1" dirty="0" smtClean="0">
                <a:solidFill>
                  <a:schemeClr val="accent2"/>
                </a:solidFill>
                <a:effectLst>
                  <a:outerShdw blurRad="38100" dist="38100" dir="2700000" algn="tl">
                    <a:srgbClr val="000000">
                      <a:alpha val="43137"/>
                    </a:srgbClr>
                  </a:outerShdw>
                </a:effectLst>
              </a:rPr>
              <a:t>Main Components</a:t>
            </a:r>
            <a:endParaRPr lang="ar-SA" dirty="0"/>
          </a:p>
        </p:txBody>
      </p:sp>
      <p:sp>
        <p:nvSpPr>
          <p:cNvPr id="4" name="مربع نص 3"/>
          <p:cNvSpPr txBox="1"/>
          <p:nvPr/>
        </p:nvSpPr>
        <p:spPr>
          <a:xfrm>
            <a:off x="1043608" y="1700808"/>
            <a:ext cx="5616624" cy="523220"/>
          </a:xfrm>
          <a:prstGeom prst="rect">
            <a:avLst/>
          </a:prstGeom>
          <a:noFill/>
        </p:spPr>
        <p:txBody>
          <a:bodyPr wrap="square" rtlCol="1">
            <a:spAutoFit/>
          </a:bodyPr>
          <a:lstStyle/>
          <a:p>
            <a:pPr algn="l" rtl="0"/>
            <a:r>
              <a:rPr lang="en-US" sz="2800" b="1" u="sng" dirty="0"/>
              <a:t>Servo Motor </a:t>
            </a:r>
            <a:endParaRPr lang="ar-SA" sz="2800" b="1" u="sng" dirty="0"/>
          </a:p>
        </p:txBody>
      </p:sp>
      <p:pic>
        <p:nvPicPr>
          <p:cNvPr id="3074" name="Picture 2" descr="http://circuitdigest.com/sites/default/files/inlineimages/Servo-Moto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04048" y="2132856"/>
            <a:ext cx="3641684" cy="2330678"/>
          </a:xfrm>
          <a:prstGeom prst="rect">
            <a:avLst/>
          </a:prstGeom>
          <a:noFill/>
          <a:extLst>
            <a:ext uri="{909E8E84-426E-40DD-AFC4-6F175D3DCCD1}">
              <a14:hiddenFill xmlns:a14="http://schemas.microsoft.com/office/drawing/2010/main">
                <a:solidFill>
                  <a:srgbClr val="FFFFFF"/>
                </a:solidFill>
              </a14:hiddenFill>
            </a:ext>
          </a:extLst>
        </p:spPr>
      </p:pic>
      <p:sp>
        <p:nvSpPr>
          <p:cNvPr id="5" name="مربع نص 4"/>
          <p:cNvSpPr txBox="1"/>
          <p:nvPr/>
        </p:nvSpPr>
        <p:spPr>
          <a:xfrm>
            <a:off x="971600" y="2420888"/>
            <a:ext cx="3168352" cy="3170099"/>
          </a:xfrm>
          <a:prstGeom prst="rect">
            <a:avLst/>
          </a:prstGeom>
          <a:noFill/>
        </p:spPr>
        <p:txBody>
          <a:bodyPr wrap="square" rtlCol="1">
            <a:spAutoFit/>
          </a:bodyPr>
          <a:lstStyle/>
          <a:p>
            <a:pPr algn="l" rtl="0"/>
            <a:r>
              <a:rPr lang="en-US" sz="2000" dirty="0"/>
              <a:t>Servos are controlled by sending an electrical pulse of variable width, or pulse width modulation (PWM), through the control </a:t>
            </a:r>
            <a:r>
              <a:rPr lang="en-US" sz="2000" dirty="0" smtClean="0"/>
              <a:t>wire.</a:t>
            </a:r>
          </a:p>
          <a:p>
            <a:pPr algn="l" rtl="0"/>
            <a:r>
              <a:rPr lang="en-US" sz="2000" dirty="0" smtClean="0"/>
              <a:t>In our project we used a servo motor to control opening and closing the gate at the entrance of the parking .</a:t>
            </a:r>
            <a:endParaRPr lang="ar-SA" sz="2000" dirty="0"/>
          </a:p>
        </p:txBody>
      </p:sp>
    </p:spTree>
    <p:extLst>
      <p:ext uri="{BB962C8B-B14F-4D97-AF65-F5344CB8AC3E}">
        <p14:creationId xmlns:p14="http://schemas.microsoft.com/office/powerpoint/2010/main" val="129151167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a:solidFill>
                  <a:schemeClr val="accent2"/>
                </a:solidFill>
                <a:effectLst>
                  <a:outerShdw blurRad="38100" dist="38100" dir="2700000" algn="tl">
                    <a:srgbClr val="000000">
                      <a:alpha val="43137"/>
                    </a:srgbClr>
                  </a:outerShdw>
                </a:effectLst>
              </a:rPr>
              <a:t>System </a:t>
            </a:r>
            <a:r>
              <a:rPr lang="en-US" b="1" dirty="0" smtClean="0">
                <a:solidFill>
                  <a:schemeClr val="accent2"/>
                </a:solidFill>
                <a:effectLst>
                  <a:outerShdw blurRad="38100" dist="38100" dir="2700000" algn="tl">
                    <a:srgbClr val="000000">
                      <a:alpha val="43137"/>
                    </a:srgbClr>
                  </a:outerShdw>
                </a:effectLst>
              </a:rPr>
              <a:t>Main Components</a:t>
            </a:r>
            <a:endParaRPr lang="ar-SA" dirty="0"/>
          </a:p>
        </p:txBody>
      </p:sp>
      <p:pic>
        <p:nvPicPr>
          <p:cNvPr id="4" name="Picture 23" descr="http://ninad243.weebly.com/uploads/1/2/5/5/12557204/1839348_orig.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771800" y="2852936"/>
            <a:ext cx="3800475" cy="2582545"/>
          </a:xfrm>
          <a:prstGeom prst="rect">
            <a:avLst/>
          </a:prstGeom>
          <a:noFill/>
          <a:ln>
            <a:noFill/>
          </a:ln>
        </p:spPr>
      </p:pic>
      <p:sp>
        <p:nvSpPr>
          <p:cNvPr id="5" name="مربع نص 4"/>
          <p:cNvSpPr txBox="1"/>
          <p:nvPr/>
        </p:nvSpPr>
        <p:spPr>
          <a:xfrm>
            <a:off x="1187624" y="1772816"/>
            <a:ext cx="3888432" cy="646331"/>
          </a:xfrm>
          <a:prstGeom prst="rect">
            <a:avLst/>
          </a:prstGeom>
          <a:noFill/>
        </p:spPr>
        <p:txBody>
          <a:bodyPr wrap="square" rtlCol="1">
            <a:spAutoFit/>
          </a:bodyPr>
          <a:lstStyle/>
          <a:p>
            <a:pPr algn="l" rtl="0"/>
            <a:r>
              <a:rPr lang="en-US" b="1" dirty="0"/>
              <a:t>Interfacing </a:t>
            </a:r>
            <a:r>
              <a:rPr lang="en-US" b="1" dirty="0" smtClean="0"/>
              <a:t>Servo Motor With </a:t>
            </a:r>
            <a:r>
              <a:rPr lang="en-US" b="1" dirty="0"/>
              <a:t>Arduino</a:t>
            </a:r>
            <a:endParaRPr lang="ar-SA" b="1" dirty="0"/>
          </a:p>
          <a:p>
            <a:pPr algn="l" rtl="0"/>
            <a:endParaRPr lang="ar-SA" dirty="0"/>
          </a:p>
        </p:txBody>
      </p:sp>
    </p:spTree>
    <p:extLst>
      <p:ext uri="{BB962C8B-B14F-4D97-AF65-F5344CB8AC3E}">
        <p14:creationId xmlns:p14="http://schemas.microsoft.com/office/powerpoint/2010/main" val="137855317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a:solidFill>
                  <a:schemeClr val="accent2"/>
                </a:solidFill>
                <a:effectLst>
                  <a:outerShdw blurRad="38100" dist="38100" dir="2700000" algn="tl">
                    <a:srgbClr val="000000">
                      <a:alpha val="43137"/>
                    </a:srgbClr>
                  </a:outerShdw>
                </a:effectLst>
              </a:rPr>
              <a:t>System </a:t>
            </a:r>
            <a:r>
              <a:rPr lang="en-US" b="1" dirty="0" smtClean="0">
                <a:solidFill>
                  <a:schemeClr val="accent2"/>
                </a:solidFill>
                <a:effectLst>
                  <a:outerShdw blurRad="38100" dist="38100" dir="2700000" algn="tl">
                    <a:srgbClr val="000000">
                      <a:alpha val="43137"/>
                    </a:srgbClr>
                  </a:outerShdw>
                </a:effectLst>
              </a:rPr>
              <a:t>Main Components</a:t>
            </a:r>
            <a:endParaRPr lang="ar-SA" dirty="0"/>
          </a:p>
        </p:txBody>
      </p:sp>
      <p:pic>
        <p:nvPicPr>
          <p:cNvPr id="4098" name="Picture 294" descr="الوصف: http://www.rhydolabz.com/wiki/wp-content/uploads/112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96136" y="2420888"/>
            <a:ext cx="2314575" cy="1371600"/>
          </a:xfrm>
          <a:prstGeom prst="rect">
            <a:avLst/>
          </a:prstGeom>
          <a:noFill/>
          <a:extLst>
            <a:ext uri="{909E8E84-426E-40DD-AFC4-6F175D3DCCD1}">
              <a14:hiddenFill xmlns:a14="http://schemas.microsoft.com/office/drawing/2010/main">
                <a:solidFill>
                  <a:srgbClr val="FFFFFF"/>
                </a:solidFill>
              </a14:hiddenFill>
            </a:ext>
          </a:extLst>
        </p:spPr>
      </p:pic>
      <p:pic>
        <p:nvPicPr>
          <p:cNvPr id="4097" name="Picture 293" descr="الوصف: نتيجة بحث الصور عن ‪serial tt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52306" y="4077072"/>
            <a:ext cx="2190750" cy="158115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5" name="مربع نص 4"/>
          <p:cNvSpPr txBox="1"/>
          <p:nvPr/>
        </p:nvSpPr>
        <p:spPr>
          <a:xfrm>
            <a:off x="400150" y="2636912"/>
            <a:ext cx="4315866" cy="2862322"/>
          </a:xfrm>
          <a:prstGeom prst="rect">
            <a:avLst/>
          </a:prstGeom>
          <a:noFill/>
        </p:spPr>
        <p:txBody>
          <a:bodyPr wrap="square" rtlCol="1">
            <a:spAutoFit/>
          </a:bodyPr>
          <a:lstStyle/>
          <a:p>
            <a:pPr algn="l" rtl="0"/>
            <a:r>
              <a:rPr lang="en-US" sz="2000" dirty="0"/>
              <a:t>ESP8266 ESP-01 Serial WIFI Transceiver Module is a cheap and easy way to connect any small microcontroller platform, like Arduino, wirelessly to </a:t>
            </a:r>
            <a:r>
              <a:rPr lang="en-US" sz="2000" dirty="0" smtClean="0"/>
              <a:t>Internet .</a:t>
            </a:r>
          </a:p>
          <a:p>
            <a:pPr algn="l" rtl="0"/>
            <a:r>
              <a:rPr lang="en-US" sz="2000" dirty="0" smtClean="0"/>
              <a:t>In our project we use it to make private network so we reserve a spot </a:t>
            </a:r>
          </a:p>
          <a:p>
            <a:pPr algn="l" rtl="0"/>
            <a:r>
              <a:rPr lang="en-US" sz="2000" dirty="0" smtClean="0"/>
              <a:t>( for terminals we have internet in our city street ) .</a:t>
            </a:r>
            <a:endParaRPr lang="ar-SA" sz="2000" dirty="0"/>
          </a:p>
        </p:txBody>
      </p:sp>
      <p:sp>
        <p:nvSpPr>
          <p:cNvPr id="6" name="مربع نص 5"/>
          <p:cNvSpPr txBox="1"/>
          <p:nvPr/>
        </p:nvSpPr>
        <p:spPr>
          <a:xfrm>
            <a:off x="373832" y="1727230"/>
            <a:ext cx="4824536" cy="523220"/>
          </a:xfrm>
          <a:prstGeom prst="rect">
            <a:avLst/>
          </a:prstGeom>
          <a:noFill/>
        </p:spPr>
        <p:txBody>
          <a:bodyPr wrap="square" rtlCol="1">
            <a:spAutoFit/>
          </a:bodyPr>
          <a:lstStyle/>
          <a:p>
            <a:pPr algn="l" rtl="0"/>
            <a:r>
              <a:rPr lang="en-US" sz="2800" b="1" u="sng" dirty="0"/>
              <a:t>ESP8266 Serial Wi-Fi Module</a:t>
            </a:r>
            <a:endParaRPr lang="ar-SA" sz="2800" b="1" u="sng" dirty="0"/>
          </a:p>
        </p:txBody>
      </p:sp>
    </p:spTree>
    <p:extLst>
      <p:ext uri="{BB962C8B-B14F-4D97-AF65-F5344CB8AC3E}">
        <p14:creationId xmlns:p14="http://schemas.microsoft.com/office/powerpoint/2010/main" val="48016580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a:solidFill>
                  <a:schemeClr val="accent2"/>
                </a:solidFill>
                <a:effectLst>
                  <a:outerShdw blurRad="38100" dist="38100" dir="2700000" algn="tl">
                    <a:srgbClr val="000000">
                      <a:alpha val="43137"/>
                    </a:srgbClr>
                  </a:outerShdw>
                </a:effectLst>
              </a:rPr>
              <a:t>System </a:t>
            </a:r>
            <a:r>
              <a:rPr lang="en-US" b="1" dirty="0" smtClean="0">
                <a:solidFill>
                  <a:schemeClr val="accent2"/>
                </a:solidFill>
                <a:effectLst>
                  <a:outerShdw blurRad="38100" dist="38100" dir="2700000" algn="tl">
                    <a:srgbClr val="000000">
                      <a:alpha val="43137"/>
                    </a:srgbClr>
                  </a:outerShdw>
                </a:effectLst>
              </a:rPr>
              <a:t>Main Components</a:t>
            </a:r>
            <a:endParaRPr lang="ar-SA" dirty="0"/>
          </a:p>
        </p:txBody>
      </p:sp>
      <p:sp>
        <p:nvSpPr>
          <p:cNvPr id="4" name="مربع نص 3"/>
          <p:cNvSpPr txBox="1"/>
          <p:nvPr/>
        </p:nvSpPr>
        <p:spPr>
          <a:xfrm>
            <a:off x="611957" y="2420888"/>
            <a:ext cx="4392091" cy="2862322"/>
          </a:xfrm>
          <a:prstGeom prst="rect">
            <a:avLst/>
          </a:prstGeom>
          <a:noFill/>
        </p:spPr>
        <p:txBody>
          <a:bodyPr wrap="square" rtlCol="1">
            <a:spAutoFit/>
          </a:bodyPr>
          <a:lstStyle/>
          <a:p>
            <a:pPr algn="l" rtl="0"/>
            <a:r>
              <a:rPr lang="en-US" sz="2000" dirty="0" smtClean="0"/>
              <a:t>These units </a:t>
            </a:r>
            <a:r>
              <a:rPr lang="en-US" sz="2000" dirty="0"/>
              <a:t>have four pins - Cathode is the longest pin. One for each color and a common cathode. Use this one LED for three status indicators or pulse width modulate all three and get mixed </a:t>
            </a:r>
            <a:r>
              <a:rPr lang="en-US" sz="2000" dirty="0" smtClean="0"/>
              <a:t>colors</a:t>
            </a:r>
            <a:r>
              <a:rPr lang="en-US" sz="2000" dirty="0"/>
              <a:t> </a:t>
            </a:r>
            <a:r>
              <a:rPr lang="en-US" sz="2000" dirty="0" smtClean="0"/>
              <a:t>.</a:t>
            </a:r>
          </a:p>
          <a:p>
            <a:pPr algn="l" rtl="0"/>
            <a:r>
              <a:rPr lang="en-US" sz="2000" dirty="0" smtClean="0"/>
              <a:t>We use it in our project to indicate the state of spot , if the spot is free the LED is green , if it is reserved the LED is blue , and if it is full the LED is red .</a:t>
            </a:r>
          </a:p>
        </p:txBody>
      </p:sp>
      <p:sp>
        <p:nvSpPr>
          <p:cNvPr id="5" name="مربع نص 4"/>
          <p:cNvSpPr txBox="1"/>
          <p:nvPr/>
        </p:nvSpPr>
        <p:spPr>
          <a:xfrm>
            <a:off x="683568" y="1700808"/>
            <a:ext cx="5400600" cy="800219"/>
          </a:xfrm>
          <a:prstGeom prst="rect">
            <a:avLst/>
          </a:prstGeom>
          <a:noFill/>
        </p:spPr>
        <p:txBody>
          <a:bodyPr wrap="square" rtlCol="1">
            <a:spAutoFit/>
          </a:bodyPr>
          <a:lstStyle/>
          <a:p>
            <a:pPr algn="l" rtl="0"/>
            <a:r>
              <a:rPr lang="en-US" sz="2800" b="1" u="sng" dirty="0"/>
              <a:t> RGB – LEDs </a:t>
            </a:r>
            <a:r>
              <a:rPr lang="en-US" sz="2800" u="sng" dirty="0"/>
              <a:t>( </a:t>
            </a:r>
            <a:r>
              <a:rPr lang="en-US" sz="2800" u="sng" dirty="0" smtClean="0"/>
              <a:t>Red </a:t>
            </a:r>
            <a:r>
              <a:rPr lang="en-US" sz="2800" u="sng" dirty="0"/>
              <a:t>, </a:t>
            </a:r>
            <a:r>
              <a:rPr lang="en-US" sz="2800" u="sng" dirty="0" smtClean="0"/>
              <a:t>Green </a:t>
            </a:r>
            <a:r>
              <a:rPr lang="en-US" sz="2800" u="sng" dirty="0"/>
              <a:t>, </a:t>
            </a:r>
            <a:r>
              <a:rPr lang="en-US" sz="2800" u="sng" dirty="0" smtClean="0"/>
              <a:t>Blue </a:t>
            </a:r>
            <a:r>
              <a:rPr lang="en-US" sz="2800" u="sng" dirty="0"/>
              <a:t>)</a:t>
            </a:r>
          </a:p>
          <a:p>
            <a:pPr algn="l" rtl="0"/>
            <a:endParaRPr lang="ar-SA" dirty="0"/>
          </a:p>
        </p:txBody>
      </p:sp>
      <p:pic>
        <p:nvPicPr>
          <p:cNvPr id="5122" name="صورة 1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660232" y="3614192"/>
            <a:ext cx="1800225" cy="2038350"/>
          </a:xfrm>
          <a:prstGeom prst="rect">
            <a:avLst/>
          </a:prstGeom>
          <a:noFill/>
          <a:extLst>
            <a:ext uri="{909E8E84-426E-40DD-AFC4-6F175D3DCCD1}">
              <a14:hiddenFill xmlns:a14="http://schemas.microsoft.com/office/drawing/2010/main">
                <a:solidFill>
                  <a:srgbClr val="FFFFFF"/>
                </a:solidFill>
              </a14:hiddenFill>
            </a:ext>
          </a:extLst>
        </p:spPr>
      </p:pic>
      <p:pic>
        <p:nvPicPr>
          <p:cNvPr id="5121" name="صورة 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60232" y="1556792"/>
            <a:ext cx="1905000" cy="203835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3"/>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7" name="Rectangle 4"/>
          <p:cNvSpPr>
            <a:spLocks noChangeArrowheads="1"/>
          </p:cNvSpPr>
          <p:nvPr/>
        </p:nvSpPr>
        <p:spPr bwMode="auto">
          <a:xfrm>
            <a:off x="0" y="45339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95470673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a:solidFill>
                  <a:schemeClr val="accent2"/>
                </a:solidFill>
                <a:effectLst>
                  <a:outerShdw blurRad="38100" dist="38100" dir="2700000" algn="tl">
                    <a:srgbClr val="000000">
                      <a:alpha val="43137"/>
                    </a:srgbClr>
                  </a:outerShdw>
                </a:effectLst>
              </a:rPr>
              <a:t>System </a:t>
            </a:r>
            <a:r>
              <a:rPr lang="en-US" b="1" dirty="0" smtClean="0">
                <a:solidFill>
                  <a:schemeClr val="accent2"/>
                </a:solidFill>
                <a:effectLst>
                  <a:outerShdw blurRad="38100" dist="38100" dir="2700000" algn="tl">
                    <a:srgbClr val="000000">
                      <a:alpha val="43137"/>
                    </a:srgbClr>
                  </a:outerShdw>
                </a:effectLst>
              </a:rPr>
              <a:t>Main Components</a:t>
            </a:r>
            <a:endParaRPr lang="ar-SA" dirty="0"/>
          </a:p>
        </p:txBody>
      </p:sp>
      <p:pic>
        <p:nvPicPr>
          <p:cNvPr id="4" name="صورة 3"/>
          <p:cNvPicPr/>
          <p:nvPr/>
        </p:nvPicPr>
        <p:blipFill>
          <a:blip r:embed="rId2">
            <a:extLst>
              <a:ext uri="{28A0092B-C50C-407E-A947-70E740481C1C}">
                <a14:useLocalDpi xmlns:a14="http://schemas.microsoft.com/office/drawing/2010/main" val="0"/>
              </a:ext>
            </a:extLst>
          </a:blip>
          <a:stretch>
            <a:fillRect/>
          </a:stretch>
        </p:blipFill>
        <p:spPr>
          <a:xfrm>
            <a:off x="2374429" y="2564904"/>
            <a:ext cx="4667250" cy="2950210"/>
          </a:xfrm>
          <a:prstGeom prst="rect">
            <a:avLst/>
          </a:prstGeom>
        </p:spPr>
      </p:pic>
      <p:sp>
        <p:nvSpPr>
          <p:cNvPr id="5" name="مربع نص 4"/>
          <p:cNvSpPr txBox="1"/>
          <p:nvPr/>
        </p:nvSpPr>
        <p:spPr>
          <a:xfrm>
            <a:off x="1043608" y="1772816"/>
            <a:ext cx="5544616" cy="646331"/>
          </a:xfrm>
          <a:prstGeom prst="rect">
            <a:avLst/>
          </a:prstGeom>
          <a:noFill/>
        </p:spPr>
        <p:txBody>
          <a:bodyPr wrap="square" rtlCol="1">
            <a:spAutoFit/>
          </a:bodyPr>
          <a:lstStyle/>
          <a:p>
            <a:pPr algn="l" rtl="0"/>
            <a:r>
              <a:rPr lang="en-US" b="1" dirty="0"/>
              <a:t>Interfacing </a:t>
            </a:r>
            <a:r>
              <a:rPr lang="en-US" b="1" dirty="0" smtClean="0"/>
              <a:t>RGB LED with </a:t>
            </a:r>
            <a:r>
              <a:rPr lang="en-US" b="1" dirty="0"/>
              <a:t>Arduino</a:t>
            </a:r>
            <a:endParaRPr lang="ar-SA" b="1" dirty="0"/>
          </a:p>
          <a:p>
            <a:pPr algn="l" rtl="0"/>
            <a:endParaRPr lang="ar-SA" dirty="0"/>
          </a:p>
        </p:txBody>
      </p:sp>
    </p:spTree>
    <p:extLst>
      <p:ext uri="{BB962C8B-B14F-4D97-AF65-F5344CB8AC3E}">
        <p14:creationId xmlns:p14="http://schemas.microsoft.com/office/powerpoint/2010/main" val="40732357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b="1" dirty="0" smtClean="0">
                <a:solidFill>
                  <a:schemeClr val="accent2"/>
                </a:solidFill>
                <a:effectLst>
                  <a:outerShdw blurRad="38100" dist="38100" dir="2700000" algn="tl">
                    <a:srgbClr val="000000">
                      <a:alpha val="43137"/>
                    </a:srgbClr>
                  </a:outerShdw>
                </a:effectLst>
              </a:rPr>
              <a:t>Outline </a:t>
            </a:r>
            <a:endParaRPr lang="ar-SA" b="1" dirty="0">
              <a:solidFill>
                <a:schemeClr val="accent2"/>
              </a:solidFill>
              <a:effectLst>
                <a:outerShdw blurRad="38100" dist="38100" dir="2700000" algn="tl">
                  <a:srgbClr val="000000">
                    <a:alpha val="43137"/>
                  </a:srgbClr>
                </a:outerShdw>
              </a:effectLst>
            </a:endParaRPr>
          </a:p>
        </p:txBody>
      </p:sp>
      <p:sp>
        <p:nvSpPr>
          <p:cNvPr id="3" name="عنصر نائب للمحتوى 2"/>
          <p:cNvSpPr>
            <a:spLocks noGrp="1"/>
          </p:cNvSpPr>
          <p:nvPr>
            <p:ph sz="quarter" idx="1"/>
          </p:nvPr>
        </p:nvSpPr>
        <p:spPr/>
        <p:txBody>
          <a:bodyPr>
            <a:normAutofit/>
          </a:bodyPr>
          <a:lstStyle/>
          <a:p>
            <a:pPr algn="just" rtl="0">
              <a:buFont typeface="Wingdings" pitchFamily="2" charset="2"/>
              <a:buChar char="q"/>
            </a:pPr>
            <a:r>
              <a:rPr lang="en-US" dirty="0" smtClean="0"/>
              <a:t>Introduction . </a:t>
            </a:r>
            <a:endParaRPr lang="en-US" dirty="0"/>
          </a:p>
          <a:p>
            <a:pPr algn="just" rtl="0">
              <a:buFont typeface="Wingdings" pitchFamily="2" charset="2"/>
              <a:buChar char="q"/>
            </a:pPr>
            <a:r>
              <a:rPr lang="en-US" dirty="0"/>
              <a:t>Project Motivations </a:t>
            </a:r>
            <a:r>
              <a:rPr lang="en-US" dirty="0" smtClean="0"/>
              <a:t>.</a:t>
            </a:r>
            <a:endParaRPr lang="en-US" dirty="0"/>
          </a:p>
          <a:p>
            <a:pPr algn="just" rtl="0">
              <a:buFont typeface="Wingdings" pitchFamily="2" charset="2"/>
              <a:buChar char="q"/>
            </a:pPr>
            <a:r>
              <a:rPr lang="en-US" dirty="0"/>
              <a:t>System Methodology and </a:t>
            </a:r>
            <a:r>
              <a:rPr lang="en-US" dirty="0" smtClean="0"/>
              <a:t>Flow-Chart </a:t>
            </a:r>
            <a:r>
              <a:rPr lang="en-US" dirty="0" smtClean="0"/>
              <a:t>.</a:t>
            </a:r>
          </a:p>
          <a:p>
            <a:pPr algn="just" rtl="0">
              <a:buFont typeface="Wingdings" pitchFamily="2" charset="2"/>
              <a:buChar char="q"/>
            </a:pPr>
            <a:r>
              <a:rPr lang="en-US" dirty="0"/>
              <a:t>System Implementations </a:t>
            </a:r>
            <a:r>
              <a:rPr lang="en-US" dirty="0" smtClean="0"/>
              <a:t>.</a:t>
            </a:r>
            <a:endParaRPr lang="en-US" dirty="0"/>
          </a:p>
          <a:p>
            <a:pPr algn="just" rtl="0">
              <a:buFont typeface="Wingdings" pitchFamily="2" charset="2"/>
              <a:buChar char="q"/>
            </a:pPr>
            <a:r>
              <a:rPr lang="en-US" dirty="0"/>
              <a:t>System </a:t>
            </a:r>
            <a:r>
              <a:rPr lang="en-US" dirty="0" smtClean="0"/>
              <a:t>Main Components .</a:t>
            </a:r>
            <a:endParaRPr lang="en-US" dirty="0"/>
          </a:p>
          <a:p>
            <a:pPr algn="just" rtl="0">
              <a:buFont typeface="Wingdings" pitchFamily="2" charset="2"/>
              <a:buChar char="q"/>
            </a:pPr>
            <a:r>
              <a:rPr lang="en-US" dirty="0" smtClean="0"/>
              <a:t>System </a:t>
            </a:r>
            <a:r>
              <a:rPr lang="en-US" dirty="0" smtClean="0"/>
              <a:t>Discussion </a:t>
            </a:r>
            <a:r>
              <a:rPr lang="en-US" dirty="0"/>
              <a:t>and SWOT </a:t>
            </a:r>
            <a:r>
              <a:rPr lang="en-US" dirty="0" smtClean="0"/>
              <a:t>Analysis .</a:t>
            </a:r>
            <a:endParaRPr lang="en-US" dirty="0"/>
          </a:p>
          <a:p>
            <a:pPr algn="just" rtl="0">
              <a:buFont typeface="Wingdings" pitchFamily="2" charset="2"/>
              <a:buChar char="q"/>
            </a:pPr>
            <a:r>
              <a:rPr lang="en-US" dirty="0" smtClean="0"/>
              <a:t>Conclusions and Recommendations  .</a:t>
            </a:r>
            <a:endParaRPr lang="en-US" dirty="0"/>
          </a:p>
          <a:p>
            <a:pPr algn="just" rtl="0">
              <a:buFont typeface="Wingdings" pitchFamily="2" charset="2"/>
              <a:buChar char="q"/>
            </a:pPr>
            <a:r>
              <a:rPr lang="en-US" dirty="0"/>
              <a:t>Future </a:t>
            </a:r>
            <a:r>
              <a:rPr lang="en-US" dirty="0" smtClean="0"/>
              <a:t>Work .</a:t>
            </a:r>
            <a:endParaRPr lang="en-US" dirty="0"/>
          </a:p>
        </p:txBody>
      </p:sp>
    </p:spTree>
    <p:extLst>
      <p:ext uri="{BB962C8B-B14F-4D97-AF65-F5344CB8AC3E}">
        <p14:creationId xmlns:p14="http://schemas.microsoft.com/office/powerpoint/2010/main" val="386652928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a:solidFill>
                  <a:schemeClr val="accent2"/>
                </a:solidFill>
                <a:effectLst>
                  <a:outerShdw blurRad="38100" dist="38100" dir="2700000" algn="tl">
                    <a:srgbClr val="000000">
                      <a:alpha val="43137"/>
                    </a:srgbClr>
                  </a:outerShdw>
                </a:effectLst>
              </a:rPr>
              <a:t>System </a:t>
            </a:r>
            <a:r>
              <a:rPr lang="en-US" b="1" dirty="0" smtClean="0">
                <a:solidFill>
                  <a:schemeClr val="accent2"/>
                </a:solidFill>
                <a:effectLst>
                  <a:outerShdw blurRad="38100" dist="38100" dir="2700000" algn="tl">
                    <a:srgbClr val="000000">
                      <a:alpha val="43137"/>
                    </a:srgbClr>
                  </a:outerShdw>
                </a:effectLst>
              </a:rPr>
              <a:t>Main Components</a:t>
            </a:r>
            <a:endParaRPr lang="ar-SA" dirty="0"/>
          </a:p>
        </p:txBody>
      </p:sp>
      <p:sp>
        <p:nvSpPr>
          <p:cNvPr id="4" name="مربع نص 3"/>
          <p:cNvSpPr txBox="1"/>
          <p:nvPr/>
        </p:nvSpPr>
        <p:spPr>
          <a:xfrm>
            <a:off x="755576" y="1696641"/>
            <a:ext cx="5112568" cy="2246769"/>
          </a:xfrm>
          <a:prstGeom prst="rect">
            <a:avLst/>
          </a:prstGeom>
          <a:noFill/>
        </p:spPr>
        <p:txBody>
          <a:bodyPr wrap="square" rtlCol="1">
            <a:spAutoFit/>
          </a:bodyPr>
          <a:lstStyle/>
          <a:p>
            <a:pPr algn="l" rtl="0"/>
            <a:r>
              <a:rPr lang="en-US" sz="2800" b="1" u="sng" dirty="0"/>
              <a:t> </a:t>
            </a:r>
            <a:r>
              <a:rPr lang="en-US" sz="2800" b="1" u="sng" dirty="0" smtClean="0"/>
              <a:t>Telnet  Application</a:t>
            </a:r>
          </a:p>
          <a:p>
            <a:pPr algn="l" rtl="0"/>
            <a:endParaRPr lang="en-US" sz="2800" b="1" u="sng" dirty="0" smtClean="0"/>
          </a:p>
          <a:p>
            <a:pPr algn="l" rtl="0"/>
            <a:r>
              <a:rPr lang="en-US" sz="2800" dirty="0" smtClean="0"/>
              <a:t>Is </a:t>
            </a:r>
            <a:r>
              <a:rPr lang="en-US" sz="2800" dirty="0"/>
              <a:t>an application layer protocol used on the internet or local area networks </a:t>
            </a:r>
            <a:r>
              <a:rPr lang="en-US" sz="2800" dirty="0" smtClean="0"/>
              <a:t>.</a:t>
            </a:r>
          </a:p>
        </p:txBody>
      </p:sp>
      <p:pic>
        <p:nvPicPr>
          <p:cNvPr id="1028" name="Picture 4" descr="https://fbcdn-sphotos-g-a.akamaihd.net/hphotos-ak-xtf1/v/t34.0-12/12380334_1709018446051172_1390421685_n.jpg?oh=a4cdb8a145ee7776f5d408e84eedc5f2&amp;oe=56761113&amp;__gda__=1450598775_abb82628283c89cbad703a70d643bf5c"/>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12159" y="1484784"/>
            <a:ext cx="2376263" cy="2376264"/>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s://fbcdn-sphotos-a-a.akamaihd.net/hphotos-ak-xpa1/v/t34.0-12/12398995_1709018432717840_1663650948_n.jpg?oh=f9723e59b4b0f3f13be8216e12cf3ecc&amp;oe=56767AEE&amp;__gda__=1450527039_79f4e814e7593f8f61deb09c82495e4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12160" y="4005064"/>
            <a:ext cx="2376263" cy="27224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6779859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1520" y="260648"/>
            <a:ext cx="8568952" cy="990600"/>
          </a:xfrm>
        </p:spPr>
        <p:txBody>
          <a:bodyPr>
            <a:normAutofit fontScale="90000"/>
          </a:bodyPr>
          <a:lstStyle/>
          <a:p>
            <a:r>
              <a:rPr lang="en-US" b="1" dirty="0" smtClean="0">
                <a:solidFill>
                  <a:schemeClr val="accent2"/>
                </a:solidFill>
                <a:effectLst>
                  <a:outerShdw blurRad="38100" dist="38100" dir="2700000" algn="tl">
                    <a:srgbClr val="000000">
                      <a:alpha val="43137"/>
                    </a:srgbClr>
                  </a:outerShdw>
                </a:effectLst>
              </a:rPr>
              <a:t> System Discussion and SWOT Analysis</a:t>
            </a:r>
            <a:r>
              <a:rPr lang="en-US" sz="4000" b="1" dirty="0" smtClean="0">
                <a:solidFill>
                  <a:schemeClr val="accent2"/>
                </a:solidFill>
                <a:effectLst>
                  <a:outerShdw blurRad="38100" dist="38100" dir="2700000" algn="tl">
                    <a:srgbClr val="000000">
                      <a:alpha val="43137"/>
                    </a:srgbClr>
                  </a:outerShdw>
                </a:effectLst>
              </a:rPr>
              <a:t/>
            </a:r>
            <a:br>
              <a:rPr lang="en-US" sz="4000" b="1" dirty="0" smtClean="0">
                <a:solidFill>
                  <a:schemeClr val="accent2"/>
                </a:solidFill>
                <a:effectLst>
                  <a:outerShdw blurRad="38100" dist="38100" dir="2700000" algn="tl">
                    <a:srgbClr val="000000">
                      <a:alpha val="43137"/>
                    </a:srgbClr>
                  </a:outerShdw>
                </a:effectLst>
              </a:rPr>
            </a:br>
            <a:r>
              <a:rPr lang="en-US" sz="4000" b="1" dirty="0" smtClean="0">
                <a:solidFill>
                  <a:schemeClr val="accent2"/>
                </a:solidFill>
                <a:effectLst>
                  <a:outerShdw blurRad="38100" dist="38100" dir="2700000" algn="tl">
                    <a:srgbClr val="000000">
                      <a:alpha val="43137"/>
                    </a:srgbClr>
                  </a:outerShdw>
                </a:effectLst>
              </a:rPr>
              <a:t>                       </a:t>
            </a:r>
            <a:endParaRPr lang="ar-SA" sz="4000" b="1" dirty="0">
              <a:solidFill>
                <a:srgbClr val="873997"/>
              </a:solidFill>
              <a:effectLst>
                <a:outerShdw blurRad="38100" dist="38100" dir="2700000" algn="tl">
                  <a:srgbClr val="000000">
                    <a:alpha val="43137"/>
                  </a:srgbClr>
                </a:outerShdw>
              </a:effectLst>
            </a:endParaRPr>
          </a:p>
        </p:txBody>
      </p:sp>
      <p:graphicFrame>
        <p:nvGraphicFramePr>
          <p:cNvPr id="6" name="Table 5"/>
          <p:cNvGraphicFramePr>
            <a:graphicFrameLocks noGrp="1"/>
          </p:cNvGraphicFramePr>
          <p:nvPr>
            <p:extLst>
              <p:ext uri="{D42A27DB-BD31-4B8C-83A1-F6EECF244321}">
                <p14:modId xmlns:p14="http://schemas.microsoft.com/office/powerpoint/2010/main" val="2534869695"/>
              </p:ext>
            </p:extLst>
          </p:nvPr>
        </p:nvGraphicFramePr>
        <p:xfrm>
          <a:off x="1403648" y="1700808"/>
          <a:ext cx="6408712" cy="5040560"/>
        </p:xfrm>
        <a:graphic>
          <a:graphicData uri="http://schemas.openxmlformats.org/drawingml/2006/table">
            <a:tbl>
              <a:tblPr firstRow="1" bandRow="1">
                <a:tableStyleId>{5C22544A-7EE6-4342-B048-85BDC9FD1C3A}</a:tableStyleId>
              </a:tblPr>
              <a:tblGrid>
                <a:gridCol w="3096344"/>
                <a:gridCol w="3312368"/>
              </a:tblGrid>
              <a:tr h="2641948">
                <a:tc>
                  <a:txBody>
                    <a:bodyPr/>
                    <a:lstStyle/>
                    <a:p>
                      <a:pPr algn="l"/>
                      <a:r>
                        <a:rPr lang="en-US" dirty="0" smtClean="0">
                          <a:solidFill>
                            <a:schemeClr val="tx1"/>
                          </a:solidFill>
                        </a:rPr>
                        <a:t>Strengths                            </a:t>
                      </a:r>
                      <a:r>
                        <a:rPr lang="en-US" sz="4800" dirty="0" smtClean="0">
                          <a:solidFill>
                            <a:schemeClr val="bg1"/>
                          </a:solidFill>
                        </a:rPr>
                        <a:t>S</a:t>
                      </a:r>
                    </a:p>
                    <a:p>
                      <a:pPr marL="0" indent="0" algn="l">
                        <a:buFont typeface="Wingdings" pitchFamily="2" charset="2"/>
                        <a:buNone/>
                      </a:pPr>
                      <a:r>
                        <a:rPr lang="en-US" sz="1400" b="0" dirty="0" smtClean="0">
                          <a:solidFill>
                            <a:schemeClr val="tx1"/>
                          </a:solidFill>
                        </a:rPr>
                        <a:t>- Saves time and energy</a:t>
                      </a:r>
                    </a:p>
                    <a:p>
                      <a:pPr marL="0" indent="0" algn="l">
                        <a:buFont typeface="Wingdings" pitchFamily="2" charset="2"/>
                        <a:buNone/>
                      </a:pPr>
                      <a:r>
                        <a:rPr lang="en-US" sz="1400" b="0" dirty="0" smtClean="0">
                          <a:solidFill>
                            <a:schemeClr val="tx1"/>
                          </a:solidFill>
                        </a:rPr>
                        <a:t>- Easy</a:t>
                      </a:r>
                      <a:r>
                        <a:rPr lang="en-US" sz="1400" b="0" baseline="0" dirty="0" smtClean="0">
                          <a:solidFill>
                            <a:schemeClr val="tx1"/>
                          </a:solidFill>
                        </a:rPr>
                        <a:t> to implement</a:t>
                      </a:r>
                      <a:endParaRPr lang="en-US" sz="1400" b="0" dirty="0" smtClean="0">
                        <a:solidFill>
                          <a:schemeClr val="tx1"/>
                        </a:solidFill>
                      </a:endParaRPr>
                    </a:p>
                    <a:p>
                      <a:pPr marL="0" indent="0" algn="l">
                        <a:buFont typeface="Wingdings" pitchFamily="2" charset="2"/>
                        <a:buNone/>
                      </a:pPr>
                      <a:r>
                        <a:rPr lang="en-US" sz="1400" b="0" baseline="0" dirty="0" smtClean="0">
                          <a:solidFill>
                            <a:schemeClr val="tx1"/>
                          </a:solidFill>
                        </a:rPr>
                        <a:t>- Free and easy access to the App</a:t>
                      </a:r>
                    </a:p>
                    <a:p>
                      <a:pPr marL="0" indent="0" algn="l">
                        <a:buFont typeface="Wingdings" pitchFamily="2" charset="2"/>
                        <a:buNone/>
                      </a:pPr>
                      <a:r>
                        <a:rPr lang="en-US" sz="1400" b="0" baseline="0" dirty="0" smtClean="0">
                          <a:solidFill>
                            <a:schemeClr val="tx1"/>
                          </a:solidFill>
                        </a:rPr>
                        <a:t>- Manage the parking system</a:t>
                      </a:r>
                    </a:p>
                    <a:p>
                      <a:pPr marL="0" indent="0" algn="l">
                        <a:buFont typeface="Wingdings" pitchFamily="2" charset="2"/>
                        <a:buNone/>
                      </a:pPr>
                      <a:endParaRPr lang="en-US" sz="1400" b="0" dirty="0">
                        <a:solidFill>
                          <a:schemeClr val="tx1"/>
                        </a:solidFill>
                      </a:endParaRPr>
                    </a:p>
                  </a:txBody>
                  <a:tcPr>
                    <a:solidFill>
                      <a:schemeClr val="bg2">
                        <a:lumMod val="75000"/>
                      </a:schemeClr>
                    </a:solidFill>
                  </a:tcPr>
                </a:tc>
                <a:tc>
                  <a:txBody>
                    <a:bodyPr/>
                    <a:lstStyle/>
                    <a:p>
                      <a:pPr algn="l"/>
                      <a:r>
                        <a:rPr lang="en-US" dirty="0" smtClean="0">
                          <a:solidFill>
                            <a:schemeClr val="tx1"/>
                          </a:solidFill>
                        </a:rPr>
                        <a:t>Weaknesses   </a:t>
                      </a:r>
                      <a:r>
                        <a:rPr lang="en-US" dirty="0" smtClean="0">
                          <a:solidFill>
                            <a:srgbClr val="00B050"/>
                          </a:solidFill>
                        </a:rPr>
                        <a:t>                 </a:t>
                      </a:r>
                      <a:r>
                        <a:rPr lang="en-US" sz="4800" dirty="0" smtClean="0">
                          <a:solidFill>
                            <a:schemeClr val="bg1"/>
                          </a:solidFill>
                        </a:rPr>
                        <a:t>W</a:t>
                      </a:r>
                    </a:p>
                    <a:p>
                      <a:pPr marL="0" indent="0" algn="l">
                        <a:buFont typeface="Wingdings" pitchFamily="2" charset="2"/>
                        <a:buNone/>
                      </a:pPr>
                      <a:r>
                        <a:rPr lang="en-US" sz="1400" b="0" dirty="0" smtClean="0">
                          <a:solidFill>
                            <a:schemeClr val="tx1"/>
                          </a:solidFill>
                        </a:rPr>
                        <a:t>- single point of failure</a:t>
                      </a:r>
                    </a:p>
                    <a:p>
                      <a:pPr marL="0" indent="0" algn="l">
                        <a:buFont typeface="Wingdings" pitchFamily="2" charset="2"/>
                        <a:buNone/>
                      </a:pPr>
                      <a:r>
                        <a:rPr lang="en-US" sz="1400" b="0" i="0" baseline="0" dirty="0" smtClean="0">
                          <a:solidFill>
                            <a:schemeClr val="tx1"/>
                          </a:solidFill>
                        </a:rPr>
                        <a:t>- Jamming R.F frequency interference </a:t>
                      </a:r>
                    </a:p>
                    <a:p>
                      <a:pPr marL="0" indent="0" algn="l">
                        <a:buFont typeface="Wingdings" pitchFamily="2" charset="2"/>
                        <a:buNone/>
                      </a:pPr>
                      <a:r>
                        <a:rPr lang="en-US" sz="1400" b="0" i="0" baseline="0" dirty="0" smtClean="0">
                          <a:solidFill>
                            <a:schemeClr val="tx1"/>
                          </a:solidFill>
                        </a:rPr>
                        <a:t>- Parking at the center of ultrasonic sensor </a:t>
                      </a:r>
                    </a:p>
                  </a:txBody>
                  <a:tcPr>
                    <a:solidFill>
                      <a:schemeClr val="accent2">
                        <a:lumMod val="60000"/>
                        <a:lumOff val="40000"/>
                      </a:schemeClr>
                    </a:solidFill>
                  </a:tcPr>
                </a:tc>
              </a:tr>
              <a:tr h="2398612">
                <a:tc>
                  <a:txBody>
                    <a:bodyPr/>
                    <a:lstStyle/>
                    <a:p>
                      <a:pPr algn="l"/>
                      <a:r>
                        <a:rPr lang="en-US" b="1" dirty="0" smtClean="0">
                          <a:solidFill>
                            <a:schemeClr val="tx1"/>
                          </a:solidFill>
                        </a:rPr>
                        <a:t>Opportunities</a:t>
                      </a:r>
                      <a:r>
                        <a:rPr lang="en-US" b="1" baseline="0" dirty="0" smtClean="0">
                          <a:solidFill>
                            <a:schemeClr val="tx1"/>
                          </a:solidFill>
                        </a:rPr>
                        <a:t>                  </a:t>
                      </a:r>
                      <a:r>
                        <a:rPr lang="en-US" sz="4800" b="1" baseline="0" dirty="0" smtClean="0">
                          <a:solidFill>
                            <a:schemeClr val="bg1"/>
                          </a:solidFill>
                        </a:rPr>
                        <a:t>O</a:t>
                      </a:r>
                    </a:p>
                    <a:p>
                      <a:pPr marL="0" indent="0" algn="l">
                        <a:buFont typeface="Wingdings" pitchFamily="2" charset="2"/>
                        <a:buNone/>
                      </a:pPr>
                      <a:r>
                        <a:rPr lang="en-US" sz="1400" b="0" baseline="0" dirty="0" smtClean="0">
                          <a:solidFill>
                            <a:schemeClr val="tx1"/>
                          </a:solidFill>
                        </a:rPr>
                        <a:t>- Can be implemented in any parking   system ( university, offices, etc.</a:t>
                      </a:r>
                    </a:p>
                    <a:p>
                      <a:pPr marL="0" indent="0" algn="l">
                        <a:buFont typeface="Wingdings" pitchFamily="2" charset="2"/>
                        <a:buNone/>
                      </a:pPr>
                      <a:r>
                        <a:rPr lang="en-US" sz="1400" b="0" baseline="0" dirty="0" smtClean="0">
                          <a:solidFill>
                            <a:schemeClr val="tx1"/>
                          </a:solidFill>
                        </a:rPr>
                        <a:t>- Save in nature ( reduce pollution )</a:t>
                      </a:r>
                    </a:p>
                  </a:txBody>
                  <a:tcPr>
                    <a:solidFill>
                      <a:srgbClr val="92D050"/>
                    </a:solidFill>
                  </a:tcPr>
                </a:tc>
                <a:tc>
                  <a:txBody>
                    <a:bodyPr/>
                    <a:lstStyle/>
                    <a:p>
                      <a:pPr algn="l"/>
                      <a:r>
                        <a:rPr lang="en-US" b="1" dirty="0" smtClean="0">
                          <a:solidFill>
                            <a:schemeClr val="tx1"/>
                          </a:solidFill>
                        </a:rPr>
                        <a:t>Threats </a:t>
                      </a:r>
                      <a:r>
                        <a:rPr lang="en-US" b="1" dirty="0" smtClean="0">
                          <a:solidFill>
                            <a:srgbClr val="0070C0"/>
                          </a:solidFill>
                        </a:rPr>
                        <a:t>                              </a:t>
                      </a:r>
                      <a:r>
                        <a:rPr lang="en-US" sz="4800" b="1" baseline="0" dirty="0" smtClean="0">
                          <a:solidFill>
                            <a:schemeClr val="bg1"/>
                          </a:solidFill>
                        </a:rPr>
                        <a:t>T</a:t>
                      </a:r>
                    </a:p>
                    <a:p>
                      <a:pPr algn="l"/>
                      <a:r>
                        <a:rPr lang="en-US" sz="1400" b="0" baseline="0" dirty="0" smtClean="0">
                          <a:solidFill>
                            <a:schemeClr val="tx1"/>
                          </a:solidFill>
                        </a:rPr>
                        <a:t>- To be acceptable by the driver culture </a:t>
                      </a:r>
                    </a:p>
                    <a:p>
                      <a:pPr algn="l"/>
                      <a:r>
                        <a:rPr lang="en-US" sz="1400" b="0" baseline="0" dirty="0" smtClean="0">
                          <a:solidFill>
                            <a:schemeClr val="tx1"/>
                          </a:solidFill>
                        </a:rPr>
                        <a:t>- There are similar application developed in world wide .</a:t>
                      </a:r>
                    </a:p>
                  </a:txBody>
                  <a:tcPr>
                    <a:solidFill>
                      <a:srgbClr val="9C5BCD"/>
                    </a:solidFill>
                  </a:tcPr>
                </a:tc>
              </a:tr>
            </a:tbl>
          </a:graphicData>
        </a:graphic>
      </p:graphicFrame>
    </p:spTree>
    <p:extLst>
      <p:ext uri="{BB962C8B-B14F-4D97-AF65-F5344CB8AC3E}">
        <p14:creationId xmlns:p14="http://schemas.microsoft.com/office/powerpoint/2010/main" val="64332819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dirty="0" smtClean="0">
                <a:solidFill>
                  <a:schemeClr val="accent2"/>
                </a:solidFill>
                <a:effectLst>
                  <a:outerShdw blurRad="38100" dist="38100" dir="2700000" algn="tl">
                    <a:srgbClr val="000000">
                      <a:alpha val="43137"/>
                    </a:srgbClr>
                  </a:outerShdw>
                </a:effectLst>
              </a:rPr>
              <a:t>Conclusions and Recommendations</a:t>
            </a:r>
            <a:endParaRPr lang="ar-SA" b="1" dirty="0">
              <a:solidFill>
                <a:schemeClr val="accent2"/>
              </a:solidFill>
              <a:effectLst>
                <a:outerShdw blurRad="38100" dist="38100" dir="2700000" algn="tl">
                  <a:srgbClr val="000000">
                    <a:alpha val="43137"/>
                  </a:srgbClr>
                </a:outerShdw>
              </a:effectLst>
            </a:endParaRPr>
          </a:p>
        </p:txBody>
      </p:sp>
      <p:sp>
        <p:nvSpPr>
          <p:cNvPr id="3" name="عنصر نائب للمحتوى 2"/>
          <p:cNvSpPr>
            <a:spLocks noGrp="1"/>
          </p:cNvSpPr>
          <p:nvPr>
            <p:ph sz="quarter" idx="1"/>
          </p:nvPr>
        </p:nvSpPr>
        <p:spPr/>
        <p:txBody>
          <a:bodyPr>
            <a:normAutofit/>
          </a:bodyPr>
          <a:lstStyle/>
          <a:p>
            <a:pPr algn="l" rtl="0"/>
            <a:r>
              <a:rPr lang="en-US" dirty="0" smtClean="0"/>
              <a:t>Reliable, well functioning system model for smart parking system.</a:t>
            </a:r>
            <a:endParaRPr lang="en-US" dirty="0"/>
          </a:p>
          <a:p>
            <a:pPr algn="l" rtl="0"/>
            <a:r>
              <a:rPr lang="en-US" dirty="0" smtClean="0"/>
              <a:t>This system Built to identify the main problem </a:t>
            </a:r>
          </a:p>
          <a:p>
            <a:pPr algn="l" rtl="0"/>
            <a:r>
              <a:rPr lang="en-US" dirty="0" smtClean="0"/>
              <a:t>Propose a solution </a:t>
            </a:r>
          </a:p>
          <a:p>
            <a:pPr algn="l" rtl="0"/>
            <a:r>
              <a:rPr lang="en-US" dirty="0" smtClean="0"/>
              <a:t>Start the implementations of design .</a:t>
            </a:r>
            <a:endParaRPr lang="ar-SA" dirty="0"/>
          </a:p>
        </p:txBody>
      </p:sp>
    </p:spTree>
    <p:extLst>
      <p:ext uri="{BB962C8B-B14F-4D97-AF65-F5344CB8AC3E}">
        <p14:creationId xmlns:p14="http://schemas.microsoft.com/office/powerpoint/2010/main" val="349335911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rtl="0"/>
            <a:r>
              <a:rPr lang="en-US" b="1" dirty="0" smtClean="0">
                <a:solidFill>
                  <a:schemeClr val="accent2"/>
                </a:solidFill>
                <a:effectLst>
                  <a:outerShdw blurRad="38100" dist="38100" dir="2700000" algn="tl">
                    <a:srgbClr val="000000">
                      <a:alpha val="43137"/>
                    </a:srgbClr>
                  </a:outerShdw>
                </a:effectLst>
              </a:rPr>
              <a:t>Future Work</a:t>
            </a:r>
            <a:endParaRPr lang="ar-SA" b="1" dirty="0">
              <a:solidFill>
                <a:schemeClr val="accent2"/>
              </a:solidFill>
              <a:effectLst>
                <a:outerShdw blurRad="38100" dist="38100" dir="2700000" algn="tl">
                  <a:srgbClr val="000000">
                    <a:alpha val="43137"/>
                  </a:srgbClr>
                </a:outerShdw>
              </a:effectLst>
            </a:endParaRPr>
          </a:p>
        </p:txBody>
      </p:sp>
      <p:sp>
        <p:nvSpPr>
          <p:cNvPr id="3" name="عنصر نائب للمحتوى 2"/>
          <p:cNvSpPr>
            <a:spLocks noGrp="1"/>
          </p:cNvSpPr>
          <p:nvPr>
            <p:ph sz="quarter" idx="1"/>
          </p:nvPr>
        </p:nvSpPr>
        <p:spPr/>
        <p:txBody>
          <a:bodyPr/>
          <a:lstStyle/>
          <a:p>
            <a:pPr algn="l" rtl="0"/>
            <a:r>
              <a:rPr lang="en-US" dirty="0" smtClean="0"/>
              <a:t>Expanding the system .</a:t>
            </a:r>
          </a:p>
          <a:p>
            <a:pPr algn="l" rtl="0"/>
            <a:r>
              <a:rPr lang="en-US" dirty="0" smtClean="0"/>
              <a:t>Draw </a:t>
            </a:r>
            <a:r>
              <a:rPr lang="en-US" dirty="0"/>
              <a:t>the way of cars in the </a:t>
            </a:r>
            <a:r>
              <a:rPr lang="en-US" dirty="0" smtClean="0"/>
              <a:t>ground of the parking </a:t>
            </a:r>
            <a:r>
              <a:rPr lang="en-US" dirty="0"/>
              <a:t>to make the presses of entering the reserving cars to the </a:t>
            </a:r>
            <a:r>
              <a:rPr lang="en-US" dirty="0" smtClean="0"/>
              <a:t>spots </a:t>
            </a:r>
            <a:r>
              <a:rPr lang="en-US" dirty="0"/>
              <a:t>more ease  </a:t>
            </a:r>
            <a:r>
              <a:rPr lang="en-US" dirty="0" smtClean="0"/>
              <a:t>.</a:t>
            </a:r>
          </a:p>
          <a:p>
            <a:pPr algn="l" rtl="0"/>
            <a:r>
              <a:rPr lang="en-US" dirty="0" smtClean="0"/>
              <a:t>Add more features as SMS notifications or remote communication .</a:t>
            </a:r>
          </a:p>
          <a:p>
            <a:pPr algn="l" rtl="0"/>
            <a:r>
              <a:rPr lang="en-US" dirty="0" smtClean="0"/>
              <a:t>Add more features to the Telnet program to help the drivers more and more . </a:t>
            </a:r>
          </a:p>
          <a:p>
            <a:pPr algn="l" rtl="0"/>
            <a:endParaRPr lang="en-US" dirty="0"/>
          </a:p>
        </p:txBody>
      </p:sp>
    </p:spTree>
    <p:extLst>
      <p:ext uri="{BB962C8B-B14F-4D97-AF65-F5344CB8AC3E}">
        <p14:creationId xmlns:p14="http://schemas.microsoft.com/office/powerpoint/2010/main" val="284652292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0" y="-99392"/>
            <a:ext cx="9144000" cy="1938992"/>
          </a:xfrm>
          <a:prstGeom prst="rect">
            <a:avLst/>
          </a:prstGeom>
        </p:spPr>
        <p:style>
          <a:lnRef idx="2">
            <a:schemeClr val="accent2"/>
          </a:lnRef>
          <a:fillRef idx="1">
            <a:schemeClr val="lt1"/>
          </a:fillRef>
          <a:effectRef idx="0">
            <a:schemeClr val="accent2"/>
          </a:effectRef>
          <a:fontRef idx="minor">
            <a:schemeClr val="dk1"/>
          </a:fontRef>
        </p:style>
        <p:txBody>
          <a:bodyPr wrap="square" rtlCol="1">
            <a:spAutoFit/>
            <a:scene3d>
              <a:camera prst="orthographicFront"/>
              <a:lightRig rig="flat" dir="tl">
                <a:rot lat="0" lon="0" rev="6600000"/>
              </a:lightRig>
            </a:scene3d>
            <a:sp3d extrusionH="25400" contourW="8890">
              <a:bevelT w="38100" h="31750" prst="angle"/>
              <a:contourClr>
                <a:schemeClr val="accent2">
                  <a:shade val="75000"/>
                </a:schemeClr>
              </a:contourClr>
            </a:sp3d>
          </a:bodyPr>
          <a:lstStyle/>
          <a:p>
            <a:pPr algn="ctr" rtl="0"/>
            <a:r>
              <a:rPr lang="en-US" sz="6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glow rad="228600">
                    <a:schemeClr val="accent1">
                      <a:satMod val="175000"/>
                      <a:alpha val="40000"/>
                    </a:schemeClr>
                  </a:glow>
                  <a:outerShdw blurRad="50800" dist="39000" dir="5460000" algn="tl">
                    <a:srgbClr val="000000">
                      <a:alpha val="38000"/>
                    </a:srgbClr>
                  </a:outerShdw>
                  <a:reflection blurRad="6350" stA="55000" endA="300" endPos="45500" dir="5400000" sy="-100000" algn="bl" rotWithShape="0"/>
                </a:effectLst>
              </a:rPr>
              <a:t>Thanks FoR yOur ATTENTION </a:t>
            </a:r>
            <a:endParaRPr lang="ar-SA" sz="6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glow rad="228600">
                  <a:schemeClr val="accent1">
                    <a:satMod val="175000"/>
                    <a:alpha val="40000"/>
                  </a:schemeClr>
                </a:glow>
                <a:outerShdw blurRad="50800" dist="39000" dir="5460000" algn="tl">
                  <a:srgbClr val="000000">
                    <a:alpha val="38000"/>
                  </a:srgbClr>
                </a:outerShdw>
                <a:reflection blurRad="6350" stA="55000" endA="300" endPos="45500" dir="5400000" sy="-100000" algn="bl" rotWithShape="0"/>
              </a:effectLst>
            </a:endParaRPr>
          </a:p>
        </p:txBody>
      </p:sp>
      <p:pic>
        <p:nvPicPr>
          <p:cNvPr id="2052" name="Picture 4" descr="https://fbcdn-sphotos-f-a.akamaihd.net/hphotos-ak-xfp1/v/t1.0-9/12373418_1709024109383939_4959844492442286346_n.jpg?oh=ea3c7e5330fc21cbc8d3e8e08f20e701&amp;oe=571FE2D3&amp;__gda__=1456865155_5a19481bd0307ff61e0488b0ab19a5a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76344" y="1872257"/>
            <a:ext cx="5230942" cy="49857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269077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rtl="0"/>
            <a:r>
              <a:rPr lang="en-US" b="1" dirty="0" smtClean="0">
                <a:solidFill>
                  <a:schemeClr val="accent2"/>
                </a:solidFill>
                <a:effectLst>
                  <a:outerShdw blurRad="38100" dist="38100" dir="2700000" algn="tl">
                    <a:srgbClr val="000000">
                      <a:alpha val="43137"/>
                    </a:srgbClr>
                  </a:outerShdw>
                </a:effectLst>
              </a:rPr>
              <a:t>Introduction</a:t>
            </a:r>
            <a:endParaRPr lang="ar-SA" b="1" dirty="0">
              <a:solidFill>
                <a:schemeClr val="accent2"/>
              </a:solidFill>
              <a:effectLst>
                <a:outerShdw blurRad="38100" dist="38100" dir="2700000" algn="tl">
                  <a:srgbClr val="000000">
                    <a:alpha val="43137"/>
                  </a:srgbClr>
                </a:outerShdw>
              </a:effectLst>
            </a:endParaRPr>
          </a:p>
        </p:txBody>
      </p:sp>
      <p:sp>
        <p:nvSpPr>
          <p:cNvPr id="3" name="عنصر نائب للمحتوى 2"/>
          <p:cNvSpPr>
            <a:spLocks noGrp="1"/>
          </p:cNvSpPr>
          <p:nvPr>
            <p:ph sz="quarter" idx="1"/>
          </p:nvPr>
        </p:nvSpPr>
        <p:spPr>
          <a:xfrm>
            <a:off x="539552" y="1700808"/>
            <a:ext cx="8153400" cy="4495800"/>
          </a:xfrm>
        </p:spPr>
        <p:txBody>
          <a:bodyPr>
            <a:normAutofit lnSpcReduction="10000"/>
          </a:bodyPr>
          <a:lstStyle/>
          <a:p>
            <a:pPr algn="l" rtl="0"/>
            <a:r>
              <a:rPr lang="en-US" sz="2800" dirty="0" smtClean="0"/>
              <a:t>The goal of parking system project is to reserve parking spot for a car/vehicle before it arrives . </a:t>
            </a:r>
          </a:p>
          <a:p>
            <a:pPr algn="l" rtl="0"/>
            <a:r>
              <a:rPr lang="en-US" sz="2800" dirty="0" smtClean="0"/>
              <a:t>One of the most problems that the driver faces is finding a free parking spot , so many driver stopping </a:t>
            </a:r>
            <a:r>
              <a:rPr lang="en-US" sz="2800" dirty="0"/>
              <a:t>their cars </a:t>
            </a:r>
            <a:r>
              <a:rPr lang="en-US" sz="2800" dirty="0" smtClean="0"/>
              <a:t>at the </a:t>
            </a:r>
            <a:r>
              <a:rPr lang="en-US" sz="2800" dirty="0"/>
              <a:t>edges of the street </a:t>
            </a:r>
            <a:r>
              <a:rPr lang="en-US" sz="2800" dirty="0" smtClean="0"/>
              <a:t>.                     Therefor, we choose this                                 project to </a:t>
            </a:r>
            <a:r>
              <a:rPr lang="en-US" sz="2800" dirty="0"/>
              <a:t>prevent the </a:t>
            </a:r>
            <a:r>
              <a:rPr lang="en-US" sz="2800" dirty="0" smtClean="0"/>
              <a:t>frustration of </a:t>
            </a:r>
          </a:p>
          <a:p>
            <a:pPr marL="0" indent="0" algn="l" rtl="0">
              <a:buNone/>
            </a:pPr>
            <a:r>
              <a:rPr lang="en-US" sz="2800" dirty="0"/>
              <a:t> </a:t>
            </a:r>
            <a:r>
              <a:rPr lang="en-US" sz="2800" dirty="0" smtClean="0"/>
              <a:t>  finding </a:t>
            </a:r>
            <a:r>
              <a:rPr lang="en-US" sz="2800" dirty="0"/>
              <a:t>a parking </a:t>
            </a:r>
            <a:r>
              <a:rPr lang="en-US" sz="2800" dirty="0" smtClean="0"/>
              <a:t>spot and they </a:t>
            </a:r>
          </a:p>
          <a:p>
            <a:pPr marL="0" indent="0" algn="l" rtl="0">
              <a:buNone/>
            </a:pPr>
            <a:r>
              <a:rPr lang="en-US" sz="2800" dirty="0"/>
              <a:t> </a:t>
            </a:r>
            <a:r>
              <a:rPr lang="en-US" sz="2800" dirty="0" smtClean="0"/>
              <a:t>  can reserve a spot when they stay</a:t>
            </a:r>
          </a:p>
          <a:p>
            <a:pPr marL="0" indent="0" algn="l" rtl="0">
              <a:buNone/>
            </a:pPr>
            <a:r>
              <a:rPr lang="en-US" sz="3200" dirty="0" smtClean="0"/>
              <a:t>   </a:t>
            </a:r>
            <a:r>
              <a:rPr lang="en-US" sz="2800" dirty="0" smtClean="0"/>
              <a:t>at home</a:t>
            </a:r>
            <a:r>
              <a:rPr lang="en-US" sz="2800" dirty="0"/>
              <a:t>.</a:t>
            </a:r>
          </a:p>
          <a:p>
            <a:pPr marL="0" indent="0" algn="l" rtl="0">
              <a:buNone/>
            </a:pPr>
            <a:endParaRPr lang="en-US" dirty="0" smtClean="0"/>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6047656" y="3933056"/>
            <a:ext cx="3096344" cy="2376264"/>
          </a:xfrm>
          <a:prstGeom prst="rect">
            <a:avLst/>
          </a:prstGeom>
          <a:ln>
            <a:noFill/>
          </a:ln>
          <a:effectLst>
            <a:softEdge rad="112500"/>
          </a:effectLst>
        </p:spPr>
      </p:pic>
    </p:spTree>
    <p:extLst>
      <p:ext uri="{BB962C8B-B14F-4D97-AF65-F5344CB8AC3E}">
        <p14:creationId xmlns:p14="http://schemas.microsoft.com/office/powerpoint/2010/main" val="372089732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rtl="0"/>
            <a:r>
              <a:rPr lang="en-US" b="1" dirty="0" smtClean="0">
                <a:solidFill>
                  <a:schemeClr val="accent2"/>
                </a:solidFill>
                <a:effectLst>
                  <a:outerShdw blurRad="38100" dist="38100" dir="2700000" algn="tl">
                    <a:srgbClr val="000000">
                      <a:alpha val="43137"/>
                    </a:srgbClr>
                  </a:outerShdw>
                </a:effectLst>
              </a:rPr>
              <a:t>System Motivations</a:t>
            </a:r>
            <a:endParaRPr lang="ar-SA" b="1" dirty="0">
              <a:solidFill>
                <a:schemeClr val="accent2"/>
              </a:solidFill>
              <a:effectLst>
                <a:outerShdw blurRad="38100" dist="38100" dir="2700000" algn="tl">
                  <a:srgbClr val="000000">
                    <a:alpha val="43137"/>
                  </a:srgbClr>
                </a:outerShdw>
              </a:effectLst>
            </a:endParaRPr>
          </a:p>
        </p:txBody>
      </p:sp>
      <p:sp>
        <p:nvSpPr>
          <p:cNvPr id="3" name="عنصر نائب للمحتوى 2"/>
          <p:cNvSpPr>
            <a:spLocks noGrp="1"/>
          </p:cNvSpPr>
          <p:nvPr>
            <p:ph sz="quarter" idx="1"/>
          </p:nvPr>
        </p:nvSpPr>
        <p:spPr/>
        <p:txBody>
          <a:bodyPr/>
          <a:lstStyle/>
          <a:p>
            <a:pPr algn="just" rtl="0">
              <a:buFont typeface="Wingdings" pitchFamily="2" charset="2"/>
              <a:buChar char="q"/>
            </a:pPr>
            <a:r>
              <a:rPr lang="en-US" dirty="0" smtClean="0">
                <a:latin typeface="+mj-lt"/>
                <a:ea typeface="Droid Sans" panose="020B0606030804020204" pitchFamily="34" charset="0"/>
                <a:cs typeface="Arial" panose="020B0604020202020204" pitchFamily="34" charset="0"/>
              </a:rPr>
              <a:t>Save time .</a:t>
            </a:r>
            <a:endParaRPr lang="en-US" dirty="0">
              <a:latin typeface="+mj-lt"/>
              <a:ea typeface="Droid Sans" panose="020B0606030804020204" pitchFamily="34" charset="0"/>
              <a:cs typeface="Arial" panose="020B0604020202020204" pitchFamily="34" charset="0"/>
            </a:endParaRPr>
          </a:p>
          <a:p>
            <a:pPr algn="just" rtl="0">
              <a:buFont typeface="Wingdings" pitchFamily="2" charset="2"/>
              <a:buChar char="q"/>
            </a:pPr>
            <a:r>
              <a:rPr lang="en-US" dirty="0" smtClean="0">
                <a:latin typeface="+mj-lt"/>
                <a:ea typeface="Droid Sans" panose="020B0606030804020204" pitchFamily="34" charset="0"/>
                <a:cs typeface="Arial" panose="020B0604020202020204" pitchFamily="34" charset="0"/>
              </a:rPr>
              <a:t>Reduce fuel consumption .</a:t>
            </a:r>
            <a:endParaRPr lang="en-US" dirty="0">
              <a:latin typeface="+mj-lt"/>
              <a:ea typeface="Droid Sans" panose="020B0606030804020204" pitchFamily="34" charset="0"/>
              <a:cs typeface="Arial" panose="020B0604020202020204" pitchFamily="34" charset="0"/>
            </a:endParaRPr>
          </a:p>
          <a:p>
            <a:pPr algn="just" rtl="0">
              <a:buFont typeface="Wingdings" pitchFamily="2" charset="2"/>
              <a:buChar char="q"/>
            </a:pPr>
            <a:r>
              <a:rPr lang="en-US" dirty="0">
                <a:latin typeface="+mj-lt"/>
                <a:ea typeface="Droid Sans" panose="020B0606030804020204" pitchFamily="34" charset="0"/>
                <a:cs typeface="Arial" panose="020B0604020202020204" pitchFamily="34" charset="0"/>
              </a:rPr>
              <a:t>User </a:t>
            </a:r>
            <a:r>
              <a:rPr lang="en-US" dirty="0" smtClean="0">
                <a:latin typeface="+mj-lt"/>
                <a:ea typeface="Droid Sans" panose="020B0606030804020204" pitchFamily="34" charset="0"/>
                <a:cs typeface="Arial" panose="020B0604020202020204" pitchFamily="34" charset="0"/>
              </a:rPr>
              <a:t>friendly system .</a:t>
            </a:r>
          </a:p>
          <a:p>
            <a:pPr algn="just" rtl="0">
              <a:buFont typeface="Wingdings" pitchFamily="2" charset="2"/>
              <a:buChar char="q"/>
            </a:pPr>
            <a:r>
              <a:rPr lang="en-US" dirty="0" smtClean="0">
                <a:latin typeface="+mj-lt"/>
                <a:ea typeface="Droid Sans" panose="020B0606030804020204" pitchFamily="34" charset="0"/>
                <a:cs typeface="Arial" panose="020B0604020202020204" pitchFamily="34" charset="0"/>
              </a:rPr>
              <a:t>Controllable system .</a:t>
            </a:r>
          </a:p>
          <a:p>
            <a:pPr algn="just" rtl="0">
              <a:buFont typeface="Wingdings" pitchFamily="2" charset="2"/>
              <a:buChar char="q"/>
            </a:pPr>
            <a:r>
              <a:rPr lang="en-US" dirty="0" smtClean="0">
                <a:latin typeface="+mj-lt"/>
                <a:ea typeface="Droid Sans" panose="020B0606030804020204" pitchFamily="34" charset="0"/>
                <a:cs typeface="Arial" panose="020B0604020202020204" pitchFamily="34" charset="0"/>
              </a:rPr>
              <a:t>Become more important in the urban crisis .</a:t>
            </a:r>
          </a:p>
          <a:p>
            <a:pPr algn="just" rtl="0">
              <a:buFont typeface="Wingdings" pitchFamily="2" charset="2"/>
              <a:buChar char="q"/>
            </a:pPr>
            <a:r>
              <a:rPr lang="en-US" smtClean="0">
                <a:latin typeface="+mj-lt"/>
                <a:ea typeface="Droid Sans" panose="020B0606030804020204" pitchFamily="34" charset="0"/>
                <a:cs typeface="Arial" panose="020B0604020202020204" pitchFamily="34" charset="0"/>
              </a:rPr>
              <a:t>Make </a:t>
            </a:r>
            <a:r>
              <a:rPr lang="en-US" dirty="0" smtClean="0">
                <a:latin typeface="+mj-lt"/>
                <a:ea typeface="Droid Sans" panose="020B0606030804020204" pitchFamily="34" charset="0"/>
                <a:cs typeface="Arial" panose="020B0604020202020204" pitchFamily="34" charset="0"/>
              </a:rPr>
              <a:t>a smart city and climbed for the best .</a:t>
            </a:r>
          </a:p>
          <a:p>
            <a:pPr marL="0" indent="0" algn="just" rtl="0">
              <a:buNone/>
            </a:pPr>
            <a:endParaRPr lang="en-US" dirty="0" smtClean="0">
              <a:latin typeface="+mj-lt"/>
              <a:ea typeface="Droid Sans" panose="020B0606030804020204" pitchFamily="34" charset="0"/>
              <a:cs typeface="Arial" panose="020B0604020202020204" pitchFamily="34" charset="0"/>
            </a:endParaRPr>
          </a:p>
          <a:p>
            <a:pPr marL="0" indent="0" algn="l" rtl="0">
              <a:buNone/>
            </a:pPr>
            <a:endParaRPr lang="en-US" dirty="0" smtClean="0">
              <a:latin typeface="+mj-lt"/>
              <a:ea typeface="Droid Sans" panose="020B0606030804020204" pitchFamily="34" charset="0"/>
              <a:cs typeface="Arial" panose="020B0604020202020204" pitchFamily="34" charset="0"/>
            </a:endParaRPr>
          </a:p>
          <a:p>
            <a:pPr marL="0" indent="0" algn="l" rtl="0">
              <a:buNone/>
            </a:pPr>
            <a:endParaRPr lang="en-US" dirty="0" smtClean="0">
              <a:latin typeface="+mj-lt"/>
              <a:ea typeface="Droid Sans" panose="020B0606030804020204" pitchFamily="34" charset="0"/>
              <a:cs typeface="Arial" panose="020B0604020202020204" pitchFamily="34" charset="0"/>
            </a:endParaRPr>
          </a:p>
          <a:p>
            <a:pPr marL="0" indent="0" algn="l" rtl="0">
              <a:buNone/>
            </a:pPr>
            <a:endParaRPr lang="ar-SA" dirty="0"/>
          </a:p>
        </p:txBody>
      </p:sp>
    </p:spTree>
    <p:extLst>
      <p:ext uri="{BB962C8B-B14F-4D97-AF65-F5344CB8AC3E}">
        <p14:creationId xmlns:p14="http://schemas.microsoft.com/office/powerpoint/2010/main" val="232325121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a:solidFill>
                  <a:schemeClr val="accent2"/>
                </a:solidFill>
                <a:effectLst>
                  <a:outerShdw blurRad="38100" dist="38100" dir="2700000" algn="tl">
                    <a:srgbClr val="000000">
                      <a:alpha val="43137"/>
                    </a:srgbClr>
                  </a:outerShdw>
                </a:effectLst>
              </a:rPr>
              <a:t>System Motivations</a:t>
            </a:r>
            <a:endParaRPr lang="ar-SA"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1700808"/>
            <a:ext cx="6096000" cy="4776192"/>
          </a:xfrm>
          <a:prstGeom prst="rect">
            <a:avLst/>
          </a:prstGeom>
        </p:spPr>
      </p:pic>
    </p:spTree>
    <p:extLst>
      <p:ext uri="{BB962C8B-B14F-4D97-AF65-F5344CB8AC3E}">
        <p14:creationId xmlns:p14="http://schemas.microsoft.com/office/powerpoint/2010/main" val="14911623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3" name="Rectangle 2172"/>
          <p:cNvSpPr/>
          <p:nvPr/>
        </p:nvSpPr>
        <p:spPr>
          <a:xfrm>
            <a:off x="91585" y="228600"/>
            <a:ext cx="8894551" cy="769441"/>
          </a:xfrm>
          <a:prstGeom prst="rect">
            <a:avLst/>
          </a:prstGeom>
        </p:spPr>
        <p:txBody>
          <a:bodyPr wrap="none">
            <a:spAutoFit/>
          </a:bodyPr>
          <a:lstStyle/>
          <a:p>
            <a:r>
              <a:rPr lang="en-US" sz="4400" b="1" dirty="0" smtClean="0">
                <a:solidFill>
                  <a:schemeClr val="accent2"/>
                </a:solidFill>
                <a:effectLst>
                  <a:outerShdw blurRad="38100" dist="38100" dir="2700000" algn="tl">
                    <a:srgbClr val="000000">
                      <a:alpha val="43137"/>
                    </a:srgbClr>
                  </a:outerShdw>
                </a:effectLst>
              </a:rPr>
              <a:t>System Methodology and Flow-Chart</a:t>
            </a:r>
            <a:endParaRPr lang="en-US" sz="4400" dirty="0">
              <a:solidFill>
                <a:schemeClr val="accent2"/>
              </a:solidFill>
            </a:endParaRPr>
          </a:p>
        </p:txBody>
      </p:sp>
      <p:sp>
        <p:nvSpPr>
          <p:cNvPr id="27" name="Rectangle 85"/>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1122" name="Rectangle 103"/>
          <p:cNvSpPr>
            <a:spLocks noChangeArrowheads="1"/>
          </p:cNvSpPr>
          <p:nvPr/>
        </p:nvSpPr>
        <p:spPr bwMode="auto">
          <a:xfrm>
            <a:off x="0" y="4572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139" name="شكل بيضاوي 1138"/>
          <p:cNvSpPr/>
          <p:nvPr/>
        </p:nvSpPr>
        <p:spPr>
          <a:xfrm>
            <a:off x="3843674" y="1255549"/>
            <a:ext cx="936103" cy="273199"/>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1" anchor="ctr"/>
          <a:lstStyle/>
          <a:p>
            <a:pPr algn="ctr"/>
            <a:r>
              <a:rPr lang="en-US" sz="1400" b="1" dirty="0"/>
              <a:t>Start </a:t>
            </a:r>
          </a:p>
        </p:txBody>
      </p:sp>
      <p:sp>
        <p:nvSpPr>
          <p:cNvPr id="1140" name="مستطيل 1139"/>
          <p:cNvSpPr/>
          <p:nvPr/>
        </p:nvSpPr>
        <p:spPr>
          <a:xfrm>
            <a:off x="3520348" y="1687597"/>
            <a:ext cx="1512168" cy="590897"/>
          </a:xfrm>
          <a:prstGeom prst="rect">
            <a:avLst/>
          </a:prstGeom>
          <a:solidFill>
            <a:srgbClr val="E7193B"/>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900" b="1" dirty="0"/>
              <a:t>All the spots are free and LEDs shine green and the #of free spot at LCD = X ( 1,2,3,..,X)</a:t>
            </a:r>
            <a:endParaRPr lang="ar-SA" sz="900" b="1" dirty="0"/>
          </a:p>
        </p:txBody>
      </p:sp>
      <p:sp>
        <p:nvSpPr>
          <p:cNvPr id="1141" name="مستطيل 1140"/>
          <p:cNvSpPr/>
          <p:nvPr/>
        </p:nvSpPr>
        <p:spPr>
          <a:xfrm>
            <a:off x="3515586" y="2479685"/>
            <a:ext cx="1516930" cy="504056"/>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1" anchor="ctr"/>
          <a:lstStyle/>
          <a:p>
            <a:pPr algn="ctr" rtl="0"/>
            <a:r>
              <a:rPr lang="en-US" sz="1100" b="1" dirty="0"/>
              <a:t>Driver reserve one of the free spots by using </a:t>
            </a:r>
            <a:r>
              <a:rPr lang="en-US" sz="1100" b="1" dirty="0" err="1"/>
              <a:t>WI-Fi</a:t>
            </a:r>
            <a:r>
              <a:rPr lang="en-US" sz="1100" b="1" dirty="0"/>
              <a:t> and telnet APP. </a:t>
            </a:r>
          </a:p>
        </p:txBody>
      </p:sp>
      <p:sp>
        <p:nvSpPr>
          <p:cNvPr id="1142" name="معين 1141"/>
          <p:cNvSpPr/>
          <p:nvPr/>
        </p:nvSpPr>
        <p:spPr>
          <a:xfrm>
            <a:off x="3528624" y="3187290"/>
            <a:ext cx="1516930" cy="677763"/>
          </a:xfrm>
          <a:prstGeom prst="diamond">
            <a:avLst/>
          </a:prstGeom>
        </p:spPr>
        <p:style>
          <a:lnRef idx="3">
            <a:schemeClr val="lt1"/>
          </a:lnRef>
          <a:fillRef idx="1">
            <a:schemeClr val="accent2"/>
          </a:fillRef>
          <a:effectRef idx="1">
            <a:schemeClr val="accent2"/>
          </a:effectRef>
          <a:fontRef idx="minor">
            <a:schemeClr val="lt1"/>
          </a:fontRef>
        </p:style>
        <p:txBody>
          <a:bodyPr rtlCol="1" anchor="ctr"/>
          <a:lstStyle/>
          <a:p>
            <a:pPr algn="ctr" rtl="0"/>
            <a:r>
              <a:rPr lang="en-US" sz="900" b="1" dirty="0"/>
              <a:t>Did the driver make reservation ? </a:t>
            </a:r>
          </a:p>
        </p:txBody>
      </p:sp>
      <p:sp>
        <p:nvSpPr>
          <p:cNvPr id="1143" name="مستطيل 1142"/>
          <p:cNvSpPr/>
          <p:nvPr/>
        </p:nvSpPr>
        <p:spPr>
          <a:xfrm>
            <a:off x="3502670" y="4123393"/>
            <a:ext cx="1521692" cy="576064"/>
          </a:xfrm>
          <a:prstGeom prst="rect">
            <a:avLst/>
          </a:prstGeom>
          <a:solidFill>
            <a:srgbClr val="28CE38"/>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900" b="1" dirty="0"/>
              <a:t>Driver arrive the parking and check if that is the reserving car by crossing RFID reader </a:t>
            </a:r>
          </a:p>
        </p:txBody>
      </p:sp>
      <p:sp>
        <p:nvSpPr>
          <p:cNvPr id="1144" name="معين 1143"/>
          <p:cNvSpPr/>
          <p:nvPr/>
        </p:nvSpPr>
        <p:spPr>
          <a:xfrm>
            <a:off x="3485109" y="4889968"/>
            <a:ext cx="1521692" cy="648072"/>
          </a:xfrm>
          <a:prstGeom prst="diamond">
            <a:avLst/>
          </a:prstGeom>
          <a:solidFill>
            <a:srgbClr val="FF6699"/>
          </a:solidFill>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rtl="0"/>
            <a:r>
              <a:rPr lang="en-US" sz="1050" b="1" dirty="0"/>
              <a:t>Is this the reserving car ?</a:t>
            </a:r>
          </a:p>
        </p:txBody>
      </p:sp>
      <p:sp>
        <p:nvSpPr>
          <p:cNvPr id="1145" name="معين 1144"/>
          <p:cNvSpPr/>
          <p:nvPr/>
        </p:nvSpPr>
        <p:spPr>
          <a:xfrm>
            <a:off x="3485109" y="5727061"/>
            <a:ext cx="1521692" cy="648072"/>
          </a:xfrm>
          <a:prstGeom prst="diamond">
            <a:avLst/>
          </a:prstGeom>
          <a:solidFill>
            <a:srgbClr val="873997"/>
          </a:solidFill>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rtl="0"/>
            <a:r>
              <a:rPr lang="en-US" sz="900" b="1" dirty="0"/>
              <a:t>the reserving car leave the spot ?</a:t>
            </a:r>
          </a:p>
        </p:txBody>
      </p:sp>
      <p:cxnSp>
        <p:nvCxnSpPr>
          <p:cNvPr id="96" name="رابط بشكل مرفق 95"/>
          <p:cNvCxnSpPr>
            <a:stCxn id="1144" idx="3"/>
          </p:cNvCxnSpPr>
          <p:nvPr/>
        </p:nvCxnSpPr>
        <p:spPr>
          <a:xfrm>
            <a:off x="5006801" y="5214004"/>
            <a:ext cx="894628" cy="90010"/>
          </a:xfrm>
          <a:prstGeom prst="bentConnector3">
            <a:avLst>
              <a:gd name="adj1" fmla="val 42547"/>
            </a:avLst>
          </a:prstGeom>
          <a:ln>
            <a:tailEnd type="arrow"/>
          </a:ln>
        </p:spPr>
        <p:style>
          <a:lnRef idx="2">
            <a:schemeClr val="accent2"/>
          </a:lnRef>
          <a:fillRef idx="0">
            <a:schemeClr val="accent2"/>
          </a:fillRef>
          <a:effectRef idx="1">
            <a:schemeClr val="accent2"/>
          </a:effectRef>
          <a:fontRef idx="minor">
            <a:schemeClr val="tx1"/>
          </a:fontRef>
        </p:style>
      </p:cxnSp>
      <p:cxnSp>
        <p:nvCxnSpPr>
          <p:cNvPr id="2148" name="رابط بشكل مرفق 2147"/>
          <p:cNvCxnSpPr>
            <a:stCxn id="1144" idx="1"/>
          </p:cNvCxnSpPr>
          <p:nvPr/>
        </p:nvCxnSpPr>
        <p:spPr>
          <a:xfrm rot="10800000" flipV="1">
            <a:off x="2589061" y="5214004"/>
            <a:ext cx="896048" cy="90010"/>
          </a:xfrm>
          <a:prstGeom prst="bentConnector3">
            <a:avLst/>
          </a:prstGeom>
          <a:ln>
            <a:tailEnd type="arrow"/>
          </a:ln>
        </p:spPr>
        <p:style>
          <a:lnRef idx="2">
            <a:schemeClr val="accent2"/>
          </a:lnRef>
          <a:fillRef idx="0">
            <a:schemeClr val="accent2"/>
          </a:fillRef>
          <a:effectRef idx="1">
            <a:schemeClr val="accent2"/>
          </a:effectRef>
          <a:fontRef idx="minor">
            <a:schemeClr val="tx1"/>
          </a:fontRef>
        </p:style>
      </p:cxnSp>
      <p:cxnSp>
        <p:nvCxnSpPr>
          <p:cNvPr id="207" name="رابط بشكل مرفق 206"/>
          <p:cNvCxnSpPr/>
          <p:nvPr/>
        </p:nvCxnSpPr>
        <p:spPr>
          <a:xfrm>
            <a:off x="5016086" y="6036806"/>
            <a:ext cx="894628" cy="118591"/>
          </a:xfrm>
          <a:prstGeom prst="bentConnector3">
            <a:avLst>
              <a:gd name="adj1" fmla="val 42547"/>
            </a:avLst>
          </a:prstGeom>
          <a:ln>
            <a:tailEnd type="arrow"/>
          </a:ln>
        </p:spPr>
        <p:style>
          <a:lnRef idx="2">
            <a:schemeClr val="accent2"/>
          </a:lnRef>
          <a:fillRef idx="0">
            <a:schemeClr val="accent2"/>
          </a:fillRef>
          <a:effectRef idx="1">
            <a:schemeClr val="accent2"/>
          </a:effectRef>
          <a:fontRef idx="minor">
            <a:schemeClr val="tx1"/>
          </a:fontRef>
        </p:style>
      </p:cxnSp>
      <p:cxnSp>
        <p:nvCxnSpPr>
          <p:cNvPr id="208" name="رابط بشكل مرفق 207"/>
          <p:cNvCxnSpPr/>
          <p:nvPr/>
        </p:nvCxnSpPr>
        <p:spPr>
          <a:xfrm rot="10800000" flipV="1">
            <a:off x="2589059" y="6035284"/>
            <a:ext cx="896048" cy="90010"/>
          </a:xfrm>
          <a:prstGeom prst="bentConnector3">
            <a:avLst/>
          </a:prstGeom>
          <a:ln>
            <a:tailEnd type="arrow"/>
          </a:ln>
        </p:spPr>
        <p:style>
          <a:lnRef idx="2">
            <a:schemeClr val="accent2"/>
          </a:lnRef>
          <a:fillRef idx="0">
            <a:schemeClr val="accent2"/>
          </a:fillRef>
          <a:effectRef idx="1">
            <a:schemeClr val="accent2"/>
          </a:effectRef>
          <a:fontRef idx="minor">
            <a:schemeClr val="tx1"/>
          </a:fontRef>
        </p:style>
      </p:cxnSp>
      <p:cxnSp>
        <p:nvCxnSpPr>
          <p:cNvPr id="209" name="رابط بشكل مرفق 208"/>
          <p:cNvCxnSpPr/>
          <p:nvPr/>
        </p:nvCxnSpPr>
        <p:spPr>
          <a:xfrm>
            <a:off x="5045554" y="3535578"/>
            <a:ext cx="894628" cy="90010"/>
          </a:xfrm>
          <a:prstGeom prst="bentConnector3">
            <a:avLst>
              <a:gd name="adj1" fmla="val 42547"/>
            </a:avLst>
          </a:prstGeom>
          <a:ln>
            <a:tailEnd type="arrow"/>
          </a:ln>
        </p:spPr>
        <p:style>
          <a:lnRef idx="2">
            <a:schemeClr val="accent2"/>
          </a:lnRef>
          <a:fillRef idx="0">
            <a:schemeClr val="accent2"/>
          </a:fillRef>
          <a:effectRef idx="1">
            <a:schemeClr val="accent2"/>
          </a:effectRef>
          <a:fontRef idx="minor">
            <a:schemeClr val="tx1"/>
          </a:fontRef>
        </p:style>
      </p:cxnSp>
      <p:sp>
        <p:nvSpPr>
          <p:cNvPr id="1027" name="متوازي أضلاع 1026"/>
          <p:cNvSpPr/>
          <p:nvPr/>
        </p:nvSpPr>
        <p:spPr>
          <a:xfrm>
            <a:off x="5959578" y="3358614"/>
            <a:ext cx="1196463" cy="607034"/>
          </a:xfrm>
          <a:prstGeom prst="parallelogram">
            <a:avLst/>
          </a:prstGeom>
        </p:spPr>
        <p:style>
          <a:lnRef idx="2">
            <a:schemeClr val="accent6">
              <a:shade val="50000"/>
            </a:schemeClr>
          </a:lnRef>
          <a:fillRef idx="1">
            <a:schemeClr val="accent6"/>
          </a:fillRef>
          <a:effectRef idx="0">
            <a:schemeClr val="accent6"/>
          </a:effectRef>
          <a:fontRef idx="minor">
            <a:schemeClr val="lt1"/>
          </a:fontRef>
        </p:style>
        <p:txBody>
          <a:bodyPr rtlCol="1" anchor="ctr"/>
          <a:lstStyle/>
          <a:p>
            <a:pPr algn="ctr" rtl="0"/>
            <a:r>
              <a:rPr lang="en-US" sz="800" b="1" dirty="0"/>
              <a:t>the LED of this spot will shine blue and the #of free spots = X-1</a:t>
            </a:r>
          </a:p>
        </p:txBody>
      </p:sp>
      <p:sp>
        <p:nvSpPr>
          <p:cNvPr id="212" name="متوازي أضلاع 211"/>
          <p:cNvSpPr/>
          <p:nvPr/>
        </p:nvSpPr>
        <p:spPr>
          <a:xfrm>
            <a:off x="5901429" y="5806886"/>
            <a:ext cx="1254612" cy="568247"/>
          </a:xfrm>
          <a:prstGeom prst="parallelogram">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800" b="1" dirty="0"/>
              <a:t>The Led again shine green and the #of free spot increasing by 1</a:t>
            </a:r>
          </a:p>
        </p:txBody>
      </p:sp>
      <p:sp>
        <p:nvSpPr>
          <p:cNvPr id="213" name="متوازي أضلاع 212"/>
          <p:cNvSpPr/>
          <p:nvPr/>
        </p:nvSpPr>
        <p:spPr>
          <a:xfrm>
            <a:off x="5930111" y="4889968"/>
            <a:ext cx="1225930" cy="691492"/>
          </a:xfrm>
          <a:prstGeom prst="parallelogram">
            <a:avLst/>
          </a:prstGeom>
          <a:solidFill>
            <a:srgbClr val="E7193B"/>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800" b="1" dirty="0"/>
              <a:t>The gate will open and its spot will shine red and the # of free space = X-1 </a:t>
            </a:r>
          </a:p>
        </p:txBody>
      </p:sp>
      <p:sp>
        <p:nvSpPr>
          <p:cNvPr id="214" name="متوازي أضلاع 213"/>
          <p:cNvSpPr/>
          <p:nvPr/>
        </p:nvSpPr>
        <p:spPr>
          <a:xfrm>
            <a:off x="1467410" y="5910395"/>
            <a:ext cx="1121650" cy="464737"/>
          </a:xfrm>
          <a:prstGeom prst="parallelogram">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900" b="1" dirty="0"/>
              <a:t>The led </a:t>
            </a:r>
            <a:r>
              <a:rPr lang="en-US" sz="900" b="1" dirty="0" smtClean="0"/>
              <a:t>stay </a:t>
            </a:r>
            <a:r>
              <a:rPr lang="en-US" sz="900" b="1" dirty="0"/>
              <a:t>red until leaving </a:t>
            </a:r>
          </a:p>
        </p:txBody>
      </p:sp>
      <p:sp>
        <p:nvSpPr>
          <p:cNvPr id="215" name="متوازي أضلاع 214"/>
          <p:cNvSpPr/>
          <p:nvPr/>
        </p:nvSpPr>
        <p:spPr>
          <a:xfrm>
            <a:off x="1395402" y="4889968"/>
            <a:ext cx="1193657" cy="691492"/>
          </a:xfrm>
          <a:prstGeom prst="parallelogram">
            <a:avLst/>
          </a:prstGeom>
          <a:solidFill>
            <a:srgbClr val="E7193B"/>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900" b="1" dirty="0"/>
              <a:t>The gate will stay close and the #of free space stay = X</a:t>
            </a:r>
          </a:p>
        </p:txBody>
      </p:sp>
      <p:cxnSp>
        <p:nvCxnSpPr>
          <p:cNvPr id="1050" name="رابط كسهم مستقيم 1049"/>
          <p:cNvCxnSpPr>
            <a:stCxn id="1140" idx="2"/>
            <a:endCxn id="1141" idx="0"/>
          </p:cNvCxnSpPr>
          <p:nvPr/>
        </p:nvCxnSpPr>
        <p:spPr>
          <a:xfrm flipH="1">
            <a:off x="4274051" y="2278494"/>
            <a:ext cx="2381" cy="201191"/>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32" name="رابط كسهم مستقيم 231"/>
          <p:cNvCxnSpPr>
            <a:endCxn id="1140" idx="0"/>
          </p:cNvCxnSpPr>
          <p:nvPr/>
        </p:nvCxnSpPr>
        <p:spPr>
          <a:xfrm>
            <a:off x="4274052" y="1546297"/>
            <a:ext cx="2380" cy="14130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40" name="رابط كسهم مستقيم 239"/>
          <p:cNvCxnSpPr/>
          <p:nvPr/>
        </p:nvCxnSpPr>
        <p:spPr>
          <a:xfrm flipH="1">
            <a:off x="4242324" y="4670869"/>
            <a:ext cx="2381" cy="201191"/>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46" name="رابط كسهم مستقيم 245"/>
          <p:cNvCxnSpPr/>
          <p:nvPr/>
        </p:nvCxnSpPr>
        <p:spPr>
          <a:xfrm flipH="1">
            <a:off x="4274051" y="2986099"/>
            <a:ext cx="2381" cy="201191"/>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066" name="رابط بشكل مرفق 1065"/>
          <p:cNvCxnSpPr>
            <a:stCxn id="1142" idx="1"/>
            <a:endCxn id="1140" idx="1"/>
          </p:cNvCxnSpPr>
          <p:nvPr/>
        </p:nvCxnSpPr>
        <p:spPr>
          <a:xfrm rot="10800000">
            <a:off x="3520348" y="1983046"/>
            <a:ext cx="8276" cy="1543126"/>
          </a:xfrm>
          <a:prstGeom prst="bentConnector3">
            <a:avLst>
              <a:gd name="adj1" fmla="val 2862204"/>
            </a:avLst>
          </a:prstGeom>
          <a:ln>
            <a:tailEnd type="arrow"/>
          </a:ln>
        </p:spPr>
        <p:style>
          <a:lnRef idx="2">
            <a:schemeClr val="accent2"/>
          </a:lnRef>
          <a:fillRef idx="0">
            <a:schemeClr val="accent2"/>
          </a:fillRef>
          <a:effectRef idx="1">
            <a:schemeClr val="accent2"/>
          </a:effectRef>
          <a:fontRef idx="minor">
            <a:schemeClr val="tx1"/>
          </a:fontRef>
        </p:style>
      </p:cxnSp>
      <p:sp>
        <p:nvSpPr>
          <p:cNvPr id="1076" name="مربع نص 1075"/>
          <p:cNvSpPr txBox="1"/>
          <p:nvPr/>
        </p:nvSpPr>
        <p:spPr>
          <a:xfrm>
            <a:off x="5283834" y="3187290"/>
            <a:ext cx="432048" cy="276999"/>
          </a:xfrm>
          <a:prstGeom prst="rect">
            <a:avLst/>
          </a:prstGeom>
          <a:noFill/>
        </p:spPr>
        <p:txBody>
          <a:bodyPr wrap="square" rtlCol="1">
            <a:spAutoFit/>
          </a:bodyPr>
          <a:lstStyle/>
          <a:p>
            <a:r>
              <a:rPr lang="en-US" sz="1200" b="1" dirty="0" smtClean="0"/>
              <a:t>YES</a:t>
            </a:r>
            <a:endParaRPr lang="ar-SA" sz="1200" b="1" dirty="0"/>
          </a:p>
        </p:txBody>
      </p:sp>
      <p:sp>
        <p:nvSpPr>
          <p:cNvPr id="1077" name="مربع نص 1076"/>
          <p:cNvSpPr txBox="1"/>
          <p:nvPr/>
        </p:nvSpPr>
        <p:spPr>
          <a:xfrm>
            <a:off x="5283834" y="4872060"/>
            <a:ext cx="432048" cy="253916"/>
          </a:xfrm>
          <a:prstGeom prst="rect">
            <a:avLst/>
          </a:prstGeom>
          <a:noFill/>
        </p:spPr>
        <p:txBody>
          <a:bodyPr wrap="square" rtlCol="1">
            <a:spAutoFit/>
          </a:bodyPr>
          <a:lstStyle/>
          <a:p>
            <a:r>
              <a:rPr lang="en-US" sz="1050" b="1" dirty="0"/>
              <a:t>YES</a:t>
            </a:r>
            <a:endParaRPr lang="ar-SA" sz="1050" dirty="0"/>
          </a:p>
        </p:txBody>
      </p:sp>
      <p:sp>
        <p:nvSpPr>
          <p:cNvPr id="1078" name="مستطيل 1077"/>
          <p:cNvSpPr/>
          <p:nvPr/>
        </p:nvSpPr>
        <p:spPr>
          <a:xfrm>
            <a:off x="5324428" y="5730598"/>
            <a:ext cx="391454" cy="253916"/>
          </a:xfrm>
          <a:prstGeom prst="rect">
            <a:avLst/>
          </a:prstGeom>
        </p:spPr>
        <p:txBody>
          <a:bodyPr wrap="none">
            <a:spAutoFit/>
          </a:bodyPr>
          <a:lstStyle/>
          <a:p>
            <a:r>
              <a:rPr lang="en-US" sz="1050" b="1" dirty="0"/>
              <a:t>YES</a:t>
            </a:r>
            <a:endParaRPr lang="ar-SA" sz="1050" b="1" dirty="0"/>
          </a:p>
        </p:txBody>
      </p:sp>
      <p:sp>
        <p:nvSpPr>
          <p:cNvPr id="1081" name="مستطيل 1080"/>
          <p:cNvSpPr/>
          <p:nvPr/>
        </p:nvSpPr>
        <p:spPr>
          <a:xfrm>
            <a:off x="2650440" y="4894176"/>
            <a:ext cx="386644" cy="261610"/>
          </a:xfrm>
          <a:prstGeom prst="rect">
            <a:avLst/>
          </a:prstGeom>
        </p:spPr>
        <p:txBody>
          <a:bodyPr wrap="none">
            <a:spAutoFit/>
          </a:bodyPr>
          <a:lstStyle/>
          <a:p>
            <a:r>
              <a:rPr lang="en-US" sz="1100" b="1" dirty="0" smtClean="0"/>
              <a:t>NO</a:t>
            </a:r>
            <a:endParaRPr lang="ar-SA" sz="1100" dirty="0"/>
          </a:p>
        </p:txBody>
      </p:sp>
      <p:sp>
        <p:nvSpPr>
          <p:cNvPr id="1084" name="مستطيل 1083"/>
          <p:cNvSpPr/>
          <p:nvPr/>
        </p:nvSpPr>
        <p:spPr>
          <a:xfrm>
            <a:off x="2650440" y="5707515"/>
            <a:ext cx="404277" cy="276999"/>
          </a:xfrm>
          <a:prstGeom prst="rect">
            <a:avLst/>
          </a:prstGeom>
        </p:spPr>
        <p:txBody>
          <a:bodyPr wrap="none">
            <a:spAutoFit/>
          </a:bodyPr>
          <a:lstStyle/>
          <a:p>
            <a:r>
              <a:rPr lang="en-US" sz="1200" b="1" dirty="0" smtClean="0"/>
              <a:t>NO</a:t>
            </a:r>
            <a:endParaRPr lang="ar-SA" sz="1200" dirty="0"/>
          </a:p>
        </p:txBody>
      </p:sp>
      <p:sp>
        <p:nvSpPr>
          <p:cNvPr id="35" name="مستطيل 34"/>
          <p:cNvSpPr/>
          <p:nvPr/>
        </p:nvSpPr>
        <p:spPr>
          <a:xfrm>
            <a:off x="3335302" y="3187290"/>
            <a:ext cx="386644" cy="261610"/>
          </a:xfrm>
          <a:prstGeom prst="rect">
            <a:avLst/>
          </a:prstGeom>
        </p:spPr>
        <p:txBody>
          <a:bodyPr wrap="none">
            <a:spAutoFit/>
          </a:bodyPr>
          <a:lstStyle/>
          <a:p>
            <a:r>
              <a:rPr lang="en-US" sz="1100" b="1" dirty="0" smtClean="0"/>
              <a:t>NO</a:t>
            </a:r>
            <a:endParaRPr lang="ar-SA" sz="1100" dirty="0"/>
          </a:p>
        </p:txBody>
      </p:sp>
      <p:sp>
        <p:nvSpPr>
          <p:cNvPr id="36" name="شكل بيضاوي 35"/>
          <p:cNvSpPr/>
          <p:nvPr/>
        </p:nvSpPr>
        <p:spPr>
          <a:xfrm>
            <a:off x="3795464" y="6458401"/>
            <a:ext cx="936103" cy="273199"/>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1" anchor="ctr"/>
          <a:lstStyle/>
          <a:p>
            <a:pPr algn="ctr"/>
            <a:r>
              <a:rPr lang="en-US" sz="1400" b="1" dirty="0" smtClean="0"/>
              <a:t>Finish</a:t>
            </a:r>
            <a:endParaRPr lang="en-US" sz="1400" b="1" dirty="0"/>
          </a:p>
        </p:txBody>
      </p:sp>
    </p:spTree>
    <p:extLst>
      <p:ext uri="{BB962C8B-B14F-4D97-AF65-F5344CB8AC3E}">
        <p14:creationId xmlns:p14="http://schemas.microsoft.com/office/powerpoint/2010/main" val="271477584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solidFill>
                  <a:schemeClr val="accent2"/>
                </a:solidFill>
                <a:effectLst>
                  <a:outerShdw blurRad="38100" dist="38100" dir="2700000" algn="tl">
                    <a:srgbClr val="000000">
                      <a:alpha val="43137"/>
                    </a:srgbClr>
                  </a:outerShdw>
                </a:effectLst>
              </a:rPr>
              <a:t>System Implementations </a:t>
            </a:r>
            <a:endParaRPr lang="ar-SA" b="1" dirty="0">
              <a:solidFill>
                <a:schemeClr val="accent2"/>
              </a:solidFill>
              <a:effectLst>
                <a:outerShdw blurRad="38100" dist="38100" dir="2700000" algn="tl">
                  <a:srgbClr val="000000">
                    <a:alpha val="43137"/>
                  </a:srgbClr>
                </a:outerShdw>
              </a:effectLst>
            </a:endParaRPr>
          </a:p>
        </p:txBody>
      </p:sp>
      <p:pic>
        <p:nvPicPr>
          <p:cNvPr id="6149" name="صورة 2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32240" y="4316687"/>
            <a:ext cx="2254771" cy="2190750"/>
          </a:xfrm>
          <a:prstGeom prst="rect">
            <a:avLst/>
          </a:prstGeom>
          <a:ln>
            <a:noFill/>
          </a:ln>
          <a:effectLst>
            <a:glow rad="63500">
              <a:schemeClr val="accent2">
                <a:satMod val="175000"/>
                <a:alpha val="40000"/>
              </a:schemeClr>
            </a:glow>
            <a:softEdge rad="112500"/>
          </a:effectLst>
          <a:extLst>
            <a:ext uri="{909E8E84-426E-40DD-AFC4-6F175D3DCCD1}">
              <a14:hiddenFill xmlns:a14="http://schemas.microsoft.com/office/drawing/2010/main">
                <a:solidFill>
                  <a:srgbClr val="FFFFFF"/>
                </a:solidFill>
              </a14:hiddenFill>
            </a:ext>
          </a:extLst>
        </p:spPr>
      </p:pic>
      <p:pic>
        <p:nvPicPr>
          <p:cNvPr id="6148" name="صورة 2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26135" y="1587278"/>
            <a:ext cx="2914650" cy="2777826"/>
          </a:xfrm>
          <a:prstGeom prst="rect">
            <a:avLst/>
          </a:prstGeom>
          <a:ln>
            <a:solidFill>
              <a:schemeClr val="bg2">
                <a:lumMod val="50000"/>
              </a:schemeClr>
            </a:solidFill>
          </a:ln>
          <a:effectLst>
            <a:glow rad="63500">
              <a:schemeClr val="accent2">
                <a:satMod val="175000"/>
                <a:alpha val="40000"/>
              </a:schemeClr>
            </a:glow>
            <a:softEdge rad="112500"/>
          </a:effectLst>
          <a:extLst>
            <a:ext uri="{909E8E84-426E-40DD-AFC4-6F175D3DCCD1}">
              <a14:hiddenFill xmlns:a14="http://schemas.microsoft.com/office/drawing/2010/main">
                <a:solidFill>
                  <a:srgbClr val="FFFFFF"/>
                </a:solidFill>
              </a14:hiddenFill>
            </a:ext>
          </a:extLst>
        </p:spPr>
      </p:pic>
      <p:pic>
        <p:nvPicPr>
          <p:cNvPr id="6147" name="صورة 2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8187" y="3645024"/>
            <a:ext cx="3190875" cy="2570162"/>
          </a:xfrm>
          <a:prstGeom prst="rect">
            <a:avLst/>
          </a:prstGeom>
          <a:ln>
            <a:noFill/>
          </a:ln>
          <a:effectLst>
            <a:glow rad="63500">
              <a:schemeClr val="accent2">
                <a:satMod val="175000"/>
                <a:alpha val="40000"/>
              </a:schemeClr>
            </a:glow>
            <a:softEdge rad="112500"/>
          </a:effectLst>
          <a:extLst>
            <a:ext uri="{909E8E84-426E-40DD-AFC4-6F175D3DCCD1}">
              <a14:hiddenFill xmlns:a14="http://schemas.microsoft.com/office/drawing/2010/main">
                <a:solidFill>
                  <a:srgbClr val="FFFFFF"/>
                </a:solidFill>
              </a14:hiddenFill>
            </a:ext>
          </a:extLst>
        </p:spPr>
      </p:pic>
      <p:pic>
        <p:nvPicPr>
          <p:cNvPr id="6146" name="صورة 28"/>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005064" y="4629101"/>
            <a:ext cx="2123728" cy="1878336"/>
          </a:xfrm>
          <a:prstGeom prst="rect">
            <a:avLst/>
          </a:prstGeom>
          <a:ln>
            <a:noFill/>
          </a:ln>
          <a:effectLst>
            <a:glow rad="63500">
              <a:schemeClr val="accent2">
                <a:satMod val="175000"/>
                <a:alpha val="40000"/>
              </a:schemeClr>
            </a:glow>
            <a:softEdge rad="112500"/>
          </a:effectLst>
          <a:extLst>
            <a:ext uri="{909E8E84-426E-40DD-AFC4-6F175D3DCCD1}">
              <a14:hiddenFill xmlns:a14="http://schemas.microsoft.com/office/drawing/2010/main">
                <a:solidFill>
                  <a:srgbClr val="FFFFFF"/>
                </a:solidFill>
              </a14:hiddenFill>
            </a:ext>
          </a:extLst>
        </p:spPr>
      </p:pic>
      <p:pic>
        <p:nvPicPr>
          <p:cNvPr id="6145" name="صورة 30"/>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21593" y="1628800"/>
            <a:ext cx="3429000" cy="1800200"/>
          </a:xfrm>
          <a:prstGeom prst="rect">
            <a:avLst/>
          </a:prstGeom>
          <a:ln>
            <a:noFill/>
          </a:ln>
          <a:effectLst>
            <a:glow rad="63500">
              <a:schemeClr val="accent2">
                <a:satMod val="175000"/>
                <a:alpha val="40000"/>
              </a:schemeClr>
            </a:glow>
            <a:softEdge rad="112500"/>
          </a:effectLst>
          <a:extLst>
            <a:ext uri="{909E8E84-426E-40DD-AFC4-6F175D3DCCD1}">
              <a14:hiddenFill xmlns:a14="http://schemas.microsoft.com/office/drawing/2010/main">
                <a:solidFill>
                  <a:srgbClr val="FFFFFF"/>
                </a:solidFill>
              </a14:hiddenFill>
            </a:ext>
          </a:extLst>
        </p:spPr>
      </p:pic>
      <p:pic>
        <p:nvPicPr>
          <p:cNvPr id="10" name="صورة 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020272" y="1817762"/>
            <a:ext cx="1894731" cy="2135486"/>
          </a:xfrm>
          <a:prstGeom prst="rect">
            <a:avLst/>
          </a:prstGeom>
          <a:ln>
            <a:noFill/>
          </a:ln>
          <a:effectLst>
            <a:glow rad="63500">
              <a:schemeClr val="accent2">
                <a:satMod val="175000"/>
                <a:alpha val="40000"/>
              </a:schemeClr>
            </a:glow>
            <a:softEdge rad="112500"/>
          </a:effectLst>
        </p:spPr>
      </p:pic>
    </p:spTree>
    <p:extLst>
      <p:ext uri="{BB962C8B-B14F-4D97-AF65-F5344CB8AC3E}">
        <p14:creationId xmlns:p14="http://schemas.microsoft.com/office/powerpoint/2010/main" val="184943487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accent2"/>
                </a:solidFill>
                <a:effectLst>
                  <a:outerShdw blurRad="38100" dist="38100" dir="2700000" algn="tl">
                    <a:srgbClr val="000000">
                      <a:alpha val="43137"/>
                    </a:srgbClr>
                  </a:outerShdw>
                </a:effectLst>
              </a:rPr>
              <a:t>System Main </a:t>
            </a:r>
            <a:r>
              <a:rPr lang="en-US" b="1" dirty="0">
                <a:solidFill>
                  <a:schemeClr val="accent2"/>
                </a:solidFill>
                <a:effectLst>
                  <a:outerShdw blurRad="38100" dist="38100" dir="2700000" algn="tl">
                    <a:srgbClr val="000000">
                      <a:alpha val="43137"/>
                    </a:srgbClr>
                  </a:outerShdw>
                </a:effectLst>
              </a:rPr>
              <a:t>C</a:t>
            </a:r>
            <a:r>
              <a:rPr lang="en-US" b="1" dirty="0" smtClean="0">
                <a:solidFill>
                  <a:schemeClr val="accent2"/>
                </a:solidFill>
                <a:effectLst>
                  <a:outerShdw blurRad="38100" dist="38100" dir="2700000" algn="tl">
                    <a:srgbClr val="000000">
                      <a:alpha val="43137"/>
                    </a:srgbClr>
                  </a:outerShdw>
                </a:effectLst>
              </a:rPr>
              <a:t>omponents</a:t>
            </a:r>
            <a:endParaRPr lang="en-US" b="1" dirty="0">
              <a:solidFill>
                <a:schemeClr val="accent2"/>
              </a:solidFill>
              <a:effectLst>
                <a:outerShdw blurRad="38100" dist="38100" dir="2700000" algn="tl">
                  <a:srgbClr val="000000">
                    <a:alpha val="43137"/>
                  </a:srgbClr>
                </a:outerShdw>
              </a:effectLst>
            </a:endParaRPr>
          </a:p>
        </p:txBody>
      </p:sp>
      <p:sp>
        <p:nvSpPr>
          <p:cNvPr id="3" name="Content Placeholder 2"/>
          <p:cNvSpPr>
            <a:spLocks noGrp="1"/>
          </p:cNvSpPr>
          <p:nvPr>
            <p:ph sz="quarter" idx="1"/>
          </p:nvPr>
        </p:nvSpPr>
        <p:spPr/>
        <p:txBody>
          <a:bodyPr/>
          <a:lstStyle/>
          <a:p>
            <a:pPr marL="0" indent="0" algn="l">
              <a:buNone/>
            </a:pPr>
            <a:r>
              <a:rPr lang="en-US" b="1" u="sng" dirty="0" smtClean="0"/>
              <a:t>Arduino MEGA </a:t>
            </a:r>
          </a:p>
          <a:p>
            <a:pPr marL="0" indent="0" algn="l">
              <a:buNone/>
            </a:pPr>
            <a:endParaRPr lang="en-US" b="1" u="sng" dirty="0"/>
          </a:p>
        </p:txBody>
      </p:sp>
      <p:sp>
        <p:nvSpPr>
          <p:cNvPr id="5" name="مربع نص 4"/>
          <p:cNvSpPr txBox="1"/>
          <p:nvPr/>
        </p:nvSpPr>
        <p:spPr>
          <a:xfrm>
            <a:off x="827584" y="2333685"/>
            <a:ext cx="4536504" cy="4647426"/>
          </a:xfrm>
          <a:prstGeom prst="rect">
            <a:avLst/>
          </a:prstGeom>
          <a:noFill/>
        </p:spPr>
        <p:txBody>
          <a:bodyPr wrap="square" rtlCol="1">
            <a:spAutoFit/>
          </a:bodyPr>
          <a:lstStyle/>
          <a:p>
            <a:pPr algn="l" rtl="0"/>
            <a:r>
              <a:rPr lang="en-US" sz="2000" dirty="0"/>
              <a:t>The Arduino Mega is a microcontroller </a:t>
            </a:r>
            <a:r>
              <a:rPr lang="en-US" sz="2000" dirty="0" smtClean="0"/>
              <a:t>board . </a:t>
            </a:r>
            <a:r>
              <a:rPr lang="en-US" sz="2000" dirty="0"/>
              <a:t>It has 54 digital input/output </a:t>
            </a:r>
            <a:r>
              <a:rPr lang="en-US" sz="2000" dirty="0" smtClean="0"/>
              <a:t>pins , </a:t>
            </a:r>
            <a:r>
              <a:rPr lang="en-US" sz="2000" dirty="0"/>
              <a:t>16 analog inputs, 4 UARTs (hardware serial ports), a 16 MHz crystal oscillator, a USB </a:t>
            </a:r>
            <a:r>
              <a:rPr lang="en-US" sz="2000" dirty="0" smtClean="0"/>
              <a:t>connection</a:t>
            </a:r>
            <a:r>
              <a:rPr lang="en-US" sz="2000" dirty="0"/>
              <a:t> </a:t>
            </a:r>
            <a:r>
              <a:rPr lang="en-US" sz="2000" dirty="0" smtClean="0"/>
              <a:t>, </a:t>
            </a:r>
            <a:r>
              <a:rPr lang="en-US" sz="2000" dirty="0"/>
              <a:t>and a reset button. It contains everything needed to support the microcontroller; simply connect it to a computer with a USB cable or power it with a AC-to-DC adapter or battery to get </a:t>
            </a:r>
            <a:r>
              <a:rPr lang="en-US" sz="2000" dirty="0" smtClean="0"/>
              <a:t>started . </a:t>
            </a:r>
          </a:p>
          <a:p>
            <a:pPr algn="l" rtl="0"/>
            <a:r>
              <a:rPr lang="en-US" sz="2000" dirty="0" smtClean="0"/>
              <a:t>In our project I we used Arduino UNO but it doesn’t have enough pins , but Arduino MEGA does .  </a:t>
            </a:r>
            <a:r>
              <a:rPr lang="en-US" dirty="0"/>
              <a:t/>
            </a:r>
            <a:br>
              <a:rPr lang="en-US" dirty="0"/>
            </a:br>
            <a:endParaRPr lang="en-US" dirty="0"/>
          </a:p>
          <a:p>
            <a:r>
              <a:rPr lang="en-US" dirty="0"/>
              <a:t> </a:t>
            </a:r>
          </a:p>
        </p:txBody>
      </p:sp>
      <p:pic>
        <p:nvPicPr>
          <p:cNvPr id="6" name="صورة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52120" y="2780928"/>
            <a:ext cx="2981325" cy="1822668"/>
          </a:xfrm>
          <a:prstGeom prst="rect">
            <a:avLst/>
          </a:prstGeom>
        </p:spPr>
      </p:pic>
    </p:spTree>
    <p:extLst>
      <p:ext uri="{BB962C8B-B14F-4D97-AF65-F5344CB8AC3E}">
        <p14:creationId xmlns:p14="http://schemas.microsoft.com/office/powerpoint/2010/main" val="339816399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2"/>
                </a:solidFill>
                <a:effectLst>
                  <a:outerShdw blurRad="38100" dist="38100" dir="2700000" algn="tl">
                    <a:srgbClr val="000000">
                      <a:alpha val="43137"/>
                    </a:srgbClr>
                  </a:outerShdw>
                </a:effectLst>
              </a:rPr>
              <a:t>System </a:t>
            </a:r>
            <a:r>
              <a:rPr lang="en-US" b="1" dirty="0" smtClean="0">
                <a:solidFill>
                  <a:schemeClr val="accent2"/>
                </a:solidFill>
                <a:effectLst>
                  <a:outerShdw blurRad="38100" dist="38100" dir="2700000" algn="tl">
                    <a:srgbClr val="000000">
                      <a:alpha val="43137"/>
                    </a:srgbClr>
                  </a:outerShdw>
                </a:effectLst>
              </a:rPr>
              <a:t>Main Components</a:t>
            </a:r>
            <a:endParaRPr lang="en-US" b="1" dirty="0">
              <a:solidFill>
                <a:schemeClr val="accent2"/>
              </a:solidFill>
              <a:effectLst>
                <a:outerShdw blurRad="38100" dist="38100" dir="2700000" algn="tl">
                  <a:srgbClr val="000000">
                    <a:alpha val="43137"/>
                  </a:srgbClr>
                </a:outerShdw>
              </a:effectLst>
            </a:endParaRPr>
          </a:p>
        </p:txBody>
      </p:sp>
      <p:sp>
        <p:nvSpPr>
          <p:cNvPr id="3" name="Content Placeholder 2"/>
          <p:cNvSpPr>
            <a:spLocks noGrp="1"/>
          </p:cNvSpPr>
          <p:nvPr>
            <p:ph sz="quarter" idx="1"/>
          </p:nvPr>
        </p:nvSpPr>
        <p:spPr/>
        <p:txBody>
          <a:bodyPr/>
          <a:lstStyle/>
          <a:p>
            <a:pPr marL="0" indent="0" algn="l">
              <a:buNone/>
            </a:pPr>
            <a:r>
              <a:rPr lang="en-US" b="1" u="sng" dirty="0" smtClean="0"/>
              <a:t>Ultrasonic Sensor</a:t>
            </a:r>
          </a:p>
          <a:p>
            <a:pPr marL="0" indent="0" algn="l">
              <a:buNone/>
            </a:pPr>
            <a:endParaRPr lang="en-US" b="1" u="sng" dirty="0"/>
          </a:p>
        </p:txBody>
      </p:sp>
      <p:pic>
        <p:nvPicPr>
          <p:cNvPr id="5" name="صورة 16"/>
          <p:cNvPicPr/>
          <p:nvPr/>
        </p:nvPicPr>
        <p:blipFill>
          <a:blip r:embed="rId2">
            <a:extLst>
              <a:ext uri="{28A0092B-C50C-407E-A947-70E740481C1C}">
                <a14:useLocalDpi xmlns:a14="http://schemas.microsoft.com/office/drawing/2010/main" val="0"/>
              </a:ext>
            </a:extLst>
          </a:blip>
          <a:stretch>
            <a:fillRect/>
          </a:stretch>
        </p:blipFill>
        <p:spPr>
          <a:xfrm>
            <a:off x="4932040" y="1807354"/>
            <a:ext cx="3888432" cy="2053694"/>
          </a:xfrm>
          <a:prstGeom prst="rect">
            <a:avLst/>
          </a:prstGeom>
        </p:spPr>
      </p:pic>
      <p:sp>
        <p:nvSpPr>
          <p:cNvPr id="6" name="مربع نص 5"/>
          <p:cNvSpPr txBox="1"/>
          <p:nvPr/>
        </p:nvSpPr>
        <p:spPr>
          <a:xfrm>
            <a:off x="547936" y="2412167"/>
            <a:ext cx="2520280" cy="369332"/>
          </a:xfrm>
          <a:prstGeom prst="rect">
            <a:avLst/>
          </a:prstGeom>
          <a:noFill/>
        </p:spPr>
        <p:txBody>
          <a:bodyPr wrap="square" rtlCol="1">
            <a:spAutoFit/>
          </a:bodyPr>
          <a:lstStyle/>
          <a:p>
            <a:endParaRPr lang="ar-SA" dirty="0"/>
          </a:p>
        </p:txBody>
      </p:sp>
      <p:sp>
        <p:nvSpPr>
          <p:cNvPr id="8" name="مربع نص 7"/>
          <p:cNvSpPr txBox="1"/>
          <p:nvPr/>
        </p:nvSpPr>
        <p:spPr>
          <a:xfrm>
            <a:off x="547936" y="2592170"/>
            <a:ext cx="3960440" cy="3416320"/>
          </a:xfrm>
          <a:prstGeom prst="rect">
            <a:avLst/>
          </a:prstGeom>
          <a:noFill/>
        </p:spPr>
        <p:txBody>
          <a:bodyPr wrap="square" rtlCol="1">
            <a:spAutoFit/>
          </a:bodyPr>
          <a:lstStyle/>
          <a:p>
            <a:pPr algn="l" rtl="0"/>
            <a:r>
              <a:rPr lang="en-US" sz="2400" dirty="0" smtClean="0"/>
              <a:t>Ultrasonic </a:t>
            </a:r>
            <a:r>
              <a:rPr lang="en-US" sz="2400" dirty="0"/>
              <a:t>sensors are devices that use electrical–mechanical energy transformation to measure distance from the sensor to the target </a:t>
            </a:r>
            <a:r>
              <a:rPr lang="en-US" sz="2400" dirty="0" smtClean="0"/>
              <a:t>object . </a:t>
            </a:r>
          </a:p>
          <a:p>
            <a:pPr algn="l" rtl="0"/>
            <a:r>
              <a:rPr lang="en-US" sz="2400" dirty="0" smtClean="0"/>
              <a:t>In our project we use it to detect the presence of a car in the spot to change the color of LEDs in deferent cases .</a:t>
            </a:r>
            <a:endParaRPr lang="ar-SA" sz="2400" dirty="0"/>
          </a:p>
        </p:txBody>
      </p:sp>
      <p:pic>
        <p:nvPicPr>
          <p:cNvPr id="7" name="Picture 2" descr="PING))) Sensor diagram, emitting and listening for ultrasonic ech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56634" y="4174253"/>
            <a:ext cx="3406824" cy="19956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9589663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ألوان متوسطة">
  <a:themeElements>
    <a:clrScheme name="مخصص 31">
      <a:dk1>
        <a:sysClr val="windowText" lastClr="000000"/>
      </a:dk1>
      <a:lt1>
        <a:sysClr val="window" lastClr="FFFFFF"/>
      </a:lt1>
      <a:dk2>
        <a:srgbClr val="FFFFFF"/>
      </a:dk2>
      <a:lt2>
        <a:srgbClr val="D6ECFF"/>
      </a:lt2>
      <a:accent1>
        <a:srgbClr val="FFC000"/>
      </a:accent1>
      <a:accent2>
        <a:srgbClr val="003E75"/>
      </a:accent2>
      <a:accent3>
        <a:srgbClr val="FEB80A"/>
      </a:accent3>
      <a:accent4>
        <a:srgbClr val="00ADDC"/>
      </a:accent4>
      <a:accent5>
        <a:srgbClr val="738AC8"/>
      </a:accent5>
      <a:accent6>
        <a:srgbClr val="1AB39F"/>
      </a:accent6>
      <a:hlink>
        <a:srgbClr val="EB8803"/>
      </a:hlink>
      <a:folHlink>
        <a:srgbClr val="5F7791"/>
      </a:folHlink>
    </a:clrScheme>
    <a:fontScheme name="ألوان متوسطة">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ألوان متوسطة">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Newsprint</Template>
  <TotalTime>847</TotalTime>
  <Words>793</Words>
  <Application>Microsoft Office PowerPoint</Application>
  <PresentationFormat>On-screen Show (4:3)</PresentationFormat>
  <Paragraphs>125</Paragraphs>
  <Slides>24</Slides>
  <Notes>1</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ألوان متوسطة</vt:lpstr>
      <vt:lpstr>Smart Parking Application </vt:lpstr>
      <vt:lpstr>Outline </vt:lpstr>
      <vt:lpstr>Introduction</vt:lpstr>
      <vt:lpstr>System Motivations</vt:lpstr>
      <vt:lpstr>System Motivations</vt:lpstr>
      <vt:lpstr>PowerPoint Presentation</vt:lpstr>
      <vt:lpstr>System Implementations </vt:lpstr>
      <vt:lpstr>System Main Components</vt:lpstr>
      <vt:lpstr>System Main Components</vt:lpstr>
      <vt:lpstr>System Main Components</vt:lpstr>
      <vt:lpstr>System Main Components</vt:lpstr>
      <vt:lpstr>System Main Components</vt:lpstr>
      <vt:lpstr>System Main Components</vt:lpstr>
      <vt:lpstr>System Main Components</vt:lpstr>
      <vt:lpstr>System Main Components</vt:lpstr>
      <vt:lpstr>System Main Components</vt:lpstr>
      <vt:lpstr>System Main Components</vt:lpstr>
      <vt:lpstr>System Main Components</vt:lpstr>
      <vt:lpstr>System Main Components</vt:lpstr>
      <vt:lpstr>System Main Components</vt:lpstr>
      <vt:lpstr> System Discussion and SWOT Analysis                        </vt:lpstr>
      <vt:lpstr>Conclusions and Recommendations</vt:lpstr>
      <vt:lpstr>Future Work</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Smart City Parking Application </dc:title>
  <dc:creator>Noora</dc:creator>
  <cp:lastModifiedBy>Aya</cp:lastModifiedBy>
  <cp:revision>126</cp:revision>
  <dcterms:created xsi:type="dcterms:W3CDTF">2015-04-29T07:25:23Z</dcterms:created>
  <dcterms:modified xsi:type="dcterms:W3CDTF">2015-12-18T12:22:18Z</dcterms:modified>
</cp:coreProperties>
</file>