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vsdx" ContentType="application/vnd.ms-visio.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  <p:sldMasterId id="2147483838" r:id="rId2"/>
  </p:sldMasterIdLst>
  <p:sldIdLst>
    <p:sldId id="261" r:id="rId3"/>
    <p:sldId id="257" r:id="rId4"/>
    <p:sldId id="262" r:id="rId5"/>
    <p:sldId id="259" r:id="rId6"/>
    <p:sldId id="258" r:id="rId7"/>
    <p:sldId id="263" r:id="rId8"/>
    <p:sldId id="260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6" r:id="rId30"/>
    <p:sldId id="285" r:id="rId31"/>
    <p:sldId id="297" r:id="rId32"/>
    <p:sldId id="283" r:id="rId33"/>
    <p:sldId id="288" r:id="rId34"/>
    <p:sldId id="287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8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esktop\lhlh\osama\new%20new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esktop\lhlh\osama\forcastt%20Try%20-%20Copy%20(2)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ocuments\Downloads\forcastt%20Try%20-%20Copy%20(2)%20(1).xlsm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esktop\lhlh\osama\forcastt%20Try%20-%20Copy%20(2).xlsm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New demand</a:t>
            </a:r>
            <a:r>
              <a:rPr lang="en-US" b="1" baseline="0" dirty="0">
                <a:solidFill>
                  <a:schemeClr val="tx1"/>
                </a:solidFill>
              </a:rPr>
              <a:t> for 40 days period</a:t>
            </a:r>
            <a:endParaRPr lang="en-US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Sheet1!$I$1:$I$15</c:f>
              <c:numCache>
                <c:formatCode>General</c:formatCode>
                <c:ptCount val="15"/>
                <c:pt idx="0">
                  <c:v>337749</c:v>
                </c:pt>
                <c:pt idx="1">
                  <c:v>262509.33333333331</c:v>
                </c:pt>
                <c:pt idx="2">
                  <c:v>328035.66666666663</c:v>
                </c:pt>
                <c:pt idx="3">
                  <c:v>312583.33333333331</c:v>
                </c:pt>
                <c:pt idx="4">
                  <c:v>422633.33333333331</c:v>
                </c:pt>
                <c:pt idx="5">
                  <c:v>409034.33333333326</c:v>
                </c:pt>
                <c:pt idx="6">
                  <c:v>298644</c:v>
                </c:pt>
                <c:pt idx="7">
                  <c:v>357720</c:v>
                </c:pt>
                <c:pt idx="8">
                  <c:v>324679</c:v>
                </c:pt>
                <c:pt idx="9">
                  <c:v>408362.33333333331</c:v>
                </c:pt>
                <c:pt idx="10">
                  <c:v>323681.33333333331</c:v>
                </c:pt>
                <c:pt idx="11">
                  <c:v>168222.33333333331</c:v>
                </c:pt>
                <c:pt idx="12">
                  <c:v>447270</c:v>
                </c:pt>
                <c:pt idx="13">
                  <c:v>286679.33333333331</c:v>
                </c:pt>
                <c:pt idx="14">
                  <c:v>334105.66666666663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05-4897-8779-006430BBC0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47761072"/>
        <c:axId val="-1147754544"/>
      </c:lineChart>
      <c:catAx>
        <c:axId val="-114776107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147754544"/>
        <c:crosses val="autoZero"/>
        <c:auto val="1"/>
        <c:lblAlgn val="ctr"/>
        <c:lblOffset val="100"/>
        <c:noMultiLvlLbl val="0"/>
      </c:catAx>
      <c:valAx>
        <c:axId val="-114775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147761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moving</a:t>
            </a:r>
            <a:r>
              <a:rPr lang="en-US" baseline="0" dirty="0"/>
              <a:t> average figure</a:t>
            </a:r>
          </a:p>
        </c:rich>
      </c:tx>
      <c:layout>
        <c:manualLayout>
          <c:xMode val="edge"/>
          <c:yMode val="edge"/>
          <c:x val="0.2967812209277600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Figure7.7!$B$2</c:f>
              <c:strCache>
                <c:ptCount val="1"/>
                <c:pt idx="0">
                  <c:v>Demand
 Dt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Figure7.7!$A$7:$A$21</c:f>
              <c:numCache>
                <c:formatCode>General</c:formatCode>
                <c:ptCount val="15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</c:numCache>
            </c:numRef>
          </c:cat>
          <c:val>
            <c:numRef>
              <c:f>Figure7.7!$B$7:$B$17</c:f>
              <c:numCache>
                <c:formatCode>#,##0</c:formatCode>
                <c:ptCount val="11"/>
                <c:pt idx="0">
                  <c:v>422633.33333333331</c:v>
                </c:pt>
                <c:pt idx="1">
                  <c:v>409034.33333333326</c:v>
                </c:pt>
                <c:pt idx="2">
                  <c:v>298644</c:v>
                </c:pt>
                <c:pt idx="3">
                  <c:v>357720</c:v>
                </c:pt>
                <c:pt idx="4">
                  <c:v>324679</c:v>
                </c:pt>
                <c:pt idx="5">
                  <c:v>408362.33333333331</c:v>
                </c:pt>
                <c:pt idx="6">
                  <c:v>323681.33333333331</c:v>
                </c:pt>
                <c:pt idx="7">
                  <c:v>168222.33333333331</c:v>
                </c:pt>
                <c:pt idx="8" formatCode="General">
                  <c:v>447270</c:v>
                </c:pt>
                <c:pt idx="9" formatCode="General">
                  <c:v>286679.33333333331</c:v>
                </c:pt>
                <c:pt idx="10" formatCode="General">
                  <c:v>334105.66666666663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AE5-434C-9A25-941350411172}"/>
            </c:ext>
          </c:extLst>
        </c:ser>
        <c:ser>
          <c:idx val="1"/>
          <c:order val="1"/>
          <c:tx>
            <c:strRef>
              <c:f>Figure7.7!$D$2</c:f>
              <c:strCache>
                <c:ptCount val="1"/>
                <c:pt idx="0">
                  <c:v>Forecast
 Ft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Figure7.7!$A$7:$A$21</c:f>
              <c:numCache>
                <c:formatCode>General</c:formatCode>
                <c:ptCount val="15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</c:numCache>
            </c:numRef>
          </c:cat>
          <c:val>
            <c:numRef>
              <c:f>Figure7.7!$D$7:$D$21</c:f>
              <c:numCache>
                <c:formatCode>#,##0</c:formatCode>
                <c:ptCount val="15"/>
                <c:pt idx="0">
                  <c:v>310219.33333333331</c:v>
                </c:pt>
                <c:pt idx="1">
                  <c:v>331440.41666666663</c:v>
                </c:pt>
                <c:pt idx="2">
                  <c:v>368071.66666666663</c:v>
                </c:pt>
                <c:pt idx="3">
                  <c:v>360723.75</c:v>
                </c:pt>
                <c:pt idx="4">
                  <c:v>372007.91666666663</c:v>
                </c:pt>
                <c:pt idx="5">
                  <c:v>347519.33333333331</c:v>
                </c:pt>
                <c:pt idx="6">
                  <c:v>347351.33333333331</c:v>
                </c:pt>
                <c:pt idx="7">
                  <c:v>353610.66666666663</c:v>
                </c:pt>
                <c:pt idx="8">
                  <c:v>306236.24999999994</c:v>
                </c:pt>
                <c:pt idx="9">
                  <c:v>336884</c:v>
                </c:pt>
                <c:pt idx="10">
                  <c:v>306463.25</c:v>
                </c:pt>
                <c:pt idx="11">
                  <c:v>309069.33333333326</c:v>
                </c:pt>
                <c:pt idx="12">
                  <c:v>309069.33333333326</c:v>
                </c:pt>
                <c:pt idx="13">
                  <c:v>309069.33333333326</c:v>
                </c:pt>
                <c:pt idx="14">
                  <c:v>309069.33333333326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E5-434C-9A25-941350411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59384032"/>
        <c:axId val="-1159383488"/>
      </c:lineChart>
      <c:catAx>
        <c:axId val="-115938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159383488"/>
        <c:crosses val="autoZero"/>
        <c:auto val="1"/>
        <c:lblAlgn val="ctr"/>
        <c:lblOffset val="100"/>
        <c:noMultiLvlLbl val="0"/>
      </c:catAx>
      <c:valAx>
        <c:axId val="-1159383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15938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J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ar-JO" sz="2400" b="1" i="0" u="none" strike="noStrike" kern="1200" spc="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/>
              <a:t>Simple Exponential smoothing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ar-JO" sz="2400" b="1" i="0" u="none" strike="noStrike" kern="1200" spc="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Figure7.8!$B$2</c:f>
              <c:strCache>
                <c:ptCount val="1"/>
                <c:pt idx="0">
                  <c:v>Demand Dt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Figure7.8!$B$4:$B$18</c:f>
              <c:numCache>
                <c:formatCode>General</c:formatCode>
                <c:ptCount val="15"/>
                <c:pt idx="0">
                  <c:v>337749</c:v>
                </c:pt>
                <c:pt idx="1">
                  <c:v>262509.33333333331</c:v>
                </c:pt>
                <c:pt idx="2">
                  <c:v>328035.66666666663</c:v>
                </c:pt>
                <c:pt idx="3">
                  <c:v>312583.33333333331</c:v>
                </c:pt>
                <c:pt idx="4">
                  <c:v>422633.33333333331</c:v>
                </c:pt>
                <c:pt idx="5">
                  <c:v>409034.33333333326</c:v>
                </c:pt>
                <c:pt idx="6">
                  <c:v>298644</c:v>
                </c:pt>
                <c:pt idx="7">
                  <c:v>357720</c:v>
                </c:pt>
                <c:pt idx="8">
                  <c:v>324679</c:v>
                </c:pt>
                <c:pt idx="9">
                  <c:v>408362.33333333331</c:v>
                </c:pt>
                <c:pt idx="10">
                  <c:v>323681.33333333331</c:v>
                </c:pt>
                <c:pt idx="11">
                  <c:v>168222.33333333331</c:v>
                </c:pt>
                <c:pt idx="12">
                  <c:v>447270</c:v>
                </c:pt>
                <c:pt idx="13">
                  <c:v>286679.33333333331</c:v>
                </c:pt>
                <c:pt idx="14">
                  <c:v>334105.66666666663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74F-4C44-94A5-66B5BC9BA2F5}"/>
            </c:ext>
          </c:extLst>
        </c:ser>
        <c:ser>
          <c:idx val="1"/>
          <c:order val="1"/>
          <c:tx>
            <c:strRef>
              <c:f>Figure7.8!$D$2</c:f>
              <c:strCache>
                <c:ptCount val="1"/>
                <c:pt idx="0">
                  <c:v>Forecast Ft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Figure7.8!$D$4:$D$22</c:f>
              <c:numCache>
                <c:formatCode>#,##0</c:formatCode>
                <c:ptCount val="19"/>
                <c:pt idx="0">
                  <c:v>334793.93333333335</c:v>
                </c:pt>
                <c:pt idx="1">
                  <c:v>335089.44000000006</c:v>
                </c:pt>
                <c:pt idx="2">
                  <c:v>327831.42933333339</c:v>
                </c:pt>
                <c:pt idx="3">
                  <c:v>327851.85306666669</c:v>
                </c:pt>
                <c:pt idx="4">
                  <c:v>326325.00109333335</c:v>
                </c:pt>
                <c:pt idx="5">
                  <c:v>335955.83431733336</c:v>
                </c:pt>
                <c:pt idx="6">
                  <c:v>343263.6842189334</c:v>
                </c:pt>
                <c:pt idx="7">
                  <c:v>338801.71579704009</c:v>
                </c:pt>
                <c:pt idx="8">
                  <c:v>340693.54421733611</c:v>
                </c:pt>
                <c:pt idx="9">
                  <c:v>339092.08979560254</c:v>
                </c:pt>
                <c:pt idx="10">
                  <c:v>346019.11414937564</c:v>
                </c:pt>
                <c:pt idx="11">
                  <c:v>343785.33606777142</c:v>
                </c:pt>
                <c:pt idx="12">
                  <c:v>326229.03579432762</c:v>
                </c:pt>
                <c:pt idx="13">
                  <c:v>338333.13221489487</c:v>
                </c:pt>
                <c:pt idx="14">
                  <c:v>333167.75232673873</c:v>
                </c:pt>
                <c:pt idx="15">
                  <c:v>333261.54376073153</c:v>
                </c:pt>
                <c:pt idx="16">
                  <c:v>333261.54376073153</c:v>
                </c:pt>
                <c:pt idx="17">
                  <c:v>333261.54376073153</c:v>
                </c:pt>
                <c:pt idx="18">
                  <c:v>333261.54376073153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4F-4C44-94A5-66B5BC9BA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367100832"/>
        <c:axId val="-1367113344"/>
      </c:lineChart>
      <c:catAx>
        <c:axId val="-13671008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ar-JO" sz="2000" b="1" i="0" u="none" strike="noStrik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367113344"/>
        <c:crosses val="autoZero"/>
        <c:auto val="1"/>
        <c:lblAlgn val="ctr"/>
        <c:lblOffset val="100"/>
        <c:noMultiLvlLbl val="0"/>
      </c:catAx>
      <c:valAx>
        <c:axId val="-1367113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ar-JO" sz="2000" b="1" i="0" u="none" strike="noStrik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367100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ar-JO" sz="2000" b="1" i="0" u="none" strike="noStrike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marL="0" algn="ctr" defTabSz="914400" rtl="1" eaLnBrk="1" latinLnBrk="0" hangingPunct="1">
        <a:lnSpc>
          <a:spcPct val="107000"/>
        </a:lnSpc>
        <a:spcAft>
          <a:spcPts val="0"/>
        </a:spcAft>
        <a:tabLst>
          <a:tab pos="790575" algn="l"/>
        </a:tabLst>
        <a:defRPr lang="ar-JO" sz="2000" b="1" kern="1200">
          <a:solidFill>
            <a:schemeClr val="tx1"/>
          </a:solidFill>
          <a:effectLst/>
          <a:latin typeface="+mn-lt"/>
          <a:ea typeface="+mn-ea"/>
          <a:cs typeface="+mn-cs"/>
        </a:defRPr>
      </a:pPr>
      <a:endParaRPr lang="ar-J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ar-JO" sz="2400" b="1" i="0" u="none" strike="noStrike" kern="1200" spc="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/>
              <a:t>Trend-exponential smoothing</a:t>
            </a:r>
          </a:p>
        </c:rich>
      </c:tx>
      <c:layout>
        <c:manualLayout>
          <c:xMode val="edge"/>
          <c:yMode val="edge"/>
          <c:x val="0.21227077865266838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ar-JO" sz="2400" b="1" i="0" u="none" strike="noStrike" kern="1200" spc="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defRPr>
          </a:pPr>
          <a:endParaRPr lang="ar-J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holts!$B$2</c:f>
              <c:strCache>
                <c:ptCount val="1"/>
                <c:pt idx="0">
                  <c:v>Demand Dt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'[forcastt - Copy (2).xlsm]Figure7.9'!$B$4:$B$18</c:f>
              <c:numCache>
                <c:formatCode>General</c:formatCode>
                <c:ptCount val="15"/>
                <c:pt idx="0">
                  <c:v>337749</c:v>
                </c:pt>
                <c:pt idx="1">
                  <c:v>262509.33333333331</c:v>
                </c:pt>
                <c:pt idx="2">
                  <c:v>328035.66666666663</c:v>
                </c:pt>
                <c:pt idx="3">
                  <c:v>312583.33333333331</c:v>
                </c:pt>
                <c:pt idx="4">
                  <c:v>422633.33333333331</c:v>
                </c:pt>
                <c:pt idx="5">
                  <c:v>409034.33333333326</c:v>
                </c:pt>
                <c:pt idx="6">
                  <c:v>298644</c:v>
                </c:pt>
                <c:pt idx="7">
                  <c:v>357720</c:v>
                </c:pt>
                <c:pt idx="8">
                  <c:v>324679</c:v>
                </c:pt>
                <c:pt idx="9">
                  <c:v>408362.33333333331</c:v>
                </c:pt>
                <c:pt idx="10">
                  <c:v>323681.33333333331</c:v>
                </c:pt>
                <c:pt idx="11">
                  <c:v>168222.33333333331</c:v>
                </c:pt>
                <c:pt idx="12">
                  <c:v>447270</c:v>
                </c:pt>
                <c:pt idx="13">
                  <c:v>286679.33333333331</c:v>
                </c:pt>
                <c:pt idx="14">
                  <c:v>334105.66666666663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9B-40E7-8BCB-8E3D3CDC115B}"/>
            </c:ext>
          </c:extLst>
        </c:ser>
        <c:ser>
          <c:idx val="1"/>
          <c:order val="1"/>
          <c:tx>
            <c:strRef>
              <c:f>holts!$E$2</c:f>
              <c:strCache>
                <c:ptCount val="1"/>
                <c:pt idx="0">
                  <c:v>Forecast Ft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'[forcastt - Copy (2).xlsm]Figure7.9'!$E$4:$E$23</c:f>
              <c:numCache>
                <c:formatCode>General</c:formatCode>
                <c:ptCount val="20"/>
                <c:pt idx="0">
                  <c:v>342985.44230769231</c:v>
                </c:pt>
                <c:pt idx="1">
                  <c:v>341498.93827838835</c:v>
                </c:pt>
                <c:pt idx="2">
                  <c:v>331057.32588644698</c:v>
                </c:pt>
                <c:pt idx="3">
                  <c:v>328152.07488263748</c:v>
                </c:pt>
                <c:pt idx="4">
                  <c:v>323680.74081488949</c:v>
                </c:pt>
                <c:pt idx="5">
                  <c:v>332640.59200428514</c:v>
                </c:pt>
                <c:pt idx="6">
                  <c:v>340872.43290132226</c:v>
                </c:pt>
                <c:pt idx="7">
                  <c:v>336397.48771729594</c:v>
                </c:pt>
                <c:pt idx="8">
                  <c:v>338704.08729732624</c:v>
                </c:pt>
                <c:pt idx="9">
                  <c:v>337195.42517340707</c:v>
                </c:pt>
                <c:pt idx="10">
                  <c:v>345629.30075841164</c:v>
                </c:pt>
                <c:pt idx="11">
                  <c:v>344312.72943641414</c:v>
                </c:pt>
                <c:pt idx="12">
                  <c:v>324060.10732455482</c:v>
                </c:pt>
                <c:pt idx="13">
                  <c:v>336201.71194405702</c:v>
                </c:pt>
                <c:pt idx="14">
                  <c:v>330079.64186272788</c:v>
                </c:pt>
                <c:pt idx="15">
                  <c:v>329392.93261894374</c:v>
                </c:pt>
                <c:pt idx="16">
                  <c:v>328303.62089476571</c:v>
                </c:pt>
                <c:pt idx="17">
                  <c:v>327214.30917058769</c:v>
                </c:pt>
                <c:pt idx="18">
                  <c:v>326124.99744640966</c:v>
                </c:pt>
                <c:pt idx="19">
                  <c:v>325035.68572223163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9B-40E7-8BCB-8E3D3CDC11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036626400"/>
        <c:axId val="-1036634560"/>
      </c:lineChart>
      <c:catAx>
        <c:axId val="-10366264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ar-JO" sz="2000" b="1" i="0" u="none" strike="noStrik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036634560"/>
        <c:crosses val="autoZero"/>
        <c:auto val="1"/>
        <c:lblAlgn val="ctr"/>
        <c:lblOffset val="100"/>
        <c:noMultiLvlLbl val="0"/>
      </c:catAx>
      <c:valAx>
        <c:axId val="-103663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ar-JO" sz="2000" b="1" i="0" u="none" strike="noStrik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pPr>
            <a:endParaRPr lang="ar-JO"/>
          </a:p>
        </c:txPr>
        <c:crossAx val="-103662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ar-JO" sz="2000" b="1" i="0" u="none" strike="noStrike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defRPr>
          </a:pPr>
          <a:endParaRPr lang="ar-J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marL="0" algn="ctr" defTabSz="914400" rtl="1" eaLnBrk="1" latinLnBrk="0" hangingPunct="1">
        <a:lnSpc>
          <a:spcPct val="107000"/>
        </a:lnSpc>
        <a:spcAft>
          <a:spcPts val="0"/>
        </a:spcAft>
        <a:tabLst>
          <a:tab pos="790575" algn="l"/>
        </a:tabLst>
        <a:defRPr lang="ar-JO" sz="2000" b="1" kern="1200">
          <a:solidFill>
            <a:schemeClr val="tx1"/>
          </a:solidFill>
          <a:effectLst/>
          <a:latin typeface="+mn-lt"/>
          <a:ea typeface="+mn-ea"/>
          <a:cs typeface="+mn-cs"/>
        </a:defRPr>
      </a:pPr>
      <a:endParaRPr lang="ar-J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90488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266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9620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557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CB22790-75F9-4BAE-82A4-193E53588CEC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9485FB5-A0FE-4620-9133-69A98C656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40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4782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31800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6991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6409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01D33-D7CE-4AC3-9C85-BA271D0B1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9EAC0D-0EC2-4D82-A195-559C7D964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A901C-600D-4C3B-A753-64A5D36D6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13424-6D85-420B-B7EC-BD819423F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8AF94-A313-49B1-8D89-D95FA8B36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90940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37830-EB78-40F4-A713-DF24ACA5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C99A3-CCF0-45DE-B6A9-FBD144AD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E9EEA-E9B2-4EC3-83EA-329C99C10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789F5-0C85-4739-8FA3-E1EB9554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A0F00-9B66-4124-AEEF-92BBDBE00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7498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23160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92735-2DB6-4F29-A55C-B138D642A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25445-53A2-4453-A8B7-DA7675BC3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7962D-230D-4DF7-976F-5BD4C1312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6838D-DAC2-4D52-882E-436248A9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0BB68-946D-4EA7-9189-D749F56E9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23383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E02E9-4A58-4434-BF34-265909173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0ED7F-E6B6-4455-9762-A303DC5990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89F167-C279-4C4D-A0DA-A3E7C994E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1088B-4B2F-4648-80A8-46CDDB9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1B9A7-0C17-4DA3-9B05-7C2B683B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53D28-0956-4915-BF5B-67A54142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65951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D62B0-B316-49EE-A911-C65DF72EF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CB6FA4-3106-4648-8963-6867D1DAC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96198D-FCBE-48FD-87C2-89B4A9C5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C49D99-C23B-4B55-BE63-1F1DB0ABE3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328F14-E17C-478E-B9A9-F5665CAD5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1AA58D-6760-45EC-B6DE-213DFCF5D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4A9D6F-78AD-4FA1-AB7E-C1EF809D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55F850-DFE9-4384-8EF4-CA4A0422D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30904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F729A-C8D3-48E9-912D-EEC54A598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DC47AE-50DE-43F5-8DCB-082DD6E75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D0BDB-8B5E-41FB-B8BB-C27CB05CB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A88B3-6739-4682-B60F-C49B8017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550938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E69B25-1F5F-4C60-8DD9-C200AF8E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8EBBA6-1976-4407-BF08-9E4D4879C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A01EB-2165-4CBC-9F5A-C1BF7FD2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68544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A0536-E40A-45B0-8798-4B4D2F82B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D2D86-9FEC-47E5-8C8A-F2791EA24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BAA075-F35B-4EED-9995-D546420CC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FF427A-AF43-4C1C-9488-DA2DE1950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6D532-7A17-4C74-B069-D0F5AC651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68C473-26AD-46B0-BD7C-7EB9C3BA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76639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520B7-7BD1-4619-A95B-B228A8C38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42DA92-4464-476F-9D88-9679484CD6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EA34CF-C7C7-4207-BADB-D90FFB0B2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6B2139-E022-4E8F-ACB8-4FC9414E5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9D33C-A55F-4543-B8EC-D0E1605C5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BA896-9755-4A46-B520-743E6F48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37103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318C0-35CC-46B3-BB0B-1525234F4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8F0FD1-5212-4709-B8CB-570B7C4F5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14847-FF65-4153-A057-7AA34FB9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8CC39-9C2A-4144-A8E6-F92AEBAE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CB706-4591-4B11-AAAF-7C8C52DE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815251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44635A-39B5-41AE-9E16-B958786E45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597B16-B5F5-48F4-B16F-782CBEB14D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31837-E759-4671-85A3-73CCA5B45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56049-4B1E-49C5-BE95-F045283E9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BCD12-F8DB-4F73-BE64-9187D877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0223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0458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00624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7384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0229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51735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5348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AA92-A018-47F0-A84C-03B92688FB88}" type="datetimeFigureOut">
              <a:rPr lang="ar-JO" smtClean="0"/>
              <a:t>15/04/1440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B9E-83B6-4D28-91A6-1DDBE60B076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0768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22790-75F9-4BAE-82A4-193E53588CEC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85FB5-A0FE-4620-9133-69A98C656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2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33797C-8562-45EE-8ECD-B57FEFEBB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D828BC-4E48-4268-BBDB-F775AB280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70AA6-1F69-4B9C-A125-AED3763667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22790-75F9-4BAE-82A4-193E53588CEC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92842-7C95-4916-AB05-6E91D39FF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DB26D-7FF1-4DE8-83DE-8DFC7B80A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85FB5-A0FE-4620-9133-69A98C656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4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F6FA7-205D-4DB7-B8C5-95C26A8F4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657" y="901532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Supply and demand analysis at Palestine poultry company (AZIZA) </a:t>
            </a:r>
            <a:br>
              <a:rPr lang="en-US" dirty="0"/>
            </a:b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9DE5B-295A-4A02-9FD5-8B2C3DC17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266" y="2194560"/>
            <a:ext cx="10820400" cy="4024125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dirty="0"/>
              <a:t>Prepared by:</a:t>
            </a:r>
          </a:p>
          <a:p>
            <a:pPr marL="0" indent="0" algn="ctr" rtl="0">
              <a:buNone/>
            </a:pPr>
            <a:r>
              <a:rPr lang="en-US" dirty="0"/>
              <a:t>Ahmad </a:t>
            </a:r>
            <a:r>
              <a:rPr lang="en-US" dirty="0" err="1"/>
              <a:t>Shahrori</a:t>
            </a:r>
            <a:r>
              <a:rPr lang="en-US" dirty="0"/>
              <a:t> </a:t>
            </a:r>
          </a:p>
          <a:p>
            <a:pPr marL="0" indent="0" algn="ctr" rtl="0">
              <a:buNone/>
            </a:pPr>
            <a:r>
              <a:rPr lang="en-US" dirty="0"/>
              <a:t>Bilal Ghazi</a:t>
            </a:r>
          </a:p>
          <a:p>
            <a:pPr marL="0" indent="0" algn="ctr" rtl="0">
              <a:buNone/>
            </a:pPr>
            <a:r>
              <a:rPr lang="en-US" dirty="0" err="1"/>
              <a:t>Osma</a:t>
            </a:r>
            <a:r>
              <a:rPr lang="en-US" dirty="0"/>
              <a:t> </a:t>
            </a:r>
            <a:r>
              <a:rPr lang="en-US" dirty="0" err="1"/>
              <a:t>Dawabshh</a:t>
            </a:r>
            <a:r>
              <a:rPr lang="en-US" dirty="0"/>
              <a:t> </a:t>
            </a:r>
          </a:p>
          <a:p>
            <a:pPr marL="0" indent="0" algn="ctr" rtl="0">
              <a:buNone/>
            </a:pPr>
            <a:r>
              <a:rPr lang="en-US" dirty="0"/>
              <a:t>Waleed Abbas</a:t>
            </a:r>
          </a:p>
          <a:p>
            <a:pPr marL="0" indent="0" algn="ctr" rtl="0">
              <a:buNone/>
            </a:pPr>
            <a:r>
              <a:rPr lang="en-US" dirty="0"/>
              <a:t>Supervisor </a:t>
            </a:r>
          </a:p>
          <a:p>
            <a:pPr marL="0" indent="0" algn="ctr" rtl="0">
              <a:buNone/>
            </a:pPr>
            <a:r>
              <a:rPr lang="en-US" dirty="0"/>
              <a:t>Dr. Mohammad Othman 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JO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EF4781-32F1-4FD8-84F3-627F5A4B61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37" b="100000" l="816" r="100000">
                        <a14:foregroundMark x1="49388" y1="92435" x2="49388" y2="99815"/>
                        <a14:foregroundMark x1="46531" y1="96679" x2="10204" y2="49446"/>
                        <a14:foregroundMark x1="26939" y1="71956" x2="21633" y2="83395"/>
                        <a14:foregroundMark x1="11633" y1="52583" x2="41837" y2="2768"/>
                        <a14:foregroundMark x1="44490" y1="5351" x2="71837" y2="10148"/>
                        <a14:foregroundMark x1="74694" y1="8856" x2="95306" y2="41697"/>
                        <a14:foregroundMark x1="97959" y1="41697" x2="95306" y2="66421"/>
                        <a14:foregroundMark x1="95306" y1="66421" x2="83878" y2="87085"/>
                        <a14:foregroundMark x1="82653" y1="85240" x2="57755" y2="97417"/>
                        <a14:foregroundMark x1="15714" y1="44649" x2="3673" y2="34317"/>
                        <a14:foregroundMark x1="21633" y1="32472" x2="816" y2="30074"/>
                        <a14:backgroundMark x1="39796" y1="9225" x2="49388" y2="5720"/>
                        <a14:backgroundMark x1="71633" y1="10332" x2="80000" y2="18081"/>
                        <a14:backgroundMark x1="36531" y1="8303" x2="54082" y2="4059"/>
                        <a14:backgroundMark x1="26122" y1="91882" x2="55918" y2="99631"/>
                        <a14:backgroundMark x1="82653" y1="22140" x2="99592" y2="573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17" y="2194560"/>
            <a:ext cx="2720817" cy="339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42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3615A-FA5A-4CE8-AA27-A1649797E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situation </a:t>
            </a:r>
            <a:endParaRPr lang="ar-JO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66C586-4D61-4DF8-A26B-3463A7AA5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667000" y="-2667001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960B-3041-4B92-AC9A-0AAB4AA0D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868" y="2779643"/>
            <a:ext cx="9346809" cy="1298713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Demand forecasting </a:t>
            </a:r>
            <a:endParaRPr lang="ar-JO" sz="5400" dirty="0"/>
          </a:p>
        </p:txBody>
      </p:sp>
    </p:spTree>
    <p:extLst>
      <p:ext uri="{BB962C8B-B14F-4D97-AF65-F5344CB8AC3E}">
        <p14:creationId xmlns:p14="http://schemas.microsoft.com/office/powerpoint/2010/main" val="2912092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D11AD-5F42-47A8-9C61-4C0BE0BD6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Forecast types</a:t>
            </a:r>
            <a:endParaRPr lang="ar-J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40DFA3F-90A8-443B-A11A-7DABB70232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168574"/>
              </p:ext>
            </p:extLst>
          </p:nvPr>
        </p:nvGraphicFramePr>
        <p:xfrm>
          <a:off x="304801" y="2398645"/>
          <a:ext cx="11741426" cy="4359965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5906360">
                  <a:extLst>
                    <a:ext uri="{9D8B030D-6E8A-4147-A177-3AD203B41FA5}">
                      <a16:colId xmlns:a16="http://schemas.microsoft.com/office/drawing/2014/main" val="989060193"/>
                    </a:ext>
                  </a:extLst>
                </a:gridCol>
                <a:gridCol w="5835066">
                  <a:extLst>
                    <a:ext uri="{9D8B030D-6E8A-4147-A177-3AD203B41FA5}">
                      <a16:colId xmlns:a16="http://schemas.microsoft.com/office/drawing/2014/main" val="2941311744"/>
                    </a:ext>
                  </a:extLst>
                </a:gridCol>
              </a:tblGrid>
              <a:tr h="871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Forecasting Method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Applicability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0288977"/>
                  </a:ext>
                </a:extLst>
              </a:tr>
              <a:tr h="871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Moving average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 trend or seasonality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9444481"/>
                  </a:ext>
                </a:extLst>
              </a:tr>
              <a:tr h="871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Simple exponential smoothing</a:t>
                      </a:r>
                      <a:endParaRPr lang="en-US" sz="24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 trend or seasonality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155879"/>
                  </a:ext>
                </a:extLst>
              </a:tr>
              <a:tr h="871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Holt’s method 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Trend but no seasonality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6226372"/>
                  </a:ext>
                </a:extLst>
              </a:tr>
              <a:tr h="8719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Winter’s method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Trend and seasonality</a:t>
                      </a:r>
                      <a:endParaRPr lang="en-US" sz="24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7120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210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C331A-F019-41F1-8425-7A623CC11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811" y="672993"/>
            <a:ext cx="8761413" cy="706964"/>
          </a:xfrm>
        </p:spPr>
        <p:txBody>
          <a:bodyPr/>
          <a:lstStyle/>
          <a:p>
            <a:r>
              <a:rPr lang="en-US" dirty="0"/>
              <a:t>Demand </a:t>
            </a:r>
            <a:endParaRPr lang="ar-J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B455F2F-4937-47F4-8C07-C1E1C7BE0D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089007"/>
              </p:ext>
            </p:extLst>
          </p:nvPr>
        </p:nvGraphicFramePr>
        <p:xfrm>
          <a:off x="289380" y="1459764"/>
          <a:ext cx="4340617" cy="3296257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342366">
                  <a:extLst>
                    <a:ext uri="{9D8B030D-6E8A-4147-A177-3AD203B41FA5}">
                      <a16:colId xmlns:a16="http://schemas.microsoft.com/office/drawing/2014/main" val="1534186391"/>
                    </a:ext>
                  </a:extLst>
                </a:gridCol>
                <a:gridCol w="1998251">
                  <a:extLst>
                    <a:ext uri="{9D8B030D-6E8A-4147-A177-3AD203B41FA5}">
                      <a16:colId xmlns:a16="http://schemas.microsoft.com/office/drawing/2014/main" val="3744825857"/>
                    </a:ext>
                  </a:extLst>
                </a:gridCol>
              </a:tblGrid>
              <a:tr h="408277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Month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Demand(chicken)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3284979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January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243,209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1713245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February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283,620</a:t>
                      </a:r>
                      <a:endParaRPr lang="en-US" sz="16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275652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March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110,144</a:t>
                      </a:r>
                      <a:endParaRPr lang="en-US" sz="16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8482056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April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291,321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92632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May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209,462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100887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June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309,364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9661915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July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324,586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8591949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August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300,839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2841264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September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233,612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3996695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October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195,096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1449466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November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341,484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5862916"/>
                  </a:ext>
                </a:extLst>
              </a:tr>
              <a:tr h="230289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December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210,851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372881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1B49344-06F9-42BD-939B-0721FB3A2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168548"/>
              </p:ext>
            </p:extLst>
          </p:nvPr>
        </p:nvGraphicFramePr>
        <p:xfrm>
          <a:off x="289381" y="4756022"/>
          <a:ext cx="4340617" cy="2004491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334549">
                  <a:extLst>
                    <a:ext uri="{9D8B030D-6E8A-4147-A177-3AD203B41FA5}">
                      <a16:colId xmlns:a16="http://schemas.microsoft.com/office/drawing/2014/main" val="198541580"/>
                    </a:ext>
                  </a:extLst>
                </a:gridCol>
                <a:gridCol w="2006068">
                  <a:extLst>
                    <a:ext uri="{9D8B030D-6E8A-4147-A177-3AD203B41FA5}">
                      <a16:colId xmlns:a16="http://schemas.microsoft.com/office/drawing/2014/main" val="2902221957"/>
                    </a:ext>
                  </a:extLst>
                </a:gridCol>
              </a:tblGrid>
              <a:tr h="249983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January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309440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904891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February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296767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3621210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March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188755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8153843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April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105304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051017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May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409655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3743029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June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112845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1840182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July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317174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073378"/>
                  </a:ext>
                </a:extLst>
              </a:tr>
              <a:tr h="250644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august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228381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8260757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11500780-8392-442C-8CF0-C8C96AC72309}"/>
              </a:ext>
            </a:extLst>
          </p:cNvPr>
          <p:cNvSpPr/>
          <p:nvPr/>
        </p:nvSpPr>
        <p:spPr>
          <a:xfrm>
            <a:off x="4824167" y="3843131"/>
            <a:ext cx="2180493" cy="894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A989EE5-71DD-4D37-B454-920339038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60799"/>
              </p:ext>
            </p:extLst>
          </p:nvPr>
        </p:nvGraphicFramePr>
        <p:xfrm>
          <a:off x="7198829" y="1459765"/>
          <a:ext cx="4703790" cy="530165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991014">
                  <a:extLst>
                    <a:ext uri="{9D8B030D-6E8A-4147-A177-3AD203B41FA5}">
                      <a16:colId xmlns:a16="http://schemas.microsoft.com/office/drawing/2014/main" val="1192797772"/>
                    </a:ext>
                  </a:extLst>
                </a:gridCol>
                <a:gridCol w="3712776">
                  <a:extLst>
                    <a:ext uri="{9D8B030D-6E8A-4147-A177-3AD203B41FA5}">
                      <a16:colId xmlns:a16="http://schemas.microsoft.com/office/drawing/2014/main" val="1343108558"/>
                    </a:ext>
                  </a:extLst>
                </a:gridCol>
              </a:tblGrid>
              <a:tr h="407270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Period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New demand (chicken)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8033259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1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337749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9403830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2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262509.3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0750101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3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328035.7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812620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4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312583.3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5828282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5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422633.3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630090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6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409034.3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6945729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7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298644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1870168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8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357720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3910852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9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324679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4114173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10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408362.3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1543626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11</a:t>
                      </a:r>
                      <a:endParaRPr lang="en-US" sz="16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323681.3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0434923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12</a:t>
                      </a:r>
                      <a:endParaRPr lang="en-US" sz="2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168222.3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4049546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13</a:t>
                      </a:r>
                      <a:endParaRPr lang="en-US" sz="2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447270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308476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14</a:t>
                      </a:r>
                      <a:endParaRPr lang="en-US" sz="2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286679.3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4283789"/>
                  </a:ext>
                </a:extLst>
              </a:tr>
              <a:tr h="326292"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15</a:t>
                      </a:r>
                      <a:endParaRPr lang="en-US" sz="2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334105.7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4538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450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050D-2604-4A69-9BB2-FD29B45A2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78441"/>
            <a:ext cx="8610600" cy="1293028"/>
          </a:xfrm>
        </p:spPr>
        <p:txBody>
          <a:bodyPr/>
          <a:lstStyle/>
          <a:p>
            <a:r>
              <a:rPr lang="en-US" dirty="0"/>
              <a:t>Demand for 40 days</a:t>
            </a:r>
            <a:endParaRPr lang="ar-J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185EADB-225F-4514-91A6-78C45AB5DC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790644"/>
              </p:ext>
            </p:extLst>
          </p:nvPr>
        </p:nvGraphicFramePr>
        <p:xfrm>
          <a:off x="481829" y="2393546"/>
          <a:ext cx="11228341" cy="434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4170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A5C7C-DE21-43F3-A565-E531FFBFB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117" y="2390872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Moving average </a:t>
            </a:r>
            <a:endParaRPr lang="ar-J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51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A8DE730-9811-4798-8FFE-3F9BECEA0D42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15"/>
          <a:stretch/>
        </p:blipFill>
        <p:spPr bwMode="auto">
          <a:xfrm>
            <a:off x="2" y="0"/>
            <a:ext cx="12191998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555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31B76-0AB2-48C3-8318-96C813A2C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average </a:t>
            </a:r>
            <a:endParaRPr lang="ar-J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F64C4E9-91BD-4934-B27E-E042D12ECA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045201"/>
              </p:ext>
            </p:extLst>
          </p:nvPr>
        </p:nvGraphicFramePr>
        <p:xfrm>
          <a:off x="501748" y="2623930"/>
          <a:ext cx="5050302" cy="265139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466739">
                  <a:extLst>
                    <a:ext uri="{9D8B030D-6E8A-4147-A177-3AD203B41FA5}">
                      <a16:colId xmlns:a16="http://schemas.microsoft.com/office/drawing/2014/main" val="2450315010"/>
                    </a:ext>
                  </a:extLst>
                </a:gridCol>
                <a:gridCol w="2583563">
                  <a:extLst>
                    <a:ext uri="{9D8B030D-6E8A-4147-A177-3AD203B41FA5}">
                      <a16:colId xmlns:a16="http://schemas.microsoft.com/office/drawing/2014/main" val="1953597045"/>
                    </a:ext>
                  </a:extLst>
                </a:gridCol>
              </a:tblGrid>
              <a:tr h="4505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dirty="0">
                          <a:effectLst/>
                        </a:rPr>
                        <a:t>Period time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Forecast(units or chicken)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7297130"/>
                  </a:ext>
                </a:extLst>
              </a:tr>
              <a:tr h="5040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309,069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44661068"/>
                  </a:ext>
                </a:extLst>
              </a:tr>
              <a:tr h="5040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309,069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44426002"/>
                  </a:ext>
                </a:extLst>
              </a:tr>
              <a:tr h="5040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309,069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51011359"/>
                  </a:ext>
                </a:extLst>
              </a:tr>
              <a:tr h="5040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309,069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33138495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1AD66F2-DEDC-444A-8AE4-766905953A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589316"/>
              </p:ext>
            </p:extLst>
          </p:nvPr>
        </p:nvGraphicFramePr>
        <p:xfrm>
          <a:off x="5866227" y="2321169"/>
          <a:ext cx="6063175" cy="4051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4776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873C-E022-4658-BC83-51B94D960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88" y="241900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Simple exponential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740464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E50CB3-9752-4FEE-A261-E49BC871E370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0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714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846EE-B262-4466-9622-1F5DEB858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Outline 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E43BD-28FA-48A1-9DE3-8B873EDFF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239617"/>
            <a:ext cx="10480996" cy="4280454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Background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project goals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Problem statement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literature review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 Methodology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CURRENT SITUATION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Demand forecasting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centralization and decentralization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Transportation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Conclusion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Recommendation </a:t>
            </a:r>
            <a:endParaRPr lang="ar-J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875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27F90-A625-46E7-B67E-D529C5ED6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EXPONENTISAL</a:t>
            </a:r>
            <a:endParaRPr lang="ar-JO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B2494EE-CB7A-4293-A65C-7C897BC1C6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625333"/>
              </p:ext>
            </p:extLst>
          </p:nvPr>
        </p:nvGraphicFramePr>
        <p:xfrm>
          <a:off x="248041" y="2743199"/>
          <a:ext cx="4965789" cy="247101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984885">
                  <a:extLst>
                    <a:ext uri="{9D8B030D-6E8A-4147-A177-3AD203B41FA5}">
                      <a16:colId xmlns:a16="http://schemas.microsoft.com/office/drawing/2014/main" val="3478816072"/>
                    </a:ext>
                  </a:extLst>
                </a:gridCol>
                <a:gridCol w="3980904">
                  <a:extLst>
                    <a:ext uri="{9D8B030D-6E8A-4147-A177-3AD203B41FA5}">
                      <a16:colId xmlns:a16="http://schemas.microsoft.com/office/drawing/2014/main" val="2173148432"/>
                    </a:ext>
                  </a:extLst>
                </a:gridCol>
              </a:tblGrid>
              <a:tr h="520506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Period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Forecast (units or chicken)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2246291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16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333,262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3717128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17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333,262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99592415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18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333,262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20929095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19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333,262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7891355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30F853A-3FC7-4609-8D9A-D7E2824AE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8850202"/>
              </p:ext>
            </p:extLst>
          </p:nvPr>
        </p:nvGraphicFramePr>
        <p:xfrm>
          <a:off x="5936565" y="2433711"/>
          <a:ext cx="5894363" cy="3852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6D3557D-3078-41AE-B234-E7C0532CF642}"/>
              </a:ext>
            </a:extLst>
          </p:cNvPr>
          <p:cNvSpPr txBox="1"/>
          <p:nvPr/>
        </p:nvSpPr>
        <p:spPr>
          <a:xfrm>
            <a:off x="685800" y="1814138"/>
            <a:ext cx="26802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l-GR" sz="2000" dirty="0"/>
              <a:t>α=0.1</a:t>
            </a:r>
            <a:endParaRPr lang="ar-JO" sz="2000" dirty="0"/>
          </a:p>
        </p:txBody>
      </p:sp>
    </p:spTree>
    <p:extLst>
      <p:ext uri="{BB962C8B-B14F-4D97-AF65-F5344CB8AC3E}">
        <p14:creationId xmlns:p14="http://schemas.microsoft.com/office/powerpoint/2010/main" val="3519683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9F94-4010-46C9-82FD-B866FDE19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002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Trend-corrected exponential smoothing (holt’s model)</a:t>
            </a:r>
            <a:br>
              <a:rPr lang="en-US" dirty="0"/>
            </a:b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025236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DC18C-495C-47BD-9EB4-4548CDAB3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Deseasonalized demand </a:t>
            </a:r>
            <a:endParaRPr lang="ar-JO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6C85538-5C0A-45BF-8BD4-C0D490AF6ED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115" y="1406770"/>
            <a:ext cx="3137096" cy="545123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376091D-2592-4436-8C86-A56931767E38}"/>
                  </a:ext>
                </a:extLst>
              </p:cNvPr>
              <p:cNvSpPr/>
              <p:nvPr/>
            </p:nvSpPr>
            <p:spPr>
              <a:xfrm>
                <a:off x="5619457" y="2954960"/>
                <a:ext cx="5465885" cy="948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ar-JO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ar-JO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ar-JO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  <m:sub>
                              <m:r>
                                <a:rPr lang="ar-JO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acc>
                      <m:r>
                        <a:rPr lang="ar-JO" i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type m:val="skw"/>
                          <m:ctrlPr>
                            <a:rPr lang="ar-J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JO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JO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ar-JO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lang="ar-JO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ar-J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ar-JO" i="0">
                                          <a:latin typeface="Cambria Math" panose="02040503050406030204" pitchFamily="18" charset="0"/>
                                        </a:rPr>
                                        <m:t>p</m:t>
                                      </m:r>
                                    </m:num>
                                    <m:den>
                                      <m:r>
                                        <a:rPr lang="ar-JO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sub>
                          </m:sSub>
                          <m:r>
                            <a:rPr lang="ar-JO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ar-JO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JO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ar-JO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ar-JO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ar-J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ar-JO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sub>
                          </m:sSub>
                          <m:r>
                            <a:rPr lang="ar-JO" i="0">
                              <a:latin typeface="Cambria Math" panose="02040503050406030204" pitchFamily="18" charset="0"/>
                            </a:rPr>
                            <m:t>+ 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ar-JO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d>
                                <m:dPr>
                                  <m:begChr m:val=""/>
                                  <m:ctrlPr>
                                    <a:rPr lang="ar-J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ar-J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ar-JO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f>
                                    <m:fPr>
                                      <m:ctrlP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ar-JO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sub>
                            <m:sup>
                              <m:d>
                                <m:dPr>
                                  <m:begChr m:val=""/>
                                  <m:ctrlPr>
                                    <a:rPr lang="ar-J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ar-JO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+(</m:t>
                                  </m:r>
                                  <m:f>
                                    <m:fPr>
                                      <m:ctrlP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r>
                                        <a:rPr lang="ar-JO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sup>
                            <m:e>
                              <m:r>
                                <a:rPr lang="ar-JO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ar-JO" i="1">
                                  <a:latin typeface="Cambria Math" panose="02040503050406030204" pitchFamily="18" charset="0"/>
                                </a:rPr>
                                <m:t>𝐷𝑖</m:t>
                              </m:r>
                              <m:r>
                                <a:rPr lang="ar-JO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num>
                        <m:den>
                          <m:r>
                            <a:rPr lang="ar-JO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ar-JO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ar-JO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376091D-2592-4436-8C86-A56931767E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9457" y="2954960"/>
                <a:ext cx="5465885" cy="948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8C5A7C13-6D45-4F7F-8732-B4F3960D01E8}"/>
              </a:ext>
            </a:extLst>
          </p:cNvPr>
          <p:cNvSpPr/>
          <p:nvPr/>
        </p:nvSpPr>
        <p:spPr>
          <a:xfrm>
            <a:off x="5410200" y="4800599"/>
            <a:ext cx="6096000" cy="7730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Lₒ=343844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Tₒ=-858.13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454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75C0EA-F2A7-428B-937B-02D7AC2D5A2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" r="2179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1198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9A259-7D48-4CBE-AE58-1D7A49E00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trend-exponential smoothing</a:t>
            </a:r>
            <a:endParaRPr lang="ar-JO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86C292D-5056-4100-ADD3-968EF5332F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218033"/>
              </p:ext>
            </p:extLst>
          </p:nvPr>
        </p:nvGraphicFramePr>
        <p:xfrm>
          <a:off x="2926080" y="1859464"/>
          <a:ext cx="5892312" cy="1569535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946156">
                  <a:extLst>
                    <a:ext uri="{9D8B030D-6E8A-4147-A177-3AD203B41FA5}">
                      <a16:colId xmlns:a16="http://schemas.microsoft.com/office/drawing/2014/main" val="2830988815"/>
                    </a:ext>
                  </a:extLst>
                </a:gridCol>
                <a:gridCol w="2946156">
                  <a:extLst>
                    <a:ext uri="{9D8B030D-6E8A-4147-A177-3AD203B41FA5}">
                      <a16:colId xmlns:a16="http://schemas.microsoft.com/office/drawing/2014/main" val="1824083581"/>
                    </a:ext>
                  </a:extLst>
                </a:gridCol>
              </a:tblGrid>
              <a:tr h="313735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Period time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Units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08512434"/>
                  </a:ext>
                </a:extLst>
              </a:tr>
              <a:tr h="313950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16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328,384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9066270"/>
                  </a:ext>
                </a:extLst>
              </a:tr>
              <a:tr h="313950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17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327,401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32724663"/>
                  </a:ext>
                </a:extLst>
              </a:tr>
              <a:tr h="313950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18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326,419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88947768"/>
                  </a:ext>
                </a:extLst>
              </a:tr>
              <a:tr h="313950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>
                          <a:effectLst/>
                        </a:rPr>
                        <a:t>19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790575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325,437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6091054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C4ECEEB-206B-44CB-9ECD-9F5F2BF8F1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8896430"/>
              </p:ext>
            </p:extLst>
          </p:nvPr>
        </p:nvGraphicFramePr>
        <p:xfrm>
          <a:off x="2895600" y="3429000"/>
          <a:ext cx="5922792" cy="306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476D0B6-D801-4271-BA43-007EFD36AA48}"/>
              </a:ext>
            </a:extLst>
          </p:cNvPr>
          <p:cNvSpPr txBox="1"/>
          <p:nvPr/>
        </p:nvSpPr>
        <p:spPr>
          <a:xfrm>
            <a:off x="9265920" y="2160104"/>
            <a:ext cx="20010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/>
              <a:t>α=0.1 and β=0.1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01677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88FC4-DCCC-4CB0-ADE1-54497D9B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Forecast Results </a:t>
            </a:r>
            <a:endParaRPr lang="ar-J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2CC7E61-1630-4454-BABC-60EE6D23FF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252837"/>
              </p:ext>
            </p:extLst>
          </p:nvPr>
        </p:nvGraphicFramePr>
        <p:xfrm>
          <a:off x="265044" y="2226364"/>
          <a:ext cx="11241156" cy="417443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126452">
                  <a:extLst>
                    <a:ext uri="{9D8B030D-6E8A-4147-A177-3AD203B41FA5}">
                      <a16:colId xmlns:a16="http://schemas.microsoft.com/office/drawing/2014/main" val="2599695385"/>
                    </a:ext>
                  </a:extLst>
                </a:gridCol>
                <a:gridCol w="4114704">
                  <a:extLst>
                    <a:ext uri="{9D8B030D-6E8A-4147-A177-3AD203B41FA5}">
                      <a16:colId xmlns:a16="http://schemas.microsoft.com/office/drawing/2014/main" val="620035141"/>
                    </a:ext>
                  </a:extLst>
                </a:gridCol>
              </a:tblGrid>
              <a:tr h="1043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Forecasting Method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MAD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0310482"/>
                  </a:ext>
                </a:extLst>
              </a:tr>
              <a:tr h="1043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Four-period moving average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72,595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890473"/>
                  </a:ext>
                </a:extLst>
              </a:tr>
              <a:tr h="1043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Simple exponential smoothing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52,050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21990"/>
                  </a:ext>
                </a:extLst>
              </a:tr>
              <a:tr h="1043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Holt's model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53,174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5980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275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44B42-1CFD-45E3-8F4F-8321DA66D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01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centralization and decentralization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1810450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8577-41F1-4E9E-BA12-B9B96B4D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centralization and decentralization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32BA2-7483-4E8A-AD2A-4221F42FD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/>
              <a:t>C</a:t>
            </a:r>
            <a:r>
              <a:rPr lang="en-US" sz="2800" b="1" baseline="-25000" dirty="0"/>
              <a:t>M</a:t>
            </a:r>
            <a:r>
              <a:rPr lang="en-US" sz="2800" b="1" dirty="0"/>
              <a:t>: </a:t>
            </a:r>
            <a:r>
              <a:rPr lang="en-US" sz="2800" dirty="0"/>
              <a:t>manufacture cost/ Kg (AZIZA)</a:t>
            </a:r>
            <a:r>
              <a:rPr lang="en-US" sz="2800" b="1" dirty="0"/>
              <a:t>  </a:t>
            </a:r>
            <a:endParaRPr lang="en-US" sz="2800" dirty="0"/>
          </a:p>
          <a:p>
            <a:pPr algn="l" rtl="0"/>
            <a:r>
              <a:rPr lang="en-US" sz="2800" b="1" dirty="0"/>
              <a:t>C</a:t>
            </a:r>
            <a:r>
              <a:rPr lang="en-US" sz="2800" b="1" baseline="-25000" dirty="0"/>
              <a:t>R</a:t>
            </a:r>
            <a:r>
              <a:rPr lang="en-US" sz="2800" b="1" dirty="0"/>
              <a:t>: </a:t>
            </a:r>
            <a:r>
              <a:rPr lang="en-US" sz="2800" dirty="0"/>
              <a:t>retailer cost (Price for AZIZA)</a:t>
            </a:r>
          </a:p>
          <a:p>
            <a:pPr algn="l" rtl="0"/>
            <a:r>
              <a:rPr lang="en-US" sz="2800" b="1" dirty="0"/>
              <a:t>P: </a:t>
            </a:r>
            <a:r>
              <a:rPr lang="en-US" sz="2800" dirty="0"/>
              <a:t>price for retailer to the end costumer  </a:t>
            </a:r>
          </a:p>
          <a:p>
            <a:pPr algn="l" rtl="0"/>
            <a:r>
              <a:rPr lang="en-US" sz="2800" b="1" dirty="0"/>
              <a:t>D: </a:t>
            </a:r>
            <a:r>
              <a:rPr lang="en-US" sz="2800" dirty="0"/>
              <a:t>forecasted demand for year 2019 </a:t>
            </a:r>
          </a:p>
          <a:p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39653065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BB2D551-17A2-425C-AA34-309F4A99C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centralization and decentralization 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DEAFEA-04AA-463F-9F1D-19634B0655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 rtl="0"/>
                <a:r>
                  <a:rPr lang="en-US" dirty="0"/>
                  <a:t>customer service level (CSL</a:t>
                </a:r>
                <a:r>
                  <a:rPr lang="en-US" baseline="30000" dirty="0"/>
                  <a:t>*</a:t>
                </a:r>
                <a:r>
                  <a:rPr lang="en-US" dirty="0"/>
                  <a:t>) for retailers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den>
                    </m:f>
                  </m:oMath>
                </a14:m>
                <a:r>
                  <a:rPr lang="en-US" dirty="0"/>
                  <a:t> = Probability (demand≤ O</a:t>
                </a:r>
                <a:r>
                  <a:rPr lang="en-US" baseline="30000" dirty="0"/>
                  <a:t>*</a:t>
                </a:r>
                <a:r>
                  <a:rPr lang="en-US" dirty="0"/>
                  <a:t>)</a:t>
                </a:r>
              </a:p>
              <a:p>
                <a:pPr algn="l" rtl="0"/>
                <a:r>
                  <a:rPr lang="en-US" dirty="0"/>
                  <a:t> Co: Cost of overstocking by one unit</a:t>
                </a:r>
              </a:p>
              <a:p>
                <a:pPr algn="l" rtl="0"/>
                <a:r>
                  <a:rPr lang="en-US" dirty="0"/>
                  <a:t>Cu: Cost of under stocking by one unit</a:t>
                </a:r>
              </a:p>
              <a:p>
                <a:pPr algn="l" rtl="0"/>
                <a:r>
                  <a:rPr lang="en-US" dirty="0"/>
                  <a:t>CSL*: Optimal cycle service level </a:t>
                </a:r>
              </a:p>
              <a:p>
                <a:pPr algn="l" rtl="0"/>
                <a:r>
                  <a:rPr lang="en-US" i="1" dirty="0"/>
                  <a:t>O</a:t>
                </a:r>
                <a:r>
                  <a:rPr lang="en-US" dirty="0"/>
                  <a:t>*: Corresponding optimal order size </a:t>
                </a:r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DEAFEA-04AA-463F-9F1D-19634B0655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6841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31EE3-F585-40FE-9298-F696A2775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centralization and decentralization </a:t>
            </a:r>
            <a:endParaRPr lang="ar-JO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A8B8BDE-6BCD-4574-9949-12B1E4B9D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367540"/>
              </p:ext>
            </p:extLst>
          </p:nvPr>
        </p:nvGraphicFramePr>
        <p:xfrm>
          <a:off x="1107175" y="1891512"/>
          <a:ext cx="9977650" cy="480161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4758378">
                  <a:extLst>
                    <a:ext uri="{9D8B030D-6E8A-4147-A177-3AD203B41FA5}">
                      <a16:colId xmlns:a16="http://schemas.microsoft.com/office/drawing/2014/main" val="3890442991"/>
                    </a:ext>
                  </a:extLst>
                </a:gridCol>
                <a:gridCol w="5219272">
                  <a:extLst>
                    <a:ext uri="{9D8B030D-6E8A-4147-A177-3AD203B41FA5}">
                      <a16:colId xmlns:a16="http://schemas.microsoft.com/office/drawing/2014/main" val="1866175309"/>
                    </a:ext>
                  </a:extLst>
                </a:gridCol>
              </a:tblGrid>
              <a:tr h="4736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Forecasted Demand (in Kg)</a:t>
                      </a:r>
                    </a:p>
                  </a:txBody>
                  <a:tcPr marL="55354" marR="55354" marT="0" marB="0"/>
                </a:tc>
                <a:extLst>
                  <a:ext uri="{0D108BD9-81ED-4DB2-BD59-A6C34878D82A}">
                    <a16:rowId xmlns:a16="http://schemas.microsoft.com/office/drawing/2014/main" val="4090052876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January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2,704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995500114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February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2,803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3524181880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March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2,836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1052996235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April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2,867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2259305715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June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2,941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1974352145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3,038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3688994661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</a:t>
                      </a: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3,064</a:t>
                      </a: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2336344384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September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3,146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1126796456"/>
                  </a:ext>
                </a:extLst>
              </a:tr>
              <a:tr h="4716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October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54" marR="553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3,275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54" marR="55354" marT="0" marB="0" anchor="b"/>
                </a:tc>
                <a:extLst>
                  <a:ext uri="{0D108BD9-81ED-4DB2-BD59-A6C34878D82A}">
                    <a16:rowId xmlns:a16="http://schemas.microsoft.com/office/drawing/2014/main" val="405736915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B04C928B-94C9-4C17-8FBB-330A81DB9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8754" y="1839515"/>
            <a:ext cx="1141591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9967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2370233"/>
            <a:ext cx="11529390" cy="3937802"/>
          </a:xfrm>
        </p:spPr>
        <p:txBody>
          <a:bodyPr>
            <a:normAutofit/>
          </a:bodyPr>
          <a:lstStyle/>
          <a:p>
            <a:pPr algn="just" rtl="0"/>
            <a:r>
              <a:rPr lang="en-US" sz="2000" b="1" dirty="0">
                <a:solidFill>
                  <a:schemeClr val="tx1"/>
                </a:solidFill>
              </a:rPr>
              <a:t>Palestine Poultry Company (AZIZA) was established as a public shareholding company in Nablus – Palestine in 1997 </a:t>
            </a:r>
          </a:p>
          <a:p>
            <a:pPr algn="just" rtl="0"/>
            <a:r>
              <a:rPr lang="en-US" sz="2000" b="1" dirty="0">
                <a:solidFill>
                  <a:schemeClr val="tx1"/>
                </a:solidFill>
              </a:rPr>
              <a:t>Palestine Industrial Investment Company (PIIC)</a:t>
            </a:r>
          </a:p>
          <a:p>
            <a:pPr algn="just" rtl="0"/>
            <a:r>
              <a:rPr lang="en-US" sz="2000" b="1" dirty="0">
                <a:solidFill>
                  <a:schemeClr val="tx1"/>
                </a:solidFill>
              </a:rPr>
              <a:t>The leader in the Palestinian poultry sector </a:t>
            </a:r>
          </a:p>
          <a:p>
            <a:pPr algn="just" rtl="0"/>
            <a:r>
              <a:rPr lang="en-US" sz="2000" b="1" dirty="0">
                <a:solidFill>
                  <a:schemeClr val="tx1"/>
                </a:solidFill>
              </a:rPr>
              <a:t>More than 250 employees </a:t>
            </a:r>
          </a:p>
          <a:p>
            <a:pPr algn="just" rtl="0"/>
            <a:r>
              <a:rPr lang="en-US" sz="2000" b="1" dirty="0">
                <a:solidFill>
                  <a:schemeClr val="tx1"/>
                </a:solidFill>
              </a:rPr>
              <a:t>Vision             pioneer in the poultry industry, achieving Palestinian food security</a:t>
            </a:r>
          </a:p>
          <a:p>
            <a:pPr algn="just" rtl="0"/>
            <a:r>
              <a:rPr lang="en-US" sz="2000" b="1" dirty="0"/>
              <a:t>M</a:t>
            </a:r>
            <a:r>
              <a:rPr lang="en-US" sz="2000" b="1" dirty="0">
                <a:solidFill>
                  <a:schemeClr val="tx1"/>
                </a:solidFill>
              </a:rPr>
              <a:t>ission          high- quality national products--international quality standards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1544342" y="4747794"/>
            <a:ext cx="602510" cy="2286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444487" y="4320662"/>
            <a:ext cx="804193" cy="2286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36585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26AD4-052D-447A-84BD-76CC40303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Normality test </a:t>
            </a:r>
            <a:endParaRPr lang="ar-JO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B2037B7-9580-4BBE-AE24-2E20FD1004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703575"/>
              </p:ext>
            </p:extLst>
          </p:nvPr>
        </p:nvGraphicFramePr>
        <p:xfrm>
          <a:off x="0" y="1868557"/>
          <a:ext cx="12192000" cy="4989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r:id="rId3" imgW="5486400" imgH="3657600" progId="MtbGraph.Document.16">
                  <p:embed/>
                </p:oleObj>
              </mc:Choice>
              <mc:Fallback>
                <p:oleObj r:id="rId3" imgW="5486400" imgH="3657600" progId="MtbGraph.Document.16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F761F83-5451-4A4C-9DA4-486008820D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68557"/>
                        <a:ext cx="12192000" cy="49894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09860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3AF16-34CA-4C81-9120-0147E246A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decentralization</a:t>
            </a:r>
            <a:endParaRPr lang="ar-JO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5097C3-A870-4AA3-B5AF-9C5292FDDFA5}"/>
              </a:ext>
            </a:extLst>
          </p:cNvPr>
          <p:cNvGrpSpPr/>
          <p:nvPr/>
        </p:nvGrpSpPr>
        <p:grpSpPr>
          <a:xfrm>
            <a:off x="1616711" y="2308957"/>
            <a:ext cx="2195634" cy="3050834"/>
            <a:chOff x="0" y="0"/>
            <a:chExt cx="1277620" cy="1536700"/>
          </a:xfrm>
        </p:grpSpPr>
        <p:sp>
          <p:nvSpPr>
            <p:cNvPr id="5" name="Text Box 91">
              <a:extLst>
                <a:ext uri="{FF2B5EF4-FFF2-40B4-BE49-F238E27FC236}">
                  <a16:creationId xmlns:a16="http://schemas.microsoft.com/office/drawing/2014/main" id="{68880372-017E-42CA-9B18-A4C1ADA0F6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25" y="0"/>
              <a:ext cx="1268095" cy="2889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AZIZA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8C61DD1-8D96-42A6-94BC-CC4F6FEDF791}"/>
                </a:ext>
              </a:extLst>
            </p:cNvPr>
            <p:cNvGrpSpPr/>
            <p:nvPr/>
          </p:nvGrpSpPr>
          <p:grpSpPr>
            <a:xfrm>
              <a:off x="0" y="600075"/>
              <a:ext cx="1268095" cy="936625"/>
              <a:chOff x="0" y="0"/>
              <a:chExt cx="1268095" cy="936625"/>
            </a:xfrm>
          </p:grpSpPr>
          <p:sp>
            <p:nvSpPr>
              <p:cNvPr id="7" name="Text Box 88">
                <a:extLst>
                  <a:ext uri="{FF2B5EF4-FFF2-40B4-BE49-F238E27FC236}">
                    <a16:creationId xmlns:a16="http://schemas.microsoft.com/office/drawing/2014/main" id="{7F7F42B6-DB49-4498-BE7B-90EB719E4E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68095" cy="2889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Retailers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 Box 90">
                <a:extLst>
                  <a:ext uri="{FF2B5EF4-FFF2-40B4-BE49-F238E27FC236}">
                    <a16:creationId xmlns:a16="http://schemas.microsoft.com/office/drawing/2014/main" id="{79E0CF5A-F2A1-4050-A19C-F4A51854D9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647700"/>
                <a:ext cx="1268095" cy="2889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Demand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" name="Text Box 93">
            <a:extLst>
              <a:ext uri="{FF2B5EF4-FFF2-40B4-BE49-F238E27FC236}">
                <a16:creationId xmlns:a16="http://schemas.microsoft.com/office/drawing/2014/main" id="{FA53E75B-EF88-439B-BC4E-625683C5C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0104" y="1961758"/>
            <a:ext cx="3327743" cy="26725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7NIS/Kg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12NIS/Kg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 = 14NIS/Kg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Price of over stock = 13 NIS/Kg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Overstock cost =1NIS/Kg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~ N (3241, 294.7)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797A0F9-3F97-48D4-8905-2FB0EC7BBCA8}"/>
              </a:ext>
            </a:extLst>
          </p:cNvPr>
          <p:cNvCxnSpPr>
            <a:cxnSpLocks noChangeShapeType="1"/>
            <a:stCxn id="5" idx="2"/>
            <a:endCxn id="7" idx="0"/>
          </p:cNvCxnSpPr>
          <p:nvPr/>
        </p:nvCxnSpPr>
        <p:spPr bwMode="auto">
          <a:xfrm flipH="1">
            <a:off x="2706344" y="2882564"/>
            <a:ext cx="16369" cy="61773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28F45A5-1D49-4DA6-8017-B24D0CDE3432}"/>
              </a:ext>
            </a:extLst>
          </p:cNvPr>
          <p:cNvSpPr/>
          <p:nvPr/>
        </p:nvSpPr>
        <p:spPr>
          <a:xfrm>
            <a:off x="3984661" y="492760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Cost of overstocking by one kilogram = 14-13 = 1NIS /Kg </a:t>
            </a:r>
          </a:p>
          <a:p>
            <a:r>
              <a:rPr lang="en-US" dirty="0"/>
              <a:t>Cost of under stocking by one kilogram = 14 – 12 = 2 NIS/Kg  </a:t>
            </a:r>
          </a:p>
          <a:p>
            <a:r>
              <a:rPr lang="en-US" dirty="0"/>
              <a:t>Cost of overstocking by one kilogram = 1NIS /Kg  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6B45C6-E435-4C3A-A708-6850F6C649D4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2706344" y="4073902"/>
            <a:ext cx="0" cy="712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379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08567-FB00-4266-92DD-DD64F9C9C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decentralization result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6DAC9-6A26-4759-A7FA-2C5315C5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Profit of manufacture (AZIZA) = O</a:t>
            </a:r>
            <a:r>
              <a:rPr lang="en-US" sz="2800" baseline="30000" dirty="0"/>
              <a:t>* </a:t>
            </a:r>
            <a:r>
              <a:rPr lang="en-US" sz="2800" dirty="0"/>
              <a:t>(C</a:t>
            </a:r>
            <a:r>
              <a:rPr lang="en-US" sz="2800" baseline="-25000" dirty="0"/>
              <a:t>R</a:t>
            </a:r>
            <a:r>
              <a:rPr lang="en-US" sz="2800" dirty="0"/>
              <a:t> – C</a:t>
            </a:r>
            <a:r>
              <a:rPr lang="en-US" sz="2800" baseline="-25000" dirty="0"/>
              <a:t>M</a:t>
            </a:r>
            <a:r>
              <a:rPr lang="en-US" sz="2800" dirty="0"/>
              <a:t>) = 16839.68</a:t>
            </a:r>
          </a:p>
          <a:p>
            <a:pPr algn="l" rtl="0"/>
            <a:r>
              <a:rPr lang="en-US" sz="2800" dirty="0"/>
              <a:t>Profit of retailers = 6480.912NIS</a:t>
            </a:r>
          </a:p>
          <a:p>
            <a:pPr algn="l" rtl="0"/>
            <a:r>
              <a:rPr lang="en-US" sz="2800" dirty="0"/>
              <a:t>Total profit = 16839.68+6480.912 = 23320.592NIS</a:t>
            </a:r>
          </a:p>
          <a:p>
            <a:pPr algn="l" rtl="0"/>
            <a:r>
              <a:rPr lang="en-US" sz="2800" dirty="0"/>
              <a:t>Expected overstock = 191.7728 Kg </a:t>
            </a:r>
          </a:p>
          <a:p>
            <a:pPr algn="l" rtl="0"/>
            <a:r>
              <a:rPr lang="en-US" sz="2800" dirty="0"/>
              <a:t>Expected under stock = 64.84 Kg</a:t>
            </a:r>
          </a:p>
          <a:p>
            <a:pPr algn="l" rtl="0"/>
            <a:r>
              <a:rPr lang="en-US" sz="2800" dirty="0"/>
              <a:t>CSL =.66</a:t>
            </a:r>
          </a:p>
          <a:p>
            <a:pPr algn="l" rtl="0"/>
            <a:r>
              <a:rPr lang="en-US" sz="2800" dirty="0"/>
              <a:t>By use Excel O</a:t>
            </a:r>
            <a:r>
              <a:rPr lang="en-US" sz="2800" baseline="30000" dirty="0"/>
              <a:t>* </a:t>
            </a:r>
            <a:r>
              <a:rPr lang="en-US" sz="2800" dirty="0"/>
              <a:t>= NORMINV (CSL*, </a:t>
            </a:r>
            <a:r>
              <a:rPr lang="en-US" sz="2800" i="1" dirty="0"/>
              <a:t>μ</a:t>
            </a:r>
            <a:r>
              <a:rPr lang="en-US" sz="2800" dirty="0"/>
              <a:t>, σ,) = 3367.935</a:t>
            </a:r>
            <a:r>
              <a:rPr lang="en-US" dirty="0"/>
              <a:t> </a:t>
            </a:r>
            <a:endParaRPr lang="en-US" sz="2800" dirty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808996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BAFDF-449E-4857-9021-C3EE1EA35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Centralization </a:t>
            </a:r>
            <a:endParaRPr lang="ar-JO" dirty="0"/>
          </a:p>
        </p:txBody>
      </p:sp>
      <p:sp>
        <p:nvSpPr>
          <p:cNvPr id="4" name="Text Box 87">
            <a:extLst>
              <a:ext uri="{FF2B5EF4-FFF2-40B4-BE49-F238E27FC236}">
                <a16:creationId xmlns:a16="http://schemas.microsoft.com/office/drawing/2014/main" id="{B9C22BD8-B7CF-4E92-BC04-F3A6535E6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9469" y="2488466"/>
            <a:ext cx="3785382" cy="26328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7NIS /Kg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 = 14 NIS/Kg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~ N (3241, 294.7) 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A5417C6-6010-4B98-90D4-ED74B7BADACD}"/>
              </a:ext>
            </a:extLst>
          </p:cNvPr>
          <p:cNvGrpSpPr/>
          <p:nvPr/>
        </p:nvGrpSpPr>
        <p:grpSpPr>
          <a:xfrm>
            <a:off x="2235687" y="2157875"/>
            <a:ext cx="1970552" cy="3294038"/>
            <a:chOff x="0" y="0"/>
            <a:chExt cx="1277620" cy="16414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A2034F0-3A25-402E-B305-9B5CED5A26B6}"/>
                </a:ext>
              </a:extLst>
            </p:cNvPr>
            <p:cNvGrpSpPr/>
            <p:nvPr/>
          </p:nvGrpSpPr>
          <p:grpSpPr>
            <a:xfrm>
              <a:off x="0" y="0"/>
              <a:ext cx="1277620" cy="1641475"/>
              <a:chOff x="0" y="0"/>
              <a:chExt cx="1277620" cy="164147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68B7062-6A5F-4005-86FC-6BC2622545AD}"/>
                  </a:ext>
                </a:extLst>
              </p:cNvPr>
              <p:cNvGrpSpPr/>
              <p:nvPr/>
            </p:nvGrpSpPr>
            <p:grpSpPr>
              <a:xfrm>
                <a:off x="0" y="0"/>
                <a:ext cx="1277620" cy="984250"/>
                <a:chOff x="0" y="0"/>
                <a:chExt cx="1277620" cy="984250"/>
              </a:xfrm>
            </p:grpSpPr>
            <p:sp>
              <p:nvSpPr>
                <p:cNvPr id="11" name="Text Box 85">
                  <a:extLst>
                    <a:ext uri="{FF2B5EF4-FFF2-40B4-BE49-F238E27FC236}">
                      <a16:creationId xmlns:a16="http://schemas.microsoft.com/office/drawing/2014/main" id="{8B2DBB1F-E2EA-4A5B-AC5F-5F828634421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525" y="0"/>
                  <a:ext cx="1268095" cy="288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AZIZA</a:t>
                  </a:r>
                  <a:endParaRPr lang="en-US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Text Box 84">
                  <a:extLst>
                    <a:ext uri="{FF2B5EF4-FFF2-40B4-BE49-F238E27FC236}">
                      <a16:creationId xmlns:a16="http://schemas.microsoft.com/office/drawing/2014/main" id="{B836B62D-7160-4BE2-BC19-171D5ED6BB1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0" y="695325"/>
                  <a:ext cx="1268095" cy="2889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Retailers </a:t>
                  </a:r>
                  <a:endParaRPr lang="en-US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" name="Text Box 82">
                <a:extLst>
                  <a:ext uri="{FF2B5EF4-FFF2-40B4-BE49-F238E27FC236}">
                    <a16:creationId xmlns:a16="http://schemas.microsoft.com/office/drawing/2014/main" id="{FA1BB793-836D-4E93-A34C-B2C51FB162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390650"/>
                <a:ext cx="1268095" cy="2508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Demand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1819E93-5D7A-4FDA-A130-506D0A3C55FA}"/>
                </a:ext>
              </a:extLst>
            </p:cNvPr>
            <p:cNvCxnSpPr/>
            <p:nvPr/>
          </p:nvCxnSpPr>
          <p:spPr>
            <a:xfrm>
              <a:off x="638175" y="285750"/>
              <a:ext cx="9525" cy="444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C499724-EF93-4C5D-87F8-C6D0AB64BE4C}"/>
                </a:ext>
              </a:extLst>
            </p:cNvPr>
            <p:cNvCxnSpPr/>
            <p:nvPr/>
          </p:nvCxnSpPr>
          <p:spPr>
            <a:xfrm>
              <a:off x="666750" y="981075"/>
              <a:ext cx="9525" cy="444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92088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14C79-DE24-49EA-A015-DEED8C69B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centralization results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CD012F-5876-418E-95CA-457C20A040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799" y="2057401"/>
                <a:ext cx="10724323" cy="4437645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000" dirty="0"/>
                  <a:t>Cost of overstocking by one kilogram = 1NIS /Kg</a:t>
                </a:r>
              </a:p>
              <a:p>
                <a:pPr algn="l" rtl="0"/>
                <a:r>
                  <a:rPr lang="en-US" sz="2000" dirty="0"/>
                  <a:t>Cost of under stocking by one kilogram = 14 – 7= 7 NIS/Kg  </a:t>
                </a:r>
              </a:p>
              <a:p>
                <a:pPr algn="l" rtl="0"/>
                <a:r>
                  <a:rPr lang="en-US" sz="2000" dirty="0"/>
                  <a:t>CSL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875</m:t>
                    </m:r>
                  </m:oMath>
                </a14:m>
                <a:r>
                  <a:rPr lang="en-US" sz="2000" dirty="0"/>
                  <a:t> = Probability (demand≤ O</a:t>
                </a:r>
                <a:r>
                  <a:rPr lang="en-US" sz="2000" baseline="30000" dirty="0"/>
                  <a:t>*</a:t>
                </a:r>
                <a:r>
                  <a:rPr lang="en-US" sz="2000" dirty="0"/>
                  <a:t>) </a:t>
                </a:r>
              </a:p>
              <a:p>
                <a:pPr algn="l" rtl="0"/>
                <a:r>
                  <a:rPr lang="en-US" sz="2000" dirty="0"/>
                  <a:t>By use Excel O</a:t>
                </a:r>
                <a:r>
                  <a:rPr lang="en-US" sz="2000" baseline="30000" dirty="0"/>
                  <a:t>* </a:t>
                </a:r>
                <a:r>
                  <a:rPr lang="en-US" sz="2000" dirty="0"/>
                  <a:t>= NORMINV (CSL*, </a:t>
                </a:r>
                <a:r>
                  <a:rPr lang="en-US" sz="2000" i="1" dirty="0"/>
                  <a:t>μ</a:t>
                </a:r>
                <a:r>
                  <a:rPr lang="en-US" sz="2000" dirty="0"/>
                  <a:t>, σ,) = 3580.008</a:t>
                </a:r>
              </a:p>
              <a:p>
                <a:pPr algn="l" rtl="0"/>
                <a:r>
                  <a:rPr lang="en-US" sz="2000" dirty="0"/>
                  <a:t>Profit of manufacture (AZIZA) = O</a:t>
                </a:r>
                <a:r>
                  <a:rPr lang="en-US" sz="2000" baseline="30000" dirty="0"/>
                  <a:t>* </a:t>
                </a:r>
                <a:r>
                  <a:rPr lang="en-US" sz="2000" dirty="0"/>
                  <a:t>(P – C</a:t>
                </a:r>
                <a:r>
                  <a:rPr lang="en-US" sz="2000" baseline="-25000" dirty="0"/>
                  <a:t>M</a:t>
                </a:r>
                <a:r>
                  <a:rPr lang="en-US" sz="2000" dirty="0"/>
                  <a:t>) = 25060.06</a:t>
                </a:r>
              </a:p>
              <a:p>
                <a:pPr algn="l" rtl="0"/>
                <a:r>
                  <a:rPr lang="en-US" sz="2000" dirty="0"/>
                  <a:t> Profit of retailer = 22685.35 NIS  </a:t>
                </a:r>
              </a:p>
              <a:p>
                <a:pPr algn="l" rtl="0"/>
                <a:r>
                  <a:rPr lang="en-US" sz="2000" dirty="0"/>
                  <a:t>Total profit = 25060.06 + 22685.35 = 47745.41NIS</a:t>
                </a:r>
              </a:p>
              <a:p>
                <a:pPr algn="l" rtl="0"/>
                <a:r>
                  <a:rPr lang="en-US" sz="2000" dirty="0"/>
                  <a:t>Expected over stock = 357.297 Kg</a:t>
                </a:r>
              </a:p>
              <a:p>
                <a:pPr algn="l" rtl="0"/>
                <a:r>
                  <a:rPr lang="en-US" sz="2000" dirty="0"/>
                  <a:t>Expected under stock = 18.28 Kg </a:t>
                </a:r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CD012F-5876-418E-95CA-457C20A040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799" y="2057401"/>
                <a:ext cx="10724323" cy="4437645"/>
              </a:xfrm>
              <a:blipFill>
                <a:blip r:embed="rId2"/>
                <a:stretch>
                  <a:fillRect l="-455" t="-151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62938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CAD04-02FC-4A60-8D56-B133F1175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between centralization  </a:t>
            </a:r>
            <a:endParaRPr lang="ar-JO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06D78AF-E3A5-465D-9224-460BAF66E7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702983"/>
              </p:ext>
            </p:extLst>
          </p:nvPr>
        </p:nvGraphicFramePr>
        <p:xfrm>
          <a:off x="944217" y="2822713"/>
          <a:ext cx="10561983" cy="3270912"/>
        </p:xfrm>
        <a:graphic>
          <a:graphicData uri="http://schemas.openxmlformats.org/drawingml/2006/table">
            <a:tbl>
              <a:tblPr rtl="1" firstRow="1" bandRow="1">
                <a:tableStyleId>{616DA210-FB5B-4158-B5E0-FEB733F419BA}</a:tableStyleId>
              </a:tblPr>
              <a:tblGrid>
                <a:gridCol w="3520661">
                  <a:extLst>
                    <a:ext uri="{9D8B030D-6E8A-4147-A177-3AD203B41FA5}">
                      <a16:colId xmlns:a16="http://schemas.microsoft.com/office/drawing/2014/main" val="127418767"/>
                    </a:ext>
                  </a:extLst>
                </a:gridCol>
                <a:gridCol w="3520661">
                  <a:extLst>
                    <a:ext uri="{9D8B030D-6E8A-4147-A177-3AD203B41FA5}">
                      <a16:colId xmlns:a16="http://schemas.microsoft.com/office/drawing/2014/main" val="3753040716"/>
                    </a:ext>
                  </a:extLst>
                </a:gridCol>
                <a:gridCol w="3520661">
                  <a:extLst>
                    <a:ext uri="{9D8B030D-6E8A-4147-A177-3AD203B41FA5}">
                      <a16:colId xmlns:a16="http://schemas.microsoft.com/office/drawing/2014/main" val="291105287"/>
                    </a:ext>
                  </a:extLst>
                </a:gridCol>
              </a:tblGrid>
              <a:tr h="817728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Decentralization </a:t>
                      </a:r>
                      <a:endParaRPr lang="ar-JO" sz="3200" dirty="0"/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Centralization</a:t>
                      </a:r>
                      <a:endParaRPr lang="ar-JO" sz="3200" dirty="0"/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/>
                        <a:t>Comparison </a:t>
                      </a:r>
                      <a:endParaRPr lang="ar-JO" sz="3200" dirty="0"/>
                    </a:p>
                  </a:txBody>
                  <a:tcPr marL="94092" marR="94092"/>
                </a:tc>
                <a:extLst>
                  <a:ext uri="{0D108BD9-81ED-4DB2-BD59-A6C34878D82A}">
                    <a16:rowId xmlns:a16="http://schemas.microsoft.com/office/drawing/2014/main" val="2822470166"/>
                  </a:ext>
                </a:extLst>
              </a:tr>
              <a:tr h="817728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0.666</a:t>
                      </a:r>
                      <a:endParaRPr lang="ar-JO" sz="3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0.875</a:t>
                      </a:r>
                      <a:endParaRPr lang="ar-JO" sz="3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CSL</a:t>
                      </a:r>
                      <a:endParaRPr lang="ar-JO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extLst>
                  <a:ext uri="{0D108BD9-81ED-4DB2-BD59-A6C34878D82A}">
                    <a16:rowId xmlns:a16="http://schemas.microsoft.com/office/drawing/2014/main" val="3370305708"/>
                  </a:ext>
                </a:extLst>
              </a:tr>
              <a:tr h="817728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23320.592</a:t>
                      </a:r>
                      <a:endParaRPr lang="ar-JO" sz="3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47745.41</a:t>
                      </a:r>
                      <a:endParaRPr lang="ar-JO" sz="3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Profit</a:t>
                      </a:r>
                      <a:endParaRPr lang="ar-JO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extLst>
                  <a:ext uri="{0D108BD9-81ED-4DB2-BD59-A6C34878D82A}">
                    <a16:rowId xmlns:a16="http://schemas.microsoft.com/office/drawing/2014/main" val="678605163"/>
                  </a:ext>
                </a:extLst>
              </a:tr>
              <a:tr h="817728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3580.008</a:t>
                      </a:r>
                      <a:endParaRPr lang="ar-JO" sz="3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3367.935 </a:t>
                      </a:r>
                      <a:endParaRPr lang="en-US" sz="32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Optimal Quantity</a:t>
                      </a:r>
                      <a:endParaRPr lang="ar-JO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092" marR="94092"/>
                </a:tc>
                <a:extLst>
                  <a:ext uri="{0D108BD9-81ED-4DB2-BD59-A6C34878D82A}">
                    <a16:rowId xmlns:a16="http://schemas.microsoft.com/office/drawing/2014/main" val="4048453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74553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2743-35CE-4E83-BD00-948D95835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Transportation Model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DD72A-D6D8-48E7-891C-22B4BAB9D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Why is Transportation importance?</a:t>
            </a:r>
          </a:p>
          <a:p>
            <a:pPr algn="l" rtl="0"/>
            <a:r>
              <a:rPr lang="en-US" dirty="0"/>
              <a:t>Limitations and constrains </a:t>
            </a:r>
          </a:p>
          <a:p>
            <a:pPr algn="l" rtl="0"/>
            <a:r>
              <a:rPr lang="en-US" dirty="0"/>
              <a:t>Why using transportation in AZIZA?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2072835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3A13D-D924-4A90-99E3-5EFB47A1D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91358F-BE5F-4224-9A20-3373D40112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0" y="2057401"/>
                <a:ext cx="10820400" cy="1293028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dirty="0"/>
                  <a:t>Objective Function:</a:t>
                </a:r>
              </a:p>
              <a:p>
                <a:pPr marL="0" indent="0" algn="ctr" rtl="0">
                  <a:buNone/>
                </a:pPr>
                <a:r>
                  <a:rPr lang="en-US" dirty="0"/>
                  <a:t>          Min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𝑁𝑉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e>
                            </m:nary>
                          </m:e>
                        </m:nary>
                      </m:e>
                    </m:nary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91358F-BE5F-4224-9A20-3373D40112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2057401"/>
                <a:ext cx="10820400" cy="1293028"/>
              </a:xfrm>
              <a:blipFill>
                <a:blip r:embed="rId2"/>
                <a:stretch>
                  <a:fillRect l="-676" t="-9434" b="-2924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48733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34BD4-F8C6-4230-BB30-7C5C8F365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constrains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BC8472-CAF6-4CFE-AA44-732AD2232E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 rtl="0"/>
                <a:r>
                  <a:rPr lang="en-US" dirty="0"/>
                  <a:t>Subjected t</a:t>
                </a:r>
              </a:p>
              <a:p>
                <a:pPr algn="l" rtl="0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NV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ij</m:t>
                                </m:r>
                              </m:sub>
                            </m:sSub>
                          </m:e>
                        </m:nary>
                      </m:e>
                    </m:nary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                   j = 2, …, n   ……………………………… (2) </a:t>
                </a:r>
              </a:p>
              <a:p>
                <a:pPr algn="l" rtl="0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NV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ij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p>
                            </m:sSubSup>
                          </m:e>
                        </m:nary>
                      </m:e>
                    </m:nary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                          i = 2, …, n   ……………………………… (3)</a:t>
                </a:r>
              </a:p>
              <a:p>
                <a:pPr algn="l" rtl="0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ip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k</m:t>
                            </m:r>
                          </m:sup>
                        </m:sSubSup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pj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k</m:t>
                            </m:r>
                          </m:sup>
                        </m:sSubSup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          p = 1, …., n, j  = 1, …., NV…………. (4)</a:t>
                </a:r>
              </a:p>
              <a:p>
                <a:pPr algn="l" rtl="0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j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n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ij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p>
                            </m:sSubSup>
                          </m:e>
                        </m:nary>
                      </m:e>
                    </m:nary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≤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dirty="0"/>
                  <a:t>                      k = 1, …, NV ……………………. (5)  </a:t>
                </a:r>
              </a:p>
              <a:p>
                <a:pPr algn="l" rtl="0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j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n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</m:sSub>
                          </m:e>
                        </m:nary>
                      </m:e>
                    </m:nary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ij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bSup>
                    <m:r>
                      <a:rPr lang="en-US">
                        <a:latin typeface="Cambria Math" panose="02040503050406030204" pitchFamily="18" charset="0"/>
                      </a:rPr>
                      <m:t>+ </m:t>
                    </m:r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j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n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ij</m:t>
                                </m:r>
                              </m:sub>
                            </m:sSub>
                          </m:e>
                        </m:nary>
                      </m:e>
                    </m:nary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ij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sup>
                    </m:sSubSup>
                    <m:r>
                      <a:rPr lang="en-US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dirty="0"/>
                  <a:t>         k = 1, …, NV………. (6)</a:t>
                </a:r>
              </a:p>
              <a:p>
                <a:pPr algn="l" rtl="0"/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∈ {0, 1}</a:t>
                </a:r>
              </a:p>
              <a:p>
                <a:pPr marL="0" indent="0" algn="l" rtl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BC8472-CAF6-4CFE-AA44-732AD2232E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03" t="-287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5827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303CB-AB31-4E2E-9522-5E207731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A387A-7B0E-4631-BE4A-0761B90BE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Analyze the supply and the demand of AZIZA company by using different scientific models. </a:t>
            </a:r>
          </a:p>
          <a:p>
            <a:pPr algn="l" rtl="0"/>
            <a:r>
              <a:rPr lang="en-US" dirty="0"/>
              <a:t> Using scientific forecasting techniques to predict the demand, applied different mathematical models to increase AZIZA supply chain profitability and customers’ satisfaction. </a:t>
            </a:r>
          </a:p>
          <a:p>
            <a:pPr algn="l" rtl="0"/>
            <a:r>
              <a:rPr lang="en-US" dirty="0"/>
              <a:t>Applying the mathematical models, we used real data that collected from AZIZA company. </a:t>
            </a:r>
          </a:p>
        </p:txBody>
      </p:sp>
    </p:spTree>
    <p:extLst>
      <p:ext uri="{BB962C8B-B14F-4D97-AF65-F5344CB8AC3E}">
        <p14:creationId xmlns:p14="http://schemas.microsoft.com/office/powerpoint/2010/main" val="4135563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64B3-9AA1-4BCE-A5F6-02A5B72F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goals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09BAB-B1C5-4FAB-9BF5-118ABDE15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Identify the optimum way for fulfilling the customer order.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Reduce the amount of poultry waste.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Determine the optimal distance for each cluster.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Obtain the best way to deal with retailers.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5817923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FFCBE-44A6-4D71-902F-AF361B0D1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453D1-DE71-4B94-A370-8F56DA0DF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Increase customer service level             decreasing the product cost as much as possible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Implement the mode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Take the consideration into forecast</a:t>
            </a:r>
            <a:endParaRPr lang="ar-JO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6C2B66C-6B72-4093-B352-D083607D3AAF}"/>
              </a:ext>
            </a:extLst>
          </p:cNvPr>
          <p:cNvSpPr/>
          <p:nvPr/>
        </p:nvSpPr>
        <p:spPr>
          <a:xfrm>
            <a:off x="5364480" y="2194560"/>
            <a:ext cx="731520" cy="336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49538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84D2D-5060-4347-8ABB-229A0A387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8A51C-03DE-4108-8B34-0B0D5C6A5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A28EBB-76A2-46B5-AF9A-1C447F4F9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3"/>
            <a:ext cx="12192000" cy="685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1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0EF5-562E-498B-A557-57539F696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C70F9-BA55-418F-8C3C-AAD53CA51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Determine the proper demand for each segment by subjective methods.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Centralization technique not adopted impacted in CSL.</a:t>
            </a:r>
          </a:p>
          <a:p>
            <a:pPr marL="0" indent="0" algn="l" rtl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48113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C2716-347D-4338-AB17-C4079B95A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C3F56-A26A-4ED3-9B96-C341E97E6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perishable products: value of the products deteriorate dramatically with time. </a:t>
            </a:r>
          </a:p>
        </p:txBody>
      </p:sp>
    </p:spTree>
    <p:extLst>
      <p:ext uri="{BB962C8B-B14F-4D97-AF65-F5344CB8AC3E}">
        <p14:creationId xmlns:p14="http://schemas.microsoft.com/office/powerpoint/2010/main" val="309430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54CCC-7FA8-4C37-A03A-D2AF67412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</a:t>
            </a:r>
            <a:endParaRPr lang="ar-JO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3AC0F2C-B537-4118-8984-D2A14D8C680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10" y="1842477"/>
            <a:ext cx="8451390" cy="408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70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F6BBA-3DB0-49F5-97B4-00DECDD5B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4870" y="2460652"/>
            <a:ext cx="4999381" cy="1293028"/>
          </a:xfrm>
        </p:spPr>
        <p:txBody>
          <a:bodyPr/>
          <a:lstStyle/>
          <a:p>
            <a:r>
              <a:rPr lang="en-US" dirty="0"/>
              <a:t> Methodology </a:t>
            </a:r>
            <a:endParaRPr lang="ar-JO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D05BD38-206D-4527-AF6E-FE1741DFDE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99894"/>
              </p:ext>
            </p:extLst>
          </p:nvPr>
        </p:nvGraphicFramePr>
        <p:xfrm>
          <a:off x="585339" y="1378226"/>
          <a:ext cx="6239532" cy="5287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Visio" r:id="rId3" imgW="3447955" imgH="6239036" progId="Visio.Drawing.15">
                  <p:embed/>
                </p:oleObj>
              </mc:Choice>
              <mc:Fallback>
                <p:oleObj name="Visio" r:id="rId3" imgW="3447955" imgH="6239036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5339" y="1378226"/>
                        <a:ext cx="6239532" cy="52876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2983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E5F0E-39BD-4FA2-8DC4-6CDEA17447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SITUATION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5738481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00B050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518</TotalTime>
  <Words>874</Words>
  <Application>Microsoft Office PowerPoint</Application>
  <PresentationFormat>Widescreen</PresentationFormat>
  <Paragraphs>304</Paragraphs>
  <Slides>41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Calibri</vt:lpstr>
      <vt:lpstr>Calibri Light</vt:lpstr>
      <vt:lpstr>Cambria Math</vt:lpstr>
      <vt:lpstr>Century Gothic</vt:lpstr>
      <vt:lpstr>Times New Roman</vt:lpstr>
      <vt:lpstr>Vapor Trail</vt:lpstr>
      <vt:lpstr>Office Theme</vt:lpstr>
      <vt:lpstr>Visio</vt:lpstr>
      <vt:lpstr>MtbGraph.Document.16</vt:lpstr>
      <vt:lpstr>Supply and demand analysis at Palestine poultry company (AZIZA)  </vt:lpstr>
      <vt:lpstr>Outline </vt:lpstr>
      <vt:lpstr>Background </vt:lpstr>
      <vt:lpstr>project goals</vt:lpstr>
      <vt:lpstr>Problem statement </vt:lpstr>
      <vt:lpstr>literature review </vt:lpstr>
      <vt:lpstr>literature review </vt:lpstr>
      <vt:lpstr> Methodology </vt:lpstr>
      <vt:lpstr>CURRENT SITUATION </vt:lpstr>
      <vt:lpstr>Current situation </vt:lpstr>
      <vt:lpstr>Demand forecasting </vt:lpstr>
      <vt:lpstr>Forecast types</vt:lpstr>
      <vt:lpstr>Demand </vt:lpstr>
      <vt:lpstr>Demand for 40 days</vt:lpstr>
      <vt:lpstr>Moving average </vt:lpstr>
      <vt:lpstr>PowerPoint Presentation</vt:lpstr>
      <vt:lpstr>Moving average </vt:lpstr>
      <vt:lpstr>Simple exponential</vt:lpstr>
      <vt:lpstr>PowerPoint Presentation</vt:lpstr>
      <vt:lpstr>Simple EXPONENTISAL</vt:lpstr>
      <vt:lpstr>Trend-corrected exponential smoothing (holt’s model) </vt:lpstr>
      <vt:lpstr>Deseasonalized demand </vt:lpstr>
      <vt:lpstr>PowerPoint Presentation</vt:lpstr>
      <vt:lpstr>trend-exponential smoothing</vt:lpstr>
      <vt:lpstr>Forecast Results </vt:lpstr>
      <vt:lpstr>centralization and decentralization </vt:lpstr>
      <vt:lpstr>centralization and decentralization </vt:lpstr>
      <vt:lpstr>centralization and decentralization </vt:lpstr>
      <vt:lpstr>centralization and decentralization </vt:lpstr>
      <vt:lpstr>Normality test </vt:lpstr>
      <vt:lpstr>decentralization</vt:lpstr>
      <vt:lpstr>decentralization result </vt:lpstr>
      <vt:lpstr>Centralization </vt:lpstr>
      <vt:lpstr>centralization results</vt:lpstr>
      <vt:lpstr>Comparing between centralization  </vt:lpstr>
      <vt:lpstr>Transportation Model </vt:lpstr>
      <vt:lpstr>Model </vt:lpstr>
      <vt:lpstr>constrains</vt:lpstr>
      <vt:lpstr>Conclusion</vt:lpstr>
      <vt:lpstr>Recommendation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49</cp:revision>
  <dcterms:created xsi:type="dcterms:W3CDTF">2018-12-23T07:37:15Z</dcterms:created>
  <dcterms:modified xsi:type="dcterms:W3CDTF">2018-12-23T22:40:37Z</dcterms:modified>
</cp:coreProperties>
</file>