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2" r:id="rId7"/>
    <p:sldId id="261" r:id="rId8"/>
    <p:sldId id="262" r:id="rId9"/>
    <p:sldId id="265" r:id="rId10"/>
    <p:sldId id="266" r:id="rId11"/>
    <p:sldId id="270" r:id="rId12"/>
    <p:sldId id="338" r:id="rId13"/>
    <p:sldId id="339" r:id="rId14"/>
    <p:sldId id="340" r:id="rId15"/>
    <p:sldId id="314" r:id="rId16"/>
    <p:sldId id="341" r:id="rId17"/>
    <p:sldId id="317" r:id="rId18"/>
    <p:sldId id="326" r:id="rId19"/>
    <p:sldId id="320" r:id="rId20"/>
    <p:sldId id="322" r:id="rId21"/>
    <p:sldId id="323" r:id="rId22"/>
    <p:sldId id="299" r:id="rId23"/>
    <p:sldId id="300" r:id="rId24"/>
    <p:sldId id="301" r:id="rId25"/>
    <p:sldId id="302" r:id="rId26"/>
    <p:sldId id="342" r:id="rId27"/>
    <p:sldId id="343" r:id="rId28"/>
    <p:sldId id="344" r:id="rId29"/>
    <p:sldId id="333" r:id="rId30"/>
    <p:sldId id="345" r:id="rId31"/>
    <p:sldId id="346" r:id="rId32"/>
    <p:sldId id="347" r:id="rId33"/>
    <p:sldId id="348" r:id="rId34"/>
    <p:sldId id="349" r:id="rId35"/>
    <p:sldId id="273" r:id="rId36"/>
    <p:sldId id="275" r:id="rId37"/>
    <p:sldId id="276" r:id="rId38"/>
    <p:sldId id="350" r:id="rId39"/>
    <p:sldId id="351" r:id="rId40"/>
    <p:sldId id="352" r:id="rId41"/>
    <p:sldId id="355" r:id="rId42"/>
    <p:sldId id="356" r:id="rId43"/>
    <p:sldId id="353" r:id="rId44"/>
    <p:sldId id="354" r:id="rId45"/>
    <p:sldId id="280" r:id="rId46"/>
  </p:sldIdLst>
  <p:sldSz cx="12344400" cy="82296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34" autoAdjust="0"/>
    <p:restoredTop sz="94660" autoAdjust="0"/>
  </p:normalViewPr>
  <p:slideViewPr>
    <p:cSldViewPr>
      <p:cViewPr>
        <p:scale>
          <a:sx n="50" d="100"/>
          <a:sy n="50" d="100"/>
        </p:scale>
        <p:origin x="-582" y="126"/>
      </p:cViewPr>
      <p:guideLst>
        <p:guide orient="horz" pos="2592"/>
        <p:guide pos="3888"/>
      </p:guideLst>
    </p:cSldViewPr>
  </p:slideViewPr>
  <p:outlineViewPr>
    <p:cViewPr>
      <p:scale>
        <a:sx n="33" d="100"/>
        <a:sy n="33" d="100"/>
      </p:scale>
      <p:origin x="0" y="421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5830" y="2556513"/>
            <a:ext cx="10492740" cy="17640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1660" y="4663440"/>
            <a:ext cx="8641080" cy="21031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A633-9892-4972-8A93-65A7266686A1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E57C-D92A-47B8-9971-74DE691D6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A633-9892-4972-8A93-65A7266686A1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E57C-D92A-47B8-9971-74DE691D6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49690" y="329569"/>
            <a:ext cx="2777490" cy="702183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7220" y="329569"/>
            <a:ext cx="8126730" cy="702183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A633-9892-4972-8A93-65A7266686A1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E57C-D92A-47B8-9971-74DE691D6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A633-9892-4972-8A93-65A7266686A1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E57C-D92A-47B8-9971-74DE691D6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5123" y="5288282"/>
            <a:ext cx="10492740" cy="163449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5123" y="3488059"/>
            <a:ext cx="10492740" cy="180022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A633-9892-4972-8A93-65A7266686A1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E57C-D92A-47B8-9971-74DE691D6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7220" y="1920243"/>
            <a:ext cx="5452110" cy="54311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5070" y="1920243"/>
            <a:ext cx="5452110" cy="54311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A633-9892-4972-8A93-65A7266686A1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E57C-D92A-47B8-9971-74DE691D6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7221" y="1842136"/>
            <a:ext cx="5454254" cy="7677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1" y="2609850"/>
            <a:ext cx="5454254" cy="47415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0786" y="1842136"/>
            <a:ext cx="5456396" cy="7677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0786" y="2609850"/>
            <a:ext cx="5456396" cy="47415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A633-9892-4972-8A93-65A7266686A1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E57C-D92A-47B8-9971-74DE691D6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A633-9892-4972-8A93-65A7266686A1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E57C-D92A-47B8-9971-74DE691D6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A633-9892-4972-8A93-65A7266686A1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E57C-D92A-47B8-9971-74DE691D6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222" y="327660"/>
            <a:ext cx="4061223" cy="139446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6320" y="327663"/>
            <a:ext cx="6900864" cy="70237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7222" y="1722123"/>
            <a:ext cx="4061223" cy="56292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A633-9892-4972-8A93-65A7266686A1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E57C-D92A-47B8-9971-74DE691D6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9589" y="5760721"/>
            <a:ext cx="7406640" cy="6800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419589" y="735330"/>
            <a:ext cx="7406640" cy="49377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19589" y="6440807"/>
            <a:ext cx="7406640" cy="9658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A633-9892-4972-8A93-65A7266686A1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E57C-D92A-47B8-9971-74DE691D6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7220" y="329566"/>
            <a:ext cx="11109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7220" y="1920243"/>
            <a:ext cx="11109960" cy="5431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" y="7627623"/>
            <a:ext cx="28803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6A633-9892-4972-8A93-65A7266686A1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17670" y="7627623"/>
            <a:ext cx="39090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46820" y="7627623"/>
            <a:ext cx="28803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CE57C-D92A-47B8-9971-74DE691D6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-304800" y="381000"/>
            <a:ext cx="5040630" cy="1280160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r" rtl="1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r" rtl="1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 rtl="0">
              <a:lnSpc>
                <a:spcPct val="120000"/>
              </a:lnSpc>
              <a:buNone/>
            </a:pPr>
            <a:r>
              <a:rPr lang="en-US" sz="1800" b="1" dirty="0" smtClean="0"/>
              <a:t>An-Najah National University </a:t>
            </a:r>
            <a:br>
              <a:rPr lang="en-US" sz="1800" b="1" dirty="0" smtClean="0"/>
            </a:br>
            <a:r>
              <a:rPr lang="en-US" sz="1800" b="1" dirty="0" smtClean="0"/>
              <a:t>Faculty of Engineering </a:t>
            </a:r>
            <a:br>
              <a:rPr lang="en-US" sz="1800" b="1" dirty="0" smtClean="0"/>
            </a:br>
            <a:r>
              <a:rPr lang="en-US" sz="1800" b="1" dirty="0" smtClean="0"/>
              <a:t>Building Engineering Department</a:t>
            </a:r>
            <a:endParaRPr lang="ar-SA" sz="1600" b="1" dirty="0"/>
          </a:p>
        </p:txBody>
      </p:sp>
      <p:pic>
        <p:nvPicPr>
          <p:cNvPr id="5" name="Picture 2" descr="Description: C:\Documents and Settings\admin\Desktop\NNU_Seal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1905000"/>
            <a:ext cx="2299305" cy="2005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 flipH="1">
            <a:off x="4575518" y="3276600"/>
            <a:ext cx="4797082" cy="502920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r" rtl="1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r" rtl="1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lnSpc>
                <a:spcPct val="120000"/>
              </a:lnSpc>
              <a:buNone/>
            </a:pPr>
            <a:r>
              <a:rPr lang="en-US" sz="2000" b="1" dirty="0">
                <a:latin typeface="CountryBlueprint" pitchFamily="2" charset="2"/>
              </a:rPr>
              <a:t>Graduation </a:t>
            </a:r>
            <a:r>
              <a:rPr lang="en-US" sz="2000" b="1" dirty="0" smtClean="0">
                <a:latin typeface="CountryBlueprint" pitchFamily="2" charset="2"/>
              </a:rPr>
              <a:t> Project  </a:t>
            </a:r>
            <a:r>
              <a:rPr lang="en-US" sz="2000" b="1" dirty="0" smtClean="0">
                <a:latin typeface="CountryBlueprint" pitchFamily="2" charset="2"/>
              </a:rPr>
              <a:t>2</a:t>
            </a:r>
          </a:p>
          <a:p>
            <a:pPr marL="82296" indent="0" algn="ctr">
              <a:lnSpc>
                <a:spcPct val="120000"/>
              </a:lnSpc>
              <a:buNone/>
            </a:pPr>
            <a:r>
              <a:rPr lang="en-US" sz="2000" b="1" dirty="0" smtClean="0">
                <a:latin typeface="CountryBlueprint" pitchFamily="2" charset="2"/>
              </a:rPr>
              <a:t>Redesigning a Villa </a:t>
            </a:r>
            <a:endParaRPr lang="en-US" sz="2000" b="1" dirty="0" smtClean="0">
              <a:latin typeface="CountryBlueprint" pitchFamily="2" charset="2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 flipH="1">
            <a:off x="5261318" y="4419600"/>
            <a:ext cx="3501682" cy="3810000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r" rtl="1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r" rtl="1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l" rtl="0">
              <a:buNone/>
            </a:pPr>
            <a:r>
              <a:rPr lang="en-US" sz="2000" b="1" dirty="0" smtClean="0">
                <a:latin typeface="CountryBlueprint" pitchFamily="2" charset="2"/>
              </a:rPr>
              <a:t>           Prepared By </a:t>
            </a:r>
            <a:r>
              <a:rPr lang="en-US" sz="2000" dirty="0" smtClean="0">
                <a:latin typeface="CountryBlueprint" pitchFamily="2" charset="2"/>
              </a:rPr>
              <a:t>: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000" dirty="0" err="1" smtClean="0"/>
              <a:t>Muna</a:t>
            </a:r>
            <a:r>
              <a:rPr lang="en-US" sz="2000" dirty="0" smtClean="0"/>
              <a:t> </a:t>
            </a:r>
            <a:r>
              <a:rPr lang="en-US" sz="2000" dirty="0" err="1" smtClean="0"/>
              <a:t>Abdulhaq</a:t>
            </a:r>
            <a:endParaRPr lang="en-US" sz="2000" dirty="0" smtClean="0"/>
          </a:p>
          <a:p>
            <a:pPr algn="l" rtl="0">
              <a:buNone/>
            </a:pPr>
            <a:endParaRPr lang="en-US" sz="2000" dirty="0" smtClean="0"/>
          </a:p>
          <a:p>
            <a:pPr algn="l" rtl="0">
              <a:buFont typeface="CountryBlueprint"/>
              <a:buChar char=" "/>
            </a:pPr>
            <a:r>
              <a:rPr lang="en-US" sz="2000" dirty="0" smtClean="0">
                <a:latin typeface="CountryBlueprint" pitchFamily="2" charset="2"/>
              </a:rPr>
              <a:t>  </a:t>
            </a:r>
            <a:r>
              <a:rPr lang="en-US" sz="2000" b="1" dirty="0" smtClean="0">
                <a:latin typeface="CountryBlueprint" pitchFamily="2" charset="2"/>
              </a:rPr>
              <a:t>Project supervisor</a:t>
            </a:r>
            <a:r>
              <a:rPr lang="en-US" sz="2000" dirty="0" smtClean="0">
                <a:latin typeface="CountryBlueprint" pitchFamily="2" charset="2"/>
              </a:rPr>
              <a:t>:</a:t>
            </a:r>
          </a:p>
          <a:p>
            <a:pPr algn="l" rtl="0">
              <a:buNone/>
            </a:pPr>
            <a:r>
              <a:rPr lang="en-US" sz="2000" dirty="0" smtClean="0"/>
              <a:t> </a:t>
            </a:r>
            <a:r>
              <a:rPr lang="ar-SA" sz="2000" dirty="0" smtClean="0"/>
              <a:t> </a:t>
            </a:r>
            <a:r>
              <a:rPr lang="en-US" sz="2000" dirty="0" smtClean="0"/>
              <a:t>   </a:t>
            </a:r>
            <a:r>
              <a:rPr lang="en-US" sz="2000" dirty="0" smtClean="0">
                <a:solidFill>
                  <a:srgbClr val="FF0000"/>
                </a:solidFill>
              </a:rPr>
              <a:t>Dr. </a:t>
            </a:r>
            <a:r>
              <a:rPr lang="en-US" sz="2000" dirty="0" err="1" smtClean="0">
                <a:solidFill>
                  <a:srgbClr val="FF0000"/>
                </a:solidFill>
              </a:rPr>
              <a:t>Monther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Dwaikat</a:t>
            </a:r>
            <a:endParaRPr lang="en-US" sz="2000" dirty="0" smtClean="0">
              <a:solidFill>
                <a:srgbClr val="FF0000"/>
              </a:solidFill>
            </a:endParaRPr>
          </a:p>
          <a:p>
            <a:pPr algn="l" rtl="0">
              <a:buFont typeface="CountryBlueprint"/>
              <a:buChar char=" "/>
            </a:pPr>
            <a:endParaRPr lang="en-US" sz="2000" dirty="0" smtClean="0">
              <a:solidFill>
                <a:srgbClr val="FF0000"/>
              </a:solidFill>
            </a:endParaRPr>
          </a:p>
          <a:p>
            <a:pPr algn="just" rtl="0">
              <a:buFont typeface="CountryBlueprint"/>
              <a:buChar char=" "/>
            </a:pPr>
            <a:r>
              <a:rPr lang="en-US" sz="2000" dirty="0" smtClean="0">
                <a:solidFill>
                  <a:srgbClr val="FF0000"/>
                </a:solidFill>
              </a:rPr>
              <a:t>          </a:t>
            </a:r>
            <a:r>
              <a:rPr lang="en-US" sz="2000" dirty="0" smtClean="0"/>
              <a:t>2014-2015</a:t>
            </a:r>
          </a:p>
          <a:p>
            <a:pPr algn="l" rtl="0">
              <a:buFont typeface="CountryBlueprint"/>
              <a:buChar char=" "/>
            </a:pPr>
            <a:endParaRPr lang="en-US" sz="2000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marL="82296" indent="0" algn="ctr" rtl="0">
              <a:lnSpc>
                <a:spcPct val="120000"/>
              </a:lnSpc>
              <a:buNone/>
            </a:pPr>
            <a:endParaRPr lang="en-US" sz="2000" dirty="0" smtClean="0">
              <a:latin typeface="CountryBlueprint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05740" y="274320"/>
            <a:ext cx="4011930" cy="73152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en-US" sz="3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South Elevation:</a:t>
            </a:r>
            <a:endParaRPr lang="en-US" sz="31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5" name="صورة 4" descr="south eleva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600200"/>
            <a:ext cx="9677400" cy="6172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8610" y="274320"/>
            <a:ext cx="3806190" cy="73152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en-US" sz="3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East </a:t>
            </a:r>
            <a:r>
              <a:rPr lang="en-US" sz="3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elevation</a:t>
            </a:r>
            <a:r>
              <a:rPr lang="en-US" sz="3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:</a:t>
            </a:r>
            <a:endParaRPr lang="en-US" sz="31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6" name="صورة 5" descr="eas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905000"/>
            <a:ext cx="9448799" cy="541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west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elevation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  <a:endParaRPr lang="ar-SA" dirty="0"/>
          </a:p>
        </p:txBody>
      </p:sp>
      <p:pic>
        <p:nvPicPr>
          <p:cNvPr id="4" name="عنصر نائب للمحتوى 3" descr="east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9800" y="2590800"/>
            <a:ext cx="7924800" cy="503178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West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elevation:</a:t>
            </a:r>
            <a:endParaRPr lang="ar-SA" sz="3200" dirty="0"/>
          </a:p>
        </p:txBody>
      </p:sp>
      <p:pic>
        <p:nvPicPr>
          <p:cNvPr id="4" name="عنصر نائب للمحتوى 3" descr="west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7400" y="2057400"/>
            <a:ext cx="8305799" cy="55626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Section A-A</a:t>
            </a:r>
            <a:endParaRPr lang="ar-SA" sz="3200" dirty="0"/>
          </a:p>
        </p:txBody>
      </p:sp>
      <p:pic>
        <p:nvPicPr>
          <p:cNvPr id="6" name="عنصر نائب للمحتوى 5" descr="section A-A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2209800"/>
            <a:ext cx="6172200" cy="5410200"/>
          </a:xfrm>
        </p:spPr>
      </p:pic>
      <p:pic>
        <p:nvPicPr>
          <p:cNvPr id="7" name="صورة 6" descr="makan il qazte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3048000"/>
            <a:ext cx="4724400" cy="4191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1028700" y="1097281"/>
            <a:ext cx="10122408" cy="565404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en-US" sz="66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ctr" rtl="0">
              <a:buNone/>
            </a:pPr>
            <a:r>
              <a:rPr lang="en-US" sz="7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Environmental Design</a:t>
            </a:r>
            <a:endParaRPr lang="en-US" sz="7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orientation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best orientation was obtained due to several factors.</a:t>
            </a:r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498080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Thermal Conductivity Values</a:t>
            </a: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 value for the walls= .25</a:t>
            </a:r>
          </a:p>
          <a:p>
            <a:r>
              <a:rPr lang="en-US" dirty="0" smtClean="0"/>
              <a:t>U value for the ceiling</a:t>
            </a:r>
            <a:r>
              <a:rPr lang="en-US" dirty="0" smtClean="0"/>
              <a:t>=.31</a:t>
            </a:r>
          </a:p>
          <a:p>
            <a:r>
              <a:rPr lang="en-US" dirty="0" smtClean="0"/>
              <a:t>U value doors= 2</a:t>
            </a:r>
          </a:p>
          <a:p>
            <a:r>
              <a:rPr lang="en-US" dirty="0" smtClean="0"/>
              <a:t>U value windows= 2.34 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749808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Natural Lighting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600200"/>
            <a:ext cx="7467600" cy="54924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3974592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Day light factors 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عنصر نائب للمحتوى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day light factor ranges between 2-3%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8610" y="274324"/>
            <a:ext cx="5246370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</a:t>
            </a:r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utline</a:t>
            </a:r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  <a:endParaRPr lang="en-US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22960" y="1463040"/>
            <a:ext cx="9978390" cy="630936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Project Definition </a:t>
            </a:r>
          </a:p>
          <a:p>
            <a:pPr marL="82296" indent="0" algn="l" rtl="0">
              <a:buNone/>
            </a:pP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Architectural Design</a:t>
            </a:r>
          </a:p>
          <a:p>
            <a:pPr algn="l" rtl="0">
              <a:buFont typeface="Wingdings" pitchFamily="2" charset="2"/>
              <a:buChar char="ü"/>
            </a:pP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Environmental Design.</a:t>
            </a:r>
          </a:p>
          <a:p>
            <a:pPr algn="l" rtl="0">
              <a:buFont typeface="Wingdings" pitchFamily="2" charset="2"/>
              <a:buChar char="ü"/>
            </a:pP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Structural and Seismic Design</a:t>
            </a:r>
          </a:p>
          <a:p>
            <a:pPr marL="82296" indent="0" algn="l" rtl="0">
              <a:buNone/>
            </a:pP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Mechanical 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Design</a:t>
            </a:r>
          </a:p>
          <a:p>
            <a:pPr algn="l" rtl="0">
              <a:buFont typeface="Wingdings" pitchFamily="2" charset="2"/>
              <a:buChar char="ü"/>
            </a:pP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Electrical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 Design</a:t>
            </a: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l" rtl="0">
              <a:buNone/>
            </a:pP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49808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Acoustics Comfort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E:\Documents\Desktop\sound-620x33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981200"/>
            <a:ext cx="7874000" cy="4191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775192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Acoustics design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0800" y="6172200"/>
            <a:ext cx="662940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RT60</a:t>
            </a:r>
            <a:r>
              <a:rPr lang="en-US" sz="2400" dirty="0" smtClean="0"/>
              <a:t>= 0.6 , it is accepted .</a:t>
            </a:r>
            <a:endParaRPr lang="en-US" sz="2400" dirty="0"/>
          </a:p>
        </p:txBody>
      </p:sp>
      <p:graphicFrame>
        <p:nvGraphicFramePr>
          <p:cNvPr id="9" name="عنصر نائب للمحتوى 8"/>
          <p:cNvGraphicFramePr>
            <a:graphicFrameLocks noGrp="1"/>
          </p:cNvGraphicFramePr>
          <p:nvPr>
            <p:ph idx="1"/>
          </p:nvPr>
        </p:nvGraphicFramePr>
        <p:xfrm>
          <a:off x="617536" y="1920875"/>
          <a:ext cx="11109327" cy="3708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8280"/>
                <a:gridCol w="5384483"/>
                <a:gridCol w="5516564"/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Room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RT60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Guest room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.63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Guest bedroom 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.57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Outside kitchen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.7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North East bedroom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.6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North west bedroom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.6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Master bedroom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.73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South west bedroom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.64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Living area in the first floor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.75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Living room+ kitchen  in the GF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.7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1028700" y="1097281"/>
            <a:ext cx="10122408" cy="565404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en-US" sz="66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ctr">
              <a:buNone/>
            </a:pPr>
            <a:r>
              <a:rPr lang="en-US" sz="7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and Seismic Design</a:t>
            </a:r>
            <a:endParaRPr lang="en-US" sz="7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33800" y="1066800"/>
            <a:ext cx="457200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One way solid slab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صورة 6" descr="slab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2938298"/>
            <a:ext cx="9525000" cy="3919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1600200"/>
            <a:ext cx="3758952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Beams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pic>
        <p:nvPicPr>
          <p:cNvPr id="7" name="صورة 6" descr="beam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3429000"/>
            <a:ext cx="96774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Document 3"/>
          <p:cNvSpPr/>
          <p:nvPr/>
        </p:nvSpPr>
        <p:spPr>
          <a:xfrm>
            <a:off x="228600" y="228600"/>
            <a:ext cx="5688632" cy="720080"/>
          </a:xfrm>
          <a:prstGeom prst="flowChartDocumen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Block A (concrete frame ) : slab design 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828800"/>
            <a:ext cx="378708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Column Reinforcement</a:t>
            </a:r>
            <a:endParaRPr lang="en-US" dirty="0" smtClean="0"/>
          </a:p>
        </p:txBody>
      </p:sp>
      <p:pic>
        <p:nvPicPr>
          <p:cNvPr id="8" name="صورة 7" descr="makta3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1600200"/>
            <a:ext cx="5068008" cy="2486372"/>
          </a:xfrm>
          <a:prstGeom prst="rect">
            <a:avLst/>
          </a:prstGeom>
        </p:spPr>
      </p:pic>
      <p:pic>
        <p:nvPicPr>
          <p:cNvPr id="9" name="صورة 8" descr="makta3 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2819400"/>
            <a:ext cx="1991003" cy="21243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عنصر نائب للمحتوى 3" descr="3amood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14801" y="1143001"/>
            <a:ext cx="2676612" cy="5867400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Footings reinforcement</a:t>
            </a:r>
            <a:endParaRPr lang="ar-SA" sz="2400" dirty="0"/>
          </a:p>
        </p:txBody>
      </p:sp>
      <p:pic>
        <p:nvPicPr>
          <p:cNvPr id="4" name="عنصر نائب للمحتوى 3" descr="foottt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2286000"/>
            <a:ext cx="5867400" cy="4572000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fot s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43200" y="2667000"/>
            <a:ext cx="6705600" cy="4419599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1066800" y="1143000"/>
            <a:ext cx="10122408" cy="565404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82296" indent="0" algn="ctr" rtl="0">
              <a:buNone/>
            </a:pPr>
            <a:endParaRPr lang="en-US" sz="6600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82296" indent="0" algn="ctr" rtl="0">
              <a:buNone/>
            </a:pPr>
            <a:r>
              <a:rPr lang="en-US" sz="6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Electrical</a:t>
            </a:r>
            <a:r>
              <a:rPr lang="en-US" sz="7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Design</a:t>
            </a:r>
            <a:endParaRPr lang="en-US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8610" y="0"/>
            <a:ext cx="8846820" cy="109728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Site of the project:</a:t>
            </a:r>
            <a:r>
              <a:rPr lang="en-US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Location and Site: Area = </a:t>
            </a:r>
            <a:r>
              <a:rPr lang="en-US" sz="2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420 m2</a:t>
            </a:r>
            <a:r>
              <a:rPr lang="en-US" sz="2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square meter.</a:t>
            </a:r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2960" y="1920244"/>
            <a:ext cx="874395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صورة 5" descr="si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1066800"/>
            <a:ext cx="4629150" cy="624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Lighting</a:t>
            </a:r>
            <a:endParaRPr lang="ar-SA" dirty="0"/>
          </a:p>
        </p:txBody>
      </p:sp>
      <p:pic>
        <p:nvPicPr>
          <p:cNvPr id="4" name="Picture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250281"/>
            <a:ext cx="7620000" cy="5293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2819400"/>
            <a:ext cx="419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7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1920875"/>
            <a:ext cx="8940355" cy="543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Uniformity is 0.753 as it is seen &gt; 0.6 .. OK!                                                 </a:t>
            </a:r>
            <a:endParaRPr lang="en-US" dirty="0" smtClean="0"/>
          </a:p>
          <a:p>
            <a:r>
              <a:rPr lang="en-US" b="1" dirty="0" smtClean="0"/>
              <a:t>UGR value is&lt;= 10 , means that the glare discomfort is imperceptible .. OK </a:t>
            </a:r>
            <a:endParaRPr lang="ar-SA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1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71738" y="2645569"/>
            <a:ext cx="7400925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Earthing</a:t>
            </a:r>
            <a:r>
              <a:rPr lang="en-US" dirty="0" smtClean="0"/>
              <a:t> system</a:t>
            </a:r>
            <a:endParaRPr lang="ar-SA" dirty="0"/>
          </a:p>
        </p:txBody>
      </p:sp>
      <p:pic>
        <p:nvPicPr>
          <p:cNvPr id="4" name="Picture 42188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3625" y="2436019"/>
            <a:ext cx="7677150" cy="440055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1028700" y="1097281"/>
            <a:ext cx="10122408" cy="565404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en-US" sz="66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ctr" rtl="0">
              <a:buNone/>
            </a:pPr>
            <a:r>
              <a:rPr lang="en-US" sz="7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Mechanical</a:t>
            </a:r>
            <a:r>
              <a:rPr lang="ar-SA" sz="7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7200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2296" indent="0" algn="ctr" rtl="0">
              <a:buNone/>
            </a:pPr>
            <a:r>
              <a:rPr lang="en-US" sz="7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Design</a:t>
            </a:r>
            <a:endParaRPr lang="en-US" sz="7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-381000" y="304800"/>
            <a:ext cx="4937760" cy="9144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Water Supply System:</a:t>
            </a:r>
            <a:b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en-U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381000" y="1066800"/>
            <a:ext cx="9677398" cy="1519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Water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supply for GF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صورة 7" descr="sup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2057400"/>
            <a:ext cx="8686799" cy="5867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-304800" y="0"/>
            <a:ext cx="4267200" cy="6858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Drainage system:</a:t>
            </a:r>
          </a:p>
        </p:txBody>
      </p:sp>
      <p:pic>
        <p:nvPicPr>
          <p:cNvPr id="6" name="صورة 5" descr="supp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914400"/>
            <a:ext cx="9220200" cy="693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sate7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7800" y="2133600"/>
            <a:ext cx="8686800" cy="5105400"/>
          </a:xfr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Drainage system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GF</a:t>
            </a:r>
          </a:p>
          <a:p>
            <a:r>
              <a:rPr lang="en-US" dirty="0" smtClean="0"/>
              <a:t>Round floor drainage system </a:t>
            </a:r>
          </a:p>
          <a:p>
            <a:endParaRPr lang="ar-SA" dirty="0"/>
          </a:p>
        </p:txBody>
      </p:sp>
      <p:pic>
        <p:nvPicPr>
          <p:cNvPr id="4" name="صورة 3" descr="dr g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3276600"/>
            <a:ext cx="8458200" cy="4953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1028700" y="1097281"/>
            <a:ext cx="10122408" cy="565404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en-US" sz="66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ctr" rtl="0">
              <a:buNone/>
            </a:pPr>
            <a:r>
              <a:rPr lang="en-US" sz="7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Architectural </a:t>
            </a:r>
            <a:r>
              <a:rPr lang="en-US" sz="7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  <a:endParaRPr lang="en-US" sz="7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floor drainage system</a:t>
            </a:r>
            <a:endParaRPr lang="ar-SA" dirty="0"/>
          </a:p>
        </p:txBody>
      </p:sp>
      <p:pic>
        <p:nvPicPr>
          <p:cNvPr id="4" name="صورة 3" descr="dr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2819400"/>
            <a:ext cx="8458200" cy="4800600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akher 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29000" y="2286000"/>
            <a:ext cx="3914939" cy="4841256"/>
          </a:xfr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akher 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0" y="2590800"/>
            <a:ext cx="5791199" cy="4343400"/>
          </a:xfr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dr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4600" y="1981200"/>
            <a:ext cx="7619999" cy="5334000"/>
          </a:xfr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11109960" cy="1371600"/>
          </a:xfrm>
        </p:spPr>
        <p:txBody>
          <a:bodyPr/>
          <a:lstStyle/>
          <a:p>
            <a:r>
              <a:rPr lang="en-US" dirty="0" smtClean="0"/>
              <a:t>Heating and cooling system</a:t>
            </a:r>
            <a:endParaRPr lang="ar-SA" dirty="0"/>
          </a:p>
        </p:txBody>
      </p:sp>
      <p:graphicFrame>
        <p:nvGraphicFramePr>
          <p:cNvPr id="7" name="عنصر نائب للمحتوى 6"/>
          <p:cNvGraphicFramePr>
            <a:graphicFrameLocks noGrp="1"/>
          </p:cNvGraphicFramePr>
          <p:nvPr>
            <p:ph idx="1"/>
          </p:nvPr>
        </p:nvGraphicFramePr>
        <p:xfrm>
          <a:off x="617539" y="1920875"/>
          <a:ext cx="1897062" cy="44399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897062"/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room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living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North east bed room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North west bedroom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Master bedroom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Living room 1</a:t>
                      </a:r>
                      <a:r>
                        <a:rPr lang="en-US" sz="1600" baseline="30000">
                          <a:latin typeface="Times New Roman"/>
                          <a:ea typeface="Calibri"/>
                          <a:cs typeface="Arial"/>
                        </a:rPr>
                        <a:t>st</a:t>
                      </a: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 floor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kitchen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Guest room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Guest bedroom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South west bed room 1</a:t>
                      </a:r>
                      <a:r>
                        <a:rPr lang="en-US" sz="1600" baseline="30000" dirty="0">
                          <a:latin typeface="Times New Roman"/>
                          <a:ea typeface="Calibri"/>
                          <a:cs typeface="Arial"/>
                        </a:rPr>
                        <a:t>st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 floor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جدول 7"/>
          <p:cNvGraphicFramePr>
            <a:graphicFrameLocks noGrp="1"/>
          </p:cNvGraphicFramePr>
          <p:nvPr/>
        </p:nvGraphicFramePr>
        <p:xfrm>
          <a:off x="2514600" y="1905000"/>
          <a:ext cx="1676400" cy="4470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676400"/>
              </a:tblGrid>
              <a:tr h="447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Cooling load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3887.7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1283.3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1294.7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3014.7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3887.7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3631.2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1866.7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1057.4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1163.4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9" name="جدول 8"/>
          <p:cNvGraphicFramePr>
            <a:graphicFrameLocks noGrp="1"/>
          </p:cNvGraphicFramePr>
          <p:nvPr/>
        </p:nvGraphicFramePr>
        <p:xfrm>
          <a:off x="4191000" y="1905000"/>
          <a:ext cx="1676400" cy="44805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676400"/>
              </a:tblGrid>
              <a:tr h="45720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Heating load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2761.3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923.2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923.2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2259.9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2761.3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2884.1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956.1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969.1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987.3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0" name="جدول 9"/>
          <p:cNvGraphicFramePr>
            <a:graphicFrameLocks noGrp="1"/>
          </p:cNvGraphicFramePr>
          <p:nvPr/>
        </p:nvGraphicFramePr>
        <p:xfrm>
          <a:off x="5867400" y="1905000"/>
          <a:ext cx="1676400" cy="44805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676400"/>
              </a:tblGrid>
              <a:tr h="45720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# of tons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2 ton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1 ton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1 ton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2 ton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2 ton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2 ton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1 ton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.5 ton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353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.5 ton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1872" y="1224465"/>
            <a:ext cx="8923728" cy="59383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05740" y="0"/>
            <a:ext cx="6686550" cy="73152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en-US" sz="3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Site Plan :</a:t>
            </a:r>
            <a:endParaRPr lang="en-US" sz="31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6" name="صورة 5" descr="site pla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066800"/>
            <a:ext cx="9144000" cy="655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1028700" y="1097281"/>
            <a:ext cx="10122408" cy="565404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endParaRPr lang="ar-SA" sz="6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4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Functional requirements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8610" y="182880"/>
            <a:ext cx="11521440" cy="73152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en-US" sz="3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Ground Floor </a:t>
            </a:r>
            <a:endParaRPr lang="en-US" sz="31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5" name="صورة 4" descr="ground floor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1600200"/>
            <a:ext cx="9067800" cy="594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8610" y="182880"/>
            <a:ext cx="11521440" cy="73152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en-US" sz="3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First Floor </a:t>
            </a:r>
            <a:endParaRPr lang="en-US" sz="31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5" name="صورة 4" descr="first floo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1447801"/>
            <a:ext cx="8686800" cy="6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8610" y="182880"/>
            <a:ext cx="4114800" cy="73152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en-US" sz="3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North Elevation:</a:t>
            </a:r>
            <a:endParaRPr lang="en-US" sz="31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5" name="صورة 4" descr="north elevati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1828800"/>
            <a:ext cx="8763000" cy="563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7707</TotalTime>
  <Words>343</Words>
  <Application>Microsoft Office PowerPoint</Application>
  <PresentationFormat>مخصص</PresentationFormat>
  <Paragraphs>144</Paragraphs>
  <Slides>45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45</vt:i4>
      </vt:variant>
    </vt:vector>
  </HeadingPairs>
  <TitlesOfParts>
    <vt:vector size="46" baseType="lpstr">
      <vt:lpstr>Office Theme</vt:lpstr>
      <vt:lpstr>الشريحة 1</vt:lpstr>
      <vt:lpstr>الشريحة 2</vt:lpstr>
      <vt:lpstr> Site of the project: Location and Site: Area = 420 m2 square meter. </vt:lpstr>
      <vt:lpstr>الشريحة 4</vt:lpstr>
      <vt:lpstr> Site Plan :</vt:lpstr>
      <vt:lpstr>الشريحة 6</vt:lpstr>
      <vt:lpstr>Ground Floor </vt:lpstr>
      <vt:lpstr>First Floor </vt:lpstr>
      <vt:lpstr>North Elevation:</vt:lpstr>
      <vt:lpstr>South Elevation:</vt:lpstr>
      <vt:lpstr>East elevation:</vt:lpstr>
      <vt:lpstr>west elevation:</vt:lpstr>
      <vt:lpstr>West elevation:</vt:lpstr>
      <vt:lpstr>Section A-A</vt:lpstr>
      <vt:lpstr>الشريحة 15</vt:lpstr>
      <vt:lpstr>Best orientation</vt:lpstr>
      <vt:lpstr>Thermal Conductivity Values</vt:lpstr>
      <vt:lpstr>Natural Lighting</vt:lpstr>
      <vt:lpstr>Day light factors </vt:lpstr>
      <vt:lpstr>Acoustics Comfort</vt:lpstr>
      <vt:lpstr>Acoustics design  </vt:lpstr>
      <vt:lpstr>الشريحة 22</vt:lpstr>
      <vt:lpstr>الشريحة 23</vt:lpstr>
      <vt:lpstr>الشريحة 24</vt:lpstr>
      <vt:lpstr>الشريحة 25</vt:lpstr>
      <vt:lpstr>الشريحة 26</vt:lpstr>
      <vt:lpstr>Footings reinforcement</vt:lpstr>
      <vt:lpstr>الشريحة 28</vt:lpstr>
      <vt:lpstr>الشريحة 29</vt:lpstr>
      <vt:lpstr>Lighting</vt:lpstr>
      <vt:lpstr>الشريحة 31</vt:lpstr>
      <vt:lpstr>الشريحة 32</vt:lpstr>
      <vt:lpstr>الشريحة 33</vt:lpstr>
      <vt:lpstr>Earthing system</vt:lpstr>
      <vt:lpstr>الشريحة 35</vt:lpstr>
      <vt:lpstr>Water Supply System: </vt:lpstr>
      <vt:lpstr>Drainage system:</vt:lpstr>
      <vt:lpstr>الشريحة 38</vt:lpstr>
      <vt:lpstr>Drainage system</vt:lpstr>
      <vt:lpstr>الشريحة 40</vt:lpstr>
      <vt:lpstr>الشريحة 41</vt:lpstr>
      <vt:lpstr>الشريحة 42</vt:lpstr>
      <vt:lpstr>الشريحة 43</vt:lpstr>
      <vt:lpstr>Heating and cooling system</vt:lpstr>
      <vt:lpstr>الشريحة 45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Mohammed Obaid</dc:creator>
  <cp:lastModifiedBy>computer</cp:lastModifiedBy>
  <cp:revision>145</cp:revision>
  <dcterms:created xsi:type="dcterms:W3CDTF">2014-12-16T15:15:10Z</dcterms:created>
  <dcterms:modified xsi:type="dcterms:W3CDTF">2015-07-26T06:59:36Z</dcterms:modified>
</cp:coreProperties>
</file>