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16" r:id="rId1"/>
  </p:sldMasterIdLst>
  <p:notesMasterIdLst>
    <p:notesMasterId r:id="rId39"/>
  </p:notesMasterIdLst>
  <p:sldIdLst>
    <p:sldId id="256" r:id="rId2"/>
    <p:sldId id="257" r:id="rId3"/>
    <p:sldId id="263" r:id="rId4"/>
    <p:sldId id="317" r:id="rId5"/>
    <p:sldId id="318" r:id="rId6"/>
    <p:sldId id="319" r:id="rId7"/>
    <p:sldId id="320" r:id="rId8"/>
    <p:sldId id="321" r:id="rId9"/>
    <p:sldId id="322" r:id="rId10"/>
    <p:sldId id="323" r:id="rId11"/>
    <p:sldId id="324" r:id="rId12"/>
    <p:sldId id="325" r:id="rId13"/>
    <p:sldId id="330" r:id="rId14"/>
    <p:sldId id="326" r:id="rId15"/>
    <p:sldId id="327" r:id="rId16"/>
    <p:sldId id="328" r:id="rId17"/>
    <p:sldId id="329" r:id="rId18"/>
    <p:sldId id="281" r:id="rId19"/>
    <p:sldId id="261" r:id="rId20"/>
    <p:sldId id="266" r:id="rId21"/>
    <p:sldId id="267" r:id="rId22"/>
    <p:sldId id="268" r:id="rId23"/>
    <p:sldId id="265" r:id="rId24"/>
    <p:sldId id="269" r:id="rId25"/>
    <p:sldId id="270" r:id="rId26"/>
    <p:sldId id="271" r:id="rId27"/>
    <p:sldId id="272" r:id="rId28"/>
    <p:sldId id="273" r:id="rId29"/>
    <p:sldId id="274" r:id="rId30"/>
    <p:sldId id="275" r:id="rId31"/>
    <p:sldId id="276" r:id="rId32"/>
    <p:sldId id="277" r:id="rId33"/>
    <p:sldId id="278" r:id="rId34"/>
    <p:sldId id="279" r:id="rId35"/>
    <p:sldId id="280" r:id="rId36"/>
    <p:sldId id="312" r:id="rId37"/>
    <p:sldId id="314" r:id="rId38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>
        <p:scale>
          <a:sx n="70" d="100"/>
          <a:sy n="70" d="100"/>
        </p:scale>
        <p:origin x="-1158" y="1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A42317E-3CE7-4AD6-B400-7E26AC92304E}" type="datetimeFigureOut">
              <a:rPr lang="ar-SA" smtClean="0"/>
              <a:pPr/>
              <a:t>29/4/1440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BBF8A6EF-5C01-4125-98F0-9DA348C942F1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1426943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مثلث قائم الزاوية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عنوان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عنوان فرعي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grpSp>
        <p:nvGrpSpPr>
          <p:cNvPr id="2" name="مجموعة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شكل حر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شكل حر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شكل حر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رابط مستقيم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عنصر نائب للتاريخ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7E76926-23A1-4B40-B96E-C702CE57702E}" type="datetimeFigureOut">
              <a:rPr lang="ar-SA" smtClean="0"/>
              <a:pPr/>
              <a:t>29/4/1440</a:t>
            </a:fld>
            <a:endParaRPr lang="ar-SA"/>
          </a:p>
        </p:txBody>
      </p:sp>
      <p:sp>
        <p:nvSpPr>
          <p:cNvPr id="19" name="عنصر نائب للتذييل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27" name="عنصر نائب لرقم الشريحة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912E669-D1EF-4424-B198-10A93FDC5777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E76926-23A1-4B40-B96E-C702CE57702E}" type="datetimeFigureOut">
              <a:rPr lang="ar-SA" smtClean="0"/>
              <a:pPr/>
              <a:t>29/4/1440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12E669-D1EF-4424-B198-10A93FDC5777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E76926-23A1-4B40-B96E-C702CE57702E}" type="datetimeFigureOut">
              <a:rPr lang="ar-SA" smtClean="0"/>
              <a:pPr/>
              <a:t>29/4/1440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12E669-D1EF-4424-B198-10A93FDC5777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E76926-23A1-4B40-B96E-C702CE57702E}" type="datetimeFigureOut">
              <a:rPr lang="ar-SA" smtClean="0"/>
              <a:pPr/>
              <a:t>29/4/1440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12E669-D1EF-4424-B198-10A93FDC5777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7" name="عنوان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E76926-23A1-4B40-B96E-C702CE57702E}" type="datetimeFigureOut">
              <a:rPr lang="ar-SA" smtClean="0"/>
              <a:pPr/>
              <a:t>29/4/1440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12E669-D1EF-4424-B198-10A93FDC5777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7" name="شارة رتبة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شارة رتبة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E76926-23A1-4B40-B96E-C702CE57702E}" type="datetimeFigureOut">
              <a:rPr lang="ar-SA" smtClean="0"/>
              <a:pPr/>
              <a:t>29/4/1440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12E669-D1EF-4424-B198-10A93FDC5777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عنوان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E76926-23A1-4B40-B96E-C702CE57702E}" type="datetimeFigureOut">
              <a:rPr lang="ar-SA" smtClean="0"/>
              <a:pPr/>
              <a:t>29/4/1440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12E669-D1EF-4424-B198-10A93FDC5777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E76926-23A1-4B40-B96E-C702CE57702E}" type="datetimeFigureOut">
              <a:rPr lang="ar-SA" smtClean="0"/>
              <a:pPr/>
              <a:t>29/4/1440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12E669-D1EF-4424-B198-10A93FDC5777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6" name="عنوان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E76926-23A1-4B40-B96E-C702CE57702E}" type="datetimeFigureOut">
              <a:rPr lang="ar-SA" smtClean="0"/>
              <a:pPr/>
              <a:t>29/4/1440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12E669-D1EF-4424-B198-10A93FDC5777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7E76926-23A1-4B40-B96E-C702CE57702E}" type="datetimeFigureOut">
              <a:rPr lang="ar-SA" smtClean="0"/>
              <a:pPr/>
              <a:t>29/4/1440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12E669-D1EF-4424-B198-10A93FDC5777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7E76926-23A1-4B40-B96E-C702CE57702E}" type="datetimeFigureOut">
              <a:rPr lang="ar-SA" smtClean="0"/>
              <a:pPr/>
              <a:t>29/4/1440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912E669-D1EF-4424-B198-10A93FDC5777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8" name="شكل حر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شكل حر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مثلث قائم الزاوية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رابط مستقيم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شارة رتبة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شارة رتبة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شكل حر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شكل حر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مثلث قائم الزاوية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رابط مستقيم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عنصر نائب للعنوان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عنصر نائب للنص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7E76926-23A1-4B40-B96E-C702CE57702E}" type="datetimeFigureOut">
              <a:rPr lang="ar-SA" smtClean="0"/>
              <a:pPr/>
              <a:t>29/4/1440</a:t>
            </a:fld>
            <a:endParaRPr lang="ar-SA"/>
          </a:p>
        </p:txBody>
      </p:sp>
      <p:sp>
        <p:nvSpPr>
          <p:cNvPr id="22" name="عنصر نائب للتذييل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912E669-D1EF-4424-B198-10A93FDC5777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1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r" rtl="1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r" rtl="1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r" rtl="1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شعار_الجامعة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14744" y="285728"/>
            <a:ext cx="2214578" cy="2084294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2214546" y="2500306"/>
            <a:ext cx="49292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 smtClean="0"/>
              <a:t>An-</a:t>
            </a:r>
            <a:r>
              <a:rPr lang="en-US" sz="2400" b="1" dirty="0" err="1" smtClean="0"/>
              <a:t>Najah</a:t>
            </a:r>
            <a:r>
              <a:rPr lang="en-US" sz="2400" b="1" dirty="0" smtClean="0"/>
              <a:t> National University</a:t>
            </a:r>
            <a:endParaRPr lang="ar-SA" sz="2400" dirty="0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3071802" y="3500438"/>
            <a:ext cx="357219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Structural Analysis and Design of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Childhood Center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214282" y="4143380"/>
            <a:ext cx="721523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 smtClean="0"/>
              <a:t>Prepared by : Ahmed </a:t>
            </a:r>
            <a:r>
              <a:rPr lang="en-US" sz="2400" dirty="0" err="1" smtClean="0"/>
              <a:t>Younes</a:t>
            </a:r>
            <a:r>
              <a:rPr lang="en-US" sz="2400" dirty="0" smtClean="0"/>
              <a:t> </a:t>
            </a:r>
            <a:r>
              <a:rPr lang="en-US" sz="2400" dirty="0" err="1" smtClean="0"/>
              <a:t>Dafer</a:t>
            </a:r>
            <a:endParaRPr lang="en-US" sz="2400" dirty="0" smtClean="0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3714744" y="3071810"/>
            <a:ext cx="25186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Graduation Project 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II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42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4700" y="1772816"/>
            <a:ext cx="7594600" cy="377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مربع نص 4"/>
          <p:cNvSpPr txBox="1"/>
          <p:nvPr/>
        </p:nvSpPr>
        <p:spPr>
          <a:xfrm>
            <a:off x="1321425" y="260648"/>
            <a:ext cx="65011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n w="1270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Times New Roman" pitchFamily="18" charset="0"/>
              </a:rPr>
              <a:t>Main Building</a:t>
            </a:r>
            <a:endParaRPr lang="en-US" sz="4800" b="1" dirty="0">
              <a:ln w="1270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671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1025837" y="260648"/>
            <a:ext cx="70923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n w="1270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Times New Roman" pitchFamily="18" charset="0"/>
              </a:rPr>
              <a:t>Administration Building </a:t>
            </a:r>
            <a:endParaRPr lang="en-US" sz="4800" b="1" dirty="0">
              <a:ln w="1270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0250" y="1772816"/>
            <a:ext cx="7683500" cy="356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3671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1321425" y="260648"/>
            <a:ext cx="65011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n w="1270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Times New Roman" pitchFamily="18" charset="0"/>
              </a:rPr>
              <a:t>Theater</a:t>
            </a:r>
            <a:endParaRPr lang="en-US" sz="4800" b="1" dirty="0">
              <a:ln w="1270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3408" y="1340768"/>
            <a:ext cx="6717183" cy="4751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3671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1321425" y="260648"/>
            <a:ext cx="65011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n w="1270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Times New Roman" pitchFamily="18" charset="0"/>
              </a:rPr>
              <a:t>Theater Design</a:t>
            </a:r>
            <a:endParaRPr lang="en-US" sz="4800" b="1" dirty="0">
              <a:ln w="1270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Times New Roman" pitchFamily="18" charset="0"/>
            </a:endParaRPr>
          </a:p>
        </p:txBody>
      </p:sp>
      <p:pic>
        <p:nvPicPr>
          <p:cNvPr id="6" name="عنصر نائب للمحتوى 8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80112" y="1916832"/>
            <a:ext cx="3168352" cy="3115711"/>
          </a:xfrm>
        </p:spPr>
      </p:pic>
      <p:pic>
        <p:nvPicPr>
          <p:cNvPr id="5" name="عنصر نائب للمحتوى 5"/>
          <p:cNvPicPr>
            <a:picLocks noGrp="1" noChangeAspect="1"/>
          </p:cNvPicPr>
          <p:nvPr>
            <p:ph sz="half" idx="429496729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565400"/>
            <a:ext cx="5216525" cy="2033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86410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1321425" y="260648"/>
            <a:ext cx="65011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n w="1270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Times New Roman" pitchFamily="18" charset="0"/>
              </a:rPr>
              <a:t>Stair Case</a:t>
            </a:r>
            <a:endParaRPr lang="en-US" sz="4800" b="1" dirty="0">
              <a:ln w="1270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Times New Roman" pitchFamily="18" charset="0"/>
            </a:endParaRPr>
          </a:p>
        </p:txBody>
      </p:sp>
      <p:pic>
        <p:nvPicPr>
          <p:cNvPr id="5" name="عنصر نائب للمحتوى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584" y="1484784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xmlns="" val="303671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1321425" y="260648"/>
            <a:ext cx="65011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n w="1270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Times New Roman" pitchFamily="18" charset="0"/>
              </a:rPr>
              <a:t>Stair-A Section</a:t>
            </a:r>
            <a:endParaRPr lang="en-US" sz="4800" b="1" dirty="0">
              <a:ln w="1270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Times New Roman" pitchFamily="18" charset="0"/>
            </a:endParaRPr>
          </a:p>
        </p:txBody>
      </p:sp>
      <p:pic>
        <p:nvPicPr>
          <p:cNvPr id="6" name="عنصر نائب للمحتوى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3728" y="1191991"/>
            <a:ext cx="5184576" cy="2467607"/>
          </a:xfrm>
        </p:spPr>
      </p:pic>
      <p:pic>
        <p:nvPicPr>
          <p:cNvPr id="5" name="عنصر نائب للمحتوى 5"/>
          <p:cNvPicPr>
            <a:picLocks noGrp="1" noChangeAspect="1"/>
          </p:cNvPicPr>
          <p:nvPr>
            <p:ph sz="half" idx="429496729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62400" y="3638550"/>
            <a:ext cx="5181600" cy="267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3671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1321425" y="260648"/>
            <a:ext cx="65011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n w="1270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Times New Roman" pitchFamily="18" charset="0"/>
              </a:rPr>
              <a:t>Elevations</a:t>
            </a:r>
            <a:endParaRPr lang="en-US" sz="4800" b="1" dirty="0">
              <a:ln w="1270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Times New Roman" pitchFamily="18" charset="0"/>
            </a:endParaRPr>
          </a:p>
        </p:txBody>
      </p:sp>
      <p:pic>
        <p:nvPicPr>
          <p:cNvPr id="5" name="عنصر نائب للمحتوى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2492896"/>
            <a:ext cx="4003556" cy="2252000"/>
          </a:xfrm>
        </p:spPr>
      </p:pic>
      <p:pic>
        <p:nvPicPr>
          <p:cNvPr id="6" name="عنصر نائب للمحتوى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4008" y="2492896"/>
            <a:ext cx="4003556" cy="2252000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1763688" y="4872406"/>
            <a:ext cx="22595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North Elevation</a:t>
            </a:r>
            <a:endParaRPr lang="en-US" dirty="0"/>
          </a:p>
        </p:txBody>
      </p:sp>
      <p:sp>
        <p:nvSpPr>
          <p:cNvPr id="8" name="مربع نص 7"/>
          <p:cNvSpPr txBox="1"/>
          <p:nvPr/>
        </p:nvSpPr>
        <p:spPr>
          <a:xfrm>
            <a:off x="5808795" y="4872406"/>
            <a:ext cx="1673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West Elevation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86410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1321425" y="260648"/>
            <a:ext cx="65011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n w="1270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Times New Roman" pitchFamily="18" charset="0"/>
              </a:rPr>
              <a:t>Elevations</a:t>
            </a:r>
            <a:endParaRPr lang="en-US" sz="4800" b="1" dirty="0">
              <a:ln w="1270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Times New Roman" pitchFamily="18" charset="0"/>
            </a:endParaRPr>
          </a:p>
        </p:txBody>
      </p:sp>
      <p:pic>
        <p:nvPicPr>
          <p:cNvPr id="6" name="عنصر نائب للمحتوى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5748" y="2348880"/>
            <a:ext cx="4120268" cy="2317651"/>
          </a:xfrm>
        </p:spPr>
      </p:pic>
      <p:pic>
        <p:nvPicPr>
          <p:cNvPr id="7" name="عنصر نائب للمحتوى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56188" y="2348880"/>
            <a:ext cx="4120268" cy="2317651"/>
          </a:xfrm>
          <a:prstGeom prst="rect">
            <a:avLst/>
          </a:prstGeom>
        </p:spPr>
      </p:pic>
      <p:sp>
        <p:nvSpPr>
          <p:cNvPr id="8" name="مربع نص 7"/>
          <p:cNvSpPr txBox="1"/>
          <p:nvPr/>
        </p:nvSpPr>
        <p:spPr>
          <a:xfrm>
            <a:off x="1580888" y="4884561"/>
            <a:ext cx="198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South Elevation</a:t>
            </a:r>
            <a:endParaRPr lang="en-US" dirty="0"/>
          </a:p>
        </p:txBody>
      </p:sp>
      <p:sp>
        <p:nvSpPr>
          <p:cNvPr id="9" name="مربع نص 8"/>
          <p:cNvSpPr txBox="1"/>
          <p:nvPr/>
        </p:nvSpPr>
        <p:spPr>
          <a:xfrm>
            <a:off x="5849912" y="4884561"/>
            <a:ext cx="1532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East Elevation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86410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1321425" y="260648"/>
            <a:ext cx="65011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n w="1270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Times New Roman" pitchFamily="18" charset="0"/>
              </a:rPr>
              <a:t>Site Analysis</a:t>
            </a:r>
            <a:endParaRPr lang="en-US" sz="4800" b="1" dirty="0">
              <a:ln w="1270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Times New Roman" pitchFamily="18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551223"/>
            <a:ext cx="6336704" cy="3755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24207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53" y="0"/>
            <a:ext cx="9144000" cy="6858000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1326278" y="2557353"/>
            <a:ext cx="65011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ln w="1270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Times New Roman" pitchFamily="18" charset="0"/>
              </a:rPr>
              <a:t>Structural Design</a:t>
            </a:r>
            <a:endParaRPr lang="en-US" sz="6000" b="1" dirty="0">
              <a:ln w="1270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187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7497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42900"/>
            <a:ext cx="9144000" cy="6858000"/>
          </a:xfrm>
          <a:prstGeom prst="rect">
            <a:avLst/>
          </a:prstGeom>
        </p:spPr>
      </p:pic>
      <p:sp>
        <p:nvSpPr>
          <p:cNvPr id="4" name="مربع نص 3"/>
          <p:cNvSpPr txBox="1"/>
          <p:nvPr/>
        </p:nvSpPr>
        <p:spPr>
          <a:xfrm>
            <a:off x="1321425" y="260648"/>
            <a:ext cx="65011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n w="1270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Times New Roman" pitchFamily="18" charset="0"/>
              </a:rPr>
              <a:t>Design Codes</a:t>
            </a:r>
            <a:endParaRPr lang="en-US" sz="4800" b="1" dirty="0">
              <a:ln w="1270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Times New Roman" pitchFamily="18" charset="0"/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654869" y="2492896"/>
            <a:ext cx="822853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American Concrete Institute (ACI-318-14) Code 2014</a:t>
            </a:r>
          </a:p>
          <a:p>
            <a:pPr algn="ctr"/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American Society of Civil Engineering (ASCE)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123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مربع نص 3"/>
          <p:cNvSpPr txBox="1"/>
          <p:nvPr/>
        </p:nvSpPr>
        <p:spPr>
          <a:xfrm>
            <a:off x="1321425" y="260648"/>
            <a:ext cx="6501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n w="1270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Times New Roman" pitchFamily="18" charset="0"/>
              </a:rPr>
              <a:t>Soil and materials properties</a:t>
            </a:r>
            <a:endParaRPr lang="en-US" sz="3600" b="1" dirty="0">
              <a:ln w="1270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Times New Roman" pitchFamily="18" charset="0"/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442579" y="1714488"/>
            <a:ext cx="8701421" cy="37548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ar-SA"/>
            </a:defPPr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algn="l" rtl="0"/>
            <a:r>
              <a:rPr lang="en-US" sz="1800" dirty="0" smtClean="0"/>
              <a:t>- Concrete </a:t>
            </a:r>
            <a:r>
              <a:rPr lang="en-US" sz="1800" dirty="0"/>
              <a:t>strength for construction elements is B300 (</a:t>
            </a:r>
            <a:r>
              <a:rPr lang="en-US" sz="1800" dirty="0" err="1"/>
              <a:t>f’c</a:t>
            </a:r>
            <a:r>
              <a:rPr lang="en-US" sz="1800" dirty="0"/>
              <a:t> =24MPa</a:t>
            </a:r>
            <a:r>
              <a:rPr lang="en-US" sz="1800" dirty="0" smtClean="0"/>
              <a:t>).</a:t>
            </a:r>
            <a:br>
              <a:rPr lang="en-US" sz="1800" dirty="0" smtClean="0"/>
            </a:br>
            <a:endParaRPr lang="en-US" sz="1800" dirty="0"/>
          </a:p>
          <a:p>
            <a:pPr algn="l" rtl="0"/>
            <a:r>
              <a:rPr lang="en-US" sz="1800" dirty="0" smtClean="0"/>
              <a:t>  Modulus </a:t>
            </a:r>
            <a:r>
              <a:rPr lang="en-US" sz="1800" dirty="0"/>
              <a:t>of </a:t>
            </a:r>
            <a:r>
              <a:rPr lang="en-US" sz="1800" dirty="0" smtClean="0"/>
              <a:t>elasticity for concrete </a:t>
            </a:r>
            <a:r>
              <a:rPr lang="en-US" sz="1800" dirty="0"/>
              <a:t>equals 4700* √24=23.03 </a:t>
            </a:r>
            <a:r>
              <a:rPr lang="en-US" sz="1800" dirty="0" err="1"/>
              <a:t>GPa</a:t>
            </a:r>
            <a:r>
              <a:rPr lang="en-US" sz="1800" dirty="0" smtClean="0"/>
              <a:t>.</a:t>
            </a:r>
            <a:br>
              <a:rPr lang="en-US" sz="1800" dirty="0" smtClean="0"/>
            </a:br>
            <a:endParaRPr lang="en-US" sz="1800" dirty="0"/>
          </a:p>
          <a:p>
            <a:pPr algn="l" rtl="0"/>
            <a:r>
              <a:rPr lang="en-US" sz="1800" dirty="0" smtClean="0"/>
              <a:t>  Unit </a:t>
            </a:r>
            <a:r>
              <a:rPr lang="en-US" sz="1800" dirty="0"/>
              <a:t>weight for reinforced concrete is 2.5 ton/m3 = 25 </a:t>
            </a:r>
            <a:r>
              <a:rPr lang="en-US" sz="1800" dirty="0" smtClean="0"/>
              <a:t>kN/m3</a:t>
            </a:r>
            <a:r>
              <a:rPr lang="en-US" sz="1800" dirty="0"/>
              <a:t>.</a:t>
            </a:r>
            <a:br>
              <a:rPr lang="en-US" sz="1800" dirty="0"/>
            </a:b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 smtClean="0"/>
              <a:t>- Bearing capacity for soil is 250 kN/m2.</a:t>
            </a:r>
          </a:p>
          <a:p>
            <a:pPr algn="l"/>
            <a:endParaRPr lang="en-US" sz="1800" dirty="0" smtClean="0"/>
          </a:p>
          <a:p>
            <a:pPr algn="l" rtl="0"/>
            <a:r>
              <a:rPr lang="en-US" sz="1800" dirty="0" smtClean="0"/>
              <a:t>- Modulus </a:t>
            </a:r>
            <a:r>
              <a:rPr lang="en-US" sz="1800" dirty="0"/>
              <a:t>of </a:t>
            </a:r>
            <a:r>
              <a:rPr lang="en-US" sz="1800" dirty="0" smtClean="0"/>
              <a:t>elasticity for steel </a:t>
            </a:r>
            <a:r>
              <a:rPr lang="en-US" sz="1800" dirty="0"/>
              <a:t>equals 200 </a:t>
            </a:r>
            <a:r>
              <a:rPr lang="en-US" sz="1800" dirty="0" err="1" smtClean="0"/>
              <a:t>GPa</a:t>
            </a:r>
            <a:r>
              <a:rPr lang="en-US" sz="1800" dirty="0" smtClean="0"/>
              <a:t>.</a:t>
            </a:r>
          </a:p>
          <a:p>
            <a:pPr algn="l" rtl="0"/>
            <a:endParaRPr lang="en-US" sz="1800" dirty="0" smtClean="0"/>
          </a:p>
          <a:p>
            <a:pPr algn="l" rtl="0"/>
            <a:r>
              <a:rPr lang="en-US" sz="1800" dirty="0" smtClean="0"/>
              <a:t>   Steel </a:t>
            </a:r>
            <a:r>
              <a:rPr lang="en-US" sz="1800" dirty="0"/>
              <a:t>yield strength: For steel reinforcement, is 4200 kg/cm2 = 420 </a:t>
            </a:r>
            <a:r>
              <a:rPr lang="en-US" sz="1800" dirty="0" err="1"/>
              <a:t>MPa</a:t>
            </a:r>
            <a:r>
              <a:rPr lang="en-US" sz="1800" dirty="0"/>
              <a:t>.</a:t>
            </a:r>
          </a:p>
          <a:p>
            <a:pPr algn="l" rtl="0"/>
            <a:endParaRPr lang="en-US" sz="2000" dirty="0" smtClean="0"/>
          </a:p>
          <a:p>
            <a:pPr algn="l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186889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مربع نص 3"/>
          <p:cNvSpPr txBox="1"/>
          <p:nvPr/>
        </p:nvSpPr>
        <p:spPr>
          <a:xfrm>
            <a:off x="1321425" y="260648"/>
            <a:ext cx="6501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n w="1270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Times New Roman" pitchFamily="18" charset="0"/>
              </a:rPr>
              <a:t>Loads and load combination</a:t>
            </a:r>
            <a:endParaRPr lang="en-US" sz="3600" b="1" dirty="0">
              <a:ln w="1270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Times New Roman" pitchFamily="18" charset="0"/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1243737" y="3861048"/>
            <a:ext cx="657883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Super impose load = 4.3kN/m2.</a:t>
            </a:r>
          </a:p>
          <a:p>
            <a:pPr algn="l" rtl="0"/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  <a:p>
            <a:pPr algn="l" rtl="0"/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According to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ACI-318/9.2.1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the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following load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combinations was applied: </a:t>
            </a:r>
            <a:endParaRPr lang="en-US" sz="2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l" rtl="0"/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  <a:p>
            <a:pPr lvl="0" algn="l" rtl="0"/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                            -1.2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× Dead Load + 1.6 × Live Load. </a:t>
            </a:r>
          </a:p>
          <a:p>
            <a:pPr lvl="0" algn="l" rtl="0"/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                            -1.4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× Dead Load.</a:t>
            </a:r>
          </a:p>
          <a:p>
            <a:pPr algn="l" rtl="0"/>
            <a:endParaRPr lang="en-US" sz="2000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صورة 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117"/>
          <a:stretch/>
        </p:blipFill>
        <p:spPr bwMode="auto">
          <a:xfrm>
            <a:off x="1243738" y="1196752"/>
            <a:ext cx="6656520" cy="224383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219262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صورة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93939" y="1569408"/>
            <a:ext cx="6756122" cy="430786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مربع نص 3"/>
          <p:cNvSpPr txBox="1"/>
          <p:nvPr/>
        </p:nvSpPr>
        <p:spPr>
          <a:xfrm>
            <a:off x="1321425" y="260648"/>
            <a:ext cx="6501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n w="1270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Times New Roman" pitchFamily="18" charset="0"/>
              </a:rPr>
              <a:t>ETABS-Model</a:t>
            </a:r>
            <a:endParaRPr lang="en-US" sz="3600" b="1" dirty="0">
              <a:ln w="1270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123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1321425" y="260648"/>
            <a:ext cx="6501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n w="1270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Times New Roman" pitchFamily="18" charset="0"/>
              </a:rPr>
              <a:t>Model Checks - </a:t>
            </a:r>
            <a:r>
              <a:rPr lang="en-US" sz="3600" b="1" dirty="0">
                <a:ln w="1270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Times New Roman" pitchFamily="18" charset="0"/>
              </a:rPr>
              <a:t>Equilibrium</a:t>
            </a:r>
            <a:r>
              <a:rPr lang="en-US" sz="3600" b="1" dirty="0"/>
              <a:t> </a:t>
            </a:r>
            <a:endParaRPr lang="en-US" sz="3600" b="1" dirty="0">
              <a:ln w="1270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Times New Roman" pitchFamily="18" charset="0"/>
            </a:endParaRPr>
          </a:p>
        </p:txBody>
      </p:sp>
      <p:pic>
        <p:nvPicPr>
          <p:cNvPr id="7" name="صورة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132856"/>
            <a:ext cx="5256584" cy="129614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جدول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65333664"/>
              </p:ext>
            </p:extLst>
          </p:nvPr>
        </p:nvGraphicFramePr>
        <p:xfrm>
          <a:off x="2051720" y="3933056"/>
          <a:ext cx="5246649" cy="10081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17896"/>
                <a:gridCol w="1334717"/>
                <a:gridCol w="1496629"/>
                <a:gridCol w="1297407"/>
              </a:tblGrid>
              <a:tr h="3266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Load type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Manual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ETABS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Difference%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271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Dead load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1975.189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1906.5165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3.6 % &lt; 5% ok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271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Live load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1166.75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1166.615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0.01 % &lt; 5% ok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271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SID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1702.1543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1701.9814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0.01 % &lt; 5% ok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9" name="مربع نص 8"/>
          <p:cNvSpPr txBox="1"/>
          <p:nvPr/>
        </p:nvSpPr>
        <p:spPr>
          <a:xfrm>
            <a:off x="1282581" y="3454648"/>
            <a:ext cx="65788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Manual calculations: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1390593" y="1628800"/>
            <a:ext cx="65788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ETABS results:</a:t>
            </a:r>
          </a:p>
        </p:txBody>
      </p:sp>
    </p:spTree>
    <p:extLst>
      <p:ext uri="{BB962C8B-B14F-4D97-AF65-F5344CB8AC3E}">
        <p14:creationId xmlns:p14="http://schemas.microsoft.com/office/powerpoint/2010/main" xmlns="" val="313246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1321425" y="260648"/>
            <a:ext cx="65011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n w="1270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Times New Roman" pitchFamily="18" charset="0"/>
              </a:rPr>
              <a:t>Model Checks – Internal stresses</a:t>
            </a:r>
            <a:r>
              <a:rPr lang="en-US" sz="3200" b="1" dirty="0" smtClean="0">
                <a:ln w="12700">
                  <a:solidFill>
                    <a:schemeClr val="tx1"/>
                  </a:solidFill>
                </a:ln>
              </a:rPr>
              <a:t> </a:t>
            </a:r>
            <a:endParaRPr lang="en-US" sz="3200" b="1" dirty="0">
              <a:ln w="12700">
                <a:solidFill>
                  <a:schemeClr val="tx1"/>
                </a:solidFill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Times New Roman" pitchFamily="18" charset="0"/>
            </a:endParaRPr>
          </a:p>
        </p:txBody>
      </p:sp>
      <p:pic>
        <p:nvPicPr>
          <p:cNvPr id="11" name="صورة 1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1975" y="1124744"/>
            <a:ext cx="5480050" cy="4953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16267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123" name="صورة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556792"/>
            <a:ext cx="5486400" cy="922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صورة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479130"/>
            <a:ext cx="5486400" cy="922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1" name="صورة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403931"/>
            <a:ext cx="5486400" cy="922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755576" y="4437112"/>
            <a:ext cx="7847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Total Value from ETABS = 163kN-m.</a:t>
            </a:r>
          </a:p>
          <a:p>
            <a:pPr algn="l" rtl="0"/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Manual value = 186kN-m.</a:t>
            </a:r>
          </a:p>
          <a:p>
            <a:pPr algn="l" rtl="0"/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the difference between the two values = (186-162.55)*100%/186= 12%.</a:t>
            </a:r>
          </a:p>
          <a:p>
            <a:pPr algn="l" rtl="0"/>
            <a:endParaRPr lang="en-US" sz="2000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1321425" y="260648"/>
            <a:ext cx="65011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n w="1270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Times New Roman" pitchFamily="18" charset="0"/>
              </a:rPr>
              <a:t>Model Checks – Internal stresses</a:t>
            </a:r>
            <a:r>
              <a:rPr lang="en-US" sz="3200" b="1" dirty="0" smtClean="0">
                <a:ln w="12700">
                  <a:solidFill>
                    <a:schemeClr val="tx1"/>
                  </a:solidFill>
                </a:ln>
              </a:rPr>
              <a:t> </a:t>
            </a:r>
            <a:endParaRPr lang="en-US" sz="3200" b="1" dirty="0">
              <a:ln w="12700">
                <a:solidFill>
                  <a:schemeClr val="tx1"/>
                </a:solidFill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20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1321425" y="260648"/>
            <a:ext cx="65011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Times New Roman" pitchFamily="18" charset="0"/>
              </a:rPr>
              <a:t>Model Checks – Long term deflection</a:t>
            </a:r>
            <a:endParaRPr lang="ar-JO" sz="2800" b="1" dirty="0" smtClean="0">
              <a:ln w="1270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Times New Roman" pitchFamily="18" charset="0"/>
            </a:endParaRPr>
          </a:p>
          <a:p>
            <a:pPr algn="ctr"/>
            <a:r>
              <a:rPr lang="en-US" sz="2800" b="1" dirty="0" smtClean="0">
                <a:ln w="1270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Times New Roman" pitchFamily="18" charset="0"/>
              </a:rPr>
              <a:t>for beam</a:t>
            </a:r>
            <a:endParaRPr lang="en-US" sz="2800" b="1" dirty="0">
              <a:ln w="1270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Times New Roman" pitchFamily="18" charset="0"/>
            </a:endParaRPr>
          </a:p>
        </p:txBody>
      </p:sp>
      <p:pic>
        <p:nvPicPr>
          <p:cNvPr id="4" name="صورة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6095" y="1864122"/>
            <a:ext cx="6571810" cy="98881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مربع نص 6"/>
          <p:cNvSpPr txBox="1"/>
          <p:nvPr/>
        </p:nvSpPr>
        <p:spPr>
          <a:xfrm>
            <a:off x="648207" y="3212976"/>
            <a:ext cx="78475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From ACI-Code Long Term Deflection for Beam with block walls = L/240,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sym typeface="Wingdings"/>
              </a:rPr>
              <a:t>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 (10.8/240)*1000 =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45mm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648207" y="3888586"/>
            <a:ext cx="78475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40.1 &lt; 45. ok</a:t>
            </a:r>
          </a:p>
        </p:txBody>
      </p:sp>
    </p:spTree>
    <p:extLst>
      <p:ext uri="{BB962C8B-B14F-4D97-AF65-F5344CB8AC3E}">
        <p14:creationId xmlns:p14="http://schemas.microsoft.com/office/powerpoint/2010/main" xmlns="" val="3070077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صورة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15338" y="1268760"/>
            <a:ext cx="6313323" cy="36724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مربع نص 6"/>
          <p:cNvSpPr txBox="1"/>
          <p:nvPr/>
        </p:nvSpPr>
        <p:spPr>
          <a:xfrm>
            <a:off x="1321425" y="260648"/>
            <a:ext cx="65011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Times New Roman" pitchFamily="18" charset="0"/>
              </a:rPr>
              <a:t>Model Checks – Long term deflection</a:t>
            </a:r>
            <a:endParaRPr lang="ar-JO" sz="2800" b="1" dirty="0" smtClean="0">
              <a:ln w="1270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Times New Roman" pitchFamily="18" charset="0"/>
            </a:endParaRPr>
          </a:p>
          <a:p>
            <a:pPr algn="ctr"/>
            <a:r>
              <a:rPr lang="en-US" sz="2800" b="1" dirty="0" smtClean="0">
                <a:ln w="1270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Times New Roman" pitchFamily="18" charset="0"/>
              </a:rPr>
              <a:t>for slab</a:t>
            </a:r>
            <a:endParaRPr lang="en-US" sz="2800" b="1" dirty="0">
              <a:ln w="1270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Times New Roman" pitchFamily="18" charset="0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648206" y="5157192"/>
            <a:ext cx="78475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For the critical span the deflection = 41.9 - (41.1+40.9)/2 = 0.9mm, the acceptable deflection = (3.9/240)*1000 = 16mm, 0.9 &lt; 16,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ok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070077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1321425" y="260648"/>
            <a:ext cx="6501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n w="1270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Times New Roman" pitchFamily="18" charset="0"/>
              </a:rPr>
              <a:t>Slab design</a:t>
            </a:r>
            <a:endParaRPr lang="en-US" sz="3600" b="1" dirty="0">
              <a:ln w="1270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10172" y="1289579"/>
            <a:ext cx="3384376" cy="4211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94548" y="1289579"/>
            <a:ext cx="3243932" cy="4211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مربع نص 7"/>
          <p:cNvSpPr txBox="1"/>
          <p:nvPr/>
        </p:nvSpPr>
        <p:spPr>
          <a:xfrm>
            <a:off x="1850232" y="5589240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One way ribbed slab</a:t>
            </a:r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5164386" y="5536952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Two way ribbed slab</a:t>
            </a:r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0077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428859" y="2555375"/>
            <a:ext cx="82862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ln w="1270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Times New Roman" pitchFamily="18" charset="0"/>
              </a:rPr>
              <a:t>Architectural Design</a:t>
            </a:r>
            <a:endParaRPr lang="en-US" sz="6000" b="1" dirty="0">
              <a:ln w="1270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5281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1321425" y="260648"/>
            <a:ext cx="6501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n w="1270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Times New Roman" pitchFamily="18" charset="0"/>
              </a:rPr>
              <a:t>Beam design</a:t>
            </a:r>
            <a:endParaRPr lang="en-US" sz="3600" b="1" dirty="0">
              <a:ln w="1270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Times New Roman" pitchFamily="18" charset="0"/>
            </a:endParaRPr>
          </a:p>
        </p:txBody>
      </p:sp>
      <p:pic>
        <p:nvPicPr>
          <p:cNvPr id="7" name="صورة 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17" t="1070" r="5841" b="-1070"/>
          <a:stretch/>
        </p:blipFill>
        <p:spPr bwMode="auto">
          <a:xfrm>
            <a:off x="2549525" y="1268760"/>
            <a:ext cx="4044950" cy="45065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296376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060848"/>
            <a:ext cx="5643721" cy="2631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23233" y="2060600"/>
            <a:ext cx="3151019" cy="2631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مربع نص 7"/>
          <p:cNvSpPr txBox="1"/>
          <p:nvPr/>
        </p:nvSpPr>
        <p:spPr>
          <a:xfrm>
            <a:off x="1321425" y="260648"/>
            <a:ext cx="6501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n w="1270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Times New Roman" pitchFamily="18" charset="0"/>
              </a:rPr>
              <a:t>Beam design</a:t>
            </a:r>
            <a:endParaRPr lang="en-US" sz="3600" b="1" dirty="0">
              <a:ln w="1270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376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1321425" y="260648"/>
            <a:ext cx="6501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n w="1270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Times New Roman" pitchFamily="18" charset="0"/>
              </a:rPr>
              <a:t>Columns Design</a:t>
            </a:r>
            <a:endParaRPr lang="en-US" sz="3600" b="1" dirty="0">
              <a:ln w="1270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988840"/>
            <a:ext cx="4136810" cy="263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4642" y="1988840"/>
            <a:ext cx="4847551" cy="263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6376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1321425" y="260648"/>
            <a:ext cx="6501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n w="1270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Times New Roman" pitchFamily="18" charset="0"/>
              </a:rPr>
              <a:t>Shear Wall Design</a:t>
            </a:r>
            <a:endParaRPr lang="en-US" sz="3600" b="1" dirty="0">
              <a:ln w="1270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5160" y="2852936"/>
            <a:ext cx="5854131" cy="945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صورة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99291" y="1400051"/>
            <a:ext cx="3037205" cy="4032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903235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1321425" y="260648"/>
            <a:ext cx="6501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n w="1270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Times New Roman" pitchFamily="18" charset="0"/>
              </a:rPr>
              <a:t>Stairs Design</a:t>
            </a:r>
            <a:endParaRPr lang="en-US" sz="3600" b="1" dirty="0">
              <a:ln w="1270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Times New Roman" pitchFamily="18" charset="0"/>
            </a:endParaRPr>
          </a:p>
        </p:txBody>
      </p:sp>
      <p:pic>
        <p:nvPicPr>
          <p:cNvPr id="4" name="صورة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484784"/>
            <a:ext cx="5486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5086" y="2483729"/>
            <a:ext cx="7133828" cy="3535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2874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966492" y="270925"/>
            <a:ext cx="7211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n w="1270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Times New Roman" pitchFamily="18" charset="0"/>
              </a:rPr>
              <a:t>Footings and Tie beams Design</a:t>
            </a:r>
            <a:endParaRPr lang="en-US" sz="3600" b="1" dirty="0">
              <a:ln w="1270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Times New Roman" pitchFamily="18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788" y="1631480"/>
            <a:ext cx="8388424" cy="3595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2874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73765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489981" y="2871061"/>
            <a:ext cx="81422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ln w="1270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Times New Roman" pitchFamily="18" charset="0"/>
              </a:rPr>
              <a:t>Quantities</a:t>
            </a:r>
            <a:endParaRPr lang="en-US" sz="6000" b="1" dirty="0">
              <a:ln w="1270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748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7376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xmlns="" Requires="a14">
          <p:graphicFrame>
            <p:nvGraphicFramePr>
              <p:cNvPr id="2" name="جدول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28405581"/>
                  </p:ext>
                </p:extLst>
              </p:nvPr>
            </p:nvGraphicFramePr>
            <p:xfrm>
              <a:off x="1835696" y="1074440"/>
              <a:ext cx="5162550" cy="914400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1404620"/>
                    <a:gridCol w="814705"/>
                    <a:gridCol w="1012825"/>
                    <a:gridCol w="948690"/>
                    <a:gridCol w="981710"/>
                  </a:tblGrid>
                  <a:tr h="0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Total block work</a:t>
                          </a:r>
                          <a:endParaRPr lang="en-US" sz="1100" dirty="0">
                            <a:effectLst/>
                          </a:endParaRPr>
                        </a:p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 </a:t>
                          </a:r>
                          <a:endParaRPr lang="en-US" sz="11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Units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dirty="0" smtClean="0">
                              <a:effectLst/>
                            </a:rPr>
                            <a:t>Area</a:t>
                          </a:r>
                          <a:endParaRPr lang="en-US" sz="11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No.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 </a:t>
                          </a:r>
                          <a:endParaRPr lang="en-US" sz="11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Ribbed (24cm)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ar-SA" sz="1200">
                              <a:effectLst/>
                            </a:rPr>
                            <a:t> 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 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8502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dirty="0" smtClean="0">
                              <a:effectLst/>
                            </a:rPr>
                            <a:t>Blocks</a:t>
                          </a:r>
                          <a:endParaRPr lang="en-US" sz="11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20cm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200">
                                        <a:effectLst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200">
                                        <a:effectLst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en-US" sz="1200">
                                        <a:effectLst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1160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14500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dirty="0" smtClean="0">
                              <a:effectLst/>
                            </a:rPr>
                            <a:t>Blocks</a:t>
                          </a:r>
                          <a:endParaRPr lang="en-US" sz="11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10cm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200">
                                        <a:effectLst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200">
                                        <a:effectLst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en-US" sz="1200">
                                        <a:effectLst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1018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12720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blocks</a:t>
                          </a:r>
                          <a:endParaRPr lang="en-US" sz="11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2" name="جدول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xmlns="" val="2328405581"/>
                  </p:ext>
                </p:extLst>
              </p:nvPr>
            </p:nvGraphicFramePr>
            <p:xfrm>
              <a:off x="1835696" y="1074440"/>
              <a:ext cx="5162550" cy="1097280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1404620"/>
                    <a:gridCol w="814705"/>
                    <a:gridCol w="1012825"/>
                    <a:gridCol w="948690"/>
                    <a:gridCol w="981710"/>
                  </a:tblGrid>
                  <a:tr h="365760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Total block work</a:t>
                          </a:r>
                          <a:endParaRPr lang="en-US" sz="1100" dirty="0">
                            <a:effectLst/>
                          </a:endParaRPr>
                        </a:p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 </a:t>
                          </a:r>
                          <a:endParaRPr lang="en-US" sz="11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Units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dirty="0" smtClean="0">
                              <a:effectLst/>
                            </a:rPr>
                            <a:t>Area</a:t>
                          </a:r>
                          <a:endParaRPr lang="en-US" sz="11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No.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 </a:t>
                          </a:r>
                          <a:endParaRPr lang="en-US" sz="11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182880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Ribbed (24cm)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ar-SA" sz="1200">
                              <a:effectLst/>
                            </a:rPr>
                            <a:t> 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 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8502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dirty="0" smtClean="0">
                              <a:effectLst/>
                            </a:rPr>
                            <a:t>Blocks</a:t>
                          </a:r>
                          <a:endParaRPr lang="en-US" sz="11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182880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20cm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3"/>
                          <a:stretch>
                            <a:fillRect l="-171642" t="-323333" r="-361194" b="-15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1160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14500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dirty="0" smtClean="0">
                              <a:effectLst/>
                            </a:rPr>
                            <a:t>Blocks</a:t>
                          </a:r>
                          <a:endParaRPr lang="en-US" sz="11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182880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10cm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3"/>
                          <a:stretch>
                            <a:fillRect l="-171642" t="-423333" r="-361194" b="-5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1018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12720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blocks</a:t>
                          </a:r>
                          <a:endParaRPr lang="en-US" sz="11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xmlns="" Requires="a14">
          <p:graphicFrame>
            <p:nvGraphicFramePr>
              <p:cNvPr id="6" name="جدول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02308427"/>
                  </p:ext>
                </p:extLst>
              </p:nvPr>
            </p:nvGraphicFramePr>
            <p:xfrm>
              <a:off x="2955925" y="2276872"/>
              <a:ext cx="3232150" cy="1828800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1404620"/>
                    <a:gridCol w="814705"/>
                    <a:gridCol w="1012825"/>
                  </a:tblGrid>
                  <a:tr h="0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Total concrete  work</a:t>
                          </a:r>
                          <a:endParaRPr lang="en-US" sz="11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Units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Quantity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Footing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200">
                                        <a:effectLst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200">
                                        <a:effectLst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en-US" sz="1200">
                                        <a:effectLst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225.1</a:t>
                          </a:r>
                          <a:endParaRPr lang="en-US" sz="11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Rc 10cm concrete slab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200">
                                        <a:effectLst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200">
                                        <a:effectLst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en-US" sz="1200">
                                        <a:effectLst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47.258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Tie beam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200">
                                        <a:effectLst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200">
                                        <a:effectLst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en-US" sz="1200">
                                        <a:effectLst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 rtl="0"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57.068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Neck columns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200">
                                        <a:effectLst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200">
                                        <a:effectLst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en-US" sz="1200">
                                        <a:effectLst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 rtl="0"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12.3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columns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200">
                                        <a:effectLst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200">
                                        <a:effectLst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en-US" sz="1200">
                                        <a:effectLst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 rtl="0"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76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Beams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200">
                                        <a:effectLst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200">
                                        <a:effectLst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en-US" sz="1200">
                                        <a:effectLst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 rtl="0"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145.63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Slabs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200">
                                        <a:effectLst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200">
                                        <a:effectLst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en-US" sz="1200">
                                        <a:effectLst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348.83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Total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200">
                                        <a:effectLst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200">
                                        <a:effectLst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en-US" sz="1200">
                                        <a:effectLst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912.186</a:t>
                          </a:r>
                          <a:endParaRPr lang="en-US" sz="11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6" name="جدول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xmlns="" val="2302308427"/>
                  </p:ext>
                </p:extLst>
              </p:nvPr>
            </p:nvGraphicFramePr>
            <p:xfrm>
              <a:off x="2955925" y="2276872"/>
              <a:ext cx="3232150" cy="2651760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1404620"/>
                    <a:gridCol w="814705"/>
                    <a:gridCol w="1012825"/>
                  </a:tblGrid>
                  <a:tr h="182880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Total concrete  work</a:t>
                          </a:r>
                          <a:endParaRPr lang="en-US" sz="11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Units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Quantity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182880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Footing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4"/>
                          <a:stretch>
                            <a:fillRect l="-172388" t="-126667" r="-124627" b="-8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225.1</a:t>
                          </a:r>
                          <a:endParaRPr lang="en-US" sz="11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365760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Rc 10cm concrete slab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4"/>
                          <a:stretch>
                            <a:fillRect l="-172388" t="-113333" r="-124627" b="-32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47.258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182880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Tie beam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4"/>
                          <a:stretch>
                            <a:fillRect l="-172388" t="-426667" r="-124627" b="-5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rtl="0"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57.068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182880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Neck columns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4"/>
                          <a:stretch>
                            <a:fillRect l="-172388" t="-526667" r="-124627" b="-4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rtl="0"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12.3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182880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columns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4"/>
                          <a:stretch>
                            <a:fillRect l="-172388" t="-626667" r="-124627" b="-3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rtl="0"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76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182880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Beams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4"/>
                          <a:stretch>
                            <a:fillRect l="-172388" t="-726667" r="-124627" b="-2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rtl="0"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145.63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182880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Slabs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4"/>
                          <a:stretch>
                            <a:fillRect l="-172388" t="-826667" r="-124627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348.83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182880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Total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4"/>
                          <a:stretch>
                            <a:fillRect l="-172388" t="-926667" r="-124627" b="-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912.186</a:t>
                          </a:r>
                          <a:endParaRPr lang="en-US" sz="11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Fallback>
      </mc:AlternateContent>
      <p:graphicFrame>
        <p:nvGraphicFramePr>
          <p:cNvPr id="8" name="جدول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09362419"/>
              </p:ext>
            </p:extLst>
          </p:nvPr>
        </p:nvGraphicFramePr>
        <p:xfrm>
          <a:off x="2955925" y="4437112"/>
          <a:ext cx="3232150" cy="151790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404620"/>
                <a:gridCol w="814705"/>
                <a:gridCol w="1012825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Total steel  work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Units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Quantity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Footing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Kg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16728.7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Tie beam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Kg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19244.93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Neck columns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Kg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4334.8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columns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Kg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9779.8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Beams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Kg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18607.169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Slabs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Kg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14129.37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Total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Kg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78241.328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1052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1321425" y="260648"/>
            <a:ext cx="65011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n w="1270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Times New Roman" pitchFamily="18" charset="0"/>
              </a:rPr>
              <a:t>Site Location</a:t>
            </a:r>
            <a:endParaRPr lang="en-US" sz="4800" b="1" dirty="0">
              <a:ln w="1270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Times New Roman" pitchFamily="18" charset="0"/>
            </a:endParaRPr>
          </a:p>
        </p:txBody>
      </p:sp>
      <p:pic>
        <p:nvPicPr>
          <p:cNvPr id="6" name="عنصر نائب للمحتوى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7624" y="1232756"/>
            <a:ext cx="6186088" cy="4392488"/>
          </a:xfrm>
        </p:spPr>
      </p:pic>
    </p:spTree>
    <p:extLst>
      <p:ext uri="{BB962C8B-B14F-4D97-AF65-F5344CB8AC3E}">
        <p14:creationId xmlns:p14="http://schemas.microsoft.com/office/powerpoint/2010/main" xmlns="" val="265340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4144" y="1484784"/>
            <a:ext cx="7735712" cy="4351338"/>
          </a:xfrm>
        </p:spPr>
      </p:pic>
      <p:sp>
        <p:nvSpPr>
          <p:cNvPr id="6" name="مربع نص 5"/>
          <p:cNvSpPr txBox="1"/>
          <p:nvPr/>
        </p:nvSpPr>
        <p:spPr>
          <a:xfrm>
            <a:off x="1321425" y="260648"/>
            <a:ext cx="65011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n w="1270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Times New Roman" pitchFamily="18" charset="0"/>
              </a:rPr>
              <a:t>Site Plan</a:t>
            </a:r>
            <a:endParaRPr lang="en-US" sz="4800" b="1" dirty="0">
              <a:ln w="1270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340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97" y="2349279"/>
            <a:ext cx="3956149" cy="2410779"/>
          </a:xfrm>
        </p:spPr>
      </p:pic>
      <p:pic>
        <p:nvPicPr>
          <p:cNvPr id="6" name="عنصر نائب للمحتوى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024" y="2348879"/>
            <a:ext cx="3747310" cy="2408985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2223379" y="4871109"/>
            <a:ext cx="1326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Nursery </a:t>
            </a:r>
            <a:endParaRPr lang="en-US" dirty="0"/>
          </a:p>
        </p:txBody>
      </p:sp>
      <p:sp>
        <p:nvSpPr>
          <p:cNvPr id="8" name="مربع نص 7"/>
          <p:cNvSpPr txBox="1"/>
          <p:nvPr/>
        </p:nvSpPr>
        <p:spPr>
          <a:xfrm>
            <a:off x="5940152" y="4871109"/>
            <a:ext cx="16521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Kindergarten</a:t>
            </a:r>
            <a:endParaRPr lang="en-US" dirty="0"/>
          </a:p>
        </p:txBody>
      </p:sp>
      <p:sp>
        <p:nvSpPr>
          <p:cNvPr id="9" name="مربع نص 8"/>
          <p:cNvSpPr txBox="1"/>
          <p:nvPr/>
        </p:nvSpPr>
        <p:spPr>
          <a:xfrm>
            <a:off x="1321425" y="260648"/>
            <a:ext cx="65011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n w="1270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Times New Roman" pitchFamily="18" charset="0"/>
              </a:rPr>
              <a:t>Design Consideration</a:t>
            </a:r>
            <a:endParaRPr lang="en-US" sz="4800" b="1" dirty="0">
              <a:ln w="1270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340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1321425" y="260648"/>
            <a:ext cx="65011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n w="1270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Times New Roman" pitchFamily="18" charset="0"/>
              </a:rPr>
              <a:t>Bubbles Diagram</a:t>
            </a:r>
            <a:endParaRPr lang="en-US" sz="4800" b="1" dirty="0">
              <a:ln w="1270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Times New Roman" pitchFamily="18" charset="0"/>
            </a:endParaRPr>
          </a:p>
        </p:txBody>
      </p:sp>
      <p:pic>
        <p:nvPicPr>
          <p:cNvPr id="6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28812" y="1939131"/>
            <a:ext cx="5286375" cy="3609975"/>
          </a:xfrm>
        </p:spPr>
      </p:pic>
    </p:spTree>
    <p:extLst>
      <p:ext uri="{BB962C8B-B14F-4D97-AF65-F5344CB8AC3E}">
        <p14:creationId xmlns:p14="http://schemas.microsoft.com/office/powerpoint/2010/main" xmlns="" val="265340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1321425" y="260648"/>
            <a:ext cx="65011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n w="1270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Times New Roman" pitchFamily="18" charset="0"/>
              </a:rPr>
              <a:t>Building Parts</a:t>
            </a:r>
            <a:endParaRPr lang="en-US" sz="4800" b="1" dirty="0">
              <a:ln w="1270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Times New Roman" pitchFamily="18" charset="0"/>
            </a:endParaRP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5295" y="1670539"/>
            <a:ext cx="7553410" cy="424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3671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1321425" y="260648"/>
            <a:ext cx="65011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n w="1270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Times New Roman" pitchFamily="18" charset="0"/>
              </a:rPr>
              <a:t>Main Building</a:t>
            </a:r>
            <a:endParaRPr lang="en-US" sz="4800" b="1" dirty="0">
              <a:ln w="1270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6100" y="1772816"/>
            <a:ext cx="8051800" cy="366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3671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ملتقى">
  <a:themeElements>
    <a:clrScheme name="ملتقى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ملتقى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ملتقى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2615</TotalTime>
  <Words>387</Words>
  <Application>Microsoft Office PowerPoint</Application>
  <PresentationFormat>عرض على الشاشة (3:4)‏</PresentationFormat>
  <Paragraphs>150</Paragraphs>
  <Slides>37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37</vt:i4>
      </vt:variant>
    </vt:vector>
  </HeadingPairs>
  <TitlesOfParts>
    <vt:vector size="38" baseType="lpstr">
      <vt:lpstr>ملتقى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  <vt:lpstr>الشريحة 28</vt:lpstr>
      <vt:lpstr>الشريحة 29</vt:lpstr>
      <vt:lpstr>الشريحة 30</vt:lpstr>
      <vt:lpstr>الشريحة 31</vt:lpstr>
      <vt:lpstr>الشريحة 32</vt:lpstr>
      <vt:lpstr>الشريحة 33</vt:lpstr>
      <vt:lpstr>الشريحة 34</vt:lpstr>
      <vt:lpstr>الشريحة 35</vt:lpstr>
      <vt:lpstr>الشريحة 36</vt:lpstr>
      <vt:lpstr>الشريحة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Palestine Technical University Kadoorie Faculty of Engineering and Technology Building Engineering Department</dc:title>
  <dc:creator>مصلح</dc:creator>
  <cp:lastModifiedBy>eyad</cp:lastModifiedBy>
  <cp:revision>96</cp:revision>
  <dcterms:created xsi:type="dcterms:W3CDTF">2018-09-29T05:42:00Z</dcterms:created>
  <dcterms:modified xsi:type="dcterms:W3CDTF">2019-01-06T14:25:48Z</dcterms:modified>
</cp:coreProperties>
</file>