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434" r:id="rId3"/>
    <p:sldId id="433" r:id="rId4"/>
    <p:sldId id="326" r:id="rId5"/>
    <p:sldId id="287" r:id="rId6"/>
    <p:sldId id="288" r:id="rId7"/>
    <p:sldId id="289" r:id="rId8"/>
    <p:sldId id="368" r:id="rId9"/>
    <p:sldId id="435" r:id="rId10"/>
    <p:sldId id="369" r:id="rId11"/>
    <p:sldId id="436" r:id="rId12"/>
    <p:sldId id="437" r:id="rId13"/>
    <p:sldId id="439" r:id="rId14"/>
    <p:sldId id="440" r:id="rId15"/>
    <p:sldId id="438" r:id="rId16"/>
    <p:sldId id="442" r:id="rId17"/>
    <p:sldId id="517" r:id="rId18"/>
    <p:sldId id="518" r:id="rId19"/>
    <p:sldId id="519" r:id="rId20"/>
    <p:sldId id="520" r:id="rId21"/>
    <p:sldId id="521" r:id="rId22"/>
    <p:sldId id="522" r:id="rId23"/>
    <p:sldId id="523" r:id="rId24"/>
    <p:sldId id="524" r:id="rId25"/>
    <p:sldId id="525" r:id="rId26"/>
    <p:sldId id="526" r:id="rId27"/>
    <p:sldId id="527" r:id="rId28"/>
    <p:sldId id="528" r:id="rId29"/>
    <p:sldId id="529" r:id="rId30"/>
    <p:sldId id="530" r:id="rId31"/>
    <p:sldId id="531" r:id="rId32"/>
    <p:sldId id="532" r:id="rId33"/>
    <p:sldId id="533" r:id="rId34"/>
    <p:sldId id="534" r:id="rId35"/>
    <p:sldId id="535" r:id="rId36"/>
    <p:sldId id="536" r:id="rId37"/>
    <p:sldId id="537" r:id="rId38"/>
    <p:sldId id="538" r:id="rId39"/>
    <p:sldId id="539" r:id="rId40"/>
    <p:sldId id="540" r:id="rId41"/>
    <p:sldId id="541" r:id="rId42"/>
    <p:sldId id="542" r:id="rId43"/>
    <p:sldId id="543" r:id="rId44"/>
    <p:sldId id="544" r:id="rId45"/>
    <p:sldId id="545" r:id="rId46"/>
    <p:sldId id="546" r:id="rId47"/>
    <p:sldId id="547" r:id="rId48"/>
    <p:sldId id="548" r:id="rId49"/>
    <p:sldId id="549" r:id="rId50"/>
    <p:sldId id="550" r:id="rId51"/>
    <p:sldId id="551" r:id="rId52"/>
    <p:sldId id="552" r:id="rId53"/>
    <p:sldId id="553" r:id="rId54"/>
    <p:sldId id="554" r:id="rId55"/>
    <p:sldId id="443" r:id="rId56"/>
    <p:sldId id="444" r:id="rId57"/>
    <p:sldId id="445" r:id="rId58"/>
    <p:sldId id="446" r:id="rId59"/>
    <p:sldId id="447" r:id="rId60"/>
    <p:sldId id="448" r:id="rId61"/>
    <p:sldId id="463" r:id="rId62"/>
    <p:sldId id="449" r:id="rId63"/>
    <p:sldId id="450" r:id="rId64"/>
    <p:sldId id="451" r:id="rId65"/>
    <p:sldId id="452" r:id="rId66"/>
    <p:sldId id="453" r:id="rId67"/>
    <p:sldId id="454" r:id="rId68"/>
    <p:sldId id="455" r:id="rId69"/>
    <p:sldId id="456" r:id="rId70"/>
    <p:sldId id="457" r:id="rId71"/>
    <p:sldId id="458" r:id="rId72"/>
    <p:sldId id="459" r:id="rId73"/>
    <p:sldId id="460" r:id="rId74"/>
    <p:sldId id="461" r:id="rId75"/>
    <p:sldId id="462" r:id="rId76"/>
    <p:sldId id="427" r:id="rId77"/>
    <p:sldId id="428" r:id="rId78"/>
    <p:sldId id="429" r:id="rId79"/>
    <p:sldId id="430" r:id="rId80"/>
    <p:sldId id="431" r:id="rId81"/>
    <p:sldId id="464" r:id="rId82"/>
    <p:sldId id="465" r:id="rId83"/>
    <p:sldId id="466" r:id="rId84"/>
    <p:sldId id="467" r:id="rId85"/>
    <p:sldId id="468" r:id="rId86"/>
    <p:sldId id="469" r:id="rId87"/>
    <p:sldId id="470" r:id="rId88"/>
    <p:sldId id="471" r:id="rId89"/>
    <p:sldId id="472" r:id="rId90"/>
    <p:sldId id="473" r:id="rId91"/>
    <p:sldId id="474" r:id="rId92"/>
    <p:sldId id="475" r:id="rId93"/>
    <p:sldId id="476" r:id="rId94"/>
    <p:sldId id="477" r:id="rId95"/>
    <p:sldId id="478" r:id="rId96"/>
    <p:sldId id="479" r:id="rId97"/>
    <p:sldId id="480" r:id="rId98"/>
    <p:sldId id="481" r:id="rId99"/>
    <p:sldId id="482" r:id="rId100"/>
    <p:sldId id="483" r:id="rId101"/>
    <p:sldId id="484" r:id="rId102"/>
    <p:sldId id="485" r:id="rId103"/>
    <p:sldId id="486" r:id="rId104"/>
    <p:sldId id="487" r:id="rId105"/>
    <p:sldId id="488" r:id="rId106"/>
    <p:sldId id="489" r:id="rId107"/>
    <p:sldId id="490" r:id="rId108"/>
    <p:sldId id="491" r:id="rId109"/>
    <p:sldId id="492" r:id="rId110"/>
    <p:sldId id="493" r:id="rId111"/>
    <p:sldId id="494" r:id="rId112"/>
    <p:sldId id="495" r:id="rId113"/>
    <p:sldId id="499" r:id="rId114"/>
    <p:sldId id="496" r:id="rId115"/>
    <p:sldId id="497" r:id="rId116"/>
    <p:sldId id="498" r:id="rId117"/>
    <p:sldId id="500" r:id="rId118"/>
    <p:sldId id="501" r:id="rId119"/>
    <p:sldId id="502" r:id="rId120"/>
    <p:sldId id="503" r:id="rId121"/>
    <p:sldId id="505" r:id="rId122"/>
    <p:sldId id="506" r:id="rId123"/>
    <p:sldId id="507" r:id="rId124"/>
    <p:sldId id="504" r:id="rId125"/>
    <p:sldId id="508" r:id="rId126"/>
    <p:sldId id="509" r:id="rId127"/>
    <p:sldId id="510" r:id="rId128"/>
    <p:sldId id="511" r:id="rId129"/>
    <p:sldId id="512" r:id="rId130"/>
    <p:sldId id="513" r:id="rId131"/>
    <p:sldId id="514" r:id="rId132"/>
    <p:sldId id="515" r:id="rId133"/>
    <p:sldId id="555" r:id="rId134"/>
    <p:sldId id="556" r:id="rId135"/>
    <p:sldId id="557" r:id="rId136"/>
    <p:sldId id="558" r:id="rId137"/>
    <p:sldId id="559" r:id="rId138"/>
    <p:sldId id="560" r:id="rId139"/>
    <p:sldId id="561" r:id="rId140"/>
    <p:sldId id="562" r:id="rId141"/>
    <p:sldId id="563" r:id="rId142"/>
    <p:sldId id="564" r:id="rId143"/>
    <p:sldId id="565" r:id="rId144"/>
    <p:sldId id="566" r:id="rId145"/>
    <p:sldId id="567" r:id="rId146"/>
    <p:sldId id="568" r:id="rId147"/>
    <p:sldId id="570" r:id="rId148"/>
    <p:sldId id="571" r:id="rId149"/>
    <p:sldId id="572" r:id="rId150"/>
    <p:sldId id="573" r:id="rId151"/>
    <p:sldId id="574" r:id="rId152"/>
    <p:sldId id="575" r:id="rId153"/>
    <p:sldId id="576" r:id="rId154"/>
    <p:sldId id="569" r:id="rId1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p:scale>
          <a:sx n="70" d="100"/>
          <a:sy n="70" d="100"/>
        </p:scale>
        <p:origin x="-1164" y="-18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99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5/19/2013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5/19/2013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7.xml"/><Relationship Id="rId4" Type="http://schemas.openxmlformats.org/officeDocument/2006/relationships/image" Target="../media/image104.png"/></Relationships>
</file>

<file path=ppt/slides/_rels/slide114.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7.xml"/><Relationship Id="rId4" Type="http://schemas.openxmlformats.org/officeDocument/2006/relationships/image" Target="../media/image110.png"/></Relationships>
</file>

<file path=ppt/slides/_rels/slide117.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20.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7576" y="990600"/>
            <a:ext cx="7851648" cy="1828800"/>
          </a:xfrm>
        </p:spPr>
        <p:txBody>
          <a:bodyPr>
            <a:normAutofit/>
          </a:bodyPr>
          <a:lstStyle/>
          <a:p>
            <a:pPr algn="ctr"/>
            <a:r>
              <a:rPr lang="en-US" sz="2400" b="0" dirty="0" smtClean="0">
                <a:solidFill>
                  <a:schemeClr val="bg1">
                    <a:lumMod val="95000"/>
                    <a:lumOff val="5000"/>
                  </a:schemeClr>
                </a:solidFill>
              </a:rPr>
              <a:t>An-</a:t>
            </a:r>
            <a:r>
              <a:rPr lang="en-US" sz="2400" b="0" dirty="0" err="1" smtClean="0">
                <a:solidFill>
                  <a:schemeClr val="bg1">
                    <a:lumMod val="95000"/>
                    <a:lumOff val="5000"/>
                  </a:schemeClr>
                </a:solidFill>
              </a:rPr>
              <a:t>Najah</a:t>
            </a:r>
            <a:r>
              <a:rPr lang="en-US" sz="2400" b="0" dirty="0" smtClean="0">
                <a:solidFill>
                  <a:schemeClr val="bg1">
                    <a:lumMod val="95000"/>
                    <a:lumOff val="5000"/>
                  </a:schemeClr>
                </a:solidFill>
              </a:rPr>
              <a:t> National University</a:t>
            </a:r>
            <a:br>
              <a:rPr lang="en-US" sz="2400" b="0" dirty="0" smtClean="0">
                <a:solidFill>
                  <a:schemeClr val="bg1">
                    <a:lumMod val="95000"/>
                    <a:lumOff val="5000"/>
                  </a:schemeClr>
                </a:solidFill>
              </a:rPr>
            </a:br>
            <a:r>
              <a:rPr lang="en-US" sz="2400" b="0" dirty="0" smtClean="0">
                <a:solidFill>
                  <a:schemeClr val="bg1">
                    <a:lumMod val="95000"/>
                    <a:lumOff val="5000"/>
                  </a:schemeClr>
                </a:solidFill>
              </a:rPr>
              <a:t>Engineering Collage</a:t>
            </a:r>
            <a:br>
              <a:rPr lang="en-US" sz="2400" b="0" dirty="0" smtClean="0">
                <a:solidFill>
                  <a:schemeClr val="bg1">
                    <a:lumMod val="95000"/>
                    <a:lumOff val="5000"/>
                  </a:schemeClr>
                </a:solidFill>
              </a:rPr>
            </a:br>
            <a:r>
              <a:rPr lang="en-US" sz="2400" b="0" dirty="0" smtClean="0">
                <a:solidFill>
                  <a:schemeClr val="bg1">
                    <a:lumMod val="95000"/>
                    <a:lumOff val="5000"/>
                  </a:schemeClr>
                </a:solidFill>
              </a:rPr>
              <a:t>Civil Engineering Department</a:t>
            </a:r>
            <a:endParaRPr lang="ar-SA" sz="2400" dirty="0"/>
          </a:p>
        </p:txBody>
      </p:sp>
      <p:sp>
        <p:nvSpPr>
          <p:cNvPr id="3" name="Subtitle 2"/>
          <p:cNvSpPr>
            <a:spLocks noGrp="1"/>
          </p:cNvSpPr>
          <p:nvPr>
            <p:ph type="subTitle" idx="1"/>
          </p:nvPr>
        </p:nvSpPr>
        <p:spPr>
          <a:xfrm>
            <a:off x="533400" y="3276600"/>
            <a:ext cx="7854696" cy="2667000"/>
          </a:xfrm>
        </p:spPr>
        <p:txBody>
          <a:bodyPr>
            <a:normAutofit fontScale="25000" lnSpcReduction="20000"/>
          </a:bodyPr>
          <a:lstStyle/>
          <a:p>
            <a:pPr algn="ctr"/>
            <a:r>
              <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Graduation project:</a:t>
            </a:r>
          </a:p>
          <a:p>
            <a:pPr algn="ctr" rtl="0"/>
            <a:r>
              <a:rPr lang="en-US" sz="12800" dirty="0" err="1" smtClean="0">
                <a:solidFill>
                  <a:srgbClr val="C00000"/>
                </a:solidFill>
                <a:effectLst>
                  <a:outerShdw blurRad="38100" dist="25400" dir="5400000" algn="tl" rotWithShape="0">
                    <a:srgbClr val="000000">
                      <a:alpha val="43000"/>
                    </a:srgbClr>
                  </a:outerShdw>
                </a:effectLst>
                <a:latin typeface="+mj-lt"/>
                <a:ea typeface="+mj-ea"/>
                <a:cs typeface="+mj-cs"/>
              </a:rPr>
              <a:t>Prestressed</a:t>
            </a:r>
            <a:r>
              <a:rPr lang="en-US" sz="12800" dirty="0" smtClean="0">
                <a:solidFill>
                  <a:srgbClr val="C00000"/>
                </a:solidFill>
                <a:effectLst>
                  <a:outerShdw blurRad="38100" dist="25400" dir="5400000" algn="tl" rotWithShape="0">
                    <a:srgbClr val="000000">
                      <a:alpha val="43000"/>
                    </a:srgbClr>
                  </a:outerShdw>
                </a:effectLst>
                <a:latin typeface="+mj-lt"/>
                <a:ea typeface="+mj-ea"/>
                <a:cs typeface="+mj-cs"/>
              </a:rPr>
              <a:t> Design Of Blue Sparkler Hotel</a:t>
            </a:r>
          </a:p>
          <a:p>
            <a:pPr algn="ctr" rtl="0"/>
            <a:endPar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endParaRPr>
          </a:p>
          <a:p>
            <a:pPr algn="ctr" rtl="0"/>
            <a:r>
              <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Supervised by: Dr. </a:t>
            </a:r>
            <a:r>
              <a:rPr lang="en-US" sz="11200" dirty="0" err="1"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Wael</a:t>
            </a:r>
            <a:r>
              <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 Abu </a:t>
            </a:r>
            <a:r>
              <a:rPr lang="en-US" sz="11200" dirty="0" err="1"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Assab</a:t>
            </a:r>
            <a:endPar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endParaRPr>
          </a:p>
          <a:p>
            <a:pPr algn="ctr" rtl="0"/>
            <a:endPar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endParaRPr>
          </a:p>
          <a:p>
            <a:pPr algn="ctr" rtl="0"/>
            <a:r>
              <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By : Ahmad Abu </a:t>
            </a:r>
            <a:r>
              <a:rPr lang="en-US" sz="11200" dirty="0" err="1"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Farha</a:t>
            </a:r>
            <a:r>
              <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
            </a:r>
            <a:br>
              <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br>
            <a:r>
              <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Ahmad </a:t>
            </a:r>
            <a:r>
              <a:rPr lang="en-US" sz="11200" dirty="0" err="1"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Marei</a:t>
            </a:r>
            <a:endPar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endParaRPr>
          </a:p>
          <a:p>
            <a:pPr algn="ctr" rtl="0"/>
            <a:endParaRPr lang="en-US" b="1" dirty="0" smtClean="0">
              <a:solidFill>
                <a:srgbClr val="C00000"/>
              </a:solidFill>
            </a:endParaRPr>
          </a:p>
          <a:p>
            <a:pPr algn="ctr" rtl="0"/>
            <a:r>
              <a:rPr lang="en-US" b="1" dirty="0" smtClean="0">
                <a:solidFill>
                  <a:srgbClr val="C00000"/>
                </a:solidFill>
              </a:rPr>
              <a:t> </a:t>
            </a:r>
            <a:endParaRPr lang="ar-SA" b="1" dirty="0">
              <a:solidFill>
                <a:srgbClr val="C00000"/>
              </a:solidFill>
            </a:endParaRPr>
          </a:p>
        </p:txBody>
      </p:sp>
      <p:pic>
        <p:nvPicPr>
          <p:cNvPr id="4" name="Picture 3" descr="D:\Logos\NNU_Seal_logo.jpg"/>
          <p:cNvPicPr/>
          <p:nvPr/>
        </p:nvPicPr>
        <p:blipFill>
          <a:blip r:embed="rId2" cstate="print"/>
          <a:srcRect/>
          <a:stretch>
            <a:fillRect/>
          </a:stretch>
        </p:blipFill>
        <p:spPr bwMode="auto">
          <a:xfrm>
            <a:off x="3505200" y="0"/>
            <a:ext cx="1676400" cy="16002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t>Loads</a:t>
            </a:r>
            <a:endParaRPr lang="ar-SA" dirty="0"/>
          </a:p>
        </p:txBody>
      </p:sp>
      <p:sp>
        <p:nvSpPr>
          <p:cNvPr id="3" name="عنصر نائب للمحتوى 2"/>
          <p:cNvSpPr>
            <a:spLocks noGrp="1"/>
          </p:cNvSpPr>
          <p:nvPr>
            <p:ph idx="1"/>
          </p:nvPr>
        </p:nvSpPr>
        <p:spPr/>
        <p:txBody>
          <a:bodyPr/>
          <a:lstStyle/>
          <a:p>
            <a:pPr marL="0" indent="0" algn="l" rtl="0">
              <a:buClr>
                <a:srgbClr val="0BD0D9"/>
              </a:buClr>
              <a:buNone/>
            </a:pPr>
            <a:r>
              <a:rPr lang="en-US" dirty="0" smtClean="0">
                <a:solidFill>
                  <a:prstClr val="black"/>
                </a:solidFill>
              </a:rPr>
              <a:t>    </a:t>
            </a:r>
            <a:endParaRPr lang="en-US" dirty="0" smtClean="0">
              <a:solidFill>
                <a:prstClr val="black"/>
              </a:solidFill>
            </a:endParaRPr>
          </a:p>
          <a:p>
            <a:pPr marL="0" indent="0" algn="l" rtl="0">
              <a:buClr>
                <a:srgbClr val="0BD0D9"/>
              </a:buClr>
              <a:buNone/>
            </a:pPr>
            <a:r>
              <a:rPr lang="en-US" dirty="0">
                <a:solidFill>
                  <a:prstClr val="black"/>
                </a:solidFill>
              </a:rPr>
              <a:t> </a:t>
            </a:r>
            <a:r>
              <a:rPr lang="en-US" dirty="0" smtClean="0"/>
              <a:t>The </a:t>
            </a:r>
            <a:r>
              <a:rPr lang="en-US" dirty="0"/>
              <a:t>structural elements are subjected to different stresses and deformations due to the following loads</a:t>
            </a:r>
            <a:r>
              <a:rPr lang="en-US" dirty="0" smtClean="0"/>
              <a:t>:</a:t>
            </a:r>
          </a:p>
          <a:p>
            <a:pPr marL="0" indent="0" algn="l" rtl="0">
              <a:buClr>
                <a:srgbClr val="0BD0D9"/>
              </a:buClr>
              <a:buNone/>
            </a:pPr>
            <a:endParaRPr lang="en-US" dirty="0" smtClean="0"/>
          </a:p>
          <a:p>
            <a:pPr algn="l" rtl="0">
              <a:buClr>
                <a:srgbClr val="0BD0D9"/>
              </a:buClr>
            </a:pPr>
            <a:r>
              <a:rPr lang="en-US" b="1" dirty="0" smtClean="0"/>
              <a:t>Vertical loads</a:t>
            </a:r>
            <a:r>
              <a:rPr lang="en-US" b="1" dirty="0"/>
              <a:t> </a:t>
            </a:r>
            <a:r>
              <a:rPr lang="en-US" b="1" dirty="0" smtClean="0"/>
              <a:t>: </a:t>
            </a:r>
            <a:r>
              <a:rPr lang="en-US" dirty="0" smtClean="0"/>
              <a:t>consist of  dead </a:t>
            </a:r>
            <a:r>
              <a:rPr lang="en-US" dirty="0" smtClean="0"/>
              <a:t>and </a:t>
            </a:r>
            <a:r>
              <a:rPr lang="en-US" dirty="0" smtClean="0"/>
              <a:t>live </a:t>
            </a:r>
            <a:r>
              <a:rPr lang="en-US" dirty="0" smtClean="0"/>
              <a:t>loads.</a:t>
            </a:r>
            <a:endParaRPr lang="en-US" dirty="0" smtClean="0"/>
          </a:p>
          <a:p>
            <a:pPr algn="l" rtl="0">
              <a:buClr>
                <a:srgbClr val="0BD0D9"/>
              </a:buClr>
            </a:pPr>
            <a:r>
              <a:rPr lang="en-US" b="1" dirty="0" smtClean="0"/>
              <a:t>Lateral </a:t>
            </a:r>
            <a:r>
              <a:rPr lang="en-US" b="1" dirty="0"/>
              <a:t>loads</a:t>
            </a:r>
            <a:r>
              <a:rPr lang="en-US" b="1" dirty="0" smtClean="0"/>
              <a:t>: </a:t>
            </a:r>
            <a:r>
              <a:rPr lang="en-US" dirty="0" smtClean="0"/>
              <a:t>consist of wind and earthquake loads .</a:t>
            </a:r>
            <a:endParaRPr lang="en-US" b="1" dirty="0"/>
          </a:p>
          <a:p>
            <a:pPr algn="l" rtl="0">
              <a:buClr>
                <a:srgbClr val="0BD0D9"/>
              </a:buClr>
            </a:pPr>
            <a:endParaRPr lang="en-US" dirty="0"/>
          </a:p>
          <a:p>
            <a:pPr marL="0" lvl="0" indent="0" algn="l" rtl="0">
              <a:buClr>
                <a:srgbClr val="0BD0D9"/>
              </a:buClr>
              <a:buNone/>
            </a:pPr>
            <a:r>
              <a:rPr lang="en-US" sz="1800" dirty="0" smtClean="0"/>
              <a:t>- Note : </a:t>
            </a:r>
            <a:r>
              <a:rPr lang="en-US" sz="1800" dirty="0" smtClean="0"/>
              <a:t>earthquake load </a:t>
            </a:r>
            <a:r>
              <a:rPr lang="en-US" sz="1800" dirty="0"/>
              <a:t>will not be designed.</a:t>
            </a:r>
            <a:endParaRPr lang="en-US" sz="1800" dirty="0" smtClean="0"/>
          </a:p>
        </p:txBody>
      </p:sp>
    </p:spTree>
    <p:extLst>
      <p:ext uri="{BB962C8B-B14F-4D97-AF65-F5344CB8AC3E}">
        <p14:creationId xmlns:p14="http://schemas.microsoft.com/office/powerpoint/2010/main" val="144361742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454" y="1219200"/>
            <a:ext cx="8592945" cy="5257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347885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696" y="990600"/>
            <a:ext cx="8161103" cy="522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213027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3621" y="1219200"/>
            <a:ext cx="8534400" cy="1200329"/>
          </a:xfrm>
          <a:prstGeom prst="rect">
            <a:avLst/>
          </a:prstGeom>
        </p:spPr>
        <p:txBody>
          <a:bodyPr wrap="square">
            <a:spAutoFit/>
          </a:bodyPr>
          <a:lstStyle/>
          <a:p>
            <a:r>
              <a:rPr lang="en-US" dirty="0"/>
              <a:t>The long term deflection is given by the following equation: </a:t>
            </a:r>
          </a:p>
          <a:p>
            <a:r>
              <a:rPr lang="en-US" dirty="0"/>
              <a:t>Δ long term = Δ L+ λ∞ ΔD + </a:t>
            </a:r>
            <a:r>
              <a:rPr lang="en-US" dirty="0" err="1"/>
              <a:t>λTΔSL</a:t>
            </a:r>
            <a:r>
              <a:rPr lang="en-US" dirty="0"/>
              <a:t>               </a:t>
            </a:r>
          </a:p>
          <a:p>
            <a:r>
              <a:rPr lang="en-US" dirty="0"/>
              <a:t>λ∞ = 2</a:t>
            </a:r>
          </a:p>
          <a:p>
            <a:r>
              <a:rPr lang="en-US" dirty="0" err="1"/>
              <a:t>λT</a:t>
            </a:r>
            <a:r>
              <a:rPr lang="en-US" dirty="0"/>
              <a:t>  = 2                                                    (( From equation 9-11 in ACI-318- sec 9.5.2.5))</a:t>
            </a:r>
          </a:p>
        </p:txBody>
      </p:sp>
      <p:sp>
        <p:nvSpPr>
          <p:cNvPr id="3" name="مستطيل 2"/>
          <p:cNvSpPr/>
          <p:nvPr/>
        </p:nvSpPr>
        <p:spPr>
          <a:xfrm>
            <a:off x="253621" y="3339741"/>
            <a:ext cx="8534400" cy="3170099"/>
          </a:xfrm>
          <a:prstGeom prst="rect">
            <a:avLst/>
          </a:prstGeom>
        </p:spPr>
        <p:txBody>
          <a:bodyPr wrap="square">
            <a:spAutoFit/>
          </a:bodyPr>
          <a:lstStyle/>
          <a:p>
            <a:r>
              <a:rPr lang="en-US" sz="2000" dirty="0"/>
              <a:t>Since the slab is  attached to nonstructural elements not likely to be damaged by large deflections then: </a:t>
            </a:r>
          </a:p>
          <a:p>
            <a:r>
              <a:rPr lang="en-US" sz="2000" dirty="0"/>
              <a:t> </a:t>
            </a:r>
            <a:endParaRPr lang="en-US" sz="2000" dirty="0" smtClean="0"/>
          </a:p>
          <a:p>
            <a:r>
              <a:rPr lang="en-US" sz="2000" dirty="0" smtClean="0"/>
              <a:t>The </a:t>
            </a:r>
            <a:r>
              <a:rPr lang="en-US" sz="2000" dirty="0"/>
              <a:t>allowable deflection = L /240 = 7470/240 = </a:t>
            </a:r>
            <a:r>
              <a:rPr lang="en-US" sz="2000" u="sng" dirty="0"/>
              <a:t>31.125 mm.</a:t>
            </a:r>
            <a:r>
              <a:rPr lang="en-US" sz="2000" dirty="0"/>
              <a:t> </a:t>
            </a:r>
          </a:p>
          <a:p>
            <a:endParaRPr lang="en-US" sz="2000" dirty="0" smtClean="0"/>
          </a:p>
          <a:p>
            <a:r>
              <a:rPr lang="en-US" sz="2000" dirty="0" smtClean="0"/>
              <a:t>So </a:t>
            </a:r>
            <a:r>
              <a:rPr lang="en-US" sz="2000" dirty="0"/>
              <a:t>the slab deflection = 30.13 mm. &lt; allowable long term def. = 31.125 mm &gt;&gt;&gt;</a:t>
            </a:r>
            <a:r>
              <a:rPr lang="en-US" sz="2000" u="sng" dirty="0"/>
              <a:t>OK</a:t>
            </a:r>
            <a:r>
              <a:rPr lang="en-US" sz="2000" dirty="0"/>
              <a:t>.</a:t>
            </a:r>
          </a:p>
          <a:p>
            <a:endParaRPr lang="en-US" sz="2000" dirty="0" smtClean="0"/>
          </a:p>
          <a:p>
            <a:r>
              <a:rPr lang="en-US" sz="2000" dirty="0" smtClean="0"/>
              <a:t>It's </a:t>
            </a:r>
            <a:r>
              <a:rPr lang="en-US" sz="2000" dirty="0"/>
              <a:t>so critical value because it was taken in the max. deflection zone, and the other values was ok too.</a:t>
            </a:r>
          </a:p>
        </p:txBody>
      </p:sp>
    </p:spTree>
    <p:extLst>
      <p:ext uri="{BB962C8B-B14F-4D97-AF65-F5344CB8AC3E}">
        <p14:creationId xmlns:p14="http://schemas.microsoft.com/office/powerpoint/2010/main" val="104358855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5800" y="914400"/>
            <a:ext cx="5451002" cy="461665"/>
          </a:xfrm>
          <a:prstGeom prst="rect">
            <a:avLst/>
          </a:prstGeom>
        </p:spPr>
        <p:txBody>
          <a:bodyPr wrap="square">
            <a:spAutoFit/>
          </a:bodyPr>
          <a:lstStyle/>
          <a:p>
            <a:r>
              <a:rPr lang="en-US" sz="2400" b="1" dirty="0"/>
              <a:t>Design of slab for shear and bending</a:t>
            </a:r>
            <a:r>
              <a:rPr lang="en-US" sz="2400" dirty="0"/>
              <a:t> </a:t>
            </a:r>
            <a:endParaRPr lang="ar-SA" sz="2400" dirty="0"/>
          </a:p>
        </p:txBody>
      </p:sp>
      <p:sp>
        <p:nvSpPr>
          <p:cNvPr id="3" name="مستطيل 2"/>
          <p:cNvSpPr/>
          <p:nvPr/>
        </p:nvSpPr>
        <p:spPr>
          <a:xfrm>
            <a:off x="680113" y="2209800"/>
            <a:ext cx="4491217" cy="369332"/>
          </a:xfrm>
          <a:prstGeom prst="rect">
            <a:avLst/>
          </a:prstGeom>
        </p:spPr>
        <p:txBody>
          <a:bodyPr wrap="square">
            <a:spAutoFit/>
          </a:bodyPr>
          <a:lstStyle/>
          <a:p>
            <a:pPr lvl="0"/>
            <a:r>
              <a:rPr lang="en-US" b="1" dirty="0" smtClean="0"/>
              <a:t>- Chick </a:t>
            </a:r>
            <a:r>
              <a:rPr lang="en-US" b="1" dirty="0"/>
              <a:t>slab for wide beam shear :</a:t>
            </a:r>
            <a:endParaRPr lang="en-US" dirty="0"/>
          </a:p>
        </p:txBody>
      </p:sp>
      <mc:AlternateContent xmlns:mc="http://schemas.openxmlformats.org/markup-compatibility/2006">
        <mc:Choice xmlns:a14="http://schemas.microsoft.com/office/drawing/2010/main" Requires="a14">
          <p:sp>
            <p:nvSpPr>
              <p:cNvPr id="4" name="مستطيل 3"/>
              <p:cNvSpPr/>
              <p:nvPr/>
            </p:nvSpPr>
            <p:spPr>
              <a:xfrm>
                <a:off x="685800" y="2819400"/>
                <a:ext cx="7924800" cy="2380588"/>
              </a:xfrm>
              <a:prstGeom prst="rect">
                <a:avLst/>
              </a:prstGeom>
            </p:spPr>
            <p:txBody>
              <a:bodyPr wrap="square">
                <a:spAutoFit/>
              </a:bodyPr>
              <a:lstStyle/>
              <a:p>
                <a:r>
                  <a:rPr lang="en-US" sz="2000" dirty="0"/>
                  <a:t>Ø</a:t>
                </a:r>
                <a14:m>
                  <m:oMath xmlns:m="http://schemas.openxmlformats.org/officeDocument/2006/math">
                    <m:sSub>
                      <m:sSubPr>
                        <m:ctrlPr>
                          <a:rPr lang="en-US" sz="2000" i="1"/>
                        </m:ctrlPr>
                      </m:sSubPr>
                      <m:e>
                        <m:r>
                          <a:rPr lang="en-US" sz="2000" i="1"/>
                          <m:t>𝑉</m:t>
                        </m:r>
                      </m:e>
                      <m:sub>
                        <m:r>
                          <a:rPr lang="en-US" sz="2000" i="1"/>
                          <m:t>𝐶</m:t>
                        </m:r>
                      </m:sub>
                    </m:sSub>
                  </m:oMath>
                </a14:m>
                <a:r>
                  <a:rPr lang="en-US" sz="2000" dirty="0"/>
                  <a:t>=</a:t>
                </a:r>
                <a14:m>
                  <m:oMath xmlns:m="http://schemas.openxmlformats.org/officeDocument/2006/math">
                    <m:f>
                      <m:fPr>
                        <m:ctrlPr>
                          <a:rPr lang="en-US" sz="2000" i="1"/>
                        </m:ctrlPr>
                      </m:fPr>
                      <m:num>
                        <m:r>
                          <a:rPr lang="en-US" sz="2000" i="1"/>
                          <m:t>0</m:t>
                        </m:r>
                        <m:r>
                          <a:rPr lang="en-US" sz="2000" i="1"/>
                          <m:t>.</m:t>
                        </m:r>
                        <m:r>
                          <a:rPr lang="en-US" sz="2000" i="1"/>
                          <m:t>75</m:t>
                        </m:r>
                      </m:num>
                      <m:den>
                        <m:r>
                          <a:rPr lang="en-US" sz="2000" i="1"/>
                          <m:t>6</m:t>
                        </m:r>
                      </m:den>
                    </m:f>
                    <m:r>
                      <a:rPr lang="en-US" sz="2000" i="1"/>
                      <m:t>∗</m:t>
                    </m:r>
                    <m:rad>
                      <m:radPr>
                        <m:degHide m:val="on"/>
                        <m:ctrlPr>
                          <a:rPr lang="en-US" sz="2000" i="1"/>
                        </m:ctrlPr>
                      </m:radPr>
                      <m:deg/>
                      <m:e>
                        <m:r>
                          <a:rPr lang="en-US" sz="2000" i="1"/>
                          <m:t>30</m:t>
                        </m:r>
                        <m:r>
                          <a:rPr lang="en-US" sz="2000" i="1"/>
                          <m:t> </m:t>
                        </m:r>
                      </m:e>
                    </m:rad>
                  </m:oMath>
                </a14:m>
                <a:r>
                  <a:rPr lang="en-US" sz="2000" dirty="0"/>
                  <a:t> *</a:t>
                </a:r>
                <a14:m>
                  <m:oMath xmlns:m="http://schemas.openxmlformats.org/officeDocument/2006/math">
                    <m:f>
                      <m:fPr>
                        <m:ctrlPr>
                          <a:rPr lang="en-US" sz="2000" i="1"/>
                        </m:ctrlPr>
                      </m:fPr>
                      <m:num>
                        <m:r>
                          <a:rPr lang="en-US" sz="2000" i="1"/>
                          <m:t>1000</m:t>
                        </m:r>
                        <m:r>
                          <a:rPr lang="en-US" sz="2000" i="1"/>
                          <m:t>∗</m:t>
                        </m:r>
                        <m:r>
                          <a:rPr lang="en-US" sz="2000" i="1"/>
                          <m:t>250</m:t>
                        </m:r>
                      </m:num>
                      <m:den>
                        <m:r>
                          <a:rPr lang="en-US" sz="2000" i="1"/>
                          <m:t>1000</m:t>
                        </m:r>
                      </m:den>
                    </m:f>
                  </m:oMath>
                </a14:m>
                <a:r>
                  <a:rPr lang="en-US" sz="2000" dirty="0"/>
                  <a:t> = </a:t>
                </a:r>
                <a:r>
                  <a:rPr lang="en-US" sz="2000" u="sng" dirty="0"/>
                  <a:t>171.16 KN</a:t>
                </a:r>
                <a:endParaRPr lang="en-US" sz="2000" dirty="0"/>
              </a:p>
              <a:p>
                <a:r>
                  <a:rPr lang="en-US" sz="2000" dirty="0"/>
                  <a:t> </a:t>
                </a:r>
              </a:p>
              <a:p>
                <a:pPr marL="342900" indent="-342900">
                  <a:buFontTx/>
                  <a:buChar char="-"/>
                </a:pPr>
                <a:r>
                  <a:rPr lang="en-US" sz="2000" dirty="0" smtClean="0"/>
                  <a:t>the </a:t>
                </a:r>
                <a:r>
                  <a:rPr lang="en-US" sz="2000" dirty="0"/>
                  <a:t>max shear in the max. span  = </a:t>
                </a:r>
                <a:r>
                  <a:rPr lang="en-US" sz="2000" u="sng" dirty="0"/>
                  <a:t>117.8 KN/m</a:t>
                </a:r>
                <a:r>
                  <a:rPr lang="en-US" sz="2000" dirty="0" smtClean="0"/>
                  <a:t>.</a:t>
                </a:r>
              </a:p>
              <a:p>
                <a:endParaRPr lang="en-US" sz="2000" dirty="0"/>
              </a:p>
              <a:p>
                <a:r>
                  <a:rPr lang="en-US" sz="2000" dirty="0"/>
                  <a:t> Ø</a:t>
                </a:r>
                <a14:m>
                  <m:oMath xmlns:m="http://schemas.openxmlformats.org/officeDocument/2006/math">
                    <m:sSub>
                      <m:sSubPr>
                        <m:ctrlPr>
                          <a:rPr lang="en-US" sz="2000" i="1"/>
                        </m:ctrlPr>
                      </m:sSubPr>
                      <m:e>
                        <m:r>
                          <a:rPr lang="en-US" sz="2000" b="1" i="1"/>
                          <m:t>𝑽</m:t>
                        </m:r>
                      </m:e>
                      <m:sub>
                        <m:r>
                          <a:rPr lang="en-US" sz="2000" b="1" i="1"/>
                          <m:t>𝑪</m:t>
                        </m:r>
                      </m:sub>
                    </m:sSub>
                  </m:oMath>
                </a14:m>
                <a:r>
                  <a:rPr lang="en-US" sz="2000" dirty="0"/>
                  <a:t>&gt;</a:t>
                </a:r>
                <a14:m>
                  <m:oMath xmlns:m="http://schemas.openxmlformats.org/officeDocument/2006/math">
                    <m:sSub>
                      <m:sSubPr>
                        <m:ctrlPr>
                          <a:rPr lang="en-US" sz="2000" i="1"/>
                        </m:ctrlPr>
                      </m:sSubPr>
                      <m:e>
                        <m:r>
                          <a:rPr lang="en-US" sz="2000" b="1" i="1"/>
                          <m:t>𝑽</m:t>
                        </m:r>
                      </m:e>
                      <m:sub>
                        <m:r>
                          <a:rPr lang="en-US" sz="2000" b="1" i="1"/>
                          <m:t>𝒖</m:t>
                        </m:r>
                      </m:sub>
                    </m:sSub>
                  </m:oMath>
                </a14:m>
                <a:r>
                  <a:rPr lang="en-US" sz="2000" dirty="0">
                    <a:sym typeface="Wingdings 3"/>
                  </a:rPr>
                  <a:t></a:t>
                </a:r>
                <a:r>
                  <a:rPr lang="en-US" sz="2000" dirty="0"/>
                  <a:t>171 &gt; 117.8     &gt;&gt;&gt;OK </a:t>
                </a:r>
              </a:p>
              <a:p>
                <a:endParaRPr lang="en-US" sz="2000" dirty="0" smtClean="0"/>
              </a:p>
              <a:p>
                <a:r>
                  <a:rPr lang="en-US" sz="2000" dirty="0" smtClean="0"/>
                  <a:t>So </a:t>
                </a:r>
                <a:r>
                  <a:rPr lang="en-US" sz="2000" dirty="0"/>
                  <a:t>the slab is Ok for wide beam shear.</a:t>
                </a:r>
              </a:p>
            </p:txBody>
          </p:sp>
        </mc:Choice>
        <mc:Fallback>
          <p:sp>
            <p:nvSpPr>
              <p:cNvPr id="4" name="مستطيل 3"/>
              <p:cNvSpPr>
                <a:spLocks noRot="1" noChangeAspect="1" noMove="1" noResize="1" noEditPoints="1" noAdjustHandles="1" noChangeArrowheads="1" noChangeShapeType="1" noTextEdit="1"/>
              </p:cNvSpPr>
              <p:nvPr/>
            </p:nvSpPr>
            <p:spPr>
              <a:xfrm>
                <a:off x="685800" y="2819400"/>
                <a:ext cx="7924800" cy="2380588"/>
              </a:xfrm>
              <a:prstGeom prst="rect">
                <a:avLst/>
              </a:prstGeom>
              <a:blipFill rotWithShape="1">
                <a:blip r:embed="rId2"/>
                <a:stretch>
                  <a:fillRect l="-846" b="-3590"/>
                </a:stretch>
              </a:blipFill>
            </p:spPr>
            <p:txBody>
              <a:bodyPr/>
              <a:lstStyle/>
              <a:p>
                <a:r>
                  <a:rPr lang="ar-SA">
                    <a:noFill/>
                  </a:rPr>
                  <a:t> </a:t>
                </a:r>
              </a:p>
            </p:txBody>
          </p:sp>
        </mc:Fallback>
      </mc:AlternateContent>
    </p:spTree>
    <p:extLst>
      <p:ext uri="{BB962C8B-B14F-4D97-AF65-F5344CB8AC3E}">
        <p14:creationId xmlns:p14="http://schemas.microsoft.com/office/powerpoint/2010/main" val="44516303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5800" y="1143000"/>
            <a:ext cx="3688916" cy="369332"/>
          </a:xfrm>
          <a:prstGeom prst="rect">
            <a:avLst/>
          </a:prstGeom>
        </p:spPr>
        <p:txBody>
          <a:bodyPr wrap="square">
            <a:spAutoFit/>
          </a:bodyPr>
          <a:lstStyle/>
          <a:p>
            <a:r>
              <a:rPr lang="en-US" b="1" dirty="0" smtClean="0"/>
              <a:t>- Design </a:t>
            </a:r>
            <a:r>
              <a:rPr lang="en-US" b="1" dirty="0"/>
              <a:t>Slab for Flexure :</a:t>
            </a:r>
            <a:endParaRPr lang="ar-SA" dirty="0"/>
          </a:p>
        </p:txBody>
      </p:sp>
      <p:sp>
        <p:nvSpPr>
          <p:cNvPr id="3" name="مستطيل 2"/>
          <p:cNvSpPr/>
          <p:nvPr/>
        </p:nvSpPr>
        <p:spPr>
          <a:xfrm>
            <a:off x="609600" y="2413338"/>
            <a:ext cx="7010400" cy="2246769"/>
          </a:xfrm>
          <a:prstGeom prst="rect">
            <a:avLst/>
          </a:prstGeom>
        </p:spPr>
        <p:txBody>
          <a:bodyPr wrap="square">
            <a:spAutoFit/>
          </a:bodyPr>
          <a:lstStyle/>
          <a:p>
            <a:pPr marL="342900" indent="-342900">
              <a:buFontTx/>
              <a:buChar char="-"/>
            </a:pPr>
            <a:r>
              <a:rPr lang="en-US" sz="2000" dirty="0" smtClean="0"/>
              <a:t>Note </a:t>
            </a:r>
            <a:r>
              <a:rPr lang="en-US" sz="2000" dirty="0"/>
              <a:t>that we use </a:t>
            </a:r>
            <a:r>
              <a:rPr lang="en-US" sz="2000" dirty="0" err="1"/>
              <a:t>prestressed</a:t>
            </a:r>
            <a:r>
              <a:rPr lang="en-US" sz="2000" dirty="0"/>
              <a:t> (post-tensioned) design ,</a:t>
            </a:r>
            <a:br>
              <a:rPr lang="en-US" sz="2000" dirty="0"/>
            </a:br>
            <a:r>
              <a:rPr lang="en-US" sz="2000" dirty="0"/>
              <a:t>so here no need to calculate the moments. </a:t>
            </a:r>
            <a:endParaRPr lang="en-US" sz="2000" dirty="0" smtClean="0"/>
          </a:p>
          <a:p>
            <a:r>
              <a:rPr lang="en-US" sz="2000" dirty="0"/>
              <a:t/>
            </a:r>
            <a:br>
              <a:rPr lang="en-US" sz="2000" dirty="0"/>
            </a:br>
            <a:r>
              <a:rPr lang="en-US" sz="2000" dirty="0" smtClean="0"/>
              <a:t>* shrinkage </a:t>
            </a:r>
            <a:r>
              <a:rPr lang="en-US" sz="2000" dirty="0"/>
              <a:t>steel will be used as follow </a:t>
            </a:r>
            <a:r>
              <a:rPr lang="en-US" sz="2000" dirty="0" smtClean="0"/>
              <a:t>:</a:t>
            </a:r>
          </a:p>
          <a:p>
            <a:r>
              <a:rPr lang="en-US" sz="2000" dirty="0"/>
              <a:t/>
            </a:r>
            <a:br>
              <a:rPr lang="en-US" sz="2000" dirty="0"/>
            </a:br>
            <a:r>
              <a:rPr lang="en-US" sz="2000" dirty="0"/>
              <a:t>As</a:t>
            </a:r>
            <a:r>
              <a:rPr lang="en-US" sz="2000" baseline="-25000" dirty="0"/>
              <a:t> shrinkage</a:t>
            </a:r>
            <a:r>
              <a:rPr lang="en-US" sz="2000" dirty="0"/>
              <a:t> = 0.0018 *1000* 250 = 450mm</a:t>
            </a:r>
            <a:r>
              <a:rPr lang="en-US" sz="2000" baseline="30000" dirty="0"/>
              <a:t>2</a:t>
            </a:r>
            <a:endParaRPr lang="en-US" sz="2000" dirty="0"/>
          </a:p>
          <a:p>
            <a:r>
              <a:rPr lang="en-US" sz="2000" dirty="0"/>
              <a:t>As</a:t>
            </a:r>
            <a:r>
              <a:rPr lang="en-US" sz="2000" baseline="-25000" dirty="0"/>
              <a:t> shrinkage</a:t>
            </a:r>
            <a:r>
              <a:rPr lang="en-US" sz="2000" dirty="0"/>
              <a:t> = 450mm</a:t>
            </a:r>
            <a:r>
              <a:rPr lang="en-US" sz="2000" baseline="30000" dirty="0"/>
              <a:t>2</a:t>
            </a:r>
            <a:r>
              <a:rPr lang="en-US" sz="2000" dirty="0"/>
              <a:t>/m. ( use 4Ø 12 / 1000mm )</a:t>
            </a:r>
          </a:p>
        </p:txBody>
      </p:sp>
    </p:spTree>
    <p:extLst>
      <p:ext uri="{BB962C8B-B14F-4D97-AF65-F5344CB8AC3E}">
        <p14:creationId xmlns:p14="http://schemas.microsoft.com/office/powerpoint/2010/main" val="233936077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2000" y="914400"/>
            <a:ext cx="3287247" cy="523220"/>
          </a:xfrm>
          <a:prstGeom prst="rect">
            <a:avLst/>
          </a:prstGeom>
        </p:spPr>
        <p:txBody>
          <a:bodyPr wrap="none">
            <a:spAutoFit/>
          </a:bodyPr>
          <a:lstStyle/>
          <a:p>
            <a:r>
              <a:rPr lang="en-US" sz="2800" dirty="0"/>
              <a:t>Slab Reinforcement </a:t>
            </a:r>
            <a:endParaRPr lang="ar-SA" sz="2800" dirty="0"/>
          </a:p>
        </p:txBody>
      </p:sp>
      <p:sp>
        <p:nvSpPr>
          <p:cNvPr id="3" name="مستطيل 2"/>
          <p:cNvSpPr/>
          <p:nvPr/>
        </p:nvSpPr>
        <p:spPr>
          <a:xfrm>
            <a:off x="152400" y="1828800"/>
            <a:ext cx="8382000" cy="646331"/>
          </a:xfrm>
          <a:prstGeom prst="rect">
            <a:avLst/>
          </a:prstGeom>
        </p:spPr>
        <p:txBody>
          <a:bodyPr wrap="square">
            <a:spAutoFit/>
          </a:bodyPr>
          <a:lstStyle/>
          <a:p>
            <a:r>
              <a:rPr lang="en-US" dirty="0" smtClean="0"/>
              <a:t>- By </a:t>
            </a:r>
            <a:r>
              <a:rPr lang="en-US" dirty="0"/>
              <a:t>taking 2 sections: section 1 in the mid of span and section 2 at the support to see the steel and tendon distribution  in the slab section (Frame X3) :</a:t>
            </a:r>
            <a:endParaRPr lang="ar-SA"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855947"/>
            <a:ext cx="6553200" cy="3236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523037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1066800"/>
            <a:ext cx="8305800" cy="646331"/>
          </a:xfrm>
          <a:prstGeom prst="rect">
            <a:avLst/>
          </a:prstGeom>
        </p:spPr>
        <p:txBody>
          <a:bodyPr wrap="square">
            <a:spAutoFit/>
          </a:bodyPr>
          <a:lstStyle/>
          <a:p>
            <a:pPr lvl="0"/>
            <a:r>
              <a:rPr lang="en-US" dirty="0"/>
              <a:t>The figure below show a cross section 1,2 in slab with steel and tendon .</a:t>
            </a:r>
            <a:br>
              <a:rPr lang="en-US" dirty="0"/>
            </a:br>
            <a:r>
              <a:rPr lang="en-US" dirty="0"/>
              <a:t>- (Note that the 18 strand will be distributed in column and middle strip as before).</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42" y="2267802"/>
            <a:ext cx="4353458" cy="4132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9998" y="2267803"/>
            <a:ext cx="4060130" cy="4209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34632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2000" y="914400"/>
            <a:ext cx="3601563" cy="461665"/>
          </a:xfrm>
          <a:prstGeom prst="rect">
            <a:avLst/>
          </a:prstGeom>
        </p:spPr>
        <p:txBody>
          <a:bodyPr wrap="none">
            <a:spAutoFit/>
          </a:bodyPr>
          <a:lstStyle/>
          <a:p>
            <a:r>
              <a:rPr lang="en-US" sz="2400" b="1" dirty="0"/>
              <a:t>Check Punching Shear :</a:t>
            </a:r>
            <a:endParaRPr lang="ar-SA" sz="2400" dirty="0"/>
          </a:p>
        </p:txBody>
      </p:sp>
      <p:sp>
        <p:nvSpPr>
          <p:cNvPr id="3" name="مستطيل 2"/>
          <p:cNvSpPr/>
          <p:nvPr/>
        </p:nvSpPr>
        <p:spPr>
          <a:xfrm>
            <a:off x="381000" y="1752600"/>
            <a:ext cx="4343400" cy="3139321"/>
          </a:xfrm>
          <a:prstGeom prst="rect">
            <a:avLst/>
          </a:prstGeom>
        </p:spPr>
        <p:txBody>
          <a:bodyPr wrap="square">
            <a:spAutoFit/>
          </a:bodyPr>
          <a:lstStyle/>
          <a:p>
            <a:pPr marL="285750" lvl="0" indent="-285750">
              <a:buFont typeface="Arial" pitchFamily="34" charset="0"/>
              <a:buChar char="•"/>
            </a:pPr>
            <a:r>
              <a:rPr lang="en-US" dirty="0" smtClean="0"/>
              <a:t>column </a:t>
            </a:r>
            <a:r>
              <a:rPr lang="en-US" dirty="0"/>
              <a:t>number (6) in 2 floor was taken to check punching shear as following </a:t>
            </a:r>
            <a:r>
              <a:rPr lang="en-US" dirty="0" smtClean="0"/>
              <a:t>:</a:t>
            </a:r>
          </a:p>
          <a:p>
            <a:pPr lvl="0"/>
            <a:endParaRPr lang="en-US" dirty="0"/>
          </a:p>
          <a:p>
            <a:pPr lvl="0"/>
            <a:r>
              <a:rPr lang="en-US" dirty="0"/>
              <a:t>Column dimension 1000 mm*400 mm (interior column)</a:t>
            </a:r>
          </a:p>
          <a:p>
            <a:endParaRPr lang="ar-SA" dirty="0" smtClean="0"/>
          </a:p>
          <a:p>
            <a:r>
              <a:rPr lang="ar-SA" dirty="0"/>
              <a:t> </a:t>
            </a:r>
            <a:endParaRPr lang="en-US" dirty="0"/>
          </a:p>
          <a:p>
            <a:r>
              <a:rPr lang="en-US" dirty="0"/>
              <a:t>The ultimate axial load and moments in X and Y directions was taken from SAP :</a:t>
            </a:r>
            <a:br>
              <a:rPr lang="en-US" dirty="0"/>
            </a:br>
            <a:endParaRPr lang="ar-SA"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2999" y="1376066"/>
            <a:ext cx="3970457" cy="4945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4658058"/>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مستطيل 1"/>
              <p:cNvSpPr/>
              <p:nvPr/>
            </p:nvSpPr>
            <p:spPr>
              <a:xfrm>
                <a:off x="761999" y="2640507"/>
                <a:ext cx="3075265" cy="573875"/>
              </a:xfrm>
              <a:prstGeom prst="rect">
                <a:avLst/>
              </a:prstGeom>
            </p:spPr>
            <p:txBody>
              <a:bodyPr wrap="none">
                <a:spAutoFit/>
              </a:bodyPr>
              <a:lstStyle/>
              <a:p>
                <a:r>
                  <a:rPr lang="en-US" sz="2000" dirty="0"/>
                  <a:t> </a:t>
                </a:r>
                <a:r>
                  <a:rPr lang="en-US" sz="2000" dirty="0" err="1"/>
                  <a:t>ʈ</a:t>
                </a:r>
                <a:r>
                  <a:rPr lang="en-US" sz="2000" baseline="-25000" dirty="0" err="1"/>
                  <a:t>u</a:t>
                </a:r>
                <a:r>
                  <a:rPr lang="en-US" sz="2000" dirty="0"/>
                  <a:t>=</a:t>
                </a:r>
                <a14:m>
                  <m:oMath xmlns:m="http://schemas.openxmlformats.org/officeDocument/2006/math">
                    <m:f>
                      <m:fPr>
                        <m:ctrlPr>
                          <a:rPr lang="en-US" sz="2000" i="1"/>
                        </m:ctrlPr>
                      </m:fPr>
                      <m:num>
                        <m:r>
                          <a:rPr lang="en-US" sz="2000" i="1"/>
                          <m:t>𝑉𝑢</m:t>
                        </m:r>
                      </m:num>
                      <m:den>
                        <m:r>
                          <m:rPr>
                            <m:sty m:val="p"/>
                          </m:rPr>
                          <a:rPr lang="en-US" sz="2000"/>
                          <m:t>Φ</m:t>
                        </m:r>
                        <m:r>
                          <a:rPr lang="en-US" sz="2000"/>
                          <m:t>1</m:t>
                        </m:r>
                        <m:r>
                          <a:rPr lang="en-US" sz="2000" i="1"/>
                          <m:t>∗</m:t>
                        </m:r>
                        <m:r>
                          <a:rPr lang="en-US" sz="2000" i="1"/>
                          <m:t>𝑏</m:t>
                        </m:r>
                        <m:r>
                          <a:rPr lang="en-US" sz="2000" i="1"/>
                          <m:t>0</m:t>
                        </m:r>
                        <m:r>
                          <a:rPr lang="en-US" sz="2000" i="1"/>
                          <m:t>∗</m:t>
                        </m:r>
                        <m:r>
                          <a:rPr lang="en-US" sz="2000" i="1"/>
                          <m:t>𝑑</m:t>
                        </m:r>
                      </m:den>
                    </m:f>
                    <m:r>
                      <a:rPr lang="en-US" sz="2000" i="1"/>
                      <m:t>+</m:t>
                    </m:r>
                    <m:f>
                      <m:fPr>
                        <m:ctrlPr>
                          <a:rPr lang="en-US" sz="2000" i="1"/>
                        </m:ctrlPr>
                      </m:fPr>
                      <m:num>
                        <m:r>
                          <a:rPr lang="en-US" sz="2000" i="1"/>
                          <m:t>𝑀𝑢𝑥</m:t>
                        </m:r>
                      </m:num>
                      <m:den>
                        <m:r>
                          <m:rPr>
                            <m:sty m:val="p"/>
                          </m:rPr>
                          <a:rPr lang="en-US" sz="2000"/>
                          <m:t>Φ</m:t>
                        </m:r>
                        <m:r>
                          <a:rPr lang="en-US" sz="2000" i="1"/>
                          <m:t>2</m:t>
                        </m:r>
                        <m:r>
                          <a:rPr lang="en-US" sz="2000" i="1"/>
                          <m:t>∗</m:t>
                        </m:r>
                        <m:r>
                          <a:rPr lang="en-US" sz="2000" i="1"/>
                          <m:t>𝐽𝑥</m:t>
                        </m:r>
                      </m:den>
                    </m:f>
                    <m:r>
                      <a:rPr lang="en-US" sz="2000" i="1"/>
                      <m:t>+</m:t>
                    </m:r>
                    <m:f>
                      <m:fPr>
                        <m:ctrlPr>
                          <a:rPr lang="en-US" sz="2000" i="1"/>
                        </m:ctrlPr>
                      </m:fPr>
                      <m:num>
                        <m:r>
                          <a:rPr lang="en-US" sz="2000" i="1"/>
                          <m:t>𝑀𝑢𝑦</m:t>
                        </m:r>
                        <m:r>
                          <a:rPr lang="en-US" sz="2000" i="1"/>
                          <m:t> </m:t>
                        </m:r>
                      </m:num>
                      <m:den>
                        <m:r>
                          <m:rPr>
                            <m:sty m:val="p"/>
                          </m:rPr>
                          <a:rPr lang="en-US" sz="2000"/>
                          <m:t>Φ</m:t>
                        </m:r>
                        <m:r>
                          <a:rPr lang="en-US" sz="2000" i="1"/>
                          <m:t>2</m:t>
                        </m:r>
                        <m:r>
                          <a:rPr lang="en-US" sz="2000" i="1"/>
                          <m:t>∗</m:t>
                        </m:r>
                        <m:r>
                          <a:rPr lang="en-US" sz="2000" i="1"/>
                          <m:t>𝐽𝑦</m:t>
                        </m:r>
                      </m:den>
                    </m:f>
                  </m:oMath>
                </a14:m>
                <a:r>
                  <a:rPr lang="ar-SA" sz="2000" dirty="0"/>
                  <a:t> </a:t>
                </a:r>
                <a:endParaRPr lang="ar-SA" sz="2000" dirty="0"/>
              </a:p>
            </p:txBody>
          </p:sp>
        </mc:Choice>
        <mc:Fallback>
          <p:sp>
            <p:nvSpPr>
              <p:cNvPr id="2" name="مستطيل 1"/>
              <p:cNvSpPr>
                <a:spLocks noRot="1" noChangeAspect="1" noMove="1" noResize="1" noEditPoints="1" noAdjustHandles="1" noChangeArrowheads="1" noChangeShapeType="1" noTextEdit="1"/>
              </p:cNvSpPr>
              <p:nvPr/>
            </p:nvSpPr>
            <p:spPr>
              <a:xfrm>
                <a:off x="761999" y="2640507"/>
                <a:ext cx="3075265" cy="573875"/>
              </a:xfrm>
              <a:prstGeom prst="rect">
                <a:avLst/>
              </a:prstGeom>
              <a:blipFill rotWithShape="1">
                <a:blip r:embed="rId2"/>
                <a:stretch>
                  <a:fillRect r="-794" b="-1064"/>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3" name="مستطيل 2"/>
              <p:cNvSpPr/>
              <p:nvPr/>
            </p:nvSpPr>
            <p:spPr>
              <a:xfrm>
                <a:off x="609600" y="3886200"/>
                <a:ext cx="7315200" cy="2419380"/>
              </a:xfrm>
              <a:prstGeom prst="rect">
                <a:avLst/>
              </a:prstGeom>
            </p:spPr>
            <p:txBody>
              <a:bodyPr wrap="square">
                <a:spAutoFit/>
              </a:bodyPr>
              <a:lstStyle/>
              <a:p>
                <a:r>
                  <a:rPr lang="en-US" sz="2000" dirty="0"/>
                  <a:t> </a:t>
                </a:r>
                <a:r>
                  <a:rPr lang="en-US" sz="2000" dirty="0" err="1"/>
                  <a:t>ʈ</a:t>
                </a:r>
                <a:r>
                  <a:rPr lang="en-US" sz="2000" baseline="-25000" dirty="0" err="1"/>
                  <a:t>u</a:t>
                </a:r>
                <a:r>
                  <a:rPr lang="en-US" sz="2000" dirty="0"/>
                  <a:t>=</a:t>
                </a:r>
                <a14:m>
                  <m:oMath xmlns:m="http://schemas.openxmlformats.org/officeDocument/2006/math">
                    <m:f>
                      <m:fPr>
                        <m:ctrlPr>
                          <a:rPr lang="en-US" sz="2000" i="1"/>
                        </m:ctrlPr>
                      </m:fPr>
                      <m:num>
                        <m:r>
                          <a:rPr lang="en-US" sz="2000" i="1"/>
                          <m:t>4867</m:t>
                        </m:r>
                        <m:r>
                          <a:rPr lang="en-US" sz="2000" i="1"/>
                          <m:t>.</m:t>
                        </m:r>
                        <m:r>
                          <a:rPr lang="en-US" sz="2000" i="1"/>
                          <m:t>63</m:t>
                        </m:r>
                        <m:r>
                          <a:rPr lang="en-US" sz="2000" i="1"/>
                          <m:t>∗</m:t>
                        </m:r>
                        <m:r>
                          <a:rPr lang="en-US" sz="2000" i="1"/>
                          <m:t>1</m:t>
                        </m:r>
                        <m:sSup>
                          <m:sSupPr>
                            <m:ctrlPr>
                              <a:rPr lang="en-US" sz="2000" i="1"/>
                            </m:ctrlPr>
                          </m:sSupPr>
                          <m:e>
                            <m:r>
                              <a:rPr lang="en-US" sz="2000" i="1"/>
                              <m:t>0</m:t>
                            </m:r>
                          </m:e>
                          <m:sup>
                            <m:r>
                              <a:rPr lang="en-US" sz="2000" i="1"/>
                              <m:t>3</m:t>
                            </m:r>
                          </m:sup>
                        </m:sSup>
                      </m:num>
                      <m:den>
                        <m:r>
                          <a:rPr lang="en-US" sz="2000"/>
                          <m:t>0</m:t>
                        </m:r>
                        <m:r>
                          <a:rPr lang="en-US" sz="2000"/>
                          <m:t>.</m:t>
                        </m:r>
                        <m:r>
                          <a:rPr lang="en-US" sz="2000"/>
                          <m:t>75</m:t>
                        </m:r>
                        <m:r>
                          <a:rPr lang="en-US" sz="2000" i="1"/>
                          <m:t>∗</m:t>
                        </m:r>
                        <m:r>
                          <a:rPr lang="en-US" sz="2000"/>
                          <m:t>3640</m:t>
                        </m:r>
                        <m:r>
                          <a:rPr lang="en-US" sz="2000" i="1"/>
                          <m:t>∗</m:t>
                        </m:r>
                        <m:r>
                          <a:rPr lang="en-US" sz="2000"/>
                          <m:t>2000</m:t>
                        </m:r>
                      </m:den>
                    </m:f>
                    <m:r>
                      <a:rPr lang="en-US" sz="2000" i="1"/>
                      <m:t>+</m:t>
                    </m:r>
                    <m:f>
                      <m:fPr>
                        <m:ctrlPr>
                          <a:rPr lang="en-US" sz="2000" i="1"/>
                        </m:ctrlPr>
                      </m:fPr>
                      <m:num>
                        <m:r>
                          <a:rPr lang="en-US" sz="2000" i="1"/>
                          <m:t>17</m:t>
                        </m:r>
                        <m:r>
                          <a:rPr lang="en-US" sz="2000" i="1"/>
                          <m:t>.</m:t>
                        </m:r>
                        <m:r>
                          <a:rPr lang="en-US" sz="2000" i="1"/>
                          <m:t>6</m:t>
                        </m:r>
                        <m:r>
                          <a:rPr lang="en-US" sz="2000" i="1"/>
                          <m:t>∗</m:t>
                        </m:r>
                        <m:r>
                          <a:rPr lang="en-US" sz="2000" i="1"/>
                          <m:t>1</m:t>
                        </m:r>
                        <m:sSup>
                          <m:sSupPr>
                            <m:ctrlPr>
                              <a:rPr lang="en-US" sz="2000" i="1"/>
                            </m:ctrlPr>
                          </m:sSupPr>
                          <m:e>
                            <m:r>
                              <a:rPr lang="en-US" sz="2000" i="1"/>
                              <m:t>0</m:t>
                            </m:r>
                          </m:e>
                          <m:sup>
                            <m:r>
                              <a:rPr lang="en-US" sz="2000" i="1"/>
                              <m:t>6</m:t>
                            </m:r>
                          </m:sup>
                        </m:sSup>
                      </m:num>
                      <m:den>
                        <m:r>
                          <a:rPr lang="en-US" sz="2000"/>
                          <m:t>0</m:t>
                        </m:r>
                        <m:r>
                          <a:rPr lang="en-US" sz="2000"/>
                          <m:t>.</m:t>
                        </m:r>
                        <m:r>
                          <a:rPr lang="en-US" sz="2000"/>
                          <m:t>9</m:t>
                        </m:r>
                        <m:r>
                          <a:rPr lang="en-US" sz="2000" i="1"/>
                          <m:t>∗</m:t>
                        </m:r>
                        <m:r>
                          <a:rPr lang="en-US" sz="2000"/>
                          <m:t>2</m:t>
                        </m:r>
                        <m:r>
                          <a:rPr lang="en-US" sz="2000"/>
                          <m:t>.</m:t>
                        </m:r>
                        <m:r>
                          <a:rPr lang="en-US" sz="2000"/>
                          <m:t>37</m:t>
                        </m:r>
                        <m:r>
                          <a:rPr lang="en-US" sz="2000" i="1"/>
                          <m:t>∗</m:t>
                        </m:r>
                        <m:r>
                          <a:rPr lang="en-US" sz="2000"/>
                          <m:t>10</m:t>
                        </m:r>
                        <m:r>
                          <a:rPr lang="en-US" sz="2000"/>
                          <m:t>^</m:t>
                        </m:r>
                        <m:r>
                          <a:rPr lang="en-US" sz="2000"/>
                          <m:t>9</m:t>
                        </m:r>
                      </m:den>
                    </m:f>
                    <m:r>
                      <a:rPr lang="en-US" sz="2000" i="1"/>
                      <m:t>+</m:t>
                    </m:r>
                    <m:f>
                      <m:fPr>
                        <m:ctrlPr>
                          <a:rPr lang="en-US" sz="2000" i="1"/>
                        </m:ctrlPr>
                      </m:fPr>
                      <m:num>
                        <m:r>
                          <a:rPr lang="en-US" sz="2000" i="1"/>
                          <m:t>77</m:t>
                        </m:r>
                        <m:r>
                          <a:rPr lang="en-US" sz="2000" i="1"/>
                          <m:t>.</m:t>
                        </m:r>
                        <m:r>
                          <a:rPr lang="en-US" sz="2000" i="1"/>
                          <m:t>5</m:t>
                        </m:r>
                        <m:r>
                          <a:rPr lang="en-US" sz="2000" i="1"/>
                          <m:t>∗</m:t>
                        </m:r>
                        <m:r>
                          <a:rPr lang="en-US" sz="2000" i="1"/>
                          <m:t>1</m:t>
                        </m:r>
                        <m:sSup>
                          <m:sSupPr>
                            <m:ctrlPr>
                              <a:rPr lang="en-US" sz="2000" i="1"/>
                            </m:ctrlPr>
                          </m:sSupPr>
                          <m:e>
                            <m:r>
                              <a:rPr lang="en-US" sz="2000" i="1"/>
                              <m:t>0</m:t>
                            </m:r>
                          </m:e>
                          <m:sup>
                            <m:r>
                              <a:rPr lang="en-US" sz="2000" i="1"/>
                              <m:t>6</m:t>
                            </m:r>
                          </m:sup>
                        </m:sSup>
                      </m:num>
                      <m:den>
                        <m:r>
                          <a:rPr lang="en-US" sz="2000"/>
                          <m:t>0</m:t>
                        </m:r>
                        <m:r>
                          <a:rPr lang="en-US" sz="2000"/>
                          <m:t>.</m:t>
                        </m:r>
                        <m:r>
                          <a:rPr lang="en-US" sz="2000"/>
                          <m:t>9</m:t>
                        </m:r>
                        <m:r>
                          <a:rPr lang="en-US" sz="2000" i="1"/>
                          <m:t>∗</m:t>
                        </m:r>
                        <m:r>
                          <a:rPr lang="en-US" sz="2000"/>
                          <m:t>2</m:t>
                        </m:r>
                        <m:r>
                          <a:rPr lang="en-US" sz="2000"/>
                          <m:t>.</m:t>
                        </m:r>
                        <m:r>
                          <a:rPr lang="en-US" sz="2000"/>
                          <m:t>37</m:t>
                        </m:r>
                        <m:r>
                          <a:rPr lang="en-US" sz="2000" i="1"/>
                          <m:t>∗</m:t>
                        </m:r>
                        <m:r>
                          <a:rPr lang="en-US" sz="2000"/>
                          <m:t>10</m:t>
                        </m:r>
                        <m:r>
                          <a:rPr lang="en-US" sz="2000"/>
                          <m:t>^</m:t>
                        </m:r>
                        <m:r>
                          <a:rPr lang="en-US" sz="2000"/>
                          <m:t>9</m:t>
                        </m:r>
                      </m:den>
                    </m:f>
                  </m:oMath>
                </a14:m>
                <a:endParaRPr lang="en-US" sz="2000" dirty="0"/>
              </a:p>
              <a:p>
                <a:r>
                  <a:rPr lang="en-US" sz="2000" dirty="0"/>
                  <a:t>  </a:t>
                </a:r>
                <a:endParaRPr lang="en-US" sz="2000" dirty="0" smtClean="0"/>
              </a:p>
              <a:p>
                <a:r>
                  <a:rPr lang="en-US" sz="2000" dirty="0" smtClean="0"/>
                  <a:t> </a:t>
                </a:r>
                <a:r>
                  <a:rPr lang="en-US" sz="2000" dirty="0" err="1"/>
                  <a:t>ʈ</a:t>
                </a:r>
                <a:r>
                  <a:rPr lang="en-US" sz="2000" baseline="-25000" dirty="0" err="1"/>
                  <a:t>u</a:t>
                </a:r>
                <a:r>
                  <a:rPr lang="en-US" sz="2000" dirty="0"/>
                  <a:t> =0.89+0.082+ 0.036</a:t>
                </a:r>
                <a:r>
                  <a:rPr lang="ar-SA" sz="2000" dirty="0"/>
                  <a:t>  </a:t>
                </a:r>
                <a:endParaRPr lang="en-US" sz="2000" dirty="0"/>
              </a:p>
              <a:p>
                <a:r>
                  <a:rPr lang="en-US" sz="2000" dirty="0"/>
                  <a:t>	</a:t>
                </a:r>
                <a:endParaRPr lang="en-US" sz="2000" dirty="0" smtClean="0"/>
              </a:p>
              <a:p>
                <a:r>
                  <a:rPr lang="en-US" sz="2000" dirty="0" smtClean="0"/>
                  <a:t>  </a:t>
                </a:r>
                <a:r>
                  <a:rPr lang="en-US" sz="2000" dirty="0" err="1"/>
                  <a:t>ʈ</a:t>
                </a:r>
                <a:r>
                  <a:rPr lang="en-US" sz="2000" baseline="-25000" dirty="0" err="1"/>
                  <a:t>u</a:t>
                </a:r>
                <a:r>
                  <a:rPr lang="en-US" sz="2000" dirty="0"/>
                  <a:t> = 1.008 &lt; 1.22 </a:t>
                </a:r>
                <a:r>
                  <a:rPr lang="en-US" sz="2000" dirty="0" err="1"/>
                  <a:t>MPa</a:t>
                </a:r>
                <a:r>
                  <a:rPr lang="en-US" sz="2000" dirty="0"/>
                  <a:t>.     &gt;&gt;&gt;&gt;&gt;&gt; OK</a:t>
                </a:r>
              </a:p>
              <a:p>
                <a:r>
                  <a:rPr lang="en-US" sz="2000" dirty="0"/>
                  <a:t> </a:t>
                </a:r>
              </a:p>
              <a:p>
                <a:r>
                  <a:rPr lang="en-US" sz="2000" dirty="0"/>
                  <a:t> </a:t>
                </a:r>
                <a:endParaRPr lang="ar-SA" sz="2000" dirty="0"/>
              </a:p>
            </p:txBody>
          </p:sp>
        </mc:Choice>
        <mc:Fallback>
          <p:sp>
            <p:nvSpPr>
              <p:cNvPr id="3" name="مستطيل 2"/>
              <p:cNvSpPr>
                <a:spLocks noRot="1" noChangeAspect="1" noMove="1" noResize="1" noEditPoints="1" noAdjustHandles="1" noChangeArrowheads="1" noChangeShapeType="1" noTextEdit="1"/>
              </p:cNvSpPr>
              <p:nvPr/>
            </p:nvSpPr>
            <p:spPr>
              <a:xfrm>
                <a:off x="609600" y="3886200"/>
                <a:ext cx="7315200" cy="2419380"/>
              </a:xfrm>
              <a:prstGeom prst="rect">
                <a:avLst/>
              </a:prstGeom>
              <a:blipFill rotWithShape="1">
                <a:blip r:embed="rId3"/>
                <a:stretch>
                  <a:fillRect/>
                </a:stretch>
              </a:blipFill>
            </p:spPr>
            <p:txBody>
              <a:bodyPr/>
              <a:lstStyle/>
              <a:p>
                <a:r>
                  <a:rPr lang="ar-SA">
                    <a:noFill/>
                  </a:rPr>
                  <a:t> </a:t>
                </a:r>
              </a:p>
            </p:txBody>
          </p:sp>
        </mc:Fallback>
      </mc:AlternateContent>
      <p:sp>
        <p:nvSpPr>
          <p:cNvPr id="7" name="مستطيل 6"/>
          <p:cNvSpPr/>
          <p:nvPr/>
        </p:nvSpPr>
        <p:spPr>
          <a:xfrm>
            <a:off x="691221" y="1219200"/>
            <a:ext cx="4895251" cy="400110"/>
          </a:xfrm>
          <a:prstGeom prst="rect">
            <a:avLst/>
          </a:prstGeom>
        </p:spPr>
        <p:txBody>
          <a:bodyPr wrap="none">
            <a:spAutoFit/>
          </a:bodyPr>
          <a:lstStyle/>
          <a:p>
            <a:r>
              <a:rPr lang="en-US" sz="2000" dirty="0" err="1"/>
              <a:t>v</a:t>
            </a:r>
            <a:r>
              <a:rPr lang="en-US" sz="2000" baseline="-25000" dirty="0" err="1"/>
              <a:t>c</a:t>
            </a:r>
            <a:r>
              <a:rPr lang="en-US" sz="2000" dirty="0"/>
              <a:t> = min {1.68 </a:t>
            </a:r>
            <a:r>
              <a:rPr lang="en-US" sz="2000" dirty="0" err="1"/>
              <a:t>MPa</a:t>
            </a:r>
            <a:r>
              <a:rPr lang="en-US" sz="2000" dirty="0"/>
              <a:t> or </a:t>
            </a:r>
            <a:r>
              <a:rPr lang="en-US" sz="2000" u="sng" dirty="0"/>
              <a:t>1.22 </a:t>
            </a:r>
            <a:r>
              <a:rPr lang="en-US" sz="2000" u="sng" dirty="0" err="1"/>
              <a:t>MPa</a:t>
            </a:r>
            <a:r>
              <a:rPr lang="en-US" sz="2000" dirty="0"/>
              <a:t> or 1.81MPa} </a:t>
            </a:r>
            <a:endParaRPr lang="ar-SA" sz="2000" dirty="0"/>
          </a:p>
        </p:txBody>
      </p:sp>
    </p:spTree>
    <p:extLst>
      <p:ext uri="{BB962C8B-B14F-4D97-AF65-F5344CB8AC3E}">
        <p14:creationId xmlns:p14="http://schemas.microsoft.com/office/powerpoint/2010/main" val="394765335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990600"/>
            <a:ext cx="4162139" cy="461665"/>
          </a:xfrm>
          <a:prstGeom prst="rect">
            <a:avLst/>
          </a:prstGeom>
        </p:spPr>
        <p:txBody>
          <a:bodyPr wrap="square">
            <a:spAutoFit/>
          </a:bodyPr>
          <a:lstStyle/>
          <a:p>
            <a:r>
              <a:rPr lang="en-US" sz="2400" b="1" dirty="0"/>
              <a:t>Design of Edge Beams :</a:t>
            </a:r>
            <a:endParaRPr lang="ar-SA" sz="2400" dirty="0"/>
          </a:p>
        </p:txBody>
      </p:sp>
      <p:sp>
        <p:nvSpPr>
          <p:cNvPr id="3" name="مستطيل 2"/>
          <p:cNvSpPr/>
          <p:nvPr/>
        </p:nvSpPr>
        <p:spPr>
          <a:xfrm>
            <a:off x="253621" y="1764268"/>
            <a:ext cx="8077200" cy="369332"/>
          </a:xfrm>
          <a:prstGeom prst="rect">
            <a:avLst/>
          </a:prstGeom>
        </p:spPr>
        <p:txBody>
          <a:bodyPr wrap="square">
            <a:spAutoFit/>
          </a:bodyPr>
          <a:lstStyle/>
          <a:p>
            <a:r>
              <a:rPr lang="en-US" dirty="0"/>
              <a:t> Note that edge beams used as reinforced concrete member not </a:t>
            </a:r>
            <a:r>
              <a:rPr lang="en-US" dirty="0" err="1"/>
              <a:t>prestressed</a:t>
            </a:r>
            <a:r>
              <a:rPr lang="en-US" dirty="0"/>
              <a:t> .</a:t>
            </a:r>
            <a:endParaRPr lang="ar-SA" dirty="0"/>
          </a:p>
        </p:txBody>
      </p:sp>
      <p:sp>
        <p:nvSpPr>
          <p:cNvPr id="4" name="مستطيل 3"/>
          <p:cNvSpPr/>
          <p:nvPr/>
        </p:nvSpPr>
        <p:spPr>
          <a:xfrm>
            <a:off x="253621" y="2716709"/>
            <a:ext cx="2437048" cy="1754326"/>
          </a:xfrm>
          <a:prstGeom prst="rect">
            <a:avLst/>
          </a:prstGeom>
        </p:spPr>
        <p:txBody>
          <a:bodyPr wrap="square">
            <a:spAutoFit/>
          </a:bodyPr>
          <a:lstStyle/>
          <a:p>
            <a:r>
              <a:rPr lang="en-US" dirty="0"/>
              <a:t>The beam (B7) in 2</a:t>
            </a:r>
            <a:r>
              <a:rPr lang="en-US" baseline="30000" dirty="0"/>
              <a:t>nd</a:t>
            </a:r>
            <a:r>
              <a:rPr lang="en-US" dirty="0"/>
              <a:t> floor was taken to show the design criteria (this beam has the longer span </a:t>
            </a:r>
            <a:r>
              <a:rPr lang="en-US" u="sng" dirty="0"/>
              <a:t>9.44m</a:t>
            </a:r>
            <a:r>
              <a:rPr lang="en-US" dirty="0"/>
              <a:t>). </a:t>
            </a:r>
          </a:p>
        </p:txBody>
      </p:sp>
      <p:pic>
        <p:nvPicPr>
          <p:cNvPr id="5" name="صورة 4" descr="C:\Users\mo\Desktop\Captur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0669" y="2438400"/>
            <a:ext cx="6188710" cy="4065270"/>
          </a:xfrm>
          <a:prstGeom prst="rect">
            <a:avLst/>
          </a:prstGeom>
          <a:noFill/>
          <a:ln>
            <a:noFill/>
          </a:ln>
        </p:spPr>
      </p:pic>
    </p:spTree>
    <p:extLst>
      <p:ext uri="{BB962C8B-B14F-4D97-AF65-F5344CB8AC3E}">
        <p14:creationId xmlns:p14="http://schemas.microsoft.com/office/powerpoint/2010/main" val="1745135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914400"/>
          </a:xfrm>
        </p:spPr>
        <p:txBody>
          <a:bodyPr/>
          <a:lstStyle/>
          <a:p>
            <a:r>
              <a:rPr lang="en-US" dirty="0" smtClean="0"/>
              <a:t>Dead load</a:t>
            </a:r>
            <a:endParaRPr lang="ar-SA" dirty="0"/>
          </a:p>
        </p:txBody>
      </p:sp>
      <p:sp>
        <p:nvSpPr>
          <p:cNvPr id="3" name="عنصر نائب للمحتوى 2"/>
          <p:cNvSpPr>
            <a:spLocks noGrp="1"/>
          </p:cNvSpPr>
          <p:nvPr>
            <p:ph idx="1"/>
          </p:nvPr>
        </p:nvSpPr>
        <p:spPr>
          <a:xfrm>
            <a:off x="228600" y="1371600"/>
            <a:ext cx="8458200" cy="4922520"/>
          </a:xfrm>
        </p:spPr>
        <p:txBody>
          <a:bodyPr/>
          <a:lstStyle/>
          <a:p>
            <a:pPr lvl="0" algn="l" rtl="0"/>
            <a:r>
              <a:rPr lang="en-US" dirty="0" smtClean="0"/>
              <a:t>Consist </a:t>
            </a:r>
            <a:r>
              <a:rPr lang="en-US" dirty="0"/>
              <a:t>of  weight of all permanent  constructions such as:</a:t>
            </a:r>
          </a:p>
          <a:p>
            <a:pPr marL="0" lvl="0" indent="0" algn="l">
              <a:buNone/>
            </a:pPr>
            <a:r>
              <a:rPr lang="en-US" dirty="0" smtClean="0"/>
              <a:t>- Slab </a:t>
            </a:r>
            <a:r>
              <a:rPr lang="en-US" dirty="0"/>
              <a:t>own </a:t>
            </a:r>
            <a:r>
              <a:rPr lang="en-US" dirty="0" smtClean="0"/>
              <a:t>weight.</a:t>
            </a:r>
            <a:endParaRPr lang="en-US" dirty="0"/>
          </a:p>
          <a:p>
            <a:pPr marL="0" lvl="0" indent="0" algn="l">
              <a:buNone/>
            </a:pPr>
            <a:r>
              <a:rPr lang="ar-SA" dirty="0" smtClean="0"/>
              <a:t>:</a:t>
            </a:r>
            <a:r>
              <a:rPr lang="en-US" dirty="0" smtClean="0"/>
              <a:t>- Super </a:t>
            </a:r>
            <a:r>
              <a:rPr lang="en-US" dirty="0"/>
              <a:t>imposed dead load = 5.4kN/m</a:t>
            </a:r>
            <a:r>
              <a:rPr lang="en-US" baseline="30000" dirty="0"/>
              <a:t>2  </a:t>
            </a:r>
            <a:r>
              <a:rPr lang="en-US" dirty="0"/>
              <a:t>(as </a:t>
            </a:r>
            <a:r>
              <a:rPr lang="en-US" dirty="0" smtClean="0"/>
              <a:t>shown below)</a:t>
            </a:r>
            <a:endParaRPr lang="en-US" dirty="0"/>
          </a:p>
        </p:txBody>
      </p:sp>
      <p:pic>
        <p:nvPicPr>
          <p:cNvPr id="4" name="Picture 5"/>
          <p:cNvPicPr/>
          <p:nvPr/>
        </p:nvPicPr>
        <p:blipFill>
          <a:blip r:embed="rId2"/>
          <a:srcRect/>
          <a:stretch>
            <a:fillRect/>
          </a:stretch>
        </p:blipFill>
        <p:spPr bwMode="auto">
          <a:xfrm>
            <a:off x="3886200" y="3581400"/>
            <a:ext cx="4172876" cy="2438400"/>
          </a:xfrm>
          <a:prstGeom prst="rect">
            <a:avLst/>
          </a:prstGeom>
          <a:ln w="38100" cap="sq">
            <a:solidFill>
              <a:schemeClr val="accent2"/>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89314043"/>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57200" y="1066800"/>
            <a:ext cx="6400800" cy="3170099"/>
          </a:xfrm>
          <a:prstGeom prst="rect">
            <a:avLst/>
          </a:prstGeom>
        </p:spPr>
        <p:txBody>
          <a:bodyPr wrap="square">
            <a:spAutoFit/>
          </a:bodyPr>
          <a:lstStyle/>
          <a:p>
            <a:r>
              <a:rPr lang="en-US" sz="2000" dirty="0"/>
              <a:t>The beam  (B7) section dimensions are </a:t>
            </a:r>
            <a:r>
              <a:rPr lang="en-US" sz="2000" dirty="0" smtClean="0"/>
              <a:t>:</a:t>
            </a:r>
          </a:p>
          <a:p>
            <a:endParaRPr lang="en-US" sz="2000" dirty="0"/>
          </a:p>
          <a:p>
            <a:r>
              <a:rPr lang="en-US" sz="2000" dirty="0"/>
              <a:t>- Total depth (h) = 1200mm.</a:t>
            </a:r>
          </a:p>
          <a:p>
            <a:endParaRPr lang="en-US" sz="2000" dirty="0" smtClean="0"/>
          </a:p>
          <a:p>
            <a:r>
              <a:rPr lang="en-US" sz="2000" dirty="0" smtClean="0"/>
              <a:t>- </a:t>
            </a:r>
            <a:r>
              <a:rPr lang="en-US" sz="2000" dirty="0"/>
              <a:t>The effective depth (d) = 1140mm.</a:t>
            </a:r>
          </a:p>
          <a:p>
            <a:endParaRPr lang="en-US" sz="2000" dirty="0" smtClean="0"/>
          </a:p>
          <a:p>
            <a:r>
              <a:rPr lang="en-US" sz="2000" dirty="0" smtClean="0"/>
              <a:t>- </a:t>
            </a:r>
            <a:r>
              <a:rPr lang="en-US" sz="2000" dirty="0"/>
              <a:t>Beam width (</a:t>
            </a:r>
            <a:r>
              <a:rPr lang="en-US" sz="2000" dirty="0" err="1"/>
              <a:t>b</a:t>
            </a:r>
            <a:r>
              <a:rPr lang="en-US" sz="2000" baseline="-25000" dirty="0" err="1"/>
              <a:t>w</a:t>
            </a:r>
            <a:r>
              <a:rPr lang="en-US" sz="2000" dirty="0"/>
              <a:t>) = 600 mm.</a:t>
            </a:r>
          </a:p>
          <a:p>
            <a:endParaRPr lang="en-US" sz="2000" dirty="0"/>
          </a:p>
          <a:p>
            <a:r>
              <a:rPr lang="en-US" sz="2000" dirty="0"/>
              <a:t>-  </a:t>
            </a:r>
            <a:r>
              <a:rPr lang="en-US" sz="2000" dirty="0" err="1"/>
              <a:t>f’c</a:t>
            </a:r>
            <a:r>
              <a:rPr lang="en-US" sz="2000" dirty="0"/>
              <a:t> = 30 </a:t>
            </a:r>
            <a:r>
              <a:rPr lang="en-US" sz="2000" dirty="0" err="1"/>
              <a:t>Mpa</a:t>
            </a:r>
            <a:r>
              <a:rPr lang="en-US" sz="2000" dirty="0"/>
              <a:t>.</a:t>
            </a:r>
          </a:p>
          <a:p>
            <a:r>
              <a:rPr lang="en-US" sz="2000" dirty="0" smtClean="0"/>
              <a:t>-  </a:t>
            </a:r>
            <a:r>
              <a:rPr lang="en-US" sz="2000" dirty="0" err="1" smtClean="0"/>
              <a:t>fy</a:t>
            </a:r>
            <a:r>
              <a:rPr lang="en-US" sz="2000" dirty="0" smtClean="0"/>
              <a:t> </a:t>
            </a:r>
            <a:r>
              <a:rPr lang="en-US" sz="2000" dirty="0"/>
              <a:t>= 420 </a:t>
            </a:r>
            <a:r>
              <a:rPr lang="en-US" sz="2000" dirty="0" err="1"/>
              <a:t>Mpa</a:t>
            </a:r>
            <a:r>
              <a:rPr lang="en-US" sz="2000" dirty="0"/>
              <a:t>. </a:t>
            </a:r>
          </a:p>
        </p:txBody>
      </p:sp>
    </p:spTree>
    <p:extLst>
      <p:ext uri="{BB962C8B-B14F-4D97-AF65-F5344CB8AC3E}">
        <p14:creationId xmlns:p14="http://schemas.microsoft.com/office/powerpoint/2010/main" val="57740411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47585" y="1143000"/>
            <a:ext cx="2693558" cy="369332"/>
          </a:xfrm>
          <a:prstGeom prst="rect">
            <a:avLst/>
          </a:prstGeom>
        </p:spPr>
        <p:txBody>
          <a:bodyPr wrap="none">
            <a:spAutoFit/>
          </a:bodyPr>
          <a:lstStyle/>
          <a:p>
            <a:r>
              <a:rPr lang="en-US" b="1" dirty="0"/>
              <a:t>Design Beam for Shear </a:t>
            </a:r>
            <a:endParaRPr lang="ar-SA"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0353" y="1124802"/>
            <a:ext cx="5348626" cy="5504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mc:Choice xmlns:a14="http://schemas.microsoft.com/office/drawing/2010/main" Requires="a14">
          <p:sp>
            <p:nvSpPr>
              <p:cNvPr id="3" name="مستطيل 2"/>
              <p:cNvSpPr/>
              <p:nvPr/>
            </p:nvSpPr>
            <p:spPr>
              <a:xfrm>
                <a:off x="152400" y="1947093"/>
                <a:ext cx="3505200" cy="1992661"/>
              </a:xfrm>
              <a:prstGeom prst="rect">
                <a:avLst/>
              </a:prstGeom>
            </p:spPr>
            <p:txBody>
              <a:bodyPr wrap="square">
                <a:spAutoFit/>
              </a:bodyPr>
              <a:lstStyle/>
              <a:p>
                <a:r>
                  <a:rPr lang="en-US" dirty="0" smtClean="0"/>
                  <a:t>Vu= 483.58 KN</a:t>
                </a:r>
              </a:p>
              <a:p>
                <a:r>
                  <a:rPr lang="en-US" dirty="0"/>
                  <a:t>So,</a:t>
                </a:r>
              </a:p>
              <a:p>
                <a:r>
                  <a:rPr lang="en-US" dirty="0"/>
                  <a:t>Vu = 483.58 KN &lt; </a:t>
                </a:r>
                <a:r>
                  <a:rPr lang="en-US" dirty="0" err="1"/>
                  <a:t>Vc</a:t>
                </a:r>
                <a:r>
                  <a:rPr lang="en-US" dirty="0"/>
                  <a:t> = </a:t>
                </a:r>
                <a14:m>
                  <m:oMath xmlns:m="http://schemas.openxmlformats.org/officeDocument/2006/math">
                    <m:r>
                      <a:rPr lang="en-US"/>
                      <m:t>624</m:t>
                    </m:r>
                    <m:r>
                      <a:rPr lang="en-US"/>
                      <m:t>.</m:t>
                    </m:r>
                    <m:r>
                      <a:rPr lang="en-US"/>
                      <m:t>4</m:t>
                    </m:r>
                    <m:r>
                      <m:rPr>
                        <m:sty m:val="p"/>
                      </m:rPr>
                      <a:rPr lang="en-US"/>
                      <m:t>KN</m:t>
                    </m:r>
                  </m:oMath>
                </a14:m>
                <a:r>
                  <a:rPr lang="en-US" dirty="0"/>
                  <a:t>    &gt;&gt;&gt;&gt;&gt;&gt;&gt; OK</a:t>
                </a:r>
              </a:p>
              <a:p>
                <a:r>
                  <a:rPr lang="en-US" dirty="0"/>
                  <a:t> Use </a:t>
                </a:r>
                <a14:m>
                  <m:oMath xmlns:m="http://schemas.openxmlformats.org/officeDocument/2006/math">
                    <m:d>
                      <m:dPr>
                        <m:ctrlPr>
                          <a:rPr lang="en-US" i="1"/>
                        </m:ctrlPr>
                      </m:dPr>
                      <m:e>
                        <m:f>
                          <m:fPr>
                            <m:ctrlPr>
                              <a:rPr lang="en-US" i="1"/>
                            </m:ctrlPr>
                          </m:fPr>
                          <m:num>
                            <m:sSub>
                              <m:sSubPr>
                                <m:ctrlPr>
                                  <a:rPr lang="en-US" i="1"/>
                                </m:ctrlPr>
                              </m:sSubPr>
                              <m:e>
                                <m:r>
                                  <a:rPr lang="en-US" i="1"/>
                                  <m:t>𝐴</m:t>
                                </m:r>
                              </m:e>
                              <m:sub>
                                <m:r>
                                  <a:rPr lang="en-US" i="1"/>
                                  <m:t>𝑣</m:t>
                                </m:r>
                              </m:sub>
                            </m:sSub>
                          </m:num>
                          <m:den>
                            <m:r>
                              <m:rPr>
                                <m:sty m:val="p"/>
                              </m:rPr>
                              <a:rPr lang="en-US"/>
                              <m:t>s</m:t>
                            </m:r>
                          </m:den>
                        </m:f>
                      </m:e>
                    </m:d>
                    <m:r>
                      <a:rPr lang="en-US" i="1"/>
                      <m:t>𝑚𝑖𝑛</m:t>
                    </m:r>
                  </m:oMath>
                </a14:m>
                <a:r>
                  <a:rPr lang="en-US" dirty="0"/>
                  <a:t> =0.31</a:t>
                </a:r>
                <a:r>
                  <a:rPr lang="en-US" dirty="0" smtClean="0"/>
                  <a:t/>
                </a:r>
                <a:br>
                  <a:rPr lang="en-US" dirty="0" smtClean="0"/>
                </a:br>
                <a14:m>
                  <m:oMathPara xmlns:m="http://schemas.openxmlformats.org/officeDocument/2006/math">
                    <m:oMathParaPr>
                      <m:jc m:val="centerGroup"/>
                    </m:oMathParaPr>
                    <m:oMath xmlns:m="http://schemas.openxmlformats.org/officeDocument/2006/math">
                      <m:sSub>
                        <m:sSubPr>
                          <m:ctrlPr>
                            <a:rPr lang="en-US" i="1"/>
                          </m:ctrlPr>
                        </m:sSubPr>
                        <m:e>
                          <m:eqArr>
                            <m:eqArrPr>
                              <m:ctrlPr>
                                <a:rPr lang="en-US" i="1" smtClean="0">
                                  <a:latin typeface="Cambria Math"/>
                                </a:rPr>
                              </m:ctrlPr>
                            </m:eqArrPr>
                            <m:e>
                              <m:r>
                                <a:rPr lang="en-US" i="1"/>
                                <m:t>  </m:t>
                              </m:r>
                            </m:e>
                            <m:e>
                              <m:r>
                                <a:rPr lang="en-US" i="1"/>
                                <m:t> </m:t>
                              </m:r>
                              <m:r>
                                <a:rPr lang="en-US" i="1"/>
                                <m:t>𝑆</m:t>
                              </m:r>
                            </m:e>
                          </m:eqArr>
                        </m:e>
                        <m:sub>
                          <m:r>
                            <a:rPr lang="en-US" i="1"/>
                            <m:t>𝑚𝑎𝑥</m:t>
                          </m:r>
                          <m:r>
                            <a:rPr lang="en-US" i="1"/>
                            <m:t>=</m:t>
                          </m:r>
                          <m:r>
                            <a:rPr lang="en-US"/>
                            <m:t>1140</m:t>
                          </m:r>
                          <m:r>
                            <a:rPr lang="en-US"/>
                            <m:t>/</m:t>
                          </m:r>
                          <m:r>
                            <a:rPr lang="en-US"/>
                            <m:t>2</m:t>
                          </m:r>
                          <m:r>
                            <a:rPr lang="en-US"/>
                            <m:t>= </m:t>
                          </m:r>
                          <m:r>
                            <a:rPr lang="en-US"/>
                            <m:t>570</m:t>
                          </m:r>
                          <m:r>
                            <a:rPr lang="en-US"/>
                            <m:t> </m:t>
                          </m:r>
                          <m:r>
                            <m:rPr>
                              <m:sty m:val="p"/>
                            </m:rPr>
                            <a:rPr lang="en-US"/>
                            <m:t>mm</m:t>
                          </m:r>
                        </m:sub>
                      </m:sSub>
                    </m:oMath>
                  </m:oMathPara>
                </a14:m>
                <a:endParaRPr lang="en-US" dirty="0"/>
              </a:p>
            </p:txBody>
          </p:sp>
        </mc:Choice>
        <mc:Fallback>
          <p:sp>
            <p:nvSpPr>
              <p:cNvPr id="3" name="مستطيل 2"/>
              <p:cNvSpPr>
                <a:spLocks noRot="1" noChangeAspect="1" noMove="1" noResize="1" noEditPoints="1" noAdjustHandles="1" noChangeArrowheads="1" noChangeShapeType="1" noTextEdit="1"/>
              </p:cNvSpPr>
              <p:nvPr/>
            </p:nvSpPr>
            <p:spPr>
              <a:xfrm>
                <a:off x="152400" y="1947093"/>
                <a:ext cx="3505200" cy="1992661"/>
              </a:xfrm>
              <a:prstGeom prst="rect">
                <a:avLst/>
              </a:prstGeom>
              <a:blipFill rotWithShape="1">
                <a:blip r:embed="rId3"/>
                <a:stretch>
                  <a:fillRect l="-1391" t="-1529" b="-1223"/>
                </a:stretch>
              </a:blipFill>
            </p:spPr>
            <p:txBody>
              <a:bodyPr/>
              <a:lstStyle/>
              <a:p>
                <a:r>
                  <a:rPr lang="ar-SA">
                    <a:noFill/>
                  </a:rPr>
                  <a:t> </a:t>
                </a:r>
              </a:p>
            </p:txBody>
          </p:sp>
        </mc:Fallback>
      </mc:AlternateContent>
    </p:spTree>
    <p:extLst>
      <p:ext uri="{BB962C8B-B14F-4D97-AF65-F5344CB8AC3E}">
        <p14:creationId xmlns:p14="http://schemas.microsoft.com/office/powerpoint/2010/main" val="266950469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2000" y="914400"/>
            <a:ext cx="2896049" cy="369332"/>
          </a:xfrm>
          <a:prstGeom prst="rect">
            <a:avLst/>
          </a:prstGeom>
        </p:spPr>
        <p:txBody>
          <a:bodyPr wrap="none">
            <a:spAutoFit/>
          </a:bodyPr>
          <a:lstStyle/>
          <a:p>
            <a:r>
              <a:rPr lang="en-US" b="1" dirty="0"/>
              <a:t>Design Beam for Flexure </a:t>
            </a:r>
            <a:endParaRPr lang="ar-SA" dirty="0"/>
          </a:p>
        </p:txBody>
      </p:sp>
      <p:sp>
        <p:nvSpPr>
          <p:cNvPr id="3" name="مستطيل 2"/>
          <p:cNvSpPr/>
          <p:nvPr/>
        </p:nvSpPr>
        <p:spPr>
          <a:xfrm>
            <a:off x="762000" y="1676400"/>
            <a:ext cx="7696200" cy="369332"/>
          </a:xfrm>
          <a:prstGeom prst="rect">
            <a:avLst/>
          </a:prstGeom>
        </p:spPr>
        <p:txBody>
          <a:bodyPr wrap="square">
            <a:spAutoFit/>
          </a:bodyPr>
          <a:lstStyle/>
          <a:p>
            <a:pPr lvl="0"/>
            <a:r>
              <a:rPr lang="en-US" dirty="0"/>
              <a:t>The figure below shows the moment diagram of beam B7 from SAP :</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612407"/>
            <a:ext cx="6646152" cy="363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432159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مستطيل 1"/>
              <p:cNvSpPr/>
              <p:nvPr/>
            </p:nvSpPr>
            <p:spPr>
              <a:xfrm>
                <a:off x="533400" y="1143000"/>
                <a:ext cx="6172200" cy="1771960"/>
              </a:xfrm>
              <a:prstGeom prst="rect">
                <a:avLst/>
              </a:prstGeom>
            </p:spPr>
            <p:txBody>
              <a:bodyPr wrap="square">
                <a:spAutoFit/>
              </a:bodyPr>
              <a:lstStyle/>
              <a:p>
                <a:r>
                  <a:rPr lang="en-US" dirty="0"/>
                  <a:t> </a:t>
                </a:r>
              </a:p>
              <a:p>
                <a14:m>
                  <m:oMathPara xmlns:m="http://schemas.openxmlformats.org/officeDocument/2006/math">
                    <m:oMathParaPr>
                      <m:jc m:val="centerGroup"/>
                    </m:oMathParaPr>
                    <m:oMath xmlns:m="http://schemas.openxmlformats.org/officeDocument/2006/math">
                      <m:sSub>
                        <m:sSubPr>
                          <m:ctrlPr>
                            <a:rPr lang="en-US" i="1"/>
                          </m:ctrlPr>
                        </m:sSubPr>
                        <m:e>
                          <m:r>
                            <a:rPr lang="en-US" i="1"/>
                            <m:t>𝜌</m:t>
                          </m:r>
                        </m:e>
                        <m:sub>
                          <m:r>
                            <a:rPr lang="en-US" i="1"/>
                            <m:t>𝑚𝑖𝑛</m:t>
                          </m:r>
                        </m:sub>
                      </m:sSub>
                      <m:r>
                        <a:rPr lang="en-US" i="1"/>
                        <m:t>=</m:t>
                      </m:r>
                      <m:func>
                        <m:funcPr>
                          <m:ctrlPr>
                            <a:rPr lang="en-US" i="1"/>
                          </m:ctrlPr>
                        </m:funcPr>
                        <m:fName>
                          <m:r>
                            <m:rPr>
                              <m:sty m:val="p"/>
                            </m:rPr>
                            <a:rPr lang="en-US"/>
                            <m:t>max</m:t>
                          </m:r>
                        </m:fName>
                        <m:e>
                          <m:r>
                            <a:rPr lang="en-US" i="1"/>
                            <m:t>𝑜𝑓</m:t>
                          </m:r>
                          <m:r>
                            <a:rPr lang="en-US" i="1"/>
                            <m:t> </m:t>
                          </m:r>
                          <m:d>
                            <m:dPr>
                              <m:begChr m:val="["/>
                              <m:endChr m:val="]"/>
                              <m:ctrlPr>
                                <a:rPr lang="en-US" i="1"/>
                              </m:ctrlPr>
                            </m:dPr>
                            <m:e>
                              <m:m>
                                <m:mPr>
                                  <m:mcs>
                                    <m:mc>
                                      <m:mcPr>
                                        <m:count m:val="1"/>
                                        <m:mcJc m:val="center"/>
                                      </m:mcPr>
                                    </m:mc>
                                  </m:mcs>
                                  <m:ctrlPr>
                                    <a:rPr lang="en-US" i="1"/>
                                  </m:ctrlPr>
                                </m:mPr>
                                <m:mr>
                                  <m:e>
                                    <m:f>
                                      <m:fPr>
                                        <m:ctrlPr>
                                          <a:rPr lang="en-US" i="1"/>
                                        </m:ctrlPr>
                                      </m:fPr>
                                      <m:num>
                                        <m:r>
                                          <a:rPr lang="en-US" i="1"/>
                                          <m:t>1</m:t>
                                        </m:r>
                                        <m:r>
                                          <a:rPr lang="en-US" i="1"/>
                                          <m:t>.</m:t>
                                        </m:r>
                                        <m:r>
                                          <a:rPr lang="en-US" i="1"/>
                                          <m:t>4</m:t>
                                        </m:r>
                                      </m:num>
                                      <m:den>
                                        <m:sSub>
                                          <m:sSubPr>
                                            <m:ctrlPr>
                                              <a:rPr lang="en-US" i="1"/>
                                            </m:ctrlPr>
                                          </m:sSubPr>
                                          <m:e>
                                            <m:r>
                                              <a:rPr lang="en-US" i="1"/>
                                              <m:t>𝑓</m:t>
                                            </m:r>
                                          </m:e>
                                          <m:sub>
                                            <m:r>
                                              <a:rPr lang="en-US" i="1"/>
                                              <m:t>𝑦</m:t>
                                            </m:r>
                                          </m:sub>
                                        </m:sSub>
                                      </m:den>
                                    </m:f>
                                  </m:e>
                                </m:mr>
                                <m:mr>
                                  <m:e>
                                    <m:f>
                                      <m:fPr>
                                        <m:ctrlPr>
                                          <a:rPr lang="en-US" i="1"/>
                                        </m:ctrlPr>
                                      </m:fPr>
                                      <m:num>
                                        <m:r>
                                          <a:rPr lang="en-US" i="1"/>
                                          <m:t>0</m:t>
                                        </m:r>
                                        <m:r>
                                          <a:rPr lang="en-US" i="1"/>
                                          <m:t>.</m:t>
                                        </m:r>
                                        <m:r>
                                          <a:rPr lang="en-US" i="1"/>
                                          <m:t>25</m:t>
                                        </m:r>
                                        <m:rad>
                                          <m:radPr>
                                            <m:degHide m:val="on"/>
                                            <m:ctrlPr>
                                              <a:rPr lang="en-US" i="1"/>
                                            </m:ctrlPr>
                                          </m:radPr>
                                          <m:deg/>
                                          <m:e>
                                            <m:sSub>
                                              <m:sSubPr>
                                                <m:ctrlPr>
                                                  <a:rPr lang="en-US" i="1"/>
                                                </m:ctrlPr>
                                              </m:sSubPr>
                                              <m:e>
                                                <m:r>
                                                  <a:rPr lang="en-US" i="1"/>
                                                  <m:t>𝑓</m:t>
                                                </m:r>
                                                <m:r>
                                                  <a:rPr lang="en-US" i="1"/>
                                                  <m:t>′</m:t>
                                                </m:r>
                                              </m:e>
                                              <m:sub>
                                                <m:r>
                                                  <a:rPr lang="en-US" i="1"/>
                                                  <m:t>𝑐</m:t>
                                                </m:r>
                                              </m:sub>
                                            </m:sSub>
                                          </m:e>
                                        </m:rad>
                                      </m:num>
                                      <m:den>
                                        <m:sSub>
                                          <m:sSubPr>
                                            <m:ctrlPr>
                                              <a:rPr lang="en-US" i="1"/>
                                            </m:ctrlPr>
                                          </m:sSubPr>
                                          <m:e>
                                            <m:r>
                                              <a:rPr lang="en-US" i="1"/>
                                              <m:t>𝑓</m:t>
                                            </m:r>
                                          </m:e>
                                          <m:sub>
                                            <m:r>
                                              <a:rPr lang="en-US" i="1"/>
                                              <m:t>𝑦</m:t>
                                            </m:r>
                                          </m:sub>
                                        </m:sSub>
                                      </m:den>
                                    </m:f>
                                  </m:e>
                                </m:mr>
                              </m:m>
                            </m:e>
                          </m:d>
                        </m:e>
                      </m:func>
                      <m:sSub>
                        <m:sSubPr>
                          <m:ctrlPr>
                            <a:rPr lang="en-US" i="1"/>
                          </m:ctrlPr>
                        </m:sSubPr>
                        <m:e>
                          <m:r>
                            <a:rPr lang="en-US" i="1"/>
                            <m:t>      </m:t>
                          </m:r>
                          <m:r>
                            <a:rPr lang="en-US" i="1"/>
                            <m:t>𝜌</m:t>
                          </m:r>
                        </m:e>
                        <m:sub>
                          <m:r>
                            <a:rPr lang="en-US" i="1"/>
                            <m:t>𝑚𝑖𝑛</m:t>
                          </m:r>
                        </m:sub>
                      </m:sSub>
                      <m:r>
                        <a:rPr lang="en-US" i="1"/>
                        <m:t>=</m:t>
                      </m:r>
                      <m:f>
                        <m:fPr>
                          <m:ctrlPr>
                            <a:rPr lang="en-US" i="1"/>
                          </m:ctrlPr>
                        </m:fPr>
                        <m:num>
                          <m:r>
                            <a:rPr lang="en-US" i="1"/>
                            <m:t>1</m:t>
                          </m:r>
                          <m:r>
                            <a:rPr lang="en-US" i="1"/>
                            <m:t>.</m:t>
                          </m:r>
                          <m:r>
                            <a:rPr lang="en-US" i="1"/>
                            <m:t>4</m:t>
                          </m:r>
                        </m:num>
                        <m:den>
                          <m:r>
                            <a:rPr lang="en-US" i="1"/>
                            <m:t>420</m:t>
                          </m:r>
                        </m:den>
                      </m:f>
                      <m:r>
                        <a:rPr lang="en-US" i="1"/>
                        <m:t>=</m:t>
                      </m:r>
                      <m:r>
                        <a:rPr lang="en-US" i="1"/>
                        <m:t>0</m:t>
                      </m:r>
                      <m:r>
                        <a:rPr lang="en-US" i="1"/>
                        <m:t>.</m:t>
                      </m:r>
                      <m:r>
                        <a:rPr lang="en-US" i="1"/>
                        <m:t>0033</m:t>
                      </m:r>
                    </m:oMath>
                  </m:oMathPara>
                </a14:m>
                <a:endParaRPr lang="en-US" dirty="0"/>
              </a:p>
            </p:txBody>
          </p:sp>
        </mc:Choice>
        <mc:Fallback>
          <p:sp>
            <p:nvSpPr>
              <p:cNvPr id="2" name="مستطيل 1"/>
              <p:cNvSpPr>
                <a:spLocks noRot="1" noChangeAspect="1" noMove="1" noResize="1" noEditPoints="1" noAdjustHandles="1" noChangeArrowheads="1" noChangeShapeType="1" noTextEdit="1"/>
              </p:cNvSpPr>
              <p:nvPr/>
            </p:nvSpPr>
            <p:spPr>
              <a:xfrm>
                <a:off x="533400" y="1143000"/>
                <a:ext cx="6172200" cy="1771960"/>
              </a:xfrm>
              <a:prstGeom prst="rect">
                <a:avLst/>
              </a:prstGeom>
              <a:blipFill rotWithShape="1">
                <a:blip r:embed="rId2"/>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3" name="مستطيل 2"/>
              <p:cNvSpPr/>
              <p:nvPr/>
            </p:nvSpPr>
            <p:spPr>
              <a:xfrm>
                <a:off x="533400" y="3124200"/>
                <a:ext cx="7391400" cy="1001172"/>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r>
                        <a:rPr lang="en-US" i="1"/>
                        <m:t>𝜌</m:t>
                      </m:r>
                      <m:r>
                        <a:rPr lang="en-US" i="1"/>
                        <m:t>=</m:t>
                      </m:r>
                      <m:f>
                        <m:fPr>
                          <m:ctrlPr>
                            <a:rPr lang="en-US" i="1"/>
                          </m:ctrlPr>
                        </m:fPr>
                        <m:num>
                          <m:r>
                            <a:rPr lang="en-US" i="1"/>
                            <m:t>0</m:t>
                          </m:r>
                          <m:r>
                            <a:rPr lang="en-US" i="1"/>
                            <m:t>.</m:t>
                          </m:r>
                          <m:r>
                            <a:rPr lang="en-US" i="1"/>
                            <m:t>85</m:t>
                          </m:r>
                          <m:r>
                            <m:rPr>
                              <m:sty m:val="p"/>
                            </m:rPr>
                            <a:rPr lang="en-US"/>
                            <m:t>x</m:t>
                          </m:r>
                          <m:r>
                            <a:rPr lang="en-US" i="1"/>
                            <m:t>30</m:t>
                          </m:r>
                        </m:num>
                        <m:den>
                          <m:r>
                            <a:rPr lang="en-US" i="1"/>
                            <m:t>420</m:t>
                          </m:r>
                        </m:den>
                      </m:f>
                      <m:d>
                        <m:dPr>
                          <m:ctrlPr>
                            <a:rPr lang="en-US" i="1"/>
                          </m:ctrlPr>
                        </m:dPr>
                        <m:e>
                          <m:r>
                            <a:rPr lang="en-US" i="1"/>
                            <m:t>1</m:t>
                          </m:r>
                          <m:r>
                            <a:rPr lang="en-US" i="1"/>
                            <m:t>−</m:t>
                          </m:r>
                          <m:rad>
                            <m:radPr>
                              <m:degHide m:val="on"/>
                              <m:ctrlPr>
                                <a:rPr lang="en-US" i="1"/>
                              </m:ctrlPr>
                            </m:radPr>
                            <m:deg/>
                            <m:e>
                              <m:r>
                                <a:rPr lang="en-US" i="1"/>
                                <m:t>1</m:t>
                              </m:r>
                              <m:r>
                                <a:rPr lang="en-US" i="1"/>
                                <m:t>−</m:t>
                              </m:r>
                              <m:f>
                                <m:fPr>
                                  <m:ctrlPr>
                                    <a:rPr lang="en-US" i="1"/>
                                  </m:ctrlPr>
                                </m:fPr>
                                <m:num>
                                  <m:r>
                                    <a:rPr lang="en-US" i="1"/>
                                    <m:t>2</m:t>
                                  </m:r>
                                  <m:r>
                                    <a:rPr lang="en-US" i="1"/>
                                    <m:t>.</m:t>
                                  </m:r>
                                  <m:r>
                                    <a:rPr lang="en-US" i="1"/>
                                    <m:t>61</m:t>
                                  </m:r>
                                  <m:r>
                                    <m:rPr>
                                      <m:sty m:val="p"/>
                                    </m:rPr>
                                    <a:rPr lang="en-US"/>
                                    <m:t>x</m:t>
                                  </m:r>
                                  <m:sSup>
                                    <m:sSupPr>
                                      <m:ctrlPr>
                                        <a:rPr lang="en-US" i="1"/>
                                      </m:ctrlPr>
                                    </m:sSupPr>
                                    <m:e>
                                      <m:r>
                                        <a:rPr lang="en-US" i="1"/>
                                        <m:t>10</m:t>
                                      </m:r>
                                    </m:e>
                                    <m:sup>
                                      <m:r>
                                        <a:rPr lang="en-US" i="1"/>
                                        <m:t>6</m:t>
                                      </m:r>
                                    </m:sup>
                                  </m:sSup>
                                  <m:r>
                                    <m:rPr>
                                      <m:sty m:val="p"/>
                                    </m:rPr>
                                    <a:rPr lang="en-US"/>
                                    <m:t>x</m:t>
                                  </m:r>
                                  <m:r>
                                    <a:rPr lang="en-US"/>
                                    <m:t>394</m:t>
                                  </m:r>
                                  <m:r>
                                    <a:rPr lang="en-US"/>
                                    <m:t>.</m:t>
                                  </m:r>
                                  <m:r>
                                    <a:rPr lang="en-US"/>
                                    <m:t>7</m:t>
                                  </m:r>
                                </m:num>
                                <m:den>
                                  <m:r>
                                    <a:rPr lang="en-US" i="1"/>
                                    <m:t>600</m:t>
                                  </m:r>
                                  <m:r>
                                    <a:rPr lang="en-US" i="1"/>
                                    <m:t>𝑥</m:t>
                                  </m:r>
                                  <m:sSup>
                                    <m:sSupPr>
                                      <m:ctrlPr>
                                        <a:rPr lang="en-US" i="1"/>
                                      </m:ctrlPr>
                                    </m:sSupPr>
                                    <m:e>
                                      <m:r>
                                        <a:rPr lang="en-US" i="1"/>
                                        <m:t>1140</m:t>
                                      </m:r>
                                    </m:e>
                                    <m:sup>
                                      <m:r>
                                        <a:rPr lang="en-US" i="1"/>
                                        <m:t>2</m:t>
                                      </m:r>
                                    </m:sup>
                                  </m:sSup>
                                  <m:r>
                                    <a:rPr lang="en-US" i="1"/>
                                    <m:t>𝑥</m:t>
                                  </m:r>
                                  <m:r>
                                    <a:rPr lang="en-US" i="1"/>
                                    <m:t>30</m:t>
                                  </m:r>
                                </m:den>
                              </m:f>
                            </m:e>
                          </m:rad>
                        </m:e>
                      </m:d>
                      <m:r>
                        <a:rPr lang="en-US" i="1"/>
                        <m:t>=</m:t>
                      </m:r>
                      <m:r>
                        <a:rPr lang="en-US"/>
                        <m:t>0</m:t>
                      </m:r>
                      <m:r>
                        <a:rPr lang="en-US" i="1"/>
                        <m:t>.</m:t>
                      </m:r>
                      <m:r>
                        <a:rPr lang="en-US" i="1"/>
                        <m:t>00135</m:t>
                      </m:r>
                      <m:r>
                        <a:rPr lang="en-US" i="1"/>
                        <m:t>&lt;</m:t>
                      </m:r>
                      <m:r>
                        <a:rPr lang="en-US" i="1"/>
                        <m:t>0</m:t>
                      </m:r>
                      <m:r>
                        <a:rPr lang="en-US" i="1"/>
                        <m:t>.</m:t>
                      </m:r>
                      <m:r>
                        <a:rPr lang="en-US" i="1"/>
                        <m:t>0035</m:t>
                      </m:r>
                    </m:oMath>
                  </m:oMathPara>
                </a14:m>
                <a:endParaRPr lang="en-US" dirty="0"/>
              </a:p>
            </p:txBody>
          </p:sp>
        </mc:Choice>
        <mc:Fallback>
          <p:sp>
            <p:nvSpPr>
              <p:cNvPr id="3" name="مستطيل 2"/>
              <p:cNvSpPr>
                <a:spLocks noRot="1" noChangeAspect="1" noMove="1" noResize="1" noEditPoints="1" noAdjustHandles="1" noChangeArrowheads="1" noChangeShapeType="1" noTextEdit="1"/>
              </p:cNvSpPr>
              <p:nvPr/>
            </p:nvSpPr>
            <p:spPr>
              <a:xfrm>
                <a:off x="533400" y="3124200"/>
                <a:ext cx="7391400" cy="1001172"/>
              </a:xfrm>
              <a:prstGeom prst="rect">
                <a:avLst/>
              </a:prstGeom>
              <a:blipFill rotWithShape="1">
                <a:blip r:embed="rId3"/>
                <a:stretch>
                  <a:fillRect/>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4" name="مستطيل 3"/>
              <p:cNvSpPr/>
              <p:nvPr/>
            </p:nvSpPr>
            <p:spPr>
              <a:xfrm>
                <a:off x="914400" y="4724400"/>
                <a:ext cx="7467600" cy="1228734"/>
              </a:xfrm>
              <a:prstGeom prst="rect">
                <a:avLst/>
              </a:prstGeom>
            </p:spPr>
            <p:txBody>
              <a:bodyPr wrap="square">
                <a:spAutoFit/>
              </a:bodyPr>
              <a:lstStyle/>
              <a:p>
                <a:r>
                  <a:rPr lang="en-US" dirty="0"/>
                  <a:t>all of computed steel ratios are less than  </a:t>
                </a:r>
                <a14:m>
                  <m:oMath xmlns:m="http://schemas.openxmlformats.org/officeDocument/2006/math">
                    <m:sSub>
                      <m:sSubPr>
                        <m:ctrlPr>
                          <a:rPr lang="en-US" i="1"/>
                        </m:ctrlPr>
                      </m:sSubPr>
                      <m:e>
                        <m:r>
                          <a:rPr lang="en-US" i="1"/>
                          <m:t>𝜌</m:t>
                        </m:r>
                      </m:e>
                      <m:sub>
                        <m:r>
                          <a:rPr lang="en-US" i="1"/>
                          <m:t>𝑚𝑖𝑛</m:t>
                        </m:r>
                      </m:sub>
                    </m:sSub>
                  </m:oMath>
                </a14:m>
                <a:r>
                  <a:rPr lang="en-US" dirty="0"/>
                  <a:t> so we will use the min. area of steel which is </a:t>
                </a:r>
                <a:r>
                  <a:rPr lang="en-US" dirty="0" smtClean="0"/>
                  <a:t>:</a:t>
                </a:r>
              </a:p>
              <a:p>
                <a:endParaRPr lang="en-US" dirty="0"/>
              </a:p>
              <a:p>
                <a:r>
                  <a:rPr lang="en-US" dirty="0" err="1"/>
                  <a:t>As</a:t>
                </a:r>
                <a:r>
                  <a:rPr lang="en-US" baseline="-25000" dirty="0" err="1"/>
                  <a:t>min</a:t>
                </a:r>
                <a:r>
                  <a:rPr lang="en-US" dirty="0"/>
                  <a:t> = 0.0033*</a:t>
                </a:r>
                <a:r>
                  <a:rPr lang="en-US" dirty="0" err="1"/>
                  <a:t>bw</a:t>
                </a:r>
                <a:r>
                  <a:rPr lang="en-US" dirty="0"/>
                  <a:t>*d = 0.0035*600*1140= 2394mm</a:t>
                </a:r>
                <a:r>
                  <a:rPr lang="en-US" baseline="30000" dirty="0"/>
                  <a:t>2 </a:t>
                </a:r>
                <a:r>
                  <a:rPr lang="en-US" dirty="0"/>
                  <a:t> </a:t>
                </a:r>
                <a:r>
                  <a:rPr lang="en-US" dirty="0" smtClean="0"/>
                  <a:t> (</a:t>
                </a:r>
                <a:r>
                  <a:rPr lang="en-US" dirty="0"/>
                  <a:t>use 8ø20)</a:t>
                </a:r>
                <a:endParaRPr lang="ar-SA" dirty="0"/>
              </a:p>
            </p:txBody>
          </p:sp>
        </mc:Choice>
        <mc:Fallback>
          <p:sp>
            <p:nvSpPr>
              <p:cNvPr id="4" name="مستطيل 3"/>
              <p:cNvSpPr>
                <a:spLocks noRot="1" noChangeAspect="1" noMove="1" noResize="1" noEditPoints="1" noAdjustHandles="1" noChangeArrowheads="1" noChangeShapeType="1" noTextEdit="1"/>
              </p:cNvSpPr>
              <p:nvPr/>
            </p:nvSpPr>
            <p:spPr>
              <a:xfrm>
                <a:off x="914400" y="4724400"/>
                <a:ext cx="7467600" cy="1228734"/>
              </a:xfrm>
              <a:prstGeom prst="rect">
                <a:avLst/>
              </a:prstGeom>
              <a:blipFill rotWithShape="1">
                <a:blip r:embed="rId4"/>
                <a:stretch>
                  <a:fillRect l="-653" t="-1980" b="-6931"/>
                </a:stretch>
              </a:blipFill>
            </p:spPr>
            <p:txBody>
              <a:bodyPr/>
              <a:lstStyle/>
              <a:p>
                <a:r>
                  <a:rPr lang="ar-SA">
                    <a:noFill/>
                  </a:rPr>
                  <a:t> </a:t>
                </a:r>
              </a:p>
            </p:txBody>
          </p:sp>
        </mc:Fallback>
      </mc:AlternateContent>
    </p:spTree>
    <p:extLst>
      <p:ext uri="{BB962C8B-B14F-4D97-AF65-F5344CB8AC3E}">
        <p14:creationId xmlns:p14="http://schemas.microsoft.com/office/powerpoint/2010/main" val="78011781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3400" y="990600"/>
            <a:ext cx="3818225" cy="461665"/>
          </a:xfrm>
          <a:prstGeom prst="rect">
            <a:avLst/>
          </a:prstGeom>
        </p:spPr>
        <p:txBody>
          <a:bodyPr wrap="none">
            <a:spAutoFit/>
          </a:bodyPr>
          <a:lstStyle/>
          <a:p>
            <a:r>
              <a:rPr lang="en-US" sz="2400" b="1" dirty="0"/>
              <a:t>Design Beam for Torsion </a:t>
            </a:r>
            <a:endParaRPr lang="ar-SA" sz="2400" dirty="0"/>
          </a:p>
        </p:txBody>
      </p:sp>
      <p:sp>
        <p:nvSpPr>
          <p:cNvPr id="3" name="مستطيل 2"/>
          <p:cNvSpPr/>
          <p:nvPr/>
        </p:nvSpPr>
        <p:spPr>
          <a:xfrm>
            <a:off x="533400" y="2133600"/>
            <a:ext cx="3505200" cy="1477328"/>
          </a:xfrm>
          <a:prstGeom prst="rect">
            <a:avLst/>
          </a:prstGeom>
        </p:spPr>
        <p:txBody>
          <a:bodyPr wrap="square">
            <a:spAutoFit/>
          </a:bodyPr>
          <a:lstStyle/>
          <a:p>
            <a:r>
              <a:rPr lang="en-US" dirty="0"/>
              <a:t>X1=600-2*44.5 = 511mm</a:t>
            </a:r>
          </a:p>
          <a:p>
            <a:r>
              <a:rPr lang="en-US" dirty="0"/>
              <a:t>Y1= 1200-2*44.5 =1111mm</a:t>
            </a:r>
          </a:p>
          <a:p>
            <a:r>
              <a:rPr lang="en-US" dirty="0" err="1"/>
              <a:t>Ph</a:t>
            </a:r>
            <a:r>
              <a:rPr lang="en-US" dirty="0"/>
              <a:t>  = 2X+2Y= 2(511+111) =3244mm</a:t>
            </a:r>
          </a:p>
          <a:p>
            <a:r>
              <a:rPr lang="en-US" dirty="0" err="1"/>
              <a:t>Aoh</a:t>
            </a:r>
            <a:r>
              <a:rPr lang="en-US" dirty="0"/>
              <a:t> =X*Y= 511*1111=567721mm</a:t>
            </a:r>
            <a:r>
              <a:rPr lang="en-US" baseline="30000" dirty="0"/>
              <a:t>2 </a:t>
            </a:r>
            <a:endParaRPr lang="en-US" dirty="0"/>
          </a:p>
          <a:p>
            <a:r>
              <a:rPr lang="en-US" dirty="0" err="1"/>
              <a:t>Ao</a:t>
            </a:r>
            <a:r>
              <a:rPr lang="en-US" dirty="0"/>
              <a:t>= 0.85*</a:t>
            </a:r>
            <a:r>
              <a:rPr lang="en-US" dirty="0" err="1"/>
              <a:t>Aoh</a:t>
            </a:r>
            <a:r>
              <a:rPr lang="en-US" dirty="0"/>
              <a:t> =482563mm</a:t>
            </a:r>
            <a:r>
              <a:rPr lang="en-US" baseline="30000" dirty="0"/>
              <a:t>2</a:t>
            </a:r>
            <a:endParaRPr lang="en-US" dirty="0"/>
          </a:p>
        </p:txBody>
      </p:sp>
      <p:pic>
        <p:nvPicPr>
          <p:cNvPr id="4" name="Picture 1"/>
          <p:cNvPicPr/>
          <p:nvPr/>
        </p:nvPicPr>
        <p:blipFill>
          <a:blip r:embed="rId2" cstate="print"/>
          <a:srcRect/>
          <a:stretch>
            <a:fillRect/>
          </a:stretch>
        </p:blipFill>
        <p:spPr bwMode="auto">
          <a:xfrm>
            <a:off x="6172200" y="990600"/>
            <a:ext cx="2162175" cy="2819400"/>
          </a:xfrm>
          <a:prstGeom prst="rect">
            <a:avLst/>
          </a:prstGeom>
          <a:noFill/>
          <a:ln w="9525">
            <a:noFill/>
            <a:miter lim="800000"/>
            <a:headEnd/>
            <a:tailEnd/>
          </a:ln>
        </p:spPr>
      </p:pic>
    </p:spTree>
    <p:extLst>
      <p:ext uri="{BB962C8B-B14F-4D97-AF65-F5344CB8AC3E}">
        <p14:creationId xmlns:p14="http://schemas.microsoft.com/office/powerpoint/2010/main" val="59779666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066800"/>
            <a:ext cx="48006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mc:Choice xmlns:a14="http://schemas.microsoft.com/office/drawing/2010/main" Requires="a14">
          <p:sp>
            <p:nvSpPr>
              <p:cNvPr id="2" name="مستطيل 1"/>
              <p:cNvSpPr/>
              <p:nvPr/>
            </p:nvSpPr>
            <p:spPr>
              <a:xfrm>
                <a:off x="76200" y="1470483"/>
                <a:ext cx="3810000" cy="4194033"/>
              </a:xfrm>
              <a:prstGeom prst="rect">
                <a:avLst/>
              </a:prstGeom>
            </p:spPr>
            <p:txBody>
              <a:bodyPr wrap="square">
                <a:spAutoFit/>
              </a:bodyPr>
              <a:lstStyle/>
              <a:p>
                <a:r>
                  <a:rPr lang="en-US" dirty="0"/>
                  <a:t> </a:t>
                </a:r>
              </a:p>
              <a:p>
                <a:r>
                  <a:rPr lang="en-US" dirty="0"/>
                  <a:t> The value of  </a:t>
                </a:r>
                <a:r>
                  <a:rPr lang="en-US" dirty="0" err="1"/>
                  <a:t>tu</a:t>
                </a:r>
                <a:r>
                  <a:rPr lang="en-US" dirty="0"/>
                  <a:t> = 378.5 </a:t>
                </a:r>
                <a:r>
                  <a:rPr lang="en-US" dirty="0" err="1" smtClean="0"/>
                  <a:t>KN.m</a:t>
                </a:r>
                <a:r>
                  <a:rPr lang="ar-JO" dirty="0" smtClean="0"/>
                  <a:t>-</a:t>
                </a:r>
                <a:r>
                  <a:rPr lang="en-US" dirty="0"/>
                  <a:t/>
                </a:r>
                <a:br>
                  <a:rPr lang="en-US" dirty="0"/>
                </a:br>
                <a:r>
                  <a:rPr lang="en-US" dirty="0"/>
                  <a:t> </a:t>
                </a:r>
                <a:br>
                  <a:rPr lang="en-US" dirty="0"/>
                </a:br>
                <a14:m>
                  <m:oMathPara xmlns:m="http://schemas.openxmlformats.org/officeDocument/2006/math">
                    <m:oMathParaPr>
                      <m:jc m:val="centerGroup"/>
                    </m:oMathParaPr>
                    <m:oMath xmlns:m="http://schemas.openxmlformats.org/officeDocument/2006/math">
                      <m:rad>
                        <m:radPr>
                          <m:ctrlPr>
                            <a:rPr lang="en-US" i="1"/>
                          </m:ctrlPr>
                        </m:radPr>
                        <m:deg>
                          <m:r>
                            <a:rPr lang="en-US"/>
                            <m:t>2</m:t>
                          </m:r>
                        </m:deg>
                        <m:e>
                          <m:sSup>
                            <m:sSupPr>
                              <m:ctrlPr>
                                <a:rPr lang="en-US" i="1"/>
                              </m:ctrlPr>
                            </m:sSupPr>
                            <m:e>
                              <m:r>
                                <a:rPr lang="en-US"/>
                                <m:t>(</m:t>
                              </m:r>
                              <m:f>
                                <m:fPr>
                                  <m:ctrlPr>
                                    <a:rPr lang="en-US" i="1"/>
                                  </m:ctrlPr>
                                </m:fPr>
                                <m:num>
                                  <m:r>
                                    <m:rPr>
                                      <m:sty m:val="p"/>
                                    </m:rPr>
                                    <a:rPr lang="en-US"/>
                                    <m:t>Vu</m:t>
                                  </m:r>
                                </m:num>
                                <m:den>
                                  <m:r>
                                    <m:rPr>
                                      <m:sty m:val="p"/>
                                    </m:rPr>
                                    <a:rPr lang="en-US"/>
                                    <m:t>bw</m:t>
                                  </m:r>
                                  <m:r>
                                    <a:rPr lang="en-US"/>
                                    <m:t> </m:t>
                                  </m:r>
                                  <m:r>
                                    <m:rPr>
                                      <m:sty m:val="p"/>
                                    </m:rPr>
                                    <a:rPr lang="en-US"/>
                                    <m:t>d</m:t>
                                  </m:r>
                                </m:den>
                              </m:f>
                              <m:r>
                                <a:rPr lang="en-US"/>
                                <m:t>)</m:t>
                              </m:r>
                            </m:e>
                            <m:sup>
                              <m:r>
                                <a:rPr lang="en-US"/>
                                <m:t>2</m:t>
                              </m:r>
                            </m:sup>
                          </m:sSup>
                          <m:r>
                            <a:rPr lang="en-US"/>
                            <m:t>+</m:t>
                          </m:r>
                          <m:f>
                            <m:fPr>
                              <m:ctrlPr>
                                <a:rPr lang="en-US" i="1"/>
                              </m:ctrlPr>
                            </m:fPr>
                            <m:num>
                              <m:r>
                                <m:rPr>
                                  <m:sty m:val="p"/>
                                </m:rPr>
                                <a:rPr lang="en-US"/>
                                <m:t>tu</m:t>
                              </m:r>
                              <m:r>
                                <a:rPr lang="en-US"/>
                                <m:t> </m:t>
                              </m:r>
                              <m:r>
                                <m:rPr>
                                  <m:sty m:val="p"/>
                                </m:rPr>
                                <a:rPr lang="en-US"/>
                                <m:t>Ph</m:t>
                              </m:r>
                            </m:num>
                            <m:den>
                              <m:r>
                                <a:rPr lang="en-US"/>
                                <m:t>1</m:t>
                              </m:r>
                              <m:r>
                                <a:rPr lang="en-US"/>
                                <m:t>.</m:t>
                              </m:r>
                              <m:r>
                                <a:rPr lang="en-US"/>
                                <m:t>7</m:t>
                              </m:r>
                              <m:r>
                                <a:rPr lang="en-US"/>
                                <m:t> </m:t>
                              </m:r>
                              <m:sSup>
                                <m:sSupPr>
                                  <m:ctrlPr>
                                    <a:rPr lang="en-US" i="1"/>
                                  </m:ctrlPr>
                                </m:sSupPr>
                                <m:e>
                                  <m:r>
                                    <m:rPr>
                                      <m:sty m:val="p"/>
                                    </m:rPr>
                                    <a:rPr lang="en-US"/>
                                    <m:t>Aoh</m:t>
                                  </m:r>
                                </m:e>
                                <m:sup>
                                  <m:r>
                                    <a:rPr lang="en-US"/>
                                    <m:t>2</m:t>
                                  </m:r>
                                </m:sup>
                              </m:sSup>
                            </m:den>
                          </m:f>
                        </m:e>
                      </m:rad>
                      <m:r>
                        <a:rPr lang="en-US"/>
                        <m:t>≤∅</m:t>
                      </m:r>
                      <m:f>
                        <m:fPr>
                          <m:ctrlPr>
                            <a:rPr lang="en-US" i="1"/>
                          </m:ctrlPr>
                        </m:fPr>
                        <m:num>
                          <m:r>
                            <a:rPr lang="en-US"/>
                            <m:t>5</m:t>
                          </m:r>
                        </m:num>
                        <m:den>
                          <m:r>
                            <a:rPr lang="en-US"/>
                            <m:t>6</m:t>
                          </m:r>
                        </m:den>
                      </m:f>
                      <m:rad>
                        <m:radPr>
                          <m:degHide m:val="on"/>
                          <m:ctrlPr>
                            <a:rPr lang="en-US" i="1"/>
                          </m:ctrlPr>
                        </m:radPr>
                        <m:deg/>
                        <m:e>
                          <m:r>
                            <m:rPr>
                              <m:sty m:val="p"/>
                            </m:rPr>
                            <a:rPr lang="en-US"/>
                            <m:t>fc</m:t>
                          </m:r>
                        </m:e>
                      </m:rad>
                    </m:oMath>
                  </m:oMathPara>
                </a14:m>
                <a:endParaRPr lang="en-US" dirty="0"/>
              </a:p>
              <a:p>
                <a14:m>
                  <m:oMathPara xmlns:m="http://schemas.openxmlformats.org/officeDocument/2006/math">
                    <m:oMathParaPr>
                      <m:jc m:val="centerGroup"/>
                    </m:oMathParaPr>
                    <m:oMath xmlns:m="http://schemas.openxmlformats.org/officeDocument/2006/math">
                      <m:rad>
                        <m:radPr>
                          <m:ctrlPr>
                            <a:rPr lang="en-US" b="1" i="1"/>
                          </m:ctrlPr>
                        </m:radPr>
                        <m:deg>
                          <m:r>
                            <a:rPr lang="en-US" b="1" i="1"/>
                            <m:t>𝟐</m:t>
                          </m:r>
                        </m:deg>
                        <m:e>
                          <m:sSup>
                            <m:sSupPr>
                              <m:ctrlPr>
                                <a:rPr lang="en-US" b="1" i="1"/>
                              </m:ctrlPr>
                            </m:sSupPr>
                            <m:e>
                              <m:r>
                                <a:rPr lang="en-US" b="1" i="1"/>
                                <m:t>(</m:t>
                              </m:r>
                              <m:f>
                                <m:fPr>
                                  <m:ctrlPr>
                                    <a:rPr lang="en-US" b="1" i="1"/>
                                  </m:ctrlPr>
                                </m:fPr>
                                <m:num>
                                  <m:r>
                                    <a:rPr lang="en-US" b="1" i="1"/>
                                    <m:t>𝟒𝟖𝟑</m:t>
                                  </m:r>
                                  <m:r>
                                    <a:rPr lang="en-US" b="1" i="1"/>
                                    <m:t>.</m:t>
                                  </m:r>
                                  <m:r>
                                    <a:rPr lang="en-US" b="1" i="1"/>
                                    <m:t>𝟓𝟖</m:t>
                                  </m:r>
                                  <m:r>
                                    <a:rPr lang="en-US" b="1" i="1"/>
                                    <m:t>∗</m:t>
                                  </m:r>
                                  <m:sSup>
                                    <m:sSupPr>
                                      <m:ctrlPr>
                                        <a:rPr lang="en-US" b="1" i="1"/>
                                      </m:ctrlPr>
                                    </m:sSupPr>
                                    <m:e>
                                      <m:r>
                                        <a:rPr lang="en-US" b="1" i="1"/>
                                        <m:t>𝟏𝟎</m:t>
                                      </m:r>
                                    </m:e>
                                    <m:sup>
                                      <m:r>
                                        <a:rPr lang="en-US" b="1" i="1"/>
                                        <m:t>𝟑</m:t>
                                      </m:r>
                                    </m:sup>
                                  </m:sSup>
                                </m:num>
                                <m:den>
                                  <m:r>
                                    <a:rPr lang="en-US" b="1" i="1"/>
                                    <m:t>𝟔𝟎𝟎</m:t>
                                  </m:r>
                                  <m:r>
                                    <a:rPr lang="en-US" b="1" i="1"/>
                                    <m:t>∗</m:t>
                                  </m:r>
                                  <m:r>
                                    <a:rPr lang="en-US" b="1" i="1"/>
                                    <m:t>𝟏𝟏𝟒𝟎</m:t>
                                  </m:r>
                                </m:den>
                              </m:f>
                              <m:r>
                                <a:rPr lang="en-US" b="1" i="1"/>
                                <m:t>)</m:t>
                              </m:r>
                            </m:e>
                            <m:sup>
                              <m:r>
                                <a:rPr lang="en-US" b="1" i="1"/>
                                <m:t>𝟐</m:t>
                              </m:r>
                            </m:sup>
                          </m:sSup>
                          <m:r>
                            <a:rPr lang="en-US" b="1" i="1"/>
                            <m:t>+</m:t>
                          </m:r>
                          <m:f>
                            <m:fPr>
                              <m:ctrlPr>
                                <a:rPr lang="en-US" b="1" i="1"/>
                              </m:ctrlPr>
                            </m:fPr>
                            <m:num>
                              <m:r>
                                <a:rPr lang="en-US" b="1" i="1"/>
                                <m:t>𝟑𝟕𝟖</m:t>
                              </m:r>
                              <m:r>
                                <a:rPr lang="en-US" b="1" i="1"/>
                                <m:t>.</m:t>
                              </m:r>
                              <m:r>
                                <a:rPr lang="en-US" b="1" i="1"/>
                                <m:t>𝟓</m:t>
                              </m:r>
                              <m:r>
                                <a:rPr lang="en-US" b="1" i="1"/>
                                <m:t>∗</m:t>
                              </m:r>
                              <m:sSup>
                                <m:sSupPr>
                                  <m:ctrlPr>
                                    <a:rPr lang="en-US" b="1" i="1"/>
                                  </m:ctrlPr>
                                </m:sSupPr>
                                <m:e>
                                  <m:r>
                                    <a:rPr lang="en-US" b="1" i="1"/>
                                    <m:t>𝟏𝟎</m:t>
                                  </m:r>
                                </m:e>
                                <m:sup>
                                  <m:r>
                                    <a:rPr lang="en-US" b="1" i="1"/>
                                    <m:t>𝟔</m:t>
                                  </m:r>
                                </m:sup>
                              </m:sSup>
                              <m:r>
                                <a:rPr lang="en-US" b="1" i="1"/>
                                <m:t>∗</m:t>
                              </m:r>
                              <m:r>
                                <a:rPr lang="en-US" b="1" i="1"/>
                                <m:t>𝟑𝟐𝟒𝟒</m:t>
                              </m:r>
                            </m:num>
                            <m:den>
                              <m:r>
                                <a:rPr lang="en-US" b="1" i="1"/>
                                <m:t>𝟏</m:t>
                              </m:r>
                              <m:r>
                                <a:rPr lang="en-US" b="1" i="1"/>
                                <m:t>.</m:t>
                              </m:r>
                              <m:r>
                                <a:rPr lang="en-US" b="1" i="1"/>
                                <m:t>𝟕</m:t>
                              </m:r>
                              <m:r>
                                <a:rPr lang="en-US" b="1" i="1"/>
                                <m:t> </m:t>
                              </m:r>
                              <m:sSup>
                                <m:sSupPr>
                                  <m:ctrlPr>
                                    <a:rPr lang="en-US" b="1" i="1"/>
                                  </m:ctrlPr>
                                </m:sSupPr>
                                <m:e>
                                  <m:r>
                                    <a:rPr lang="en-US" b="1" i="1"/>
                                    <m:t>∗</m:t>
                                  </m:r>
                                  <m:r>
                                    <a:rPr lang="en-US" b="1" i="1"/>
                                    <m:t>𝟓𝟔𝟕𝟕𝟐𝟏</m:t>
                                  </m:r>
                                </m:e>
                                <m:sup>
                                  <m:r>
                                    <a:rPr lang="en-US" b="1" i="1"/>
                                    <m:t>𝟐</m:t>
                                  </m:r>
                                </m:sup>
                              </m:sSup>
                            </m:den>
                          </m:f>
                        </m:e>
                      </m:rad>
                      <m:r>
                        <a:rPr lang="en-US" b="1" i="1"/>
                        <m:t>&lt;</m:t>
                      </m:r>
                      <m:r>
                        <a:rPr lang="en-US" b="1" i="1"/>
                        <m:t>𝟎</m:t>
                      </m:r>
                      <m:r>
                        <a:rPr lang="en-US" b="1" i="1"/>
                        <m:t>.</m:t>
                      </m:r>
                      <m:r>
                        <a:rPr lang="en-US" b="1" i="1"/>
                        <m:t>𝟕𝟓</m:t>
                      </m:r>
                      <m:f>
                        <m:fPr>
                          <m:ctrlPr>
                            <a:rPr lang="en-US" b="1" i="1"/>
                          </m:ctrlPr>
                        </m:fPr>
                        <m:num>
                          <m:r>
                            <a:rPr lang="en-US" b="1" i="1"/>
                            <m:t>𝟓</m:t>
                          </m:r>
                        </m:num>
                        <m:den>
                          <m:r>
                            <a:rPr lang="en-US" b="1" i="1"/>
                            <m:t>𝟔</m:t>
                          </m:r>
                        </m:den>
                      </m:f>
                      <m:rad>
                        <m:radPr>
                          <m:degHide m:val="on"/>
                          <m:ctrlPr>
                            <a:rPr lang="en-US" b="1" i="1"/>
                          </m:ctrlPr>
                        </m:radPr>
                        <m:deg/>
                        <m:e>
                          <m:r>
                            <a:rPr lang="en-US" b="1" i="1"/>
                            <m:t>𝟑𝟎</m:t>
                          </m:r>
                        </m:e>
                      </m:rad>
                    </m:oMath>
                  </m:oMathPara>
                </a14:m>
                <a:endParaRPr lang="en-US" b="1" i="1" dirty="0"/>
              </a:p>
              <a:p>
                <a:r>
                  <a:rPr lang="en-US" b="1" i="1" dirty="0"/>
                  <a:t> </a:t>
                </a:r>
                <a:endParaRPr lang="en-US" dirty="0"/>
              </a:p>
              <a:p>
                <a:r>
                  <a:rPr lang="en-US" dirty="0"/>
                  <a:t>1.655 &lt; 3.423  </a:t>
                </a:r>
                <a:r>
                  <a:rPr lang="en-US" dirty="0" smtClean="0"/>
                  <a:t>……….</a:t>
                </a:r>
              </a:p>
              <a:p>
                <a:endParaRPr lang="en-US" dirty="0"/>
              </a:p>
              <a:p>
                <a:r>
                  <a:rPr lang="en-US" dirty="0" smtClean="0"/>
                  <a:t> </a:t>
                </a:r>
                <a:r>
                  <a:rPr lang="en-US" dirty="0"/>
                  <a:t>so </a:t>
                </a:r>
                <a:r>
                  <a:rPr lang="en-US" u="sng" dirty="0"/>
                  <a:t>the section is adequate </a:t>
                </a:r>
                <a:endParaRPr lang="en-US" dirty="0"/>
              </a:p>
            </p:txBody>
          </p:sp>
        </mc:Choice>
        <mc:Fallback>
          <p:sp>
            <p:nvSpPr>
              <p:cNvPr id="2" name="مستطيل 1"/>
              <p:cNvSpPr>
                <a:spLocks noRot="1" noChangeAspect="1" noMove="1" noResize="1" noEditPoints="1" noAdjustHandles="1" noChangeArrowheads="1" noChangeShapeType="1" noTextEdit="1"/>
              </p:cNvSpPr>
              <p:nvPr/>
            </p:nvSpPr>
            <p:spPr>
              <a:xfrm>
                <a:off x="76200" y="1470483"/>
                <a:ext cx="3810000" cy="4194033"/>
              </a:xfrm>
              <a:prstGeom prst="rect">
                <a:avLst/>
              </a:prstGeom>
              <a:blipFill rotWithShape="1">
                <a:blip r:embed="rId3"/>
                <a:stretch>
                  <a:fillRect l="-1440" r="-8960" b="-1308"/>
                </a:stretch>
              </a:blipFill>
            </p:spPr>
            <p:txBody>
              <a:bodyPr/>
              <a:lstStyle/>
              <a:p>
                <a:r>
                  <a:rPr lang="ar-SA">
                    <a:noFill/>
                  </a:rPr>
                  <a:t> </a:t>
                </a:r>
              </a:p>
            </p:txBody>
          </p:sp>
        </mc:Fallback>
      </mc:AlternateContent>
    </p:spTree>
    <p:extLst>
      <p:ext uri="{BB962C8B-B14F-4D97-AF65-F5344CB8AC3E}">
        <p14:creationId xmlns:p14="http://schemas.microsoft.com/office/powerpoint/2010/main" val="401134259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3400" y="914400"/>
            <a:ext cx="3859133" cy="369332"/>
          </a:xfrm>
          <a:prstGeom prst="rect">
            <a:avLst/>
          </a:prstGeom>
        </p:spPr>
        <p:txBody>
          <a:bodyPr wrap="none">
            <a:spAutoFit/>
          </a:bodyPr>
          <a:lstStyle/>
          <a:p>
            <a:r>
              <a:rPr lang="en-US" b="1" dirty="0"/>
              <a:t>Travers reinforcement for torsion:</a:t>
            </a:r>
            <a:endParaRPr lang="en-US" dirty="0"/>
          </a:p>
        </p:txBody>
      </p:sp>
      <mc:AlternateContent xmlns:mc="http://schemas.openxmlformats.org/markup-compatibility/2006">
        <mc:Choice xmlns:a14="http://schemas.microsoft.com/office/drawing/2010/main" Requires="a14">
          <p:sp>
            <p:nvSpPr>
              <p:cNvPr id="3" name="مستطيل 2"/>
              <p:cNvSpPr/>
              <p:nvPr/>
            </p:nvSpPr>
            <p:spPr>
              <a:xfrm>
                <a:off x="533400" y="1676400"/>
                <a:ext cx="5715000" cy="1061509"/>
              </a:xfrm>
              <a:prstGeom prst="rect">
                <a:avLst/>
              </a:prstGeom>
            </p:spPr>
            <p:txBody>
              <a:bodyPr wrap="square">
                <a:spAutoFit/>
              </a:bodyPr>
              <a:lstStyle/>
              <a:p>
                <a:r>
                  <a:rPr lang="en-US" dirty="0"/>
                  <a:t>Calculate </a:t>
                </a:r>
                <a14:m>
                  <m:oMath xmlns:m="http://schemas.openxmlformats.org/officeDocument/2006/math">
                    <m:f>
                      <m:fPr>
                        <m:ctrlPr>
                          <a:rPr lang="en-US" i="1"/>
                        </m:ctrlPr>
                      </m:fPr>
                      <m:num>
                        <m:r>
                          <a:rPr lang="en-US" i="1"/>
                          <m:t>𝐴𝑡</m:t>
                        </m:r>
                      </m:num>
                      <m:den>
                        <m:r>
                          <a:rPr lang="en-US" i="1"/>
                          <m:t>𝑆</m:t>
                        </m:r>
                      </m:den>
                    </m:f>
                  </m:oMath>
                </a14:m>
                <a:r>
                  <a:rPr lang="en-US" dirty="0"/>
                  <a:t> torsion:</a:t>
                </a:r>
              </a:p>
              <a:p>
                <a14:m>
                  <m:oMathPara xmlns:m="http://schemas.openxmlformats.org/officeDocument/2006/math">
                    <m:oMathParaPr>
                      <m:jc m:val="centerGroup"/>
                    </m:oMathParaPr>
                    <m:oMath xmlns:m="http://schemas.openxmlformats.org/officeDocument/2006/math">
                      <m:f>
                        <m:fPr>
                          <m:ctrlPr>
                            <a:rPr lang="en-US" i="1"/>
                          </m:ctrlPr>
                        </m:fPr>
                        <m:num>
                          <m:r>
                            <a:rPr lang="en-US" i="1"/>
                            <m:t>𝐴𝑡</m:t>
                          </m:r>
                        </m:num>
                        <m:den>
                          <m:r>
                            <a:rPr lang="en-US" i="1"/>
                            <m:t>𝑆</m:t>
                          </m:r>
                        </m:den>
                      </m:f>
                      <m:r>
                        <a:rPr lang="en-US" i="1"/>
                        <m:t>=</m:t>
                      </m:r>
                      <m:f>
                        <m:fPr>
                          <m:ctrlPr>
                            <a:rPr lang="en-US" i="1"/>
                          </m:ctrlPr>
                        </m:fPr>
                        <m:num>
                          <m:r>
                            <a:rPr lang="en-US" i="1"/>
                            <m:t>𝑇𝑢</m:t>
                          </m:r>
                        </m:num>
                        <m:den>
                          <m:r>
                            <a:rPr lang="en-US" i="1"/>
                            <m:t>2</m:t>
                          </m:r>
                          <m:r>
                            <a:rPr lang="en-US" i="1"/>
                            <m:t>𝐴𝑜𝑓𝑦𝑡</m:t>
                          </m:r>
                        </m:den>
                      </m:f>
                    </m:oMath>
                  </m:oMathPara>
                </a14:m>
                <a:endParaRPr lang="ar-SA" dirty="0"/>
              </a:p>
            </p:txBody>
          </p:sp>
        </mc:Choice>
        <mc:Fallback>
          <p:sp>
            <p:nvSpPr>
              <p:cNvPr id="3" name="مستطيل 2"/>
              <p:cNvSpPr>
                <a:spLocks noRot="1" noChangeAspect="1" noMove="1" noResize="1" noEditPoints="1" noAdjustHandles="1" noChangeArrowheads="1" noChangeShapeType="1" noTextEdit="1"/>
              </p:cNvSpPr>
              <p:nvPr/>
            </p:nvSpPr>
            <p:spPr>
              <a:xfrm>
                <a:off x="533400" y="1676400"/>
                <a:ext cx="5715000" cy="1061509"/>
              </a:xfrm>
              <a:prstGeom prst="rect">
                <a:avLst/>
              </a:prstGeom>
              <a:blipFill rotWithShape="1">
                <a:blip r:embed="rId2"/>
                <a:stretch>
                  <a:fillRect l="-961"/>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5" name="مستطيل 4"/>
              <p:cNvSpPr/>
              <p:nvPr/>
            </p:nvSpPr>
            <p:spPr>
              <a:xfrm>
                <a:off x="533400" y="5410200"/>
                <a:ext cx="4324012" cy="369332"/>
              </a:xfrm>
              <a:prstGeom prst="rect">
                <a:avLst/>
              </a:prstGeom>
            </p:spPr>
            <p:txBody>
              <a:bodyPr wrap="square">
                <a:spAutoFit/>
              </a:bodyPr>
              <a:lstStyle/>
              <a:p>
                <a:r>
                  <a:rPr lang="en-US" dirty="0"/>
                  <a:t>Travers reinforcement </a:t>
                </a:r>
                <a:r>
                  <a:rPr lang="en-US" u="sng" dirty="0"/>
                  <a:t>1</a:t>
                </a:r>
                <a14:m>
                  <m:oMath xmlns:m="http://schemas.openxmlformats.org/officeDocument/2006/math">
                    <m:r>
                      <a:rPr lang="en-US" i="1" u="sng"/>
                      <m:t>∅</m:t>
                    </m:r>
                  </m:oMath>
                </a14:m>
                <a:r>
                  <a:rPr lang="en-US" u="sng" dirty="0"/>
                  <a:t>12 /250mm</a:t>
                </a:r>
                <a:r>
                  <a:rPr lang="en-US" dirty="0"/>
                  <a:t>.</a:t>
                </a:r>
              </a:p>
            </p:txBody>
          </p:sp>
        </mc:Choice>
        <mc:Fallback>
          <p:sp>
            <p:nvSpPr>
              <p:cNvPr id="5" name="مستطيل 4"/>
              <p:cNvSpPr>
                <a:spLocks noRot="1" noChangeAspect="1" noMove="1" noResize="1" noEditPoints="1" noAdjustHandles="1" noChangeArrowheads="1" noChangeShapeType="1" noTextEdit="1"/>
              </p:cNvSpPr>
              <p:nvPr/>
            </p:nvSpPr>
            <p:spPr>
              <a:xfrm>
                <a:off x="533400" y="5410200"/>
                <a:ext cx="4324012" cy="369332"/>
              </a:xfrm>
              <a:prstGeom prst="rect">
                <a:avLst/>
              </a:prstGeom>
              <a:blipFill rotWithShape="1">
                <a:blip r:embed="rId3"/>
                <a:stretch>
                  <a:fillRect l="-1269" t="-8333" b="-25000"/>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6" name="مستطيل 5"/>
              <p:cNvSpPr/>
              <p:nvPr/>
            </p:nvSpPr>
            <p:spPr>
              <a:xfrm>
                <a:off x="2647612" y="2895600"/>
                <a:ext cx="3773725" cy="801310"/>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f>
                        <m:fPr>
                          <m:ctrlPr>
                            <a:rPr lang="en-US" i="1"/>
                          </m:ctrlPr>
                        </m:fPr>
                        <m:num>
                          <m:r>
                            <a:rPr lang="en-US" i="1"/>
                            <m:t>𝐴𝑡</m:t>
                          </m:r>
                        </m:num>
                        <m:den>
                          <m:r>
                            <a:rPr lang="en-US" i="1"/>
                            <m:t>𝑆</m:t>
                          </m:r>
                        </m:den>
                      </m:f>
                      <m:r>
                        <a:rPr lang="en-US" i="1"/>
                        <m:t>=</m:t>
                      </m:r>
                      <m:f>
                        <m:fPr>
                          <m:ctrlPr>
                            <a:rPr lang="en-US" i="1"/>
                          </m:ctrlPr>
                        </m:fPr>
                        <m:num>
                          <m:f>
                            <m:fPr>
                              <m:ctrlPr>
                                <a:rPr lang="en-US" i="1"/>
                              </m:ctrlPr>
                            </m:fPr>
                            <m:num>
                              <m:r>
                                <a:rPr lang="en-US" i="1"/>
                                <m:t>378</m:t>
                              </m:r>
                              <m:r>
                                <a:rPr lang="en-US" i="1"/>
                                <m:t>.</m:t>
                              </m:r>
                              <m:r>
                                <a:rPr lang="en-US" i="1"/>
                                <m:t>5</m:t>
                              </m:r>
                            </m:num>
                            <m:den>
                              <m:r>
                                <a:rPr lang="en-US" i="1"/>
                                <m:t>0</m:t>
                              </m:r>
                              <m:r>
                                <a:rPr lang="en-US" i="1"/>
                                <m:t>.</m:t>
                              </m:r>
                              <m:r>
                                <a:rPr lang="en-US" i="1"/>
                                <m:t>75</m:t>
                              </m:r>
                            </m:den>
                          </m:f>
                          <m:r>
                            <a:rPr lang="en-US" i="1"/>
                            <m:t>∗</m:t>
                          </m:r>
                          <m:sSup>
                            <m:sSupPr>
                              <m:ctrlPr>
                                <a:rPr lang="en-US" i="1"/>
                              </m:ctrlPr>
                            </m:sSupPr>
                            <m:e>
                              <m:r>
                                <a:rPr lang="en-US" i="1"/>
                                <m:t>10</m:t>
                              </m:r>
                            </m:e>
                            <m:sup>
                              <m:r>
                                <a:rPr lang="en-US" i="1"/>
                                <m:t>6</m:t>
                              </m:r>
                            </m:sup>
                          </m:sSup>
                        </m:num>
                        <m:den>
                          <m:r>
                            <a:rPr lang="en-US" i="1"/>
                            <m:t>2</m:t>
                          </m:r>
                          <m:r>
                            <a:rPr lang="en-US" i="1"/>
                            <m:t>∗</m:t>
                          </m:r>
                          <m:r>
                            <a:rPr lang="en-US" i="1"/>
                            <m:t>482563</m:t>
                          </m:r>
                          <m:r>
                            <a:rPr lang="en-US" i="1"/>
                            <m:t>∗</m:t>
                          </m:r>
                          <m:r>
                            <a:rPr lang="en-US" i="1"/>
                            <m:t>420</m:t>
                          </m:r>
                        </m:den>
                      </m:f>
                      <m:r>
                        <a:rPr lang="en-US" i="1"/>
                        <m:t>=</m:t>
                      </m:r>
                      <m:r>
                        <a:rPr lang="en-US" i="1"/>
                        <m:t>1</m:t>
                      </m:r>
                      <m:r>
                        <a:rPr lang="en-US" i="1"/>
                        <m:t>.</m:t>
                      </m:r>
                      <m:r>
                        <a:rPr lang="en-US" i="1"/>
                        <m:t>25</m:t>
                      </m:r>
                      <m:r>
                        <a:rPr lang="en-US" i="1"/>
                        <m:t> </m:t>
                      </m:r>
                      <m:sSup>
                        <m:sSupPr>
                          <m:ctrlPr>
                            <a:rPr lang="en-US" i="1"/>
                          </m:ctrlPr>
                        </m:sSupPr>
                        <m:e>
                          <m:r>
                            <a:rPr lang="en-US" i="1"/>
                            <m:t>𝑚𝑚</m:t>
                          </m:r>
                        </m:e>
                        <m:sup>
                          <m:r>
                            <a:rPr lang="en-US" i="1"/>
                            <m:t>2</m:t>
                          </m:r>
                        </m:sup>
                      </m:sSup>
                    </m:oMath>
                  </m:oMathPara>
                </a14:m>
                <a:endParaRPr lang="en-US" dirty="0"/>
              </a:p>
            </p:txBody>
          </p:sp>
        </mc:Choice>
        <mc:Fallback>
          <p:sp>
            <p:nvSpPr>
              <p:cNvPr id="6" name="مستطيل 5"/>
              <p:cNvSpPr>
                <a:spLocks noRot="1" noChangeAspect="1" noMove="1" noResize="1" noEditPoints="1" noAdjustHandles="1" noChangeArrowheads="1" noChangeShapeType="1" noTextEdit="1"/>
              </p:cNvSpPr>
              <p:nvPr/>
            </p:nvSpPr>
            <p:spPr>
              <a:xfrm>
                <a:off x="2647612" y="2895600"/>
                <a:ext cx="3773725" cy="801310"/>
              </a:xfrm>
              <a:prstGeom prst="rect">
                <a:avLst/>
              </a:prstGeom>
              <a:blipFill rotWithShape="1">
                <a:blip r:embed="rId4"/>
                <a:stretch>
                  <a:fillRect/>
                </a:stretch>
              </a:blipFill>
            </p:spPr>
            <p:txBody>
              <a:bodyPr/>
              <a:lstStyle/>
              <a:p>
                <a:r>
                  <a:rPr lang="ar-SA">
                    <a:noFill/>
                  </a:rPr>
                  <a:t> </a:t>
                </a:r>
              </a:p>
            </p:txBody>
          </p:sp>
        </mc:Fallback>
      </mc:AlternateContent>
      <p:sp>
        <p:nvSpPr>
          <p:cNvPr id="7" name="مستطيل 6"/>
          <p:cNvSpPr/>
          <p:nvPr/>
        </p:nvSpPr>
        <p:spPr>
          <a:xfrm>
            <a:off x="632561" y="4743018"/>
            <a:ext cx="2015051" cy="369332"/>
          </a:xfrm>
          <a:prstGeom prst="rect">
            <a:avLst/>
          </a:prstGeom>
        </p:spPr>
        <p:txBody>
          <a:bodyPr wrap="square">
            <a:spAutoFit/>
          </a:bodyPr>
          <a:lstStyle/>
          <a:p>
            <a:r>
              <a:rPr lang="en-US" u="sng" dirty="0"/>
              <a:t>use S = 250 mm </a:t>
            </a:r>
            <a:endParaRPr lang="ar-SA" dirty="0"/>
          </a:p>
        </p:txBody>
      </p:sp>
    </p:spTree>
    <p:extLst>
      <p:ext uri="{BB962C8B-B14F-4D97-AF65-F5344CB8AC3E}">
        <p14:creationId xmlns:p14="http://schemas.microsoft.com/office/powerpoint/2010/main" val="1992768945"/>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1219200"/>
            <a:ext cx="4499565" cy="369332"/>
          </a:xfrm>
          <a:prstGeom prst="rect">
            <a:avLst/>
          </a:prstGeom>
        </p:spPr>
        <p:txBody>
          <a:bodyPr wrap="none">
            <a:spAutoFit/>
          </a:bodyPr>
          <a:lstStyle/>
          <a:p>
            <a:r>
              <a:rPr lang="en-US" b="1" dirty="0"/>
              <a:t>Longitudinal reinforcement for torsion:</a:t>
            </a:r>
            <a:endParaRPr lang="ar-SA" dirty="0"/>
          </a:p>
        </p:txBody>
      </p:sp>
      <mc:AlternateContent xmlns:mc="http://schemas.openxmlformats.org/markup-compatibility/2006">
        <mc:Choice xmlns:a14="http://schemas.microsoft.com/office/drawing/2010/main" Requires="a14">
          <p:sp>
            <p:nvSpPr>
              <p:cNvPr id="3" name="مستطيل 2"/>
              <p:cNvSpPr/>
              <p:nvPr/>
            </p:nvSpPr>
            <p:spPr>
              <a:xfrm>
                <a:off x="609600" y="1981200"/>
                <a:ext cx="4572000" cy="925831"/>
              </a:xfrm>
              <a:prstGeom prst="rect">
                <a:avLst/>
              </a:prstGeom>
            </p:spPr>
            <p:txBody>
              <a:bodyPr>
                <a:spAutoFit/>
              </a:bodyPr>
              <a:lstStyle/>
              <a:p>
                <a:r>
                  <a:rPr lang="en-US" dirty="0"/>
                  <a:t>Al = </a:t>
                </a:r>
                <a14:m>
                  <m:oMath xmlns:m="http://schemas.openxmlformats.org/officeDocument/2006/math">
                    <m:f>
                      <m:fPr>
                        <m:ctrlPr>
                          <a:rPr lang="en-US" b="1" i="1"/>
                        </m:ctrlPr>
                      </m:fPr>
                      <m:num>
                        <m:r>
                          <a:rPr lang="en-US" b="1" i="1"/>
                          <m:t>𝑨𝒕</m:t>
                        </m:r>
                      </m:num>
                      <m:den>
                        <m:r>
                          <a:rPr lang="en-US" b="1" i="1"/>
                          <m:t>𝑺</m:t>
                        </m:r>
                      </m:den>
                    </m:f>
                  </m:oMath>
                </a14:m>
                <a:r>
                  <a:rPr lang="en-US" dirty="0"/>
                  <a:t> * </a:t>
                </a:r>
                <a:r>
                  <a:rPr lang="en-US" dirty="0" err="1"/>
                  <a:t>Ph</a:t>
                </a:r>
                <a:r>
                  <a:rPr lang="en-US" dirty="0"/>
                  <a:t> * </a:t>
                </a:r>
                <a14:m>
                  <m:oMath xmlns:m="http://schemas.openxmlformats.org/officeDocument/2006/math">
                    <m:f>
                      <m:fPr>
                        <m:ctrlPr>
                          <a:rPr lang="en-US" i="1"/>
                        </m:ctrlPr>
                      </m:fPr>
                      <m:num>
                        <m:r>
                          <a:rPr lang="en-US" i="1"/>
                          <m:t>𝑓𝑦𝑡</m:t>
                        </m:r>
                      </m:num>
                      <m:den>
                        <m:r>
                          <a:rPr lang="en-US" i="1"/>
                          <m:t>𝑓𝑦</m:t>
                        </m:r>
                      </m:den>
                    </m:f>
                  </m:oMath>
                </a14:m>
                <a:endParaRPr lang="en-US" dirty="0"/>
              </a:p>
              <a:p>
                <a:r>
                  <a:rPr lang="en-US" dirty="0"/>
                  <a:t>Al = 1.25 * 3244 * </a:t>
                </a:r>
                <a14:m>
                  <m:oMath xmlns:m="http://schemas.openxmlformats.org/officeDocument/2006/math">
                    <m:f>
                      <m:fPr>
                        <m:ctrlPr>
                          <a:rPr lang="en-US" i="1"/>
                        </m:ctrlPr>
                      </m:fPr>
                      <m:num>
                        <m:r>
                          <a:rPr lang="en-US" i="1"/>
                          <m:t>420</m:t>
                        </m:r>
                      </m:num>
                      <m:den>
                        <m:r>
                          <a:rPr lang="en-US" i="1"/>
                          <m:t>420</m:t>
                        </m:r>
                      </m:den>
                    </m:f>
                  </m:oMath>
                </a14:m>
                <a:r>
                  <a:rPr lang="en-US" dirty="0"/>
                  <a:t>  = 4055 mm</a:t>
                </a:r>
                <a:r>
                  <a:rPr lang="en-US" baseline="30000" dirty="0"/>
                  <a:t>2</a:t>
                </a:r>
                <a:endParaRPr lang="en-US" dirty="0"/>
              </a:p>
            </p:txBody>
          </p:sp>
        </mc:Choice>
        <mc:Fallback>
          <p:sp>
            <p:nvSpPr>
              <p:cNvPr id="3" name="مستطيل 2"/>
              <p:cNvSpPr>
                <a:spLocks noRot="1" noChangeAspect="1" noMove="1" noResize="1" noEditPoints="1" noAdjustHandles="1" noChangeArrowheads="1" noChangeShapeType="1" noTextEdit="1"/>
              </p:cNvSpPr>
              <p:nvPr/>
            </p:nvSpPr>
            <p:spPr>
              <a:xfrm>
                <a:off x="609600" y="1981200"/>
                <a:ext cx="4572000" cy="925831"/>
              </a:xfrm>
              <a:prstGeom prst="rect">
                <a:avLst/>
              </a:prstGeom>
              <a:blipFill rotWithShape="1">
                <a:blip r:embed="rId2"/>
                <a:stretch>
                  <a:fillRect l="-1067" b="-3289"/>
                </a:stretch>
              </a:blipFill>
            </p:spPr>
            <p:txBody>
              <a:bodyPr/>
              <a:lstStyle/>
              <a:p>
                <a:r>
                  <a:rPr lang="ar-SA">
                    <a:noFill/>
                  </a:rPr>
                  <a:t> </a:t>
                </a:r>
              </a:p>
            </p:txBody>
          </p:sp>
        </mc:Fallback>
      </mc:AlternateContent>
      <p:sp>
        <p:nvSpPr>
          <p:cNvPr id="4" name="مستطيل 3"/>
          <p:cNvSpPr/>
          <p:nvPr/>
        </p:nvSpPr>
        <p:spPr>
          <a:xfrm>
            <a:off x="644857" y="3277737"/>
            <a:ext cx="4572000" cy="3416320"/>
          </a:xfrm>
          <a:prstGeom prst="rect">
            <a:avLst/>
          </a:prstGeom>
        </p:spPr>
        <p:txBody>
          <a:bodyPr>
            <a:spAutoFit/>
          </a:bodyPr>
          <a:lstStyle/>
          <a:p>
            <a:r>
              <a:rPr lang="en-US" dirty="0"/>
              <a:t>-  For negative moment = 731.2 </a:t>
            </a:r>
            <a:r>
              <a:rPr lang="en-US" dirty="0" err="1"/>
              <a:t>KN.m</a:t>
            </a:r>
            <a:r>
              <a:rPr lang="en-US" dirty="0"/>
              <a:t>:</a:t>
            </a:r>
          </a:p>
          <a:p>
            <a:endParaRPr lang="en-US" dirty="0" smtClean="0"/>
          </a:p>
          <a:p>
            <a:r>
              <a:rPr lang="en-US" dirty="0" smtClean="0"/>
              <a:t>-  </a:t>
            </a:r>
            <a:r>
              <a:rPr lang="en-US" dirty="0"/>
              <a:t>top reinforcement use:</a:t>
            </a:r>
          </a:p>
          <a:p>
            <a:r>
              <a:rPr lang="en-US" dirty="0"/>
              <a:t>As</a:t>
            </a:r>
            <a:r>
              <a:rPr lang="en-US" baseline="-25000" dirty="0"/>
              <a:t> top final</a:t>
            </a:r>
            <a:r>
              <a:rPr lang="en-US" dirty="0"/>
              <a:t> =  As</a:t>
            </a:r>
            <a:r>
              <a:rPr lang="en-US" baseline="-25000" dirty="0"/>
              <a:t> top </a:t>
            </a:r>
            <a:r>
              <a:rPr lang="en-US" dirty="0"/>
              <a:t>+ </a:t>
            </a:r>
            <a:r>
              <a:rPr lang="en-US" u="sng" dirty="0"/>
              <a:t>4055(0.6/1.9)</a:t>
            </a:r>
            <a:endParaRPr lang="en-US" dirty="0"/>
          </a:p>
          <a:p>
            <a:endParaRPr lang="en-US" dirty="0" smtClean="0"/>
          </a:p>
          <a:p>
            <a:r>
              <a:rPr lang="en-US" dirty="0" smtClean="0"/>
              <a:t>-  </a:t>
            </a:r>
            <a:r>
              <a:rPr lang="en-US" dirty="0"/>
              <a:t>bottom reinforcement use:</a:t>
            </a:r>
          </a:p>
          <a:p>
            <a:r>
              <a:rPr lang="en-US" dirty="0"/>
              <a:t>	As</a:t>
            </a:r>
            <a:r>
              <a:rPr lang="en-US" baseline="-25000" dirty="0"/>
              <a:t> bottom final</a:t>
            </a:r>
            <a:r>
              <a:rPr lang="en-US" dirty="0"/>
              <a:t> =  As</a:t>
            </a:r>
            <a:r>
              <a:rPr lang="en-US" baseline="-25000" dirty="0"/>
              <a:t> bottom </a:t>
            </a:r>
            <a:r>
              <a:rPr lang="en-US" dirty="0"/>
              <a:t>+ </a:t>
            </a:r>
            <a:r>
              <a:rPr lang="en-US" u="sng" dirty="0"/>
              <a:t>4055(0.6/1.9</a:t>
            </a:r>
            <a:r>
              <a:rPr lang="en-US" dirty="0"/>
              <a:t>) </a:t>
            </a:r>
          </a:p>
          <a:p>
            <a:endParaRPr lang="en-US" dirty="0" smtClean="0"/>
          </a:p>
          <a:p>
            <a:r>
              <a:rPr lang="en-US" dirty="0" smtClean="0"/>
              <a:t>-  </a:t>
            </a:r>
            <a:r>
              <a:rPr lang="en-US" dirty="0"/>
              <a:t>For each side :</a:t>
            </a:r>
          </a:p>
          <a:p>
            <a:r>
              <a:rPr lang="en-US" dirty="0"/>
              <a:t>As</a:t>
            </a:r>
            <a:r>
              <a:rPr lang="en-US" baseline="-25000" dirty="0"/>
              <a:t> each side</a:t>
            </a:r>
            <a:r>
              <a:rPr lang="en-US" dirty="0"/>
              <a:t> =</a:t>
            </a:r>
            <a:r>
              <a:rPr lang="en-US" u="sng" dirty="0"/>
              <a:t> 4055(1.14/1.9)</a:t>
            </a:r>
            <a:r>
              <a:rPr lang="en-US" dirty="0"/>
              <a:t/>
            </a:r>
            <a:br>
              <a:rPr lang="en-US" dirty="0"/>
            </a:br>
            <a:endParaRPr lang="en-US" dirty="0"/>
          </a:p>
        </p:txBody>
      </p:sp>
    </p:spTree>
    <p:extLst>
      <p:ext uri="{BB962C8B-B14F-4D97-AF65-F5344CB8AC3E}">
        <p14:creationId xmlns:p14="http://schemas.microsoft.com/office/powerpoint/2010/main" val="281350386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2182" y="2951595"/>
            <a:ext cx="6798913" cy="523220"/>
          </a:xfrm>
          <a:prstGeom prst="rect">
            <a:avLst/>
          </a:prstGeom>
        </p:spPr>
        <p:txBody>
          <a:bodyPr wrap="none">
            <a:spAutoFit/>
          </a:bodyPr>
          <a:lstStyle/>
          <a:p>
            <a:pPr algn="ctr"/>
            <a:r>
              <a:rPr lang="en-US" sz="2800" b="1" i="1" dirty="0"/>
              <a:t>Three Dimensional Structural Analysis </a:t>
            </a:r>
            <a:endParaRPr lang="ar-SA" sz="2800" dirty="0"/>
          </a:p>
        </p:txBody>
      </p:sp>
    </p:spTree>
    <p:extLst>
      <p:ext uri="{BB962C8B-B14F-4D97-AF65-F5344CB8AC3E}">
        <p14:creationId xmlns:p14="http://schemas.microsoft.com/office/powerpoint/2010/main" val="2158659757"/>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2000" y="1066800"/>
            <a:ext cx="3113160" cy="461665"/>
          </a:xfrm>
          <a:prstGeom prst="rect">
            <a:avLst/>
          </a:prstGeom>
        </p:spPr>
        <p:txBody>
          <a:bodyPr wrap="none">
            <a:spAutoFit/>
          </a:bodyPr>
          <a:lstStyle/>
          <a:p>
            <a:r>
              <a:rPr lang="en-US" sz="2400" b="1" dirty="0"/>
              <a:t>Structural Modeling</a:t>
            </a:r>
            <a:endParaRPr lang="ar-SA" sz="2400" dirty="0"/>
          </a:p>
        </p:txBody>
      </p:sp>
      <p:pic>
        <p:nvPicPr>
          <p:cNvPr id="3" name="صورة 2" descr="C:\Users\mo\Desktop\3d model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75160" y="762000"/>
            <a:ext cx="5108430" cy="5715000"/>
          </a:xfrm>
          <a:prstGeom prst="rect">
            <a:avLst/>
          </a:prstGeom>
          <a:noFill/>
          <a:ln>
            <a:noFill/>
          </a:ln>
        </p:spPr>
      </p:pic>
      <p:sp>
        <p:nvSpPr>
          <p:cNvPr id="4" name="مستطيل 3"/>
          <p:cNvSpPr/>
          <p:nvPr/>
        </p:nvSpPr>
        <p:spPr>
          <a:xfrm>
            <a:off x="3943017" y="6343512"/>
            <a:ext cx="5029200" cy="369332"/>
          </a:xfrm>
          <a:prstGeom prst="rect">
            <a:avLst/>
          </a:prstGeom>
        </p:spPr>
        <p:txBody>
          <a:bodyPr wrap="square">
            <a:spAutoFit/>
          </a:bodyPr>
          <a:lstStyle/>
          <a:p>
            <a:r>
              <a:rPr lang="en-US" b="1" u="sng" dirty="0"/>
              <a:t>Figure(4.33):Structural Modal of the Building</a:t>
            </a:r>
            <a:endParaRPr lang="en-US" dirty="0"/>
          </a:p>
        </p:txBody>
      </p:sp>
    </p:spTree>
    <p:extLst>
      <p:ext uri="{BB962C8B-B14F-4D97-AF65-F5344CB8AC3E}">
        <p14:creationId xmlns:p14="http://schemas.microsoft.com/office/powerpoint/2010/main" val="299547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457200"/>
            <a:ext cx="8305800" cy="990600"/>
          </a:xfrm>
        </p:spPr>
        <p:txBody>
          <a:bodyPr/>
          <a:lstStyle/>
          <a:p>
            <a:r>
              <a:rPr lang="en-US" dirty="0" smtClean="0"/>
              <a:t>Live load</a:t>
            </a:r>
            <a:endParaRPr lang="ar-SA" dirty="0"/>
          </a:p>
        </p:txBody>
      </p:sp>
      <p:sp>
        <p:nvSpPr>
          <p:cNvPr id="3" name="عنصر نائب للمحتوى 2"/>
          <p:cNvSpPr>
            <a:spLocks noGrp="1"/>
          </p:cNvSpPr>
          <p:nvPr>
            <p:ph idx="1"/>
          </p:nvPr>
        </p:nvSpPr>
        <p:spPr>
          <a:xfrm>
            <a:off x="228600" y="1447800"/>
            <a:ext cx="8458200" cy="4876800"/>
          </a:xfrm>
        </p:spPr>
        <p:txBody>
          <a:bodyPr/>
          <a:lstStyle/>
          <a:p>
            <a:pPr lvl="0" algn="l" rtl="0"/>
            <a:r>
              <a:rPr lang="en-US" dirty="0"/>
              <a:t>we specify the live load  from table 4-1 in ASCE/SEI 7-05 </a:t>
            </a:r>
            <a:r>
              <a:rPr lang="en-US" dirty="0" smtClean="0"/>
              <a:t>code</a:t>
            </a:r>
            <a:r>
              <a:rPr lang="en-US" dirty="0"/>
              <a:t> </a:t>
            </a:r>
            <a:r>
              <a:rPr lang="en-US" dirty="0" smtClean="0"/>
              <a:t>:</a:t>
            </a:r>
          </a:p>
          <a:p>
            <a:pPr lvl="0" algn="l" rtl="0"/>
            <a:endParaRPr lang="en-US" dirty="0"/>
          </a:p>
          <a:p>
            <a:pPr algn="l" rtl="0"/>
            <a:endParaRPr lang="ar-SA" dirty="0"/>
          </a:p>
        </p:txBody>
      </p:sp>
      <p:pic>
        <p:nvPicPr>
          <p:cNvPr id="4" name="صورة 3"/>
          <p:cNvPicPr/>
          <p:nvPr/>
        </p:nvPicPr>
        <p:blipFill>
          <a:blip r:embed="rId2"/>
          <a:srcRect/>
          <a:stretch>
            <a:fillRect/>
          </a:stretch>
        </p:blipFill>
        <p:spPr bwMode="auto">
          <a:xfrm>
            <a:off x="2971800" y="2133600"/>
            <a:ext cx="5610225" cy="628650"/>
          </a:xfrm>
          <a:prstGeom prst="rect">
            <a:avLst/>
          </a:prstGeom>
          <a:noFill/>
          <a:ln w="9525">
            <a:noFill/>
            <a:miter lim="800000"/>
            <a:headEnd/>
            <a:tailEnd/>
          </a:ln>
        </p:spPr>
      </p:pic>
      <p:pic>
        <p:nvPicPr>
          <p:cNvPr id="5" name="صورة 4"/>
          <p:cNvPicPr/>
          <p:nvPr/>
        </p:nvPicPr>
        <p:blipFill>
          <a:blip r:embed="rId3"/>
          <a:srcRect/>
          <a:stretch>
            <a:fillRect/>
          </a:stretch>
        </p:blipFill>
        <p:spPr bwMode="auto">
          <a:xfrm>
            <a:off x="2943367" y="2570187"/>
            <a:ext cx="5600700" cy="1295400"/>
          </a:xfrm>
          <a:prstGeom prst="rect">
            <a:avLst/>
          </a:prstGeom>
          <a:noFill/>
          <a:ln w="9525">
            <a:noFill/>
            <a:miter lim="800000"/>
            <a:headEnd/>
            <a:tailEnd/>
          </a:ln>
        </p:spPr>
      </p:pic>
      <p:pic>
        <p:nvPicPr>
          <p:cNvPr id="6" name="صورة 5"/>
          <p:cNvPicPr/>
          <p:nvPr/>
        </p:nvPicPr>
        <p:blipFill>
          <a:blip r:embed="rId4"/>
          <a:srcRect/>
          <a:stretch>
            <a:fillRect/>
          </a:stretch>
        </p:blipFill>
        <p:spPr bwMode="auto">
          <a:xfrm>
            <a:off x="2981325" y="3480037"/>
            <a:ext cx="5610225" cy="1857375"/>
          </a:xfrm>
          <a:prstGeom prst="rect">
            <a:avLst/>
          </a:prstGeom>
          <a:noFill/>
          <a:ln w="9525">
            <a:noFill/>
            <a:miter lim="800000"/>
            <a:headEnd/>
            <a:tailEnd/>
          </a:ln>
        </p:spPr>
      </p:pic>
      <p:pic>
        <p:nvPicPr>
          <p:cNvPr id="7" name="صورة 6"/>
          <p:cNvPicPr/>
          <p:nvPr/>
        </p:nvPicPr>
        <p:blipFill>
          <a:blip r:embed="rId5"/>
          <a:srcRect/>
          <a:stretch>
            <a:fillRect/>
          </a:stretch>
        </p:blipFill>
        <p:spPr bwMode="auto">
          <a:xfrm>
            <a:off x="2939955" y="5337412"/>
            <a:ext cx="5600700" cy="1264835"/>
          </a:xfrm>
          <a:prstGeom prst="rect">
            <a:avLst/>
          </a:prstGeom>
          <a:noFill/>
          <a:ln w="9525">
            <a:noFill/>
            <a:miter lim="800000"/>
            <a:headEnd/>
            <a:tailEnd/>
          </a:ln>
        </p:spPr>
      </p:pic>
    </p:spTree>
    <p:extLst>
      <p:ext uri="{BB962C8B-B14F-4D97-AF65-F5344CB8AC3E}">
        <p14:creationId xmlns:p14="http://schemas.microsoft.com/office/powerpoint/2010/main" val="3405303897"/>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2000" y="838200"/>
            <a:ext cx="2557378" cy="461665"/>
          </a:xfrm>
          <a:prstGeom prst="rect">
            <a:avLst/>
          </a:prstGeom>
        </p:spPr>
        <p:txBody>
          <a:bodyPr wrap="square">
            <a:spAutoFit/>
          </a:bodyPr>
          <a:lstStyle/>
          <a:p>
            <a:r>
              <a:rPr lang="en-US" sz="2400" b="1" dirty="0"/>
              <a:t>Material Used </a:t>
            </a:r>
            <a:endParaRPr lang="ar-SA" sz="2400" dirty="0"/>
          </a:p>
        </p:txBody>
      </p:sp>
      <p:sp>
        <p:nvSpPr>
          <p:cNvPr id="3" name="مستطيل 2"/>
          <p:cNvSpPr/>
          <p:nvPr/>
        </p:nvSpPr>
        <p:spPr>
          <a:xfrm>
            <a:off x="762000" y="1676400"/>
            <a:ext cx="1735740" cy="369332"/>
          </a:xfrm>
          <a:prstGeom prst="rect">
            <a:avLst/>
          </a:prstGeom>
        </p:spPr>
        <p:txBody>
          <a:bodyPr wrap="square">
            <a:spAutoFit/>
          </a:bodyPr>
          <a:lstStyle/>
          <a:p>
            <a:r>
              <a:rPr lang="en-US" b="1" dirty="0"/>
              <a:t>1- Concrete </a:t>
            </a:r>
            <a:r>
              <a:rPr lang="en-US" dirty="0"/>
              <a:t>:</a:t>
            </a:r>
            <a:endParaRPr lang="ar-SA" dirty="0"/>
          </a:p>
        </p:txBody>
      </p:sp>
      <p:sp>
        <p:nvSpPr>
          <p:cNvPr id="4" name="مستطيل 3"/>
          <p:cNvSpPr/>
          <p:nvPr/>
        </p:nvSpPr>
        <p:spPr>
          <a:xfrm>
            <a:off x="304800" y="2532335"/>
            <a:ext cx="3962400" cy="646331"/>
          </a:xfrm>
          <a:prstGeom prst="rect">
            <a:avLst/>
          </a:prstGeom>
        </p:spPr>
        <p:txBody>
          <a:bodyPr wrap="square">
            <a:spAutoFit/>
          </a:bodyPr>
          <a:lstStyle/>
          <a:p>
            <a:r>
              <a:rPr lang="en-US" dirty="0"/>
              <a:t>The compressive strength of concrete </a:t>
            </a:r>
            <a:endParaRPr lang="en-US" dirty="0" smtClean="0"/>
          </a:p>
          <a:p>
            <a:r>
              <a:rPr lang="en-US" dirty="0" err="1" smtClean="0"/>
              <a:t>f'c</a:t>
            </a:r>
            <a:r>
              <a:rPr lang="en-US" dirty="0" smtClean="0"/>
              <a:t> </a:t>
            </a:r>
            <a:r>
              <a:rPr lang="en-US" dirty="0"/>
              <a:t>= 30 </a:t>
            </a:r>
            <a:r>
              <a:rPr lang="en-US" dirty="0" err="1"/>
              <a:t>MPa</a:t>
            </a:r>
            <a:r>
              <a:rPr lang="en-US" dirty="0"/>
              <a:t> </a:t>
            </a:r>
            <a:endParaRPr lang="ar-SA" dirty="0"/>
          </a:p>
        </p:txBody>
      </p:sp>
      <p:pic>
        <p:nvPicPr>
          <p:cNvPr id="5" name="صورة 4" descr="C:\Users\mo\Desktop\con pro.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5800" y="838200"/>
            <a:ext cx="4352925" cy="5657850"/>
          </a:xfrm>
          <a:prstGeom prst="rect">
            <a:avLst/>
          </a:prstGeom>
          <a:noFill/>
          <a:ln>
            <a:noFill/>
          </a:ln>
        </p:spPr>
      </p:pic>
    </p:spTree>
    <p:extLst>
      <p:ext uri="{BB962C8B-B14F-4D97-AF65-F5344CB8AC3E}">
        <p14:creationId xmlns:p14="http://schemas.microsoft.com/office/powerpoint/2010/main" val="266795140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609600"/>
            <a:ext cx="5181600" cy="2308324"/>
          </a:xfrm>
          <a:prstGeom prst="rect">
            <a:avLst/>
          </a:prstGeom>
        </p:spPr>
        <p:txBody>
          <a:bodyPr wrap="square">
            <a:spAutoFit/>
          </a:bodyPr>
          <a:lstStyle/>
          <a:p>
            <a:r>
              <a:rPr lang="ar-SA" b="1" dirty="0"/>
              <a:t> </a:t>
            </a:r>
            <a:endParaRPr lang="en-US" dirty="0"/>
          </a:p>
          <a:p>
            <a:r>
              <a:rPr lang="en-US" b="1" dirty="0"/>
              <a:t>2- Steel </a:t>
            </a:r>
            <a:r>
              <a:rPr lang="en-US" dirty="0" smtClean="0"/>
              <a:t>:</a:t>
            </a:r>
          </a:p>
          <a:p>
            <a:r>
              <a:rPr lang="en-US" dirty="0" smtClean="0"/>
              <a:t> </a:t>
            </a:r>
          </a:p>
          <a:p>
            <a:endParaRPr lang="en-US" dirty="0"/>
          </a:p>
          <a:p>
            <a:endParaRPr lang="en-US" dirty="0" smtClean="0"/>
          </a:p>
          <a:p>
            <a:endParaRPr lang="en-US" dirty="0"/>
          </a:p>
          <a:p>
            <a:r>
              <a:rPr lang="en-US" dirty="0"/>
              <a:t>The steel that used is (A615Gr60) </a:t>
            </a:r>
            <a:endParaRPr lang="en-US" dirty="0" smtClean="0"/>
          </a:p>
          <a:p>
            <a:r>
              <a:rPr lang="en-US" dirty="0" smtClean="0"/>
              <a:t>with </a:t>
            </a:r>
            <a:r>
              <a:rPr lang="en-US" dirty="0"/>
              <a:t>maximum yield stress, </a:t>
            </a:r>
            <a:r>
              <a:rPr lang="en-US" dirty="0" err="1"/>
              <a:t>Fy</a:t>
            </a:r>
            <a:r>
              <a:rPr lang="en-US" dirty="0"/>
              <a:t>= 420MPa.</a:t>
            </a:r>
          </a:p>
        </p:txBody>
      </p:sp>
      <p:pic>
        <p:nvPicPr>
          <p:cNvPr id="3" name="صورة 2" descr="C:\Users\mo\Desktop\steel prop.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838200"/>
            <a:ext cx="4238625" cy="5886450"/>
          </a:xfrm>
          <a:prstGeom prst="rect">
            <a:avLst/>
          </a:prstGeom>
          <a:noFill/>
          <a:ln>
            <a:noFill/>
          </a:ln>
        </p:spPr>
      </p:pic>
    </p:spTree>
    <p:extLst>
      <p:ext uri="{BB962C8B-B14F-4D97-AF65-F5344CB8AC3E}">
        <p14:creationId xmlns:p14="http://schemas.microsoft.com/office/powerpoint/2010/main" val="3403646846"/>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705135"/>
            <a:ext cx="4572000" cy="2031325"/>
          </a:xfrm>
          <a:prstGeom prst="rect">
            <a:avLst/>
          </a:prstGeom>
        </p:spPr>
        <p:txBody>
          <a:bodyPr>
            <a:spAutoFit/>
          </a:bodyPr>
          <a:lstStyle/>
          <a:p>
            <a:r>
              <a:rPr lang="en-US" b="1" dirty="0"/>
              <a:t> </a:t>
            </a:r>
            <a:endParaRPr lang="en-US" dirty="0"/>
          </a:p>
          <a:p>
            <a:r>
              <a:rPr lang="en-US" b="1" dirty="0"/>
              <a:t>3- Tendon </a:t>
            </a:r>
            <a:r>
              <a:rPr lang="en-US" dirty="0"/>
              <a:t>: </a:t>
            </a:r>
            <a:endParaRPr lang="en-US" dirty="0" smtClean="0"/>
          </a:p>
          <a:p>
            <a:endParaRPr lang="en-US" dirty="0" smtClean="0"/>
          </a:p>
          <a:p>
            <a:endParaRPr lang="en-US" dirty="0"/>
          </a:p>
          <a:p>
            <a:endParaRPr lang="en-US" dirty="0"/>
          </a:p>
          <a:p>
            <a:r>
              <a:rPr lang="en-US" dirty="0"/>
              <a:t>The tendon that used is (A416Gr270</a:t>
            </a:r>
            <a:r>
              <a:rPr lang="en-US" dirty="0" smtClean="0"/>
              <a:t>)</a:t>
            </a:r>
          </a:p>
          <a:p>
            <a:r>
              <a:rPr lang="en-US" dirty="0" smtClean="0"/>
              <a:t> </a:t>
            </a:r>
            <a:r>
              <a:rPr lang="en-US" dirty="0"/>
              <a:t>with maximum tensile stress of 1862 </a:t>
            </a:r>
            <a:r>
              <a:rPr lang="en-US" dirty="0" err="1"/>
              <a:t>MPa</a:t>
            </a:r>
            <a:r>
              <a:rPr lang="en-US" dirty="0"/>
              <a:t>.</a:t>
            </a:r>
          </a:p>
        </p:txBody>
      </p:sp>
      <p:pic>
        <p:nvPicPr>
          <p:cNvPr id="3" name="صورة 2" descr="C:\Users\mo\Desktop\tendon pro.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838200"/>
            <a:ext cx="4124325" cy="5791200"/>
          </a:xfrm>
          <a:prstGeom prst="rect">
            <a:avLst/>
          </a:prstGeom>
          <a:noFill/>
          <a:ln>
            <a:noFill/>
          </a:ln>
        </p:spPr>
      </p:pic>
    </p:spTree>
    <p:extLst>
      <p:ext uri="{BB962C8B-B14F-4D97-AF65-F5344CB8AC3E}">
        <p14:creationId xmlns:p14="http://schemas.microsoft.com/office/powerpoint/2010/main" val="3729027238"/>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914399"/>
            <a:ext cx="3733800" cy="3970318"/>
          </a:xfrm>
          <a:prstGeom prst="rect">
            <a:avLst/>
          </a:prstGeom>
        </p:spPr>
        <p:txBody>
          <a:bodyPr wrap="square">
            <a:spAutoFit/>
          </a:bodyPr>
          <a:lstStyle/>
          <a:p>
            <a:r>
              <a:rPr lang="en-US" b="1" dirty="0"/>
              <a:t>: Loads Used</a:t>
            </a:r>
            <a:endParaRPr lang="en-US" dirty="0"/>
          </a:p>
          <a:p>
            <a:r>
              <a:rPr lang="en-US" b="1" dirty="0"/>
              <a:t> </a:t>
            </a:r>
            <a:endParaRPr lang="en-US" b="1" dirty="0" smtClean="0"/>
          </a:p>
          <a:p>
            <a:endParaRPr lang="en-US" dirty="0"/>
          </a:p>
          <a:p>
            <a:r>
              <a:rPr lang="en-US" dirty="0"/>
              <a:t>- </a:t>
            </a:r>
            <a:r>
              <a:rPr lang="en-US" dirty="0" smtClean="0"/>
              <a:t>(LL</a:t>
            </a:r>
            <a:r>
              <a:rPr lang="en-US" dirty="0"/>
              <a:t>) : 5 KN/m</a:t>
            </a:r>
            <a:r>
              <a:rPr lang="en-US" baseline="30000" dirty="0"/>
              <a:t>2</a:t>
            </a:r>
            <a:r>
              <a:rPr lang="en-US" dirty="0"/>
              <a:t> </a:t>
            </a:r>
          </a:p>
          <a:p>
            <a:endParaRPr lang="en-US" dirty="0" smtClean="0"/>
          </a:p>
          <a:p>
            <a:r>
              <a:rPr lang="en-US" dirty="0" smtClean="0"/>
              <a:t>- (SID</a:t>
            </a:r>
            <a:r>
              <a:rPr lang="en-US" dirty="0"/>
              <a:t>) : 5.4 KN/m</a:t>
            </a:r>
            <a:r>
              <a:rPr lang="en-US" baseline="30000" dirty="0"/>
              <a:t>2</a:t>
            </a:r>
            <a:endParaRPr lang="en-US" dirty="0"/>
          </a:p>
          <a:p>
            <a:endParaRPr lang="en-US" dirty="0" smtClean="0"/>
          </a:p>
          <a:p>
            <a:r>
              <a:rPr lang="en-US" dirty="0" smtClean="0"/>
              <a:t>-(WL</a:t>
            </a:r>
            <a:r>
              <a:rPr lang="en-US" dirty="0"/>
              <a:t>) : 0.03 KN/m</a:t>
            </a:r>
            <a:r>
              <a:rPr lang="en-US" baseline="30000" dirty="0"/>
              <a:t>2</a:t>
            </a:r>
            <a:r>
              <a:rPr lang="en-US" dirty="0"/>
              <a:t> at X-direction </a:t>
            </a:r>
            <a:endParaRPr lang="en-US" dirty="0" smtClean="0"/>
          </a:p>
          <a:p>
            <a:r>
              <a:rPr lang="en-US" dirty="0" smtClean="0"/>
              <a:t>and </a:t>
            </a:r>
            <a:r>
              <a:rPr lang="en-US" dirty="0"/>
              <a:t>0.05 KN/m</a:t>
            </a:r>
            <a:r>
              <a:rPr lang="en-US" baseline="30000" dirty="0"/>
              <a:t>2</a:t>
            </a:r>
            <a:r>
              <a:rPr lang="en-US" dirty="0"/>
              <a:t> at Y-direction</a:t>
            </a:r>
            <a:br>
              <a:rPr lang="en-US" dirty="0"/>
            </a:br>
            <a:r>
              <a:rPr lang="en-US" dirty="0"/>
              <a:t/>
            </a:r>
            <a:br>
              <a:rPr lang="en-US" dirty="0"/>
            </a:br>
            <a:r>
              <a:rPr lang="en-US" dirty="0" smtClean="0"/>
              <a:t>-(DL</a:t>
            </a:r>
            <a:r>
              <a:rPr lang="en-US" dirty="0"/>
              <a:t>) : calculated by SAP</a:t>
            </a:r>
          </a:p>
          <a:p>
            <a:endParaRPr lang="en-US" b="1" dirty="0" smtClean="0"/>
          </a:p>
          <a:p>
            <a:pPr marL="285750" indent="-285750">
              <a:buFontTx/>
              <a:buChar char="-"/>
            </a:pPr>
            <a:r>
              <a:rPr lang="en-US" dirty="0" smtClean="0"/>
              <a:t>SID </a:t>
            </a:r>
            <a:r>
              <a:rPr lang="en-US" dirty="0"/>
              <a:t>on edge  beams from </a:t>
            </a:r>
            <a:endParaRPr lang="en-US" dirty="0" smtClean="0"/>
          </a:p>
          <a:p>
            <a:r>
              <a:rPr lang="en-US" dirty="0" smtClean="0"/>
              <a:t>the </a:t>
            </a:r>
            <a:r>
              <a:rPr lang="en-US" dirty="0"/>
              <a:t>external cladding wall = 5 KN/m </a:t>
            </a:r>
          </a:p>
        </p:txBody>
      </p:sp>
      <p:pic>
        <p:nvPicPr>
          <p:cNvPr id="3" name="صورة 2" descr="C:\Users\mo\Desktop\loads on slab.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7406" y="914399"/>
            <a:ext cx="5390866" cy="5791201"/>
          </a:xfrm>
          <a:prstGeom prst="rect">
            <a:avLst/>
          </a:prstGeom>
          <a:noFill/>
          <a:ln>
            <a:noFill/>
          </a:ln>
        </p:spPr>
      </p:pic>
    </p:spTree>
    <p:extLst>
      <p:ext uri="{BB962C8B-B14F-4D97-AF65-F5344CB8AC3E}">
        <p14:creationId xmlns:p14="http://schemas.microsoft.com/office/powerpoint/2010/main" val="2009788839"/>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3400" y="914400"/>
            <a:ext cx="5006692" cy="461665"/>
          </a:xfrm>
          <a:prstGeom prst="rect">
            <a:avLst/>
          </a:prstGeom>
        </p:spPr>
        <p:txBody>
          <a:bodyPr wrap="none">
            <a:spAutoFit/>
          </a:bodyPr>
          <a:lstStyle/>
          <a:p>
            <a:r>
              <a:rPr lang="en-US" sz="2400" b="1" dirty="0"/>
              <a:t>Verification of structural analysis</a:t>
            </a:r>
            <a:endParaRPr lang="ar-SA" sz="2400" dirty="0"/>
          </a:p>
        </p:txBody>
      </p:sp>
      <p:sp>
        <p:nvSpPr>
          <p:cNvPr id="3" name="مستطيل 2"/>
          <p:cNvSpPr/>
          <p:nvPr/>
        </p:nvSpPr>
        <p:spPr>
          <a:xfrm>
            <a:off x="614374" y="1828800"/>
            <a:ext cx="1832938" cy="369332"/>
          </a:xfrm>
          <a:prstGeom prst="rect">
            <a:avLst/>
          </a:prstGeom>
        </p:spPr>
        <p:txBody>
          <a:bodyPr wrap="none">
            <a:spAutoFit/>
          </a:bodyPr>
          <a:lstStyle/>
          <a:p>
            <a:r>
              <a:rPr lang="en-US" b="1" dirty="0" smtClean="0"/>
              <a:t>- Compatibility</a:t>
            </a:r>
            <a:endParaRPr lang="ar-SA" dirty="0"/>
          </a:p>
        </p:txBody>
      </p:sp>
      <p:sp>
        <p:nvSpPr>
          <p:cNvPr id="4" name="مستطيل 3"/>
          <p:cNvSpPr/>
          <p:nvPr/>
        </p:nvSpPr>
        <p:spPr>
          <a:xfrm>
            <a:off x="152400" y="2819400"/>
            <a:ext cx="3395674" cy="1200329"/>
          </a:xfrm>
          <a:prstGeom prst="rect">
            <a:avLst/>
          </a:prstGeom>
        </p:spPr>
        <p:txBody>
          <a:bodyPr wrap="square">
            <a:spAutoFit/>
          </a:bodyPr>
          <a:lstStyle/>
          <a:p>
            <a:r>
              <a:rPr lang="en-US" dirty="0"/>
              <a:t>The whole building movements </a:t>
            </a:r>
            <a:endParaRPr lang="en-US" dirty="0" smtClean="0"/>
          </a:p>
          <a:p>
            <a:r>
              <a:rPr lang="en-US" dirty="0" smtClean="0"/>
              <a:t>(</a:t>
            </a:r>
            <a:r>
              <a:rPr lang="en-US" dirty="0"/>
              <a:t>Joint displacements) are compatible as shown in figure below:</a:t>
            </a:r>
          </a:p>
        </p:txBody>
      </p:sp>
      <p:pic>
        <p:nvPicPr>
          <p:cNvPr id="5" name="صورة 4" descr="C:\Users\mo\Desktop\deformation 3d.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8074" y="1376066"/>
            <a:ext cx="5595926" cy="5473974"/>
          </a:xfrm>
          <a:prstGeom prst="rect">
            <a:avLst/>
          </a:prstGeom>
          <a:noFill/>
          <a:ln>
            <a:noFill/>
          </a:ln>
        </p:spPr>
      </p:pic>
    </p:spTree>
    <p:extLst>
      <p:ext uri="{BB962C8B-B14F-4D97-AF65-F5344CB8AC3E}">
        <p14:creationId xmlns:p14="http://schemas.microsoft.com/office/powerpoint/2010/main" val="672943310"/>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1143000"/>
            <a:ext cx="1651414" cy="369332"/>
          </a:xfrm>
          <a:prstGeom prst="rect">
            <a:avLst/>
          </a:prstGeom>
        </p:spPr>
        <p:txBody>
          <a:bodyPr wrap="none">
            <a:spAutoFit/>
          </a:bodyPr>
          <a:lstStyle/>
          <a:p>
            <a:r>
              <a:rPr lang="en-US" b="1" dirty="0" smtClean="0"/>
              <a:t>- Equilibrium</a:t>
            </a:r>
            <a:endParaRPr lang="ar-SA" dirty="0"/>
          </a:p>
        </p:txBody>
      </p:sp>
      <p:sp>
        <p:nvSpPr>
          <p:cNvPr id="3" name="مستطيل 2"/>
          <p:cNvSpPr/>
          <p:nvPr/>
        </p:nvSpPr>
        <p:spPr>
          <a:xfrm>
            <a:off x="381000" y="1752600"/>
            <a:ext cx="3657600" cy="1200329"/>
          </a:xfrm>
          <a:prstGeom prst="rect">
            <a:avLst/>
          </a:prstGeom>
        </p:spPr>
        <p:txBody>
          <a:bodyPr wrap="square">
            <a:spAutoFit/>
          </a:bodyPr>
          <a:lstStyle/>
          <a:p>
            <a:r>
              <a:rPr lang="en-US" dirty="0"/>
              <a:t>Show the calculation of the structure weight and the variance between the all loads by manually and SAP. </a:t>
            </a:r>
          </a:p>
        </p:txBody>
      </p:sp>
      <p:pic>
        <p:nvPicPr>
          <p:cNvPr id="4" name="صورة 3" descr="C:\Users\mo\Desktop\stru wt.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67033" y="1905000"/>
            <a:ext cx="4953000" cy="4566077"/>
          </a:xfrm>
          <a:prstGeom prst="rect">
            <a:avLst/>
          </a:prstGeom>
          <a:noFill/>
          <a:ln>
            <a:noFill/>
          </a:ln>
        </p:spPr>
      </p:pic>
    </p:spTree>
    <p:extLst>
      <p:ext uri="{BB962C8B-B14F-4D97-AF65-F5344CB8AC3E}">
        <p14:creationId xmlns:p14="http://schemas.microsoft.com/office/powerpoint/2010/main" val="1870041072"/>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990600"/>
            <a:ext cx="4572000" cy="1754326"/>
          </a:xfrm>
          <a:prstGeom prst="rect">
            <a:avLst/>
          </a:prstGeom>
        </p:spPr>
        <p:txBody>
          <a:bodyPr>
            <a:spAutoFit/>
          </a:bodyPr>
          <a:lstStyle/>
          <a:p>
            <a:r>
              <a:rPr lang="en-US" dirty="0"/>
              <a:t>LL = 5 KN/m</a:t>
            </a:r>
            <a:r>
              <a:rPr lang="en-US" baseline="30000" dirty="0"/>
              <a:t>2</a:t>
            </a:r>
            <a:endParaRPr lang="en-US" dirty="0"/>
          </a:p>
          <a:p>
            <a:r>
              <a:rPr lang="en-US" dirty="0"/>
              <a:t>SID = 5.4 KN/m</a:t>
            </a:r>
            <a:r>
              <a:rPr lang="en-US" baseline="30000" dirty="0"/>
              <a:t>2</a:t>
            </a:r>
            <a:endParaRPr lang="en-US" dirty="0"/>
          </a:p>
          <a:p>
            <a:r>
              <a:rPr lang="ar-SA" dirty="0"/>
              <a:t> </a:t>
            </a:r>
            <a:endParaRPr lang="en-US" dirty="0"/>
          </a:p>
          <a:p>
            <a:r>
              <a:rPr lang="en-US" dirty="0"/>
              <a:t> </a:t>
            </a:r>
          </a:p>
          <a:p>
            <a:pPr lvl="0"/>
            <a:r>
              <a:rPr lang="en-US" dirty="0"/>
              <a:t>Total LL in all floors = (Area G. floor *LL)*2 + (Area 2</a:t>
            </a:r>
            <a:r>
              <a:rPr lang="en-US" baseline="30000" dirty="0"/>
              <a:t>nd</a:t>
            </a:r>
            <a:r>
              <a:rPr lang="en-US" dirty="0"/>
              <a:t> floor *LL)*8</a:t>
            </a:r>
          </a:p>
        </p:txBody>
      </p:sp>
      <p:sp>
        <p:nvSpPr>
          <p:cNvPr id="3" name="مستطيل 2"/>
          <p:cNvSpPr/>
          <p:nvPr/>
        </p:nvSpPr>
        <p:spPr>
          <a:xfrm>
            <a:off x="381000" y="3200400"/>
            <a:ext cx="7924800" cy="2031325"/>
          </a:xfrm>
          <a:prstGeom prst="rect">
            <a:avLst/>
          </a:prstGeom>
        </p:spPr>
        <p:txBody>
          <a:bodyPr wrap="square">
            <a:spAutoFit/>
          </a:bodyPr>
          <a:lstStyle/>
          <a:p>
            <a:r>
              <a:rPr lang="en-US" dirty="0"/>
              <a:t> </a:t>
            </a:r>
            <a:r>
              <a:rPr lang="en-US" dirty="0" err="1"/>
              <a:t>LL</a:t>
            </a:r>
            <a:r>
              <a:rPr lang="en-US" baseline="-25000" dirty="0" err="1"/>
              <a:t>total</a:t>
            </a:r>
            <a:r>
              <a:rPr lang="en-US" dirty="0"/>
              <a:t> = (773.38*5)*2 + (538.18*5)*8 = </a:t>
            </a:r>
            <a:r>
              <a:rPr lang="en-US" u="sng" dirty="0"/>
              <a:t>29261 KN/m</a:t>
            </a:r>
            <a:r>
              <a:rPr lang="en-US" u="sng" baseline="30000" dirty="0"/>
              <a:t>2</a:t>
            </a:r>
            <a:endParaRPr lang="en-US" dirty="0"/>
          </a:p>
          <a:p>
            <a:r>
              <a:rPr lang="ar-SA" baseline="30000" dirty="0"/>
              <a:t> </a:t>
            </a:r>
            <a:endParaRPr lang="en-US" dirty="0"/>
          </a:p>
          <a:p>
            <a:pPr lvl="0"/>
            <a:r>
              <a:rPr lang="en-US" dirty="0"/>
              <a:t>Total SID in all floors = (Area G. floor *SID)*2 + (Area 2</a:t>
            </a:r>
            <a:r>
              <a:rPr lang="en-US" baseline="30000" dirty="0"/>
              <a:t>nd</a:t>
            </a:r>
            <a:r>
              <a:rPr lang="en-US" dirty="0"/>
              <a:t> floor *SID)*8</a:t>
            </a:r>
          </a:p>
          <a:p>
            <a:r>
              <a:rPr lang="en-US" dirty="0"/>
              <a:t>                                       </a:t>
            </a:r>
          </a:p>
          <a:p>
            <a:r>
              <a:rPr lang="en-US" dirty="0"/>
              <a:t>                                  </a:t>
            </a:r>
            <a:r>
              <a:rPr lang="en-US" dirty="0" err="1"/>
              <a:t>SID</a:t>
            </a:r>
            <a:r>
              <a:rPr lang="en-US" baseline="-25000" dirty="0" err="1"/>
              <a:t>total</a:t>
            </a:r>
            <a:r>
              <a:rPr lang="en-US" dirty="0"/>
              <a:t> = (773.38*5.4)*2 + (538.18*5.4)*8 </a:t>
            </a:r>
          </a:p>
          <a:p>
            <a:r>
              <a:rPr lang="en-US" dirty="0"/>
              <a:t>                                               = </a:t>
            </a:r>
            <a:r>
              <a:rPr lang="en-US" u="sng" dirty="0"/>
              <a:t>31601.8 KN/m</a:t>
            </a:r>
            <a:r>
              <a:rPr lang="en-US" u="sng" baseline="30000" dirty="0"/>
              <a:t>2</a:t>
            </a:r>
            <a:endParaRPr lang="en-US" dirty="0"/>
          </a:p>
          <a:p>
            <a:r>
              <a:rPr lang="en-US" dirty="0"/>
              <a:t> </a:t>
            </a:r>
            <a:endParaRPr lang="ar-SA" dirty="0"/>
          </a:p>
        </p:txBody>
      </p:sp>
    </p:spTree>
    <p:extLst>
      <p:ext uri="{BB962C8B-B14F-4D97-AF65-F5344CB8AC3E}">
        <p14:creationId xmlns:p14="http://schemas.microsoft.com/office/powerpoint/2010/main" val="281325455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1066800"/>
            <a:ext cx="5334000" cy="923330"/>
          </a:xfrm>
          <a:prstGeom prst="rect">
            <a:avLst/>
          </a:prstGeom>
        </p:spPr>
        <p:txBody>
          <a:bodyPr wrap="square">
            <a:spAutoFit/>
          </a:bodyPr>
          <a:lstStyle/>
          <a:p>
            <a:pPr lvl="0"/>
            <a:r>
              <a:rPr lang="en-US" dirty="0"/>
              <a:t>Structure Weight</a:t>
            </a:r>
            <a:r>
              <a:rPr lang="ar-SA" dirty="0"/>
              <a:t>)</a:t>
            </a:r>
            <a:r>
              <a:rPr lang="en-US" dirty="0"/>
              <a:t>dead load)</a:t>
            </a:r>
          </a:p>
          <a:p>
            <a:r>
              <a:rPr lang="en-US" dirty="0"/>
              <a:t> </a:t>
            </a:r>
          </a:p>
          <a:p>
            <a:pPr lvl="0"/>
            <a:r>
              <a:rPr lang="en-US" dirty="0" smtClean="0"/>
              <a:t>- Columns </a:t>
            </a:r>
            <a:r>
              <a:rPr lang="en-US" dirty="0"/>
              <a:t>:</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6464" y="1752600"/>
            <a:ext cx="5367362"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065744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 y="838200"/>
            <a:ext cx="8686800" cy="4801314"/>
          </a:xfrm>
          <a:prstGeom prst="rect">
            <a:avLst/>
          </a:prstGeom>
        </p:spPr>
        <p:txBody>
          <a:bodyPr wrap="square">
            <a:spAutoFit/>
          </a:bodyPr>
          <a:lstStyle/>
          <a:p>
            <a:pPr lvl="0"/>
            <a:r>
              <a:rPr lang="en-US" dirty="0" smtClean="0"/>
              <a:t>- Beams </a:t>
            </a:r>
            <a:r>
              <a:rPr lang="en-US" dirty="0"/>
              <a:t>(1200*600 mm) :</a:t>
            </a:r>
          </a:p>
          <a:p>
            <a:r>
              <a:rPr lang="en-US" dirty="0"/>
              <a:t> </a:t>
            </a:r>
          </a:p>
          <a:p>
            <a:r>
              <a:rPr lang="en-US" dirty="0"/>
              <a:t> </a:t>
            </a:r>
          </a:p>
          <a:p>
            <a:pPr lvl="0"/>
            <a:r>
              <a:rPr lang="en-US" dirty="0"/>
              <a:t>Weight of beams in 2</a:t>
            </a:r>
            <a:r>
              <a:rPr lang="en-US" baseline="30000" dirty="0"/>
              <a:t>nd</a:t>
            </a:r>
            <a:r>
              <a:rPr lang="en-US" dirty="0"/>
              <a:t> floor = beams length * beams dimensions * unit wt. of concrete  </a:t>
            </a:r>
          </a:p>
          <a:p>
            <a:r>
              <a:rPr lang="en-US" dirty="0"/>
              <a:t>                                               = 98.56 * (1.2*0.6) * 25 = 1774 KN</a:t>
            </a:r>
          </a:p>
          <a:p>
            <a:r>
              <a:rPr lang="en-US" dirty="0"/>
              <a:t> </a:t>
            </a:r>
          </a:p>
          <a:p>
            <a:r>
              <a:rPr lang="en-US" dirty="0"/>
              <a:t> </a:t>
            </a:r>
          </a:p>
          <a:p>
            <a:pPr lvl="0"/>
            <a:r>
              <a:rPr lang="en-US" dirty="0"/>
              <a:t>Weight of beams in G. floor = beams length * beams dimensions * unit wt. of concrete  </a:t>
            </a:r>
          </a:p>
          <a:p>
            <a:r>
              <a:rPr lang="en-US" dirty="0"/>
              <a:t>                                               = 153.99 * (1.2*0.6) * 25 = 2771.75 KN</a:t>
            </a:r>
          </a:p>
          <a:p>
            <a:r>
              <a:rPr lang="en-US" dirty="0"/>
              <a:t> </a:t>
            </a:r>
          </a:p>
          <a:p>
            <a:r>
              <a:rPr lang="en-US" dirty="0"/>
              <a:t> </a:t>
            </a:r>
          </a:p>
          <a:p>
            <a:pPr lvl="0"/>
            <a:r>
              <a:rPr lang="en-US" dirty="0"/>
              <a:t>Weight of beams in Structure = 2(Wt. of beams in </a:t>
            </a:r>
            <a:r>
              <a:rPr lang="en-US" dirty="0" err="1"/>
              <a:t>G.floor</a:t>
            </a:r>
            <a:r>
              <a:rPr lang="en-US" dirty="0"/>
              <a:t>) + 8(Wt. of beams in 2</a:t>
            </a:r>
            <a:r>
              <a:rPr lang="en-US" baseline="30000" dirty="0"/>
              <a:t>nd</a:t>
            </a:r>
            <a:r>
              <a:rPr lang="en-US" dirty="0"/>
              <a:t> floor)</a:t>
            </a:r>
          </a:p>
          <a:p>
            <a:r>
              <a:rPr lang="en-US" dirty="0"/>
              <a:t>                                               = 2(2771.75) + 8(1774) = </a:t>
            </a:r>
            <a:r>
              <a:rPr lang="en-US" u="sng" dirty="0"/>
              <a:t>19735.5 KN</a:t>
            </a:r>
            <a:endParaRPr lang="en-US" dirty="0"/>
          </a:p>
          <a:p>
            <a:r>
              <a:rPr lang="en-US" dirty="0"/>
              <a:t> </a:t>
            </a:r>
          </a:p>
          <a:p>
            <a:r>
              <a:rPr lang="ar-SA" dirty="0"/>
              <a:t> </a:t>
            </a:r>
            <a:endParaRPr lang="en-US" dirty="0"/>
          </a:p>
          <a:p>
            <a:r>
              <a:rPr lang="ar-SA" dirty="0"/>
              <a:t> </a:t>
            </a:r>
            <a:endParaRPr lang="en-US" dirty="0"/>
          </a:p>
        </p:txBody>
      </p:sp>
    </p:spTree>
    <p:extLst>
      <p:ext uri="{BB962C8B-B14F-4D97-AF65-F5344CB8AC3E}">
        <p14:creationId xmlns:p14="http://schemas.microsoft.com/office/powerpoint/2010/main" val="339835535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52400" y="1087695"/>
            <a:ext cx="8763000" cy="3139321"/>
          </a:xfrm>
          <a:prstGeom prst="rect">
            <a:avLst/>
          </a:prstGeom>
        </p:spPr>
        <p:txBody>
          <a:bodyPr wrap="square">
            <a:spAutoFit/>
          </a:bodyPr>
          <a:lstStyle/>
          <a:p>
            <a:endParaRPr lang="en-US" dirty="0"/>
          </a:p>
          <a:p>
            <a:pPr lvl="0"/>
            <a:r>
              <a:rPr lang="en-US" dirty="0" smtClean="0"/>
              <a:t>- Shear </a:t>
            </a:r>
            <a:r>
              <a:rPr lang="en-US" dirty="0"/>
              <a:t>Walls :</a:t>
            </a:r>
          </a:p>
          <a:p>
            <a:r>
              <a:rPr lang="en-US" dirty="0"/>
              <a:t> </a:t>
            </a:r>
            <a:endParaRPr lang="en-US" dirty="0" smtClean="0"/>
          </a:p>
          <a:p>
            <a:endParaRPr lang="en-US" dirty="0"/>
          </a:p>
          <a:p>
            <a:pPr lvl="0"/>
            <a:r>
              <a:rPr lang="en-US" dirty="0"/>
              <a:t>Weight of Stairs Wall in Structure = 2(15.42)*10*25 = 7710 KN</a:t>
            </a:r>
          </a:p>
          <a:p>
            <a:pPr lvl="0"/>
            <a:r>
              <a:rPr lang="en-US" dirty="0"/>
              <a:t>Weight of Elevators Wall in Structure = 17.64 *10*25 = 4410 KN</a:t>
            </a:r>
          </a:p>
          <a:p>
            <a:r>
              <a:rPr lang="en-US" dirty="0"/>
              <a:t> </a:t>
            </a:r>
          </a:p>
          <a:p>
            <a:r>
              <a:rPr lang="en-US" dirty="0"/>
              <a:t>So, The Total Weight of Shear Walls in the Structure = 7710+4410 =</a:t>
            </a:r>
            <a:r>
              <a:rPr lang="en-US" u="sng" dirty="0"/>
              <a:t>12120 KN</a:t>
            </a:r>
            <a:endParaRPr lang="en-US" dirty="0"/>
          </a:p>
          <a:p>
            <a:r>
              <a:rPr lang="en-US" dirty="0"/>
              <a:t> </a:t>
            </a:r>
          </a:p>
          <a:p>
            <a:r>
              <a:rPr lang="en-US" dirty="0"/>
              <a:t> </a:t>
            </a:r>
          </a:p>
          <a:p>
            <a:r>
              <a:rPr lang="en-US" dirty="0"/>
              <a:t> </a:t>
            </a:r>
            <a:endParaRPr lang="en-US" dirty="0"/>
          </a:p>
        </p:txBody>
      </p:sp>
    </p:spTree>
    <p:extLst>
      <p:ext uri="{BB962C8B-B14F-4D97-AF65-F5344CB8AC3E}">
        <p14:creationId xmlns:p14="http://schemas.microsoft.com/office/powerpoint/2010/main" val="1279520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28600"/>
            <a:ext cx="8153400" cy="1143000"/>
          </a:xfrm>
        </p:spPr>
        <p:txBody>
          <a:bodyPr/>
          <a:lstStyle/>
          <a:p>
            <a:r>
              <a:rPr lang="en-US" dirty="0" smtClean="0"/>
              <a:t>Wind load</a:t>
            </a:r>
            <a:endParaRPr lang="ar-SA" dirty="0"/>
          </a:p>
        </p:txBody>
      </p:sp>
      <p:sp>
        <p:nvSpPr>
          <p:cNvPr id="3" name="عنصر نائب للمحتوى 2"/>
          <p:cNvSpPr>
            <a:spLocks noGrp="1"/>
          </p:cNvSpPr>
          <p:nvPr>
            <p:ph idx="1"/>
          </p:nvPr>
        </p:nvSpPr>
        <p:spPr>
          <a:xfrm>
            <a:off x="228600" y="1447800"/>
            <a:ext cx="8458200" cy="4876800"/>
          </a:xfrm>
        </p:spPr>
        <p:txBody>
          <a:bodyPr/>
          <a:lstStyle/>
          <a:p>
            <a:pPr algn="l" rtl="0"/>
            <a:r>
              <a:rPr lang="en-US" dirty="0"/>
              <a:t>The wind pressure is mainly affect all structures and has small effect in low structures</a:t>
            </a:r>
            <a:r>
              <a:rPr lang="en-US" dirty="0" smtClean="0"/>
              <a:t>.</a:t>
            </a:r>
          </a:p>
          <a:p>
            <a:pPr marL="0" indent="0" algn="l" rtl="0">
              <a:buNone/>
            </a:pPr>
            <a:endParaRPr lang="en-US" dirty="0"/>
          </a:p>
          <a:p>
            <a:pPr algn="l" rtl="0"/>
            <a:r>
              <a:rPr lang="en-US" dirty="0"/>
              <a:t>This building is consisting of 10 floors + roof with average height of 3.8m and average area of floor of 575m</a:t>
            </a:r>
            <a:r>
              <a:rPr lang="en-US" baseline="30000" dirty="0"/>
              <a:t>2</a:t>
            </a:r>
            <a:r>
              <a:rPr lang="en-US" dirty="0"/>
              <a:t> (for residential floors) and it is expected that the wind loads will not be critical, </a:t>
            </a:r>
            <a:r>
              <a:rPr lang="en-US" b="1" dirty="0"/>
              <a:t>Jordanian code</a:t>
            </a:r>
            <a:r>
              <a:rPr lang="en-US" dirty="0"/>
              <a:t> will be used to check that</a:t>
            </a:r>
            <a:r>
              <a:rPr lang="en-US" dirty="0" smtClean="0"/>
              <a:t>.</a:t>
            </a:r>
          </a:p>
          <a:p>
            <a:pPr marL="0" indent="0" algn="l" rtl="0">
              <a:buNone/>
            </a:pPr>
            <a:endParaRPr lang="en-US" dirty="0"/>
          </a:p>
          <a:p>
            <a:pPr algn="l" rtl="0"/>
            <a:r>
              <a:rPr lang="en-US" dirty="0"/>
              <a:t>The design wind speed in this region can be taken as 120 km/</a:t>
            </a:r>
            <a:r>
              <a:rPr lang="en-US" dirty="0" err="1"/>
              <a:t>hr</a:t>
            </a:r>
            <a:r>
              <a:rPr lang="en-US" dirty="0"/>
              <a:t> as reasonable value for the country weather.</a:t>
            </a:r>
          </a:p>
          <a:p>
            <a:pPr marL="0" indent="0" algn="l" rtl="0">
              <a:buNone/>
            </a:pPr>
            <a:endParaRPr lang="ar-SA" dirty="0"/>
          </a:p>
        </p:txBody>
      </p:sp>
    </p:spTree>
    <p:extLst>
      <p:ext uri="{BB962C8B-B14F-4D97-AF65-F5344CB8AC3E}">
        <p14:creationId xmlns:p14="http://schemas.microsoft.com/office/powerpoint/2010/main" val="250745824"/>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1028343"/>
            <a:ext cx="8458200" cy="3416320"/>
          </a:xfrm>
          <a:prstGeom prst="rect">
            <a:avLst/>
          </a:prstGeom>
        </p:spPr>
        <p:txBody>
          <a:bodyPr wrap="square">
            <a:spAutoFit/>
          </a:bodyPr>
          <a:lstStyle/>
          <a:p>
            <a:endParaRPr lang="en-US" dirty="0"/>
          </a:p>
          <a:p>
            <a:pPr lvl="0"/>
            <a:r>
              <a:rPr lang="en-US" dirty="0"/>
              <a:t>Slabs :</a:t>
            </a:r>
          </a:p>
          <a:p>
            <a:r>
              <a:rPr lang="en-US" dirty="0"/>
              <a:t> </a:t>
            </a:r>
          </a:p>
          <a:p>
            <a:pPr lvl="0"/>
            <a:r>
              <a:rPr lang="en-US" dirty="0"/>
              <a:t>Weight of G.  floor slab = 816.63 * 0.25 * 25 = 5104 KN</a:t>
            </a:r>
          </a:p>
          <a:p>
            <a:pPr lvl="0"/>
            <a:r>
              <a:rPr lang="en-US" dirty="0"/>
              <a:t>Weight of 2</a:t>
            </a:r>
            <a:r>
              <a:rPr lang="en-US" baseline="30000" dirty="0"/>
              <a:t>nd</a:t>
            </a:r>
            <a:r>
              <a:rPr lang="en-US" dirty="0"/>
              <a:t> floor slab = 581.43 * 0.25 * 25 =  3634 KN</a:t>
            </a:r>
          </a:p>
          <a:p>
            <a:r>
              <a:rPr lang="en-US" dirty="0"/>
              <a:t> </a:t>
            </a:r>
          </a:p>
          <a:p>
            <a:r>
              <a:rPr lang="en-US" dirty="0"/>
              <a:t>So, The Total Weight of Slabs in the Structure = 2(5104) + 8(3634) = </a:t>
            </a:r>
            <a:r>
              <a:rPr lang="en-US" u="sng" dirty="0"/>
              <a:t>39280 KN</a:t>
            </a:r>
            <a:endParaRPr lang="en-US" dirty="0"/>
          </a:p>
          <a:p>
            <a:r>
              <a:rPr lang="en-US" dirty="0"/>
              <a:t> </a:t>
            </a:r>
          </a:p>
          <a:p>
            <a:pPr lvl="0"/>
            <a:r>
              <a:rPr lang="en-US" dirty="0"/>
              <a:t>From the previous 4 steps ,</a:t>
            </a:r>
            <a:br>
              <a:rPr lang="en-US" dirty="0"/>
            </a:br>
            <a:r>
              <a:rPr lang="en-US" dirty="0"/>
              <a:t/>
            </a:r>
            <a:br>
              <a:rPr lang="en-US" dirty="0"/>
            </a:br>
            <a:r>
              <a:rPr lang="en-US" dirty="0"/>
              <a:t>- The Total Weight of the Structure (DL) = 3517.5 + 19735.5 + 12120 + 39280</a:t>
            </a:r>
          </a:p>
          <a:p>
            <a:r>
              <a:rPr lang="en-US" dirty="0"/>
              <a:t>                                                                   = </a:t>
            </a:r>
            <a:r>
              <a:rPr lang="en-US" u="sng" dirty="0"/>
              <a:t>74653 KN</a:t>
            </a:r>
            <a:endParaRPr lang="en-US" dirty="0"/>
          </a:p>
        </p:txBody>
      </p:sp>
    </p:spTree>
    <p:extLst>
      <p:ext uri="{BB962C8B-B14F-4D97-AF65-F5344CB8AC3E}">
        <p14:creationId xmlns:p14="http://schemas.microsoft.com/office/powerpoint/2010/main" val="180684241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 y="609600"/>
            <a:ext cx="8382000" cy="923330"/>
          </a:xfrm>
          <a:prstGeom prst="rect">
            <a:avLst/>
          </a:prstGeom>
        </p:spPr>
        <p:txBody>
          <a:bodyPr wrap="square">
            <a:spAutoFit/>
          </a:bodyPr>
          <a:lstStyle/>
          <a:p>
            <a:r>
              <a:rPr lang="ar-SA" dirty="0"/>
              <a:t> </a:t>
            </a:r>
            <a:endParaRPr lang="en-US" dirty="0"/>
          </a:p>
          <a:p>
            <a:pPr lvl="0"/>
            <a:r>
              <a:rPr lang="en-US" dirty="0"/>
              <a:t>The figure below show the illustrates the results of DL, LL, SDL from SAP calculations :</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32930"/>
            <a:ext cx="8077199" cy="5086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022825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298" y="1172570"/>
            <a:ext cx="8898702" cy="5152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343765"/>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1857364"/>
            <a:ext cx="8229600" cy="2500330"/>
          </a:xfrm>
        </p:spPr>
        <p:txBody>
          <a:bodyPr>
            <a:normAutofit/>
          </a:bodyPr>
          <a:lstStyle/>
          <a:p>
            <a:pPr algn="ctr" rtl="0"/>
            <a:r>
              <a:rPr lang="ar-JO" sz="5400" dirty="0" smtClean="0">
                <a:solidFill>
                  <a:schemeClr val="accent1"/>
                </a:solidFill>
              </a:rPr>
              <a:t> </a:t>
            </a:r>
            <a:r>
              <a:rPr lang="en-US" sz="5400" dirty="0" smtClean="0">
                <a:solidFill>
                  <a:schemeClr val="accent1"/>
                </a:solidFill>
              </a:rPr>
              <a:t>Design of </a:t>
            </a:r>
            <a:br>
              <a:rPr lang="en-US" sz="5400" dirty="0" smtClean="0">
                <a:solidFill>
                  <a:schemeClr val="accent1"/>
                </a:solidFill>
              </a:rPr>
            </a:br>
            <a:r>
              <a:rPr lang="en-US" sz="5400" dirty="0" smtClean="0">
                <a:solidFill>
                  <a:schemeClr val="accent1"/>
                </a:solidFill>
              </a:rPr>
              <a:t>Columns &amp; Footing</a:t>
            </a:r>
            <a:endParaRPr lang="en-US" dirty="0"/>
          </a:p>
        </p:txBody>
      </p:sp>
    </p:spTree>
    <p:extLst>
      <p:ext uri="{BB962C8B-B14F-4D97-AF65-F5344CB8AC3E}">
        <p14:creationId xmlns:p14="http://schemas.microsoft.com/office/powerpoint/2010/main" val="2924773871"/>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1428736"/>
            <a:ext cx="8229600" cy="515112"/>
          </a:xfrm>
        </p:spPr>
        <p:txBody>
          <a:bodyPr>
            <a:normAutofit fontScale="90000"/>
          </a:bodyPr>
          <a:lstStyle/>
          <a:p>
            <a:pPr rtl="0"/>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000" dirty="0" smtClean="0"/>
              <a:t>design of columns Manual design</a:t>
            </a:r>
            <a:br>
              <a:rPr lang="en-US" sz="4000" dirty="0" smtClean="0"/>
            </a:br>
            <a:endParaRPr lang="en-US" sz="4000" dirty="0"/>
          </a:p>
        </p:txBody>
      </p:sp>
      <p:sp>
        <p:nvSpPr>
          <p:cNvPr id="3" name="Content Placeholder 2"/>
          <p:cNvSpPr>
            <a:spLocks noGrp="1"/>
          </p:cNvSpPr>
          <p:nvPr>
            <p:ph idx="1"/>
          </p:nvPr>
        </p:nvSpPr>
        <p:spPr>
          <a:xfrm>
            <a:off x="357158" y="1571612"/>
            <a:ext cx="8229600" cy="4389120"/>
          </a:xfrm>
        </p:spPr>
        <p:txBody>
          <a:bodyPr>
            <a:normAutofit/>
          </a:bodyPr>
          <a:lstStyle/>
          <a:p>
            <a:pPr algn="l" rtl="0">
              <a:buNone/>
            </a:pPr>
            <a:r>
              <a:rPr lang="en-US" sz="2000" dirty="0" smtClean="0">
                <a:solidFill>
                  <a:schemeClr val="accent1"/>
                </a:solidFill>
              </a:rPr>
              <a:t>COLUMN DESIGN REQUIRMENT </a:t>
            </a:r>
            <a:endParaRPr lang="en-US" sz="2000" dirty="0">
              <a:solidFill>
                <a:schemeClr val="accent1"/>
              </a:solidFill>
            </a:endParaRPr>
          </a:p>
        </p:txBody>
      </p:sp>
      <p:pic>
        <p:nvPicPr>
          <p:cNvPr id="107523" name="Picture 3"/>
          <p:cNvPicPr>
            <a:picLocks noChangeAspect="1" noChangeArrowheads="1"/>
          </p:cNvPicPr>
          <p:nvPr/>
        </p:nvPicPr>
        <p:blipFill>
          <a:blip r:embed="rId2" cstate="print"/>
          <a:srcRect/>
          <a:stretch>
            <a:fillRect/>
          </a:stretch>
        </p:blipFill>
        <p:spPr bwMode="auto">
          <a:xfrm>
            <a:off x="457200" y="1981200"/>
            <a:ext cx="7315200" cy="4267200"/>
          </a:xfrm>
          <a:prstGeom prst="rect">
            <a:avLst/>
          </a:prstGeom>
          <a:noFill/>
          <a:ln w="9525">
            <a:noFill/>
            <a:miter lim="800000"/>
            <a:headEnd/>
            <a:tailEnd/>
          </a:ln>
        </p:spPr>
      </p:pic>
    </p:spTree>
    <p:extLst>
      <p:ext uri="{BB962C8B-B14F-4D97-AF65-F5344CB8AC3E}">
        <p14:creationId xmlns:p14="http://schemas.microsoft.com/office/powerpoint/2010/main" val="1864377147"/>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785794"/>
            <a:ext cx="8229600" cy="743712"/>
          </a:xfrm>
        </p:spPr>
        <p:txBody>
          <a:bodyPr>
            <a:normAutofit fontScale="90000"/>
          </a:bodyPr>
          <a:lstStyle/>
          <a:p>
            <a:r>
              <a:rPr lang="ar-SA" dirty="0" smtClean="0"/>
              <a:t> </a:t>
            </a:r>
            <a:r>
              <a:rPr lang="en-US" dirty="0" smtClean="0"/>
              <a:t/>
            </a:r>
            <a:br>
              <a:rPr lang="en-US" dirty="0" smtClean="0"/>
            </a:br>
            <a:r>
              <a:rPr lang="en-US" sz="2700" b="1" u="sng" dirty="0" smtClean="0"/>
              <a:t>Check slenderness ratio for  column 11:</a:t>
            </a:r>
            <a:r>
              <a:rPr lang="en-US" sz="2700" dirty="0" smtClean="0"/>
              <a:t/>
            </a:r>
            <a:br>
              <a:rPr lang="en-US" sz="2700" dirty="0" smtClean="0"/>
            </a:br>
            <a:endParaRPr lang="en-US" sz="2700" dirty="0"/>
          </a:p>
        </p:txBody>
      </p:sp>
      <p:pic>
        <p:nvPicPr>
          <p:cNvPr id="48129" name="Picture 1"/>
          <p:cNvPicPr>
            <a:picLocks noGrp="1" noChangeAspect="1" noChangeArrowheads="1"/>
          </p:cNvPicPr>
          <p:nvPr>
            <p:ph idx="1"/>
          </p:nvPr>
        </p:nvPicPr>
        <p:blipFill>
          <a:blip r:embed="rId2"/>
          <a:srcRect/>
          <a:stretch>
            <a:fillRect/>
          </a:stretch>
        </p:blipFill>
        <p:spPr bwMode="auto">
          <a:xfrm>
            <a:off x="0" y="1214422"/>
            <a:ext cx="9144000" cy="5643578"/>
          </a:xfrm>
          <a:prstGeom prst="rect">
            <a:avLst/>
          </a:prstGeom>
          <a:noFill/>
          <a:ln w="9525">
            <a:noFill/>
            <a:miter lim="800000"/>
            <a:headEnd/>
            <a:tailEnd/>
          </a:ln>
          <a:effectLst/>
        </p:spPr>
      </p:pic>
    </p:spTree>
    <p:extLst>
      <p:ext uri="{BB962C8B-B14F-4D97-AF65-F5344CB8AC3E}">
        <p14:creationId xmlns:p14="http://schemas.microsoft.com/office/powerpoint/2010/main" val="1789320836"/>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r>
              <a:rPr lang="en-US" sz="2800" dirty="0" smtClean="0"/>
              <a:t>Design of column 11 using interaction diagram</a:t>
            </a:r>
            <a:endParaRPr lang="en-US" sz="2800" dirty="0"/>
          </a:p>
        </p:txBody>
      </p:sp>
      <p:pic>
        <p:nvPicPr>
          <p:cNvPr id="6" name="صورة 3"/>
          <p:cNvPicPr>
            <a:picLocks noGrp="1"/>
          </p:cNvPicPr>
          <p:nvPr>
            <p:ph idx="1"/>
          </p:nvPr>
        </p:nvPicPr>
        <p:blipFill>
          <a:blip r:embed="rId2"/>
          <a:srcRect/>
          <a:stretch>
            <a:fillRect/>
          </a:stretch>
        </p:blipFill>
        <p:spPr bwMode="auto">
          <a:xfrm>
            <a:off x="0" y="1571613"/>
            <a:ext cx="8858280" cy="5000638"/>
          </a:xfrm>
          <a:prstGeom prst="rect">
            <a:avLst/>
          </a:prstGeom>
          <a:noFill/>
          <a:ln w="9525">
            <a:noFill/>
            <a:miter lim="800000"/>
            <a:headEnd/>
            <a:tailEnd/>
          </a:ln>
        </p:spPr>
      </p:pic>
    </p:spTree>
    <p:extLst>
      <p:ext uri="{BB962C8B-B14F-4D97-AF65-F5344CB8AC3E}">
        <p14:creationId xmlns:p14="http://schemas.microsoft.com/office/powerpoint/2010/main" val="4251630833"/>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pic>
        <p:nvPicPr>
          <p:cNvPr id="169987" name="Picture 3"/>
          <p:cNvPicPr>
            <a:picLocks noGrp="1" noChangeAspect="1" noChangeArrowheads="1"/>
          </p:cNvPicPr>
          <p:nvPr>
            <p:ph idx="1"/>
          </p:nvPr>
        </p:nvPicPr>
        <p:blipFill>
          <a:blip r:embed="rId2"/>
          <a:srcRect/>
          <a:stretch>
            <a:fillRect/>
          </a:stretch>
        </p:blipFill>
        <p:spPr bwMode="auto">
          <a:xfrm>
            <a:off x="214282" y="1285860"/>
            <a:ext cx="6786610" cy="2928958"/>
          </a:xfrm>
          <a:prstGeom prst="rect">
            <a:avLst/>
          </a:prstGeom>
          <a:noFill/>
          <a:ln w="9525">
            <a:noFill/>
            <a:miter lim="800000"/>
            <a:headEnd/>
            <a:tailEnd/>
          </a:ln>
          <a:effectLst/>
        </p:spPr>
      </p:pic>
      <p:pic>
        <p:nvPicPr>
          <p:cNvPr id="169989" name="Picture 5"/>
          <p:cNvPicPr>
            <a:picLocks noChangeAspect="1" noChangeArrowheads="1"/>
          </p:cNvPicPr>
          <p:nvPr/>
        </p:nvPicPr>
        <p:blipFill>
          <a:blip r:embed="rId3"/>
          <a:srcRect/>
          <a:stretch>
            <a:fillRect/>
          </a:stretch>
        </p:blipFill>
        <p:spPr bwMode="auto">
          <a:xfrm>
            <a:off x="357158" y="4214818"/>
            <a:ext cx="6357982" cy="2328869"/>
          </a:xfrm>
          <a:prstGeom prst="rect">
            <a:avLst/>
          </a:prstGeom>
          <a:noFill/>
          <a:ln w="9525">
            <a:noFill/>
            <a:miter lim="800000"/>
            <a:headEnd/>
            <a:tailEnd/>
          </a:ln>
          <a:effectLst/>
        </p:spPr>
      </p:pic>
    </p:spTree>
    <p:extLst>
      <p:ext uri="{BB962C8B-B14F-4D97-AF65-F5344CB8AC3E}">
        <p14:creationId xmlns:p14="http://schemas.microsoft.com/office/powerpoint/2010/main" val="1805850201"/>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6"/>
          <p:cNvPicPr>
            <a:picLocks noGrp="1"/>
          </p:cNvPicPr>
          <p:nvPr>
            <p:ph idx="1"/>
          </p:nvPr>
        </p:nvPicPr>
        <p:blipFill>
          <a:blip r:embed="rId2"/>
          <a:srcRect/>
          <a:stretch>
            <a:fillRect/>
          </a:stretch>
        </p:blipFill>
        <p:spPr bwMode="auto">
          <a:xfrm>
            <a:off x="642910" y="1500174"/>
            <a:ext cx="7429552" cy="4500594"/>
          </a:xfrm>
          <a:prstGeom prst="rect">
            <a:avLst/>
          </a:prstGeom>
          <a:noFill/>
          <a:ln w="9525">
            <a:noFill/>
            <a:miter lim="800000"/>
            <a:headEnd/>
            <a:tailEnd/>
          </a:ln>
        </p:spPr>
      </p:pic>
    </p:spTree>
    <p:extLst>
      <p:ext uri="{BB962C8B-B14F-4D97-AF65-F5344CB8AC3E}">
        <p14:creationId xmlns:p14="http://schemas.microsoft.com/office/powerpoint/2010/main" val="1492556628"/>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00232" y="2428868"/>
            <a:ext cx="5929354" cy="1015663"/>
          </a:xfrm>
          <a:prstGeom prst="rect">
            <a:avLst/>
          </a:prstGeom>
        </p:spPr>
        <p:txBody>
          <a:bodyPr wrap="square">
            <a:spAutoFit/>
          </a:bodyPr>
          <a:lstStyle/>
          <a:p>
            <a:r>
              <a:rPr lang="en-US" dirty="0" smtClean="0">
                <a:solidFill>
                  <a:schemeClr val="accent1"/>
                </a:solidFill>
              </a:rPr>
              <a:t> </a:t>
            </a:r>
            <a:r>
              <a:rPr lang="en-US" sz="6000" dirty="0" smtClean="0">
                <a:solidFill>
                  <a:schemeClr val="accent1"/>
                </a:solidFill>
              </a:rPr>
              <a:t>Footing Design</a:t>
            </a:r>
            <a:endParaRPr lang="en-US" sz="6000" dirty="0">
              <a:solidFill>
                <a:schemeClr val="accent1"/>
              </a:solidFill>
            </a:endParaRPr>
          </a:p>
        </p:txBody>
      </p:sp>
    </p:spTree>
    <p:extLst>
      <p:ext uri="{BB962C8B-B14F-4D97-AF65-F5344CB8AC3E}">
        <p14:creationId xmlns:p14="http://schemas.microsoft.com/office/powerpoint/2010/main" val="33079289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09600"/>
            <a:ext cx="8458200" cy="5943600"/>
          </a:xfrm>
        </p:spPr>
        <p:txBody>
          <a:bodyPr/>
          <a:lstStyle/>
          <a:p>
            <a:pPr marL="0" indent="0" rtl="0">
              <a:buNone/>
            </a:pPr>
            <a:r>
              <a:rPr lang="ar-SA" dirty="0" smtClean="0"/>
              <a:t>- بعد اجراء عمليات حسابية لأحمال الرياح تبعا للكود الاردني ,</a:t>
            </a:r>
            <a:r>
              <a:rPr lang="en-US" dirty="0"/>
              <a:t> </a:t>
            </a:r>
          </a:p>
          <a:p>
            <a:pPr marL="0" indent="0">
              <a:buNone/>
            </a:pPr>
            <a:r>
              <a:rPr lang="ar-SA" dirty="0" smtClean="0"/>
              <a:t>- تم تقسيم واجهات المبنى وذلك حسب </a:t>
            </a:r>
            <a:r>
              <a:rPr lang="ar-SA" dirty="0"/>
              <a:t>الجدول التالي</a:t>
            </a:r>
            <a:r>
              <a:rPr lang="ar-SA" dirty="0" smtClean="0"/>
              <a:t>:</a:t>
            </a:r>
            <a:endParaRPr lang="en-US" dirty="0"/>
          </a:p>
          <a:p>
            <a:pPr marL="0" indent="0">
              <a:buNone/>
            </a:pPr>
            <a:r>
              <a:rPr lang="ar-SA" dirty="0" smtClean="0"/>
              <a:t>*هنا </a:t>
            </a:r>
            <a:r>
              <a:rPr lang="ar-SA" dirty="0"/>
              <a:t>تم استخدام الطريقة (أ) </a:t>
            </a:r>
            <a:endParaRPr lang="ar-SA" dirty="0" smtClean="0"/>
          </a:p>
          <a:p>
            <a:pPr marL="0" indent="0">
              <a:buNone/>
            </a:pPr>
            <a:r>
              <a:rPr lang="ar-SA" dirty="0" smtClean="0"/>
              <a:t>والطريقة </a:t>
            </a:r>
            <a:r>
              <a:rPr lang="ar-SA" dirty="0"/>
              <a:t>(ب</a:t>
            </a:r>
            <a:r>
              <a:rPr lang="ar-SA" dirty="0" smtClean="0"/>
              <a:t>)</a:t>
            </a:r>
            <a:r>
              <a:rPr lang="ar-SA" dirty="0"/>
              <a:t> حيث تم </a:t>
            </a:r>
            <a:r>
              <a:rPr lang="ar-SA" dirty="0" smtClean="0"/>
              <a:t>تقسيم</a:t>
            </a:r>
          </a:p>
          <a:p>
            <a:pPr marL="0" indent="0">
              <a:buNone/>
            </a:pPr>
            <a:r>
              <a:rPr lang="ar-SA" dirty="0" smtClean="0"/>
              <a:t> </a:t>
            </a:r>
            <a:r>
              <a:rPr lang="ar-SA" dirty="0"/>
              <a:t>المبنى الى ثلاث </a:t>
            </a:r>
            <a:r>
              <a:rPr lang="ar-SA" dirty="0" smtClean="0"/>
              <a:t>واجهات. </a:t>
            </a:r>
            <a:r>
              <a:rPr lang="en-US" dirty="0"/>
              <a:t> </a:t>
            </a:r>
          </a:p>
          <a:p>
            <a:pPr marL="0" indent="0">
              <a:buNone/>
            </a:pPr>
            <a:r>
              <a:rPr lang="en-US" dirty="0"/>
              <a:t> </a:t>
            </a:r>
          </a:p>
          <a:p>
            <a:pPr marL="0" indent="0">
              <a:buNone/>
            </a:pPr>
            <a:endParaRPr lang="ar-SA" dirty="0"/>
          </a:p>
        </p:txBody>
      </p:sp>
      <p:pic>
        <p:nvPicPr>
          <p:cNvPr id="4" name="صورة 3"/>
          <p:cNvPicPr/>
          <p:nvPr/>
        </p:nvPicPr>
        <p:blipFill>
          <a:blip r:embed="rId2" cstate="print"/>
          <a:stretch>
            <a:fillRect/>
          </a:stretch>
        </p:blipFill>
        <p:spPr>
          <a:xfrm>
            <a:off x="304800" y="1600200"/>
            <a:ext cx="5486400" cy="4724400"/>
          </a:xfrm>
          <a:prstGeom prst="rect">
            <a:avLst/>
          </a:prstGeom>
        </p:spPr>
      </p:pic>
    </p:spTree>
    <p:extLst>
      <p:ext uri="{BB962C8B-B14F-4D97-AF65-F5344CB8AC3E}">
        <p14:creationId xmlns:p14="http://schemas.microsoft.com/office/powerpoint/2010/main" val="2350149610"/>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Footing design</a:t>
            </a:r>
            <a:endParaRPr lang="en-US" dirty="0"/>
          </a:p>
        </p:txBody>
      </p:sp>
      <p:sp>
        <p:nvSpPr>
          <p:cNvPr id="3" name="Content Placeholder 2"/>
          <p:cNvSpPr>
            <a:spLocks noGrp="1"/>
          </p:cNvSpPr>
          <p:nvPr>
            <p:ph idx="1"/>
          </p:nvPr>
        </p:nvSpPr>
        <p:spPr/>
        <p:txBody>
          <a:bodyPr/>
          <a:lstStyle/>
          <a:p>
            <a:pPr algn="l">
              <a:buNone/>
            </a:pPr>
            <a:r>
              <a:rPr lang="en-US" dirty="0" smtClean="0">
                <a:solidFill>
                  <a:schemeClr val="accent2"/>
                </a:solidFill>
              </a:rPr>
              <a:t>Single footing:</a:t>
            </a:r>
          </a:p>
          <a:p>
            <a:pPr algn="l" rtl="0"/>
            <a:r>
              <a:rPr lang="en-US" dirty="0" smtClean="0"/>
              <a:t> Is one of the most economical types of footing and is used when columns are spaced at relatively long distances .(12m)</a:t>
            </a:r>
          </a:p>
          <a:p>
            <a:pPr algn="l" rtl="0">
              <a:buNone/>
            </a:pPr>
            <a:endParaRPr lang="en-US" dirty="0" smtClean="0"/>
          </a:p>
          <a:p>
            <a:pPr algn="l" rtl="0"/>
            <a:r>
              <a:rPr lang="en-US" dirty="0" smtClean="0">
                <a:solidFill>
                  <a:schemeClr val="accent1"/>
                </a:solidFill>
              </a:rPr>
              <a:t>Bearing capacity of the soil=350 KN/m</a:t>
            </a:r>
            <a:r>
              <a:rPr lang="en-US" baseline="30000" dirty="0" smtClean="0">
                <a:solidFill>
                  <a:schemeClr val="accent1"/>
                </a:solidFill>
              </a:rPr>
              <a:t>2</a:t>
            </a:r>
            <a:r>
              <a:rPr lang="en-US" dirty="0" smtClean="0">
                <a:solidFill>
                  <a:schemeClr val="accent1"/>
                </a:solidFill>
              </a:rPr>
              <a:t>.</a:t>
            </a:r>
          </a:p>
          <a:p>
            <a:pPr algn="l" rtl="0">
              <a:buNone/>
            </a:pPr>
            <a:endParaRPr lang="en-US" dirty="0" smtClean="0"/>
          </a:p>
        </p:txBody>
      </p:sp>
    </p:spTree>
    <p:extLst>
      <p:ext uri="{BB962C8B-B14F-4D97-AF65-F5344CB8AC3E}">
        <p14:creationId xmlns:p14="http://schemas.microsoft.com/office/powerpoint/2010/main" val="3721557867"/>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714356"/>
            <a:ext cx="8229600" cy="867524"/>
          </a:xfrm>
        </p:spPr>
        <p:txBody>
          <a:bodyPr>
            <a:normAutofit/>
          </a:bodyPr>
          <a:lstStyle/>
          <a:p>
            <a:pPr rtl="0"/>
            <a:r>
              <a:rPr lang="en-US" sz="2800" dirty="0" smtClean="0"/>
              <a:t> Design Footing for column 11:</a:t>
            </a:r>
          </a:p>
        </p:txBody>
      </p:sp>
      <p:pic>
        <p:nvPicPr>
          <p:cNvPr id="4" name="Content Placeholder 3"/>
          <p:cNvPicPr>
            <a:picLocks noGrp="1"/>
          </p:cNvPicPr>
          <p:nvPr>
            <p:ph idx="1"/>
          </p:nvPr>
        </p:nvPicPr>
        <p:blipFill>
          <a:blip r:embed="rId2" cstate="print"/>
          <a:srcRect/>
          <a:stretch>
            <a:fillRect/>
          </a:stretch>
        </p:blipFill>
        <p:spPr bwMode="auto">
          <a:xfrm>
            <a:off x="6477000" y="2362200"/>
            <a:ext cx="1819529" cy="2838846"/>
          </a:xfrm>
          <a:prstGeom prst="rect">
            <a:avLst/>
          </a:prstGeom>
          <a:noFill/>
          <a:ln w="9525">
            <a:noFill/>
            <a:miter lim="800000"/>
            <a:headEnd/>
            <a:tailEnd/>
          </a:ln>
        </p:spPr>
      </p:pic>
      <p:pic>
        <p:nvPicPr>
          <p:cNvPr id="40961" name="Picture 1"/>
          <p:cNvPicPr>
            <a:picLocks noChangeAspect="1" noChangeArrowheads="1"/>
          </p:cNvPicPr>
          <p:nvPr/>
        </p:nvPicPr>
        <p:blipFill>
          <a:blip r:embed="rId3"/>
          <a:srcRect/>
          <a:stretch>
            <a:fillRect/>
          </a:stretch>
        </p:blipFill>
        <p:spPr bwMode="auto">
          <a:xfrm>
            <a:off x="285720" y="1643050"/>
            <a:ext cx="5715072" cy="3571900"/>
          </a:xfrm>
          <a:prstGeom prst="rect">
            <a:avLst/>
          </a:prstGeom>
          <a:noFill/>
          <a:ln w="9525">
            <a:noFill/>
            <a:miter lim="800000"/>
            <a:headEnd/>
            <a:tailEnd/>
          </a:ln>
          <a:effectLst/>
        </p:spPr>
      </p:pic>
    </p:spTree>
    <p:extLst>
      <p:ext uri="{BB962C8B-B14F-4D97-AF65-F5344CB8AC3E}">
        <p14:creationId xmlns:p14="http://schemas.microsoft.com/office/powerpoint/2010/main" val="572551437"/>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2"/>
          <p:cNvPicPr>
            <a:picLocks noGrp="1" noChangeAspect="1" noChangeArrowheads="1"/>
          </p:cNvPicPr>
          <p:nvPr>
            <p:ph idx="1"/>
          </p:nvPr>
        </p:nvPicPr>
        <p:blipFill>
          <a:blip r:embed="rId2"/>
          <a:srcRect/>
          <a:stretch>
            <a:fillRect/>
          </a:stretch>
        </p:blipFill>
        <p:spPr bwMode="auto">
          <a:xfrm>
            <a:off x="285720" y="1071547"/>
            <a:ext cx="8572560" cy="5500726"/>
          </a:xfrm>
          <a:prstGeom prst="rect">
            <a:avLst/>
          </a:prstGeom>
          <a:noFill/>
          <a:ln w="9525">
            <a:noFill/>
            <a:miter lim="800000"/>
            <a:headEnd/>
            <a:tailEnd/>
          </a:ln>
          <a:effectLst/>
        </p:spPr>
      </p:pic>
    </p:spTree>
    <p:extLst>
      <p:ext uri="{BB962C8B-B14F-4D97-AF65-F5344CB8AC3E}">
        <p14:creationId xmlns:p14="http://schemas.microsoft.com/office/powerpoint/2010/main" val="1593791580"/>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Design of group F1:</a:t>
            </a:r>
            <a:endParaRPr lang="en-US" dirty="0"/>
          </a:p>
        </p:txBody>
      </p:sp>
      <p:sp>
        <p:nvSpPr>
          <p:cNvPr id="3" name="Content Placeholder 2"/>
          <p:cNvSpPr>
            <a:spLocks noGrp="1"/>
          </p:cNvSpPr>
          <p:nvPr>
            <p:ph idx="1"/>
          </p:nvPr>
        </p:nvSpPr>
        <p:spPr/>
        <p:txBody>
          <a:bodyPr/>
          <a:lstStyle/>
          <a:p>
            <a:pPr lvl="0" algn="l" rtl="0"/>
            <a:r>
              <a:rPr lang="en-US" b="1" dirty="0" smtClean="0">
                <a:solidFill>
                  <a:schemeClr val="accent2"/>
                </a:solidFill>
              </a:rPr>
              <a:t>Check for punching shear:</a:t>
            </a:r>
            <a:endParaRPr lang="en-US" dirty="0" smtClean="0">
              <a:solidFill>
                <a:schemeClr val="accent2"/>
              </a:solidFill>
            </a:endParaRPr>
          </a:p>
          <a:p>
            <a:pPr algn="l" rtl="0">
              <a:buNone/>
            </a:pPr>
            <a:r>
              <a:rPr lang="en-US" dirty="0" err="1" smtClean="0"/>
              <a:t>Vn</a:t>
            </a:r>
            <a:r>
              <a:rPr lang="en-US" dirty="0" smtClean="0"/>
              <a:t> required =9038ton</a:t>
            </a:r>
          </a:p>
          <a:p>
            <a:pPr algn="l" rtl="0">
              <a:buNone/>
            </a:pPr>
            <a:r>
              <a:rPr lang="en-US" dirty="0" err="1" smtClean="0"/>
              <a:t>Vn</a:t>
            </a:r>
            <a:r>
              <a:rPr lang="en-US" dirty="0" smtClean="0"/>
              <a:t> provided=9072&gt;9038 …………………..OK</a:t>
            </a:r>
          </a:p>
          <a:p>
            <a:pPr algn="l" rtl="0">
              <a:buNone/>
            </a:pPr>
            <a:endParaRPr lang="en-US" dirty="0" smtClean="0"/>
          </a:p>
          <a:p>
            <a:pPr algn="l" rtl="0"/>
            <a:r>
              <a:rPr lang="en-US" b="1" dirty="0" smtClean="0">
                <a:solidFill>
                  <a:schemeClr val="accent2"/>
                </a:solidFill>
              </a:rPr>
              <a:t>Check for wide beam shear:</a:t>
            </a:r>
            <a:endParaRPr lang="en-US" dirty="0" smtClean="0">
              <a:solidFill>
                <a:schemeClr val="accent2"/>
              </a:solidFill>
            </a:endParaRPr>
          </a:p>
          <a:p>
            <a:pPr algn="l" rtl="0">
              <a:buNone/>
            </a:pPr>
            <a:r>
              <a:rPr lang="en-US" dirty="0" err="1" smtClean="0"/>
              <a:t>Vn</a:t>
            </a:r>
            <a:r>
              <a:rPr lang="en-US" dirty="0" smtClean="0"/>
              <a:t> required =2823 KN</a:t>
            </a:r>
          </a:p>
          <a:p>
            <a:pPr algn="l" rtl="0">
              <a:buNone/>
            </a:pPr>
            <a:r>
              <a:rPr lang="en-US" dirty="0" err="1" smtClean="0"/>
              <a:t>Vn</a:t>
            </a:r>
            <a:r>
              <a:rPr lang="en-US" dirty="0" smtClean="0"/>
              <a:t> provided=3087&gt;2823 …………………..OK</a:t>
            </a:r>
            <a:endParaRPr lang="en-US" dirty="0"/>
          </a:p>
        </p:txBody>
      </p:sp>
    </p:spTree>
    <p:extLst>
      <p:ext uri="{BB962C8B-B14F-4D97-AF65-F5344CB8AC3E}">
        <p14:creationId xmlns:p14="http://schemas.microsoft.com/office/powerpoint/2010/main" val="3581713748"/>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571612"/>
            <a:ext cx="8229600" cy="4389120"/>
          </a:xfrm>
        </p:spPr>
        <p:txBody>
          <a:bodyPr>
            <a:normAutofit fontScale="92500"/>
          </a:bodyPr>
          <a:lstStyle/>
          <a:p>
            <a:pPr algn="l" rtl="0"/>
            <a:r>
              <a:rPr lang="en-US" b="1" dirty="0" smtClean="0">
                <a:solidFill>
                  <a:schemeClr val="accent1"/>
                </a:solidFill>
              </a:rPr>
              <a:t>Flexural design:</a:t>
            </a:r>
          </a:p>
          <a:p>
            <a:pPr algn="l" rtl="0">
              <a:buNone/>
            </a:pPr>
            <a:r>
              <a:rPr lang="en-US" dirty="0" smtClean="0"/>
              <a:t>Mu= 892  </a:t>
            </a:r>
            <a:r>
              <a:rPr lang="en-US" dirty="0" err="1" smtClean="0"/>
              <a:t>KN.m</a:t>
            </a:r>
            <a:endParaRPr lang="en-US" dirty="0" smtClean="0"/>
          </a:p>
          <a:p>
            <a:pPr algn="l" rtl="0">
              <a:buNone/>
            </a:pPr>
            <a:r>
              <a:rPr lang="el-GR" dirty="0" smtClean="0"/>
              <a:t>ρ</a:t>
            </a:r>
            <a:r>
              <a:rPr lang="en-US" dirty="0" smtClean="0"/>
              <a:t>=0.00064  &gt; </a:t>
            </a:r>
            <a:r>
              <a:rPr lang="el-GR" dirty="0" smtClean="0"/>
              <a:t>ρ </a:t>
            </a:r>
            <a:r>
              <a:rPr lang="en-US" dirty="0" smtClean="0"/>
              <a:t>min = 0.0018( min for shrinkage)</a:t>
            </a:r>
          </a:p>
          <a:p>
            <a:pPr lvl="0" algn="l" rtl="0">
              <a:buNone/>
            </a:pPr>
            <a:r>
              <a:rPr lang="en-US" dirty="0" smtClean="0"/>
              <a:t>As=8910 mm</a:t>
            </a:r>
            <a:r>
              <a:rPr lang="en-US" baseline="30000" dirty="0" smtClean="0"/>
              <a:t>2</a:t>
            </a:r>
            <a:r>
              <a:rPr lang="en-US" dirty="0" smtClean="0">
                <a:sym typeface="Wingdings" pitchFamily="2" charset="2"/>
              </a:rPr>
              <a:t></a:t>
            </a:r>
            <a:r>
              <a:rPr lang="en-US" dirty="0" smtClean="0"/>
              <a:t> Use 6ϕ20mm/m' in both directions.</a:t>
            </a:r>
          </a:p>
          <a:p>
            <a:pPr algn="l" rtl="0"/>
            <a:r>
              <a:rPr lang="en-US" b="1" dirty="0" smtClean="0">
                <a:solidFill>
                  <a:schemeClr val="accent1"/>
                </a:solidFill>
              </a:rPr>
              <a:t>Shrinkage steel:</a:t>
            </a:r>
            <a:endParaRPr lang="en-US" dirty="0" smtClean="0">
              <a:solidFill>
                <a:schemeClr val="accent1"/>
              </a:solidFill>
            </a:endParaRPr>
          </a:p>
          <a:p>
            <a:pPr algn="l" rtl="0"/>
            <a:r>
              <a:rPr lang="en-US" dirty="0" smtClean="0"/>
              <a:t>From practical point of view use half of the shrinkage steel on top since footing thickness large( approximately when thickness &gt;60cm).</a:t>
            </a:r>
          </a:p>
          <a:p>
            <a:pPr algn="l" rtl="0"/>
            <a:r>
              <a:rPr lang="en-US" dirty="0" smtClean="0"/>
              <a:t>A </a:t>
            </a:r>
            <a:r>
              <a:rPr lang="en-US" baseline="-25000" dirty="0" smtClean="0"/>
              <a:t>shrinkage </a:t>
            </a:r>
            <a:r>
              <a:rPr lang="en-US" dirty="0" smtClean="0"/>
              <a:t>=0.0018Ag /2</a:t>
            </a:r>
          </a:p>
          <a:p>
            <a:pPr algn="l" rtl="0"/>
            <a:r>
              <a:rPr lang="en-US" dirty="0" smtClean="0"/>
              <a:t>A </a:t>
            </a:r>
            <a:r>
              <a:rPr lang="en-US" baseline="-25000" dirty="0" smtClean="0"/>
              <a:t>shrinkage</a:t>
            </a:r>
            <a:r>
              <a:rPr lang="en-US" dirty="0" smtClean="0"/>
              <a:t> =8100cm</a:t>
            </a:r>
            <a:r>
              <a:rPr lang="en-US" baseline="30000" dirty="0" smtClean="0"/>
              <a:t>2</a:t>
            </a:r>
            <a:r>
              <a:rPr lang="en-US" dirty="0" smtClean="0"/>
              <a:t>/m. </a:t>
            </a:r>
            <a:r>
              <a:rPr lang="en-US" dirty="0" smtClean="0">
                <a:sym typeface="Wingdings"/>
              </a:rPr>
              <a:t></a:t>
            </a:r>
            <a:r>
              <a:rPr lang="en-US" dirty="0" smtClean="0"/>
              <a:t> use 6ϕ20/m in both direction.</a:t>
            </a:r>
          </a:p>
          <a:p>
            <a:pPr algn="l" rtl="0">
              <a:buNone/>
            </a:pPr>
            <a:endParaRPr lang="en-US" dirty="0">
              <a:solidFill>
                <a:schemeClr val="accent2"/>
              </a:solidFill>
            </a:endParaRPr>
          </a:p>
        </p:txBody>
      </p:sp>
    </p:spTree>
    <p:extLst>
      <p:ext uri="{BB962C8B-B14F-4D97-AF65-F5344CB8AC3E}">
        <p14:creationId xmlns:p14="http://schemas.microsoft.com/office/powerpoint/2010/main" val="1558388435"/>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034" name="Picture 2"/>
          <p:cNvPicPr>
            <a:picLocks noGrp="1" noChangeAspect="1" noChangeArrowheads="1"/>
          </p:cNvPicPr>
          <p:nvPr>
            <p:ph idx="1"/>
          </p:nvPr>
        </p:nvPicPr>
        <p:blipFill>
          <a:blip r:embed="rId2"/>
          <a:srcRect/>
          <a:stretch>
            <a:fillRect/>
          </a:stretch>
        </p:blipFill>
        <p:spPr bwMode="auto">
          <a:xfrm>
            <a:off x="285720" y="1000108"/>
            <a:ext cx="8572560" cy="5500726"/>
          </a:xfrm>
          <a:prstGeom prst="rect">
            <a:avLst/>
          </a:prstGeom>
          <a:noFill/>
          <a:ln w="9525">
            <a:noFill/>
            <a:miter lim="800000"/>
            <a:headEnd/>
            <a:tailEnd/>
          </a:ln>
          <a:effectLst/>
        </p:spPr>
      </p:pic>
    </p:spTree>
    <p:extLst>
      <p:ext uri="{BB962C8B-B14F-4D97-AF65-F5344CB8AC3E}">
        <p14:creationId xmlns:p14="http://schemas.microsoft.com/office/powerpoint/2010/main" val="2114059943"/>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571480"/>
            <a:ext cx="8229600" cy="928686"/>
          </a:xfrm>
        </p:spPr>
        <p:txBody>
          <a:bodyPr/>
          <a:lstStyle/>
          <a:p>
            <a:pPr algn="ctr"/>
            <a:r>
              <a:rPr lang="en-US" dirty="0" smtClean="0"/>
              <a:t>footings details</a:t>
            </a:r>
            <a:endParaRPr lang="en-US" dirty="0"/>
          </a:p>
        </p:txBody>
      </p:sp>
      <p:pic>
        <p:nvPicPr>
          <p:cNvPr id="37890" name="Picture 2"/>
          <p:cNvPicPr>
            <a:picLocks noGrp="1" noChangeAspect="1" noChangeArrowheads="1"/>
          </p:cNvPicPr>
          <p:nvPr>
            <p:ph idx="1"/>
          </p:nvPr>
        </p:nvPicPr>
        <p:blipFill>
          <a:blip r:embed="rId2"/>
          <a:srcRect/>
          <a:stretch>
            <a:fillRect/>
          </a:stretch>
        </p:blipFill>
        <p:spPr bwMode="auto">
          <a:xfrm>
            <a:off x="0" y="1500174"/>
            <a:ext cx="9144000" cy="5143536"/>
          </a:xfrm>
          <a:prstGeom prst="rect">
            <a:avLst/>
          </a:prstGeom>
          <a:noFill/>
          <a:ln w="9525">
            <a:noFill/>
            <a:miter lim="800000"/>
            <a:headEnd/>
            <a:tailEnd/>
          </a:ln>
          <a:effectLst/>
        </p:spPr>
      </p:pic>
    </p:spTree>
    <p:extLst>
      <p:ext uri="{BB962C8B-B14F-4D97-AF65-F5344CB8AC3E}">
        <p14:creationId xmlns:p14="http://schemas.microsoft.com/office/powerpoint/2010/main" val="609525500"/>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364" y="835499"/>
            <a:ext cx="4597066"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532956"/>
            <a:ext cx="8001000" cy="5122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2238499"/>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C:\Users\mo\Desktop\قيمة الPu في الشير وول.PNG"/>
          <p:cNvPicPr/>
          <p:nvPr/>
        </p:nvPicPr>
        <p:blipFill>
          <a:blip r:embed="rId2">
            <a:extLst>
              <a:ext uri="{28A0092B-C50C-407E-A947-70E740481C1C}">
                <a14:useLocalDpi xmlns:a14="http://schemas.microsoft.com/office/drawing/2010/main" val="0"/>
              </a:ext>
            </a:extLst>
          </a:blip>
          <a:srcRect/>
          <a:stretch>
            <a:fillRect/>
          </a:stretch>
        </p:blipFill>
        <p:spPr bwMode="auto">
          <a:xfrm>
            <a:off x="1295400" y="990600"/>
            <a:ext cx="7073265" cy="5257800"/>
          </a:xfrm>
          <a:prstGeom prst="rect">
            <a:avLst/>
          </a:prstGeom>
          <a:noFill/>
          <a:ln>
            <a:noFill/>
          </a:ln>
        </p:spPr>
      </p:pic>
    </p:spTree>
    <p:extLst>
      <p:ext uri="{BB962C8B-B14F-4D97-AF65-F5344CB8AC3E}">
        <p14:creationId xmlns:p14="http://schemas.microsoft.com/office/powerpoint/2010/main" val="3633705927"/>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C:\Users\mo\Desktop\interaction.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72520" y="1935163"/>
            <a:ext cx="5798959" cy="4389437"/>
          </a:xfrm>
          <a:prstGeom prst="rect">
            <a:avLst/>
          </a:prstGeom>
          <a:noFill/>
          <a:ln>
            <a:noFill/>
          </a:ln>
        </p:spPr>
      </p:pic>
    </p:spTree>
    <p:extLst>
      <p:ext uri="{BB962C8B-B14F-4D97-AF65-F5344CB8AC3E}">
        <p14:creationId xmlns:p14="http://schemas.microsoft.com/office/powerpoint/2010/main" val="1334633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65227" y="1222613"/>
            <a:ext cx="3124199" cy="5105399"/>
          </a:xfrm>
          <a:prstGeom prst="rect">
            <a:avLst/>
          </a:prstGeom>
          <a:noFill/>
          <a:ln>
            <a:noFill/>
          </a:ln>
        </p:spPr>
      </p:pic>
      <p:pic>
        <p:nvPicPr>
          <p:cNvPr id="3" name="صورة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48" y="1134006"/>
            <a:ext cx="3276600" cy="5105400"/>
          </a:xfrm>
          <a:prstGeom prst="rect">
            <a:avLst/>
          </a:prstGeom>
          <a:noFill/>
          <a:ln>
            <a:noFill/>
          </a:ln>
        </p:spPr>
      </p:pic>
      <p:sp>
        <p:nvSpPr>
          <p:cNvPr id="5" name="مستطيل 4"/>
          <p:cNvSpPr/>
          <p:nvPr/>
        </p:nvSpPr>
        <p:spPr>
          <a:xfrm>
            <a:off x="6172200" y="923835"/>
            <a:ext cx="2743200" cy="1200329"/>
          </a:xfrm>
          <a:prstGeom prst="rect">
            <a:avLst/>
          </a:prstGeom>
        </p:spPr>
        <p:txBody>
          <a:bodyPr wrap="square">
            <a:spAutoFit/>
          </a:bodyPr>
          <a:lstStyle/>
          <a:p>
            <a:r>
              <a:rPr lang="ar-SA" dirty="0" smtClean="0"/>
              <a:t>اكبر </a:t>
            </a:r>
            <a:r>
              <a:rPr lang="ar-SA" dirty="0"/>
              <a:t>قيمة </a:t>
            </a:r>
            <a:r>
              <a:rPr lang="ar-SA" dirty="0" smtClean="0"/>
              <a:t>للحمل على الواجهة 2 :</a:t>
            </a:r>
            <a:r>
              <a:rPr lang="ar-SA" dirty="0"/>
              <a:t/>
            </a:r>
            <a:br>
              <a:rPr lang="ar-SA" dirty="0"/>
            </a:br>
            <a:r>
              <a:rPr lang="en-US" dirty="0"/>
              <a:t>P = p*A </a:t>
            </a:r>
            <a:endParaRPr lang="en-US" dirty="0" smtClean="0"/>
          </a:p>
          <a:p>
            <a:r>
              <a:rPr lang="en-US" dirty="0" smtClean="0"/>
              <a:t>   =237.15</a:t>
            </a:r>
            <a:r>
              <a:rPr lang="en-US" dirty="0"/>
              <a:t>* (</a:t>
            </a:r>
            <a:r>
              <a:rPr lang="en-US" dirty="0" smtClean="0"/>
              <a:t>30.65*30.65</a:t>
            </a:r>
            <a:r>
              <a:rPr lang="en-US" dirty="0"/>
              <a:t>)</a:t>
            </a:r>
            <a:r>
              <a:rPr lang="en-US" dirty="0" smtClean="0"/>
              <a:t>                            </a:t>
            </a:r>
          </a:p>
          <a:p>
            <a:r>
              <a:rPr lang="en-US" dirty="0"/>
              <a:t> </a:t>
            </a:r>
            <a:r>
              <a:rPr lang="en-US" dirty="0" smtClean="0"/>
              <a:t>  =</a:t>
            </a:r>
            <a:r>
              <a:rPr lang="en-US" u="sng" dirty="0" smtClean="0"/>
              <a:t>222.78 KN  </a:t>
            </a:r>
            <a:endParaRPr lang="en-US" u="sng" dirty="0"/>
          </a:p>
        </p:txBody>
      </p:sp>
      <p:sp>
        <p:nvSpPr>
          <p:cNvPr id="6" name="مستطيل 5"/>
          <p:cNvSpPr/>
          <p:nvPr/>
        </p:nvSpPr>
        <p:spPr>
          <a:xfrm>
            <a:off x="6172200" y="2362200"/>
            <a:ext cx="2878541" cy="3416320"/>
          </a:xfrm>
          <a:prstGeom prst="rect">
            <a:avLst/>
          </a:prstGeom>
        </p:spPr>
        <p:txBody>
          <a:bodyPr wrap="square">
            <a:spAutoFit/>
          </a:bodyPr>
          <a:lstStyle/>
          <a:p>
            <a:pPr marL="285750" indent="-285750">
              <a:buFontTx/>
              <a:buChar char="-"/>
            </a:pPr>
            <a:r>
              <a:rPr lang="en-US" dirty="0" smtClean="0"/>
              <a:t>For meter square =</a:t>
            </a:r>
          </a:p>
          <a:p>
            <a:r>
              <a:rPr lang="en-US" dirty="0" smtClean="0"/>
              <a:t> </a:t>
            </a:r>
          </a:p>
          <a:p>
            <a:r>
              <a:rPr lang="en-US" dirty="0" smtClean="0"/>
              <a:t>LOAD</a:t>
            </a:r>
            <a:r>
              <a:rPr lang="en-US" dirty="0"/>
              <a:t>/ (NUMBER OF STORIES * STORY </a:t>
            </a:r>
            <a:r>
              <a:rPr lang="en-US" dirty="0" smtClean="0"/>
              <a:t>AREA)= 222.78/(8*581.43)=</a:t>
            </a:r>
          </a:p>
          <a:p>
            <a:r>
              <a:rPr lang="en-US" u="sng" dirty="0" smtClean="0"/>
              <a:t>0.05 KN/m</a:t>
            </a:r>
            <a:r>
              <a:rPr lang="en-US" u="sng" baseline="30000" dirty="0" smtClean="0"/>
              <a:t>2</a:t>
            </a:r>
            <a:r>
              <a:rPr lang="en-US" u="sng" dirty="0" smtClean="0"/>
              <a:t> </a:t>
            </a:r>
            <a:r>
              <a:rPr lang="en-US" dirty="0" smtClean="0"/>
              <a:t>in Y direction ,</a:t>
            </a:r>
          </a:p>
          <a:p>
            <a:r>
              <a:rPr lang="en-US" dirty="0" smtClean="0"/>
              <a:t> </a:t>
            </a:r>
          </a:p>
          <a:p>
            <a:r>
              <a:rPr lang="en-US" dirty="0" smtClean="0"/>
              <a:t>and </a:t>
            </a:r>
            <a:r>
              <a:rPr lang="en-US" u="sng" dirty="0" smtClean="0"/>
              <a:t>0.03 KN/m</a:t>
            </a:r>
            <a:r>
              <a:rPr lang="en-US" u="sng" baseline="30000" dirty="0" smtClean="0"/>
              <a:t>2 </a:t>
            </a:r>
            <a:r>
              <a:rPr lang="en-US" u="sng" dirty="0" smtClean="0"/>
              <a:t> </a:t>
            </a:r>
            <a:r>
              <a:rPr lang="en-US" dirty="0"/>
              <a:t>i</a:t>
            </a:r>
            <a:r>
              <a:rPr lang="en-US" dirty="0" smtClean="0"/>
              <a:t>n X direction.</a:t>
            </a:r>
          </a:p>
          <a:p>
            <a:endParaRPr lang="en-US" dirty="0" smtClean="0"/>
          </a:p>
          <a:p>
            <a:r>
              <a:rPr lang="en-US" dirty="0" smtClean="0"/>
              <a:t>- These values </a:t>
            </a:r>
            <a:r>
              <a:rPr lang="en-US" dirty="0"/>
              <a:t>will be used in </a:t>
            </a:r>
            <a:r>
              <a:rPr lang="en-US" dirty="0" smtClean="0"/>
              <a:t>3dimensional </a:t>
            </a:r>
            <a:r>
              <a:rPr lang="en-US" dirty="0"/>
              <a:t>analysis.</a:t>
            </a:r>
          </a:p>
        </p:txBody>
      </p:sp>
    </p:spTree>
    <p:extLst>
      <p:ext uri="{BB962C8B-B14F-4D97-AF65-F5344CB8AC3E}">
        <p14:creationId xmlns:p14="http://schemas.microsoft.com/office/powerpoint/2010/main" val="739943125"/>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C:\Users\mo\Desktop\intttt.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95809" y="2239405"/>
            <a:ext cx="4952381" cy="3780953"/>
          </a:xfrm>
          <a:prstGeom prst="rect">
            <a:avLst/>
          </a:prstGeom>
          <a:noFill/>
          <a:ln>
            <a:noFill/>
          </a:ln>
        </p:spPr>
      </p:pic>
    </p:spTree>
    <p:extLst>
      <p:ext uri="{BB962C8B-B14F-4D97-AF65-F5344CB8AC3E}">
        <p14:creationId xmlns:p14="http://schemas.microsoft.com/office/powerpoint/2010/main" val="1518225917"/>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1" algn="l" rtl="1">
              <a:spcBef>
                <a:spcPct val="0"/>
              </a:spcBef>
            </a:pPr>
            <a:r>
              <a:rPr lang="en-US" b="1" dirty="0"/>
              <a:t>Design of  Staircase :</a:t>
            </a:r>
            <a:r>
              <a:rPr lang="en-US" sz="1400" dirty="0"/>
              <a:t/>
            </a:r>
            <a:br>
              <a:rPr lang="en-US" sz="1400" dirty="0"/>
            </a:br>
            <a:endParaRPr lang="ar-SA" dirty="0"/>
          </a:p>
        </p:txBody>
      </p:sp>
      <p:pic>
        <p:nvPicPr>
          <p:cNvPr id="4" name="عنصر نائب للمحتوى 3" descr="C:\Users\mo\Desktop\sssssss.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60621" y="1935163"/>
            <a:ext cx="3422757" cy="4389437"/>
          </a:xfrm>
          <a:prstGeom prst="rect">
            <a:avLst/>
          </a:prstGeom>
          <a:noFill/>
          <a:ln>
            <a:noFill/>
          </a:ln>
        </p:spPr>
      </p:pic>
    </p:spTree>
    <p:extLst>
      <p:ext uri="{BB962C8B-B14F-4D97-AF65-F5344CB8AC3E}">
        <p14:creationId xmlns:p14="http://schemas.microsoft.com/office/powerpoint/2010/main" val="2559247396"/>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C:\Users\mo\Desktop\s22s2s.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24334" y="1935163"/>
            <a:ext cx="6695332" cy="4389437"/>
          </a:xfrm>
          <a:prstGeom prst="rect">
            <a:avLst/>
          </a:prstGeom>
          <a:noFill/>
          <a:ln>
            <a:noFill/>
          </a:ln>
        </p:spPr>
      </p:pic>
    </p:spTree>
    <p:extLst>
      <p:ext uri="{BB962C8B-B14F-4D97-AF65-F5344CB8AC3E}">
        <p14:creationId xmlns:p14="http://schemas.microsoft.com/office/powerpoint/2010/main" val="1666437311"/>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1" algn="l" rtl="1">
              <a:spcBef>
                <a:spcPct val="0"/>
              </a:spcBef>
            </a:pPr>
            <a:r>
              <a:rPr lang="en-US" b="1" dirty="0"/>
              <a:t>Design of  Rectangular Water Tanks :</a:t>
            </a:r>
            <a:r>
              <a:rPr lang="en-US" sz="1400" dirty="0"/>
              <a:t/>
            </a:r>
            <a:br>
              <a:rPr lang="en-US" sz="1400" dirty="0"/>
            </a:br>
            <a:endParaRPr lang="ar-SA" dirty="0"/>
          </a:p>
        </p:txBody>
      </p:sp>
      <p:pic>
        <p:nvPicPr>
          <p:cNvPr id="4" name="عنصر نائب للمحتوى 3"/>
          <p:cNvPicPr>
            <a:picLocks noGrp="1"/>
          </p:cNvPicPr>
          <p:nvPr>
            <p:ph idx="1"/>
          </p:nvPr>
        </p:nvPicPr>
        <p:blipFill>
          <a:blip r:embed="rId2"/>
          <a:stretch>
            <a:fillRect/>
          </a:stretch>
        </p:blipFill>
        <p:spPr>
          <a:xfrm>
            <a:off x="2764364" y="1935163"/>
            <a:ext cx="3615272" cy="4389437"/>
          </a:xfrm>
          <a:prstGeom prst="rect">
            <a:avLst/>
          </a:prstGeom>
        </p:spPr>
      </p:pic>
    </p:spTree>
    <p:extLst>
      <p:ext uri="{BB962C8B-B14F-4D97-AF65-F5344CB8AC3E}">
        <p14:creationId xmlns:p14="http://schemas.microsoft.com/office/powerpoint/2010/main" val="168326490"/>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71800"/>
            <a:ext cx="8229600" cy="1143000"/>
          </a:xfrm>
        </p:spPr>
        <p:txBody>
          <a:bodyPr>
            <a:noAutofit/>
          </a:bodyPr>
          <a:lstStyle/>
          <a:p>
            <a:pPr algn="ctr"/>
            <a:r>
              <a:rPr lang="en-US" sz="9600" dirty="0" smtClean="0">
                <a:latin typeface="Arial Black" pitchFamily="34" charset="0"/>
              </a:rPr>
              <a:t>Thank you</a:t>
            </a:r>
            <a:endParaRPr lang="en-US" sz="9600" dirty="0">
              <a:latin typeface="Arial Black" pitchFamily="34" charset="0"/>
            </a:endParaRPr>
          </a:p>
        </p:txBody>
      </p:sp>
    </p:spTree>
    <p:extLst>
      <p:ext uri="{BB962C8B-B14F-4D97-AF65-F5344CB8AC3E}">
        <p14:creationId xmlns:p14="http://schemas.microsoft.com/office/powerpoint/2010/main" val="5976519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228600"/>
            <a:ext cx="8229600" cy="1143000"/>
          </a:xfrm>
        </p:spPr>
        <p:txBody>
          <a:bodyPr/>
          <a:lstStyle/>
          <a:p>
            <a:r>
              <a:rPr lang="en-US" dirty="0" smtClean="0"/>
              <a:t>Load Combination </a:t>
            </a:r>
            <a:endParaRPr lang="ar-SA" dirty="0"/>
          </a:p>
        </p:txBody>
      </p:sp>
      <p:sp>
        <p:nvSpPr>
          <p:cNvPr id="3" name="عنصر نائب للمحتوى 2"/>
          <p:cNvSpPr>
            <a:spLocks noGrp="1"/>
          </p:cNvSpPr>
          <p:nvPr>
            <p:ph idx="1"/>
          </p:nvPr>
        </p:nvSpPr>
        <p:spPr>
          <a:xfrm>
            <a:off x="228600" y="1371600"/>
            <a:ext cx="8763000" cy="5334000"/>
          </a:xfrm>
        </p:spPr>
        <p:txBody>
          <a:bodyPr>
            <a:noAutofit/>
          </a:bodyPr>
          <a:lstStyle/>
          <a:p>
            <a:pPr marL="0" indent="0" algn="l" rtl="0">
              <a:buNone/>
            </a:pPr>
            <a:r>
              <a:rPr lang="en-US" sz="1800" dirty="0"/>
              <a:t> </a:t>
            </a:r>
          </a:p>
          <a:p>
            <a:pPr marL="0" indent="0" algn="l" rtl="0">
              <a:buNone/>
            </a:pPr>
            <a:r>
              <a:rPr lang="en-US" sz="1800" dirty="0"/>
              <a:t>The Code gives load factors for specific combinations of loads. </a:t>
            </a:r>
          </a:p>
          <a:p>
            <a:pPr marL="0" indent="0" algn="l" rtl="0">
              <a:buNone/>
            </a:pPr>
            <a:r>
              <a:rPr lang="en-US" sz="1800" dirty="0"/>
              <a:t> </a:t>
            </a:r>
          </a:p>
          <a:p>
            <a:pPr marL="0" indent="0" algn="l" rtl="0">
              <a:buNone/>
            </a:pPr>
            <a:r>
              <a:rPr lang="en-US" sz="1800" dirty="0"/>
              <a:t>U = 1.4D (9-1)</a:t>
            </a:r>
          </a:p>
          <a:p>
            <a:pPr marL="0" indent="0" algn="l" rtl="0">
              <a:buNone/>
            </a:pPr>
            <a:r>
              <a:rPr lang="en-US" sz="1800" dirty="0"/>
              <a:t> </a:t>
            </a:r>
          </a:p>
          <a:p>
            <a:pPr marL="0" indent="0" algn="l" rtl="0">
              <a:buNone/>
            </a:pPr>
            <a:r>
              <a:rPr lang="en-US" sz="1800" dirty="0"/>
              <a:t>U = 1.2D + 1.6L + 0.5(</a:t>
            </a:r>
            <a:r>
              <a:rPr lang="en-US" sz="1800" dirty="0" err="1"/>
              <a:t>Lr</a:t>
            </a:r>
            <a:r>
              <a:rPr lang="en-US" sz="1800" dirty="0"/>
              <a:t> or S or R) (9-2)</a:t>
            </a:r>
          </a:p>
          <a:p>
            <a:pPr marL="0" indent="0" algn="l" rtl="0">
              <a:buNone/>
            </a:pPr>
            <a:r>
              <a:rPr lang="en-US" sz="1800" dirty="0"/>
              <a:t> </a:t>
            </a:r>
          </a:p>
          <a:p>
            <a:pPr marL="0" indent="0" algn="l" rtl="0">
              <a:buNone/>
            </a:pPr>
            <a:r>
              <a:rPr lang="en-US" sz="1800" dirty="0"/>
              <a:t>U = 1.2D + 1.6(</a:t>
            </a:r>
            <a:r>
              <a:rPr lang="en-US" sz="1800" dirty="0" err="1"/>
              <a:t>Lr</a:t>
            </a:r>
            <a:r>
              <a:rPr lang="en-US" sz="1800" dirty="0"/>
              <a:t> or S or R) + (1.0L or 0.5W) (9-3)</a:t>
            </a:r>
          </a:p>
          <a:p>
            <a:pPr marL="0" indent="0" algn="l" rtl="0">
              <a:buNone/>
            </a:pPr>
            <a:r>
              <a:rPr lang="en-US" sz="1800" dirty="0"/>
              <a:t> </a:t>
            </a:r>
          </a:p>
          <a:p>
            <a:pPr marL="0" indent="0" algn="l" rtl="0">
              <a:buNone/>
            </a:pPr>
            <a:r>
              <a:rPr lang="en-US" sz="1800" dirty="0"/>
              <a:t>U = 1.2D + 1.0W + 1.0L + 0.5(</a:t>
            </a:r>
            <a:r>
              <a:rPr lang="en-US" sz="1800" dirty="0" err="1"/>
              <a:t>Lr</a:t>
            </a:r>
            <a:r>
              <a:rPr lang="en-US" sz="1800" dirty="0"/>
              <a:t> or S or R) (9-4)</a:t>
            </a:r>
          </a:p>
          <a:p>
            <a:pPr marL="0" indent="0" algn="l" rtl="0">
              <a:buNone/>
            </a:pPr>
            <a:r>
              <a:rPr lang="en-US" sz="1800" dirty="0"/>
              <a:t> </a:t>
            </a:r>
          </a:p>
          <a:p>
            <a:pPr marL="0" indent="0" algn="l" rtl="0">
              <a:buNone/>
            </a:pPr>
            <a:r>
              <a:rPr lang="en-US" sz="1800" dirty="0"/>
              <a:t>U = 1.2D + 1.0E + 1.0L + 0.2S</a:t>
            </a:r>
          </a:p>
          <a:p>
            <a:pPr marL="0" indent="0" algn="l" rtl="0">
              <a:buNone/>
            </a:pPr>
            <a:r>
              <a:rPr lang="en-US" sz="1800" dirty="0"/>
              <a:t> </a:t>
            </a:r>
          </a:p>
          <a:p>
            <a:pPr marL="0" indent="0" algn="l" rtl="0">
              <a:buNone/>
            </a:pPr>
            <a:r>
              <a:rPr lang="en-US" sz="1800" dirty="0"/>
              <a:t>U = 0.9D + 1.2W (9-6)</a:t>
            </a:r>
          </a:p>
          <a:p>
            <a:pPr marL="0" indent="0" algn="l" rtl="0">
              <a:buNone/>
            </a:pPr>
            <a:r>
              <a:rPr lang="en-US" sz="1800" dirty="0"/>
              <a:t> </a:t>
            </a:r>
          </a:p>
          <a:p>
            <a:pPr marL="0" indent="0" algn="l" rtl="0">
              <a:buNone/>
            </a:pPr>
            <a:r>
              <a:rPr lang="en-US" sz="1800" dirty="0"/>
              <a:t>U = 0.9D + 1.0E (9-7)</a:t>
            </a:r>
          </a:p>
          <a:p>
            <a:pPr marL="0" indent="0" algn="l">
              <a:buNone/>
            </a:pPr>
            <a:endParaRPr lang="ar-SA" sz="1800" dirty="0"/>
          </a:p>
        </p:txBody>
      </p:sp>
    </p:spTree>
    <p:extLst>
      <p:ext uri="{BB962C8B-B14F-4D97-AF65-F5344CB8AC3E}">
        <p14:creationId xmlns:p14="http://schemas.microsoft.com/office/powerpoint/2010/main" val="4654359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642918"/>
            <a:ext cx="8305800" cy="1061294"/>
          </a:xfrm>
        </p:spPr>
        <p:txBody>
          <a:bodyPr/>
          <a:lstStyle/>
          <a:p>
            <a:pPr algn="ctr"/>
            <a:r>
              <a:rPr lang="en-US" dirty="0" smtClean="0"/>
              <a:t>Preliminary Design </a:t>
            </a:r>
            <a:endParaRPr lang="ar-SA" dirty="0"/>
          </a:p>
        </p:txBody>
      </p:sp>
      <p:pic>
        <p:nvPicPr>
          <p:cNvPr id="4" name="صورة 31" descr="C:\Users\mo\Desktop\3d model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8794" y="1643050"/>
            <a:ext cx="4786346" cy="5072098"/>
          </a:xfrm>
          <a:prstGeom prst="rect">
            <a:avLst/>
          </a:prstGeom>
          <a:noFill/>
          <a:ln>
            <a:noFill/>
          </a:ln>
        </p:spPr>
      </p:pic>
    </p:spTree>
    <p:extLst>
      <p:ext uri="{BB962C8B-B14F-4D97-AF65-F5344CB8AC3E}">
        <p14:creationId xmlns:p14="http://schemas.microsoft.com/office/powerpoint/2010/main" val="1686799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596" y="357166"/>
            <a:ext cx="8229600" cy="1143000"/>
          </a:xfrm>
        </p:spPr>
        <p:txBody>
          <a:bodyPr>
            <a:normAutofit/>
          </a:bodyPr>
          <a:lstStyle/>
          <a:p>
            <a:pPr rtl="0"/>
            <a:r>
              <a:rPr lang="en-US" sz="3200" dirty="0" smtClean="0">
                <a:effectLst>
                  <a:outerShdw blurRad="38100" dist="38100" dir="2700000" algn="tl">
                    <a:srgbClr val="000000">
                      <a:alpha val="43137"/>
                    </a:srgbClr>
                  </a:outerShdw>
                </a:effectLst>
              </a:rPr>
              <a:t>Design of reinforced concrete floor manually</a:t>
            </a:r>
            <a:endParaRPr lang="ar-JO" sz="3200"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p:txBody>
          <a:bodyPr>
            <a:normAutofit/>
          </a:bodyPr>
          <a:lstStyle/>
          <a:p>
            <a:pPr algn="l" rtl="0">
              <a:lnSpc>
                <a:spcPct val="150000"/>
              </a:lnSpc>
            </a:pPr>
            <a:r>
              <a:rPr lang="en-US" dirty="0" smtClean="0"/>
              <a:t>The floor system  as one way solid slab with drop beam</a:t>
            </a:r>
          </a:p>
          <a:p>
            <a:pPr algn="l" rtl="0">
              <a:lnSpc>
                <a:spcPct val="150000"/>
              </a:lnSpc>
            </a:pPr>
            <a:r>
              <a:rPr lang="en-US" dirty="0" smtClean="0"/>
              <a:t>The ACI-code coefficient used in analysis</a:t>
            </a:r>
          </a:p>
          <a:p>
            <a:pPr algn="l" rtl="0">
              <a:lnSpc>
                <a:spcPct val="150000"/>
              </a:lnSpc>
            </a:pPr>
            <a:r>
              <a:rPr lang="en-US" dirty="0" smtClean="0"/>
              <a:t>The design for second floor.</a:t>
            </a:r>
          </a:p>
          <a:p>
            <a:pPr algn="l" rtl="0">
              <a:lnSpc>
                <a:spcPct val="150000"/>
              </a:lnSpc>
            </a:pPr>
            <a:r>
              <a:rPr lang="en-US" dirty="0" smtClean="0"/>
              <a:t>one way solid slab specification is ok as</a:t>
            </a:r>
          </a:p>
          <a:p>
            <a:pPr algn="l" rtl="0">
              <a:lnSpc>
                <a:spcPct val="150000"/>
              </a:lnSpc>
              <a:buNone/>
            </a:pPr>
            <a:r>
              <a:rPr lang="en-US" dirty="0" smtClean="0"/>
              <a:t>          (L/B ≥2.0)</a:t>
            </a:r>
          </a:p>
          <a:p>
            <a:pPr algn="l" rtl="0">
              <a:lnSpc>
                <a:spcPct val="150000"/>
              </a:lnSpc>
            </a:pPr>
            <a:r>
              <a:rPr lang="en-US" dirty="0" smtClean="0"/>
              <a:t>Loads transfer in x-direction ,beams in y- direction</a:t>
            </a:r>
          </a:p>
          <a:p>
            <a:pPr algn="l" rtl="0"/>
            <a:endParaRPr lang="ar-JO" dirty="0"/>
          </a:p>
        </p:txBody>
      </p:sp>
    </p:spTree>
    <p:extLst>
      <p:ext uri="{BB962C8B-B14F-4D97-AF65-F5344CB8AC3E}">
        <p14:creationId xmlns:p14="http://schemas.microsoft.com/office/powerpoint/2010/main" val="4771312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0034" y="714356"/>
            <a:ext cx="8305800" cy="785818"/>
          </a:xfrm>
        </p:spPr>
        <p:txBody>
          <a:bodyPr>
            <a:normAutofit fontScale="90000"/>
          </a:bodyPr>
          <a:lstStyle/>
          <a:p>
            <a:r>
              <a:rPr lang="en-US" dirty="0" smtClean="0"/>
              <a:t>One way solid slab</a:t>
            </a:r>
            <a:endParaRPr lang="ar-JO" dirty="0"/>
          </a:p>
        </p:txBody>
      </p:sp>
      <p:pic>
        <p:nvPicPr>
          <p:cNvPr id="1027" name="Picture 3"/>
          <p:cNvPicPr>
            <a:picLocks noChangeAspect="1" noChangeArrowheads="1"/>
          </p:cNvPicPr>
          <p:nvPr/>
        </p:nvPicPr>
        <p:blipFill>
          <a:blip r:embed="rId2"/>
          <a:srcRect/>
          <a:stretch>
            <a:fillRect/>
          </a:stretch>
        </p:blipFill>
        <p:spPr bwMode="auto">
          <a:xfrm>
            <a:off x="0" y="1643050"/>
            <a:ext cx="9143999" cy="5214950"/>
          </a:xfrm>
          <a:prstGeom prst="rect">
            <a:avLst/>
          </a:prstGeom>
          <a:noFill/>
          <a:ln w="9525">
            <a:noFill/>
            <a:miter lim="800000"/>
            <a:headEnd/>
            <a:tailEnd/>
          </a:ln>
          <a:effectLst/>
        </p:spPr>
      </p:pic>
    </p:spTree>
    <p:extLst>
      <p:ext uri="{BB962C8B-B14F-4D97-AF65-F5344CB8AC3E}">
        <p14:creationId xmlns:p14="http://schemas.microsoft.com/office/powerpoint/2010/main" val="35924190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0"/>
            <a:ext cx="9448800" cy="6857999"/>
          </a:xfrm>
        </p:spPr>
      </p:pic>
    </p:spTree>
    <p:extLst>
      <p:ext uri="{BB962C8B-B14F-4D97-AF65-F5344CB8AC3E}">
        <p14:creationId xmlns:p14="http://schemas.microsoft.com/office/powerpoint/2010/main" val="38079545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Loads </a:t>
            </a:r>
            <a:endParaRPr lang="ar-JO" dirty="0"/>
          </a:p>
        </p:txBody>
      </p:sp>
      <p:sp>
        <p:nvSpPr>
          <p:cNvPr id="4" name="Content Placeholder 3"/>
          <p:cNvSpPr>
            <a:spLocks noGrp="1"/>
          </p:cNvSpPr>
          <p:nvPr>
            <p:ph idx="1"/>
          </p:nvPr>
        </p:nvSpPr>
        <p:spPr/>
        <p:txBody>
          <a:bodyPr/>
          <a:lstStyle/>
          <a:p>
            <a:pPr algn="l" rtl="0">
              <a:lnSpc>
                <a:spcPct val="150000"/>
              </a:lnSpc>
            </a:pPr>
            <a:r>
              <a:rPr lang="en-US" dirty="0" smtClean="0"/>
              <a:t>Minimum slab thickness =(0.3) meter.</a:t>
            </a:r>
          </a:p>
          <a:p>
            <a:pPr algn="l" rtl="0">
              <a:lnSpc>
                <a:spcPct val="150000"/>
              </a:lnSpc>
            </a:pPr>
            <a:r>
              <a:rPr lang="en-US" dirty="0" smtClean="0"/>
              <a:t>Own weight of slab =(7.5)  KN/m</a:t>
            </a:r>
            <a:r>
              <a:rPr lang="en-US" baseline="30000" dirty="0" smtClean="0"/>
              <a:t>2 </a:t>
            </a:r>
          </a:p>
          <a:p>
            <a:pPr algn="l" rtl="0">
              <a:lnSpc>
                <a:spcPct val="150000"/>
              </a:lnSpc>
            </a:pPr>
            <a:r>
              <a:rPr lang="en-US" dirty="0" smtClean="0"/>
              <a:t>S.I.D  = (5.4) KN/m</a:t>
            </a:r>
            <a:r>
              <a:rPr lang="en-US" baseline="30000" dirty="0" smtClean="0"/>
              <a:t>2</a:t>
            </a:r>
            <a:endParaRPr lang="en-US" dirty="0" smtClean="0"/>
          </a:p>
          <a:p>
            <a:pPr algn="l" rtl="0">
              <a:lnSpc>
                <a:spcPct val="150000"/>
              </a:lnSpc>
            </a:pPr>
            <a:r>
              <a:rPr lang="en-US" dirty="0" smtClean="0"/>
              <a:t>W</a:t>
            </a:r>
            <a:r>
              <a:rPr lang="en-US" baseline="-25000" dirty="0" smtClean="0"/>
              <a:t>u1       </a:t>
            </a:r>
            <a:r>
              <a:rPr lang="en-US" dirty="0" smtClean="0"/>
              <a:t>= 1.4 D.L  =  18 KN/m</a:t>
            </a:r>
            <a:r>
              <a:rPr lang="en-US" baseline="30000" dirty="0" smtClean="0"/>
              <a:t>2 </a:t>
            </a:r>
          </a:p>
          <a:p>
            <a:pPr algn="l" rtl="0">
              <a:lnSpc>
                <a:spcPct val="150000"/>
              </a:lnSpc>
            </a:pPr>
            <a:r>
              <a:rPr lang="en-US" dirty="0" smtClean="0"/>
              <a:t>W</a:t>
            </a:r>
            <a:r>
              <a:rPr lang="en-US" baseline="-25000" dirty="0" smtClean="0"/>
              <a:t>u2</a:t>
            </a:r>
            <a:r>
              <a:rPr lang="en-US" dirty="0" smtClean="0"/>
              <a:t>=1.2 D.L  + 1.6 L.L = 23 KN/m</a:t>
            </a:r>
            <a:r>
              <a:rPr lang="en-US" baseline="30000" dirty="0" smtClean="0"/>
              <a:t>2</a:t>
            </a:r>
            <a:endParaRPr lang="en-US" dirty="0" smtClean="0"/>
          </a:p>
          <a:p>
            <a:pPr algn="l" rtl="0">
              <a:lnSpc>
                <a:spcPct val="150000"/>
              </a:lnSpc>
            </a:pPr>
            <a:r>
              <a:rPr lang="en-US" u="sng" dirty="0" smtClean="0"/>
              <a:t>So, use W</a:t>
            </a:r>
            <a:r>
              <a:rPr lang="en-US" u="sng" baseline="-25000" dirty="0" smtClean="0"/>
              <a:t>u</a:t>
            </a:r>
            <a:r>
              <a:rPr lang="en-US" u="sng" dirty="0" smtClean="0"/>
              <a:t> = 23 KN/m</a:t>
            </a:r>
            <a:r>
              <a:rPr lang="en-US" u="sng" baseline="30000" dirty="0" smtClean="0"/>
              <a:t>2</a:t>
            </a:r>
            <a:endParaRPr lang="en-US" dirty="0" smtClean="0"/>
          </a:p>
          <a:p>
            <a:pPr algn="l" rtl="0">
              <a:buNone/>
            </a:pPr>
            <a:endParaRPr lang="en-US" dirty="0" smtClean="0"/>
          </a:p>
        </p:txBody>
      </p:sp>
    </p:spTree>
    <p:extLst>
      <p:ext uri="{BB962C8B-B14F-4D97-AF65-F5344CB8AC3E}">
        <p14:creationId xmlns:p14="http://schemas.microsoft.com/office/powerpoint/2010/main" val="25514195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29600" cy="928686"/>
          </a:xfrm>
        </p:spPr>
        <p:txBody>
          <a:bodyPr>
            <a:normAutofit/>
          </a:bodyPr>
          <a:lstStyle/>
          <a:p>
            <a:r>
              <a:rPr lang="en-US" sz="3600" dirty="0" smtClean="0"/>
              <a:t>Check slab for shear</a:t>
            </a:r>
            <a:endParaRPr lang="ar-JO" sz="3600" dirty="0"/>
          </a:p>
        </p:txBody>
      </p:sp>
      <p:pic>
        <p:nvPicPr>
          <p:cNvPr id="4" name="صورة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4282" y="1714488"/>
            <a:ext cx="8715436" cy="46434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121798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ar-JO" dirty="0"/>
          </a:p>
        </p:txBody>
      </p:sp>
      <p:sp>
        <p:nvSpPr>
          <p:cNvPr id="5" name="Content Placeholder 4"/>
          <p:cNvSpPr>
            <a:spLocks noGrp="1"/>
          </p:cNvSpPr>
          <p:nvPr>
            <p:ph idx="1"/>
          </p:nvPr>
        </p:nvSpPr>
        <p:spPr/>
        <p:txBody>
          <a:bodyPr/>
          <a:lstStyle/>
          <a:p>
            <a:pPr algn="l" rtl="0">
              <a:lnSpc>
                <a:spcPct val="200000"/>
              </a:lnSpc>
            </a:pPr>
            <a:r>
              <a:rPr lang="en-US" sz="2400" dirty="0" smtClean="0"/>
              <a:t>  V</a:t>
            </a:r>
            <a:r>
              <a:rPr lang="en-US" sz="2400" baseline="-25000" dirty="0" smtClean="0"/>
              <a:t>u</a:t>
            </a:r>
            <a:r>
              <a:rPr lang="en-US" sz="2400" dirty="0" smtClean="0"/>
              <a:t>= 92.8 KN</a:t>
            </a:r>
          </a:p>
          <a:p>
            <a:pPr algn="l" rtl="0">
              <a:lnSpc>
                <a:spcPct val="200000"/>
              </a:lnSpc>
            </a:pPr>
            <a:r>
              <a:rPr lang="en-US" sz="2400" dirty="0" err="1" smtClean="0"/>
              <a:t>ØV</a:t>
            </a:r>
            <a:r>
              <a:rPr lang="en-US" sz="2400" baseline="-25000" dirty="0" err="1" smtClean="0"/>
              <a:t>c</a:t>
            </a:r>
            <a:r>
              <a:rPr lang="en-US" sz="2400" dirty="0" smtClean="0"/>
              <a:t> = </a:t>
            </a:r>
            <a:r>
              <a:rPr lang="en-US" sz="2400" dirty="0" smtClean="0">
                <a:latin typeface="+mj-lt"/>
              </a:rPr>
              <a:t>159</a:t>
            </a:r>
            <a:r>
              <a:rPr lang="en-US" sz="2400" dirty="0" smtClean="0"/>
              <a:t> KN </a:t>
            </a:r>
          </a:p>
          <a:p>
            <a:pPr algn="l" rtl="0">
              <a:lnSpc>
                <a:spcPct val="200000"/>
              </a:lnSpc>
            </a:pPr>
            <a:r>
              <a:rPr lang="en-US" sz="2400" dirty="0" smtClean="0"/>
              <a:t>V</a:t>
            </a:r>
            <a:r>
              <a:rPr lang="en-US" sz="2400" baseline="-25000" dirty="0" smtClean="0"/>
              <a:t>u</a:t>
            </a:r>
            <a:r>
              <a:rPr lang="en-US" sz="2400" dirty="0" smtClean="0"/>
              <a:t> &lt; </a:t>
            </a:r>
            <a:r>
              <a:rPr lang="en-US" sz="2400" dirty="0" err="1" smtClean="0"/>
              <a:t>ØV</a:t>
            </a:r>
            <a:r>
              <a:rPr lang="en-US" sz="2400" baseline="-25000" dirty="0" err="1" smtClean="0"/>
              <a:t>c</a:t>
            </a:r>
            <a:r>
              <a:rPr lang="en-US" sz="2400" dirty="0" smtClean="0"/>
              <a:t> ====&gt;ok</a:t>
            </a:r>
          </a:p>
          <a:p>
            <a:pPr algn="l" rtl="0"/>
            <a:endParaRPr lang="en-US" sz="2800" dirty="0" smtClean="0"/>
          </a:p>
          <a:p>
            <a:pPr algn="l" rtl="0"/>
            <a:endParaRPr lang="en-US" dirty="0" smtClean="0"/>
          </a:p>
          <a:p>
            <a:pPr algn="l" rtl="0"/>
            <a:endParaRPr lang="en-US" dirty="0" smtClean="0"/>
          </a:p>
          <a:p>
            <a:pPr algn="l" rtl="0"/>
            <a:endParaRPr lang="ar-JO" dirty="0"/>
          </a:p>
        </p:txBody>
      </p:sp>
    </p:spTree>
    <p:extLst>
      <p:ext uri="{BB962C8B-B14F-4D97-AF65-F5344CB8AC3E}">
        <p14:creationId xmlns:p14="http://schemas.microsoft.com/office/powerpoint/2010/main" val="357199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Design slab for flexure</a:t>
            </a:r>
            <a:endParaRPr lang="ar-JO" sz="3200" dirty="0"/>
          </a:p>
        </p:txBody>
      </p:sp>
      <p:pic>
        <p:nvPicPr>
          <p:cNvPr id="5" name="صورة 5"/>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4282" y="1928802"/>
            <a:ext cx="8572560" cy="46434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946574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87" name="Picture 31"/>
          <p:cNvPicPr>
            <a:picLocks noGrp="1" noChangeAspect="1" noChangeArrowheads="1"/>
          </p:cNvPicPr>
          <p:nvPr>
            <p:ph idx="1"/>
          </p:nvPr>
        </p:nvPicPr>
        <p:blipFill>
          <a:blip r:embed="rId2"/>
          <a:srcRect/>
          <a:stretch>
            <a:fillRect/>
          </a:stretch>
        </p:blipFill>
        <p:spPr bwMode="auto">
          <a:xfrm>
            <a:off x="428596" y="1357298"/>
            <a:ext cx="7929618" cy="5214974"/>
          </a:xfrm>
          <a:prstGeom prst="rect">
            <a:avLst/>
          </a:prstGeom>
          <a:noFill/>
          <a:ln w="9525">
            <a:noFill/>
            <a:miter lim="800000"/>
            <a:headEnd/>
            <a:tailEnd/>
          </a:ln>
          <a:effectLst/>
        </p:spPr>
      </p:pic>
    </p:spTree>
    <p:extLst>
      <p:ext uri="{BB962C8B-B14F-4D97-AF65-F5344CB8AC3E}">
        <p14:creationId xmlns:p14="http://schemas.microsoft.com/office/powerpoint/2010/main" val="31722110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3" name="Picture 1"/>
          <p:cNvPicPr>
            <a:picLocks noChangeAspect="1" noChangeArrowheads="1"/>
          </p:cNvPicPr>
          <p:nvPr/>
        </p:nvPicPr>
        <p:blipFill>
          <a:blip r:embed="rId2"/>
          <a:srcRect/>
          <a:stretch>
            <a:fillRect/>
          </a:stretch>
        </p:blipFill>
        <p:spPr bwMode="auto">
          <a:xfrm>
            <a:off x="500034" y="1214422"/>
            <a:ext cx="7500990" cy="4714908"/>
          </a:xfrm>
          <a:prstGeom prst="rect">
            <a:avLst/>
          </a:prstGeom>
          <a:noFill/>
          <a:ln w="9525">
            <a:noFill/>
            <a:miter lim="800000"/>
            <a:headEnd/>
            <a:tailEnd/>
          </a:ln>
          <a:effectLst/>
        </p:spPr>
      </p:pic>
    </p:spTree>
    <p:extLst>
      <p:ext uri="{BB962C8B-B14F-4D97-AF65-F5344CB8AC3E}">
        <p14:creationId xmlns:p14="http://schemas.microsoft.com/office/powerpoint/2010/main" val="27716657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smtClean="0"/>
              <a:t>Design for flexure </a:t>
            </a:r>
            <a:endParaRPr lang="ar-JO" sz="3600" dirty="0"/>
          </a:p>
        </p:txBody>
      </p:sp>
      <p:sp>
        <p:nvSpPr>
          <p:cNvPr id="4" name="Content Placeholder 3"/>
          <p:cNvSpPr>
            <a:spLocks noGrp="1"/>
          </p:cNvSpPr>
          <p:nvPr>
            <p:ph idx="1"/>
          </p:nvPr>
        </p:nvSpPr>
        <p:spPr/>
        <p:txBody>
          <a:bodyPr/>
          <a:lstStyle/>
          <a:p>
            <a:pPr lvl="0" algn="l" rtl="0">
              <a:lnSpc>
                <a:spcPct val="150000"/>
              </a:lnSpc>
            </a:pPr>
            <a:r>
              <a:rPr lang="en-US" dirty="0" smtClean="0"/>
              <a:t>For max. M</a:t>
            </a:r>
            <a:r>
              <a:rPr lang="en-US" baseline="-25000" dirty="0" smtClean="0"/>
              <a:t>u</a:t>
            </a:r>
            <a:r>
              <a:rPr lang="en-US" baseline="30000" dirty="0" smtClean="0"/>
              <a:t>+  </a:t>
            </a:r>
            <a:r>
              <a:rPr lang="en-US" dirty="0" smtClean="0"/>
              <a:t>int. = Wu Ln </a:t>
            </a:r>
            <a:r>
              <a:rPr lang="en-US" baseline="30000" dirty="0" smtClean="0"/>
              <a:t>2</a:t>
            </a:r>
            <a:r>
              <a:rPr lang="en-US" dirty="0" smtClean="0"/>
              <a:t>/ 16 = 85.2KN.m</a:t>
            </a:r>
          </a:p>
          <a:p>
            <a:pPr algn="l" rtl="0">
              <a:lnSpc>
                <a:spcPct val="150000"/>
              </a:lnSpc>
              <a:buNone/>
            </a:pPr>
            <a:r>
              <a:rPr lang="en-US" dirty="0" smtClean="0"/>
              <a:t>    (</a:t>
            </a:r>
            <a:r>
              <a:rPr lang="en-US" u="sng" dirty="0" smtClean="0"/>
              <a:t>Use1Ø16 / 200mm</a:t>
            </a:r>
            <a:r>
              <a:rPr lang="en-US" dirty="0" smtClean="0"/>
              <a:t>)</a:t>
            </a:r>
          </a:p>
          <a:p>
            <a:pPr lvl="0" algn="l" rtl="0">
              <a:lnSpc>
                <a:spcPct val="150000"/>
              </a:lnSpc>
            </a:pPr>
            <a:r>
              <a:rPr lang="en-US" dirty="0" smtClean="0"/>
              <a:t>For max. M</a:t>
            </a:r>
            <a:r>
              <a:rPr lang="en-US" baseline="-25000" dirty="0" smtClean="0"/>
              <a:t>u</a:t>
            </a:r>
            <a:r>
              <a:rPr lang="en-US" baseline="30000" dirty="0" smtClean="0"/>
              <a:t>-  </a:t>
            </a:r>
            <a:r>
              <a:rPr lang="en-US" dirty="0" smtClean="0"/>
              <a:t>int. = Wu Ln </a:t>
            </a:r>
            <a:r>
              <a:rPr lang="en-US" baseline="30000" dirty="0" smtClean="0"/>
              <a:t>2</a:t>
            </a:r>
            <a:r>
              <a:rPr lang="en-US" dirty="0" smtClean="0"/>
              <a:t>/ 10 = 124KN.m</a:t>
            </a:r>
          </a:p>
          <a:p>
            <a:pPr algn="l" rtl="0">
              <a:lnSpc>
                <a:spcPct val="150000"/>
              </a:lnSpc>
              <a:buNone/>
            </a:pPr>
            <a:r>
              <a:rPr lang="en-US" dirty="0" smtClean="0"/>
              <a:t>    ( </a:t>
            </a:r>
            <a:r>
              <a:rPr lang="en-US" u="sng" dirty="0" smtClean="0"/>
              <a:t>Use1Ø16 / 150mm</a:t>
            </a:r>
            <a:r>
              <a:rPr lang="en-US" dirty="0" smtClean="0"/>
              <a:t> )</a:t>
            </a:r>
          </a:p>
          <a:p>
            <a:pPr algn="l" rtl="0">
              <a:lnSpc>
                <a:spcPct val="150000"/>
              </a:lnSpc>
            </a:pPr>
            <a:r>
              <a:rPr lang="en-US" dirty="0" smtClean="0"/>
              <a:t>For max. M</a:t>
            </a:r>
            <a:r>
              <a:rPr lang="en-US" baseline="-25000" dirty="0" smtClean="0"/>
              <a:t>u</a:t>
            </a:r>
            <a:r>
              <a:rPr lang="en-US" baseline="30000" dirty="0" smtClean="0"/>
              <a:t>-  </a:t>
            </a:r>
            <a:r>
              <a:rPr lang="en-US" dirty="0" smtClean="0"/>
              <a:t>ext. = Wu Ln </a:t>
            </a:r>
            <a:r>
              <a:rPr lang="en-US" baseline="30000" dirty="0" smtClean="0"/>
              <a:t>2</a:t>
            </a:r>
            <a:r>
              <a:rPr lang="en-US" dirty="0" smtClean="0"/>
              <a:t>/ 24 = 122.5KN.m</a:t>
            </a:r>
          </a:p>
          <a:p>
            <a:pPr algn="l" rtl="0">
              <a:lnSpc>
                <a:spcPct val="150000"/>
              </a:lnSpc>
              <a:buNone/>
            </a:pPr>
            <a:r>
              <a:rPr lang="en-US" dirty="0" smtClean="0"/>
              <a:t>   ( </a:t>
            </a:r>
            <a:r>
              <a:rPr lang="en-US" u="sng" dirty="0" smtClean="0"/>
              <a:t>Use1Ø16 / 150mm</a:t>
            </a:r>
            <a:r>
              <a:rPr lang="en-US" dirty="0" smtClean="0"/>
              <a:t> )</a:t>
            </a:r>
          </a:p>
          <a:p>
            <a:pPr algn="l" rtl="0">
              <a:buNone/>
            </a:pPr>
            <a:endParaRPr lang="en-US" dirty="0" smtClean="0"/>
          </a:p>
          <a:p>
            <a:pPr algn="l" rtl="0">
              <a:buNone/>
            </a:pPr>
            <a:endParaRPr lang="en-US" dirty="0" smtClean="0"/>
          </a:p>
          <a:p>
            <a:pPr algn="l" rtl="0"/>
            <a:endParaRPr lang="ar-JO" dirty="0"/>
          </a:p>
        </p:txBody>
      </p:sp>
    </p:spTree>
    <p:extLst>
      <p:ext uri="{BB962C8B-B14F-4D97-AF65-F5344CB8AC3E}">
        <p14:creationId xmlns:p14="http://schemas.microsoft.com/office/powerpoint/2010/main" val="6944670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071546"/>
            <a:ext cx="8229600" cy="714380"/>
          </a:xfrm>
        </p:spPr>
        <p:txBody>
          <a:bodyPr/>
          <a:lstStyle/>
          <a:p>
            <a:pPr algn="l" rtl="0">
              <a:buNone/>
            </a:pPr>
            <a:r>
              <a:rPr lang="en-US" dirty="0" smtClean="0"/>
              <a:t>Transverse reinforcement</a:t>
            </a:r>
          </a:p>
          <a:p>
            <a:pPr algn="l" rtl="0">
              <a:buNone/>
            </a:pPr>
            <a:endParaRPr lang="en-US" dirty="0" smtClean="0"/>
          </a:p>
          <a:p>
            <a:pPr algn="l" rtl="0">
              <a:buNone/>
            </a:pPr>
            <a:endParaRPr lang="ar-JO" dirty="0"/>
          </a:p>
        </p:txBody>
      </p:sp>
      <p:pic>
        <p:nvPicPr>
          <p:cNvPr id="167939" name="Picture 3"/>
          <p:cNvPicPr>
            <a:picLocks noChangeAspect="1" noChangeArrowheads="1"/>
          </p:cNvPicPr>
          <p:nvPr/>
        </p:nvPicPr>
        <p:blipFill>
          <a:blip r:embed="rId2"/>
          <a:srcRect/>
          <a:stretch>
            <a:fillRect/>
          </a:stretch>
        </p:blipFill>
        <p:spPr bwMode="auto">
          <a:xfrm>
            <a:off x="428596" y="1785926"/>
            <a:ext cx="8286807" cy="4572032"/>
          </a:xfrm>
          <a:prstGeom prst="rect">
            <a:avLst/>
          </a:prstGeom>
          <a:noFill/>
          <a:ln w="9525">
            <a:noFill/>
            <a:miter lim="800000"/>
            <a:headEnd/>
            <a:tailEnd/>
          </a:ln>
          <a:effectLst/>
        </p:spPr>
      </p:pic>
    </p:spTree>
    <p:extLst>
      <p:ext uri="{BB962C8B-B14F-4D97-AF65-F5344CB8AC3E}">
        <p14:creationId xmlns:p14="http://schemas.microsoft.com/office/powerpoint/2010/main" val="6330092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5" name="Picture 1"/>
          <p:cNvPicPr>
            <a:picLocks noChangeAspect="1" noChangeArrowheads="1"/>
          </p:cNvPicPr>
          <p:nvPr/>
        </p:nvPicPr>
        <p:blipFill>
          <a:blip r:embed="rId2"/>
          <a:srcRect/>
          <a:stretch>
            <a:fillRect/>
          </a:stretch>
        </p:blipFill>
        <p:spPr bwMode="auto">
          <a:xfrm>
            <a:off x="142844" y="785794"/>
            <a:ext cx="8786874" cy="5214974"/>
          </a:xfrm>
          <a:prstGeom prst="rect">
            <a:avLst/>
          </a:prstGeom>
          <a:noFill/>
          <a:ln w="9525">
            <a:noFill/>
            <a:miter lim="800000"/>
            <a:headEnd/>
            <a:tailEnd/>
          </a:ln>
          <a:effectLst/>
        </p:spPr>
      </p:pic>
    </p:spTree>
    <p:extLst>
      <p:ext uri="{BB962C8B-B14F-4D97-AF65-F5344CB8AC3E}">
        <p14:creationId xmlns:p14="http://schemas.microsoft.com/office/powerpoint/2010/main" val="3767767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1" name="Picture 1"/>
          <p:cNvPicPr>
            <a:picLocks noChangeAspect="1" noChangeArrowheads="1"/>
          </p:cNvPicPr>
          <p:nvPr/>
        </p:nvPicPr>
        <p:blipFill>
          <a:blip r:embed="rId2"/>
          <a:srcRect/>
          <a:stretch>
            <a:fillRect/>
          </a:stretch>
        </p:blipFill>
        <p:spPr bwMode="auto">
          <a:xfrm>
            <a:off x="285720" y="928670"/>
            <a:ext cx="8572560" cy="5715040"/>
          </a:xfrm>
          <a:prstGeom prst="rect">
            <a:avLst/>
          </a:prstGeom>
          <a:noFill/>
          <a:ln w="9525">
            <a:noFill/>
            <a:miter lim="800000"/>
            <a:headEnd/>
            <a:tailEnd/>
          </a:ln>
          <a:effectLst/>
        </p:spPr>
      </p:pic>
    </p:spTree>
    <p:extLst>
      <p:ext uri="{BB962C8B-B14F-4D97-AF65-F5344CB8AC3E}">
        <p14:creationId xmlns:p14="http://schemas.microsoft.com/office/powerpoint/2010/main" val="2584743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effectLst>
                  <a:outerShdw blurRad="38100" dist="38100" dir="2700000" algn="tl">
                    <a:srgbClr val="000000">
                      <a:alpha val="43137"/>
                    </a:srgbClr>
                  </a:outerShdw>
                </a:effectLst>
              </a:rPr>
              <a:t>Titles to be covered </a:t>
            </a:r>
            <a:endParaRPr lang="ar-SA" dirty="0">
              <a:effectLst>
                <a:outerShdw blurRad="38100" dist="38100" dir="2700000" algn="tl">
                  <a:srgbClr val="000000">
                    <a:alpha val="43137"/>
                  </a:srgbClr>
                </a:outerShdw>
              </a:effectLst>
            </a:endParaRPr>
          </a:p>
        </p:txBody>
      </p:sp>
      <p:sp>
        <p:nvSpPr>
          <p:cNvPr id="5" name="عنصر نائب للمحتوى 4"/>
          <p:cNvSpPr>
            <a:spLocks noGrp="1"/>
          </p:cNvSpPr>
          <p:nvPr>
            <p:ph idx="1"/>
          </p:nvPr>
        </p:nvSpPr>
        <p:spPr>
          <a:xfrm>
            <a:off x="457200" y="1828800"/>
            <a:ext cx="8229600" cy="4389120"/>
          </a:xfrm>
        </p:spPr>
        <p:txBody>
          <a:bodyPr>
            <a:normAutofit lnSpcReduction="10000"/>
          </a:bodyPr>
          <a:lstStyle/>
          <a:p>
            <a:pPr marL="0" indent="0" algn="l" rtl="0">
              <a:buNone/>
            </a:pPr>
            <a:endParaRPr lang="en-US" dirty="0">
              <a:effectLst>
                <a:outerShdw blurRad="38100" dist="38100" dir="2700000" algn="tl">
                  <a:srgbClr val="000000">
                    <a:alpha val="43137"/>
                  </a:srgbClr>
                </a:outerShdw>
              </a:effectLst>
            </a:endParaRPr>
          </a:p>
          <a:p>
            <a:pPr algn="l" rtl="0">
              <a:lnSpc>
                <a:spcPct val="150000"/>
              </a:lnSpc>
            </a:pPr>
            <a:r>
              <a:rPr lang="en-US" dirty="0" smtClean="0">
                <a:effectLst>
                  <a:outerShdw blurRad="38100" dist="38100" dir="2700000" algn="tl">
                    <a:srgbClr val="000000">
                      <a:alpha val="43137"/>
                    </a:srgbClr>
                  </a:outerShdw>
                </a:effectLst>
              </a:rPr>
              <a:t>Introduction</a:t>
            </a:r>
          </a:p>
          <a:p>
            <a:pPr algn="l" rtl="0">
              <a:lnSpc>
                <a:spcPct val="150000"/>
              </a:lnSpc>
            </a:pPr>
            <a:r>
              <a:rPr lang="en-US" dirty="0" smtClean="0">
                <a:effectLst>
                  <a:outerShdw blurRad="38100" dist="38100" dir="2700000" algn="tl">
                    <a:srgbClr val="000000">
                      <a:alpha val="43137"/>
                    </a:srgbClr>
                  </a:outerShdw>
                </a:effectLst>
              </a:rPr>
              <a:t>Building Loads</a:t>
            </a:r>
          </a:p>
          <a:p>
            <a:pPr algn="l" rtl="0">
              <a:lnSpc>
                <a:spcPct val="150000"/>
              </a:lnSpc>
            </a:pPr>
            <a:r>
              <a:rPr lang="en-US" dirty="0" smtClean="0">
                <a:effectLst>
                  <a:outerShdw blurRad="38100" dist="38100" dir="2700000" algn="tl">
                    <a:srgbClr val="000000">
                      <a:alpha val="43137"/>
                    </a:srgbClr>
                  </a:outerShdw>
                </a:effectLst>
              </a:rPr>
              <a:t>Preliminary Design</a:t>
            </a:r>
          </a:p>
          <a:p>
            <a:pPr algn="l" rtl="0">
              <a:lnSpc>
                <a:spcPct val="150000"/>
              </a:lnSpc>
            </a:pPr>
            <a:r>
              <a:rPr lang="en-US" dirty="0" err="1" smtClean="0">
                <a:effectLst>
                  <a:outerShdw blurRad="38100" dist="38100" dir="2700000" algn="tl">
                    <a:srgbClr val="000000">
                      <a:alpha val="43137"/>
                    </a:srgbClr>
                  </a:outerShdw>
                </a:effectLst>
              </a:rPr>
              <a:t>Prestressed</a:t>
            </a:r>
            <a:r>
              <a:rPr lang="en-US"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Design  &amp; Three Dimensional Analysis</a:t>
            </a:r>
          </a:p>
          <a:p>
            <a:pPr algn="l" rtl="0">
              <a:lnSpc>
                <a:spcPct val="150000"/>
              </a:lnSpc>
            </a:pPr>
            <a:r>
              <a:rPr lang="en-US" dirty="0" smtClean="0">
                <a:effectLst>
                  <a:outerShdw blurRad="38100" dist="38100" dir="2700000" algn="tl">
                    <a:srgbClr val="000000">
                      <a:alpha val="43137"/>
                    </a:srgbClr>
                  </a:outerShdw>
                </a:effectLst>
              </a:rPr>
              <a:t>Columns &amp; Footings Design </a:t>
            </a:r>
          </a:p>
          <a:p>
            <a:pPr algn="l" rtl="0">
              <a:lnSpc>
                <a:spcPct val="150000"/>
              </a:lnSpc>
            </a:pPr>
            <a:r>
              <a:rPr lang="en-US" dirty="0" smtClean="0">
                <a:effectLst>
                  <a:outerShdw blurRad="38100" dist="38100" dir="2700000" algn="tl">
                    <a:srgbClr val="000000">
                      <a:alpha val="43137"/>
                    </a:srgbClr>
                  </a:outerShdw>
                </a:effectLst>
              </a:rPr>
              <a:t>Special </a:t>
            </a:r>
            <a:r>
              <a:rPr lang="en-US" dirty="0" smtClean="0">
                <a:effectLst>
                  <a:outerShdw blurRad="38100" dist="38100" dir="2700000" algn="tl">
                    <a:srgbClr val="000000">
                      <a:alpha val="43137"/>
                    </a:srgbClr>
                  </a:outerShdw>
                </a:effectLst>
              </a:rPr>
              <a:t>Design</a:t>
            </a:r>
            <a:endParaRPr lang="en-US" dirty="0" smtClean="0">
              <a:effectLst>
                <a:outerShdw blurRad="38100" dist="38100" dir="2700000" algn="tl">
                  <a:srgbClr val="000000">
                    <a:alpha val="43137"/>
                  </a:srgbClr>
                </a:outerShdw>
              </a:effectLst>
            </a:endParaRPr>
          </a:p>
          <a:p>
            <a:pPr algn="l" rtl="0"/>
            <a:endParaRPr lang="en-US" dirty="0" smtClean="0"/>
          </a:p>
        </p:txBody>
      </p:sp>
    </p:spTree>
    <p:extLst>
      <p:ext uri="{BB962C8B-B14F-4D97-AF65-F5344CB8AC3E}">
        <p14:creationId xmlns:p14="http://schemas.microsoft.com/office/powerpoint/2010/main" val="42231941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7" name="Picture 1"/>
          <p:cNvPicPr>
            <a:picLocks noChangeAspect="1" noChangeArrowheads="1"/>
          </p:cNvPicPr>
          <p:nvPr/>
        </p:nvPicPr>
        <p:blipFill>
          <a:blip r:embed="rId2"/>
          <a:srcRect/>
          <a:stretch>
            <a:fillRect/>
          </a:stretch>
        </p:blipFill>
        <p:spPr bwMode="auto">
          <a:xfrm>
            <a:off x="214282" y="1142984"/>
            <a:ext cx="8501122" cy="5715015"/>
          </a:xfrm>
          <a:prstGeom prst="rect">
            <a:avLst/>
          </a:prstGeom>
          <a:noFill/>
          <a:ln w="9525">
            <a:noFill/>
            <a:miter lim="800000"/>
            <a:headEnd/>
            <a:tailEnd/>
          </a:ln>
          <a:effectLst/>
        </p:spPr>
      </p:pic>
    </p:spTree>
    <p:extLst>
      <p:ext uri="{BB962C8B-B14F-4D97-AF65-F5344CB8AC3E}">
        <p14:creationId xmlns:p14="http://schemas.microsoft.com/office/powerpoint/2010/main" val="15327614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t="43470"/>
          <a:stretch>
            <a:fillRect/>
          </a:stretch>
        </p:blipFill>
        <p:spPr bwMode="auto">
          <a:xfrm>
            <a:off x="680375" y="3286124"/>
            <a:ext cx="8159856" cy="2886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5713" name="Picture 1"/>
          <p:cNvPicPr>
            <a:picLocks noChangeAspect="1" noChangeArrowheads="1"/>
          </p:cNvPicPr>
          <p:nvPr/>
        </p:nvPicPr>
        <p:blipFill>
          <a:blip r:embed="rId3"/>
          <a:srcRect/>
          <a:stretch>
            <a:fillRect/>
          </a:stretch>
        </p:blipFill>
        <p:spPr bwMode="auto">
          <a:xfrm>
            <a:off x="785786" y="857232"/>
            <a:ext cx="7715304" cy="2857520"/>
          </a:xfrm>
          <a:prstGeom prst="rect">
            <a:avLst/>
          </a:prstGeom>
          <a:noFill/>
          <a:ln w="9525">
            <a:noFill/>
            <a:miter lim="800000"/>
            <a:headEnd/>
            <a:tailEnd/>
          </a:ln>
          <a:effectLst/>
        </p:spPr>
      </p:pic>
    </p:spTree>
    <p:extLst>
      <p:ext uri="{BB962C8B-B14F-4D97-AF65-F5344CB8AC3E}">
        <p14:creationId xmlns:p14="http://schemas.microsoft.com/office/powerpoint/2010/main" val="40792776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89" name="Picture 1"/>
          <p:cNvPicPr>
            <a:picLocks noChangeAspect="1" noChangeArrowheads="1"/>
          </p:cNvPicPr>
          <p:nvPr/>
        </p:nvPicPr>
        <p:blipFill>
          <a:blip r:embed="rId2"/>
          <a:srcRect/>
          <a:stretch>
            <a:fillRect/>
          </a:stretch>
        </p:blipFill>
        <p:spPr bwMode="auto">
          <a:xfrm>
            <a:off x="214282" y="1071546"/>
            <a:ext cx="8501122" cy="3143272"/>
          </a:xfrm>
          <a:prstGeom prst="rect">
            <a:avLst/>
          </a:prstGeom>
          <a:noFill/>
          <a:ln w="9525">
            <a:noFill/>
            <a:miter lim="800000"/>
            <a:headEnd/>
            <a:tailEnd/>
          </a:ln>
          <a:effectLst/>
        </p:spPr>
      </p:pic>
      <p:pic>
        <p:nvPicPr>
          <p:cNvPr id="114690" name="Picture 2"/>
          <p:cNvPicPr>
            <a:picLocks noChangeAspect="1" noChangeArrowheads="1"/>
          </p:cNvPicPr>
          <p:nvPr/>
        </p:nvPicPr>
        <p:blipFill>
          <a:blip r:embed="rId3"/>
          <a:srcRect/>
          <a:stretch>
            <a:fillRect/>
          </a:stretch>
        </p:blipFill>
        <p:spPr bwMode="auto">
          <a:xfrm>
            <a:off x="0" y="4071942"/>
            <a:ext cx="9144000" cy="2500330"/>
          </a:xfrm>
          <a:prstGeom prst="rect">
            <a:avLst/>
          </a:prstGeom>
          <a:noFill/>
          <a:ln w="9525">
            <a:noFill/>
            <a:miter lim="800000"/>
            <a:headEnd/>
            <a:tailEnd/>
          </a:ln>
          <a:effectLst/>
        </p:spPr>
      </p:pic>
    </p:spTree>
    <p:extLst>
      <p:ext uri="{BB962C8B-B14F-4D97-AF65-F5344CB8AC3E}">
        <p14:creationId xmlns:p14="http://schemas.microsoft.com/office/powerpoint/2010/main" val="33520961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35839"/>
            <a:ext cx="7391400" cy="5576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53840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066800"/>
            <a:ext cx="7162800" cy="4808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51511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60116"/>
            <a:ext cx="7391400" cy="5393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50820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609600"/>
            <a:ext cx="7696200" cy="135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62150"/>
            <a:ext cx="7696200" cy="461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9265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90600"/>
            <a:ext cx="830580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19292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38201"/>
            <a:ext cx="7467600" cy="5311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73829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967" y="1295400"/>
            <a:ext cx="4525433"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4829" y="914400"/>
            <a:ext cx="4436771"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41798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19200"/>
            <a:ext cx="8229600" cy="1981200"/>
          </a:xfrm>
        </p:spPr>
        <p:txBody>
          <a:bodyPr>
            <a:normAutofit fontScale="90000"/>
          </a:bodyPr>
          <a:lstStyle/>
          <a:p>
            <a:pPr algn="ctr"/>
            <a:r>
              <a:rPr lang="en-US" i="1" dirty="0" smtClean="0"/>
              <a:t/>
            </a:r>
            <a:br>
              <a:rPr lang="en-US" i="1" dirty="0" smtClean="0"/>
            </a:br>
            <a:r>
              <a:rPr lang="en-US" i="1" dirty="0" smtClean="0"/>
              <a:t/>
            </a:r>
            <a:br>
              <a:rPr lang="en-US" i="1" dirty="0" smtClean="0"/>
            </a:br>
            <a:r>
              <a:rPr lang="en-US" sz="6000" dirty="0" smtClean="0">
                <a:effectLst>
                  <a:outerShdw blurRad="38100" dist="38100" dir="2700000" algn="tl">
                    <a:srgbClr val="000000">
                      <a:alpha val="43137"/>
                    </a:srgbClr>
                  </a:outerShdw>
                </a:effectLst>
              </a:rPr>
              <a:t> </a:t>
            </a:r>
            <a:r>
              <a:rPr lang="en-US" sz="8000" dirty="0" smtClean="0">
                <a:effectLst>
                  <a:outerShdw blurRad="38100" dist="38100" dir="2700000" algn="tl">
                    <a:srgbClr val="000000">
                      <a:alpha val="43137"/>
                    </a:srgbClr>
                  </a:outerShdw>
                </a:effectLst>
              </a:rPr>
              <a:t>Introduction</a:t>
            </a:r>
            <a:r>
              <a:rPr lang="en-US" dirty="0" smtClean="0"/>
              <a:t/>
            </a:r>
            <a:br>
              <a:rPr lang="en-US" dirty="0" smtClean="0"/>
            </a:br>
            <a:endParaRPr lang="en-US" dirty="0"/>
          </a:p>
        </p:txBody>
      </p:sp>
      <p:pic>
        <p:nvPicPr>
          <p:cNvPr id="4" name="Picture 3"/>
          <p:cNvPicPr/>
          <p:nvPr/>
        </p:nvPicPr>
        <p:blipFill>
          <a:blip r:embed="rId2" cstate="print"/>
          <a:srcRect/>
          <a:stretch>
            <a:fillRect/>
          </a:stretch>
        </p:blipFill>
        <p:spPr bwMode="auto">
          <a:xfrm>
            <a:off x="2743200" y="2667000"/>
            <a:ext cx="3217129" cy="34763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47800"/>
            <a:ext cx="77724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71185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828674"/>
            <a:ext cx="8077200" cy="5815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756608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857" y="820299"/>
            <a:ext cx="7705143" cy="5275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0359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838200"/>
            <a:ext cx="495300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181752"/>
            <a:ext cx="3848100" cy="5066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18796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90600"/>
            <a:ext cx="3581399"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685800"/>
            <a:ext cx="5562600" cy="586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02850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990600"/>
            <a:ext cx="77724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12569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447800"/>
            <a:ext cx="81534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43467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1" y="990600"/>
            <a:ext cx="7543800" cy="5029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19515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62000"/>
            <a:ext cx="72390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59617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990601"/>
            <a:ext cx="76200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66256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457200" indent="-457200" rtl="0">
              <a:buFont typeface="Courier New" pitchFamily="49" charset="0"/>
              <a:buChar char="o"/>
            </a:pPr>
            <a:r>
              <a:rPr lang="en-US" sz="3200" dirty="0">
                <a:effectLst>
                  <a:outerShdw blurRad="38100" dist="38100" dir="2700000" algn="tl">
                    <a:srgbClr val="000000">
                      <a:alpha val="43137"/>
                    </a:srgbClr>
                  </a:outerShdw>
                </a:effectLst>
              </a:rPr>
              <a:t>Project </a:t>
            </a:r>
            <a:r>
              <a:rPr lang="en-US" sz="3200" dirty="0">
                <a:effectLst>
                  <a:outerShdw blurRad="38100" dist="38100" dir="2700000" algn="tl">
                    <a:srgbClr val="000000">
                      <a:alpha val="43137"/>
                    </a:srgbClr>
                  </a:outerShdw>
                </a:effectLst>
              </a:rPr>
              <a:t>Description </a:t>
            </a:r>
            <a:endParaRPr lang="ar-SA"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l" rtl="0">
              <a:lnSpc>
                <a:spcPct val="115000"/>
              </a:lnSpc>
              <a:spcBef>
                <a:spcPts val="1200"/>
              </a:spcBef>
              <a:spcAft>
                <a:spcPts val="1000"/>
              </a:spcAft>
              <a:tabLst>
                <a:tab pos="2632075" algn="ctr"/>
              </a:tabLst>
            </a:pPr>
            <a:r>
              <a:rPr lang="en-US" sz="2000" dirty="0"/>
              <a:t>Blue Sparkler Hotel is </a:t>
            </a:r>
            <a:r>
              <a:rPr lang="en-US" sz="2000" dirty="0" smtClean="0">
                <a:latin typeface="Cambria"/>
                <a:ea typeface="Times New Roman"/>
                <a:cs typeface="Times New Roman"/>
              </a:rPr>
              <a:t>Proposed </a:t>
            </a:r>
            <a:r>
              <a:rPr lang="en-US" sz="2000" dirty="0" smtClean="0">
                <a:latin typeface="Cambria"/>
                <a:ea typeface="Times New Roman"/>
                <a:cs typeface="Times New Roman"/>
              </a:rPr>
              <a:t>to be in Palestine , Nablus city.</a:t>
            </a:r>
          </a:p>
          <a:p>
            <a:pPr algn="l" rtl="0">
              <a:lnSpc>
                <a:spcPct val="115000"/>
              </a:lnSpc>
              <a:spcBef>
                <a:spcPts val="1200"/>
              </a:spcBef>
              <a:spcAft>
                <a:spcPts val="1000"/>
              </a:spcAft>
              <a:tabLst>
                <a:tab pos="2632075" algn="ctr"/>
              </a:tabLst>
            </a:pPr>
            <a:r>
              <a:rPr lang="en-US" sz="2000" dirty="0" smtClean="0">
                <a:latin typeface="Cambria"/>
                <a:ea typeface="Times New Roman"/>
                <a:cs typeface="Times New Roman"/>
              </a:rPr>
              <a:t>Consists </a:t>
            </a:r>
            <a:r>
              <a:rPr lang="en-US" sz="2000" dirty="0">
                <a:latin typeface="Cambria"/>
                <a:ea typeface="Times New Roman"/>
                <a:cs typeface="Times New Roman"/>
              </a:rPr>
              <a:t>of 10 stories and </a:t>
            </a:r>
            <a:r>
              <a:rPr lang="en-US" sz="2000" dirty="0" smtClean="0">
                <a:latin typeface="Cambria"/>
                <a:ea typeface="Times New Roman"/>
                <a:cs typeface="Times New Roman"/>
              </a:rPr>
              <a:t>roof</a:t>
            </a:r>
          </a:p>
          <a:p>
            <a:pPr algn="l" rtl="0">
              <a:lnSpc>
                <a:spcPct val="115000"/>
              </a:lnSpc>
              <a:spcBef>
                <a:spcPts val="1200"/>
              </a:spcBef>
              <a:spcAft>
                <a:spcPts val="1000"/>
              </a:spcAft>
              <a:tabLst>
                <a:tab pos="2632075" algn="ctr"/>
              </a:tabLst>
            </a:pPr>
            <a:r>
              <a:rPr lang="en-US" sz="2000" dirty="0" smtClean="0">
                <a:latin typeface="Cambria"/>
                <a:ea typeface="Times New Roman"/>
                <a:cs typeface="Times New Roman"/>
              </a:rPr>
              <a:t>average </a:t>
            </a:r>
            <a:r>
              <a:rPr lang="en-US" sz="2000" dirty="0">
                <a:latin typeface="Cambria"/>
                <a:ea typeface="Times New Roman"/>
                <a:cs typeface="Times New Roman"/>
              </a:rPr>
              <a:t>height of 3.8 meters except the ground and basement  floor which has 4.5, 3 meters height respectively.</a:t>
            </a:r>
            <a:endParaRPr lang="en-US" sz="2000" dirty="0">
              <a:latin typeface="Calibri"/>
              <a:ea typeface="Calibri"/>
              <a:cs typeface="Arial"/>
            </a:endParaRPr>
          </a:p>
          <a:p>
            <a:pPr algn="l" rtl="0">
              <a:lnSpc>
                <a:spcPct val="115000"/>
              </a:lnSpc>
              <a:spcBef>
                <a:spcPts val="1200"/>
              </a:spcBef>
              <a:spcAft>
                <a:spcPts val="1000"/>
              </a:spcAft>
            </a:pPr>
            <a:r>
              <a:rPr lang="en-US" sz="2000" dirty="0" smtClean="0">
                <a:latin typeface="Cambria"/>
                <a:ea typeface="Times New Roman"/>
                <a:cs typeface="Times New Roman"/>
              </a:rPr>
              <a:t>The </a:t>
            </a:r>
            <a:r>
              <a:rPr lang="en-US" sz="2000" dirty="0">
                <a:latin typeface="Cambria"/>
                <a:ea typeface="Times New Roman"/>
                <a:cs typeface="Times New Roman"/>
              </a:rPr>
              <a:t>overall area </a:t>
            </a:r>
            <a:r>
              <a:rPr lang="en-US" sz="2000" dirty="0" smtClean="0">
                <a:latin typeface="Cambria"/>
                <a:ea typeface="Times New Roman"/>
                <a:cs typeface="Times New Roman"/>
              </a:rPr>
              <a:t>(5703)meter square.</a:t>
            </a:r>
            <a:endParaRPr lang="en-US" sz="2000" dirty="0">
              <a:latin typeface="Cambria"/>
              <a:ea typeface="Times New Roman"/>
              <a:cs typeface="Times New Roman"/>
            </a:endParaRPr>
          </a:p>
          <a:p>
            <a:pPr algn="l" rtl="0">
              <a:lnSpc>
                <a:spcPct val="115000"/>
              </a:lnSpc>
              <a:spcBef>
                <a:spcPts val="1200"/>
              </a:spcBef>
              <a:spcAft>
                <a:spcPts val="1000"/>
              </a:spcAft>
            </a:pPr>
            <a:r>
              <a:rPr lang="en-US" sz="2000" dirty="0" smtClean="0"/>
              <a:t>The </a:t>
            </a:r>
            <a:r>
              <a:rPr lang="en-US" sz="2000" dirty="0"/>
              <a:t>basement floor includes parking with 31 car parks.</a:t>
            </a:r>
          </a:p>
          <a:p>
            <a:pPr marL="0" indent="0" algn="l" rtl="0">
              <a:buNone/>
            </a:pPr>
            <a:endParaRPr lang="en-US" dirty="0" smtClean="0"/>
          </a:p>
          <a:p>
            <a:pPr marL="0" indent="0" algn="l" rtl="0">
              <a:buNone/>
            </a:pPr>
            <a:endParaRPr lang="ar-SA"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647700"/>
            <a:ext cx="8777318"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1785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009649"/>
            <a:ext cx="6924675" cy="5250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76871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34" y="609600"/>
            <a:ext cx="8286808" cy="5333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291491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extLst>
              <a:ext uri="{28A0092B-C50C-407E-A947-70E740481C1C}">
                <a14:useLocalDpi xmlns:a14="http://schemas.microsoft.com/office/drawing/2010/main" val="0"/>
              </a:ext>
            </a:extLst>
          </a:blip>
          <a:srcRect/>
          <a:stretch>
            <a:fillRect/>
          </a:stretch>
        </p:blipFill>
        <p:spPr bwMode="auto">
          <a:xfrm>
            <a:off x="1843087" y="1838325"/>
            <a:ext cx="5457825" cy="3181350"/>
          </a:xfrm>
          <a:prstGeom prst="rect">
            <a:avLst/>
          </a:prstGeom>
          <a:noFill/>
          <a:ln>
            <a:noFill/>
          </a:ln>
        </p:spPr>
      </p:pic>
    </p:spTree>
    <p:extLst>
      <p:ext uri="{BB962C8B-B14F-4D97-AF65-F5344CB8AC3E}">
        <p14:creationId xmlns:p14="http://schemas.microsoft.com/office/powerpoint/2010/main" val="148096539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282" y="857232"/>
            <a:ext cx="8572560" cy="5786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056334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914400"/>
            <a:ext cx="8229600" cy="1143000"/>
          </a:xfrm>
        </p:spPr>
        <p:txBody>
          <a:bodyPr>
            <a:normAutofit/>
          </a:bodyPr>
          <a:lstStyle/>
          <a:p>
            <a:pPr algn="ctr"/>
            <a:r>
              <a:rPr lang="en-US" sz="7200" dirty="0" err="1" smtClean="0"/>
              <a:t>Prestressed</a:t>
            </a:r>
            <a:r>
              <a:rPr lang="en-US" sz="7200" dirty="0" smtClean="0"/>
              <a:t> Design </a:t>
            </a:r>
            <a:endParaRPr lang="ar-SA" sz="7200" dirty="0"/>
          </a:p>
        </p:txBody>
      </p:sp>
      <p:pic>
        <p:nvPicPr>
          <p:cNvPr id="1026" name="Picture 2" descr="C:\Users\mo\Desktop\صور برسترس\pt-slab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70278" y="1935163"/>
            <a:ext cx="7803443" cy="438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988166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381000"/>
            <a:ext cx="8229600" cy="1143000"/>
          </a:xfrm>
        </p:spPr>
        <p:txBody>
          <a:bodyPr/>
          <a:lstStyle/>
          <a:p>
            <a:r>
              <a:rPr lang="en-US" dirty="0" err="1" smtClean="0"/>
              <a:t>Prestressed</a:t>
            </a:r>
            <a:r>
              <a:rPr lang="en-US" dirty="0" smtClean="0"/>
              <a:t> background </a:t>
            </a:r>
            <a:endParaRPr lang="ar-SA" dirty="0"/>
          </a:p>
        </p:txBody>
      </p:sp>
      <p:sp>
        <p:nvSpPr>
          <p:cNvPr id="3" name="عنصر نائب للمحتوى 2"/>
          <p:cNvSpPr>
            <a:spLocks noGrp="1"/>
          </p:cNvSpPr>
          <p:nvPr>
            <p:ph idx="1"/>
          </p:nvPr>
        </p:nvSpPr>
        <p:spPr>
          <a:xfrm>
            <a:off x="304800" y="1600200"/>
            <a:ext cx="8305800" cy="4876800"/>
          </a:xfrm>
        </p:spPr>
        <p:txBody>
          <a:bodyPr>
            <a:normAutofit fontScale="70000" lnSpcReduction="20000"/>
          </a:bodyPr>
          <a:lstStyle/>
          <a:p>
            <a:pPr marL="0" indent="0" algn="l">
              <a:buNone/>
            </a:pPr>
            <a:r>
              <a:rPr lang="en-US" dirty="0"/>
              <a:t> </a:t>
            </a:r>
          </a:p>
          <a:p>
            <a:pPr marL="0" indent="0" algn="l">
              <a:buNone/>
            </a:pPr>
            <a:r>
              <a:rPr lang="en-US" dirty="0"/>
              <a:t>A </a:t>
            </a:r>
            <a:r>
              <a:rPr lang="en-US" dirty="0" err="1"/>
              <a:t>prestressed</a:t>
            </a:r>
            <a:r>
              <a:rPr lang="en-US" dirty="0"/>
              <a:t> concrete member can be defined as one in which there have been introduced internal stresses of such magnitude and distribution that the stresses </a:t>
            </a:r>
            <a:endParaRPr lang="ar-SA" dirty="0" smtClean="0"/>
          </a:p>
          <a:p>
            <a:pPr marL="0" indent="0" algn="l">
              <a:buNone/>
            </a:pPr>
            <a:r>
              <a:rPr lang="en-US" dirty="0" smtClean="0"/>
              <a:t>resulting </a:t>
            </a:r>
            <a:r>
              <a:rPr lang="en-US" dirty="0"/>
              <a:t>from the given external loading are counter forted to a desired value .</a:t>
            </a:r>
          </a:p>
          <a:p>
            <a:pPr marL="0" indent="0" algn="l">
              <a:buNone/>
            </a:pPr>
            <a:endParaRPr lang="en-US" dirty="0" smtClean="0"/>
          </a:p>
          <a:p>
            <a:pPr marL="0" indent="0" algn="l">
              <a:buNone/>
            </a:pPr>
            <a:r>
              <a:rPr lang="en-US" dirty="0" smtClean="0"/>
              <a:t>Concrete </a:t>
            </a:r>
            <a:r>
              <a:rPr lang="en-US" dirty="0"/>
              <a:t>is strong in compression but weak in tension. Due to such a low tensile capacity, flexural cracks developed at early ages of loading . </a:t>
            </a:r>
            <a:endParaRPr lang="en-US" dirty="0" smtClean="0"/>
          </a:p>
          <a:p>
            <a:pPr marL="0" indent="0" algn="l">
              <a:buNone/>
            </a:pPr>
            <a:r>
              <a:rPr lang="en-US" dirty="0" smtClean="0"/>
              <a:t>in </a:t>
            </a:r>
            <a:r>
              <a:rPr lang="en-US" dirty="0"/>
              <a:t>order to prevent or reduce such cracks from developing , a concentric or eccentric force is imposed in the longitudinal direction of the structural element. </a:t>
            </a:r>
            <a:endParaRPr lang="en-US" dirty="0" smtClean="0"/>
          </a:p>
          <a:p>
            <a:pPr marL="0" indent="0" algn="l">
              <a:buNone/>
            </a:pPr>
            <a:endParaRPr lang="en-US" dirty="0"/>
          </a:p>
          <a:p>
            <a:pPr marL="0" indent="0" algn="l">
              <a:buNone/>
            </a:pPr>
            <a:r>
              <a:rPr lang="en-US" dirty="0" smtClean="0"/>
              <a:t>This </a:t>
            </a:r>
            <a:r>
              <a:rPr lang="en-US" dirty="0"/>
              <a:t>force prevents the cracks from developing by eliminating or considerably reducing the tensile stresses at the critical mid span or support sections at service load , thereby raising the binding, shear, and torsion capacities of the sections .</a:t>
            </a:r>
          </a:p>
          <a:p>
            <a:pPr marL="0" indent="0" algn="l">
              <a:buNone/>
            </a:pPr>
            <a:endParaRPr lang="en-US" dirty="0" smtClean="0"/>
          </a:p>
          <a:p>
            <a:pPr marL="0" indent="0" algn="l">
              <a:buNone/>
            </a:pPr>
            <a:r>
              <a:rPr lang="en-US" dirty="0" smtClean="0"/>
              <a:t>The </a:t>
            </a:r>
            <a:r>
              <a:rPr lang="en-US" dirty="0"/>
              <a:t>sections are then able to behave elastically, and almost the full capacity of the concrete in compression can be efficiently utilized across the entire depth of the concrete sections when all loads act on the structure, such an imposed longitudinal force is called </a:t>
            </a:r>
            <a:r>
              <a:rPr lang="en-US" dirty="0" err="1"/>
              <a:t>prestressing</a:t>
            </a:r>
            <a:r>
              <a:rPr lang="en-US" dirty="0"/>
              <a:t> force.</a:t>
            </a:r>
          </a:p>
          <a:p>
            <a:pPr marL="0" indent="0" algn="l">
              <a:buNone/>
            </a:pPr>
            <a:endParaRPr lang="ar-SA" dirty="0"/>
          </a:p>
        </p:txBody>
      </p:sp>
    </p:spTree>
    <p:extLst>
      <p:ext uri="{BB962C8B-B14F-4D97-AF65-F5344CB8AC3E}">
        <p14:creationId xmlns:p14="http://schemas.microsoft.com/office/powerpoint/2010/main" val="231757372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err="1"/>
              <a:t>Prestressed</a:t>
            </a:r>
            <a:r>
              <a:rPr lang="en-US" b="1" dirty="0"/>
              <a:t> concrete properties</a:t>
            </a:r>
            <a:endParaRPr lang="ar-SA" dirty="0"/>
          </a:p>
        </p:txBody>
      </p:sp>
      <p:sp>
        <p:nvSpPr>
          <p:cNvPr id="3" name="عنصر نائب للمحتوى 2"/>
          <p:cNvSpPr>
            <a:spLocks noGrp="1"/>
          </p:cNvSpPr>
          <p:nvPr>
            <p:ph idx="1"/>
          </p:nvPr>
        </p:nvSpPr>
        <p:spPr/>
        <p:txBody>
          <a:bodyPr>
            <a:normAutofit lnSpcReduction="10000"/>
          </a:bodyPr>
          <a:lstStyle/>
          <a:p>
            <a:pPr marL="0" indent="0" algn="l" rtl="0">
              <a:buNone/>
            </a:pPr>
            <a:r>
              <a:rPr lang="en-US" sz="2200" dirty="0"/>
              <a:t>Most </a:t>
            </a:r>
            <a:r>
              <a:rPr lang="en-US" sz="2200" dirty="0" err="1"/>
              <a:t>prestressed</a:t>
            </a:r>
            <a:r>
              <a:rPr lang="en-US" sz="2200" dirty="0"/>
              <a:t> concrete elements are designed for a compressive strength above 35 </a:t>
            </a:r>
            <a:r>
              <a:rPr lang="en-US" sz="2200" dirty="0" err="1"/>
              <a:t>MPa</a:t>
            </a:r>
            <a:r>
              <a:rPr lang="en-US" sz="2200" dirty="0"/>
              <a:t>, the reason for this the high strength concrete normally has a higher modulus of elasticity. This means a reduction in initial elastic strain under application of </a:t>
            </a:r>
            <a:r>
              <a:rPr lang="en-US" sz="2200" dirty="0" err="1"/>
              <a:t>prestress</a:t>
            </a:r>
            <a:r>
              <a:rPr lang="en-US" sz="2200" dirty="0"/>
              <a:t> force and reduction in creep strain results in a reduction in loss of </a:t>
            </a:r>
            <a:r>
              <a:rPr lang="en-US" sz="2200" dirty="0" err="1"/>
              <a:t>prestress</a:t>
            </a:r>
            <a:r>
              <a:rPr lang="en-US" sz="2200" dirty="0"/>
              <a:t>.</a:t>
            </a:r>
          </a:p>
          <a:p>
            <a:pPr marL="0" indent="0" algn="l" rtl="0">
              <a:buNone/>
            </a:pPr>
            <a:r>
              <a:rPr lang="en-US" sz="2200" dirty="0"/>
              <a:t>In post-tensioned construction, high bearing stresses results at the ends of beams where the </a:t>
            </a:r>
            <a:r>
              <a:rPr lang="en-US" sz="2200" dirty="0" err="1"/>
              <a:t>prestressing</a:t>
            </a:r>
            <a:r>
              <a:rPr lang="en-US" sz="2200" dirty="0"/>
              <a:t> force is transferred from the tendons to anchorage fittings which bear directly against the concrete.</a:t>
            </a:r>
          </a:p>
          <a:p>
            <a:pPr marL="0" indent="0" algn="l" rtl="0">
              <a:buNone/>
            </a:pPr>
            <a:r>
              <a:rPr lang="en-US" sz="2200" dirty="0"/>
              <a:t>In pre-tensioned concrete construction, where transfer by bond is customary, the use of high strength concrete will permit the development of higher bond stresses.   </a:t>
            </a:r>
          </a:p>
          <a:p>
            <a:pPr marL="0" indent="0" algn="l" rtl="0">
              <a:buNone/>
            </a:pPr>
            <a:endParaRPr lang="ar-SA" dirty="0"/>
          </a:p>
        </p:txBody>
      </p:sp>
    </p:spTree>
    <p:extLst>
      <p:ext uri="{BB962C8B-B14F-4D97-AF65-F5344CB8AC3E}">
        <p14:creationId xmlns:p14="http://schemas.microsoft.com/office/powerpoint/2010/main" val="205006716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err="1"/>
              <a:t>Prestressing</a:t>
            </a:r>
            <a:r>
              <a:rPr lang="en-US" b="1" dirty="0"/>
              <a:t> Reinforcement </a:t>
            </a:r>
            <a:endParaRPr lang="ar-SA" dirty="0"/>
          </a:p>
        </p:txBody>
      </p:sp>
      <p:sp>
        <p:nvSpPr>
          <p:cNvPr id="3" name="عنصر نائب للمحتوى 2"/>
          <p:cNvSpPr>
            <a:spLocks noGrp="1"/>
          </p:cNvSpPr>
          <p:nvPr>
            <p:ph idx="1"/>
          </p:nvPr>
        </p:nvSpPr>
        <p:spPr/>
        <p:txBody>
          <a:bodyPr>
            <a:normAutofit/>
          </a:bodyPr>
          <a:lstStyle/>
          <a:p>
            <a:pPr marL="0" indent="0" algn="l" rtl="0">
              <a:buNone/>
            </a:pPr>
            <a:r>
              <a:rPr lang="en-US" sz="2000" dirty="0"/>
              <a:t>Because of the high creep and shrinkage losses in concrete, effective </a:t>
            </a:r>
            <a:r>
              <a:rPr lang="en-US" sz="2000" dirty="0" err="1"/>
              <a:t>prestressing</a:t>
            </a:r>
            <a:r>
              <a:rPr lang="en-US" sz="2000" dirty="0"/>
              <a:t> can be achieved by using very high – strength steels, such high – stressed steels are able to counterbalance these losses in the surrounding concrete and have adequate leftover stress levels to sustain the required </a:t>
            </a:r>
            <a:r>
              <a:rPr lang="en-US" sz="2000" dirty="0" err="1"/>
              <a:t>prestressing</a:t>
            </a:r>
            <a:r>
              <a:rPr lang="en-US" sz="2000" dirty="0"/>
              <a:t> force.</a:t>
            </a:r>
          </a:p>
          <a:p>
            <a:pPr marL="0" indent="0" algn="l" rtl="0">
              <a:buNone/>
            </a:pPr>
            <a:endParaRPr lang="en-US" sz="2000" dirty="0" smtClean="0"/>
          </a:p>
          <a:p>
            <a:pPr marL="0" indent="0" algn="l" rtl="0">
              <a:buNone/>
            </a:pPr>
            <a:r>
              <a:rPr lang="en-US" sz="2000" dirty="0" err="1" smtClean="0"/>
              <a:t>Prestressing</a:t>
            </a:r>
            <a:r>
              <a:rPr lang="en-US" sz="2000" dirty="0" smtClean="0"/>
              <a:t> </a:t>
            </a:r>
            <a:r>
              <a:rPr lang="en-US" sz="2000" dirty="0"/>
              <a:t>reinforcement can be in the form of single wires, strands composed of several wires twisted to form a single element, and high – strength bars. Three types of wires are commonly used are:</a:t>
            </a:r>
          </a:p>
          <a:p>
            <a:pPr marL="0" lvl="0" indent="0" algn="l" rtl="0">
              <a:buNone/>
            </a:pPr>
            <a:r>
              <a:rPr lang="en-US" sz="2000" dirty="0" smtClean="0"/>
              <a:t>- Uncoated </a:t>
            </a:r>
            <a:r>
              <a:rPr lang="en-US" sz="2000" dirty="0"/>
              <a:t>stress-relieved wires.</a:t>
            </a:r>
          </a:p>
          <a:p>
            <a:pPr marL="0" lvl="0" indent="0" algn="l" rtl="0">
              <a:buNone/>
            </a:pPr>
            <a:r>
              <a:rPr lang="en-US" sz="2000" dirty="0" smtClean="0"/>
              <a:t>- Uncoated </a:t>
            </a:r>
            <a:r>
              <a:rPr lang="en-US" sz="2000" dirty="0"/>
              <a:t>stress- relieved strands and low-relaxation strands.</a:t>
            </a:r>
          </a:p>
          <a:p>
            <a:pPr marL="0" lvl="0" indent="0" algn="l" rtl="0">
              <a:buNone/>
            </a:pPr>
            <a:r>
              <a:rPr lang="en-US" sz="2000" dirty="0" smtClean="0"/>
              <a:t>- Uncoated </a:t>
            </a:r>
            <a:r>
              <a:rPr lang="en-US" sz="2000" dirty="0"/>
              <a:t>high-strength steel bars.</a:t>
            </a:r>
          </a:p>
          <a:p>
            <a:pPr marL="0" indent="0" algn="l" rtl="0">
              <a:buNone/>
            </a:pPr>
            <a:endParaRPr lang="ar-SA" sz="2000" dirty="0"/>
          </a:p>
        </p:txBody>
      </p:sp>
    </p:spTree>
    <p:extLst>
      <p:ext uri="{BB962C8B-B14F-4D97-AF65-F5344CB8AC3E}">
        <p14:creationId xmlns:p14="http://schemas.microsoft.com/office/powerpoint/2010/main" val="154747147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295400"/>
            <a:ext cx="8229600" cy="1008888"/>
          </a:xfrm>
        </p:spPr>
        <p:txBody>
          <a:bodyPr>
            <a:normAutofit fontScale="90000"/>
          </a:bodyPr>
          <a:lstStyle/>
          <a:p>
            <a:r>
              <a:rPr lang="en-US" b="1" dirty="0" err="1"/>
              <a:t>Prestressing</a:t>
            </a:r>
            <a:r>
              <a:rPr lang="en-US" b="1" dirty="0"/>
              <a:t> system </a:t>
            </a:r>
            <a:r>
              <a:rPr lang="en-US" dirty="0"/>
              <a:t/>
            </a:r>
            <a:br>
              <a:rPr lang="en-US" dirty="0"/>
            </a:br>
            <a:endParaRPr lang="ar-SA" dirty="0"/>
          </a:p>
        </p:txBody>
      </p:sp>
      <p:sp>
        <p:nvSpPr>
          <p:cNvPr id="3" name="عنصر نائب للمحتوى 2"/>
          <p:cNvSpPr>
            <a:spLocks noGrp="1"/>
          </p:cNvSpPr>
          <p:nvPr>
            <p:ph idx="1"/>
          </p:nvPr>
        </p:nvSpPr>
        <p:spPr/>
        <p:txBody>
          <a:bodyPr>
            <a:normAutofit/>
          </a:bodyPr>
          <a:lstStyle/>
          <a:p>
            <a:pPr algn="l" rtl="0"/>
            <a:r>
              <a:rPr lang="en-US" sz="2000" dirty="0"/>
              <a:t>The design will deal with indeterminate  post-tensioning  two way flat slab with edge beams system. In post-tensioning, the strands, wires, or bars are tensioned after hardening of the concrete. The strands are placed in the longitudinal ducts within the precast concrete element. The </a:t>
            </a:r>
            <a:r>
              <a:rPr lang="en-US" sz="2000" dirty="0" err="1"/>
              <a:t>prestressing</a:t>
            </a:r>
            <a:r>
              <a:rPr lang="en-US" sz="2000" dirty="0"/>
              <a:t> force is transferred through end anchorages and the tendons of strands should not be bonded or grouted prior to full </a:t>
            </a:r>
            <a:r>
              <a:rPr lang="en-US" sz="2000" dirty="0" err="1"/>
              <a:t>prestressing</a:t>
            </a:r>
            <a:r>
              <a:rPr lang="en-US" sz="2000" dirty="0"/>
              <a:t> .</a:t>
            </a:r>
          </a:p>
          <a:p>
            <a:pPr algn="l" rtl="0"/>
            <a:r>
              <a:rPr lang="en-US" sz="2000" dirty="0"/>
              <a:t>In order to provide permanent protection for the post-tensioned steel and to develop a bond between the </a:t>
            </a:r>
            <a:r>
              <a:rPr lang="en-US" sz="2000" dirty="0" err="1"/>
              <a:t>prestressing</a:t>
            </a:r>
            <a:r>
              <a:rPr lang="en-US" sz="2000" dirty="0"/>
              <a:t> steel and the surrounding concrete, the </a:t>
            </a:r>
            <a:r>
              <a:rPr lang="en-US" sz="2000" dirty="0" err="1"/>
              <a:t>prestressing</a:t>
            </a:r>
            <a:r>
              <a:rPr lang="en-US" sz="2000" dirty="0"/>
              <a:t> ducts have to be filled under pressure with the appropriate cement grout in an injection process.</a:t>
            </a:r>
          </a:p>
          <a:p>
            <a:pPr marL="0" indent="0" algn="l" rtl="0">
              <a:buNone/>
            </a:pPr>
            <a:endParaRPr lang="ar-SA" sz="2000" dirty="0"/>
          </a:p>
        </p:txBody>
      </p:sp>
    </p:spTree>
    <p:extLst>
      <p:ext uri="{BB962C8B-B14F-4D97-AF65-F5344CB8AC3E}">
        <p14:creationId xmlns:p14="http://schemas.microsoft.com/office/powerpoint/2010/main" val="33785564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457200" indent="-457200" rtl="0">
              <a:buFont typeface="Courier New" pitchFamily="49" charset="0"/>
              <a:buChar char="o"/>
            </a:pPr>
            <a:r>
              <a:rPr lang="en-US" sz="3200" dirty="0" smtClean="0">
                <a:effectLst>
                  <a:outerShdw blurRad="38100" dist="38100" dir="2700000" algn="tl">
                    <a:srgbClr val="000000">
                      <a:alpha val="43137"/>
                    </a:srgbClr>
                  </a:outerShdw>
                </a:effectLst>
              </a:rPr>
              <a:t>Project </a:t>
            </a:r>
            <a:r>
              <a:rPr lang="en-US" sz="3200" dirty="0" smtClean="0">
                <a:effectLst>
                  <a:outerShdw blurRad="38100" dist="38100" dir="2700000" algn="tl">
                    <a:srgbClr val="000000">
                      <a:alpha val="43137"/>
                    </a:srgbClr>
                  </a:outerShdw>
                </a:effectLst>
              </a:rPr>
              <a:t>Description </a:t>
            </a:r>
            <a:endParaRPr lang="ar-SA"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l" rtl="0">
              <a:lnSpc>
                <a:spcPct val="150000"/>
              </a:lnSpc>
            </a:pPr>
            <a:r>
              <a:rPr lang="en-US" sz="2000" dirty="0" smtClean="0"/>
              <a:t>The </a:t>
            </a:r>
            <a:r>
              <a:rPr lang="en-US" sz="2000" dirty="0"/>
              <a:t>ground floor includes 9 car park, 2 water tank,   </a:t>
            </a:r>
            <a:r>
              <a:rPr lang="en-US" sz="2000" dirty="0" smtClean="0"/>
              <a:t>offices , </a:t>
            </a:r>
            <a:r>
              <a:rPr lang="en-US" sz="2000" dirty="0"/>
              <a:t>ladies saloon.</a:t>
            </a:r>
          </a:p>
          <a:p>
            <a:pPr algn="l" rtl="0">
              <a:lnSpc>
                <a:spcPct val="150000"/>
              </a:lnSpc>
            </a:pPr>
            <a:r>
              <a:rPr lang="en-US" sz="2000" dirty="0"/>
              <a:t>The mezzanine floor include a restaurant.</a:t>
            </a:r>
          </a:p>
          <a:p>
            <a:pPr algn="l" rtl="0">
              <a:lnSpc>
                <a:spcPct val="150000"/>
              </a:lnSpc>
            </a:pPr>
            <a:r>
              <a:rPr lang="en-US" sz="2000" dirty="0" smtClean="0"/>
              <a:t>The </a:t>
            </a:r>
            <a:r>
              <a:rPr lang="en-US" sz="2000" dirty="0"/>
              <a:t>remaining floors include residential apartments</a:t>
            </a:r>
            <a:r>
              <a:rPr lang="en-US" sz="2000" dirty="0" smtClean="0"/>
              <a:t>.</a:t>
            </a:r>
          </a:p>
          <a:p>
            <a:pPr algn="l" rtl="0">
              <a:lnSpc>
                <a:spcPct val="150000"/>
              </a:lnSpc>
            </a:pPr>
            <a:r>
              <a:rPr lang="en-US" sz="2000" dirty="0" smtClean="0"/>
              <a:t> Type </a:t>
            </a:r>
            <a:r>
              <a:rPr lang="en-US" sz="2000" dirty="0"/>
              <a:t>of soil is assumed to be as soft rock with a bearing </a:t>
            </a:r>
            <a:endParaRPr lang="ar-SA" sz="2000" dirty="0"/>
          </a:p>
          <a:p>
            <a:pPr marL="0" indent="0" algn="l" rtl="0">
              <a:lnSpc>
                <a:spcPct val="150000"/>
              </a:lnSpc>
              <a:buNone/>
            </a:pPr>
            <a:r>
              <a:rPr lang="en-US" sz="2000" dirty="0" smtClean="0"/>
              <a:t>       capacity </a:t>
            </a:r>
            <a:r>
              <a:rPr lang="en-US" sz="2000" dirty="0"/>
              <a:t>of </a:t>
            </a:r>
            <a:r>
              <a:rPr lang="en-US" sz="2000" dirty="0" smtClean="0"/>
              <a:t>350 </a:t>
            </a:r>
            <a:r>
              <a:rPr lang="en-US" sz="2000" dirty="0"/>
              <a:t>KN/m2</a:t>
            </a:r>
            <a:r>
              <a:rPr lang="en-US" sz="2000" dirty="0" smtClean="0"/>
              <a:t>.</a:t>
            </a:r>
          </a:p>
          <a:p>
            <a:pPr algn="l" rtl="0">
              <a:lnSpc>
                <a:spcPct val="150000"/>
              </a:lnSpc>
            </a:pPr>
            <a:r>
              <a:rPr lang="en-US" sz="2000" dirty="0" smtClean="0"/>
              <a:t>ACI </a:t>
            </a:r>
            <a:r>
              <a:rPr lang="en-US" sz="2000" dirty="0"/>
              <a:t>-2008 (American Concrete Institute Code </a:t>
            </a:r>
            <a:r>
              <a:rPr lang="en-US" sz="2000" dirty="0" smtClean="0"/>
              <a:t>2008</a:t>
            </a:r>
            <a:r>
              <a:rPr lang="en-US" sz="2000" dirty="0"/>
              <a:t/>
            </a:r>
            <a:br>
              <a:rPr lang="en-US" sz="2000" dirty="0"/>
            </a:br>
            <a:r>
              <a:rPr lang="en-US" sz="2000" dirty="0"/>
              <a:t>will be used.</a:t>
            </a:r>
            <a:endParaRPr lang="en-US" sz="2000"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t>Slab Design Of Two Way Flat Plate(Manual) </a:t>
            </a:r>
            <a:endParaRPr lang="ar-SA" dirty="0"/>
          </a:p>
        </p:txBody>
      </p:sp>
      <p:sp>
        <p:nvSpPr>
          <p:cNvPr id="3" name="عنصر نائب للمحتوى 2"/>
          <p:cNvSpPr>
            <a:spLocks noGrp="1"/>
          </p:cNvSpPr>
          <p:nvPr>
            <p:ph idx="1"/>
          </p:nvPr>
        </p:nvSpPr>
        <p:spPr>
          <a:xfrm>
            <a:off x="381000" y="1752600"/>
            <a:ext cx="8229600" cy="4846320"/>
          </a:xfrm>
        </p:spPr>
        <p:txBody>
          <a:bodyPr/>
          <a:lstStyle/>
          <a:p>
            <a:pPr marL="0" indent="0" algn="ctr">
              <a:buNone/>
            </a:pPr>
            <a:r>
              <a:rPr lang="en-US" dirty="0"/>
              <a:t>Second floor plan</a:t>
            </a:r>
            <a:endParaRPr lang="ar-SA" dirty="0"/>
          </a:p>
          <a:p>
            <a:pPr marL="0" indent="0" algn="ctr">
              <a:buNone/>
            </a:pPr>
            <a:endParaRPr lang="ar-SA" dirty="0"/>
          </a:p>
        </p:txBody>
      </p:sp>
      <p:pic>
        <p:nvPicPr>
          <p:cNvPr id="4" name="صورة 3" descr="C:\Users\mo\Desktop\2nd floo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2209800"/>
            <a:ext cx="7924800" cy="4419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8966038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1371600"/>
            <a:ext cx="8458200" cy="4953000"/>
          </a:xfrm>
        </p:spPr>
        <p:txBody>
          <a:bodyPr/>
          <a:lstStyle/>
          <a:p>
            <a:pPr algn="l" rtl="0"/>
            <a:r>
              <a:rPr lang="en-US" b="1" u="sng" dirty="0"/>
              <a:t>Material properties :</a:t>
            </a:r>
          </a:p>
          <a:p>
            <a:pPr marL="0" indent="0" algn="l" rtl="0">
              <a:buNone/>
            </a:pPr>
            <a:endParaRPr lang="en-US" dirty="0"/>
          </a:p>
          <a:p>
            <a:pPr marL="0" indent="0" algn="l" rtl="0">
              <a:buNone/>
            </a:pPr>
            <a:r>
              <a:rPr lang="en-US" sz="2800" dirty="0" err="1"/>
              <a:t>f'</a:t>
            </a:r>
            <a:r>
              <a:rPr lang="en-US" sz="2800" baseline="-25000" dirty="0" err="1"/>
              <a:t>c</a:t>
            </a:r>
            <a:r>
              <a:rPr lang="en-US" sz="2800" baseline="-25000" dirty="0"/>
              <a:t>  </a:t>
            </a:r>
            <a:r>
              <a:rPr lang="en-US" sz="2800" dirty="0"/>
              <a:t>= 30 </a:t>
            </a:r>
            <a:r>
              <a:rPr lang="en-US" sz="2800" dirty="0" err="1"/>
              <a:t>MPa</a:t>
            </a:r>
            <a:r>
              <a:rPr lang="en-US" sz="2800" dirty="0"/>
              <a:t>                                   </a:t>
            </a:r>
            <a:r>
              <a:rPr lang="en-US" sz="2800" dirty="0" err="1"/>
              <a:t>f'</a:t>
            </a:r>
            <a:r>
              <a:rPr lang="en-US" sz="2800" baseline="-25000" dirty="0" err="1"/>
              <a:t>c</a:t>
            </a:r>
            <a:r>
              <a:rPr lang="en-US" sz="2800" baseline="-25000" dirty="0"/>
              <a:t> i </a:t>
            </a:r>
            <a:r>
              <a:rPr lang="en-US" sz="2800" dirty="0"/>
              <a:t>= 21 </a:t>
            </a:r>
            <a:r>
              <a:rPr lang="en-US" sz="2800" dirty="0" err="1"/>
              <a:t>MPa</a:t>
            </a:r>
            <a:r>
              <a:rPr lang="en-US" sz="2800" dirty="0"/>
              <a:t>               </a:t>
            </a:r>
          </a:p>
          <a:p>
            <a:pPr marL="0" indent="0" algn="l" rtl="0">
              <a:buNone/>
            </a:pPr>
            <a:r>
              <a:rPr lang="en-US" sz="2800" dirty="0"/>
              <a:t>f </a:t>
            </a:r>
            <a:r>
              <a:rPr lang="en-US" sz="2800" dirty="0" err="1"/>
              <a:t>p</a:t>
            </a:r>
            <a:r>
              <a:rPr lang="en-US" sz="2800" baseline="-25000" dirty="0" err="1"/>
              <a:t>u</a:t>
            </a:r>
            <a:r>
              <a:rPr lang="en-US" sz="2800" baseline="-25000" dirty="0"/>
              <a:t> </a:t>
            </a:r>
            <a:r>
              <a:rPr lang="en-US" sz="2800" dirty="0"/>
              <a:t>= 1862 </a:t>
            </a:r>
            <a:r>
              <a:rPr lang="en-US" sz="2800" dirty="0" err="1"/>
              <a:t>MPa</a:t>
            </a:r>
            <a:r>
              <a:rPr lang="en-US" sz="2800" dirty="0"/>
              <a:t>                             </a:t>
            </a:r>
            <a:r>
              <a:rPr lang="en-US" sz="2800" dirty="0" err="1"/>
              <a:t>fy</a:t>
            </a:r>
            <a:r>
              <a:rPr lang="en-US" sz="2800" dirty="0"/>
              <a:t> = 414 </a:t>
            </a:r>
            <a:r>
              <a:rPr lang="en-US" sz="2800" dirty="0" err="1"/>
              <a:t>MPa</a:t>
            </a:r>
            <a:endParaRPr lang="en-US" sz="2800" dirty="0"/>
          </a:p>
          <a:p>
            <a:pPr marL="0" indent="0" algn="l" rtl="0">
              <a:buNone/>
            </a:pPr>
            <a:r>
              <a:rPr lang="en-US" sz="2800" dirty="0"/>
              <a:t>f </a:t>
            </a:r>
            <a:r>
              <a:rPr lang="en-US" sz="2800" dirty="0" err="1"/>
              <a:t>p</a:t>
            </a:r>
            <a:r>
              <a:rPr lang="en-US" sz="2800" baseline="-25000" dirty="0" err="1"/>
              <a:t>e</a:t>
            </a:r>
            <a:r>
              <a:rPr lang="en-US" sz="2800" dirty="0"/>
              <a:t> = 1096 </a:t>
            </a:r>
            <a:r>
              <a:rPr lang="en-US" sz="2800" dirty="0" err="1"/>
              <a:t>MPa</a:t>
            </a:r>
            <a:r>
              <a:rPr lang="en-US" sz="2800" dirty="0"/>
              <a:t>                             f </a:t>
            </a:r>
            <a:r>
              <a:rPr lang="en-US" sz="2800" dirty="0" err="1"/>
              <a:t>py</a:t>
            </a:r>
            <a:r>
              <a:rPr lang="en-US" sz="2800" dirty="0"/>
              <a:t> = 1675 </a:t>
            </a:r>
            <a:r>
              <a:rPr lang="en-US" sz="2800" dirty="0" err="1"/>
              <a:t>MPa</a:t>
            </a:r>
            <a:endParaRPr lang="en-US" sz="2800" dirty="0"/>
          </a:p>
          <a:p>
            <a:pPr marL="0" indent="0" algn="l" rtl="0">
              <a:buNone/>
            </a:pPr>
            <a:r>
              <a:rPr lang="en-US" sz="2800" dirty="0" err="1"/>
              <a:t>Eps</a:t>
            </a:r>
            <a:r>
              <a:rPr lang="en-US" sz="2800" dirty="0"/>
              <a:t>=200 000 </a:t>
            </a:r>
            <a:r>
              <a:rPr lang="en-US" sz="2800" dirty="0" err="1"/>
              <a:t>MPa</a:t>
            </a:r>
            <a:endParaRPr lang="en-US" sz="2800" dirty="0"/>
          </a:p>
          <a:p>
            <a:pPr marL="0" indent="0" algn="l" rtl="0">
              <a:buNone/>
            </a:pPr>
            <a:r>
              <a:rPr lang="en-US" sz="2800" dirty="0"/>
              <a:t>Use strands diameter ɸ 12.7 mm </a:t>
            </a:r>
          </a:p>
          <a:p>
            <a:endParaRPr lang="ar-SA" dirty="0"/>
          </a:p>
        </p:txBody>
      </p:sp>
    </p:spTree>
    <p:extLst>
      <p:ext uri="{BB962C8B-B14F-4D97-AF65-F5344CB8AC3E}">
        <p14:creationId xmlns:p14="http://schemas.microsoft.com/office/powerpoint/2010/main" val="142714762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990600"/>
            <a:ext cx="8382000" cy="5334000"/>
          </a:xfrm>
        </p:spPr>
        <p:txBody>
          <a:bodyPr>
            <a:normAutofit/>
          </a:bodyPr>
          <a:lstStyle/>
          <a:p>
            <a:pPr algn="l" rtl="0"/>
            <a:r>
              <a:rPr lang="en-US" sz="2800" b="1" u="sng" dirty="0"/>
              <a:t>Loads :</a:t>
            </a:r>
            <a:endParaRPr lang="en-US" sz="2800" dirty="0"/>
          </a:p>
          <a:p>
            <a:pPr marL="0" indent="0" algn="l" rtl="0">
              <a:buNone/>
            </a:pPr>
            <a:endParaRPr lang="en-US" sz="2400" dirty="0" smtClean="0"/>
          </a:p>
          <a:p>
            <a:pPr marL="0" indent="0" algn="l" rtl="0">
              <a:buNone/>
            </a:pPr>
            <a:r>
              <a:rPr lang="en-US" sz="2400" dirty="0" smtClean="0"/>
              <a:t>Live </a:t>
            </a:r>
            <a:r>
              <a:rPr lang="en-US" sz="2400" dirty="0"/>
              <a:t>Load (</a:t>
            </a:r>
            <a:r>
              <a:rPr lang="en-US" sz="2400" b="1" dirty="0"/>
              <a:t>LL</a:t>
            </a:r>
            <a:r>
              <a:rPr lang="en-US" sz="2400" dirty="0"/>
              <a:t>) = 4.79 KN/m</a:t>
            </a:r>
            <a:r>
              <a:rPr lang="en-US" sz="2400" baseline="30000" dirty="0"/>
              <a:t>2</a:t>
            </a:r>
            <a:endParaRPr lang="en-US" sz="2400" dirty="0"/>
          </a:p>
          <a:p>
            <a:pPr marL="0" indent="0" algn="l" rtl="0">
              <a:buNone/>
            </a:pPr>
            <a:r>
              <a:rPr lang="en-US" sz="2400" dirty="0" smtClean="0"/>
              <a:t>Super </a:t>
            </a:r>
            <a:r>
              <a:rPr lang="en-US" sz="2400" dirty="0"/>
              <a:t>Imposed Load (</a:t>
            </a:r>
            <a:r>
              <a:rPr lang="en-US" sz="2400" b="1" dirty="0"/>
              <a:t>SID</a:t>
            </a:r>
            <a:r>
              <a:rPr lang="en-US" sz="2400" dirty="0"/>
              <a:t>) = 5.4 KN/m</a:t>
            </a:r>
            <a:r>
              <a:rPr lang="en-US" sz="2400" baseline="30000" dirty="0"/>
              <a:t>2</a:t>
            </a:r>
            <a:endParaRPr lang="en-US" sz="2400" dirty="0"/>
          </a:p>
          <a:p>
            <a:pPr marL="0" indent="0" algn="l" rtl="0">
              <a:buNone/>
            </a:pPr>
            <a:r>
              <a:rPr lang="en-US" sz="2400" dirty="0"/>
              <a:t>Slab thickness = L/40 = 9.44 /40 = 0.236 ……..use = 25 cm  slab </a:t>
            </a:r>
          </a:p>
          <a:p>
            <a:pPr marL="0" indent="0" algn="l" rtl="0">
              <a:buNone/>
            </a:pPr>
            <a:r>
              <a:rPr lang="en-US" sz="2400" dirty="0"/>
              <a:t>Total dead load = 0.25m * 25 KN/m</a:t>
            </a:r>
            <a:r>
              <a:rPr lang="en-US" sz="2400" baseline="30000" dirty="0"/>
              <a:t>3</a:t>
            </a:r>
            <a:r>
              <a:rPr lang="en-US" sz="2400" dirty="0"/>
              <a:t> = 6.25 KN/m</a:t>
            </a:r>
            <a:r>
              <a:rPr lang="en-US" sz="2400" baseline="30000" dirty="0"/>
              <a:t>2</a:t>
            </a:r>
            <a:endParaRPr lang="en-US" sz="2400" dirty="0"/>
          </a:p>
          <a:p>
            <a:pPr marL="0" indent="0" algn="l" rtl="0">
              <a:buNone/>
            </a:pPr>
            <a:r>
              <a:rPr lang="en-US" sz="2400" dirty="0"/>
              <a:t>Ultimate load (</a:t>
            </a:r>
            <a:r>
              <a:rPr lang="en-US" sz="2400" b="1" dirty="0"/>
              <a:t>Wu</a:t>
            </a:r>
            <a:r>
              <a:rPr lang="en-US" sz="2400" dirty="0"/>
              <a:t>) = </a:t>
            </a:r>
            <a:r>
              <a:rPr lang="en-US" sz="2400" b="1" dirty="0"/>
              <a:t>1.2</a:t>
            </a:r>
            <a:r>
              <a:rPr lang="en-US" sz="2400" dirty="0"/>
              <a:t>(6.25+5.4) + </a:t>
            </a:r>
            <a:r>
              <a:rPr lang="en-US" sz="2400" b="1" dirty="0"/>
              <a:t>1.6</a:t>
            </a:r>
            <a:r>
              <a:rPr lang="en-US" sz="2400" dirty="0"/>
              <a:t>(4.79) =21.644 KN/m</a:t>
            </a:r>
            <a:r>
              <a:rPr lang="en-US" sz="2400" baseline="30000" dirty="0"/>
              <a:t>2</a:t>
            </a:r>
            <a:endParaRPr lang="en-US" sz="2400" dirty="0"/>
          </a:p>
          <a:p>
            <a:pPr marL="0" indent="0" algn="l" rtl="0">
              <a:buNone/>
            </a:pPr>
            <a:r>
              <a:rPr lang="en-US" sz="2400" dirty="0" smtClean="0"/>
              <a:t>Service </a:t>
            </a:r>
            <a:r>
              <a:rPr lang="en-US" sz="2400" dirty="0"/>
              <a:t>load = 6.25 + 5.4 + 4.79 =16 .44 KN/m</a:t>
            </a:r>
            <a:r>
              <a:rPr lang="en-US" sz="2400" baseline="30000" dirty="0"/>
              <a:t>2 </a:t>
            </a:r>
            <a:endParaRPr lang="en-US" sz="2400" dirty="0"/>
          </a:p>
          <a:p>
            <a:pPr marL="0" indent="0" algn="l" rtl="0">
              <a:buNone/>
            </a:pPr>
            <a:r>
              <a:rPr lang="en-US" sz="2400" dirty="0"/>
              <a:t>Frame width = 7.154 m</a:t>
            </a:r>
          </a:p>
          <a:p>
            <a:pPr algn="l"/>
            <a:endParaRPr lang="ar-SA" dirty="0"/>
          </a:p>
        </p:txBody>
      </p:sp>
    </p:spTree>
    <p:extLst>
      <p:ext uri="{BB962C8B-B14F-4D97-AF65-F5344CB8AC3E}">
        <p14:creationId xmlns:p14="http://schemas.microsoft.com/office/powerpoint/2010/main" val="199889147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6200" y="914400"/>
            <a:ext cx="8991600" cy="5715000"/>
          </a:xfrm>
        </p:spPr>
        <p:txBody>
          <a:bodyPr>
            <a:normAutofit fontScale="92500"/>
          </a:bodyPr>
          <a:lstStyle/>
          <a:p>
            <a:pPr algn="l" rtl="0"/>
            <a:r>
              <a:rPr lang="en-US" b="1" u="sng" dirty="0"/>
              <a:t>Load </a:t>
            </a:r>
            <a:r>
              <a:rPr lang="en-US" b="1" u="sng" dirty="0" smtClean="0"/>
              <a:t>balancing:</a:t>
            </a:r>
            <a:endParaRPr lang="en-US" dirty="0"/>
          </a:p>
          <a:p>
            <a:pPr marL="0" indent="0" algn="l" rtl="0">
              <a:buNone/>
            </a:pPr>
            <a:r>
              <a:rPr lang="en-US" b="1" dirty="0"/>
              <a:t> </a:t>
            </a:r>
            <a:endParaRPr lang="en-US" dirty="0"/>
          </a:p>
          <a:p>
            <a:pPr marL="0" indent="0" algn="l" rtl="0">
              <a:buNone/>
            </a:pPr>
            <a:r>
              <a:rPr lang="en-US" dirty="0" smtClean="0"/>
              <a:t>- Assume </a:t>
            </a:r>
            <a:r>
              <a:rPr lang="en-US" dirty="0"/>
              <a:t>an average intensity of compressive stress on the concrete due to load balancing of  fc =1.2 </a:t>
            </a:r>
            <a:r>
              <a:rPr lang="en-US" dirty="0" err="1"/>
              <a:t>MPa</a:t>
            </a:r>
            <a:endParaRPr lang="en-US" dirty="0"/>
          </a:p>
          <a:p>
            <a:pPr marL="0" indent="0" algn="l" rtl="0">
              <a:buNone/>
            </a:pPr>
            <a:r>
              <a:rPr lang="en-US" dirty="0" smtClean="0"/>
              <a:t>Unit </a:t>
            </a:r>
            <a:r>
              <a:rPr lang="en-US" dirty="0"/>
              <a:t>force = (1.2*1000*250)/ 1000 = 300 KN </a:t>
            </a:r>
          </a:p>
          <a:p>
            <a:pPr marL="0" indent="0" algn="l" rtl="0">
              <a:buNone/>
            </a:pPr>
            <a:r>
              <a:rPr lang="en-US" b="1" dirty="0" err="1"/>
              <a:t>P</a:t>
            </a:r>
            <a:r>
              <a:rPr lang="en-US" baseline="-25000" dirty="0" err="1"/>
              <a:t>e</a:t>
            </a:r>
            <a:r>
              <a:rPr lang="en-US" dirty="0"/>
              <a:t> </a:t>
            </a:r>
            <a:r>
              <a:rPr lang="en-US" sz="1900" dirty="0"/>
              <a:t>(effective </a:t>
            </a:r>
            <a:r>
              <a:rPr lang="en-US" sz="1900" dirty="0" err="1"/>
              <a:t>prestressing</a:t>
            </a:r>
            <a:r>
              <a:rPr lang="en-US" sz="1900" dirty="0"/>
              <a:t> force after losses) </a:t>
            </a:r>
            <a:r>
              <a:rPr lang="en-US" dirty="0"/>
              <a:t>per strand = 99*1096 /1000</a:t>
            </a:r>
          </a:p>
          <a:p>
            <a:pPr marL="0" indent="0" algn="l" rtl="0">
              <a:buNone/>
            </a:pPr>
            <a:r>
              <a:rPr lang="en-US" dirty="0"/>
              <a:t>                                                                          </a:t>
            </a:r>
            <a:r>
              <a:rPr lang="en-US" dirty="0" smtClean="0"/>
              <a:t> </a:t>
            </a:r>
            <a:r>
              <a:rPr lang="en-US" dirty="0"/>
              <a:t>=   108.5 KN</a:t>
            </a:r>
          </a:p>
          <a:p>
            <a:pPr marL="0" indent="0" algn="l" rtl="0">
              <a:buNone/>
            </a:pPr>
            <a:r>
              <a:rPr lang="en-US" b="1" dirty="0" smtClean="0"/>
              <a:t>F</a:t>
            </a:r>
            <a:r>
              <a:rPr lang="en-US" baseline="-25000" dirty="0" smtClean="0"/>
              <a:t>e </a:t>
            </a:r>
            <a:r>
              <a:rPr lang="en-US" sz="1900" dirty="0"/>
              <a:t>( force in unit width of section) </a:t>
            </a:r>
            <a:r>
              <a:rPr lang="en-US" dirty="0"/>
              <a:t>on concrete = unit force* </a:t>
            </a:r>
            <a:r>
              <a:rPr lang="en-US" dirty="0" smtClean="0"/>
              <a:t>frame </a:t>
            </a:r>
            <a:r>
              <a:rPr lang="en-US" dirty="0"/>
              <a:t>width</a:t>
            </a:r>
          </a:p>
          <a:p>
            <a:pPr marL="0" indent="0" algn="l" rtl="0">
              <a:buNone/>
            </a:pPr>
            <a:r>
              <a:rPr lang="en-US" dirty="0"/>
              <a:t>                                                         </a:t>
            </a:r>
            <a:r>
              <a:rPr lang="en-US" dirty="0" smtClean="0"/>
              <a:t>         </a:t>
            </a:r>
            <a:r>
              <a:rPr lang="en-US" dirty="0"/>
              <a:t>= 300 * 7.154 =2146.2 KN </a:t>
            </a:r>
          </a:p>
          <a:p>
            <a:pPr marL="0" indent="0" algn="l" rtl="0">
              <a:buNone/>
            </a:pPr>
            <a:r>
              <a:rPr lang="en-US" dirty="0"/>
              <a:t>Number of strands =  2146.2/108.5 = 19.7……..Use 18 strands</a:t>
            </a:r>
          </a:p>
          <a:p>
            <a:pPr marL="0" indent="0" algn="l" rtl="0">
              <a:buNone/>
            </a:pPr>
            <a:r>
              <a:rPr lang="en-US" dirty="0"/>
              <a:t> Area of </a:t>
            </a:r>
            <a:r>
              <a:rPr lang="en-US" dirty="0" err="1"/>
              <a:t>prestressing</a:t>
            </a:r>
            <a:r>
              <a:rPr lang="en-US" dirty="0"/>
              <a:t> steel = 18 * 99 mm</a:t>
            </a:r>
            <a:r>
              <a:rPr lang="en-US" baseline="30000" dirty="0"/>
              <a:t>2</a:t>
            </a:r>
            <a:r>
              <a:rPr lang="en-US" dirty="0"/>
              <a:t> = 1782 mm</a:t>
            </a:r>
            <a:r>
              <a:rPr lang="en-US" baseline="30000" dirty="0"/>
              <a:t>2</a:t>
            </a:r>
            <a:endParaRPr lang="en-US" dirty="0"/>
          </a:p>
          <a:p>
            <a:pPr marL="0" indent="0" algn="l" rtl="0">
              <a:buNone/>
            </a:pPr>
            <a:r>
              <a:rPr lang="en-US" b="1" dirty="0" err="1"/>
              <a:t>P</a:t>
            </a:r>
            <a:r>
              <a:rPr lang="en-US" baseline="-25000" dirty="0" err="1"/>
              <a:t>e</a:t>
            </a:r>
            <a:r>
              <a:rPr lang="en-US" dirty="0"/>
              <a:t> = 18 * 108.5 = 1953 KN </a:t>
            </a:r>
          </a:p>
          <a:p>
            <a:pPr marL="0" indent="0" algn="l" rtl="0">
              <a:buNone/>
            </a:pPr>
            <a:r>
              <a:rPr lang="en-US" dirty="0"/>
              <a:t>fc </a:t>
            </a:r>
            <a:r>
              <a:rPr lang="en-US" dirty="0" smtClean="0"/>
              <a:t> = </a:t>
            </a:r>
            <a:r>
              <a:rPr lang="en-US" dirty="0"/>
              <a:t>1953*1000/(7154*250) = 1.092 </a:t>
            </a:r>
            <a:r>
              <a:rPr lang="en-US" dirty="0" err="1"/>
              <a:t>MPa</a:t>
            </a:r>
            <a:endParaRPr lang="en-US" dirty="0"/>
          </a:p>
          <a:p>
            <a:pPr marL="0" indent="0" algn="l" rtl="0">
              <a:buNone/>
            </a:pPr>
            <a:endParaRPr lang="ar-SA" dirty="0"/>
          </a:p>
        </p:txBody>
      </p:sp>
    </p:spTree>
    <p:extLst>
      <p:ext uri="{BB962C8B-B14F-4D97-AF65-F5344CB8AC3E}">
        <p14:creationId xmlns:p14="http://schemas.microsoft.com/office/powerpoint/2010/main" val="98972355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533400"/>
            <a:ext cx="8763000" cy="5943600"/>
          </a:xfrm>
        </p:spPr>
        <p:txBody>
          <a:bodyPr>
            <a:normAutofit/>
          </a:bodyPr>
          <a:lstStyle/>
          <a:p>
            <a:pPr marL="0" indent="0" algn="l" rtl="0">
              <a:buNone/>
            </a:pPr>
            <a:r>
              <a:rPr lang="en-US" dirty="0"/>
              <a:t> </a:t>
            </a:r>
          </a:p>
          <a:p>
            <a:pPr algn="l" rtl="0"/>
            <a:r>
              <a:rPr lang="en-US" u="sng" dirty="0"/>
              <a:t>Exterior span:</a:t>
            </a:r>
            <a:endParaRPr lang="en-US" dirty="0"/>
          </a:p>
          <a:p>
            <a:pPr marL="0" indent="0" algn="l" rtl="0">
              <a:buNone/>
            </a:pPr>
            <a:r>
              <a:rPr lang="en-US" dirty="0"/>
              <a:t>a = (169+187)/2 – 67= 111 mm</a:t>
            </a:r>
          </a:p>
          <a:p>
            <a:pPr marL="0" indent="0" algn="l" rtl="0">
              <a:buNone/>
            </a:pPr>
            <a:r>
              <a:rPr lang="en-US" b="1" dirty="0"/>
              <a:t>W</a:t>
            </a:r>
            <a:r>
              <a:rPr lang="en-US" dirty="0"/>
              <a:t> balance = </a:t>
            </a:r>
            <a:r>
              <a:rPr lang="en-US" b="1" dirty="0"/>
              <a:t>8</a:t>
            </a:r>
            <a:r>
              <a:rPr lang="en-US" dirty="0"/>
              <a:t> </a:t>
            </a:r>
            <a:r>
              <a:rPr lang="en-US" b="1" dirty="0"/>
              <a:t>F</a:t>
            </a:r>
            <a:r>
              <a:rPr lang="en-US" b="1" baseline="-25000" dirty="0"/>
              <a:t>e</a:t>
            </a:r>
            <a:r>
              <a:rPr lang="en-US" dirty="0"/>
              <a:t> </a:t>
            </a:r>
            <a:r>
              <a:rPr lang="en-US" b="1" dirty="0"/>
              <a:t> a</a:t>
            </a:r>
            <a:r>
              <a:rPr lang="en-US" dirty="0"/>
              <a:t> / </a:t>
            </a:r>
            <a:r>
              <a:rPr lang="en-US" b="1" dirty="0"/>
              <a:t>L</a:t>
            </a:r>
            <a:r>
              <a:rPr lang="en-US" b="1" baseline="30000" dirty="0"/>
              <a:t>2</a:t>
            </a:r>
            <a:r>
              <a:rPr lang="en-US" dirty="0"/>
              <a:t> = 8(2146.2)(.111/ 7.154) / (7.89)</a:t>
            </a:r>
            <a:r>
              <a:rPr lang="en-US" baseline="30000" dirty="0"/>
              <a:t>2 </a:t>
            </a:r>
            <a:r>
              <a:rPr lang="en-US" dirty="0"/>
              <a:t>= 4.28 KN/m</a:t>
            </a:r>
            <a:r>
              <a:rPr lang="en-US" baseline="30000" dirty="0"/>
              <a:t>2</a:t>
            </a:r>
            <a:endParaRPr lang="en-US" dirty="0"/>
          </a:p>
          <a:p>
            <a:pPr marL="0" indent="0" algn="l" rtl="0">
              <a:buNone/>
            </a:pPr>
            <a:r>
              <a:rPr lang="en-US" b="1" dirty="0"/>
              <a:t>W </a:t>
            </a:r>
            <a:r>
              <a:rPr lang="en-US" dirty="0"/>
              <a:t>unbalance = </a:t>
            </a:r>
            <a:r>
              <a:rPr lang="en-US" b="1" dirty="0"/>
              <a:t>W </a:t>
            </a:r>
            <a:r>
              <a:rPr lang="en-US" dirty="0" smtClean="0"/>
              <a:t>ser. </a:t>
            </a:r>
            <a:r>
              <a:rPr lang="en-US" dirty="0"/>
              <a:t>– </a:t>
            </a:r>
            <a:r>
              <a:rPr lang="en-US" b="1" dirty="0"/>
              <a:t>W </a:t>
            </a:r>
            <a:r>
              <a:rPr lang="en-US" dirty="0" smtClean="0"/>
              <a:t>bal. </a:t>
            </a:r>
            <a:r>
              <a:rPr lang="en-US" dirty="0"/>
              <a:t>= 16.44 – 4.28 = 12.16 KN/m</a:t>
            </a:r>
            <a:r>
              <a:rPr lang="en-US" baseline="30000" dirty="0"/>
              <a:t>2</a:t>
            </a:r>
            <a:endParaRPr lang="en-US" dirty="0"/>
          </a:p>
          <a:p>
            <a:pPr marL="0" indent="0" algn="l" rtl="0">
              <a:buNone/>
            </a:pPr>
            <a:r>
              <a:rPr lang="en-US" dirty="0"/>
              <a:t> </a:t>
            </a:r>
          </a:p>
          <a:p>
            <a:pPr algn="l" rtl="0"/>
            <a:r>
              <a:rPr lang="en-US" u="sng" dirty="0"/>
              <a:t>Interior span</a:t>
            </a:r>
            <a:r>
              <a:rPr lang="en-US" dirty="0"/>
              <a:t>: </a:t>
            </a:r>
          </a:p>
          <a:p>
            <a:pPr marL="0" indent="0" algn="l" rtl="0">
              <a:buNone/>
            </a:pPr>
            <a:r>
              <a:rPr lang="en-US" dirty="0"/>
              <a:t>a = (225 + 188) / 2  - 99 = 108 mm</a:t>
            </a:r>
          </a:p>
          <a:p>
            <a:pPr marL="0" indent="0" algn="l" rtl="0">
              <a:buNone/>
            </a:pPr>
            <a:r>
              <a:rPr lang="en-US" b="1" dirty="0"/>
              <a:t>W</a:t>
            </a:r>
            <a:r>
              <a:rPr lang="en-US" dirty="0"/>
              <a:t> balance = 8(2146.2)(.108 / 7.154) / (7.99)</a:t>
            </a:r>
            <a:r>
              <a:rPr lang="en-US" baseline="30000" dirty="0"/>
              <a:t>2</a:t>
            </a:r>
            <a:r>
              <a:rPr lang="en-US" dirty="0"/>
              <a:t> = 4.06 KN/m</a:t>
            </a:r>
            <a:r>
              <a:rPr lang="en-US" baseline="30000" dirty="0"/>
              <a:t>2</a:t>
            </a:r>
            <a:endParaRPr lang="en-US" dirty="0"/>
          </a:p>
          <a:p>
            <a:pPr marL="0" indent="0" algn="l" rtl="0">
              <a:buNone/>
            </a:pPr>
            <a:r>
              <a:rPr lang="en-US" b="1" dirty="0"/>
              <a:t>W</a:t>
            </a:r>
            <a:r>
              <a:rPr lang="en-US" dirty="0"/>
              <a:t> unbalance = 16.44 – 4.06 = 12.38 KN/m</a:t>
            </a:r>
            <a:r>
              <a:rPr lang="en-US" baseline="30000" dirty="0"/>
              <a:t>2</a:t>
            </a:r>
            <a:endParaRPr lang="en-US" dirty="0"/>
          </a:p>
          <a:p>
            <a:pPr algn="l"/>
            <a:endParaRPr lang="ar-SA" dirty="0"/>
          </a:p>
        </p:txBody>
      </p:sp>
    </p:spTree>
    <p:extLst>
      <p:ext uri="{BB962C8B-B14F-4D97-AF65-F5344CB8AC3E}">
        <p14:creationId xmlns:p14="http://schemas.microsoft.com/office/powerpoint/2010/main" val="222899722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457200"/>
            <a:ext cx="8458200" cy="5867400"/>
          </a:xfrm>
        </p:spPr>
        <p:txBody>
          <a:bodyPr/>
          <a:lstStyle/>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algn="l" rtl="0"/>
            <a:r>
              <a:rPr lang="en-US" dirty="0"/>
              <a:t>Here </a:t>
            </a:r>
            <a:r>
              <a:rPr lang="en-US" dirty="0" err="1"/>
              <a:t>Wunbalanced</a:t>
            </a:r>
            <a:r>
              <a:rPr lang="en-US" dirty="0"/>
              <a:t> is not the same for the two spans. These values can be used or adjustment to eccentricities can be made to have equal </a:t>
            </a:r>
            <a:r>
              <a:rPr lang="en-US" dirty="0" err="1"/>
              <a:t>Wunbalanced</a:t>
            </a:r>
            <a:r>
              <a:rPr lang="en-US" dirty="0"/>
              <a:t> for all spans .</a:t>
            </a:r>
          </a:p>
          <a:p>
            <a:pPr marL="0" indent="0" algn="l" rtl="0">
              <a:buNone/>
            </a:pPr>
            <a:endParaRPr lang="ar-SA" dirty="0"/>
          </a:p>
        </p:txBody>
      </p:sp>
    </p:spTree>
    <p:extLst>
      <p:ext uri="{BB962C8B-B14F-4D97-AF65-F5344CB8AC3E}">
        <p14:creationId xmlns:p14="http://schemas.microsoft.com/office/powerpoint/2010/main" val="305621670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1295400" y="825121"/>
            <a:ext cx="6096000" cy="3467100"/>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1676400" y="4267200"/>
            <a:ext cx="5410200" cy="2209800"/>
          </a:xfrm>
          <a:prstGeom prst="rect">
            <a:avLst/>
          </a:prstGeom>
          <a:noFill/>
          <a:ln w="9525">
            <a:noFill/>
            <a:miter lim="800000"/>
            <a:headEnd/>
            <a:tailEnd/>
          </a:ln>
        </p:spPr>
      </p:pic>
    </p:spTree>
    <p:extLst>
      <p:ext uri="{BB962C8B-B14F-4D97-AF65-F5344CB8AC3E}">
        <p14:creationId xmlns:p14="http://schemas.microsoft.com/office/powerpoint/2010/main" val="312161483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a:stretch>
            <a:fillRect/>
          </a:stretch>
        </p:blipFill>
        <p:spPr bwMode="auto">
          <a:xfrm>
            <a:off x="838200" y="914400"/>
            <a:ext cx="7086600" cy="4800600"/>
          </a:xfrm>
          <a:prstGeom prst="rect">
            <a:avLst/>
          </a:prstGeom>
          <a:noFill/>
          <a:ln w="9525">
            <a:noFill/>
            <a:miter lim="800000"/>
            <a:headEnd/>
            <a:tailEnd/>
          </a:ln>
        </p:spPr>
      </p:pic>
    </p:spTree>
    <p:extLst>
      <p:ext uri="{BB962C8B-B14F-4D97-AF65-F5344CB8AC3E}">
        <p14:creationId xmlns:p14="http://schemas.microsoft.com/office/powerpoint/2010/main" val="314508568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a:xfrm>
                <a:off x="228600" y="533400"/>
                <a:ext cx="8458200" cy="5791200"/>
              </a:xfrm>
            </p:spPr>
            <p:txBody>
              <a:bodyPr>
                <a:normAutofit/>
              </a:bodyPr>
              <a:lstStyle/>
              <a:p>
                <a:pPr marL="0" indent="0" algn="l" rtl="0">
                  <a:buNone/>
                </a:pPr>
                <a:r>
                  <a:rPr lang="en-US" sz="2000" b="1" dirty="0"/>
                  <a:t> </a:t>
                </a:r>
                <a:endParaRPr lang="en-US" sz="2000" b="1" dirty="0" smtClean="0"/>
              </a:p>
              <a:p>
                <a:pPr algn="l" rtl="0"/>
                <a:endParaRPr lang="en-US" sz="2000" b="1" dirty="0"/>
              </a:p>
              <a:p>
                <a:pPr algn="l" rtl="0"/>
                <a:endParaRPr lang="en-US" sz="2000" b="1" dirty="0" smtClean="0"/>
              </a:p>
              <a:p>
                <a:pPr algn="l" rtl="0"/>
                <a:endParaRPr lang="en-US" sz="2000" b="1" dirty="0"/>
              </a:p>
              <a:p>
                <a:pPr algn="l" rtl="0"/>
                <a:endParaRPr lang="en-US" sz="2000" b="1" dirty="0" smtClean="0"/>
              </a:p>
              <a:p>
                <a:pPr marL="0" indent="0" algn="l" rtl="0">
                  <a:buNone/>
                </a:pPr>
                <a:endParaRPr lang="en-US" sz="2000" dirty="0"/>
              </a:p>
              <a:p>
                <a:pPr algn="l" rtl="0"/>
                <a:r>
                  <a:rPr lang="en-US" sz="2000" b="1" u="sng" dirty="0"/>
                  <a:t>At support :</a:t>
                </a:r>
                <a:endParaRPr lang="en-US" sz="2000" dirty="0"/>
              </a:p>
              <a:p>
                <a:pPr marL="0" indent="0" algn="l" rtl="0">
                  <a:buNone/>
                </a:pPr>
                <a:r>
                  <a:rPr lang="en-US" sz="2000" b="1" dirty="0" smtClean="0"/>
                  <a:t> </a:t>
                </a:r>
                <a:r>
                  <a:rPr lang="en-US" sz="2000" b="1" dirty="0" err="1" smtClean="0"/>
                  <a:t>F</a:t>
                </a:r>
                <a:r>
                  <a:rPr lang="en-US" sz="2000" b="1" baseline="-25000" dirty="0" err="1" smtClean="0"/>
                  <a:t>top</a:t>
                </a:r>
                <a:r>
                  <a:rPr lang="en-US" sz="2000" b="1" dirty="0"/>
                  <a:t>=</a:t>
                </a:r>
                <a14:m>
                  <m:oMath xmlns:m="http://schemas.openxmlformats.org/officeDocument/2006/math">
                    <m:f>
                      <m:fPr>
                        <m:ctrlPr>
                          <a:rPr lang="en-US" sz="2000" b="1" i="1"/>
                        </m:ctrlPr>
                      </m:fPr>
                      <m:num>
                        <m:r>
                          <a:rPr lang="en-US" sz="2000" b="1" i="1"/>
                          <m:t>  −</m:t>
                        </m:r>
                        <m:r>
                          <a:rPr lang="en-US" sz="2000" b="1" i="1"/>
                          <m:t>𝑷𝒊</m:t>
                        </m:r>
                      </m:num>
                      <m:den>
                        <m:r>
                          <a:rPr lang="en-US" sz="2000" b="1" i="1"/>
                          <m:t>𝑨𝒄</m:t>
                        </m:r>
                      </m:den>
                    </m:f>
                    <m:r>
                      <a:rPr lang="en-US" sz="2000" b="1" i="1"/>
                      <m:t>+</m:t>
                    </m:r>
                    <m:f>
                      <m:fPr>
                        <m:ctrlPr>
                          <a:rPr lang="en-US" sz="2000" b="1" i="1"/>
                        </m:ctrlPr>
                      </m:fPr>
                      <m:num>
                        <m:r>
                          <a:rPr lang="en-US" sz="2000" b="1" i="1"/>
                          <m:t>𝐌</m:t>
                        </m:r>
                        <m:r>
                          <a:rPr lang="en-US" sz="2000" b="1" i="1" baseline="-25000"/>
                          <m:t>𝐮𝐧𝐛𝐚𝐥𝐚𝐧𝐜𝐞𝐝</m:t>
                        </m:r>
                      </m:num>
                      <m:den>
                        <m:r>
                          <a:rPr lang="en-US" sz="2000" b="1" i="1"/>
                          <m:t>𝑺</m:t>
                        </m:r>
                      </m:den>
                    </m:f>
                  </m:oMath>
                </a14:m>
                <a:r>
                  <a:rPr lang="en-US" sz="2000" dirty="0"/>
                  <a:t>    = 1.9 &lt; 5.48……ok </a:t>
                </a:r>
              </a:p>
              <a:p>
                <a:pPr marL="0" indent="0" algn="l" rtl="0">
                  <a:buNone/>
                </a:pPr>
                <a:r>
                  <a:rPr lang="en-US" sz="2000" b="1" dirty="0" smtClean="0"/>
                  <a:t> </a:t>
                </a:r>
                <a:r>
                  <a:rPr lang="en-US" sz="2000" b="1" dirty="0" err="1" smtClean="0"/>
                  <a:t>F</a:t>
                </a:r>
                <a:r>
                  <a:rPr lang="en-US" sz="2000" b="1" baseline="-25000" dirty="0" err="1" smtClean="0"/>
                  <a:t>bot</a:t>
                </a:r>
                <a:r>
                  <a:rPr lang="en-US" sz="2000" b="1" dirty="0"/>
                  <a:t>=</a:t>
                </a:r>
                <a14:m>
                  <m:oMath xmlns:m="http://schemas.openxmlformats.org/officeDocument/2006/math">
                    <m:f>
                      <m:fPr>
                        <m:ctrlPr>
                          <a:rPr lang="en-US" sz="2000" b="1" i="1"/>
                        </m:ctrlPr>
                      </m:fPr>
                      <m:num>
                        <m:r>
                          <a:rPr lang="en-US" sz="2000" b="1" i="1"/>
                          <m:t>  −</m:t>
                        </m:r>
                        <m:r>
                          <a:rPr lang="en-US" sz="2000" b="1" i="1"/>
                          <m:t>𝑷𝒊</m:t>
                        </m:r>
                      </m:num>
                      <m:den>
                        <m:r>
                          <a:rPr lang="en-US" sz="2000" b="1" i="1"/>
                          <m:t>𝑨𝒄</m:t>
                        </m:r>
                      </m:den>
                    </m:f>
                    <m:r>
                      <a:rPr lang="en-US" sz="2000" b="1" i="1"/>
                      <m:t>−</m:t>
                    </m:r>
                    <m:f>
                      <m:fPr>
                        <m:ctrlPr>
                          <a:rPr lang="en-US" sz="2000" b="1" i="1"/>
                        </m:ctrlPr>
                      </m:fPr>
                      <m:num>
                        <m:r>
                          <a:rPr lang="en-US" sz="2000" b="1" i="1"/>
                          <m:t>𝐌</m:t>
                        </m:r>
                        <m:r>
                          <a:rPr lang="en-US" sz="2000" b="1" i="1" baseline="-25000"/>
                          <m:t>𝐮𝐧𝐛𝐚𝐥𝐚𝐧𝐜𝐞𝐝</m:t>
                        </m:r>
                      </m:num>
                      <m:den>
                        <m:r>
                          <a:rPr lang="en-US" sz="2000" b="1" i="1"/>
                          <m:t>𝑺</m:t>
                        </m:r>
                      </m:den>
                    </m:f>
                  </m:oMath>
                </a14:m>
                <a:r>
                  <a:rPr lang="en-US" sz="2000" dirty="0"/>
                  <a:t>     = -1.9 </a:t>
                </a:r>
                <a:r>
                  <a:rPr lang="en-US" sz="2000" b="1" dirty="0"/>
                  <a:t>&lt;</a:t>
                </a:r>
                <a:r>
                  <a:rPr lang="en-US" sz="2000" dirty="0"/>
                  <a:t> 13.5 ……</a:t>
                </a:r>
                <a:r>
                  <a:rPr lang="en-US" sz="2000" b="1" dirty="0"/>
                  <a:t>ok</a:t>
                </a:r>
                <a:endParaRPr lang="en-US" sz="2000" dirty="0"/>
              </a:p>
              <a:p>
                <a:pPr marL="0" indent="0" algn="l" rtl="0">
                  <a:buNone/>
                </a:pPr>
                <a:endParaRPr lang="en-US" sz="2000" dirty="0"/>
              </a:p>
              <a:p>
                <a:pPr algn="l" rtl="0"/>
                <a:r>
                  <a:rPr lang="en-US" sz="2000" b="1" u="sng" dirty="0"/>
                  <a:t>At mid span: </a:t>
                </a:r>
                <a:endParaRPr lang="en-US" sz="2000" dirty="0"/>
              </a:p>
              <a:p>
                <a:pPr marL="0" indent="0" algn="l" rtl="0">
                  <a:buNone/>
                </a:pPr>
                <a:r>
                  <a:rPr lang="en-US" sz="2000" b="1" dirty="0" smtClean="0"/>
                  <a:t> </a:t>
                </a:r>
                <a:r>
                  <a:rPr lang="en-US" sz="2000" b="1" dirty="0" err="1" smtClean="0"/>
                  <a:t>F</a:t>
                </a:r>
                <a:r>
                  <a:rPr lang="en-US" sz="2000" b="1" baseline="-25000" dirty="0" err="1" smtClean="0"/>
                  <a:t>top</a:t>
                </a:r>
                <a:r>
                  <a:rPr lang="en-US" sz="2000" b="1" dirty="0"/>
                  <a:t>=</a:t>
                </a:r>
                <a14:m>
                  <m:oMath xmlns:m="http://schemas.openxmlformats.org/officeDocument/2006/math">
                    <m:f>
                      <m:fPr>
                        <m:ctrlPr>
                          <a:rPr lang="en-US" sz="2000" b="1" i="1"/>
                        </m:ctrlPr>
                      </m:fPr>
                      <m:num>
                        <m:r>
                          <a:rPr lang="en-US" sz="2000" b="1" i="1"/>
                          <m:t>  −</m:t>
                        </m:r>
                        <m:r>
                          <a:rPr lang="en-US" sz="2000" b="1" i="1"/>
                          <m:t>𝑷𝒊</m:t>
                        </m:r>
                      </m:num>
                      <m:den>
                        <m:r>
                          <a:rPr lang="en-US" sz="2000" b="1" i="1"/>
                          <m:t>𝑨𝒄</m:t>
                        </m:r>
                      </m:den>
                    </m:f>
                    <m:r>
                      <a:rPr lang="en-US" sz="2000" b="1" i="1"/>
                      <m:t>−</m:t>
                    </m:r>
                    <m:f>
                      <m:fPr>
                        <m:ctrlPr>
                          <a:rPr lang="en-US" sz="2000" b="1" i="1"/>
                        </m:ctrlPr>
                      </m:fPr>
                      <m:num>
                        <m:r>
                          <a:rPr lang="en-US" sz="2000" b="1" i="1"/>
                          <m:t>𝐌</m:t>
                        </m:r>
                        <m:r>
                          <a:rPr lang="en-US" sz="2000" b="1" i="1" baseline="-25000"/>
                          <m:t>𝐮𝐧𝐛𝐚𝐥𝐚𝐧𝐜𝐞𝐝</m:t>
                        </m:r>
                      </m:num>
                      <m:den>
                        <m:r>
                          <a:rPr lang="en-US" sz="2000" b="1" i="1"/>
                          <m:t>𝑺</m:t>
                        </m:r>
                      </m:den>
                    </m:f>
                  </m:oMath>
                </a14:m>
                <a:r>
                  <a:rPr lang="en-US" sz="2000" dirty="0"/>
                  <a:t>= -2.7</a:t>
                </a:r>
                <a:r>
                  <a:rPr lang="en-US" sz="2000" b="1" dirty="0"/>
                  <a:t>&lt;</a:t>
                </a:r>
                <a:r>
                  <a:rPr lang="en-US" sz="2000" dirty="0"/>
                  <a:t> 13.5 ……..</a:t>
                </a:r>
                <a:r>
                  <a:rPr lang="en-US" sz="2000" b="1" dirty="0"/>
                  <a:t>ok</a:t>
                </a:r>
                <a:endParaRPr lang="en-US" sz="2000" dirty="0"/>
              </a:p>
              <a:p>
                <a:pPr marL="0" indent="0" algn="l" rtl="0">
                  <a:buNone/>
                </a:pPr>
                <a:r>
                  <a:rPr lang="en-US" sz="2000" b="1" dirty="0" smtClean="0"/>
                  <a:t> </a:t>
                </a:r>
                <a:r>
                  <a:rPr lang="en-US" sz="2000" b="1" dirty="0" err="1" smtClean="0"/>
                  <a:t>F</a:t>
                </a:r>
                <a:r>
                  <a:rPr lang="en-US" sz="2000" b="1" baseline="-25000" dirty="0" err="1" smtClean="0"/>
                  <a:t>bot</a:t>
                </a:r>
                <a:r>
                  <a:rPr lang="en-US" sz="2000" b="1" dirty="0"/>
                  <a:t>=</a:t>
                </a:r>
                <a14:m>
                  <m:oMath xmlns:m="http://schemas.openxmlformats.org/officeDocument/2006/math">
                    <m:f>
                      <m:fPr>
                        <m:ctrlPr>
                          <a:rPr lang="en-US" sz="2000" b="1" i="1"/>
                        </m:ctrlPr>
                      </m:fPr>
                      <m:num>
                        <m:r>
                          <a:rPr lang="en-US" sz="2000" b="1" i="1"/>
                          <m:t>  −</m:t>
                        </m:r>
                        <m:r>
                          <a:rPr lang="en-US" sz="2000" b="1" i="1"/>
                          <m:t>𝑷𝒊</m:t>
                        </m:r>
                      </m:num>
                      <m:den>
                        <m:r>
                          <a:rPr lang="en-US" sz="2000" b="1" i="1"/>
                          <m:t>𝑨𝒄</m:t>
                        </m:r>
                      </m:den>
                    </m:f>
                    <m:r>
                      <a:rPr lang="en-US" sz="2000" b="1" i="1"/>
                      <m:t>+</m:t>
                    </m:r>
                    <m:f>
                      <m:fPr>
                        <m:ctrlPr>
                          <a:rPr lang="en-US" sz="2000" b="1" i="1"/>
                        </m:ctrlPr>
                      </m:fPr>
                      <m:num>
                        <m:r>
                          <a:rPr lang="en-US" sz="2000" b="1" i="1"/>
                          <m:t>𝐌</m:t>
                        </m:r>
                        <m:r>
                          <a:rPr lang="en-US" sz="2000" b="1" i="1" baseline="-25000"/>
                          <m:t>𝐮𝐧𝐛𝐚𝐥𝐚𝐧𝐜𝐞𝐝</m:t>
                        </m:r>
                      </m:num>
                      <m:den>
                        <m:r>
                          <a:rPr lang="en-US" sz="2000" b="1" i="1"/>
                          <m:t>𝑺</m:t>
                        </m:r>
                      </m:den>
                    </m:f>
                  </m:oMath>
                </a14:m>
                <a:r>
                  <a:rPr lang="en-US" sz="2000" dirty="0"/>
                  <a:t>= 2.6</a:t>
                </a:r>
                <a:r>
                  <a:rPr lang="en-US" sz="2000" b="1" dirty="0"/>
                  <a:t> &lt;</a:t>
                </a:r>
                <a:r>
                  <a:rPr lang="en-US" sz="2000" dirty="0"/>
                  <a:t> 5.48…..…</a:t>
                </a:r>
                <a:r>
                  <a:rPr lang="en-US" sz="2000" b="1" dirty="0"/>
                  <a:t>ok</a:t>
                </a:r>
                <a:endParaRPr lang="en-US" sz="2000" dirty="0"/>
              </a:p>
              <a:p>
                <a:pPr algn="r" rtl="0"/>
                <a:endParaRPr lang="ar-SA" sz="2000"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xfrm>
                <a:off x="228600" y="533400"/>
                <a:ext cx="8458200" cy="5791200"/>
              </a:xfrm>
              <a:blipFill rotWithShape="1">
                <a:blip r:embed="rId2"/>
                <a:stretch>
                  <a:fillRect l="-505"/>
                </a:stretch>
              </a:blipFill>
            </p:spPr>
            <p:txBody>
              <a:bodyPr/>
              <a:lstStyle/>
              <a:p>
                <a:r>
                  <a:rPr lang="ar-SA">
                    <a:noFill/>
                  </a:rPr>
                  <a:t> </a:t>
                </a:r>
              </a:p>
            </p:txBody>
          </p:sp>
        </mc:Fallback>
      </mc:AlternateContent>
      <mc:AlternateContent xmlns:mc="http://schemas.openxmlformats.org/markup-compatibility/2006">
        <mc:Choice xmlns:a14="http://schemas.microsoft.com/office/drawing/2010/main" Requires="a14">
          <p:sp>
            <p:nvSpPr>
              <p:cNvPr id="4" name="مستطيل 3"/>
              <p:cNvSpPr/>
              <p:nvPr/>
            </p:nvSpPr>
            <p:spPr>
              <a:xfrm>
                <a:off x="228600" y="609600"/>
                <a:ext cx="7315200" cy="2227533"/>
              </a:xfrm>
              <a:prstGeom prst="rect">
                <a:avLst/>
              </a:prstGeom>
            </p:spPr>
            <p:txBody>
              <a:bodyPr wrap="square">
                <a:spAutoFit/>
              </a:bodyPr>
              <a:lstStyle/>
              <a:p>
                <a:pPr lvl="0"/>
                <a:r>
                  <a:rPr lang="en-US" sz="2000" b="1" u="sng" dirty="0" smtClean="0"/>
                  <a:t>- Stresses </a:t>
                </a:r>
                <a:r>
                  <a:rPr lang="en-US" sz="2000" b="1" u="sng" dirty="0"/>
                  <a:t>at service loads ( compare with fc and </a:t>
                </a:r>
                <a:r>
                  <a:rPr lang="en-US" sz="2000" b="1" u="sng" dirty="0" err="1"/>
                  <a:t>ft</a:t>
                </a:r>
                <a:r>
                  <a:rPr lang="en-US" sz="2000" b="1" u="sng" dirty="0"/>
                  <a:t> )</a:t>
                </a:r>
              </a:p>
              <a:p>
                <a:r>
                  <a:rPr lang="en-US" b="1" dirty="0"/>
                  <a:t> </a:t>
                </a:r>
                <a:endParaRPr lang="en-US" dirty="0"/>
              </a:p>
              <a:p>
                <a:r>
                  <a:rPr lang="en-US" b="1" dirty="0"/>
                  <a:t>F</a:t>
                </a:r>
                <a:r>
                  <a:rPr lang="en-US" b="1" baseline="-25000" dirty="0"/>
                  <a:t>c </a:t>
                </a:r>
                <a:r>
                  <a:rPr lang="en-US" b="1" dirty="0"/>
                  <a:t>=.45*</a:t>
                </a:r>
                <a14:m>
                  <m:oMath xmlns:m="http://schemas.openxmlformats.org/officeDocument/2006/math">
                    <m:sSubSup>
                      <m:sSubSupPr>
                        <m:ctrlPr>
                          <a:rPr lang="en-US" b="1" i="1"/>
                        </m:ctrlPr>
                      </m:sSubSupPr>
                      <m:e>
                        <m:r>
                          <a:rPr lang="en-US" b="1" i="1"/>
                          <m:t>𝑭</m:t>
                        </m:r>
                      </m:e>
                      <m:sub>
                        <m:r>
                          <a:rPr lang="en-US" b="1" i="1"/>
                          <m:t>𝒄</m:t>
                        </m:r>
                      </m:sub>
                      <m:sup>
                        <m:r>
                          <a:rPr lang="en-US" b="1" i="1"/>
                          <m:t>′</m:t>
                        </m:r>
                      </m:sup>
                    </m:sSubSup>
                  </m:oMath>
                </a14:m>
                <a:r>
                  <a:rPr lang="en-US" b="1" dirty="0"/>
                  <a:t>=</a:t>
                </a:r>
                <a:r>
                  <a:rPr lang="en-US" dirty="0"/>
                  <a:t> (0.45* 30)= 13.5 </a:t>
                </a:r>
                <a:r>
                  <a:rPr lang="en-US" dirty="0" err="1"/>
                  <a:t>MPa</a:t>
                </a:r>
                <a:endParaRPr lang="en-US" dirty="0"/>
              </a:p>
              <a:p>
                <a:r>
                  <a:rPr lang="en-US" dirty="0"/>
                  <a:t> </a:t>
                </a:r>
              </a:p>
              <a:p>
                <a:r>
                  <a:rPr lang="en-US" b="1" dirty="0"/>
                  <a:t>      F</a:t>
                </a:r>
                <a:r>
                  <a:rPr lang="en-US" b="1" baseline="-25000" dirty="0"/>
                  <a:t>t</a:t>
                </a:r>
                <a:r>
                  <a:rPr lang="en-US" b="1" dirty="0"/>
                  <a:t>= </a:t>
                </a:r>
                <a14:m>
                  <m:oMath xmlns:m="http://schemas.openxmlformats.org/officeDocument/2006/math">
                    <m:d>
                      <m:dPr>
                        <m:begChr m:val="{"/>
                        <m:endChr m:val=""/>
                        <m:ctrlPr>
                          <a:rPr lang="en-US" b="1" i="1"/>
                        </m:ctrlPr>
                      </m:dPr>
                      <m:e>
                        <m:eqArr>
                          <m:eqArrPr>
                            <m:ctrlPr>
                              <a:rPr lang="en-US" b="1" i="1"/>
                            </m:ctrlPr>
                          </m:eqArrPr>
                          <m:e>
                            <m:r>
                              <a:rPr lang="en-US" b="1" i="1"/>
                              <m:t>.</m:t>
                            </m:r>
                            <m:r>
                              <a:rPr lang="en-US" b="1" i="1"/>
                              <m:t>𝟓</m:t>
                            </m:r>
                            <m:rad>
                              <m:radPr>
                                <m:degHide m:val="on"/>
                                <m:ctrlPr>
                                  <a:rPr lang="en-US" b="1" i="1"/>
                                </m:ctrlPr>
                              </m:radPr>
                              <m:deg/>
                              <m:e>
                                <m:sSubSup>
                                  <m:sSubSupPr>
                                    <m:ctrlPr>
                                      <a:rPr lang="en-US" b="1" i="1"/>
                                    </m:ctrlPr>
                                  </m:sSubSupPr>
                                  <m:e>
                                    <m:r>
                                      <a:rPr lang="en-US" b="1" i="1"/>
                                      <m:t>𝑭</m:t>
                                    </m:r>
                                  </m:e>
                                  <m:sub>
                                    <m:r>
                                      <a:rPr lang="en-US" b="1" i="1"/>
                                      <m:t>𝒄</m:t>
                                    </m:r>
                                  </m:sub>
                                  <m:sup>
                                    <m:r>
                                      <a:rPr lang="en-US" b="1" i="1"/>
                                      <m:t>′</m:t>
                                    </m:r>
                                  </m:sup>
                                </m:sSubSup>
                              </m:e>
                            </m:rad>
                            <m:r>
                              <a:rPr lang="en-US" b="1" i="1"/>
                              <m:t> =</m:t>
                            </m:r>
                            <m:r>
                              <a:rPr lang="en-US" b="1" i="1"/>
                              <m:t>𝟐</m:t>
                            </m:r>
                            <m:r>
                              <a:rPr lang="en-US" b="1" i="1"/>
                              <m:t>.</m:t>
                            </m:r>
                            <m:r>
                              <a:rPr lang="en-US" b="1" i="1"/>
                              <m:t>𝟕</m:t>
                            </m:r>
                            <m:r>
                              <a:rPr lang="en-US" b="1" i="1"/>
                              <m:t>𝑴𝑷𝒂</m:t>
                            </m:r>
                            <m:r>
                              <a:rPr lang="en-US" b="1" i="1"/>
                              <m:t>  ,</m:t>
                            </m:r>
                            <m:r>
                              <a:rPr lang="en-US" b="1" i="1"/>
                              <m:t>𝒊𝒇</m:t>
                            </m:r>
                            <m:r>
                              <a:rPr lang="en-US" b="1" i="1"/>
                              <m:t> </m:t>
                            </m:r>
                            <m:r>
                              <a:rPr lang="en-US" b="1" i="1"/>
                              <m:t>𝒅𝒆𝒇𝒍𝒆𝒄𝒕𝒊𝒐𝒏</m:t>
                            </m:r>
                            <m:r>
                              <a:rPr lang="en-US" b="1" i="1"/>
                              <m:t> </m:t>
                            </m:r>
                            <m:r>
                              <a:rPr lang="en-US" b="1" i="1"/>
                              <m:t>𝒏𝒆𝒈𝒍𝒆𝒄𝒕𝒆𝒅</m:t>
                            </m:r>
                            <m:r>
                              <a:rPr lang="en-US" b="1" i="1"/>
                              <m:t>.   </m:t>
                            </m:r>
                          </m:e>
                          <m:e>
                            <m:r>
                              <a:rPr lang="en-US" b="1" i="1"/>
                              <m:t>𝟏</m:t>
                            </m:r>
                            <m:rad>
                              <m:radPr>
                                <m:degHide m:val="on"/>
                                <m:ctrlPr>
                                  <a:rPr lang="en-US" b="1" i="1"/>
                                </m:ctrlPr>
                              </m:radPr>
                              <m:deg/>
                              <m:e>
                                <m:sSubSup>
                                  <m:sSubSupPr>
                                    <m:ctrlPr>
                                      <a:rPr lang="en-US" b="1" i="1"/>
                                    </m:ctrlPr>
                                  </m:sSubSupPr>
                                  <m:e>
                                    <m:r>
                                      <a:rPr lang="en-US" b="1" i="1"/>
                                      <m:t>𝑭</m:t>
                                    </m:r>
                                  </m:e>
                                  <m:sub>
                                    <m:r>
                                      <a:rPr lang="en-US" b="1" i="1"/>
                                      <m:t>𝒄</m:t>
                                    </m:r>
                                  </m:sub>
                                  <m:sup>
                                    <m:r>
                                      <a:rPr lang="en-US" b="1" i="1"/>
                                      <m:t>′</m:t>
                                    </m:r>
                                  </m:sup>
                                </m:sSubSup>
                              </m:e>
                            </m:rad>
                            <m:r>
                              <a:rPr lang="en-US" b="1" i="1"/>
                              <m:t> = </m:t>
                            </m:r>
                            <m:r>
                              <a:rPr lang="en-US" b="1" i="1"/>
                              <m:t>𝟓</m:t>
                            </m:r>
                            <m:r>
                              <a:rPr lang="en-US" b="1" i="1"/>
                              <m:t>.</m:t>
                            </m:r>
                            <m:r>
                              <a:rPr lang="en-US" b="1" i="1"/>
                              <m:t>𝟒𝟖</m:t>
                            </m:r>
                            <m:r>
                              <a:rPr lang="en-US" b="1" i="1"/>
                              <m:t>𝑴𝑷𝒂</m:t>
                            </m:r>
                            <m:r>
                              <a:rPr lang="en-US" b="1" i="1"/>
                              <m:t>,</m:t>
                            </m:r>
                            <m:r>
                              <a:rPr lang="en-US" b="1" i="1"/>
                              <m:t>𝒅𝒆𝒇𝒍𝒆𝒄𝒕𝒊𝒐𝒏</m:t>
                            </m:r>
                            <m:r>
                              <a:rPr lang="en-US" b="1" i="1"/>
                              <m:t> </m:t>
                            </m:r>
                            <m:r>
                              <a:rPr lang="en-US" b="1" i="1"/>
                              <m:t>𝒎𝒖𝒔𝒕</m:t>
                            </m:r>
                            <m:r>
                              <a:rPr lang="en-US" b="1" i="1"/>
                              <m:t> </m:t>
                            </m:r>
                            <m:r>
                              <a:rPr lang="en-US" b="1" i="1"/>
                              <m:t>𝒃𝒆</m:t>
                            </m:r>
                            <m:r>
                              <a:rPr lang="en-US" b="1" i="1"/>
                              <m:t> </m:t>
                            </m:r>
                            <m:r>
                              <a:rPr lang="en-US" b="1" i="1"/>
                              <m:t>𝒄𝒂𝒍𝒄𝒐𝒍𝒂𝒕𝒆</m:t>
                            </m:r>
                            <m:r>
                              <a:rPr lang="en-US" b="1" i="1"/>
                              <m:t>.</m:t>
                            </m:r>
                          </m:e>
                        </m:eqArr>
                      </m:e>
                    </m:d>
                  </m:oMath>
                </a14:m>
                <a:endParaRPr lang="en-US" dirty="0"/>
              </a:p>
              <a:p>
                <a:r>
                  <a:rPr lang="en-US" b="1" dirty="0"/>
                  <a:t> </a:t>
                </a:r>
                <a:endParaRPr lang="en-US" dirty="0"/>
              </a:p>
            </p:txBody>
          </p:sp>
        </mc:Choice>
        <mc:Fallback>
          <p:sp>
            <p:nvSpPr>
              <p:cNvPr id="4" name="مستطيل 3"/>
              <p:cNvSpPr>
                <a:spLocks noRot="1" noChangeAspect="1" noMove="1" noResize="1" noEditPoints="1" noAdjustHandles="1" noChangeArrowheads="1" noChangeShapeType="1" noTextEdit="1"/>
              </p:cNvSpPr>
              <p:nvPr/>
            </p:nvSpPr>
            <p:spPr>
              <a:xfrm>
                <a:off x="228600" y="609600"/>
                <a:ext cx="7315200" cy="2227533"/>
              </a:xfrm>
              <a:prstGeom prst="rect">
                <a:avLst/>
              </a:prstGeom>
              <a:blipFill rotWithShape="1">
                <a:blip r:embed="rId3"/>
                <a:stretch>
                  <a:fillRect l="-917" t="-1370"/>
                </a:stretch>
              </a:blipFill>
            </p:spPr>
            <p:txBody>
              <a:bodyPr/>
              <a:lstStyle/>
              <a:p>
                <a:r>
                  <a:rPr lang="ar-SA">
                    <a:noFill/>
                  </a:rPr>
                  <a:t> </a:t>
                </a:r>
              </a:p>
            </p:txBody>
          </p:sp>
        </mc:Fallback>
      </mc:AlternateContent>
    </p:spTree>
    <p:extLst>
      <p:ext uri="{BB962C8B-B14F-4D97-AF65-F5344CB8AC3E}">
        <p14:creationId xmlns:p14="http://schemas.microsoft.com/office/powerpoint/2010/main" val="204287154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a:xfrm>
                <a:off x="152400" y="838200"/>
                <a:ext cx="8763000" cy="5791200"/>
              </a:xfrm>
            </p:spPr>
            <p:txBody>
              <a:bodyPr>
                <a:normAutofit/>
              </a:bodyPr>
              <a:lstStyle/>
              <a:p>
                <a:pPr marL="0" lvl="0" indent="0" algn="l" rtl="0">
                  <a:buNone/>
                </a:pPr>
                <a:r>
                  <a:rPr lang="en-US" sz="2000" b="1" u="sng" dirty="0" smtClean="0"/>
                  <a:t>- Stresses </a:t>
                </a:r>
                <a:r>
                  <a:rPr lang="en-US" sz="2000" b="1" u="sng" dirty="0"/>
                  <a:t>at </a:t>
                </a:r>
                <a:r>
                  <a:rPr lang="en-US" sz="2000" b="1" u="sng" dirty="0" err="1"/>
                  <a:t>transfere</a:t>
                </a:r>
                <a:r>
                  <a:rPr lang="en-US" sz="2000" b="1" u="sng" dirty="0"/>
                  <a:t>(compare with </a:t>
                </a:r>
                <a:r>
                  <a:rPr lang="en-US" sz="2000" b="1" u="sng" dirty="0" err="1"/>
                  <a:t>fc</a:t>
                </a:r>
                <a:r>
                  <a:rPr lang="en-US" sz="2000" b="1" u="sng" baseline="-25000" dirty="0" err="1"/>
                  <a:t>i</a:t>
                </a:r>
                <a:r>
                  <a:rPr lang="en-US" sz="2000" b="1" u="sng" dirty="0"/>
                  <a:t> and </a:t>
                </a:r>
                <a:r>
                  <a:rPr lang="en-US" sz="2000" b="1" u="sng" dirty="0" err="1"/>
                  <a:t>fti</a:t>
                </a:r>
                <a:r>
                  <a:rPr lang="en-US" sz="2000" b="1" u="sng" dirty="0"/>
                  <a:t>)</a:t>
                </a:r>
              </a:p>
              <a:p>
                <a:pPr marL="0" indent="0" algn="l" rtl="0">
                  <a:buNone/>
                </a:pPr>
                <a:endParaRPr lang="en-US" dirty="0"/>
              </a:p>
              <a:p>
                <a:pPr algn="l" rtl="0"/>
                <a:r>
                  <a:rPr lang="en-US" sz="2000" b="1" dirty="0"/>
                  <a:t>    </a:t>
                </a:r>
                <a:r>
                  <a:rPr lang="en-US" sz="2000" b="1" dirty="0" err="1"/>
                  <a:t>F</a:t>
                </a:r>
                <a:r>
                  <a:rPr lang="en-US" sz="2000" b="1" baseline="-25000" dirty="0" err="1"/>
                  <a:t>ci</a:t>
                </a:r>
                <a:r>
                  <a:rPr lang="en-US" sz="2000" dirty="0"/>
                  <a:t> =0.6*</a:t>
                </a:r>
                <a14:m>
                  <m:oMath xmlns:m="http://schemas.openxmlformats.org/officeDocument/2006/math">
                    <m:sSubSup>
                      <m:sSubSupPr>
                        <m:ctrlPr>
                          <a:rPr lang="en-US" sz="2000" i="1"/>
                        </m:ctrlPr>
                      </m:sSubSupPr>
                      <m:e>
                        <m:r>
                          <a:rPr lang="en-US" sz="2000" i="1"/>
                          <m:t>𝐹</m:t>
                        </m:r>
                      </m:e>
                      <m:sub>
                        <m:r>
                          <a:rPr lang="en-US" sz="2000" i="1"/>
                          <m:t>𝑐𝑖</m:t>
                        </m:r>
                      </m:sub>
                      <m:sup>
                        <m:r>
                          <a:rPr lang="en-US" sz="2000" i="1"/>
                          <m:t>′</m:t>
                        </m:r>
                      </m:sup>
                    </m:sSubSup>
                  </m:oMath>
                </a14:m>
                <a:r>
                  <a:rPr lang="en-US" sz="2000" dirty="0"/>
                  <a:t>=18 </a:t>
                </a:r>
                <a:r>
                  <a:rPr lang="en-US" sz="2000" dirty="0" err="1"/>
                  <a:t>MPa</a:t>
                </a:r>
                <a:r>
                  <a:rPr lang="en-US" sz="2000" dirty="0"/>
                  <a:t> </a:t>
                </a:r>
                <a:endParaRPr lang="en-US" sz="2000" dirty="0" smtClean="0"/>
              </a:p>
              <a:p>
                <a:pPr marL="0" indent="0" algn="l" rtl="0">
                  <a:buNone/>
                </a:pPr>
                <a:endParaRPr lang="en-US" sz="2000" dirty="0"/>
              </a:p>
              <a:p>
                <a:pPr algn="l" rtl="0"/>
                <a:r>
                  <a:rPr lang="en-US" sz="2000" b="1" dirty="0" err="1"/>
                  <a:t>F</a:t>
                </a:r>
                <a:r>
                  <a:rPr lang="en-US" sz="2000" b="1" baseline="-25000" dirty="0" err="1"/>
                  <a:t>ti</a:t>
                </a:r>
                <a:r>
                  <a:rPr lang="en-US" sz="2000" dirty="0"/>
                  <a:t> = </a:t>
                </a:r>
                <a14:m>
                  <m:oMath xmlns:m="http://schemas.openxmlformats.org/officeDocument/2006/math">
                    <m:d>
                      <m:dPr>
                        <m:begChr m:val="{"/>
                        <m:endChr m:val=""/>
                        <m:ctrlPr>
                          <a:rPr lang="en-US" sz="2000" i="1"/>
                        </m:ctrlPr>
                      </m:dPr>
                      <m:e>
                        <m:eqArr>
                          <m:eqArrPr>
                            <m:ctrlPr>
                              <a:rPr lang="en-US" sz="2000" i="1"/>
                            </m:ctrlPr>
                          </m:eqArrPr>
                          <m:e>
                            <m:r>
                              <a:rPr lang="en-US" sz="2000" i="1"/>
                              <m:t>.</m:t>
                            </m:r>
                            <m:r>
                              <a:rPr lang="en-US" sz="2000" i="1"/>
                              <m:t>5</m:t>
                            </m:r>
                            <m:rad>
                              <m:radPr>
                                <m:degHide m:val="on"/>
                                <m:ctrlPr>
                                  <a:rPr lang="en-US" sz="2000" i="1"/>
                                </m:ctrlPr>
                              </m:radPr>
                              <m:deg/>
                              <m:e>
                                <m:sSubSup>
                                  <m:sSubSupPr>
                                    <m:ctrlPr>
                                      <a:rPr lang="en-US" sz="2000" i="1"/>
                                    </m:ctrlPr>
                                  </m:sSubSupPr>
                                  <m:e>
                                    <m:r>
                                      <a:rPr lang="en-US" sz="2000" i="1"/>
                                      <m:t>𝐹</m:t>
                                    </m:r>
                                  </m:e>
                                  <m:sub>
                                    <m:r>
                                      <a:rPr lang="en-US" sz="2000" i="1"/>
                                      <m:t>𝑐𝑖</m:t>
                                    </m:r>
                                  </m:sub>
                                  <m:sup>
                                    <m:r>
                                      <a:rPr lang="en-US" sz="2000" i="1"/>
                                      <m:t>′</m:t>
                                    </m:r>
                                  </m:sup>
                                </m:sSubSup>
                              </m:e>
                            </m:rad>
                            <m:r>
                              <a:rPr lang="en-US" sz="2000" i="1"/>
                              <m:t> = </m:t>
                            </m:r>
                            <m:r>
                              <a:rPr lang="en-US" sz="2000" i="1"/>
                              <m:t>2</m:t>
                            </m:r>
                            <m:r>
                              <a:rPr lang="en-US" sz="2000" i="1"/>
                              <m:t>.</m:t>
                            </m:r>
                            <m:r>
                              <a:rPr lang="en-US" sz="2000" i="1"/>
                              <m:t>7</m:t>
                            </m:r>
                            <m:r>
                              <a:rPr lang="en-US" sz="2000" i="1"/>
                              <m:t>𝑀𝑃𝑎</m:t>
                            </m:r>
                            <m:r>
                              <a:rPr lang="en-US" sz="2000" i="1"/>
                              <m:t> ,</m:t>
                            </m:r>
                            <m:r>
                              <a:rPr lang="en-US" sz="2000" i="1"/>
                              <m:t>𝑎𝑡</m:t>
                            </m:r>
                            <m:r>
                              <a:rPr lang="en-US" sz="2000" i="1"/>
                              <m:t> </m:t>
                            </m:r>
                            <m:r>
                              <a:rPr lang="en-US" sz="2000" i="1"/>
                              <m:t>𝑒𝑛𝑑</m:t>
                            </m:r>
                            <m:r>
                              <a:rPr lang="en-US" sz="2000" i="1"/>
                              <m:t> </m:t>
                            </m:r>
                            <m:r>
                              <a:rPr lang="en-US" sz="2000" i="1"/>
                              <m:t>𝑠𝑢𝑝𝑝𝑜𝑟𝑡</m:t>
                            </m:r>
                            <m:r>
                              <a:rPr lang="en-US" sz="2000" i="1"/>
                              <m:t> </m:t>
                            </m:r>
                          </m:e>
                          <m:e>
                            <m:r>
                              <a:rPr lang="en-US" sz="2000" i="1"/>
                              <m:t>0</m:t>
                            </m:r>
                            <m:r>
                              <a:rPr lang="en-US" sz="2000" i="1"/>
                              <m:t>.</m:t>
                            </m:r>
                            <m:r>
                              <a:rPr lang="en-US" sz="2000" i="1"/>
                              <m:t>25</m:t>
                            </m:r>
                            <m:rad>
                              <m:radPr>
                                <m:degHide m:val="on"/>
                                <m:ctrlPr>
                                  <a:rPr lang="en-US" sz="2000" i="1"/>
                                </m:ctrlPr>
                              </m:radPr>
                              <m:deg/>
                              <m:e>
                                <m:sSubSup>
                                  <m:sSubSupPr>
                                    <m:ctrlPr>
                                      <a:rPr lang="en-US" sz="2000" i="1"/>
                                    </m:ctrlPr>
                                  </m:sSubSupPr>
                                  <m:e>
                                    <m:r>
                                      <a:rPr lang="en-US" sz="2000" i="1"/>
                                      <m:t>𝐹</m:t>
                                    </m:r>
                                  </m:e>
                                  <m:sub>
                                    <m:r>
                                      <a:rPr lang="en-US" sz="2000" i="1"/>
                                      <m:t>𝑐𝑖</m:t>
                                    </m:r>
                                  </m:sub>
                                  <m:sup>
                                    <m:r>
                                      <m:rPr>
                                        <m:lit/>
                                      </m:rPr>
                                      <a:rPr lang="en-US" sz="2000" i="1"/>
                                      <m:t>′</m:t>
                                    </m:r>
                                  </m:sup>
                                </m:sSubSup>
                              </m:e>
                            </m:rad>
                            <m:r>
                              <a:rPr lang="en-US" sz="2000" i="1"/>
                              <m:t> =</m:t>
                            </m:r>
                            <m:r>
                              <a:rPr lang="en-US" sz="2000" i="1"/>
                              <m:t>1</m:t>
                            </m:r>
                            <m:r>
                              <a:rPr lang="en-US" sz="2000" i="1"/>
                              <m:t>.</m:t>
                            </m:r>
                            <m:r>
                              <a:rPr lang="en-US" sz="2000" i="1"/>
                              <m:t>36</m:t>
                            </m:r>
                            <m:r>
                              <a:rPr lang="en-US" sz="2000" i="1"/>
                              <m:t>𝑀𝑃𝑎</m:t>
                            </m:r>
                            <m:r>
                              <a:rPr lang="en-US" sz="2000" i="1"/>
                              <m:t>,</m:t>
                            </m:r>
                            <m:r>
                              <a:rPr lang="en-US" sz="2000" i="1"/>
                              <m:t>𝑎𝑡</m:t>
                            </m:r>
                            <m:r>
                              <a:rPr lang="en-US" sz="2000" i="1"/>
                              <m:t> </m:t>
                            </m:r>
                            <m:r>
                              <a:rPr lang="en-US" sz="2000" i="1"/>
                              <m:t>𝑚𝑖𝑑</m:t>
                            </m:r>
                            <m:r>
                              <a:rPr lang="en-US" sz="2000" i="1"/>
                              <m:t> </m:t>
                            </m:r>
                            <m:r>
                              <a:rPr lang="en-US" sz="2000" i="1"/>
                              <m:t>𝑠𝑝𝑎𝑛</m:t>
                            </m:r>
                            <m:r>
                              <a:rPr lang="en-US" sz="2000" i="1"/>
                              <m:t> </m:t>
                            </m:r>
                          </m:e>
                        </m:eqArr>
                      </m:e>
                    </m:d>
                  </m:oMath>
                </a14:m>
                <a:endParaRPr lang="en-US" sz="2000" dirty="0" smtClean="0"/>
              </a:p>
              <a:p>
                <a:pPr marL="0" indent="0" algn="l" rtl="0">
                  <a:buNone/>
                </a:pPr>
                <a:endParaRPr lang="en-US" sz="2000" dirty="0"/>
              </a:p>
              <a:p>
                <a:pPr algn="l" rtl="0"/>
                <a:r>
                  <a:rPr lang="en-US" sz="2000" b="1" dirty="0"/>
                  <a:t>   </a:t>
                </a:r>
                <a14:m>
                  <m:oMath xmlns:m="http://schemas.openxmlformats.org/officeDocument/2006/math">
                    <m:sSub>
                      <m:sSubPr>
                        <m:ctrlPr>
                          <a:rPr lang="en-US" sz="2000" b="1" i="1"/>
                        </m:ctrlPr>
                      </m:sSubPr>
                      <m:e>
                        <m:r>
                          <a:rPr lang="en-US" sz="2000" b="1" i="1"/>
                          <m:t>𝑭</m:t>
                        </m:r>
                      </m:e>
                      <m:sub>
                        <m:r>
                          <a:rPr lang="en-US" sz="2000" b="1" i="1"/>
                          <m:t>𝒑𝒊</m:t>
                        </m:r>
                      </m:sub>
                    </m:sSub>
                  </m:oMath>
                </a14:m>
                <a:r>
                  <a:rPr lang="en-US" sz="2000" dirty="0"/>
                  <a:t>=</a:t>
                </a:r>
                <a14:m>
                  <m:oMath xmlns:m="http://schemas.openxmlformats.org/officeDocument/2006/math">
                    <m:r>
                      <a:rPr lang="en-US" sz="2000" i="1"/>
                      <m:t> </m:t>
                    </m:r>
                    <m:r>
                      <a:rPr lang="en-US" sz="2000" i="1"/>
                      <m:t>𝑚𝑖𝑛</m:t>
                    </m:r>
                    <m:r>
                      <a:rPr lang="en-US" sz="2000" i="1"/>
                      <m:t> </m:t>
                    </m:r>
                    <m:d>
                      <m:dPr>
                        <m:begChr m:val="{"/>
                        <m:endChr m:val=""/>
                        <m:ctrlPr>
                          <a:rPr lang="en-US" sz="2000" i="1"/>
                        </m:ctrlPr>
                      </m:dPr>
                      <m:e>
                        <m:eqArr>
                          <m:eqArrPr>
                            <m:ctrlPr>
                              <a:rPr lang="en-US" sz="2000" i="1"/>
                            </m:ctrlPr>
                          </m:eqArrPr>
                          <m:e>
                            <m:r>
                              <a:rPr lang="en-US" sz="2000" i="1"/>
                              <m:t>0</m:t>
                            </m:r>
                            <m:r>
                              <a:rPr lang="en-US" sz="2000" i="1"/>
                              <m:t>.</m:t>
                            </m:r>
                            <m:r>
                              <a:rPr lang="en-US" sz="2000" i="1"/>
                              <m:t>7</m:t>
                            </m:r>
                            <m:r>
                              <a:rPr lang="en-US" sz="2000" i="1"/>
                              <m:t>∗</m:t>
                            </m:r>
                            <m:sSub>
                              <m:sSubPr>
                                <m:ctrlPr>
                                  <a:rPr lang="en-US" sz="2000" i="1"/>
                                </m:ctrlPr>
                              </m:sSubPr>
                              <m:e>
                                <m:r>
                                  <a:rPr lang="en-US" sz="2000" i="1"/>
                                  <m:t>𝐹</m:t>
                                </m:r>
                              </m:e>
                              <m:sub>
                                <m:r>
                                  <a:rPr lang="en-US" sz="2000" i="1"/>
                                  <m:t>𝑝𝑢</m:t>
                                </m:r>
                              </m:sub>
                            </m:sSub>
                            <m:r>
                              <a:rPr lang="en-US" sz="2000" i="1"/>
                              <m:t>=</m:t>
                            </m:r>
                            <m:r>
                              <a:rPr lang="en-US" sz="2000" i="1"/>
                              <m:t>0</m:t>
                            </m:r>
                            <m:r>
                              <a:rPr lang="en-US" sz="2000" i="1"/>
                              <m:t>.</m:t>
                            </m:r>
                            <m:r>
                              <a:rPr lang="en-US" sz="2000" i="1"/>
                              <m:t>8</m:t>
                            </m:r>
                            <m:r>
                              <a:rPr lang="en-US" sz="2000" i="1"/>
                              <m:t>∗</m:t>
                            </m:r>
                            <m:r>
                              <a:rPr lang="en-US" sz="2000" i="1"/>
                              <m:t>1862</m:t>
                            </m:r>
                            <m:r>
                              <a:rPr lang="en-US" sz="2000" i="1"/>
                              <m:t>=</m:t>
                            </m:r>
                            <m:r>
                              <a:rPr lang="en-US" sz="2000" i="1"/>
                              <m:t>1303</m:t>
                            </m:r>
                            <m:r>
                              <a:rPr lang="en-US" sz="2000" i="1"/>
                              <m:t>𝑀𝑃𝑎</m:t>
                            </m:r>
                            <m:r>
                              <a:rPr lang="en-US" sz="2000" i="1"/>
                              <m:t>.</m:t>
                            </m:r>
                          </m:e>
                          <m:e>
                            <m:r>
                              <a:rPr lang="en-US" sz="2000" i="1"/>
                              <m:t>0</m:t>
                            </m:r>
                            <m:r>
                              <a:rPr lang="en-US" sz="2000" i="1"/>
                              <m:t>.</m:t>
                            </m:r>
                            <m:r>
                              <a:rPr lang="en-US" sz="2000" i="1"/>
                              <m:t>94</m:t>
                            </m:r>
                            <m:r>
                              <a:rPr lang="en-US" sz="2000" i="1"/>
                              <m:t>∗</m:t>
                            </m:r>
                            <m:sSub>
                              <m:sSubPr>
                                <m:ctrlPr>
                                  <a:rPr lang="en-US" sz="2000" i="1"/>
                                </m:ctrlPr>
                              </m:sSubPr>
                              <m:e>
                                <m:r>
                                  <a:rPr lang="en-US" sz="2000" i="1"/>
                                  <m:t> </m:t>
                                </m:r>
                                <m:r>
                                  <a:rPr lang="en-US" sz="2000" i="1"/>
                                  <m:t>𝐹</m:t>
                                </m:r>
                              </m:e>
                              <m:sub>
                                <m:r>
                                  <a:rPr lang="en-US" sz="2000" i="1"/>
                                  <m:t>𝑝𝑦</m:t>
                                </m:r>
                              </m:sub>
                            </m:sSub>
                            <m:r>
                              <a:rPr lang="en-US" sz="2000" i="1"/>
                              <m:t>=</m:t>
                            </m:r>
                            <m:r>
                              <a:rPr lang="en-US" sz="2000" i="1"/>
                              <m:t>0</m:t>
                            </m:r>
                            <m:r>
                              <a:rPr lang="en-US" sz="2000" i="1"/>
                              <m:t>.</m:t>
                            </m:r>
                            <m:r>
                              <a:rPr lang="en-US" sz="2000" i="1"/>
                              <m:t>94</m:t>
                            </m:r>
                            <m:r>
                              <a:rPr lang="en-US" sz="2000" i="1"/>
                              <m:t>∗</m:t>
                            </m:r>
                            <m:r>
                              <a:rPr lang="en-US" sz="2000" i="1"/>
                              <m:t>1689</m:t>
                            </m:r>
                            <m:r>
                              <a:rPr lang="en-US" sz="2000" i="1"/>
                              <m:t>=</m:t>
                            </m:r>
                            <m:r>
                              <a:rPr lang="en-US" sz="2000" i="1"/>
                              <m:t>1587</m:t>
                            </m:r>
                            <m:r>
                              <a:rPr lang="en-US" sz="2000" i="1"/>
                              <m:t>𝑀𝑃𝑎</m:t>
                            </m:r>
                            <m:r>
                              <a:rPr lang="en-US" sz="2000" i="1"/>
                              <m:t>.</m:t>
                            </m:r>
                          </m:e>
                          <m:e>
                            <m:r>
                              <a:rPr lang="en-US" sz="2000" i="1"/>
                              <m:t>𝑣𝑎𝑙𝑢𝑒</m:t>
                            </m:r>
                            <m:r>
                              <a:rPr lang="en-US" sz="2000" i="1"/>
                              <m:t> </m:t>
                            </m:r>
                            <m:r>
                              <a:rPr lang="en-US" sz="2000" i="1"/>
                              <m:t>𝑠𝑝𝑒𝑐𝑖𝑓𝑖𝑒𝑑</m:t>
                            </m:r>
                            <m:r>
                              <a:rPr lang="en-US" sz="2000" i="1"/>
                              <m:t> </m:t>
                            </m:r>
                            <m:r>
                              <a:rPr lang="en-US" sz="2000" i="1"/>
                              <m:t>𝑏𝑦</m:t>
                            </m:r>
                            <m:r>
                              <a:rPr lang="en-US" sz="2000" i="1"/>
                              <m:t> </m:t>
                            </m:r>
                            <m:r>
                              <a:rPr lang="en-US" sz="2000" i="1"/>
                              <m:t>𝑡</m:t>
                            </m:r>
                            <m:r>
                              <a:rPr lang="en-US" sz="2000" i="1"/>
                              <m:t>h</m:t>
                            </m:r>
                            <m:r>
                              <a:rPr lang="en-US" sz="2000" i="1"/>
                              <m:t>𝑒</m:t>
                            </m:r>
                            <m:r>
                              <a:rPr lang="en-US" sz="2000" i="1"/>
                              <m:t> </m:t>
                            </m:r>
                            <m:r>
                              <a:rPr lang="en-US" sz="2000" i="1"/>
                              <m:t>𝑚𝑎𝑛𝑢</m:t>
                            </m:r>
                            <m:r>
                              <a:rPr lang="en-US" sz="2000" i="1"/>
                              <m:t> </m:t>
                            </m:r>
                            <m:r>
                              <a:rPr lang="en-US" sz="2000" i="1"/>
                              <m:t>𝑓𝑎𝑐𝑡𝑢𝑟𝑒</m:t>
                            </m:r>
                            <m:r>
                              <a:rPr lang="en-US" sz="2000" i="1"/>
                              <m:t>  .</m:t>
                            </m:r>
                          </m:e>
                        </m:eqArr>
                      </m:e>
                    </m:d>
                  </m:oMath>
                </a14:m>
                <a:r>
                  <a:rPr lang="en-US" sz="2000" dirty="0"/>
                  <a:t> </a:t>
                </a:r>
              </a:p>
              <a:p>
                <a:pPr algn="l" rtl="0"/>
                <a:endParaRPr lang="en-US" sz="2000" b="1" dirty="0" smtClean="0"/>
              </a:p>
              <a:p>
                <a:pPr algn="l" rtl="0"/>
                <a:r>
                  <a:rPr lang="en-US" sz="2000" b="1" dirty="0" smtClean="0"/>
                  <a:t>   </a:t>
                </a:r>
                <a:r>
                  <a:rPr lang="en-US" sz="2000" b="1" dirty="0"/>
                  <a:t>P</a:t>
                </a:r>
                <a:r>
                  <a:rPr lang="en-US" sz="2000" dirty="0"/>
                  <a:t>i = Aps * </a:t>
                </a:r>
                <a:r>
                  <a:rPr lang="en-US" sz="2000" dirty="0" err="1"/>
                  <a:t>fp</a:t>
                </a:r>
                <a:r>
                  <a:rPr lang="en-US" sz="2000" baseline="-25000" dirty="0" err="1"/>
                  <a:t>i</a:t>
                </a:r>
                <a:r>
                  <a:rPr lang="en-US" sz="2000" dirty="0"/>
                  <a:t> = 1548</a:t>
                </a:r>
                <a:r>
                  <a:rPr lang="en-US" sz="2000" b="1" dirty="0"/>
                  <a:t> </a:t>
                </a:r>
                <a:r>
                  <a:rPr lang="en-US" sz="2000" dirty="0"/>
                  <a:t>KN</a:t>
                </a:r>
              </a:p>
              <a:p>
                <a:pPr marL="0" indent="0" algn="l" rtl="0">
                  <a:buNone/>
                </a:pPr>
                <a:endParaRPr lang="en-US" dirty="0"/>
              </a:p>
              <a:p>
                <a:pPr marL="0" indent="0" algn="l" rtl="0">
                  <a:buNone/>
                </a:pPr>
                <a:endParaRPr lang="en-US" dirty="0"/>
              </a:p>
              <a:p>
                <a:pPr algn="l"/>
                <a:endParaRPr lang="ar-SA"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xfrm>
                <a:off x="152400" y="838200"/>
                <a:ext cx="8763000" cy="5791200"/>
              </a:xfrm>
              <a:blipFill rotWithShape="1">
                <a:blip r:embed="rId2"/>
                <a:stretch>
                  <a:fillRect l="-695" t="-526"/>
                </a:stretch>
              </a:blipFill>
            </p:spPr>
            <p:txBody>
              <a:bodyPr/>
              <a:lstStyle/>
              <a:p>
                <a:r>
                  <a:rPr lang="ar-SA">
                    <a:noFill/>
                  </a:rPr>
                  <a:t> </a:t>
                </a:r>
              </a:p>
            </p:txBody>
          </p:sp>
        </mc:Fallback>
      </mc:AlternateContent>
    </p:spTree>
    <p:extLst>
      <p:ext uri="{BB962C8B-B14F-4D97-AF65-F5344CB8AC3E}">
        <p14:creationId xmlns:p14="http://schemas.microsoft.com/office/powerpoint/2010/main" val="41307154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457200" indent="-457200" rtl="0">
              <a:buFont typeface="Courier New" pitchFamily="49" charset="0"/>
              <a:buChar char="o"/>
            </a:pPr>
            <a:r>
              <a:rPr lang="en-US" sz="3200" dirty="0" smtClean="0">
                <a:effectLst>
                  <a:outerShdw blurRad="38100" dist="38100" dir="2700000" algn="tl">
                    <a:srgbClr val="000000">
                      <a:alpha val="43137"/>
                    </a:srgbClr>
                  </a:outerShdw>
                </a:effectLst>
              </a:rPr>
              <a:t>Design Determinants </a:t>
            </a:r>
            <a:endParaRPr lang="ar-SA"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l" rtl="0"/>
            <a:r>
              <a:rPr lang="en-US" sz="2400" dirty="0" smtClean="0"/>
              <a:t> Structural Materials:</a:t>
            </a:r>
          </a:p>
          <a:p>
            <a:pPr marL="0" indent="0" algn="l" rtl="0">
              <a:buNone/>
            </a:pPr>
            <a:r>
              <a:rPr lang="en-US" dirty="0" smtClean="0"/>
              <a:t>        </a:t>
            </a:r>
            <a:r>
              <a:rPr lang="en-US" sz="2000" dirty="0"/>
              <a:t>  </a:t>
            </a:r>
            <a:r>
              <a:rPr lang="en-US" sz="2000" dirty="0" smtClean="0"/>
              <a:t>- Concrete</a:t>
            </a:r>
            <a:r>
              <a:rPr lang="en-US" sz="2000" dirty="0"/>
              <a:t>: </a:t>
            </a:r>
            <a:r>
              <a:rPr lang="en-US" sz="2000" dirty="0"/>
              <a:t> </a:t>
            </a:r>
            <a:endParaRPr lang="en-US" sz="2000" dirty="0"/>
          </a:p>
          <a:p>
            <a:pPr marL="0" indent="0" algn="l" rtl="0">
              <a:buNone/>
            </a:pPr>
            <a:r>
              <a:rPr lang="en-US" sz="2000" dirty="0"/>
              <a:t>           </a:t>
            </a:r>
            <a:r>
              <a:rPr lang="en-US" sz="2000" dirty="0" smtClean="0"/>
              <a:t>         </a:t>
            </a:r>
            <a:r>
              <a:rPr lang="en-US" sz="2000" dirty="0" err="1"/>
              <a:t>f’c</a:t>
            </a:r>
            <a:r>
              <a:rPr lang="en-US" sz="2000" dirty="0"/>
              <a:t> = 21- 40 </a:t>
            </a:r>
            <a:r>
              <a:rPr lang="en-US" sz="2000" dirty="0" err="1"/>
              <a:t>Mpa</a:t>
            </a:r>
            <a:r>
              <a:rPr lang="en-US" sz="2000" dirty="0"/>
              <a:t> (slab-on-grade, footings)  </a:t>
            </a:r>
          </a:p>
          <a:p>
            <a:pPr marL="0" indent="0" algn="l" rtl="0">
              <a:buNone/>
            </a:pPr>
            <a:r>
              <a:rPr lang="en-US" sz="2000" dirty="0"/>
              <a:t>            </a:t>
            </a:r>
            <a:r>
              <a:rPr lang="en-US" sz="2000" dirty="0" smtClean="0"/>
              <a:t>             </a:t>
            </a:r>
            <a:r>
              <a:rPr lang="en-US" sz="2000" dirty="0"/>
              <a:t>= 24-35 </a:t>
            </a:r>
            <a:r>
              <a:rPr lang="en-US" sz="2000" dirty="0" err="1"/>
              <a:t>Mpa</a:t>
            </a:r>
            <a:r>
              <a:rPr lang="en-US" sz="2000" dirty="0"/>
              <a:t> (beams, framed slabs) </a:t>
            </a:r>
          </a:p>
          <a:p>
            <a:pPr marL="0" indent="0" algn="l" rtl="0">
              <a:buNone/>
            </a:pPr>
            <a:r>
              <a:rPr lang="en-US" sz="2000" dirty="0"/>
              <a:t>             </a:t>
            </a:r>
            <a:r>
              <a:rPr lang="en-US" sz="2000" dirty="0" smtClean="0"/>
              <a:t>            </a:t>
            </a:r>
            <a:r>
              <a:rPr lang="en-US" sz="2000" dirty="0"/>
              <a:t>= 21- 45 </a:t>
            </a:r>
            <a:r>
              <a:rPr lang="en-US" sz="2000" dirty="0" err="1"/>
              <a:t>Mpa</a:t>
            </a:r>
            <a:r>
              <a:rPr lang="en-US" sz="2000" dirty="0"/>
              <a:t> (columns and shear walls)</a:t>
            </a:r>
          </a:p>
          <a:p>
            <a:pPr marL="0" indent="0" algn="l" rtl="0">
              <a:buNone/>
            </a:pPr>
            <a:r>
              <a:rPr lang="en-US" sz="2000" dirty="0"/>
              <a:t>        </a:t>
            </a:r>
            <a:r>
              <a:rPr lang="en-US" sz="2000" dirty="0" smtClean="0"/>
              <a:t> </a:t>
            </a:r>
          </a:p>
          <a:p>
            <a:pPr marL="0" indent="0" algn="l" rtl="0">
              <a:buNone/>
            </a:pPr>
            <a:r>
              <a:rPr lang="en-US" sz="2000" dirty="0"/>
              <a:t> </a:t>
            </a:r>
            <a:r>
              <a:rPr lang="en-US" sz="2000" dirty="0" smtClean="0"/>
              <a:t>           -Reinforcing </a:t>
            </a:r>
            <a:r>
              <a:rPr lang="en-US" sz="2000" dirty="0"/>
              <a:t>Steel: 	</a:t>
            </a:r>
          </a:p>
          <a:p>
            <a:pPr marL="0" indent="0" algn="l" rtl="0">
              <a:buNone/>
            </a:pPr>
            <a:r>
              <a:rPr lang="en-US" sz="2000" dirty="0"/>
              <a:t>       </a:t>
            </a:r>
            <a:r>
              <a:rPr lang="en-US" sz="2000" dirty="0" smtClean="0"/>
              <a:t>            </a:t>
            </a:r>
            <a:r>
              <a:rPr lang="en-US" sz="2000" dirty="0" err="1"/>
              <a:t>Es</a:t>
            </a:r>
            <a:r>
              <a:rPr lang="en-US" sz="2000" dirty="0"/>
              <a:t> </a:t>
            </a:r>
            <a:r>
              <a:rPr lang="en-US" sz="2000" dirty="0"/>
              <a:t>= 200,000 </a:t>
            </a:r>
            <a:r>
              <a:rPr lang="en-US" sz="2000" dirty="0" err="1"/>
              <a:t>Mpa</a:t>
            </a:r>
            <a:r>
              <a:rPr lang="en-US" sz="2000" dirty="0"/>
              <a:t> </a:t>
            </a:r>
          </a:p>
          <a:p>
            <a:pPr marL="0" indent="0" algn="l" rtl="0">
              <a:buNone/>
            </a:pPr>
            <a:r>
              <a:rPr lang="en-US" sz="2000" dirty="0"/>
              <a:t> </a:t>
            </a:r>
            <a:r>
              <a:rPr lang="en-US" sz="2000" dirty="0"/>
              <a:t>         </a:t>
            </a:r>
            <a:r>
              <a:rPr lang="en-US" sz="2000" dirty="0" smtClean="0"/>
              <a:t>         </a:t>
            </a:r>
            <a:r>
              <a:rPr lang="en-US" sz="2000" dirty="0" err="1"/>
              <a:t>fy</a:t>
            </a:r>
            <a:r>
              <a:rPr lang="en-US" sz="2000" dirty="0"/>
              <a:t> </a:t>
            </a:r>
            <a:r>
              <a:rPr lang="en-US" sz="2000" dirty="0"/>
              <a:t>= 420 </a:t>
            </a:r>
            <a:r>
              <a:rPr lang="en-US" sz="2000" dirty="0" err="1"/>
              <a:t>MPa</a:t>
            </a:r>
            <a:r>
              <a:rPr lang="en-US" sz="2000" dirty="0"/>
              <a:t>.</a:t>
            </a:r>
          </a:p>
          <a:p>
            <a:pPr marL="0" indent="0" algn="l" rtl="0">
              <a:buNone/>
            </a:pPr>
            <a:r>
              <a:rPr lang="en-US" sz="2000" dirty="0"/>
              <a:t>             </a:t>
            </a:r>
            <a:r>
              <a:rPr lang="en-US" sz="2000" dirty="0" smtClean="0"/>
              <a:t>     </a:t>
            </a:r>
            <a:r>
              <a:rPr lang="en-US" sz="2000" dirty="0"/>
              <a:t>Grade 60</a:t>
            </a:r>
          </a:p>
          <a:p>
            <a:pPr algn="l" rtl="0"/>
            <a:endParaRPr lang="en-US"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a:xfrm>
                <a:off x="304800" y="762000"/>
                <a:ext cx="8382000" cy="5562600"/>
              </a:xfrm>
            </p:spPr>
            <p:txBody>
              <a:bodyPr>
                <a:noAutofit/>
              </a:bodyPr>
              <a:lstStyle/>
              <a:p>
                <a:pPr marL="0" lvl="0" indent="0" algn="l" rtl="0">
                  <a:buNone/>
                </a:pPr>
                <a:r>
                  <a:rPr lang="en-US" sz="2000" b="1" u="sng" dirty="0"/>
                  <a:t>- Stresses at </a:t>
                </a:r>
                <a:r>
                  <a:rPr lang="en-US" sz="2000" b="1" u="sng" dirty="0" err="1"/>
                  <a:t>transfere</a:t>
                </a:r>
                <a:r>
                  <a:rPr lang="en-US" sz="2000" b="1" u="sng" dirty="0"/>
                  <a:t>(compare with </a:t>
                </a:r>
                <a:r>
                  <a:rPr lang="en-US" sz="2000" b="1" u="sng" dirty="0" err="1"/>
                  <a:t>fc</a:t>
                </a:r>
                <a:r>
                  <a:rPr lang="en-US" sz="2000" b="1" u="sng" baseline="-25000" dirty="0" err="1"/>
                  <a:t>i</a:t>
                </a:r>
                <a:r>
                  <a:rPr lang="en-US" sz="2000" b="1" u="sng" dirty="0"/>
                  <a:t> and </a:t>
                </a:r>
                <a:r>
                  <a:rPr lang="en-US" sz="2000" b="1" u="sng" dirty="0" err="1"/>
                  <a:t>fti</a:t>
                </a:r>
                <a:r>
                  <a:rPr lang="en-US" sz="2000" b="1" u="sng" dirty="0"/>
                  <a:t>)</a:t>
                </a:r>
              </a:p>
              <a:p>
                <a:pPr marL="0" indent="0" algn="l" rtl="0">
                  <a:buNone/>
                </a:pPr>
                <a:endParaRPr lang="en-US" sz="2000" dirty="0" smtClean="0"/>
              </a:p>
              <a:p>
                <a:pPr algn="l" rtl="0"/>
                <a:r>
                  <a:rPr lang="en-US" sz="2000" b="1" u="sng" dirty="0"/>
                  <a:t>At support</a:t>
                </a:r>
                <a:r>
                  <a:rPr lang="en-US" sz="2000" b="1" u="sng" dirty="0" smtClean="0"/>
                  <a:t>:</a:t>
                </a:r>
                <a:endParaRPr lang="en-US" sz="2000" dirty="0" smtClean="0"/>
              </a:p>
              <a:p>
                <a:pPr marL="0" indent="0" algn="l" rtl="0">
                  <a:buNone/>
                </a:pPr>
                <a:endParaRPr lang="en-US" sz="2000" dirty="0" smtClean="0"/>
              </a:p>
              <a:p>
                <a:pPr marL="0" indent="0" algn="l" rtl="0">
                  <a:buNone/>
                </a:pPr>
                <a:r>
                  <a:rPr lang="en-US" sz="2000" dirty="0" smtClean="0"/>
                  <a:t> </a:t>
                </a:r>
                <a:r>
                  <a:rPr lang="en-US" sz="2000" b="1" dirty="0" err="1"/>
                  <a:t>F</a:t>
                </a:r>
                <a:r>
                  <a:rPr lang="en-US" sz="2000" b="1" baseline="-25000" dirty="0" err="1"/>
                  <a:t>top</a:t>
                </a:r>
                <a:r>
                  <a:rPr lang="en-US" sz="2000" b="1" dirty="0"/>
                  <a:t>=</a:t>
                </a:r>
                <a14:m>
                  <m:oMath xmlns:m="http://schemas.openxmlformats.org/officeDocument/2006/math">
                    <m:f>
                      <m:fPr>
                        <m:ctrlPr>
                          <a:rPr lang="en-US" sz="2000" b="1" i="1"/>
                        </m:ctrlPr>
                      </m:fPr>
                      <m:num>
                        <m:r>
                          <a:rPr lang="en-US" sz="2000" b="1" i="1"/>
                          <m:t>  −</m:t>
                        </m:r>
                        <m:r>
                          <a:rPr lang="en-US" sz="2000" b="1" i="1"/>
                          <m:t>𝑷𝒊</m:t>
                        </m:r>
                      </m:num>
                      <m:den>
                        <m:r>
                          <a:rPr lang="en-US" sz="2000" b="1" i="1"/>
                          <m:t>𝑨𝒄</m:t>
                        </m:r>
                      </m:den>
                    </m:f>
                    <m:r>
                      <a:rPr lang="en-US" sz="2000" b="1" i="1"/>
                      <m:t>∗</m:t>
                    </m:r>
                    <m:d>
                      <m:dPr>
                        <m:begChr m:val="["/>
                        <m:endChr m:val="]"/>
                        <m:ctrlPr>
                          <a:rPr lang="en-US" sz="2000" b="1" i="1"/>
                        </m:ctrlPr>
                      </m:dPr>
                      <m:e>
                        <m:r>
                          <a:rPr lang="en-US" sz="2000" b="1" i="1"/>
                          <m:t>𝟏</m:t>
                        </m:r>
                        <m:r>
                          <a:rPr lang="en-US" sz="2000" b="1" i="1"/>
                          <m:t>+</m:t>
                        </m:r>
                        <m:f>
                          <m:fPr>
                            <m:ctrlPr>
                              <a:rPr lang="en-US" sz="2000" b="1" i="1"/>
                            </m:ctrlPr>
                          </m:fPr>
                          <m:num>
                            <m:r>
                              <a:rPr lang="en-US" sz="2000" b="1" i="1"/>
                              <m:t>𝒆</m:t>
                            </m:r>
                            <m:r>
                              <a:rPr lang="en-US" sz="2000" b="1" i="1"/>
                              <m:t> </m:t>
                            </m:r>
                            <m:r>
                              <a:rPr lang="en-US" sz="2000" b="1" i="1"/>
                              <m:t>𝑪𝒕</m:t>
                            </m:r>
                          </m:num>
                          <m:den>
                            <m:r>
                              <a:rPr lang="en-US" sz="2000" b="1" i="1"/>
                              <m:t>𝒓</m:t>
                            </m:r>
                            <m:r>
                              <a:rPr lang="en-US" sz="2000" b="1" i="1"/>
                              <m:t>∗</m:t>
                            </m:r>
                            <m:r>
                              <a:rPr lang="en-US" sz="2000" b="1" i="1"/>
                              <m:t>𝒓</m:t>
                            </m:r>
                          </m:den>
                        </m:f>
                      </m:e>
                    </m:d>
                    <m:r>
                      <a:rPr lang="en-US" sz="2000" b="1" i="1"/>
                      <m:t>+</m:t>
                    </m:r>
                    <m:f>
                      <m:fPr>
                        <m:ctrlPr>
                          <a:rPr lang="en-US" sz="2000" b="1" i="1"/>
                        </m:ctrlPr>
                      </m:fPr>
                      <m:num>
                        <m:r>
                          <a:rPr lang="en-US" sz="2000" b="1" i="1"/>
                          <m:t>𝐌</m:t>
                        </m:r>
                        <m:r>
                          <a:rPr lang="en-US" sz="2000" b="1" i="1" baseline="-25000"/>
                          <m:t>𝐃</m:t>
                        </m:r>
                      </m:num>
                      <m:den>
                        <m:r>
                          <a:rPr lang="en-US" sz="2000" b="1" i="1"/>
                          <m:t>𝑺𝒕</m:t>
                        </m:r>
                      </m:den>
                    </m:f>
                  </m:oMath>
                </a14:m>
                <a:r>
                  <a:rPr lang="en-US" sz="2000" dirty="0"/>
                  <a:t> = -1.3 </a:t>
                </a:r>
                <a:r>
                  <a:rPr lang="en-US" sz="2000" b="1" dirty="0"/>
                  <a:t>&lt;</a:t>
                </a:r>
                <a:r>
                  <a:rPr lang="en-US" sz="2000" dirty="0"/>
                  <a:t> 18 …....ok</a:t>
                </a:r>
              </a:p>
              <a:p>
                <a:pPr marL="0" indent="0" algn="l" rtl="0">
                  <a:buNone/>
                </a:pPr>
                <a:r>
                  <a:rPr lang="en-US" sz="2000" b="1" dirty="0"/>
                  <a:t> </a:t>
                </a:r>
                <a:endParaRPr lang="en-US" sz="2000" dirty="0"/>
              </a:p>
              <a:p>
                <a:pPr marL="0" indent="0" algn="l" rtl="0">
                  <a:buNone/>
                </a:pPr>
                <a:r>
                  <a:rPr lang="en-US" sz="2000" b="1" dirty="0" smtClean="0"/>
                  <a:t>  </a:t>
                </a:r>
                <a:r>
                  <a:rPr lang="en-US" sz="2000" b="1" dirty="0" err="1"/>
                  <a:t>F</a:t>
                </a:r>
                <a:r>
                  <a:rPr lang="en-US" sz="2000" b="1" baseline="-25000" dirty="0" err="1"/>
                  <a:t>bottom</a:t>
                </a:r>
                <a:r>
                  <a:rPr lang="en-US" sz="2000" b="1" dirty="0"/>
                  <a:t>=</a:t>
                </a:r>
                <a14:m>
                  <m:oMath xmlns:m="http://schemas.openxmlformats.org/officeDocument/2006/math">
                    <m:f>
                      <m:fPr>
                        <m:ctrlPr>
                          <a:rPr lang="en-US" sz="2000" b="1" i="1"/>
                        </m:ctrlPr>
                      </m:fPr>
                      <m:num>
                        <m:r>
                          <a:rPr lang="en-US" sz="2000" b="1" i="1"/>
                          <m:t>−</m:t>
                        </m:r>
                        <m:r>
                          <a:rPr lang="en-US" sz="2000" b="1" i="1"/>
                          <m:t>𝑷𝒊</m:t>
                        </m:r>
                      </m:num>
                      <m:den>
                        <m:r>
                          <a:rPr lang="en-US" sz="2000" b="1" i="1"/>
                          <m:t>𝑨𝒄</m:t>
                        </m:r>
                      </m:den>
                    </m:f>
                    <m:r>
                      <a:rPr lang="en-US" sz="2000" b="1" i="1"/>
                      <m:t>∗</m:t>
                    </m:r>
                    <m:d>
                      <m:dPr>
                        <m:begChr m:val="["/>
                        <m:endChr m:val="]"/>
                        <m:ctrlPr>
                          <a:rPr lang="en-US" sz="2000" b="1" i="1"/>
                        </m:ctrlPr>
                      </m:dPr>
                      <m:e>
                        <m:r>
                          <a:rPr lang="en-US" sz="2000" b="1" i="1"/>
                          <m:t>𝟏</m:t>
                        </m:r>
                        <m:r>
                          <a:rPr lang="en-US" sz="2000" b="1" i="1"/>
                          <m:t>−</m:t>
                        </m:r>
                        <m:f>
                          <m:fPr>
                            <m:ctrlPr>
                              <a:rPr lang="en-US" sz="2000" b="1" i="1"/>
                            </m:ctrlPr>
                          </m:fPr>
                          <m:num>
                            <m:r>
                              <a:rPr lang="en-US" sz="2000" b="1" i="1"/>
                              <m:t>𝒆</m:t>
                            </m:r>
                            <m:r>
                              <a:rPr lang="en-US" sz="2000" b="1" i="1"/>
                              <m:t> </m:t>
                            </m:r>
                            <m:r>
                              <a:rPr lang="en-US" sz="2000" b="1" i="1"/>
                              <m:t>𝑪𝒃</m:t>
                            </m:r>
                          </m:num>
                          <m:den>
                            <m:r>
                              <a:rPr lang="en-US" sz="2000" b="1" i="1"/>
                              <m:t>𝒓</m:t>
                            </m:r>
                            <m:r>
                              <a:rPr lang="en-US" sz="2000" b="1" i="1"/>
                              <m:t>∗</m:t>
                            </m:r>
                            <m:r>
                              <a:rPr lang="en-US" sz="2000" b="1" i="1"/>
                              <m:t>𝒓</m:t>
                            </m:r>
                          </m:den>
                        </m:f>
                      </m:e>
                    </m:d>
                    <m:r>
                      <a:rPr lang="en-US" sz="2000" b="1" i="1"/>
                      <m:t>−</m:t>
                    </m:r>
                    <m:f>
                      <m:fPr>
                        <m:ctrlPr>
                          <a:rPr lang="en-US" sz="2000" b="1" i="1"/>
                        </m:ctrlPr>
                      </m:fPr>
                      <m:num>
                        <m:r>
                          <a:rPr lang="en-US" sz="2000" b="1" i="1"/>
                          <m:t>𝐌</m:t>
                        </m:r>
                        <m:r>
                          <a:rPr lang="en-US" sz="2000" b="1" i="1" baseline="-25000"/>
                          <m:t>𝐃</m:t>
                        </m:r>
                      </m:num>
                      <m:den>
                        <m:r>
                          <a:rPr lang="en-US" sz="2000" b="1" i="1"/>
                          <m:t>𝑺𝒕</m:t>
                        </m:r>
                      </m:den>
                    </m:f>
                  </m:oMath>
                </a14:m>
                <a:r>
                  <a:rPr lang="en-US" sz="2000" dirty="0"/>
                  <a:t>  = -2.44 </a:t>
                </a:r>
                <a:r>
                  <a:rPr lang="en-US" sz="2000" b="1" dirty="0"/>
                  <a:t>&lt;</a:t>
                </a:r>
                <a:r>
                  <a:rPr lang="en-US" sz="2000" dirty="0"/>
                  <a:t> 18 …..ok</a:t>
                </a:r>
              </a:p>
              <a:p>
                <a:pPr marL="0" indent="0" algn="l" rtl="0">
                  <a:buNone/>
                </a:pPr>
                <a:r>
                  <a:rPr lang="en-US" sz="2000" dirty="0"/>
                  <a:t>  </a:t>
                </a:r>
              </a:p>
              <a:p>
                <a:pPr algn="l" rtl="0"/>
                <a:r>
                  <a:rPr lang="en-US" sz="2000" b="1" u="sng" dirty="0"/>
                  <a:t>At mid span:</a:t>
                </a:r>
                <a:endParaRPr lang="en-US" sz="2000" dirty="0"/>
              </a:p>
              <a:p>
                <a:pPr marL="0" indent="0" algn="l" rtl="0">
                  <a:buNone/>
                </a:pPr>
                <a:r>
                  <a:rPr lang="en-US" sz="2000" dirty="0"/>
                  <a:t> </a:t>
                </a:r>
              </a:p>
              <a:p>
                <a:pPr marL="0" indent="0" algn="l" rtl="0">
                  <a:buNone/>
                </a:pPr>
                <a:r>
                  <a:rPr lang="en-US" sz="2000" b="1" dirty="0" err="1"/>
                  <a:t>F</a:t>
                </a:r>
                <a:r>
                  <a:rPr lang="en-US" sz="2000" b="1" baseline="-25000" dirty="0" err="1"/>
                  <a:t>top</a:t>
                </a:r>
                <a:r>
                  <a:rPr lang="en-US" sz="2000" b="1" dirty="0"/>
                  <a:t>=</a:t>
                </a:r>
                <a14:m>
                  <m:oMath xmlns:m="http://schemas.openxmlformats.org/officeDocument/2006/math">
                    <m:f>
                      <m:fPr>
                        <m:ctrlPr>
                          <a:rPr lang="en-US" sz="2000" b="1" i="1"/>
                        </m:ctrlPr>
                      </m:fPr>
                      <m:num>
                        <m:r>
                          <a:rPr lang="en-US" sz="2000" b="1" i="1"/>
                          <m:t>  −</m:t>
                        </m:r>
                        <m:r>
                          <a:rPr lang="en-US" sz="2000" b="1" i="1"/>
                          <m:t>𝑷𝒊</m:t>
                        </m:r>
                      </m:num>
                      <m:den>
                        <m:r>
                          <a:rPr lang="en-US" sz="2000" b="1" i="1"/>
                          <m:t>𝑨𝒄</m:t>
                        </m:r>
                      </m:den>
                    </m:f>
                    <m:r>
                      <a:rPr lang="en-US" sz="2000" b="1" i="1"/>
                      <m:t>∗</m:t>
                    </m:r>
                    <m:d>
                      <m:dPr>
                        <m:begChr m:val="["/>
                        <m:endChr m:val="]"/>
                        <m:ctrlPr>
                          <a:rPr lang="en-US" sz="2000" b="1" i="1"/>
                        </m:ctrlPr>
                      </m:dPr>
                      <m:e>
                        <m:r>
                          <a:rPr lang="en-US" sz="2000" b="1" i="1"/>
                          <m:t>𝟏</m:t>
                        </m:r>
                        <m:r>
                          <a:rPr lang="en-US" sz="2000" b="1" i="1"/>
                          <m:t>−</m:t>
                        </m:r>
                        <m:f>
                          <m:fPr>
                            <m:ctrlPr>
                              <a:rPr lang="en-US" sz="2000" b="1" i="1"/>
                            </m:ctrlPr>
                          </m:fPr>
                          <m:num>
                            <m:r>
                              <a:rPr lang="en-US" sz="2000" b="1" i="1"/>
                              <m:t>𝒆</m:t>
                            </m:r>
                            <m:r>
                              <a:rPr lang="en-US" sz="2000" b="1" i="1"/>
                              <m:t> </m:t>
                            </m:r>
                            <m:r>
                              <a:rPr lang="en-US" sz="2000" b="1" i="1"/>
                              <m:t>𝑪𝒕</m:t>
                            </m:r>
                          </m:num>
                          <m:den>
                            <m:r>
                              <a:rPr lang="en-US" sz="2000" b="1" i="1"/>
                              <m:t>𝒓</m:t>
                            </m:r>
                            <m:r>
                              <a:rPr lang="en-US" sz="2000" b="1" i="1"/>
                              <m:t>∗</m:t>
                            </m:r>
                            <m:r>
                              <a:rPr lang="en-US" sz="2000" b="1" i="1"/>
                              <m:t>𝒓</m:t>
                            </m:r>
                          </m:den>
                        </m:f>
                      </m:e>
                    </m:d>
                    <m:r>
                      <a:rPr lang="en-US" sz="2000" b="1" i="1"/>
                      <m:t>−</m:t>
                    </m:r>
                    <m:f>
                      <m:fPr>
                        <m:ctrlPr>
                          <a:rPr lang="en-US" sz="2000" b="1" i="1"/>
                        </m:ctrlPr>
                      </m:fPr>
                      <m:num>
                        <m:r>
                          <a:rPr lang="en-US" sz="2000" b="1" i="1"/>
                          <m:t>𝐌</m:t>
                        </m:r>
                        <m:r>
                          <a:rPr lang="en-US" sz="2000" b="1" i="1" baseline="-25000"/>
                          <m:t>𝐃</m:t>
                        </m:r>
                      </m:num>
                      <m:den>
                        <m:r>
                          <a:rPr lang="en-US" sz="2000" b="1" i="1"/>
                          <m:t>𝑺𝒕</m:t>
                        </m:r>
                      </m:den>
                    </m:f>
                  </m:oMath>
                </a14:m>
                <a:r>
                  <a:rPr lang="en-US" sz="2000" dirty="0"/>
                  <a:t> = 1.13 &lt; 2.7…..ok</a:t>
                </a:r>
              </a:p>
              <a:p>
                <a:pPr marL="0" indent="0" algn="l" rtl="0">
                  <a:buNone/>
                </a:pPr>
                <a:r>
                  <a:rPr lang="en-US" sz="2000" b="1" dirty="0" err="1"/>
                  <a:t>F</a:t>
                </a:r>
                <a:r>
                  <a:rPr lang="en-US" sz="2000" b="1" baseline="-25000" dirty="0" err="1"/>
                  <a:t>bot</a:t>
                </a:r>
                <a:r>
                  <a:rPr lang="en-US" sz="2000" b="1" dirty="0"/>
                  <a:t>=</a:t>
                </a:r>
                <a14:m>
                  <m:oMath xmlns:m="http://schemas.openxmlformats.org/officeDocument/2006/math">
                    <m:f>
                      <m:fPr>
                        <m:ctrlPr>
                          <a:rPr lang="en-US" sz="2000" b="1" i="1"/>
                        </m:ctrlPr>
                      </m:fPr>
                      <m:num>
                        <m:r>
                          <a:rPr lang="en-US" sz="2000" b="1" i="1"/>
                          <m:t>  −</m:t>
                        </m:r>
                        <m:r>
                          <a:rPr lang="en-US" sz="2000" b="1" i="1"/>
                          <m:t>𝑷𝒊</m:t>
                        </m:r>
                      </m:num>
                      <m:den>
                        <m:r>
                          <a:rPr lang="en-US" sz="2000" b="1" i="1"/>
                          <m:t>𝑨𝒄</m:t>
                        </m:r>
                      </m:den>
                    </m:f>
                    <m:r>
                      <a:rPr lang="en-US" sz="2000" b="1" i="1"/>
                      <m:t>∗</m:t>
                    </m:r>
                    <m:d>
                      <m:dPr>
                        <m:begChr m:val="["/>
                        <m:endChr m:val="]"/>
                        <m:ctrlPr>
                          <a:rPr lang="en-US" sz="2000" b="1" i="1"/>
                        </m:ctrlPr>
                      </m:dPr>
                      <m:e>
                        <m:r>
                          <a:rPr lang="en-US" sz="2000" b="1" i="1"/>
                          <m:t>𝟏</m:t>
                        </m:r>
                        <m:r>
                          <a:rPr lang="en-US" sz="2000" b="1" i="1"/>
                          <m:t>+</m:t>
                        </m:r>
                        <m:f>
                          <m:fPr>
                            <m:ctrlPr>
                              <a:rPr lang="en-US" sz="2000" b="1" i="1"/>
                            </m:ctrlPr>
                          </m:fPr>
                          <m:num>
                            <m:r>
                              <a:rPr lang="en-US" sz="2000" b="1" i="1"/>
                              <m:t>𝒆</m:t>
                            </m:r>
                            <m:r>
                              <a:rPr lang="en-US" sz="2000" b="1" i="1"/>
                              <m:t> </m:t>
                            </m:r>
                            <m:r>
                              <a:rPr lang="en-US" sz="2000" b="1" i="1"/>
                              <m:t>𝑪𝒕</m:t>
                            </m:r>
                          </m:num>
                          <m:den>
                            <m:r>
                              <a:rPr lang="en-US" sz="2000" b="1" i="1"/>
                              <m:t>𝒓</m:t>
                            </m:r>
                            <m:r>
                              <a:rPr lang="en-US" sz="2000" b="1" i="1"/>
                              <m:t>∗</m:t>
                            </m:r>
                            <m:r>
                              <a:rPr lang="en-US" sz="2000" b="1" i="1"/>
                              <m:t>𝒓</m:t>
                            </m:r>
                          </m:den>
                        </m:f>
                      </m:e>
                    </m:d>
                    <m:r>
                      <a:rPr lang="en-US" sz="2000" b="1" i="1"/>
                      <m:t>+</m:t>
                    </m:r>
                    <m:f>
                      <m:fPr>
                        <m:ctrlPr>
                          <a:rPr lang="en-US" sz="2000" b="1" i="1"/>
                        </m:ctrlPr>
                      </m:fPr>
                      <m:num>
                        <m:r>
                          <a:rPr lang="en-US" sz="2000" b="1" i="1"/>
                          <m:t>𝐌</m:t>
                        </m:r>
                        <m:r>
                          <a:rPr lang="en-US" sz="2000" b="1" i="1" baseline="-25000"/>
                          <m:t>𝐃</m:t>
                        </m:r>
                      </m:num>
                      <m:den>
                        <m:r>
                          <a:rPr lang="en-US" sz="2000" b="1" i="1"/>
                          <m:t>𝑺𝒕</m:t>
                        </m:r>
                      </m:den>
                    </m:f>
                  </m:oMath>
                </a14:m>
                <a:r>
                  <a:rPr lang="en-US" sz="2000" dirty="0"/>
                  <a:t> = -1.3  &lt; 18…...</a:t>
                </a:r>
                <a:r>
                  <a:rPr lang="en-US" sz="2000" dirty="0" smtClean="0"/>
                  <a:t>ok</a:t>
                </a:r>
              </a:p>
              <a:p>
                <a:pPr marL="0" indent="0" algn="l" rtl="0">
                  <a:buNone/>
                </a:pPr>
                <a:r>
                  <a:rPr lang="en-US" sz="2000" dirty="0"/>
                  <a:t> </a:t>
                </a:r>
              </a:p>
              <a:p>
                <a:pPr algn="l"/>
                <a:endParaRPr lang="ar-SA" sz="2000"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xfrm>
                <a:off x="304800" y="762000"/>
                <a:ext cx="8382000" cy="5562600"/>
              </a:xfrm>
              <a:blipFill rotWithShape="1">
                <a:blip r:embed="rId2"/>
                <a:stretch>
                  <a:fillRect l="-727" t="-548"/>
                </a:stretch>
              </a:blipFill>
            </p:spPr>
            <p:txBody>
              <a:bodyPr/>
              <a:lstStyle/>
              <a:p>
                <a:r>
                  <a:rPr lang="ar-SA">
                    <a:noFill/>
                  </a:rPr>
                  <a:t> </a:t>
                </a:r>
              </a:p>
            </p:txBody>
          </p:sp>
        </mc:Fallback>
      </mc:AlternateContent>
    </p:spTree>
    <p:extLst>
      <p:ext uri="{BB962C8B-B14F-4D97-AF65-F5344CB8AC3E}">
        <p14:creationId xmlns:p14="http://schemas.microsoft.com/office/powerpoint/2010/main" val="282893196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1143000"/>
            <a:ext cx="8458200" cy="5181600"/>
          </a:xfrm>
        </p:spPr>
        <p:txBody>
          <a:bodyPr/>
          <a:lstStyle/>
          <a:p>
            <a:pPr algn="l" rtl="0"/>
            <a:r>
              <a:rPr lang="en-US" dirty="0"/>
              <a:t>Minimum top </a:t>
            </a:r>
            <a:r>
              <a:rPr lang="en-US" dirty="0" err="1"/>
              <a:t>nonprestressed</a:t>
            </a:r>
            <a:r>
              <a:rPr lang="en-US" dirty="0"/>
              <a:t> (bonded)steel is equal to:</a:t>
            </a:r>
          </a:p>
          <a:p>
            <a:pPr marL="0" indent="0" algn="l" rtl="0">
              <a:buNone/>
            </a:pPr>
            <a:r>
              <a:rPr lang="en-US" dirty="0"/>
              <a:t>As = .00075 h L </a:t>
            </a:r>
          </a:p>
          <a:p>
            <a:pPr marL="0" indent="0" algn="l" rtl="0">
              <a:buNone/>
            </a:pPr>
            <a:r>
              <a:rPr lang="en-US" dirty="0" smtClean="0"/>
              <a:t>- Where </a:t>
            </a:r>
            <a:r>
              <a:rPr lang="en-US" dirty="0"/>
              <a:t>L is length of half spans at the support along the frame</a:t>
            </a:r>
          </a:p>
          <a:p>
            <a:pPr marL="0" indent="0" algn="l" rtl="0">
              <a:buNone/>
            </a:pPr>
            <a:r>
              <a:rPr lang="en-US" dirty="0"/>
              <a:t>L= 7.99/2 + 7.45/2 =7.72 m</a:t>
            </a:r>
          </a:p>
          <a:p>
            <a:pPr marL="0" indent="0" algn="l" rtl="0">
              <a:buNone/>
            </a:pPr>
            <a:r>
              <a:rPr lang="en-US" dirty="0"/>
              <a:t>As= .00075*7720*250 = 1447.5 mm</a:t>
            </a:r>
            <a:r>
              <a:rPr lang="en-US" baseline="30000" dirty="0"/>
              <a:t>2</a:t>
            </a:r>
            <a:endParaRPr lang="en-US" dirty="0"/>
          </a:p>
          <a:p>
            <a:pPr algn="l" rtl="0"/>
            <a:r>
              <a:rPr lang="en-US" dirty="0"/>
              <a:t>Use… </a:t>
            </a:r>
            <a:r>
              <a:rPr lang="en-US" b="1" dirty="0"/>
              <a:t>8</a:t>
            </a:r>
            <a:r>
              <a:rPr lang="en-US" dirty="0"/>
              <a:t> ɸ</a:t>
            </a:r>
            <a:r>
              <a:rPr lang="en-US" b="1" dirty="0"/>
              <a:t>16</a:t>
            </a:r>
            <a:r>
              <a:rPr lang="en-US" dirty="0"/>
              <a:t> at supports </a:t>
            </a:r>
          </a:p>
          <a:p>
            <a:pPr marL="0" indent="0" algn="l" rtl="0">
              <a:buNone/>
            </a:pPr>
            <a:r>
              <a:rPr lang="en-US" dirty="0"/>
              <a:t>As min= .004*250*1000=1000 mm</a:t>
            </a:r>
            <a:r>
              <a:rPr lang="en-US" baseline="30000" dirty="0"/>
              <a:t>2</a:t>
            </a:r>
            <a:r>
              <a:rPr lang="en-US" dirty="0"/>
              <a:t>/m</a:t>
            </a:r>
          </a:p>
          <a:p>
            <a:pPr algn="l" rtl="0"/>
            <a:r>
              <a:rPr lang="en-US" dirty="0"/>
              <a:t>Use….</a:t>
            </a:r>
            <a:r>
              <a:rPr lang="en-US" b="1" dirty="0"/>
              <a:t>1</a:t>
            </a:r>
            <a:r>
              <a:rPr lang="en-US" dirty="0"/>
              <a:t> ɸ</a:t>
            </a:r>
            <a:r>
              <a:rPr lang="en-US" b="1" dirty="0"/>
              <a:t>12/110 mm</a:t>
            </a:r>
            <a:r>
              <a:rPr lang="en-US" dirty="0"/>
              <a:t>.</a:t>
            </a:r>
          </a:p>
          <a:p>
            <a:pPr algn="l"/>
            <a:endParaRPr lang="ar-SA" dirty="0"/>
          </a:p>
        </p:txBody>
      </p:sp>
    </p:spTree>
    <p:extLst>
      <p:ext uri="{BB962C8B-B14F-4D97-AF65-F5344CB8AC3E}">
        <p14:creationId xmlns:p14="http://schemas.microsoft.com/office/powerpoint/2010/main" val="45352216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33400"/>
            <a:ext cx="8229600" cy="1143000"/>
          </a:xfrm>
        </p:spPr>
        <p:txBody>
          <a:bodyPr>
            <a:normAutofit/>
          </a:bodyPr>
          <a:lstStyle/>
          <a:p>
            <a:r>
              <a:rPr lang="en-US" sz="3200" b="1" i="1" dirty="0"/>
              <a:t>Design Of Two Way Post tensioned Flat Slab With Edge Beams (By Using SAP Program)</a:t>
            </a:r>
            <a:endParaRPr lang="ar-SA" sz="3200" dirty="0"/>
          </a:p>
        </p:txBody>
      </p:sp>
      <p:sp>
        <p:nvSpPr>
          <p:cNvPr id="3" name="عنصر نائب للمحتوى 2"/>
          <p:cNvSpPr>
            <a:spLocks noGrp="1"/>
          </p:cNvSpPr>
          <p:nvPr>
            <p:ph idx="1"/>
          </p:nvPr>
        </p:nvSpPr>
        <p:spPr>
          <a:xfrm>
            <a:off x="152400" y="1752600"/>
            <a:ext cx="8763000" cy="4800600"/>
          </a:xfrm>
        </p:spPr>
        <p:txBody>
          <a:bodyPr>
            <a:normAutofit/>
          </a:bodyPr>
          <a:lstStyle/>
          <a:p>
            <a:pPr algn="l" rtl="0"/>
            <a:r>
              <a:rPr lang="en-US" sz="2000" dirty="0"/>
              <a:t>here the design will deal with the second floor  slab as shown in the plan below:</a:t>
            </a:r>
            <a:endParaRPr lang="ar-SA" sz="2000" dirty="0"/>
          </a:p>
        </p:txBody>
      </p:sp>
      <p:pic>
        <p:nvPicPr>
          <p:cNvPr id="4" name="صورة 3" descr="C:\Users\mo\Desktop\2nd floo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2209800"/>
            <a:ext cx="7086600" cy="4495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1560161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457200"/>
            <a:ext cx="8001000" cy="914400"/>
          </a:xfrm>
        </p:spPr>
        <p:txBody>
          <a:bodyPr>
            <a:normAutofit/>
          </a:bodyPr>
          <a:lstStyle/>
          <a:p>
            <a:r>
              <a:rPr lang="en-US" sz="4000" b="1" dirty="0"/>
              <a:t>Design of Slab </a:t>
            </a:r>
            <a:endParaRPr lang="ar-SA" sz="4000"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a:xfrm>
                <a:off x="228600" y="1676400"/>
                <a:ext cx="8458200" cy="4648200"/>
              </a:xfrm>
            </p:spPr>
            <p:txBody>
              <a:bodyPr>
                <a:normAutofit fontScale="92500" lnSpcReduction="20000"/>
              </a:bodyPr>
              <a:lstStyle/>
              <a:p>
                <a:pPr marL="0" indent="0" algn="l" rtl="0">
                  <a:buNone/>
                </a:pPr>
                <a:r>
                  <a:rPr lang="en-US" b="1" u="sng" dirty="0" smtClean="0"/>
                  <a:t>Given</a:t>
                </a:r>
                <a:r>
                  <a:rPr lang="en-US" b="1" u="sng" dirty="0"/>
                  <a:t>:-</a:t>
                </a:r>
                <a:endParaRPr lang="en-US" dirty="0"/>
              </a:p>
              <a:p>
                <a:pPr lvl="0" algn="l" rtl="0"/>
                <a14:m>
                  <m:oMath xmlns:m="http://schemas.openxmlformats.org/officeDocument/2006/math">
                    <m:r>
                      <a:rPr lang="en-US" i="1"/>
                      <m:t>𝑓</m:t>
                    </m:r>
                    <m:r>
                      <a:rPr lang="en-US" i="1"/>
                      <m:t>′</m:t>
                    </m:r>
                    <m:r>
                      <a:rPr lang="en-US" i="1"/>
                      <m:t>𝑐</m:t>
                    </m:r>
                    <m:r>
                      <a:rPr lang="en-US" i="1"/>
                      <m:t>=</m:t>
                    </m:r>
                    <m:r>
                      <a:rPr lang="en-US" i="1"/>
                      <m:t>30</m:t>
                    </m:r>
                    <m:r>
                      <a:rPr lang="en-US" i="1"/>
                      <m:t> </m:t>
                    </m:r>
                    <m:r>
                      <a:rPr lang="en-US" i="1"/>
                      <m:t>𝑀𝑝𝑎</m:t>
                    </m:r>
                  </m:oMath>
                </a14:m>
                <a:r>
                  <a:rPr lang="en-US" dirty="0"/>
                  <a:t> , E = 4700</a:t>
                </a:r>
                <a14:m>
                  <m:oMath xmlns:m="http://schemas.openxmlformats.org/officeDocument/2006/math">
                    <m:rad>
                      <m:radPr>
                        <m:degHide m:val="on"/>
                        <m:ctrlPr>
                          <a:rPr lang="en-US" i="1"/>
                        </m:ctrlPr>
                      </m:radPr>
                      <m:deg/>
                      <m:e>
                        <m:r>
                          <a:rPr lang="en-US" i="1"/>
                          <m:t>30</m:t>
                        </m:r>
                      </m:e>
                    </m:rad>
                  </m:oMath>
                </a14:m>
                <a:r>
                  <a:rPr lang="en-US" dirty="0"/>
                  <a:t> =814.0638 </a:t>
                </a:r>
                <a:r>
                  <a:rPr lang="en-US" dirty="0" err="1"/>
                  <a:t>Mpa</a:t>
                </a:r>
                <a:r>
                  <a:rPr lang="en-US" dirty="0"/>
                  <a:t>.</a:t>
                </a:r>
              </a:p>
              <a:p>
                <a:pPr lvl="0" algn="l" rtl="0"/>
                <a14:m>
                  <m:oMath xmlns:m="http://schemas.openxmlformats.org/officeDocument/2006/math">
                    <m:sSub>
                      <m:sSubPr>
                        <m:ctrlPr>
                          <a:rPr lang="en-US" i="1"/>
                        </m:ctrlPr>
                      </m:sSubPr>
                      <m:e>
                        <m:r>
                          <a:rPr lang="en-US" i="1"/>
                          <m:t>𝐹</m:t>
                        </m:r>
                      </m:e>
                      <m:sub>
                        <m:r>
                          <a:rPr lang="en-US" i="1"/>
                          <m:t>𝑦</m:t>
                        </m:r>
                      </m:sub>
                    </m:sSub>
                    <m:r>
                      <a:rPr lang="en-US" i="1"/>
                      <m:t>=</m:t>
                    </m:r>
                    <m:r>
                      <a:rPr lang="en-US" i="1"/>
                      <m:t>420</m:t>
                    </m:r>
                    <m:r>
                      <a:rPr lang="en-US" i="1"/>
                      <m:t> </m:t>
                    </m:r>
                    <m:r>
                      <a:rPr lang="en-US" i="1"/>
                      <m:t>𝑀𝑝𝑎</m:t>
                    </m:r>
                  </m:oMath>
                </a14:m>
                <a:r>
                  <a:rPr lang="en-US" dirty="0"/>
                  <a:t>.</a:t>
                </a:r>
              </a:p>
              <a:p>
                <a:pPr lvl="0" algn="l" rtl="0"/>
                <a14:m>
                  <m:oMath xmlns:m="http://schemas.openxmlformats.org/officeDocument/2006/math">
                    <m:sSub>
                      <m:sSubPr>
                        <m:ctrlPr>
                          <a:rPr lang="en-US" i="1"/>
                        </m:ctrlPr>
                      </m:sSubPr>
                      <m:e>
                        <m:r>
                          <a:rPr lang="en-US" i="1"/>
                          <m:t>𝐹</m:t>
                        </m:r>
                      </m:e>
                      <m:sub>
                        <m:r>
                          <a:rPr lang="en-US" i="1"/>
                          <m:t>𝑝𝑢</m:t>
                        </m:r>
                      </m:sub>
                    </m:sSub>
                    <m:r>
                      <a:rPr lang="en-US" i="1"/>
                      <m:t>=</m:t>
                    </m:r>
                    <m:r>
                      <a:rPr lang="en-US" i="1"/>
                      <m:t>1862</m:t>
                    </m:r>
                    <m:r>
                      <a:rPr lang="en-US" i="1"/>
                      <m:t>𝑀𝑝𝑎</m:t>
                    </m:r>
                  </m:oMath>
                </a14:m>
                <a:r>
                  <a:rPr lang="en-US" dirty="0"/>
                  <a:t>.</a:t>
                </a:r>
              </a:p>
              <a:p>
                <a:pPr lvl="0" algn="l" rtl="0"/>
                <a14:m>
                  <m:oMath xmlns:m="http://schemas.openxmlformats.org/officeDocument/2006/math">
                    <m:sSup>
                      <m:sSupPr>
                        <m:ctrlPr>
                          <a:rPr lang="en-US" i="1"/>
                        </m:ctrlPr>
                      </m:sSupPr>
                      <m:e>
                        <m:r>
                          <a:rPr lang="en-US" i="1"/>
                          <m:t>𝑓</m:t>
                        </m:r>
                      </m:e>
                      <m:sup>
                        <m:r>
                          <a:rPr lang="en-US" i="1"/>
                          <m:t>′</m:t>
                        </m:r>
                      </m:sup>
                    </m:sSup>
                    <m:r>
                      <a:rPr lang="en-US" i="1"/>
                      <m:t>𝑐𝑖</m:t>
                    </m:r>
                    <m:r>
                      <a:rPr lang="en-US" i="1"/>
                      <m:t>=</m:t>
                    </m:r>
                    <m:r>
                      <a:rPr lang="en-US" i="1"/>
                      <m:t>0</m:t>
                    </m:r>
                    <m:r>
                      <a:rPr lang="en-US" i="1"/>
                      <m:t>.</m:t>
                    </m:r>
                    <m:r>
                      <a:rPr lang="en-US" i="1"/>
                      <m:t>7</m:t>
                    </m:r>
                    <m:sSup>
                      <m:sSupPr>
                        <m:ctrlPr>
                          <a:rPr lang="en-US" i="1"/>
                        </m:ctrlPr>
                      </m:sSupPr>
                      <m:e>
                        <m:r>
                          <a:rPr lang="en-US" i="1"/>
                          <m:t>𝑓</m:t>
                        </m:r>
                      </m:e>
                      <m:sup>
                        <m:r>
                          <a:rPr lang="en-US" i="1"/>
                          <m:t>′</m:t>
                        </m:r>
                      </m:sup>
                    </m:sSup>
                    <m:r>
                      <a:rPr lang="en-US" i="1"/>
                      <m:t>𝑐</m:t>
                    </m:r>
                    <m:r>
                      <a:rPr lang="en-US" i="1"/>
                      <m:t>=</m:t>
                    </m:r>
                    <m:r>
                      <a:rPr lang="en-US" i="1"/>
                      <m:t>0</m:t>
                    </m:r>
                    <m:r>
                      <a:rPr lang="en-US" i="1"/>
                      <m:t>.</m:t>
                    </m:r>
                    <m:r>
                      <a:rPr lang="en-US" i="1"/>
                      <m:t>7</m:t>
                    </m:r>
                    <m:d>
                      <m:dPr>
                        <m:ctrlPr>
                          <a:rPr lang="en-US" i="1"/>
                        </m:ctrlPr>
                      </m:dPr>
                      <m:e>
                        <m:r>
                          <a:rPr lang="en-US" i="1"/>
                          <m:t>30</m:t>
                        </m:r>
                      </m:e>
                    </m:d>
                    <m:r>
                      <a:rPr lang="en-US" i="1"/>
                      <m:t>=</m:t>
                    </m:r>
                    <m:r>
                      <a:rPr lang="en-US" i="1"/>
                      <m:t>21</m:t>
                    </m:r>
                    <m:r>
                      <a:rPr lang="en-US" i="1"/>
                      <m:t>𝑀𝑝𝑎</m:t>
                    </m:r>
                    <m:r>
                      <a:rPr lang="en-US" i="1"/>
                      <m:t>.</m:t>
                    </m:r>
                  </m:oMath>
                </a14:m>
                <a:endParaRPr lang="en-US" dirty="0"/>
              </a:p>
              <a:p>
                <a:pPr lvl="0" algn="l" rtl="0"/>
                <a:r>
                  <a:rPr lang="en-US" dirty="0"/>
                  <a:t>Floor height = 3 m.</a:t>
                </a:r>
              </a:p>
              <a:p>
                <a:pPr lvl="0" algn="l" rtl="0"/>
                <a:r>
                  <a:rPr lang="en-US" dirty="0"/>
                  <a:t>Superimposed dead load = 5.4 KN/</a:t>
                </a:r>
                <a14:m>
                  <m:oMath xmlns:m="http://schemas.openxmlformats.org/officeDocument/2006/math">
                    <m:sSup>
                      <m:sSupPr>
                        <m:ctrlPr>
                          <a:rPr lang="en-US" i="1"/>
                        </m:ctrlPr>
                      </m:sSupPr>
                      <m:e>
                        <m:r>
                          <a:rPr lang="en-US" i="1"/>
                          <m:t>𝑚</m:t>
                        </m:r>
                      </m:e>
                      <m:sup>
                        <m:r>
                          <a:rPr lang="en-US" i="1"/>
                          <m:t>2</m:t>
                        </m:r>
                      </m:sup>
                    </m:sSup>
                  </m:oMath>
                </a14:m>
                <a:r>
                  <a:rPr lang="en-US" dirty="0"/>
                  <a:t>.</a:t>
                </a:r>
              </a:p>
              <a:p>
                <a:pPr lvl="0" algn="l" rtl="0"/>
                <a:r>
                  <a:rPr lang="en-US" dirty="0"/>
                  <a:t>Live load for residential public rooms = 5 KN/</a:t>
                </a:r>
                <a14:m>
                  <m:oMath xmlns:m="http://schemas.openxmlformats.org/officeDocument/2006/math">
                    <m:sSup>
                      <m:sSupPr>
                        <m:ctrlPr>
                          <a:rPr lang="en-US" i="1"/>
                        </m:ctrlPr>
                      </m:sSupPr>
                      <m:e>
                        <m:r>
                          <a:rPr lang="en-US" i="1"/>
                          <m:t>𝑚</m:t>
                        </m:r>
                      </m:e>
                      <m:sup>
                        <m:r>
                          <a:rPr lang="en-US" i="1"/>
                          <m:t>2</m:t>
                        </m:r>
                      </m:sup>
                    </m:sSup>
                  </m:oMath>
                </a14:m>
                <a:r>
                  <a:rPr lang="en-US" dirty="0"/>
                  <a:t>.</a:t>
                </a:r>
              </a:p>
              <a:p>
                <a:pPr lvl="0" algn="l" rtl="0"/>
                <a:r>
                  <a:rPr lang="en-US" dirty="0"/>
                  <a:t>External wall load = 5 KN/m.</a:t>
                </a:r>
              </a:p>
              <a:p>
                <a:pPr lvl="0" algn="l" rtl="0"/>
                <a:r>
                  <a:rPr lang="en-US" dirty="0"/>
                  <a:t>Wind load in X direction = 0.03 KN/m.</a:t>
                </a:r>
              </a:p>
              <a:p>
                <a:pPr lvl="0" algn="l" rtl="0"/>
                <a:r>
                  <a:rPr lang="en-US" dirty="0"/>
                  <a:t>Wind load in Y direction = 0.05 KN/m.</a:t>
                </a:r>
              </a:p>
              <a:p>
                <a:pPr algn="l" rtl="0"/>
                <a:r>
                  <a:rPr lang="en-US" dirty="0"/>
                  <a:t>12 Column </a:t>
                </a:r>
                <a:endParaRPr lang="ar-SA"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xfrm>
                <a:off x="228600" y="1676400"/>
                <a:ext cx="8458200" cy="4648200"/>
              </a:xfrm>
              <a:blipFill rotWithShape="1">
                <a:blip r:embed="rId2"/>
                <a:stretch>
                  <a:fillRect l="-1154" t="-2490" b="-1835"/>
                </a:stretch>
              </a:blipFill>
            </p:spPr>
            <p:txBody>
              <a:bodyPr/>
              <a:lstStyle/>
              <a:p>
                <a:r>
                  <a:rPr lang="ar-SA">
                    <a:noFill/>
                  </a:rPr>
                  <a:t> </a:t>
                </a:r>
              </a:p>
            </p:txBody>
          </p:sp>
        </mc:Fallback>
      </mc:AlternateContent>
    </p:spTree>
    <p:extLst>
      <p:ext uri="{BB962C8B-B14F-4D97-AF65-F5344CB8AC3E}">
        <p14:creationId xmlns:p14="http://schemas.microsoft.com/office/powerpoint/2010/main" val="170855450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33400"/>
            <a:ext cx="8001000" cy="838200"/>
          </a:xfrm>
        </p:spPr>
        <p:txBody>
          <a:bodyPr>
            <a:normAutofit/>
          </a:bodyPr>
          <a:lstStyle/>
          <a:p>
            <a:r>
              <a:rPr lang="en-US" sz="4000" b="1" dirty="0"/>
              <a:t>Design of Slab</a:t>
            </a:r>
            <a:endParaRPr lang="ar-SA" sz="4000" b="1"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a:xfrm>
                <a:off x="0" y="1219200"/>
                <a:ext cx="9144000" cy="5638800"/>
              </a:xfrm>
            </p:spPr>
            <p:txBody>
              <a:bodyPr>
                <a:noAutofit/>
              </a:bodyPr>
              <a:lstStyle/>
              <a:p>
                <a:pPr marL="0" indent="0" algn="l" rtl="0">
                  <a:buNone/>
                </a:pPr>
                <a:endParaRPr lang="en-US" sz="2000" dirty="0"/>
              </a:p>
              <a:p>
                <a:pPr lvl="0" algn="l" rtl="0"/>
                <a14:m>
                  <m:oMath xmlns:m="http://schemas.openxmlformats.org/officeDocument/2006/math">
                    <m:sSub>
                      <m:sSubPr>
                        <m:ctrlPr>
                          <a:rPr lang="en-US" sz="2000" i="1"/>
                        </m:ctrlPr>
                      </m:sSubPr>
                      <m:e>
                        <m:r>
                          <a:rPr lang="en-US" sz="2000" i="1"/>
                          <m:t> </m:t>
                        </m:r>
                        <m:r>
                          <a:rPr lang="en-US" sz="2000" i="1"/>
                          <m:t>𝐹</m:t>
                        </m:r>
                      </m:e>
                      <m:sub>
                        <m:r>
                          <a:rPr lang="en-US" sz="2000" i="1"/>
                          <m:t>𝑝𝑦</m:t>
                        </m:r>
                      </m:sub>
                    </m:sSub>
                    <m:r>
                      <a:rPr lang="en-US" sz="2000" i="1"/>
                      <m:t>=</m:t>
                    </m:r>
                    <m:r>
                      <a:rPr lang="en-US" sz="2000" i="1"/>
                      <m:t>1689</m:t>
                    </m:r>
                    <m:r>
                      <a:rPr lang="en-US" sz="2000" i="1"/>
                      <m:t> </m:t>
                    </m:r>
                    <m:r>
                      <a:rPr lang="en-US" sz="2000" i="1"/>
                      <m:t>𝑀𝑝𝑎</m:t>
                    </m:r>
                  </m:oMath>
                </a14:m>
                <a:r>
                  <a:rPr lang="en-US" sz="2000" dirty="0"/>
                  <a:t>.{</a:t>
                </a:r>
                <a14:m>
                  <m:oMath xmlns:m="http://schemas.openxmlformats.org/officeDocument/2006/math">
                    <m:sSub>
                      <m:sSubPr>
                        <m:ctrlPr>
                          <a:rPr lang="en-US" sz="2000" i="1"/>
                        </m:ctrlPr>
                      </m:sSubPr>
                      <m:e>
                        <m:r>
                          <a:rPr lang="en-US" sz="2000" i="1"/>
                          <m:t> </m:t>
                        </m:r>
                        <m:r>
                          <a:rPr lang="en-US" sz="2000" i="1"/>
                          <m:t>𝐹</m:t>
                        </m:r>
                      </m:e>
                      <m:sub>
                        <m:r>
                          <a:rPr lang="en-US" sz="2000" i="1"/>
                          <m:t>𝑝𝑦</m:t>
                        </m:r>
                      </m:sub>
                    </m:sSub>
                    <m:r>
                      <a:rPr lang="en-US" sz="2000" i="1"/>
                      <m:t>=</m:t>
                    </m:r>
                    <m:d>
                      <m:dPr>
                        <m:begChr m:val="{"/>
                        <m:endChr m:val=""/>
                        <m:ctrlPr>
                          <a:rPr lang="en-US" sz="2000" i="1"/>
                        </m:ctrlPr>
                      </m:dPr>
                      <m:e>
                        <m:eqArr>
                          <m:eqArrPr>
                            <m:ctrlPr>
                              <a:rPr lang="en-US" sz="2000" i="1"/>
                            </m:ctrlPr>
                          </m:eqArrPr>
                          <m:e>
                            <m:r>
                              <a:rPr lang="en-US" sz="2000" i="1"/>
                              <m:t>0</m:t>
                            </m:r>
                            <m:r>
                              <a:rPr lang="en-US" sz="2000" i="1"/>
                              <m:t>.</m:t>
                            </m:r>
                            <m:r>
                              <a:rPr lang="en-US" sz="2000" i="1"/>
                              <m:t>9</m:t>
                            </m:r>
                            <m:r>
                              <a:rPr lang="en-US" sz="2000" i="1"/>
                              <m:t>∗</m:t>
                            </m:r>
                            <m:sSub>
                              <m:sSubPr>
                                <m:ctrlPr>
                                  <a:rPr lang="en-US" sz="2000" i="1"/>
                                </m:ctrlPr>
                              </m:sSubPr>
                              <m:e>
                                <m:r>
                                  <a:rPr lang="en-US" sz="2000" i="1"/>
                                  <m:t>𝐹</m:t>
                                </m:r>
                              </m:e>
                              <m:sub>
                                <m:r>
                                  <a:rPr lang="en-US" sz="2000" i="1"/>
                                  <m:t>𝑝𝑢</m:t>
                                </m:r>
                              </m:sub>
                            </m:sSub>
                            <m:r>
                              <a:rPr lang="en-US" sz="2000" i="1"/>
                              <m:t>=.</m:t>
                            </m:r>
                            <m:r>
                              <a:rPr lang="en-US" sz="2000" i="1"/>
                              <m:t>9</m:t>
                            </m:r>
                            <m:r>
                              <a:rPr lang="en-US" sz="2000" i="1"/>
                              <m:t>∗</m:t>
                            </m:r>
                            <m:r>
                              <a:rPr lang="en-US" sz="2000" i="1"/>
                              <m:t>1860</m:t>
                            </m:r>
                            <m:r>
                              <a:rPr lang="en-US" sz="2000" i="1"/>
                              <m:t>=</m:t>
                            </m:r>
                            <m:r>
                              <a:rPr lang="en-US" sz="2000" i="1"/>
                              <m:t>1698</m:t>
                            </m:r>
                          </m:e>
                          <m:e>
                            <m:r>
                              <a:rPr lang="en-US" sz="2000" i="1"/>
                              <m:t>0</m:t>
                            </m:r>
                            <m:r>
                              <a:rPr lang="en-US" sz="2000" i="1"/>
                              <m:t>.</m:t>
                            </m:r>
                            <m:r>
                              <a:rPr lang="en-US" sz="2000" i="1"/>
                              <m:t>85</m:t>
                            </m:r>
                            <m:r>
                              <a:rPr lang="en-US" sz="2000" i="1"/>
                              <m:t>∗</m:t>
                            </m:r>
                            <m:sSub>
                              <m:sSubPr>
                                <m:ctrlPr>
                                  <a:rPr lang="en-US" sz="2000" i="1"/>
                                </m:ctrlPr>
                              </m:sSubPr>
                              <m:e>
                                <m:r>
                                  <a:rPr lang="en-US" sz="2000" i="1"/>
                                  <m:t>𝐹</m:t>
                                </m:r>
                              </m:e>
                              <m:sub>
                                <m:r>
                                  <a:rPr lang="en-US" sz="2000" i="1"/>
                                  <m:t>𝑝𝑢</m:t>
                                </m:r>
                              </m:sub>
                            </m:sSub>
                            <m:r>
                              <a:rPr lang="en-US" sz="2000" i="1"/>
                              <m:t>=.</m:t>
                            </m:r>
                            <m:r>
                              <a:rPr lang="en-US" sz="2000" i="1"/>
                              <m:t>85</m:t>
                            </m:r>
                            <m:r>
                              <a:rPr lang="en-US" sz="2000" i="1"/>
                              <m:t>∗</m:t>
                            </m:r>
                            <m:r>
                              <a:rPr lang="en-US" sz="2000" i="1"/>
                              <m:t>1860</m:t>
                            </m:r>
                            <m:r>
                              <a:rPr lang="en-US" sz="2000" i="1"/>
                              <m:t>=</m:t>
                            </m:r>
                            <m:r>
                              <a:rPr lang="en-US" sz="2000" i="1"/>
                              <m:t>1582</m:t>
                            </m:r>
                          </m:e>
                        </m:eqArr>
                      </m:e>
                    </m:d>
                  </m:oMath>
                </a14:m>
                <a:endParaRPr lang="en-US" sz="2000" dirty="0"/>
              </a:p>
              <a:p>
                <a:pPr marL="0" indent="0" algn="l" rtl="0">
                  <a:buNone/>
                </a:pPr>
                <a:endParaRPr lang="en-US" sz="2000" dirty="0"/>
              </a:p>
              <a:p>
                <a:pPr lvl="0" algn="l" rtl="0"/>
                <a14:m>
                  <m:oMath xmlns:m="http://schemas.openxmlformats.org/officeDocument/2006/math">
                    <m:sSub>
                      <m:sSubPr>
                        <m:ctrlPr>
                          <a:rPr lang="en-US" sz="2000" i="1" smtClean="0"/>
                        </m:ctrlPr>
                      </m:sSubPr>
                      <m:e>
                        <m:r>
                          <a:rPr lang="en-US" sz="2000" i="1"/>
                          <m:t>𝐹</m:t>
                        </m:r>
                      </m:e>
                      <m:sub>
                        <m:r>
                          <a:rPr lang="en-US" sz="2000" i="1"/>
                          <m:t>𝑝𝑖</m:t>
                        </m:r>
                      </m:sub>
                    </m:sSub>
                    <m:r>
                      <a:rPr lang="en-US" sz="2000" i="1"/>
                      <m:t>=</m:t>
                    </m:r>
                    <m:r>
                      <a:rPr lang="en-US" sz="2000" i="1"/>
                      <m:t>1350</m:t>
                    </m:r>
                    <m:r>
                      <a:rPr lang="en-US" sz="2000" i="1"/>
                      <m:t> </m:t>
                    </m:r>
                    <m:r>
                      <a:rPr lang="en-US" sz="2000" i="1"/>
                      <m:t>𝑀𝑝𝑎</m:t>
                    </m:r>
                  </m:oMath>
                </a14:m>
                <a:r>
                  <a:rPr lang="en-US" sz="2000" dirty="0"/>
                  <a:t>.{</a:t>
                </a:r>
                <a14:m>
                  <m:oMath xmlns:m="http://schemas.openxmlformats.org/officeDocument/2006/math">
                    <m:sSub>
                      <m:sSubPr>
                        <m:ctrlPr>
                          <a:rPr lang="en-US" sz="2000" i="1"/>
                        </m:ctrlPr>
                      </m:sSubPr>
                      <m:e>
                        <m:r>
                          <a:rPr lang="en-US" sz="2000" i="1"/>
                          <m:t>𝐹</m:t>
                        </m:r>
                      </m:e>
                      <m:sub>
                        <m:r>
                          <a:rPr lang="en-US" sz="2000" i="1"/>
                          <m:t>𝑝𝑖</m:t>
                        </m:r>
                      </m:sub>
                    </m:sSub>
                  </m:oMath>
                </a14:m>
                <a:r>
                  <a:rPr lang="en-US" sz="2000" dirty="0"/>
                  <a:t>=</a:t>
                </a:r>
                <a14:m>
                  <m:oMath xmlns:m="http://schemas.openxmlformats.org/officeDocument/2006/math">
                    <m:r>
                      <a:rPr lang="en-US" sz="2000" i="1"/>
                      <m:t> </m:t>
                    </m:r>
                    <m:r>
                      <a:rPr lang="en-US" sz="2000" i="1"/>
                      <m:t>𝑚𝑖𝑛</m:t>
                    </m:r>
                    <m:r>
                      <a:rPr lang="en-US" sz="2000" i="1"/>
                      <m:t> </m:t>
                    </m:r>
                    <m:d>
                      <m:dPr>
                        <m:begChr m:val="{"/>
                        <m:endChr m:val=""/>
                        <m:ctrlPr>
                          <a:rPr lang="en-US" sz="2000" i="1"/>
                        </m:ctrlPr>
                      </m:dPr>
                      <m:e>
                        <m:eqArr>
                          <m:eqArrPr>
                            <m:ctrlPr>
                              <a:rPr lang="en-US" sz="2000" i="1"/>
                            </m:ctrlPr>
                          </m:eqArrPr>
                          <m:e>
                            <m:r>
                              <a:rPr lang="en-US" sz="2000" i="1"/>
                              <m:t>0</m:t>
                            </m:r>
                            <m:r>
                              <a:rPr lang="en-US" sz="2000" i="1"/>
                              <m:t>.</m:t>
                            </m:r>
                            <m:r>
                              <a:rPr lang="en-US" sz="2000" i="1"/>
                              <m:t>7</m:t>
                            </m:r>
                            <m:r>
                              <a:rPr lang="en-US" sz="2000" i="1"/>
                              <m:t>∗</m:t>
                            </m:r>
                            <m:sSub>
                              <m:sSubPr>
                                <m:ctrlPr>
                                  <a:rPr lang="en-US" sz="2000" i="1"/>
                                </m:ctrlPr>
                              </m:sSubPr>
                              <m:e>
                                <m:r>
                                  <a:rPr lang="en-US" sz="2000" i="1"/>
                                  <m:t>𝐹</m:t>
                                </m:r>
                              </m:e>
                              <m:sub>
                                <m:r>
                                  <a:rPr lang="en-US" sz="2000" i="1"/>
                                  <m:t>𝑝𝑢</m:t>
                                </m:r>
                              </m:sub>
                            </m:sSub>
                            <m:r>
                              <a:rPr lang="en-US" sz="2000" i="1"/>
                              <m:t>=</m:t>
                            </m:r>
                            <m:r>
                              <a:rPr lang="en-US" sz="2000" i="1"/>
                              <m:t>0</m:t>
                            </m:r>
                            <m:r>
                              <a:rPr lang="en-US" sz="2000" i="1"/>
                              <m:t>.</m:t>
                            </m:r>
                            <m:r>
                              <a:rPr lang="en-US" sz="2000" i="1"/>
                              <m:t>7</m:t>
                            </m:r>
                            <m:r>
                              <a:rPr lang="en-US" sz="2000" i="1"/>
                              <m:t>∗</m:t>
                            </m:r>
                            <m:r>
                              <a:rPr lang="en-US" sz="2000" i="1"/>
                              <m:t>1862</m:t>
                            </m:r>
                            <m:r>
                              <a:rPr lang="en-US" sz="2000" i="1"/>
                              <m:t>=</m:t>
                            </m:r>
                            <m:r>
                              <a:rPr lang="en-US" sz="2000" i="1"/>
                              <m:t>1303</m:t>
                            </m:r>
                            <m:r>
                              <a:rPr lang="en-US" sz="2000" i="1"/>
                              <m:t>𝑀𝑃𝑎</m:t>
                            </m:r>
                            <m:r>
                              <a:rPr lang="en-US" sz="2000" i="1"/>
                              <m:t>.</m:t>
                            </m:r>
                          </m:e>
                          <m:e>
                            <m:r>
                              <a:rPr lang="en-US" sz="2000" i="1"/>
                              <m:t>0</m:t>
                            </m:r>
                            <m:r>
                              <a:rPr lang="en-US" sz="2000" i="1"/>
                              <m:t>.</m:t>
                            </m:r>
                            <m:r>
                              <a:rPr lang="en-US" sz="2000" i="1"/>
                              <m:t>94</m:t>
                            </m:r>
                            <m:r>
                              <a:rPr lang="en-US" sz="2000" i="1"/>
                              <m:t>∗</m:t>
                            </m:r>
                            <m:sSub>
                              <m:sSubPr>
                                <m:ctrlPr>
                                  <a:rPr lang="en-US" sz="2000" i="1"/>
                                </m:ctrlPr>
                              </m:sSubPr>
                              <m:e>
                                <m:r>
                                  <a:rPr lang="en-US" sz="2000" i="1"/>
                                  <m:t> </m:t>
                                </m:r>
                                <m:r>
                                  <a:rPr lang="en-US" sz="2000" i="1"/>
                                  <m:t>𝐹</m:t>
                                </m:r>
                              </m:e>
                              <m:sub>
                                <m:r>
                                  <a:rPr lang="en-US" sz="2000" i="1"/>
                                  <m:t>𝑝𝑦</m:t>
                                </m:r>
                              </m:sub>
                            </m:sSub>
                            <m:r>
                              <a:rPr lang="en-US" sz="2000" i="1"/>
                              <m:t>=</m:t>
                            </m:r>
                            <m:r>
                              <a:rPr lang="en-US" sz="2000" i="1"/>
                              <m:t>0</m:t>
                            </m:r>
                            <m:r>
                              <a:rPr lang="en-US" sz="2000" i="1"/>
                              <m:t>.</m:t>
                            </m:r>
                            <m:r>
                              <a:rPr lang="en-US" sz="2000" i="1"/>
                              <m:t>94</m:t>
                            </m:r>
                            <m:r>
                              <a:rPr lang="en-US" sz="2000" i="1"/>
                              <m:t>∗</m:t>
                            </m:r>
                            <m:r>
                              <a:rPr lang="en-US" sz="2000" i="1"/>
                              <m:t>1689</m:t>
                            </m:r>
                            <m:r>
                              <a:rPr lang="en-US" sz="2000" i="1"/>
                              <m:t>=</m:t>
                            </m:r>
                            <m:r>
                              <a:rPr lang="en-US" sz="2000" i="1"/>
                              <m:t>1587</m:t>
                            </m:r>
                            <m:r>
                              <a:rPr lang="en-US" sz="2000" i="1"/>
                              <m:t>𝑀𝑃𝑎</m:t>
                            </m:r>
                            <m:r>
                              <a:rPr lang="en-US" sz="2000" i="1"/>
                              <m:t>.</m:t>
                            </m:r>
                          </m:e>
                          <m:e>
                            <m:r>
                              <a:rPr lang="en-US" sz="2000" i="1"/>
                              <m:t>𝑣𝑎𝑙𝑢𝑒</m:t>
                            </m:r>
                            <m:r>
                              <a:rPr lang="en-US" sz="2000" i="1"/>
                              <m:t> </m:t>
                            </m:r>
                            <m:r>
                              <a:rPr lang="en-US" sz="2000" i="1"/>
                              <m:t>𝑠𝑝𝑒𝑐𝑖𝑓𝑖𝑒𝑑</m:t>
                            </m:r>
                            <m:r>
                              <a:rPr lang="en-US" sz="2000" i="1"/>
                              <m:t> </m:t>
                            </m:r>
                            <m:r>
                              <a:rPr lang="en-US" sz="2000" i="1"/>
                              <m:t>𝑏𝑦</m:t>
                            </m:r>
                            <m:r>
                              <a:rPr lang="en-US" sz="2000" i="1"/>
                              <m:t> </m:t>
                            </m:r>
                            <m:r>
                              <a:rPr lang="en-US" sz="2000" i="1"/>
                              <m:t>𝑡</m:t>
                            </m:r>
                            <m:r>
                              <a:rPr lang="en-US" sz="2000" i="1"/>
                              <m:t>h</m:t>
                            </m:r>
                            <m:r>
                              <a:rPr lang="en-US" sz="2000" i="1"/>
                              <m:t>𝑒</m:t>
                            </m:r>
                            <m:r>
                              <a:rPr lang="en-US" sz="2000" i="1"/>
                              <m:t> </m:t>
                            </m:r>
                            <m:r>
                              <a:rPr lang="en-US" sz="2000" i="1"/>
                              <m:t>𝑚𝑎𝑛𝑢</m:t>
                            </m:r>
                            <m:r>
                              <a:rPr lang="en-US" sz="2000" i="1"/>
                              <m:t> </m:t>
                            </m:r>
                            <m:r>
                              <a:rPr lang="en-US" sz="2000" i="1"/>
                              <m:t>𝑓𝑎𝑐𝑡𝑢𝑟𝑒</m:t>
                            </m:r>
                            <m:r>
                              <a:rPr lang="en-US" sz="2000" i="1"/>
                              <m:t>  .</m:t>
                            </m:r>
                          </m:e>
                        </m:eqArr>
                      </m:e>
                    </m:d>
                  </m:oMath>
                </a14:m>
                <a:endParaRPr lang="en-US" sz="2000" dirty="0"/>
              </a:p>
              <a:p>
                <a:pPr marL="0" indent="0" algn="l" rtl="0">
                  <a:buNone/>
                </a:pPr>
                <a:r>
                  <a:rPr lang="en-US" sz="2000" dirty="0"/>
                  <a:t>  </a:t>
                </a:r>
                <a:endParaRPr lang="en-US" sz="2000" dirty="0" smtClean="0"/>
              </a:p>
              <a:p>
                <a:pPr marL="0" indent="0" algn="l" rtl="0">
                  <a:buNone/>
                </a:pPr>
                <a:endParaRPr lang="en-US" sz="2000" dirty="0"/>
              </a:p>
              <a:p>
                <a:pPr lvl="0" algn="l" rtl="0"/>
                <a14:m>
                  <m:oMath xmlns:m="http://schemas.openxmlformats.org/officeDocument/2006/math">
                    <m:sSub>
                      <m:sSubPr>
                        <m:ctrlPr>
                          <a:rPr lang="en-US" sz="2000" i="1"/>
                        </m:ctrlPr>
                      </m:sSubPr>
                      <m:e>
                        <m:r>
                          <a:rPr lang="en-US" sz="2000" i="1"/>
                          <m:t>𝐹</m:t>
                        </m:r>
                      </m:e>
                      <m:sub>
                        <m:r>
                          <a:rPr lang="en-US" sz="2000" i="1"/>
                          <m:t>𝑝𝑒</m:t>
                        </m:r>
                      </m:sub>
                    </m:sSub>
                    <m:r>
                      <a:rPr lang="en-US" sz="2000" i="1"/>
                      <m:t>=</m:t>
                    </m:r>
                    <m:r>
                      <a:rPr lang="en-US" sz="2000" i="1"/>
                      <m:t>1096</m:t>
                    </m:r>
                    <m:r>
                      <a:rPr lang="en-US" sz="2000" i="1"/>
                      <m:t> </m:t>
                    </m:r>
                    <m:r>
                      <a:rPr lang="en-US" sz="2000" i="1"/>
                      <m:t>𝑀𝑝𝑎</m:t>
                    </m:r>
                  </m:oMath>
                </a14:m>
                <a:r>
                  <a:rPr lang="en-US" sz="2000" dirty="0"/>
                  <a:t>.{assumed [loss=254 </a:t>
                </a:r>
                <a:r>
                  <a:rPr lang="en-US" sz="2000" dirty="0" err="1"/>
                  <a:t>MPa</a:t>
                </a:r>
                <a:r>
                  <a:rPr lang="en-US" sz="2000" dirty="0"/>
                  <a:t> from AASHTO the avg. loss around 300Mpa</a:t>
                </a:r>
                <a:r>
                  <a:rPr lang="en-US" sz="2000" dirty="0" smtClean="0"/>
                  <a:t>]}</a:t>
                </a:r>
                <a:r>
                  <a:rPr lang="en-US" sz="2000" b="1" u="sng" dirty="0"/>
                  <a:t> </a:t>
                </a:r>
                <a:endParaRPr lang="en-US" sz="2000" b="1" u="sng" dirty="0" smtClean="0"/>
              </a:p>
              <a:p>
                <a:pPr lvl="0" algn="l" rtl="0"/>
                <a:endParaRPr lang="en-US" sz="2000" b="1" u="sng" dirty="0"/>
              </a:p>
              <a:p>
                <a:pPr lvl="0" algn="l" rtl="0"/>
                <a:r>
                  <a:rPr lang="en-US" sz="2000" b="1" u="sng" dirty="0" smtClean="0"/>
                  <a:t>Slab </a:t>
                </a:r>
                <a:r>
                  <a:rPr lang="en-US" sz="2000" b="1" u="sng" dirty="0"/>
                  <a:t>Thickness </a:t>
                </a:r>
                <a:r>
                  <a:rPr lang="en-US" sz="2000" b="1" u="sng" dirty="0" smtClean="0"/>
                  <a:t>:</a:t>
                </a:r>
                <a:r>
                  <a:rPr lang="en-US" sz="2000" dirty="0"/>
                  <a:t/>
                </a:r>
                <a:br>
                  <a:rPr lang="en-US" sz="2000" dirty="0"/>
                </a:br>
                <a:r>
                  <a:rPr lang="en-US" sz="2000" dirty="0" err="1" smtClean="0"/>
                  <a:t>hmin</a:t>
                </a:r>
                <a:r>
                  <a:rPr lang="en-US" sz="2000" dirty="0" smtClean="0"/>
                  <a:t> </a:t>
                </a:r>
                <a:r>
                  <a:rPr lang="en-US" sz="2000" dirty="0"/>
                  <a:t>= max. span length/40 = 0.236 m (take it 25 cm)</a:t>
                </a:r>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xfrm>
                <a:off x="0" y="1219200"/>
                <a:ext cx="9144000" cy="5638800"/>
              </a:xfrm>
              <a:blipFill rotWithShape="1">
                <a:blip r:embed="rId2"/>
                <a:stretch>
                  <a:fillRect l="-400"/>
                </a:stretch>
              </a:blipFill>
            </p:spPr>
            <p:txBody>
              <a:bodyPr/>
              <a:lstStyle/>
              <a:p>
                <a:r>
                  <a:rPr lang="ar-SA">
                    <a:noFill/>
                  </a:rPr>
                  <a:t> </a:t>
                </a:r>
              </a:p>
            </p:txBody>
          </p:sp>
        </mc:Fallback>
      </mc:AlternateContent>
    </p:spTree>
    <p:extLst>
      <p:ext uri="{BB962C8B-B14F-4D97-AF65-F5344CB8AC3E}">
        <p14:creationId xmlns:p14="http://schemas.microsoft.com/office/powerpoint/2010/main" val="417222482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704088"/>
            <a:ext cx="8153400" cy="819912"/>
          </a:xfrm>
        </p:spPr>
        <p:txBody>
          <a:bodyPr>
            <a:normAutofit/>
          </a:bodyPr>
          <a:lstStyle/>
          <a:p>
            <a:r>
              <a:rPr lang="en-US" sz="4000" b="1" dirty="0"/>
              <a:t>Design of Slab</a:t>
            </a:r>
            <a:endParaRPr lang="ar-SA" sz="4000" dirty="0"/>
          </a:p>
        </p:txBody>
      </p:sp>
      <p:sp>
        <p:nvSpPr>
          <p:cNvPr id="3" name="عنصر نائب للمحتوى 2"/>
          <p:cNvSpPr>
            <a:spLocks noGrp="1"/>
          </p:cNvSpPr>
          <p:nvPr>
            <p:ph idx="1"/>
          </p:nvPr>
        </p:nvSpPr>
        <p:spPr>
          <a:xfrm>
            <a:off x="228600" y="1600200"/>
            <a:ext cx="8458200" cy="4724400"/>
          </a:xfrm>
        </p:spPr>
        <p:txBody>
          <a:bodyPr/>
          <a:lstStyle/>
          <a:p>
            <a:pPr lvl="0" algn="l" rtl="0"/>
            <a:r>
              <a:rPr lang="en-US" sz="2000" b="1" u="sng" dirty="0"/>
              <a:t>Calculate the Max. Moments :</a:t>
            </a:r>
            <a:endParaRPr lang="en-US" sz="2000" dirty="0"/>
          </a:p>
          <a:p>
            <a:pPr marL="0" indent="0" algn="l" rtl="0">
              <a:buNone/>
            </a:pPr>
            <a:endParaRPr lang="ar-SA" dirty="0"/>
          </a:p>
        </p:txBody>
      </p:sp>
      <p:sp>
        <p:nvSpPr>
          <p:cNvPr id="4" name="مستطيل 3"/>
          <p:cNvSpPr/>
          <p:nvPr/>
        </p:nvSpPr>
        <p:spPr>
          <a:xfrm>
            <a:off x="152400" y="2362200"/>
            <a:ext cx="3886200" cy="2246769"/>
          </a:xfrm>
          <a:prstGeom prst="rect">
            <a:avLst/>
          </a:prstGeom>
        </p:spPr>
        <p:txBody>
          <a:bodyPr wrap="square">
            <a:spAutoFit/>
          </a:bodyPr>
          <a:lstStyle/>
          <a:p>
            <a:r>
              <a:rPr lang="en-US" sz="2000" dirty="0"/>
              <a:t/>
            </a:r>
            <a:br>
              <a:rPr lang="en-US" sz="2000" dirty="0"/>
            </a:br>
            <a:r>
              <a:rPr lang="en-US" sz="2000" dirty="0" smtClean="0"/>
              <a:t>-  </a:t>
            </a:r>
            <a:r>
              <a:rPr lang="en-US" sz="2000" dirty="0"/>
              <a:t>Here we take two frames in X </a:t>
            </a:r>
            <a:endParaRPr lang="en-US" sz="2000" dirty="0" smtClean="0"/>
          </a:p>
          <a:p>
            <a:r>
              <a:rPr lang="en-US" sz="2000" dirty="0" smtClean="0"/>
              <a:t>and </a:t>
            </a:r>
            <a:r>
              <a:rPr lang="en-US" sz="2000" dirty="0"/>
              <a:t>Y </a:t>
            </a:r>
            <a:r>
              <a:rPr lang="en-US" sz="2000" dirty="0" smtClean="0"/>
              <a:t>directions </a:t>
            </a:r>
            <a:r>
              <a:rPr lang="en-US" sz="2000" dirty="0"/>
              <a:t>and </a:t>
            </a:r>
            <a:r>
              <a:rPr lang="en-US" sz="2000" dirty="0" smtClean="0"/>
              <a:t>take</a:t>
            </a:r>
          </a:p>
          <a:p>
            <a:r>
              <a:rPr lang="en-US" sz="2000" dirty="0" smtClean="0"/>
              <a:t> </a:t>
            </a:r>
            <a:r>
              <a:rPr lang="en-US" sz="2000" dirty="0"/>
              <a:t>the max. and min. envelope moments from SAP </a:t>
            </a:r>
            <a:r>
              <a:rPr lang="en-US" sz="2000" dirty="0" smtClean="0"/>
              <a:t>,</a:t>
            </a:r>
          </a:p>
          <a:p>
            <a:r>
              <a:rPr lang="en-US" sz="2000" dirty="0" smtClean="0"/>
              <a:t> </a:t>
            </a:r>
            <a:r>
              <a:rPr lang="en-US" sz="2000" dirty="0"/>
              <a:t>to use it in drawing the tendon layout.</a:t>
            </a:r>
          </a:p>
        </p:txBody>
      </p:sp>
      <p:pic>
        <p:nvPicPr>
          <p:cNvPr id="5" name="صورة 4" descr="C:\Users\mo\Desktop\mom envelop.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67200" y="762000"/>
            <a:ext cx="4724400" cy="59474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6347836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43000" y="773668"/>
            <a:ext cx="2971800" cy="400110"/>
          </a:xfrm>
          <a:prstGeom prst="rect">
            <a:avLst/>
          </a:prstGeom>
        </p:spPr>
        <p:txBody>
          <a:bodyPr wrap="square">
            <a:spAutoFit/>
          </a:bodyPr>
          <a:lstStyle/>
          <a:p>
            <a:r>
              <a:rPr lang="en-US" sz="2000" b="1" u="sng" dirty="0"/>
              <a:t>Frame 1 in X-direction :</a:t>
            </a:r>
            <a:endParaRPr lang="ar-SA" sz="2000" b="1" dirty="0"/>
          </a:p>
        </p:txBody>
      </p:sp>
      <p:pic>
        <p:nvPicPr>
          <p:cNvPr id="3" name="صورة 2" descr="C:\Users\mo\Desktop\frame 1 X.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143000"/>
            <a:ext cx="7239000" cy="3581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صورة 3" descr="C:\Users\mo\Desktop\envelop moments frame 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9200" y="4753970"/>
            <a:ext cx="7239000" cy="18764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1685916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0" y="685800"/>
            <a:ext cx="2979918" cy="400110"/>
          </a:xfrm>
          <a:prstGeom prst="rect">
            <a:avLst/>
          </a:prstGeom>
        </p:spPr>
        <p:txBody>
          <a:bodyPr wrap="none">
            <a:spAutoFit/>
          </a:bodyPr>
          <a:lstStyle/>
          <a:p>
            <a:pPr lvl="0"/>
            <a:r>
              <a:rPr lang="en-US" sz="2000" b="1" u="sng" dirty="0"/>
              <a:t>Frame 2 in Y-direction :</a:t>
            </a:r>
            <a:endParaRPr lang="en-US" sz="2000" b="1" dirty="0"/>
          </a:p>
        </p:txBody>
      </p:sp>
      <p:pic>
        <p:nvPicPr>
          <p:cNvPr id="3" name="صورة 2" descr="C:\Users\mo\Desktop\frame y.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085910"/>
            <a:ext cx="5565903" cy="53136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صورة 3" descr="C:\Users\mo\Desktop\mom env frame y.png"/>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4340955" y="2615658"/>
            <a:ext cx="5313619" cy="22541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1281013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 y="856270"/>
            <a:ext cx="3264355" cy="369332"/>
          </a:xfrm>
          <a:prstGeom prst="rect">
            <a:avLst/>
          </a:prstGeom>
        </p:spPr>
        <p:txBody>
          <a:bodyPr wrap="none">
            <a:spAutoFit/>
          </a:bodyPr>
          <a:lstStyle/>
          <a:p>
            <a:pPr lvl="0"/>
            <a:r>
              <a:rPr lang="en-US" b="1" dirty="0"/>
              <a:t>Drawings of Tendon Layout :</a:t>
            </a:r>
            <a:endParaRPr lang="en-US" dirty="0"/>
          </a:p>
        </p:txBody>
      </p:sp>
      <p:sp>
        <p:nvSpPr>
          <p:cNvPr id="3" name="مستطيل 2"/>
          <p:cNvSpPr/>
          <p:nvPr/>
        </p:nvSpPr>
        <p:spPr>
          <a:xfrm>
            <a:off x="152400" y="1408415"/>
            <a:ext cx="5943600" cy="1477328"/>
          </a:xfrm>
          <a:prstGeom prst="rect">
            <a:avLst/>
          </a:prstGeom>
        </p:spPr>
        <p:txBody>
          <a:bodyPr wrap="square">
            <a:spAutoFit/>
          </a:bodyPr>
          <a:lstStyle/>
          <a:p>
            <a:pPr lvl="0"/>
            <a:r>
              <a:rPr lang="en-US" dirty="0"/>
              <a:t>For Frame 1in X direction</a:t>
            </a:r>
          </a:p>
          <a:p>
            <a:r>
              <a:rPr lang="en-US" dirty="0"/>
              <a:t/>
            </a:r>
            <a:br>
              <a:rPr lang="en-US" dirty="0"/>
            </a:br>
            <a:r>
              <a:rPr lang="en-US" dirty="0"/>
              <a:t>- from the Max. moment = 170.84 take the cover = 25 mm</a:t>
            </a:r>
            <a:br>
              <a:rPr lang="en-US" dirty="0"/>
            </a:br>
            <a:r>
              <a:rPr lang="en-US" dirty="0"/>
              <a:t>so the table below show the eccentricities of the tendon in X frame:</a:t>
            </a:r>
          </a:p>
        </p:txBody>
      </p:sp>
      <p:sp>
        <p:nvSpPr>
          <p:cNvPr id="6" name="Rectangle 1"/>
          <p:cNvSpPr>
            <a:spLocks noChangeArrowheads="1"/>
          </p:cNvSpPr>
          <p:nvPr/>
        </p:nvSpPr>
        <p:spPr bwMode="auto">
          <a:xfrm>
            <a:off x="1668463" y="27622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2286000" algn="l"/>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762250"/>
            <a:ext cx="6534150" cy="127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صورة 7" descr="C:\Users\mo\Desktop\tendon layout in frame 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1" y="4267200"/>
            <a:ext cx="6534150" cy="2286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5842883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3400" y="838200"/>
            <a:ext cx="2975096" cy="369332"/>
          </a:xfrm>
          <a:prstGeom prst="rect">
            <a:avLst/>
          </a:prstGeom>
        </p:spPr>
        <p:txBody>
          <a:bodyPr wrap="square">
            <a:spAutoFit/>
          </a:bodyPr>
          <a:lstStyle/>
          <a:p>
            <a:pPr lvl="0"/>
            <a:r>
              <a:rPr lang="en-US" dirty="0"/>
              <a:t>For Frame 2 in Y direction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438400"/>
            <a:ext cx="646747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457200" y="1295400"/>
            <a:ext cx="5943600" cy="923330"/>
          </a:xfrm>
          <a:prstGeom prst="rect">
            <a:avLst/>
          </a:prstGeom>
        </p:spPr>
        <p:txBody>
          <a:bodyPr wrap="square">
            <a:spAutoFit/>
          </a:bodyPr>
          <a:lstStyle/>
          <a:p>
            <a:r>
              <a:rPr lang="en-US" dirty="0"/>
              <a:t>from the Max. moment = 291.24  take the cover = 25 mm</a:t>
            </a:r>
            <a:br>
              <a:rPr lang="en-US" dirty="0"/>
            </a:br>
            <a:r>
              <a:rPr lang="en-US" dirty="0"/>
              <a:t>so the table below show the eccentricities of the tendon in Y frame:</a:t>
            </a:r>
            <a:endParaRPr lang="ar-SA" dirty="0"/>
          </a:p>
        </p:txBody>
      </p:sp>
      <p:pic>
        <p:nvPicPr>
          <p:cNvPr id="5" name="صورة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199" y="3962400"/>
            <a:ext cx="6696075" cy="2286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627372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457200" indent="-457200" rtl="0">
              <a:buFont typeface="Courier New" pitchFamily="49" charset="0"/>
              <a:buChar char="o"/>
            </a:pPr>
            <a:r>
              <a:rPr lang="en-US" sz="3200" dirty="0">
                <a:effectLst>
                  <a:outerShdw blurRad="38100" dist="38100" dir="2700000" algn="tl">
                    <a:srgbClr val="000000">
                      <a:alpha val="43137"/>
                    </a:srgbClr>
                  </a:outerShdw>
                </a:effectLst>
              </a:rPr>
              <a:t>Design Determinants </a:t>
            </a:r>
            <a:endParaRPr lang="ar-SA" sz="32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lgn="l" rtl="0"/>
            <a:r>
              <a:rPr lang="en-US" sz="2400" dirty="0"/>
              <a:t> </a:t>
            </a:r>
            <a:r>
              <a:rPr lang="en-US" sz="2400" dirty="0"/>
              <a:t>Non</a:t>
            </a:r>
            <a:r>
              <a:rPr lang="en-US" sz="2400" dirty="0"/>
              <a:t>s</a:t>
            </a:r>
            <a:r>
              <a:rPr lang="en-US" sz="2400" dirty="0"/>
              <a:t>tructural </a:t>
            </a:r>
            <a:r>
              <a:rPr lang="en-US" sz="2400" dirty="0"/>
              <a:t>Materials:</a:t>
            </a:r>
          </a:p>
          <a:p>
            <a:pPr marL="0" indent="0" algn="l" rtl="0">
              <a:buNone/>
            </a:pPr>
            <a:r>
              <a:rPr lang="en-US" sz="2000" dirty="0" smtClean="0"/>
              <a:t>The </a:t>
            </a:r>
            <a:r>
              <a:rPr lang="en-US" sz="2000" dirty="0"/>
              <a:t>following table shows the densities for materials used in construction: </a:t>
            </a:r>
            <a:endParaRPr lang="en-US" sz="2000" dirty="0"/>
          </a:p>
          <a:p>
            <a:pPr marL="0" indent="0" algn="l" rtl="0">
              <a:buNone/>
            </a:pPr>
            <a:endParaRPr lang="en-US" sz="2000" dirty="0"/>
          </a:p>
        </p:txBody>
      </p:sp>
      <p:graphicFrame>
        <p:nvGraphicFramePr>
          <p:cNvPr id="4" name="جدول 3"/>
          <p:cNvGraphicFramePr>
            <a:graphicFrameLocks noGrp="1"/>
          </p:cNvGraphicFramePr>
          <p:nvPr>
            <p:extLst>
              <p:ext uri="{D42A27DB-BD31-4B8C-83A1-F6EECF244321}">
                <p14:modId xmlns:p14="http://schemas.microsoft.com/office/powerpoint/2010/main" val="3103627728"/>
              </p:ext>
            </p:extLst>
          </p:nvPr>
        </p:nvGraphicFramePr>
        <p:xfrm>
          <a:off x="1143000" y="3227815"/>
          <a:ext cx="6477000" cy="3231845"/>
        </p:xfrm>
        <a:graphic>
          <a:graphicData uri="http://schemas.openxmlformats.org/drawingml/2006/table">
            <a:tbl>
              <a:tblPr firstRow="1" firstCol="1" bandRow="1"/>
              <a:tblGrid>
                <a:gridCol w="3135196"/>
                <a:gridCol w="3341804"/>
              </a:tblGrid>
              <a:tr h="353884">
                <a:tc>
                  <a:txBody>
                    <a:bodyPr/>
                    <a:lstStyle/>
                    <a:p>
                      <a:pPr algn="ctr" rtl="1">
                        <a:lnSpc>
                          <a:spcPct val="115000"/>
                        </a:lnSpc>
                        <a:spcAft>
                          <a:spcPts val="0"/>
                        </a:spcAft>
                      </a:pPr>
                      <a:r>
                        <a:rPr lang="en-US" sz="2400" dirty="0">
                          <a:solidFill>
                            <a:srgbClr val="000000"/>
                          </a:solidFill>
                          <a:effectLst/>
                          <a:latin typeface="Cambria"/>
                          <a:ea typeface="Times New Roman"/>
                          <a:cs typeface="Times New Roman"/>
                        </a:rPr>
                        <a:t>Material</a:t>
                      </a:r>
                      <a:endParaRPr lang="en-US" sz="24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ctr" rtl="1">
                        <a:lnSpc>
                          <a:spcPct val="115000"/>
                        </a:lnSpc>
                        <a:spcAft>
                          <a:spcPts val="0"/>
                        </a:spcAft>
                      </a:pPr>
                      <a:r>
                        <a:rPr lang="en-US" sz="2400">
                          <a:solidFill>
                            <a:srgbClr val="000000"/>
                          </a:solidFill>
                          <a:effectLst/>
                          <a:latin typeface="Cambria"/>
                          <a:ea typeface="Times New Roman"/>
                          <a:cs typeface="Times New Roman"/>
                        </a:rPr>
                        <a:t>unit weight(KN/m</a:t>
                      </a:r>
                      <a:r>
                        <a:rPr lang="en-US" sz="2400" baseline="30000">
                          <a:solidFill>
                            <a:srgbClr val="000000"/>
                          </a:solidFill>
                          <a:effectLst/>
                          <a:latin typeface="Cambria"/>
                          <a:ea typeface="Times New Roman"/>
                          <a:cs typeface="Times New Roman"/>
                        </a:rPr>
                        <a:t>3 </a:t>
                      </a:r>
                      <a:r>
                        <a:rPr lang="en-US" sz="2400">
                          <a:solidFill>
                            <a:srgbClr val="000000"/>
                          </a:solidFill>
                          <a:effectLst/>
                          <a:latin typeface="Cambria"/>
                          <a:ea typeface="Times New Roman"/>
                          <a:cs typeface="Times New Roman"/>
                        </a:rPr>
                        <a:t>)</a:t>
                      </a:r>
                      <a:endParaRPr lang="en-US" sz="24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r>
              <a:tr h="477275">
                <a:tc>
                  <a:txBody>
                    <a:bodyPr/>
                    <a:lstStyle/>
                    <a:p>
                      <a:pPr algn="ctr" rtl="1">
                        <a:lnSpc>
                          <a:spcPct val="115000"/>
                        </a:lnSpc>
                        <a:spcAft>
                          <a:spcPts val="0"/>
                        </a:spcAft>
                      </a:pPr>
                      <a:r>
                        <a:rPr lang="en-US" sz="2400" dirty="0">
                          <a:solidFill>
                            <a:srgbClr val="000000"/>
                          </a:solidFill>
                          <a:effectLst/>
                          <a:latin typeface="Cambria"/>
                          <a:ea typeface="Times New Roman"/>
                          <a:cs typeface="Times New Roman"/>
                        </a:rPr>
                        <a:t>Reinforced concrete</a:t>
                      </a:r>
                      <a:endParaRPr lang="en-US" sz="24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400">
                          <a:solidFill>
                            <a:srgbClr val="000000"/>
                          </a:solidFill>
                          <a:effectLst/>
                          <a:latin typeface="Cambria"/>
                          <a:ea typeface="Times New Roman"/>
                          <a:cs typeface="Times New Roman"/>
                        </a:rPr>
                        <a:t>25</a:t>
                      </a:r>
                      <a:endParaRPr lang="en-US" sz="24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884">
                <a:tc>
                  <a:txBody>
                    <a:bodyPr/>
                    <a:lstStyle/>
                    <a:p>
                      <a:pPr algn="ctr" rtl="1">
                        <a:lnSpc>
                          <a:spcPct val="115000"/>
                        </a:lnSpc>
                        <a:spcAft>
                          <a:spcPts val="0"/>
                        </a:spcAft>
                      </a:pPr>
                      <a:r>
                        <a:rPr lang="en-US" sz="2400" dirty="0">
                          <a:solidFill>
                            <a:srgbClr val="000000"/>
                          </a:solidFill>
                          <a:effectLst/>
                          <a:latin typeface="Cambria"/>
                          <a:ea typeface="Times New Roman"/>
                          <a:cs typeface="Times New Roman"/>
                        </a:rPr>
                        <a:t>Plain concrete</a:t>
                      </a:r>
                      <a:endParaRPr lang="en-US" sz="24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400">
                          <a:solidFill>
                            <a:srgbClr val="000000"/>
                          </a:solidFill>
                          <a:effectLst/>
                          <a:latin typeface="Cambria"/>
                          <a:ea typeface="Times New Roman"/>
                          <a:cs typeface="Times New Roman"/>
                        </a:rPr>
                        <a:t>23</a:t>
                      </a:r>
                      <a:endParaRPr lang="en-US" sz="24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884">
                <a:tc>
                  <a:txBody>
                    <a:bodyPr/>
                    <a:lstStyle/>
                    <a:p>
                      <a:pPr algn="ctr" rtl="1">
                        <a:lnSpc>
                          <a:spcPct val="115000"/>
                        </a:lnSpc>
                        <a:spcAft>
                          <a:spcPts val="0"/>
                        </a:spcAft>
                      </a:pPr>
                      <a:r>
                        <a:rPr lang="en-US" sz="2400" dirty="0">
                          <a:solidFill>
                            <a:srgbClr val="000000"/>
                          </a:solidFill>
                          <a:effectLst/>
                          <a:latin typeface="Cambria"/>
                          <a:ea typeface="Times New Roman"/>
                          <a:cs typeface="Times New Roman"/>
                        </a:rPr>
                        <a:t>Filler</a:t>
                      </a:r>
                      <a:endParaRPr lang="en-US" sz="24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400" dirty="0">
                          <a:solidFill>
                            <a:srgbClr val="000000"/>
                          </a:solidFill>
                          <a:effectLst/>
                          <a:latin typeface="Cambria"/>
                          <a:ea typeface="Times New Roman"/>
                          <a:cs typeface="Times New Roman"/>
                        </a:rPr>
                        <a:t>18</a:t>
                      </a:r>
                      <a:endParaRPr lang="en-US" sz="24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884">
                <a:tc>
                  <a:txBody>
                    <a:bodyPr/>
                    <a:lstStyle/>
                    <a:p>
                      <a:pPr algn="ctr" rtl="1">
                        <a:lnSpc>
                          <a:spcPct val="115000"/>
                        </a:lnSpc>
                        <a:spcAft>
                          <a:spcPts val="0"/>
                        </a:spcAft>
                      </a:pPr>
                      <a:r>
                        <a:rPr lang="en-US" sz="2400">
                          <a:solidFill>
                            <a:srgbClr val="000000"/>
                          </a:solidFill>
                          <a:effectLst/>
                          <a:latin typeface="Cambria"/>
                          <a:ea typeface="Times New Roman"/>
                          <a:cs typeface="Times New Roman"/>
                        </a:rPr>
                        <a:t>Blocks</a:t>
                      </a:r>
                      <a:endParaRPr lang="en-US" sz="24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400">
                          <a:solidFill>
                            <a:srgbClr val="000000"/>
                          </a:solidFill>
                          <a:effectLst/>
                          <a:latin typeface="Cambria"/>
                          <a:ea typeface="Times New Roman"/>
                          <a:cs typeface="Times New Roman"/>
                        </a:rPr>
                        <a:t>12</a:t>
                      </a:r>
                      <a:endParaRPr lang="en-US" sz="24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884">
                <a:tc>
                  <a:txBody>
                    <a:bodyPr/>
                    <a:lstStyle/>
                    <a:p>
                      <a:pPr algn="ctr" rtl="1">
                        <a:lnSpc>
                          <a:spcPct val="115000"/>
                        </a:lnSpc>
                        <a:spcAft>
                          <a:spcPts val="0"/>
                        </a:spcAft>
                      </a:pPr>
                      <a:r>
                        <a:rPr lang="en-US" sz="2400" dirty="0">
                          <a:solidFill>
                            <a:srgbClr val="000000"/>
                          </a:solidFill>
                          <a:effectLst/>
                          <a:latin typeface="Cambria"/>
                          <a:ea typeface="Times New Roman"/>
                          <a:cs typeface="Times New Roman"/>
                        </a:rPr>
                        <a:t>Polystyrene</a:t>
                      </a:r>
                      <a:endParaRPr lang="en-US" sz="24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400">
                          <a:solidFill>
                            <a:srgbClr val="000000"/>
                          </a:solidFill>
                          <a:effectLst/>
                          <a:latin typeface="Cambria"/>
                          <a:ea typeface="Times New Roman"/>
                          <a:cs typeface="Times New Roman"/>
                        </a:rPr>
                        <a:t>0.3</a:t>
                      </a:r>
                      <a:endParaRPr lang="en-US" sz="24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884">
                <a:tc>
                  <a:txBody>
                    <a:bodyPr/>
                    <a:lstStyle/>
                    <a:p>
                      <a:pPr algn="ctr" rtl="1">
                        <a:lnSpc>
                          <a:spcPct val="115000"/>
                        </a:lnSpc>
                        <a:spcAft>
                          <a:spcPts val="0"/>
                        </a:spcAft>
                      </a:pPr>
                      <a:r>
                        <a:rPr lang="en-US" sz="2400">
                          <a:solidFill>
                            <a:srgbClr val="000000"/>
                          </a:solidFill>
                          <a:effectLst/>
                          <a:latin typeface="Cambria"/>
                          <a:ea typeface="Times New Roman"/>
                          <a:cs typeface="Times New Roman"/>
                        </a:rPr>
                        <a:t>Masonry stone</a:t>
                      </a:r>
                      <a:endParaRPr lang="en-US" sz="24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400">
                          <a:solidFill>
                            <a:srgbClr val="000000"/>
                          </a:solidFill>
                          <a:effectLst/>
                          <a:latin typeface="Cambria"/>
                          <a:ea typeface="Times New Roman"/>
                          <a:cs typeface="Times New Roman"/>
                        </a:rPr>
                        <a:t>27</a:t>
                      </a:r>
                      <a:endParaRPr lang="en-US" sz="24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884">
                <a:tc>
                  <a:txBody>
                    <a:bodyPr/>
                    <a:lstStyle/>
                    <a:p>
                      <a:pPr algn="ctr" rtl="1">
                        <a:lnSpc>
                          <a:spcPct val="115000"/>
                        </a:lnSpc>
                        <a:spcAft>
                          <a:spcPts val="0"/>
                        </a:spcAft>
                      </a:pPr>
                      <a:r>
                        <a:rPr lang="en-US" sz="2400">
                          <a:solidFill>
                            <a:srgbClr val="000000"/>
                          </a:solidFill>
                          <a:effectLst/>
                          <a:latin typeface="Cambria"/>
                          <a:ea typeface="Times New Roman"/>
                          <a:cs typeface="Times New Roman"/>
                        </a:rPr>
                        <a:t>Light weight block</a:t>
                      </a:r>
                      <a:endParaRPr lang="en-US" sz="240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2400" dirty="0">
                          <a:solidFill>
                            <a:srgbClr val="000000"/>
                          </a:solidFill>
                          <a:effectLst/>
                          <a:latin typeface="Cambria"/>
                          <a:ea typeface="Times New Roman"/>
                          <a:cs typeface="Times New Roman"/>
                        </a:rPr>
                        <a:t>6</a:t>
                      </a:r>
                      <a:endParaRPr lang="en-US" sz="24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2267573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7851" y="914400"/>
            <a:ext cx="2842766" cy="369332"/>
          </a:xfrm>
          <a:prstGeom prst="rect">
            <a:avLst/>
          </a:prstGeom>
        </p:spPr>
        <p:txBody>
          <a:bodyPr wrap="none">
            <a:spAutoFit/>
          </a:bodyPr>
          <a:lstStyle/>
          <a:p>
            <a:pPr lvl="0"/>
            <a:r>
              <a:rPr lang="en-US" dirty="0"/>
              <a:t>For Frame 1 in X direction :</a:t>
            </a:r>
          </a:p>
        </p:txBody>
      </p:sp>
      <p:sp>
        <p:nvSpPr>
          <p:cNvPr id="3" name="مستطيل 2"/>
          <p:cNvSpPr/>
          <p:nvPr/>
        </p:nvSpPr>
        <p:spPr>
          <a:xfrm>
            <a:off x="307851" y="1447800"/>
            <a:ext cx="8399628" cy="4524315"/>
          </a:xfrm>
          <a:prstGeom prst="rect">
            <a:avLst/>
          </a:prstGeom>
        </p:spPr>
        <p:txBody>
          <a:bodyPr wrap="square">
            <a:spAutoFit/>
          </a:bodyPr>
          <a:lstStyle/>
          <a:p>
            <a:pPr lvl="0"/>
            <a:r>
              <a:rPr lang="en-US" dirty="0"/>
              <a:t>Assume an average intensity of compressive stress on the concrete due to load balancing of  fc =1.2 </a:t>
            </a:r>
            <a:r>
              <a:rPr lang="en-US" dirty="0" err="1"/>
              <a:t>MPa</a:t>
            </a:r>
            <a:endParaRPr lang="en-US" dirty="0"/>
          </a:p>
          <a:p>
            <a:pPr lvl="0"/>
            <a:endParaRPr lang="en-US" dirty="0" smtClean="0"/>
          </a:p>
          <a:p>
            <a:pPr lvl="0"/>
            <a:r>
              <a:rPr lang="en-US" dirty="0" smtClean="0"/>
              <a:t>Unit </a:t>
            </a:r>
            <a:r>
              <a:rPr lang="en-US" dirty="0"/>
              <a:t>force = (1.2*1000*250)/ 1000 = </a:t>
            </a:r>
            <a:r>
              <a:rPr lang="en-US" u="sng" dirty="0"/>
              <a:t>300 KN</a:t>
            </a:r>
            <a:r>
              <a:rPr lang="en-US" dirty="0"/>
              <a:t> </a:t>
            </a:r>
          </a:p>
          <a:p>
            <a:pPr lvl="0"/>
            <a:endParaRPr lang="en-US" b="1" dirty="0" smtClean="0"/>
          </a:p>
          <a:p>
            <a:pPr lvl="0"/>
            <a:r>
              <a:rPr lang="en-US" b="1" dirty="0" err="1" smtClean="0"/>
              <a:t>P</a:t>
            </a:r>
            <a:r>
              <a:rPr lang="en-US" baseline="-25000" dirty="0" err="1" smtClean="0"/>
              <a:t>e</a:t>
            </a:r>
            <a:r>
              <a:rPr lang="en-US" dirty="0" smtClean="0"/>
              <a:t> </a:t>
            </a:r>
            <a:r>
              <a:rPr lang="en-US" dirty="0"/>
              <a:t>(effective </a:t>
            </a:r>
            <a:r>
              <a:rPr lang="en-US" dirty="0" err="1"/>
              <a:t>prestressing</a:t>
            </a:r>
            <a:r>
              <a:rPr lang="en-US" dirty="0"/>
              <a:t> force after losses) per strand = 99*1096 /1000 = </a:t>
            </a:r>
            <a:r>
              <a:rPr lang="en-US" u="sng" dirty="0"/>
              <a:t>108.5 KN</a:t>
            </a:r>
            <a:endParaRPr lang="en-US" dirty="0"/>
          </a:p>
          <a:p>
            <a:r>
              <a:rPr lang="en-US" dirty="0"/>
              <a:t>                                                                                                 </a:t>
            </a:r>
          </a:p>
          <a:p>
            <a:pPr lvl="0"/>
            <a:r>
              <a:rPr lang="en-US" dirty="0"/>
              <a:t>Total </a:t>
            </a:r>
            <a:r>
              <a:rPr lang="en-US" b="1" dirty="0"/>
              <a:t>F</a:t>
            </a:r>
            <a:r>
              <a:rPr lang="en-US" baseline="-25000" dirty="0"/>
              <a:t>e </a:t>
            </a:r>
            <a:r>
              <a:rPr lang="en-US" dirty="0"/>
              <a:t>( force in unit width of section) on concrete = unit force* frame avg. width</a:t>
            </a:r>
          </a:p>
          <a:p>
            <a:r>
              <a:rPr lang="en-US" dirty="0"/>
              <a:t>                                                                                           = 300 * 7.154 = </a:t>
            </a:r>
            <a:r>
              <a:rPr lang="en-US" u="sng" dirty="0"/>
              <a:t>2146.2 KN</a:t>
            </a:r>
            <a:r>
              <a:rPr lang="en-US" dirty="0"/>
              <a:t> </a:t>
            </a:r>
          </a:p>
          <a:p>
            <a:pPr lvl="0"/>
            <a:r>
              <a:rPr lang="en-US" dirty="0"/>
              <a:t>Number of strands =  2146.2/108.5 = 19.7  &gt;&gt;&gt;&gt;&gt;&gt; </a:t>
            </a:r>
            <a:r>
              <a:rPr lang="en-US" u="sng" dirty="0"/>
              <a:t>Use 18 strands</a:t>
            </a:r>
            <a:endParaRPr lang="en-US" dirty="0"/>
          </a:p>
          <a:p>
            <a:pPr lvl="0"/>
            <a:endParaRPr lang="en-US" dirty="0" smtClean="0"/>
          </a:p>
          <a:p>
            <a:pPr lvl="0"/>
            <a:r>
              <a:rPr lang="en-US" dirty="0" smtClean="0"/>
              <a:t>Area </a:t>
            </a:r>
            <a:r>
              <a:rPr lang="en-US" dirty="0"/>
              <a:t>of </a:t>
            </a:r>
            <a:r>
              <a:rPr lang="en-US" dirty="0" err="1"/>
              <a:t>prestressing</a:t>
            </a:r>
            <a:r>
              <a:rPr lang="en-US" dirty="0"/>
              <a:t> steel = 18 * 99 mm</a:t>
            </a:r>
            <a:r>
              <a:rPr lang="en-US" baseline="30000" dirty="0"/>
              <a:t>2</a:t>
            </a:r>
            <a:r>
              <a:rPr lang="en-US" dirty="0"/>
              <a:t> = </a:t>
            </a:r>
            <a:r>
              <a:rPr lang="en-US" u="sng" dirty="0"/>
              <a:t>1782 mm</a:t>
            </a:r>
            <a:r>
              <a:rPr lang="en-US" u="sng" baseline="30000" dirty="0"/>
              <a:t>2</a:t>
            </a:r>
            <a:endParaRPr lang="en-US" dirty="0"/>
          </a:p>
          <a:p>
            <a:pPr lvl="0"/>
            <a:endParaRPr lang="en-US" b="1" dirty="0" smtClean="0"/>
          </a:p>
          <a:p>
            <a:pPr lvl="0"/>
            <a:r>
              <a:rPr lang="en-US" b="1" dirty="0" err="1" smtClean="0"/>
              <a:t>P</a:t>
            </a:r>
            <a:r>
              <a:rPr lang="en-US" baseline="-25000" dirty="0" err="1" smtClean="0"/>
              <a:t>e</a:t>
            </a:r>
            <a:r>
              <a:rPr lang="en-US" dirty="0" smtClean="0"/>
              <a:t> </a:t>
            </a:r>
            <a:r>
              <a:rPr lang="en-US" dirty="0"/>
              <a:t>= 18 * 108.5 = </a:t>
            </a:r>
            <a:r>
              <a:rPr lang="en-US" u="sng" dirty="0"/>
              <a:t>1953 KN</a:t>
            </a:r>
            <a:r>
              <a:rPr lang="en-US" dirty="0"/>
              <a:t> </a:t>
            </a:r>
          </a:p>
          <a:p>
            <a:pPr lvl="0"/>
            <a:endParaRPr lang="en-US" dirty="0" smtClean="0"/>
          </a:p>
          <a:p>
            <a:pPr lvl="0"/>
            <a:r>
              <a:rPr lang="en-US" dirty="0" smtClean="0"/>
              <a:t>fc </a:t>
            </a:r>
            <a:r>
              <a:rPr lang="en-US" dirty="0"/>
              <a:t>= 1953*1000/(7154*250) = </a:t>
            </a:r>
            <a:r>
              <a:rPr lang="en-US" u="sng" dirty="0"/>
              <a:t>1.092 </a:t>
            </a:r>
            <a:r>
              <a:rPr lang="en-US" u="sng" dirty="0" err="1"/>
              <a:t>MPa</a:t>
            </a:r>
            <a:endParaRPr lang="en-US" dirty="0"/>
          </a:p>
        </p:txBody>
      </p:sp>
    </p:spTree>
    <p:extLst>
      <p:ext uri="{BB962C8B-B14F-4D97-AF65-F5344CB8AC3E}">
        <p14:creationId xmlns:p14="http://schemas.microsoft.com/office/powerpoint/2010/main" val="163341638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57786" y="838200"/>
            <a:ext cx="3914213" cy="369332"/>
          </a:xfrm>
          <a:prstGeom prst="rect">
            <a:avLst/>
          </a:prstGeom>
        </p:spPr>
        <p:txBody>
          <a:bodyPr wrap="none">
            <a:spAutoFit/>
          </a:bodyPr>
          <a:lstStyle/>
          <a:p>
            <a:pPr lvl="0"/>
            <a:r>
              <a:rPr lang="en-US" dirty="0"/>
              <a:t>Tendon Section Data for the frame X :</a:t>
            </a:r>
          </a:p>
        </p:txBody>
      </p:sp>
      <p:sp>
        <p:nvSpPr>
          <p:cNvPr id="3" name="مستطيل 2"/>
          <p:cNvSpPr/>
          <p:nvPr/>
        </p:nvSpPr>
        <p:spPr>
          <a:xfrm>
            <a:off x="304800" y="1600200"/>
            <a:ext cx="4495800" cy="2308324"/>
          </a:xfrm>
          <a:prstGeom prst="rect">
            <a:avLst/>
          </a:prstGeom>
        </p:spPr>
        <p:txBody>
          <a:bodyPr wrap="square">
            <a:spAutoFit/>
          </a:bodyPr>
          <a:lstStyle/>
          <a:p>
            <a:r>
              <a:rPr lang="en-US" dirty="0"/>
              <a:t>18 strands will be distributed as (1/3) for the middle strip and (2\3) for the column strip.</a:t>
            </a:r>
            <a:r>
              <a:rPr lang="en-US" u="sng" dirty="0"/>
              <a:t> </a:t>
            </a:r>
            <a:endParaRPr lang="en-US" dirty="0"/>
          </a:p>
          <a:p>
            <a:endParaRPr lang="en-US" dirty="0" smtClean="0"/>
          </a:p>
          <a:p>
            <a:r>
              <a:rPr lang="en-US" dirty="0" smtClean="0"/>
              <a:t>So</a:t>
            </a:r>
            <a:r>
              <a:rPr lang="en-US" dirty="0"/>
              <a:t>, here C.S= 12 strands * area of strand </a:t>
            </a:r>
            <a:endParaRPr lang="en-US" dirty="0" smtClean="0"/>
          </a:p>
          <a:p>
            <a:r>
              <a:rPr lang="en-US" dirty="0"/>
              <a:t> </a:t>
            </a:r>
            <a:r>
              <a:rPr lang="en-US" dirty="0" smtClean="0"/>
              <a:t>                    = </a:t>
            </a:r>
            <a:r>
              <a:rPr lang="en-US" dirty="0"/>
              <a:t>12*99= </a:t>
            </a:r>
            <a:r>
              <a:rPr lang="en-US" u="sng" dirty="0"/>
              <a:t>1188 mm</a:t>
            </a:r>
            <a:r>
              <a:rPr lang="en-US" u="sng" baseline="30000" dirty="0"/>
              <a:t>2</a:t>
            </a:r>
            <a:r>
              <a:rPr lang="en-US" dirty="0"/>
              <a:t> </a:t>
            </a:r>
          </a:p>
          <a:p>
            <a:endParaRPr lang="en-US" dirty="0" smtClean="0"/>
          </a:p>
          <a:p>
            <a:r>
              <a:rPr lang="en-US" dirty="0" smtClean="0"/>
              <a:t>And  M.S = </a:t>
            </a:r>
            <a:r>
              <a:rPr lang="en-US" dirty="0"/>
              <a:t>6 strands * area of </a:t>
            </a:r>
            <a:r>
              <a:rPr lang="en-US" dirty="0" smtClean="0"/>
              <a:t>strand</a:t>
            </a:r>
          </a:p>
          <a:p>
            <a:r>
              <a:rPr lang="en-US" dirty="0"/>
              <a:t> </a:t>
            </a:r>
            <a:r>
              <a:rPr lang="en-US" dirty="0" smtClean="0"/>
              <a:t>                = </a:t>
            </a:r>
            <a:r>
              <a:rPr lang="en-US" dirty="0"/>
              <a:t>6*99= 594 mm</a:t>
            </a:r>
            <a:r>
              <a:rPr lang="en-US" baseline="30000" dirty="0"/>
              <a:t>2</a:t>
            </a:r>
            <a:r>
              <a:rPr lang="en-US" dirty="0"/>
              <a:t>/2= </a:t>
            </a:r>
            <a:r>
              <a:rPr lang="en-US" u="sng" dirty="0"/>
              <a:t>297 mm</a:t>
            </a:r>
            <a:r>
              <a:rPr lang="en-US" u="sng" baseline="30000" dirty="0"/>
              <a:t>2</a:t>
            </a:r>
            <a:endParaRPr lang="ar-SA" dirty="0"/>
          </a:p>
        </p:txBody>
      </p:sp>
      <p:pic>
        <p:nvPicPr>
          <p:cNvPr id="4" name="صورة 3" descr="C:\Users\mo\Desktop\tendon section data1.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1022866"/>
            <a:ext cx="3886200" cy="5454134"/>
          </a:xfrm>
          <a:prstGeom prst="rect">
            <a:avLst/>
          </a:prstGeom>
          <a:noFill/>
          <a:ln>
            <a:noFill/>
          </a:ln>
        </p:spPr>
      </p:pic>
    </p:spTree>
    <p:extLst>
      <p:ext uri="{BB962C8B-B14F-4D97-AF65-F5344CB8AC3E}">
        <p14:creationId xmlns:p14="http://schemas.microsoft.com/office/powerpoint/2010/main" val="228382582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838200"/>
            <a:ext cx="3226332" cy="369332"/>
          </a:xfrm>
          <a:prstGeom prst="rect">
            <a:avLst/>
          </a:prstGeom>
        </p:spPr>
        <p:txBody>
          <a:bodyPr wrap="none">
            <a:spAutoFit/>
          </a:bodyPr>
          <a:lstStyle/>
          <a:p>
            <a:pPr lvl="0"/>
            <a:r>
              <a:rPr lang="en-US" b="1" dirty="0"/>
              <a:t>Drawing the tendon on SAP:</a:t>
            </a:r>
            <a:endParaRPr lang="en-US" dirty="0"/>
          </a:p>
        </p:txBody>
      </p:sp>
      <p:sp>
        <p:nvSpPr>
          <p:cNvPr id="3" name="مستطيل 2"/>
          <p:cNvSpPr/>
          <p:nvPr/>
        </p:nvSpPr>
        <p:spPr>
          <a:xfrm>
            <a:off x="76200" y="1828800"/>
            <a:ext cx="4038600" cy="646331"/>
          </a:xfrm>
          <a:prstGeom prst="rect">
            <a:avLst/>
          </a:prstGeom>
        </p:spPr>
        <p:txBody>
          <a:bodyPr wrap="square">
            <a:spAutoFit/>
          </a:bodyPr>
          <a:lstStyle/>
          <a:p>
            <a:pPr lvl="0"/>
            <a:r>
              <a:rPr lang="en-US" dirty="0" smtClean="0"/>
              <a:t>- Selecting </a:t>
            </a:r>
            <a:r>
              <a:rPr lang="en-US" dirty="0"/>
              <a:t>the Parabolic Tendon 1 </a:t>
            </a:r>
            <a:endParaRPr lang="en-US" dirty="0" smtClean="0"/>
          </a:p>
          <a:p>
            <a:pPr lvl="0"/>
            <a:r>
              <a:rPr lang="en-US" dirty="0" smtClean="0"/>
              <a:t>(</a:t>
            </a:r>
            <a:r>
              <a:rPr lang="en-US" dirty="0"/>
              <a:t>as the moment diagram )</a:t>
            </a:r>
          </a:p>
        </p:txBody>
      </p:sp>
      <p:pic>
        <p:nvPicPr>
          <p:cNvPr id="4" name="صورة 3" descr="C:\Users\mo\Desktop\t1.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14800" y="838200"/>
            <a:ext cx="4572000" cy="5715000"/>
          </a:xfrm>
          <a:prstGeom prst="rect">
            <a:avLst/>
          </a:prstGeom>
          <a:noFill/>
          <a:ln>
            <a:noFill/>
          </a:ln>
        </p:spPr>
      </p:pic>
    </p:spTree>
    <p:extLst>
      <p:ext uri="{BB962C8B-B14F-4D97-AF65-F5344CB8AC3E}">
        <p14:creationId xmlns:p14="http://schemas.microsoft.com/office/powerpoint/2010/main" val="346137939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 y="1219200"/>
            <a:ext cx="5181600" cy="646331"/>
          </a:xfrm>
          <a:prstGeom prst="rect">
            <a:avLst/>
          </a:prstGeom>
        </p:spPr>
        <p:txBody>
          <a:bodyPr wrap="square">
            <a:spAutoFit/>
          </a:bodyPr>
          <a:lstStyle/>
          <a:p>
            <a:pPr marL="285750" lvl="0" indent="-285750">
              <a:buFontTx/>
              <a:buChar char="-"/>
            </a:pPr>
            <a:r>
              <a:rPr lang="en-US" dirty="0" smtClean="0"/>
              <a:t>Define </a:t>
            </a:r>
            <a:r>
              <a:rPr lang="en-US" dirty="0"/>
              <a:t>the eccentricities of </a:t>
            </a:r>
            <a:r>
              <a:rPr lang="en-US" dirty="0" smtClean="0"/>
              <a:t>tendon</a:t>
            </a:r>
          </a:p>
          <a:p>
            <a:pPr lvl="0"/>
            <a:r>
              <a:rPr lang="en-US" dirty="0" smtClean="0"/>
              <a:t> </a:t>
            </a:r>
            <a:r>
              <a:rPr lang="en-US" dirty="0"/>
              <a:t>that was calculated manually :</a:t>
            </a:r>
          </a:p>
        </p:txBody>
      </p:sp>
      <p:pic>
        <p:nvPicPr>
          <p:cNvPr id="3" name="صورة 2" descr="C:\Users\mo\Desktop\t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838200"/>
            <a:ext cx="4267200" cy="5838825"/>
          </a:xfrm>
          <a:prstGeom prst="rect">
            <a:avLst/>
          </a:prstGeom>
          <a:noFill/>
          <a:ln>
            <a:noFill/>
          </a:ln>
        </p:spPr>
      </p:pic>
    </p:spTree>
    <p:extLst>
      <p:ext uri="{BB962C8B-B14F-4D97-AF65-F5344CB8AC3E}">
        <p14:creationId xmlns:p14="http://schemas.microsoft.com/office/powerpoint/2010/main" val="347743460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 y="990600"/>
            <a:ext cx="3886200" cy="923330"/>
          </a:xfrm>
          <a:prstGeom prst="rect">
            <a:avLst/>
          </a:prstGeom>
        </p:spPr>
        <p:txBody>
          <a:bodyPr wrap="square">
            <a:spAutoFit/>
          </a:bodyPr>
          <a:lstStyle/>
          <a:p>
            <a:pPr lvl="0"/>
            <a:r>
              <a:rPr lang="en-US" dirty="0"/>
              <a:t>After defining the load pattern </a:t>
            </a:r>
            <a:endParaRPr lang="en-US" dirty="0" smtClean="0"/>
          </a:p>
          <a:p>
            <a:pPr lvl="0"/>
            <a:r>
              <a:rPr lang="en-US" dirty="0" smtClean="0"/>
              <a:t>(</a:t>
            </a:r>
            <a:r>
              <a:rPr lang="en-US" dirty="0" err="1"/>
              <a:t>hyperstatic</a:t>
            </a:r>
            <a:r>
              <a:rPr lang="en-US" dirty="0"/>
              <a:t>) on SAP, define the </a:t>
            </a:r>
            <a:r>
              <a:rPr lang="en-US" dirty="0" smtClean="0"/>
              <a:t>load</a:t>
            </a:r>
          </a:p>
          <a:p>
            <a:pPr lvl="0"/>
            <a:r>
              <a:rPr lang="en-US" dirty="0" smtClean="0"/>
              <a:t> </a:t>
            </a:r>
            <a:r>
              <a:rPr lang="en-US" dirty="0"/>
              <a:t>of tendon as a stress :</a:t>
            </a:r>
          </a:p>
        </p:txBody>
      </p:sp>
      <p:pic>
        <p:nvPicPr>
          <p:cNvPr id="3" name="صورة 2" descr="C:\Users\mo\Desktop\t3.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19600" y="838200"/>
            <a:ext cx="4419600" cy="5791199"/>
          </a:xfrm>
          <a:prstGeom prst="rect">
            <a:avLst/>
          </a:prstGeom>
          <a:noFill/>
          <a:ln>
            <a:noFill/>
          </a:ln>
        </p:spPr>
      </p:pic>
    </p:spTree>
    <p:extLst>
      <p:ext uri="{BB962C8B-B14F-4D97-AF65-F5344CB8AC3E}">
        <p14:creationId xmlns:p14="http://schemas.microsoft.com/office/powerpoint/2010/main" val="197030438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 y="1066800"/>
            <a:ext cx="8534400" cy="5262979"/>
          </a:xfrm>
          <a:prstGeom prst="rect">
            <a:avLst/>
          </a:prstGeom>
        </p:spPr>
        <p:txBody>
          <a:bodyPr wrap="square">
            <a:spAutoFit/>
          </a:bodyPr>
          <a:lstStyle/>
          <a:p>
            <a:pPr lvl="0"/>
            <a:r>
              <a:rPr lang="en-US" dirty="0"/>
              <a:t>For Frame 2 in Y direction :</a:t>
            </a:r>
          </a:p>
          <a:p>
            <a:r>
              <a:rPr lang="en-US" dirty="0"/>
              <a:t> </a:t>
            </a:r>
          </a:p>
          <a:p>
            <a:r>
              <a:rPr lang="en-US" dirty="0"/>
              <a:t> </a:t>
            </a:r>
          </a:p>
          <a:p>
            <a:pPr lvl="0"/>
            <a:r>
              <a:rPr lang="en-US" dirty="0"/>
              <a:t>fc =1.2 </a:t>
            </a:r>
            <a:r>
              <a:rPr lang="en-US" dirty="0" err="1"/>
              <a:t>MPa</a:t>
            </a:r>
            <a:endParaRPr lang="en-US" dirty="0"/>
          </a:p>
          <a:p>
            <a:pPr lvl="0"/>
            <a:r>
              <a:rPr lang="en-US" dirty="0"/>
              <a:t>Unit force = (1.2*1000*250)/ 1000 = </a:t>
            </a:r>
            <a:r>
              <a:rPr lang="en-US" u="sng" dirty="0"/>
              <a:t>300 KN</a:t>
            </a:r>
            <a:r>
              <a:rPr lang="en-US" dirty="0"/>
              <a:t> </a:t>
            </a:r>
          </a:p>
          <a:p>
            <a:pPr lvl="0"/>
            <a:r>
              <a:rPr lang="en-US" b="1" dirty="0" err="1"/>
              <a:t>P</a:t>
            </a:r>
            <a:r>
              <a:rPr lang="en-US" baseline="-25000" dirty="0" err="1"/>
              <a:t>e</a:t>
            </a:r>
            <a:r>
              <a:rPr lang="en-US" dirty="0"/>
              <a:t> (effective </a:t>
            </a:r>
            <a:r>
              <a:rPr lang="en-US" dirty="0" err="1"/>
              <a:t>prestressing</a:t>
            </a:r>
            <a:r>
              <a:rPr lang="en-US" dirty="0"/>
              <a:t> force after losses) per strand = 99*1096 /1000 = </a:t>
            </a:r>
            <a:r>
              <a:rPr lang="en-US" u="sng" dirty="0"/>
              <a:t>108.5 KN</a:t>
            </a:r>
            <a:endParaRPr lang="en-US" dirty="0"/>
          </a:p>
          <a:p>
            <a:r>
              <a:rPr lang="en-US" dirty="0"/>
              <a:t>                                                                                                 </a:t>
            </a:r>
          </a:p>
          <a:p>
            <a:pPr lvl="0"/>
            <a:r>
              <a:rPr lang="en-US" dirty="0"/>
              <a:t>1.2 = (Ape *1096)/(250*7495) &gt;&gt;&gt; Ape = </a:t>
            </a:r>
            <a:r>
              <a:rPr lang="en-US" u="sng" dirty="0"/>
              <a:t>2051.55 mm</a:t>
            </a:r>
            <a:r>
              <a:rPr lang="en-US" u="sng" baseline="30000" dirty="0"/>
              <a:t>2</a:t>
            </a:r>
            <a:endParaRPr lang="en-US" dirty="0"/>
          </a:p>
          <a:p>
            <a:pPr lvl="0"/>
            <a:r>
              <a:rPr lang="en-US" dirty="0"/>
              <a:t>Number of strands =  2051.55/108.5 = 18.9  &gt;&gt;&gt;&gt;&gt;&gt; </a:t>
            </a:r>
            <a:r>
              <a:rPr lang="en-US" u="sng" dirty="0"/>
              <a:t>Use 17 strands</a:t>
            </a:r>
            <a:endParaRPr lang="en-US" dirty="0"/>
          </a:p>
          <a:p>
            <a:pPr lvl="0"/>
            <a:r>
              <a:rPr lang="en-US" dirty="0"/>
              <a:t>Area of </a:t>
            </a:r>
            <a:r>
              <a:rPr lang="en-US" dirty="0" err="1"/>
              <a:t>prestressing</a:t>
            </a:r>
            <a:r>
              <a:rPr lang="en-US" dirty="0"/>
              <a:t> steel = 18 * 99 mm</a:t>
            </a:r>
            <a:r>
              <a:rPr lang="en-US" baseline="30000" dirty="0"/>
              <a:t>2</a:t>
            </a:r>
            <a:r>
              <a:rPr lang="en-US" dirty="0"/>
              <a:t> = </a:t>
            </a:r>
            <a:r>
              <a:rPr lang="en-US" u="sng" dirty="0"/>
              <a:t>1782 mm</a:t>
            </a:r>
            <a:r>
              <a:rPr lang="en-US" u="sng" baseline="30000" dirty="0"/>
              <a:t>2</a:t>
            </a:r>
            <a:endParaRPr lang="en-US" dirty="0"/>
          </a:p>
          <a:p>
            <a:r>
              <a:rPr lang="en-US" baseline="30000" dirty="0"/>
              <a:t> </a:t>
            </a:r>
            <a:endParaRPr lang="en-US" dirty="0"/>
          </a:p>
          <a:p>
            <a:r>
              <a:rPr lang="en-US" baseline="30000" dirty="0"/>
              <a:t> </a:t>
            </a:r>
            <a:endParaRPr lang="en-US" baseline="30000" dirty="0" smtClean="0"/>
          </a:p>
          <a:p>
            <a:endParaRPr lang="en-US" dirty="0"/>
          </a:p>
          <a:p>
            <a:pPr lvl="0"/>
            <a:r>
              <a:rPr lang="en-US" dirty="0"/>
              <a:t>Tendon Section Data for the frame X :</a:t>
            </a:r>
          </a:p>
          <a:p>
            <a:r>
              <a:rPr lang="en-US" dirty="0"/>
              <a:t/>
            </a:r>
            <a:br>
              <a:rPr lang="en-US" dirty="0"/>
            </a:br>
            <a:r>
              <a:rPr lang="en-US" dirty="0"/>
              <a:t>- 17 strands will be distributed as (1/3) for the middle strip and (2\3) for the column strip.</a:t>
            </a:r>
            <a:r>
              <a:rPr lang="en-US" u="sng" dirty="0"/>
              <a:t> </a:t>
            </a:r>
            <a:endParaRPr lang="en-US" dirty="0"/>
          </a:p>
          <a:p>
            <a:r>
              <a:rPr lang="en-US" dirty="0"/>
              <a:t>So, here C.S= 11 strands * area of strand = 11*99= </a:t>
            </a:r>
            <a:r>
              <a:rPr lang="en-US" u="sng" dirty="0"/>
              <a:t>1089 mm</a:t>
            </a:r>
            <a:r>
              <a:rPr lang="en-US" u="sng" baseline="30000" dirty="0"/>
              <a:t>2</a:t>
            </a:r>
            <a:r>
              <a:rPr lang="en-US" dirty="0"/>
              <a:t> </a:t>
            </a:r>
          </a:p>
          <a:p>
            <a:r>
              <a:rPr lang="en-US" dirty="0"/>
              <a:t>And  M.S= 6 strands * area of strand = 6*99= 594 mm</a:t>
            </a:r>
            <a:r>
              <a:rPr lang="en-US" baseline="30000" dirty="0"/>
              <a:t>2</a:t>
            </a:r>
            <a:r>
              <a:rPr lang="en-US" dirty="0"/>
              <a:t>/2= </a:t>
            </a:r>
            <a:r>
              <a:rPr lang="en-US" u="sng" dirty="0"/>
              <a:t>297 mm</a:t>
            </a:r>
            <a:r>
              <a:rPr lang="en-US" u="sng" baseline="30000" dirty="0"/>
              <a:t>2</a:t>
            </a:r>
            <a:endParaRPr lang="en-US" dirty="0"/>
          </a:p>
        </p:txBody>
      </p:sp>
    </p:spTree>
    <p:extLst>
      <p:ext uri="{BB962C8B-B14F-4D97-AF65-F5344CB8AC3E}">
        <p14:creationId xmlns:p14="http://schemas.microsoft.com/office/powerpoint/2010/main" val="37719993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2691" y="914400"/>
            <a:ext cx="8822140" cy="923330"/>
          </a:xfrm>
          <a:prstGeom prst="rect">
            <a:avLst/>
          </a:prstGeom>
        </p:spPr>
        <p:txBody>
          <a:bodyPr wrap="square">
            <a:spAutoFit/>
          </a:bodyPr>
          <a:lstStyle/>
          <a:p>
            <a:r>
              <a:rPr lang="en-US" dirty="0" smtClean="0"/>
              <a:t>- Divided </a:t>
            </a:r>
            <a:r>
              <a:rPr lang="en-US" dirty="0"/>
              <a:t>the plan into </a:t>
            </a:r>
            <a:r>
              <a:rPr lang="en-US" u="sng" dirty="0"/>
              <a:t>3 frames</a:t>
            </a:r>
            <a:r>
              <a:rPr lang="en-US" dirty="0"/>
              <a:t> in X direction and </a:t>
            </a:r>
            <a:r>
              <a:rPr lang="en-US" u="sng" dirty="0"/>
              <a:t>5 frames</a:t>
            </a:r>
            <a:r>
              <a:rPr lang="en-US" dirty="0"/>
              <a:t> in Y direction </a:t>
            </a:r>
            <a:br>
              <a:rPr lang="en-US" dirty="0"/>
            </a:br>
            <a:r>
              <a:rPr lang="en-US" dirty="0"/>
              <a:t>and distribute the tendons in the column and middle strips in the frames as shown in figure below :</a:t>
            </a:r>
            <a:endParaRPr lang="ar-SA" dirty="0"/>
          </a:p>
        </p:txBody>
      </p:sp>
      <p:pic>
        <p:nvPicPr>
          <p:cNvPr id="3" name="صورة 2" descr="C:\Users\mo\Desktop\توزيع الكوابل.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1819531"/>
            <a:ext cx="6546215" cy="4429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4887699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C:\Users\mo\Desktop\tendons dist.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990600"/>
            <a:ext cx="8153400" cy="5486400"/>
          </a:xfrm>
          <a:prstGeom prst="rect">
            <a:avLst/>
          </a:prstGeom>
          <a:noFill/>
          <a:ln>
            <a:noFill/>
          </a:ln>
        </p:spPr>
      </p:pic>
    </p:spTree>
    <p:extLst>
      <p:ext uri="{BB962C8B-B14F-4D97-AF65-F5344CB8AC3E}">
        <p14:creationId xmlns:p14="http://schemas.microsoft.com/office/powerpoint/2010/main" val="19454896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 y="1182637"/>
            <a:ext cx="8534400" cy="646331"/>
          </a:xfrm>
          <a:prstGeom prst="rect">
            <a:avLst/>
          </a:prstGeom>
        </p:spPr>
        <p:txBody>
          <a:bodyPr wrap="square">
            <a:spAutoFit/>
          </a:bodyPr>
          <a:lstStyle/>
          <a:p>
            <a:pPr lvl="0"/>
            <a:r>
              <a:rPr lang="en-US" dirty="0"/>
              <a:t>Quick check on the deformation shape of the slab after distribution of tendons </a:t>
            </a:r>
            <a:br>
              <a:rPr lang="en-US" dirty="0"/>
            </a:br>
            <a:r>
              <a:rPr lang="en-US" dirty="0"/>
              <a:t>(the slab should deformed upward  due to tendons) </a:t>
            </a:r>
          </a:p>
        </p:txBody>
      </p:sp>
      <p:pic>
        <p:nvPicPr>
          <p:cNvPr id="3" name="صورة 2" descr="C:\Users\mo\Desktop\quick deform.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2286000"/>
            <a:ext cx="7239000" cy="3733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39037774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5800" y="838200"/>
            <a:ext cx="2781535" cy="369332"/>
          </a:xfrm>
          <a:prstGeom prst="rect">
            <a:avLst/>
          </a:prstGeom>
        </p:spPr>
        <p:txBody>
          <a:bodyPr wrap="square">
            <a:spAutoFit/>
          </a:bodyPr>
          <a:lstStyle/>
          <a:p>
            <a:r>
              <a:rPr lang="en-US" b="1" dirty="0"/>
              <a:t>* Check Stresses :</a:t>
            </a:r>
            <a:endParaRPr lang="en-US" dirty="0"/>
          </a:p>
        </p:txBody>
      </p:sp>
      <mc:AlternateContent xmlns:mc="http://schemas.openxmlformats.org/markup-compatibility/2006">
        <mc:Choice xmlns:a14="http://schemas.microsoft.com/office/drawing/2010/main" Requires="a14">
          <p:sp>
            <p:nvSpPr>
              <p:cNvPr id="3" name="مستطيل 2"/>
              <p:cNvSpPr/>
              <p:nvPr/>
            </p:nvSpPr>
            <p:spPr>
              <a:xfrm>
                <a:off x="304800" y="1524000"/>
                <a:ext cx="8534400" cy="5132174"/>
              </a:xfrm>
              <a:prstGeom prst="rect">
                <a:avLst/>
              </a:prstGeom>
            </p:spPr>
            <p:txBody>
              <a:bodyPr wrap="square">
                <a:spAutoFit/>
              </a:bodyPr>
              <a:lstStyle/>
              <a:p>
                <a:r>
                  <a:rPr lang="en-US" dirty="0" smtClean="0"/>
                  <a:t>--we </a:t>
                </a:r>
                <a:r>
                  <a:rPr lang="en-US" dirty="0"/>
                  <a:t>must check stress at transfer stage and at final stage for service and ultimate loads</a:t>
                </a:r>
              </a:p>
              <a:p>
                <a:endParaRPr lang="en-US" dirty="0" smtClean="0"/>
              </a:p>
              <a:p>
                <a:r>
                  <a:rPr lang="en-US" dirty="0" smtClean="0"/>
                  <a:t>The </a:t>
                </a:r>
                <a:r>
                  <a:rPr lang="en-US" dirty="0"/>
                  <a:t>allowable stresses are shown below</a:t>
                </a:r>
                <a:r>
                  <a:rPr lang="en-US" dirty="0" smtClean="0"/>
                  <a:t>:</a:t>
                </a:r>
              </a:p>
              <a:p>
                <a:endParaRPr lang="en-US" dirty="0"/>
              </a:p>
              <a:p>
                <a:pPr marL="285750" indent="-285750">
                  <a:buFontTx/>
                  <a:buChar char="-"/>
                </a:pPr>
                <a:r>
                  <a:rPr lang="en-US" dirty="0" smtClean="0"/>
                  <a:t>At </a:t>
                </a:r>
                <a:r>
                  <a:rPr lang="en-US" dirty="0"/>
                  <a:t>transfer stage</a:t>
                </a:r>
                <a:r>
                  <a:rPr lang="en-US" dirty="0" smtClean="0"/>
                  <a:t>:</a:t>
                </a:r>
              </a:p>
              <a:p>
                <a:pPr marL="285750" indent="-285750">
                  <a:buFontTx/>
                  <a:buChar char="-"/>
                </a:pPr>
                <a:endParaRPr lang="en-US" dirty="0"/>
              </a:p>
              <a:p>
                <a:pPr lvl="0"/>
                <a:r>
                  <a:rPr lang="en-US" dirty="0" err="1"/>
                  <a:t>F</a:t>
                </a:r>
                <a:r>
                  <a:rPr lang="en-US" baseline="-25000" dirty="0" err="1"/>
                  <a:t>ci</a:t>
                </a:r>
                <a:r>
                  <a:rPr lang="en-US" dirty="0"/>
                  <a:t>=0.6*</a:t>
                </a:r>
                <a14:m>
                  <m:oMath xmlns:m="http://schemas.openxmlformats.org/officeDocument/2006/math">
                    <m:sSubSup>
                      <m:sSubSupPr>
                        <m:ctrlPr>
                          <a:rPr lang="en-US" i="1"/>
                        </m:ctrlPr>
                      </m:sSubSupPr>
                      <m:e>
                        <m:r>
                          <a:rPr lang="en-US" i="1"/>
                          <m:t>𝐹</m:t>
                        </m:r>
                      </m:e>
                      <m:sub>
                        <m:r>
                          <a:rPr lang="en-US" i="1"/>
                          <m:t>𝑐𝑖</m:t>
                        </m:r>
                      </m:sub>
                      <m:sup>
                        <m:r>
                          <a:rPr lang="en-US" i="1"/>
                          <m:t>′</m:t>
                        </m:r>
                      </m:sup>
                    </m:sSubSup>
                  </m:oMath>
                </a14:m>
                <a:r>
                  <a:rPr lang="en-US" dirty="0"/>
                  <a:t>= 0.6*21= 12.6 </a:t>
                </a:r>
                <a:r>
                  <a:rPr lang="en-US" dirty="0" err="1"/>
                  <a:t>MPa</a:t>
                </a:r>
                <a:r>
                  <a:rPr lang="en-US" dirty="0"/>
                  <a:t>.</a:t>
                </a:r>
              </a:p>
              <a:p>
                <a:pPr lvl="0"/>
                <a:r>
                  <a:rPr lang="en-US" dirty="0" err="1"/>
                  <a:t>F</a:t>
                </a:r>
                <a:r>
                  <a:rPr lang="en-US" baseline="-25000" dirty="0" err="1"/>
                  <a:t>ti</a:t>
                </a:r>
                <a:r>
                  <a:rPr lang="en-US" dirty="0"/>
                  <a:t>= </a:t>
                </a:r>
                <a14:m>
                  <m:oMath xmlns:m="http://schemas.openxmlformats.org/officeDocument/2006/math">
                    <m:d>
                      <m:dPr>
                        <m:begChr m:val="{"/>
                        <m:endChr m:val=""/>
                        <m:ctrlPr>
                          <a:rPr lang="en-US" i="1"/>
                        </m:ctrlPr>
                      </m:dPr>
                      <m:e>
                        <m:eqArr>
                          <m:eqArrPr>
                            <m:ctrlPr>
                              <a:rPr lang="en-US" i="1"/>
                            </m:ctrlPr>
                          </m:eqArrPr>
                          <m:e>
                            <m:r>
                              <a:rPr lang="en-US" i="1"/>
                              <m:t>.</m:t>
                            </m:r>
                            <m:r>
                              <a:rPr lang="en-US" i="1"/>
                              <m:t>5</m:t>
                            </m:r>
                            <m:rad>
                              <m:radPr>
                                <m:degHide m:val="on"/>
                                <m:ctrlPr>
                                  <a:rPr lang="en-US" i="1"/>
                                </m:ctrlPr>
                              </m:radPr>
                              <m:deg/>
                              <m:e>
                                <m:sSubSup>
                                  <m:sSubSupPr>
                                    <m:ctrlPr>
                                      <a:rPr lang="en-US" i="1"/>
                                    </m:ctrlPr>
                                  </m:sSubSupPr>
                                  <m:e>
                                    <m:r>
                                      <a:rPr lang="en-US" i="1"/>
                                      <m:t>𝐹</m:t>
                                    </m:r>
                                  </m:e>
                                  <m:sub>
                                    <m:r>
                                      <a:rPr lang="en-US" i="1"/>
                                      <m:t>𝑐𝑖</m:t>
                                    </m:r>
                                  </m:sub>
                                  <m:sup>
                                    <m:r>
                                      <a:rPr lang="en-US" i="1"/>
                                      <m:t>′</m:t>
                                    </m:r>
                                  </m:sup>
                                </m:sSubSup>
                              </m:e>
                            </m:rad>
                            <m:r>
                              <a:rPr lang="en-US" i="1"/>
                              <m:t> = </m:t>
                            </m:r>
                            <m:r>
                              <a:rPr lang="en-US" i="1"/>
                              <m:t>2</m:t>
                            </m:r>
                            <m:r>
                              <a:rPr lang="en-US" i="1"/>
                              <m:t>.</m:t>
                            </m:r>
                            <m:r>
                              <a:rPr lang="en-US" i="1"/>
                              <m:t>29</m:t>
                            </m:r>
                            <m:r>
                              <a:rPr lang="en-US" i="1"/>
                              <m:t> </m:t>
                            </m:r>
                            <m:r>
                              <a:rPr lang="en-US" i="1"/>
                              <m:t>𝑀𝑃𝑎</m:t>
                            </m:r>
                            <m:r>
                              <a:rPr lang="en-US" i="1"/>
                              <m:t> ,</m:t>
                            </m:r>
                            <m:r>
                              <a:rPr lang="en-US" i="1"/>
                              <m:t>𝑎𝑡</m:t>
                            </m:r>
                            <m:r>
                              <a:rPr lang="en-US" i="1"/>
                              <m:t> </m:t>
                            </m:r>
                            <m:r>
                              <a:rPr lang="en-US" i="1"/>
                              <m:t>𝑒𝑛𝑑</m:t>
                            </m:r>
                            <m:r>
                              <a:rPr lang="en-US" i="1"/>
                              <m:t> </m:t>
                            </m:r>
                            <m:r>
                              <a:rPr lang="en-US" i="1"/>
                              <m:t>𝑠𝑢𝑝𝑝𝑜𝑟𝑡</m:t>
                            </m:r>
                            <m:r>
                              <a:rPr lang="en-US" i="1"/>
                              <m:t> </m:t>
                            </m:r>
                          </m:e>
                          <m:e>
                            <m:r>
                              <a:rPr lang="en-US" i="1"/>
                              <m:t>0</m:t>
                            </m:r>
                            <m:r>
                              <a:rPr lang="en-US" i="1"/>
                              <m:t>.</m:t>
                            </m:r>
                            <m:r>
                              <a:rPr lang="en-US" i="1"/>
                              <m:t>25</m:t>
                            </m:r>
                            <m:rad>
                              <m:radPr>
                                <m:degHide m:val="on"/>
                                <m:ctrlPr>
                                  <a:rPr lang="en-US" i="1"/>
                                </m:ctrlPr>
                              </m:radPr>
                              <m:deg/>
                              <m:e>
                                <m:sSubSup>
                                  <m:sSubSupPr>
                                    <m:ctrlPr>
                                      <a:rPr lang="en-US" i="1"/>
                                    </m:ctrlPr>
                                  </m:sSubSupPr>
                                  <m:e>
                                    <m:r>
                                      <a:rPr lang="en-US" i="1"/>
                                      <m:t>𝐹</m:t>
                                    </m:r>
                                  </m:e>
                                  <m:sub>
                                    <m:r>
                                      <a:rPr lang="en-US" i="1"/>
                                      <m:t>𝑐𝑖</m:t>
                                    </m:r>
                                  </m:sub>
                                  <m:sup>
                                    <m:r>
                                      <m:rPr>
                                        <m:lit/>
                                      </m:rPr>
                                      <a:rPr lang="en-US" i="1"/>
                                      <m:t>′</m:t>
                                    </m:r>
                                  </m:sup>
                                </m:sSubSup>
                              </m:e>
                            </m:rad>
                            <m:r>
                              <a:rPr lang="en-US" i="1"/>
                              <m:t> =</m:t>
                            </m:r>
                            <m:r>
                              <a:rPr lang="en-US" i="1"/>
                              <m:t>1</m:t>
                            </m:r>
                            <m:r>
                              <a:rPr lang="en-US" i="1"/>
                              <m:t>.</m:t>
                            </m:r>
                            <m:r>
                              <a:rPr lang="en-US" i="1"/>
                              <m:t>15</m:t>
                            </m:r>
                            <m:r>
                              <a:rPr lang="en-US" i="1"/>
                              <m:t> </m:t>
                            </m:r>
                            <m:r>
                              <a:rPr lang="en-US" i="1"/>
                              <m:t>𝑀𝑃𝑎</m:t>
                            </m:r>
                            <m:r>
                              <a:rPr lang="en-US" i="1"/>
                              <m:t>,</m:t>
                            </m:r>
                            <m:r>
                              <a:rPr lang="en-US" i="1"/>
                              <m:t>𝑎𝑡</m:t>
                            </m:r>
                            <m:r>
                              <a:rPr lang="en-US" i="1"/>
                              <m:t> </m:t>
                            </m:r>
                            <m:r>
                              <a:rPr lang="en-US" i="1"/>
                              <m:t>𝑚𝑖𝑑</m:t>
                            </m:r>
                            <m:r>
                              <a:rPr lang="en-US" i="1"/>
                              <m:t> </m:t>
                            </m:r>
                            <m:r>
                              <a:rPr lang="en-US" i="1"/>
                              <m:t>𝑠𝑝𝑎𝑛</m:t>
                            </m:r>
                            <m:r>
                              <a:rPr lang="en-US" i="1"/>
                              <m:t> </m:t>
                            </m:r>
                          </m:e>
                        </m:eqArr>
                      </m:e>
                    </m:d>
                  </m:oMath>
                </a14:m>
                <a:endParaRPr lang="en-US" dirty="0"/>
              </a:p>
              <a:p>
                <a:r>
                  <a:rPr lang="en-US" dirty="0"/>
                  <a:t> </a:t>
                </a:r>
              </a:p>
              <a:p>
                <a:pPr marL="285750" indent="-285750">
                  <a:buFontTx/>
                  <a:buChar char="-"/>
                </a:pPr>
                <a:r>
                  <a:rPr lang="en-US" dirty="0" smtClean="0"/>
                  <a:t>At </a:t>
                </a:r>
                <a:r>
                  <a:rPr lang="en-US" dirty="0"/>
                  <a:t>final stage</a:t>
                </a:r>
                <a:r>
                  <a:rPr lang="en-US" dirty="0" smtClean="0"/>
                  <a:t>:</a:t>
                </a:r>
              </a:p>
              <a:p>
                <a:pPr marL="285750" indent="-285750">
                  <a:buFontTx/>
                  <a:buChar char="-"/>
                </a:pPr>
                <a:endParaRPr lang="en-US" dirty="0"/>
              </a:p>
              <a:p>
                <a:pPr lvl="0"/>
                <a:r>
                  <a:rPr lang="en-US" dirty="0"/>
                  <a:t>F</a:t>
                </a:r>
                <a:r>
                  <a:rPr lang="en-US" baseline="-25000" dirty="0"/>
                  <a:t>c </a:t>
                </a:r>
                <a:r>
                  <a:rPr lang="en-US" dirty="0"/>
                  <a:t>=.45*</a:t>
                </a:r>
                <a14:m>
                  <m:oMath xmlns:m="http://schemas.openxmlformats.org/officeDocument/2006/math">
                    <m:sSubSup>
                      <m:sSubSupPr>
                        <m:ctrlPr>
                          <a:rPr lang="en-US" i="1"/>
                        </m:ctrlPr>
                      </m:sSubSupPr>
                      <m:e>
                        <m:r>
                          <a:rPr lang="en-US" i="1"/>
                          <m:t>𝐹</m:t>
                        </m:r>
                      </m:e>
                      <m:sub>
                        <m:r>
                          <a:rPr lang="en-US" i="1"/>
                          <m:t>𝑐</m:t>
                        </m:r>
                      </m:sub>
                      <m:sup>
                        <m:r>
                          <a:rPr lang="en-US" i="1"/>
                          <m:t>′</m:t>
                        </m:r>
                      </m:sup>
                    </m:sSubSup>
                  </m:oMath>
                </a14:m>
                <a:r>
                  <a:rPr lang="en-US" dirty="0"/>
                  <a:t>= 0.45 * 30= 13.5 </a:t>
                </a:r>
                <a:r>
                  <a:rPr lang="en-US" dirty="0" err="1"/>
                  <a:t>MPa</a:t>
                </a:r>
                <a:r>
                  <a:rPr lang="en-US" dirty="0"/>
                  <a:t>.</a:t>
                </a:r>
              </a:p>
              <a:p>
                <a:pPr lvl="0"/>
                <a:r>
                  <a:rPr lang="en-US" dirty="0"/>
                  <a:t>F</a:t>
                </a:r>
                <a:r>
                  <a:rPr lang="en-US" baseline="-25000" dirty="0"/>
                  <a:t>t</a:t>
                </a:r>
                <a:r>
                  <a:rPr lang="en-US" dirty="0"/>
                  <a:t>= </a:t>
                </a:r>
                <a14:m>
                  <m:oMath xmlns:m="http://schemas.openxmlformats.org/officeDocument/2006/math">
                    <m:d>
                      <m:dPr>
                        <m:begChr m:val="{"/>
                        <m:endChr m:val=""/>
                        <m:ctrlPr>
                          <a:rPr lang="en-US" i="1"/>
                        </m:ctrlPr>
                      </m:dPr>
                      <m:e>
                        <m:eqArr>
                          <m:eqArrPr>
                            <m:ctrlPr>
                              <a:rPr lang="en-US" i="1"/>
                            </m:ctrlPr>
                          </m:eqArrPr>
                          <m:e>
                            <m:r>
                              <a:rPr lang="en-US" i="1"/>
                              <m:t>.</m:t>
                            </m:r>
                            <m:r>
                              <a:rPr lang="en-US" i="1"/>
                              <m:t>5</m:t>
                            </m:r>
                            <m:rad>
                              <m:radPr>
                                <m:degHide m:val="on"/>
                                <m:ctrlPr>
                                  <a:rPr lang="en-US" i="1"/>
                                </m:ctrlPr>
                              </m:radPr>
                              <m:deg/>
                              <m:e>
                                <m:sSubSup>
                                  <m:sSubSupPr>
                                    <m:ctrlPr>
                                      <a:rPr lang="en-US" i="1"/>
                                    </m:ctrlPr>
                                  </m:sSubSupPr>
                                  <m:e>
                                    <m:r>
                                      <a:rPr lang="en-US" i="1"/>
                                      <m:t>𝐹</m:t>
                                    </m:r>
                                  </m:e>
                                  <m:sub>
                                    <m:r>
                                      <a:rPr lang="en-US" i="1"/>
                                      <m:t>𝑐</m:t>
                                    </m:r>
                                  </m:sub>
                                  <m:sup>
                                    <m:r>
                                      <a:rPr lang="en-US" i="1"/>
                                      <m:t>′</m:t>
                                    </m:r>
                                  </m:sup>
                                </m:sSubSup>
                              </m:e>
                            </m:rad>
                            <m:r>
                              <a:rPr lang="en-US" i="1"/>
                              <m:t> =</m:t>
                            </m:r>
                            <m:r>
                              <a:rPr lang="en-US" i="1"/>
                              <m:t>2</m:t>
                            </m:r>
                            <m:r>
                              <a:rPr lang="en-US" i="1"/>
                              <m:t>.</m:t>
                            </m:r>
                            <m:r>
                              <a:rPr lang="en-US" i="1"/>
                              <m:t>74</m:t>
                            </m:r>
                            <m:r>
                              <a:rPr lang="en-US" i="1"/>
                              <m:t> </m:t>
                            </m:r>
                            <m:r>
                              <a:rPr lang="en-US" i="1"/>
                              <m:t>𝑀𝑃𝑎</m:t>
                            </m:r>
                            <m:r>
                              <a:rPr lang="en-US" i="1"/>
                              <m:t>  ,</m:t>
                            </m:r>
                            <m:r>
                              <a:rPr lang="en-US" i="1"/>
                              <m:t>𝑖𝑓</m:t>
                            </m:r>
                            <m:r>
                              <a:rPr lang="en-US" i="1"/>
                              <m:t> </m:t>
                            </m:r>
                            <m:r>
                              <a:rPr lang="en-US" i="1"/>
                              <m:t>𝑑𝑒𝑓𝑙𝑒𝑐𝑡𝑖𝑜𝑛</m:t>
                            </m:r>
                            <m:r>
                              <a:rPr lang="en-US" i="1"/>
                              <m:t> </m:t>
                            </m:r>
                            <m:r>
                              <a:rPr lang="en-US" i="1"/>
                              <m:t>𝑛𝑒𝑔𝑙𝑒𝑐𝑡𝑒𝑑</m:t>
                            </m:r>
                            <m:r>
                              <a:rPr lang="en-US" i="1"/>
                              <m:t>.   </m:t>
                            </m:r>
                          </m:e>
                          <m:e>
                            <m:r>
                              <a:rPr lang="en-US" i="1"/>
                              <m:t>1</m:t>
                            </m:r>
                            <m:rad>
                              <m:radPr>
                                <m:degHide m:val="on"/>
                                <m:ctrlPr>
                                  <a:rPr lang="en-US" i="1"/>
                                </m:ctrlPr>
                              </m:radPr>
                              <m:deg/>
                              <m:e>
                                <m:sSubSup>
                                  <m:sSubSupPr>
                                    <m:ctrlPr>
                                      <a:rPr lang="en-US" i="1"/>
                                    </m:ctrlPr>
                                  </m:sSubSupPr>
                                  <m:e>
                                    <m:r>
                                      <a:rPr lang="en-US" i="1"/>
                                      <m:t>𝐹</m:t>
                                    </m:r>
                                  </m:e>
                                  <m:sub>
                                    <m:r>
                                      <a:rPr lang="en-US" i="1"/>
                                      <m:t>𝑐</m:t>
                                    </m:r>
                                  </m:sub>
                                  <m:sup>
                                    <m:r>
                                      <a:rPr lang="en-US" i="1"/>
                                      <m:t>′</m:t>
                                    </m:r>
                                  </m:sup>
                                </m:sSubSup>
                              </m:e>
                            </m:rad>
                            <m:r>
                              <a:rPr lang="en-US" i="1"/>
                              <m:t> = </m:t>
                            </m:r>
                            <m:r>
                              <a:rPr lang="en-US" i="1"/>
                              <m:t>5</m:t>
                            </m:r>
                            <m:r>
                              <a:rPr lang="en-US" i="1"/>
                              <m:t>.</m:t>
                            </m:r>
                            <m:r>
                              <a:rPr lang="en-US" i="1"/>
                              <m:t>48</m:t>
                            </m:r>
                            <m:r>
                              <a:rPr lang="en-US" i="1"/>
                              <m:t> </m:t>
                            </m:r>
                            <m:r>
                              <a:rPr lang="en-US" i="1"/>
                              <m:t>𝑀𝑃𝑎</m:t>
                            </m:r>
                            <m:r>
                              <a:rPr lang="en-US" i="1"/>
                              <m:t>,</m:t>
                            </m:r>
                            <m:r>
                              <a:rPr lang="en-US" i="1"/>
                              <m:t>𝑑𝑒𝑓𝑙𝑒𝑐𝑡𝑖𝑜𝑛</m:t>
                            </m:r>
                            <m:r>
                              <a:rPr lang="en-US" i="1"/>
                              <m:t> </m:t>
                            </m:r>
                            <m:r>
                              <a:rPr lang="en-US" i="1"/>
                              <m:t>𝑚𝑢𝑠𝑡</m:t>
                            </m:r>
                            <m:r>
                              <a:rPr lang="en-US" i="1"/>
                              <m:t> </m:t>
                            </m:r>
                            <m:r>
                              <a:rPr lang="en-US" i="1"/>
                              <m:t>𝑏𝑒</m:t>
                            </m:r>
                            <m:r>
                              <a:rPr lang="en-US" i="1"/>
                              <m:t> </m:t>
                            </m:r>
                            <m:r>
                              <a:rPr lang="en-US" i="1"/>
                              <m:t>𝑐𝑎𝑙𝑐𝑜𝑙𝑎𝑡𝑒</m:t>
                            </m:r>
                            <m:r>
                              <a:rPr lang="en-US" i="1"/>
                              <m:t>.</m:t>
                            </m:r>
                          </m:e>
                        </m:eqArr>
                      </m:e>
                    </m:d>
                  </m:oMath>
                </a14:m>
                <a:endParaRPr lang="en-US" dirty="0"/>
              </a:p>
              <a:p>
                <a:endParaRPr lang="en-US" dirty="0"/>
              </a:p>
            </p:txBody>
          </p:sp>
        </mc:Choice>
        <mc:Fallback>
          <p:sp>
            <p:nvSpPr>
              <p:cNvPr id="3" name="مستطيل 2"/>
              <p:cNvSpPr>
                <a:spLocks noRot="1" noChangeAspect="1" noMove="1" noResize="1" noEditPoints="1" noAdjustHandles="1" noChangeArrowheads="1" noChangeShapeType="1" noTextEdit="1"/>
              </p:cNvSpPr>
              <p:nvPr/>
            </p:nvSpPr>
            <p:spPr>
              <a:xfrm>
                <a:off x="304800" y="1524000"/>
                <a:ext cx="8534400" cy="5132174"/>
              </a:xfrm>
              <a:prstGeom prst="rect">
                <a:avLst/>
              </a:prstGeom>
              <a:blipFill rotWithShape="1">
                <a:blip r:embed="rId2"/>
                <a:stretch>
                  <a:fillRect l="-571" t="-594"/>
                </a:stretch>
              </a:blipFill>
            </p:spPr>
            <p:txBody>
              <a:bodyPr/>
              <a:lstStyle/>
              <a:p>
                <a:r>
                  <a:rPr lang="ar-SA">
                    <a:noFill/>
                  </a:rPr>
                  <a:t> </a:t>
                </a:r>
              </a:p>
            </p:txBody>
          </p:sp>
        </mc:Fallback>
      </mc:AlternateContent>
    </p:spTree>
    <p:extLst>
      <p:ext uri="{BB962C8B-B14F-4D97-AF65-F5344CB8AC3E}">
        <p14:creationId xmlns:p14="http://schemas.microsoft.com/office/powerpoint/2010/main" val="194388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371600"/>
            <a:ext cx="8229600" cy="1524000"/>
          </a:xfrm>
        </p:spPr>
        <p:txBody>
          <a:bodyPr>
            <a:normAutofit/>
          </a:bodyPr>
          <a:lstStyle/>
          <a:p>
            <a:pPr algn="ctr"/>
            <a:r>
              <a:rPr lang="en-US" sz="7200" dirty="0" smtClean="0"/>
              <a:t>Building Loads</a:t>
            </a:r>
            <a:endParaRPr lang="ar-SA" sz="7200" dirty="0"/>
          </a:p>
        </p:txBody>
      </p:sp>
    </p:spTree>
    <p:extLst>
      <p:ext uri="{BB962C8B-B14F-4D97-AF65-F5344CB8AC3E}">
        <p14:creationId xmlns:p14="http://schemas.microsoft.com/office/powerpoint/2010/main" val="55600940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مستطيل 1"/>
              <p:cNvSpPr/>
              <p:nvPr/>
            </p:nvSpPr>
            <p:spPr>
              <a:xfrm>
                <a:off x="228600" y="1600201"/>
                <a:ext cx="8610600" cy="3127266"/>
              </a:xfrm>
              <a:prstGeom prst="rect">
                <a:avLst/>
              </a:prstGeom>
            </p:spPr>
            <p:txBody>
              <a:bodyPr wrap="square">
                <a:spAutoFit/>
              </a:bodyPr>
              <a:lstStyle/>
              <a:p>
                <a:r>
                  <a:rPr lang="en-US" dirty="0"/>
                  <a:t>By using direct design method to calculate interior stresses</a:t>
                </a:r>
                <a:r>
                  <a:rPr lang="en-US" dirty="0" smtClean="0"/>
                  <a:t>:</a:t>
                </a:r>
                <a:endParaRPr lang="ar-SA" dirty="0" smtClean="0"/>
              </a:p>
              <a:p>
                <a:endParaRPr lang="en-US" dirty="0" smtClean="0"/>
              </a:p>
              <a:p>
                <a:r>
                  <a:rPr lang="en-US" dirty="0" smtClean="0"/>
                  <a:t>-</a:t>
                </a:r>
                <a:r>
                  <a:rPr lang="en-US" dirty="0"/>
                  <a:t>At transfer stage:</a:t>
                </a:r>
              </a:p>
              <a:p>
                <a:pPr lvl="0"/>
                <a:r>
                  <a:rPr lang="en-US" dirty="0" err="1"/>
                  <a:t>F</a:t>
                </a:r>
                <a:r>
                  <a:rPr lang="en-US" baseline="-25000" dirty="0" err="1"/>
                  <a:t>top</a:t>
                </a:r>
                <a:r>
                  <a:rPr lang="en-US" baseline="-25000" dirty="0"/>
                  <a:t> </a:t>
                </a:r>
                <a:r>
                  <a:rPr lang="en-US" dirty="0"/>
                  <a:t>=</a:t>
                </a:r>
                <a14:m>
                  <m:oMath xmlns:m="http://schemas.openxmlformats.org/officeDocument/2006/math">
                    <m:r>
                      <a:rPr lang="en-US" i="1">
                        <a:latin typeface="Cambria Math"/>
                      </a:rPr>
                      <m:t> </m:t>
                    </m:r>
                    <m:f>
                      <m:fPr>
                        <m:ctrlPr>
                          <a:rPr lang="en-US" i="1">
                            <a:latin typeface="Cambria Math"/>
                          </a:rPr>
                        </m:ctrlPr>
                      </m:fPr>
                      <m:num>
                        <m:r>
                          <a:rPr lang="en-US" i="1">
                            <a:latin typeface="Cambria Math"/>
                          </a:rPr>
                          <m:t>−</m:t>
                        </m:r>
                        <m:r>
                          <a:rPr lang="en-US" i="1">
                            <a:latin typeface="Cambria Math"/>
                          </a:rPr>
                          <m:t>𝑃𝑖</m:t>
                        </m:r>
                      </m:num>
                      <m:den>
                        <m:r>
                          <a:rPr lang="en-US" i="1">
                            <a:latin typeface="Cambria Math"/>
                          </a:rPr>
                          <m:t>𝐴𝑐</m:t>
                        </m:r>
                      </m:den>
                    </m:f>
                    <m:r>
                      <a:rPr lang="en-US" i="1">
                        <a:latin typeface="Cambria Math"/>
                      </a:rPr>
                      <m:t>∗</m:t>
                    </m:r>
                    <m:d>
                      <m:dPr>
                        <m:begChr m:val="["/>
                        <m:endChr m:val="]"/>
                        <m:ctrlPr>
                          <a:rPr lang="en-US" i="1">
                            <a:latin typeface="Cambria Math"/>
                          </a:rPr>
                        </m:ctrlPr>
                      </m:dPr>
                      <m:e>
                        <m:r>
                          <a:rPr lang="en-US" i="1">
                            <a:latin typeface="Cambria Math"/>
                          </a:rPr>
                          <m:t>1</m:t>
                        </m:r>
                        <m:r>
                          <a:rPr lang="en-US" i="1">
                            <a:latin typeface="Cambria Math"/>
                          </a:rPr>
                          <m:t>−</m:t>
                        </m:r>
                        <m:f>
                          <m:fPr>
                            <m:ctrlPr>
                              <a:rPr lang="en-US" i="1">
                                <a:latin typeface="Cambria Math"/>
                              </a:rPr>
                            </m:ctrlPr>
                          </m:fPr>
                          <m:num>
                            <m:r>
                              <a:rPr lang="en-US" i="1">
                                <a:latin typeface="Cambria Math"/>
                              </a:rPr>
                              <m:t>𝑒</m:t>
                            </m:r>
                            <m:r>
                              <a:rPr lang="en-US" i="1">
                                <a:latin typeface="Cambria Math"/>
                              </a:rPr>
                              <m:t> </m:t>
                            </m:r>
                            <m:r>
                              <a:rPr lang="en-US" i="1">
                                <a:latin typeface="Cambria Math"/>
                              </a:rPr>
                              <m:t>𝐶𝑡</m:t>
                            </m:r>
                          </m:num>
                          <m:den>
                            <m:r>
                              <a:rPr lang="en-US" i="1">
                                <a:latin typeface="Cambria Math"/>
                              </a:rPr>
                              <m:t>𝑟</m:t>
                            </m:r>
                            <m:r>
                              <a:rPr lang="en-US" i="1">
                                <a:latin typeface="Cambria Math"/>
                              </a:rPr>
                              <m:t>∗</m:t>
                            </m:r>
                            <m:r>
                              <a:rPr lang="en-US" i="1">
                                <a:latin typeface="Cambria Math"/>
                              </a:rPr>
                              <m:t>𝑟</m:t>
                            </m:r>
                          </m:den>
                        </m:f>
                      </m:e>
                    </m:d>
                    <m:r>
                      <a:rPr lang="en-US" i="1">
                        <a:latin typeface="Cambria Math"/>
                      </a:rPr>
                      <m:t>−</m:t>
                    </m:r>
                    <m:f>
                      <m:fPr>
                        <m:ctrlPr>
                          <a:rPr lang="en-US" i="1">
                            <a:latin typeface="Cambria Math"/>
                          </a:rPr>
                        </m:ctrlPr>
                      </m:fPr>
                      <m:num>
                        <m:r>
                          <m:rPr>
                            <m:sty m:val="p"/>
                          </m:rPr>
                          <a:rPr lang="en-US">
                            <a:latin typeface="Cambria Math"/>
                          </a:rPr>
                          <m:t>M</m:t>
                        </m:r>
                        <m:r>
                          <m:rPr>
                            <m:sty m:val="p"/>
                          </m:rPr>
                          <a:rPr lang="en-US" baseline="-25000">
                            <a:latin typeface="Cambria Math"/>
                          </a:rPr>
                          <m:t>D</m:t>
                        </m:r>
                      </m:num>
                      <m:den>
                        <m:r>
                          <a:rPr lang="en-US" i="1">
                            <a:latin typeface="Cambria Math"/>
                          </a:rPr>
                          <m:t>𝑆𝑡</m:t>
                        </m:r>
                      </m:den>
                    </m:f>
                  </m:oMath>
                </a14:m>
                <a:endParaRPr lang="en-US" dirty="0"/>
              </a:p>
              <a:p>
                <a:pPr lvl="0"/>
                <a:r>
                  <a:rPr lang="en-US" dirty="0" err="1"/>
                  <a:t>F</a:t>
                </a:r>
                <a:r>
                  <a:rPr lang="en-US" baseline="-25000" dirty="0" err="1"/>
                  <a:t>bottom</a:t>
                </a:r>
                <a:r>
                  <a:rPr lang="en-US" baseline="-25000" dirty="0"/>
                  <a:t> </a:t>
                </a:r>
                <a:r>
                  <a:rPr lang="en-US" dirty="0"/>
                  <a:t>=</a:t>
                </a:r>
                <a14:m>
                  <m:oMath xmlns:m="http://schemas.openxmlformats.org/officeDocument/2006/math">
                    <m:r>
                      <a:rPr lang="en-US" i="1">
                        <a:latin typeface="Cambria Math"/>
                      </a:rPr>
                      <m:t> </m:t>
                    </m:r>
                    <m:f>
                      <m:fPr>
                        <m:ctrlPr>
                          <a:rPr lang="en-US" i="1">
                            <a:latin typeface="Cambria Math"/>
                          </a:rPr>
                        </m:ctrlPr>
                      </m:fPr>
                      <m:num>
                        <m:r>
                          <a:rPr lang="en-US" i="1">
                            <a:latin typeface="Cambria Math"/>
                          </a:rPr>
                          <m:t>−</m:t>
                        </m:r>
                        <m:r>
                          <a:rPr lang="en-US" i="1">
                            <a:latin typeface="Cambria Math"/>
                          </a:rPr>
                          <m:t>𝑃𝑖</m:t>
                        </m:r>
                      </m:num>
                      <m:den>
                        <m:r>
                          <a:rPr lang="en-US" i="1">
                            <a:latin typeface="Cambria Math"/>
                          </a:rPr>
                          <m:t>𝐴𝑐</m:t>
                        </m:r>
                      </m:den>
                    </m:f>
                    <m:r>
                      <a:rPr lang="en-US" i="1">
                        <a:latin typeface="Cambria Math"/>
                      </a:rPr>
                      <m:t>∗</m:t>
                    </m:r>
                    <m:d>
                      <m:dPr>
                        <m:begChr m:val="["/>
                        <m:endChr m:val="]"/>
                        <m:ctrlPr>
                          <a:rPr lang="en-US" i="1">
                            <a:latin typeface="Cambria Math"/>
                          </a:rPr>
                        </m:ctrlPr>
                      </m:dPr>
                      <m:e>
                        <m:r>
                          <a:rPr lang="en-US" i="1">
                            <a:latin typeface="Cambria Math"/>
                          </a:rPr>
                          <m:t>1</m:t>
                        </m:r>
                        <m:r>
                          <a:rPr lang="en-US" i="1">
                            <a:latin typeface="Cambria Math"/>
                          </a:rPr>
                          <m:t>+</m:t>
                        </m:r>
                        <m:f>
                          <m:fPr>
                            <m:ctrlPr>
                              <a:rPr lang="en-US" i="1">
                                <a:latin typeface="Cambria Math"/>
                              </a:rPr>
                            </m:ctrlPr>
                          </m:fPr>
                          <m:num>
                            <m:r>
                              <a:rPr lang="en-US" i="1">
                                <a:latin typeface="Cambria Math"/>
                              </a:rPr>
                              <m:t>𝑒</m:t>
                            </m:r>
                            <m:r>
                              <a:rPr lang="en-US" i="1">
                                <a:latin typeface="Cambria Math"/>
                              </a:rPr>
                              <m:t> </m:t>
                            </m:r>
                            <m:r>
                              <a:rPr lang="en-US" i="1">
                                <a:latin typeface="Cambria Math"/>
                              </a:rPr>
                              <m:t>𝐶𝑏</m:t>
                            </m:r>
                          </m:num>
                          <m:den>
                            <m:r>
                              <a:rPr lang="en-US" i="1">
                                <a:latin typeface="Cambria Math"/>
                              </a:rPr>
                              <m:t>𝑟</m:t>
                            </m:r>
                            <m:r>
                              <a:rPr lang="en-US" i="1">
                                <a:latin typeface="Cambria Math"/>
                              </a:rPr>
                              <m:t>∗</m:t>
                            </m:r>
                            <m:r>
                              <a:rPr lang="en-US" i="1">
                                <a:latin typeface="Cambria Math"/>
                              </a:rPr>
                              <m:t>𝑟</m:t>
                            </m:r>
                          </m:den>
                        </m:f>
                      </m:e>
                    </m:d>
                    <m:r>
                      <a:rPr lang="en-US" i="1">
                        <a:latin typeface="Cambria Math"/>
                      </a:rPr>
                      <m:t>+</m:t>
                    </m:r>
                    <m:f>
                      <m:fPr>
                        <m:ctrlPr>
                          <a:rPr lang="en-US" i="1">
                            <a:latin typeface="Cambria Math"/>
                          </a:rPr>
                        </m:ctrlPr>
                      </m:fPr>
                      <m:num>
                        <m:r>
                          <m:rPr>
                            <m:sty m:val="p"/>
                          </m:rPr>
                          <a:rPr lang="en-US">
                            <a:latin typeface="Cambria Math"/>
                          </a:rPr>
                          <m:t>M</m:t>
                        </m:r>
                        <m:r>
                          <m:rPr>
                            <m:sty m:val="p"/>
                          </m:rPr>
                          <a:rPr lang="en-US" baseline="-25000">
                            <a:latin typeface="Cambria Math"/>
                          </a:rPr>
                          <m:t>D</m:t>
                        </m:r>
                      </m:num>
                      <m:den>
                        <m:r>
                          <a:rPr lang="en-US" i="1">
                            <a:latin typeface="Cambria Math"/>
                          </a:rPr>
                          <m:t>𝑆𝑡</m:t>
                        </m:r>
                      </m:den>
                    </m:f>
                  </m:oMath>
                </a14:m>
                <a:endParaRPr lang="en-US" dirty="0"/>
              </a:p>
              <a:p>
                <a:endParaRPr lang="en-US" dirty="0" smtClean="0"/>
              </a:p>
              <a:p>
                <a:r>
                  <a:rPr lang="en-US" dirty="0" smtClean="0"/>
                  <a:t>-</a:t>
                </a:r>
                <a:r>
                  <a:rPr lang="en-US" dirty="0"/>
                  <a:t>At final stage :</a:t>
                </a:r>
              </a:p>
              <a:p>
                <a:pPr lvl="0"/>
                <a:r>
                  <a:rPr lang="en-US" dirty="0" err="1"/>
                  <a:t>F</a:t>
                </a:r>
                <a:r>
                  <a:rPr lang="en-US" baseline="-25000" dirty="0" err="1"/>
                  <a:t>top</a:t>
                </a:r>
                <a:r>
                  <a:rPr lang="en-US" baseline="-25000" dirty="0"/>
                  <a:t> </a:t>
                </a:r>
                <a:r>
                  <a:rPr lang="en-US" dirty="0"/>
                  <a:t>=</a:t>
                </a:r>
                <a14:m>
                  <m:oMath xmlns:m="http://schemas.openxmlformats.org/officeDocument/2006/math">
                    <m:r>
                      <a:rPr lang="en-US" i="1">
                        <a:latin typeface="Cambria Math"/>
                      </a:rPr>
                      <m:t> </m:t>
                    </m:r>
                    <m:f>
                      <m:fPr>
                        <m:ctrlPr>
                          <a:rPr lang="en-US" i="1">
                            <a:latin typeface="Cambria Math"/>
                          </a:rPr>
                        </m:ctrlPr>
                      </m:fPr>
                      <m:num>
                        <m:r>
                          <a:rPr lang="en-US" i="1">
                            <a:latin typeface="Cambria Math"/>
                          </a:rPr>
                          <m:t>−</m:t>
                        </m:r>
                        <m:r>
                          <a:rPr lang="en-US" i="1">
                            <a:latin typeface="Cambria Math"/>
                          </a:rPr>
                          <m:t>𝑃𝑒</m:t>
                        </m:r>
                      </m:num>
                      <m:den>
                        <m:r>
                          <a:rPr lang="en-US" i="1">
                            <a:latin typeface="Cambria Math"/>
                          </a:rPr>
                          <m:t>𝐴𝑐</m:t>
                        </m:r>
                      </m:den>
                    </m:f>
                    <m:r>
                      <a:rPr lang="en-US" i="1">
                        <a:latin typeface="Cambria Math"/>
                      </a:rPr>
                      <m:t>∗</m:t>
                    </m:r>
                    <m:d>
                      <m:dPr>
                        <m:begChr m:val="["/>
                        <m:endChr m:val="]"/>
                        <m:ctrlPr>
                          <a:rPr lang="en-US" i="1">
                            <a:latin typeface="Cambria Math"/>
                          </a:rPr>
                        </m:ctrlPr>
                      </m:dPr>
                      <m:e>
                        <m:r>
                          <a:rPr lang="en-US" i="1">
                            <a:latin typeface="Cambria Math"/>
                          </a:rPr>
                          <m:t>1</m:t>
                        </m:r>
                        <m:r>
                          <a:rPr lang="en-US" i="1">
                            <a:latin typeface="Cambria Math"/>
                          </a:rPr>
                          <m:t>−</m:t>
                        </m:r>
                        <m:f>
                          <m:fPr>
                            <m:ctrlPr>
                              <a:rPr lang="en-US" i="1">
                                <a:latin typeface="Cambria Math"/>
                              </a:rPr>
                            </m:ctrlPr>
                          </m:fPr>
                          <m:num>
                            <m:r>
                              <a:rPr lang="en-US" i="1">
                                <a:latin typeface="Cambria Math"/>
                              </a:rPr>
                              <m:t>𝑒</m:t>
                            </m:r>
                            <m:r>
                              <a:rPr lang="en-US" i="1">
                                <a:latin typeface="Cambria Math"/>
                              </a:rPr>
                              <m:t> </m:t>
                            </m:r>
                            <m:r>
                              <a:rPr lang="en-US" i="1">
                                <a:latin typeface="Cambria Math"/>
                              </a:rPr>
                              <m:t>𝐶𝑡</m:t>
                            </m:r>
                          </m:num>
                          <m:den>
                            <m:r>
                              <a:rPr lang="en-US" i="1">
                                <a:latin typeface="Cambria Math"/>
                              </a:rPr>
                              <m:t>𝑟</m:t>
                            </m:r>
                            <m:r>
                              <a:rPr lang="en-US" i="1">
                                <a:latin typeface="Cambria Math"/>
                              </a:rPr>
                              <m:t>∗</m:t>
                            </m:r>
                            <m:r>
                              <a:rPr lang="en-US" i="1">
                                <a:latin typeface="Cambria Math"/>
                              </a:rPr>
                              <m:t>𝑟</m:t>
                            </m:r>
                          </m:den>
                        </m:f>
                      </m:e>
                    </m:d>
                    <m:r>
                      <a:rPr lang="en-US" i="1">
                        <a:latin typeface="Cambria Math"/>
                      </a:rPr>
                      <m:t>−</m:t>
                    </m:r>
                    <m:f>
                      <m:fPr>
                        <m:ctrlPr>
                          <a:rPr lang="en-US" i="1">
                            <a:latin typeface="Cambria Math"/>
                          </a:rPr>
                        </m:ctrlPr>
                      </m:fPr>
                      <m:num>
                        <m:r>
                          <m:rPr>
                            <m:sty m:val="p"/>
                          </m:rPr>
                          <a:rPr lang="en-US">
                            <a:latin typeface="Cambria Math"/>
                          </a:rPr>
                          <m:t>M</m:t>
                        </m:r>
                        <m:r>
                          <m:rPr>
                            <m:sty m:val="p"/>
                          </m:rPr>
                          <a:rPr lang="en-US" baseline="-25000">
                            <a:latin typeface="Cambria Math"/>
                          </a:rPr>
                          <m:t>T</m:t>
                        </m:r>
                      </m:num>
                      <m:den>
                        <m:r>
                          <a:rPr lang="en-US" i="1">
                            <a:latin typeface="Cambria Math"/>
                          </a:rPr>
                          <m:t>𝑆𝑡</m:t>
                        </m:r>
                      </m:den>
                    </m:f>
                  </m:oMath>
                </a14:m>
                <a:endParaRPr lang="en-US" dirty="0"/>
              </a:p>
              <a:p>
                <a:pPr lvl="0"/>
                <a:r>
                  <a:rPr lang="en-US" dirty="0" err="1"/>
                  <a:t>F</a:t>
                </a:r>
                <a:r>
                  <a:rPr lang="en-US" baseline="-25000" dirty="0" err="1"/>
                  <a:t>bottom</a:t>
                </a:r>
                <a:r>
                  <a:rPr lang="en-US" dirty="0"/>
                  <a:t> =</a:t>
                </a:r>
                <a14:m>
                  <m:oMath xmlns:m="http://schemas.openxmlformats.org/officeDocument/2006/math">
                    <m:r>
                      <a:rPr lang="en-US" i="1">
                        <a:latin typeface="Cambria Math"/>
                      </a:rPr>
                      <m:t> </m:t>
                    </m:r>
                    <m:f>
                      <m:fPr>
                        <m:ctrlPr>
                          <a:rPr lang="en-US" i="1">
                            <a:latin typeface="Cambria Math"/>
                          </a:rPr>
                        </m:ctrlPr>
                      </m:fPr>
                      <m:num>
                        <m:r>
                          <a:rPr lang="en-US" i="1">
                            <a:latin typeface="Cambria Math"/>
                          </a:rPr>
                          <m:t>−</m:t>
                        </m:r>
                        <m:r>
                          <a:rPr lang="en-US" i="1">
                            <a:latin typeface="Cambria Math"/>
                          </a:rPr>
                          <m:t>𝑃𝑒</m:t>
                        </m:r>
                      </m:num>
                      <m:den>
                        <m:r>
                          <a:rPr lang="en-US" i="1">
                            <a:latin typeface="Cambria Math"/>
                          </a:rPr>
                          <m:t>𝐴𝑐</m:t>
                        </m:r>
                      </m:den>
                    </m:f>
                    <m:r>
                      <a:rPr lang="en-US" i="1">
                        <a:latin typeface="Cambria Math"/>
                      </a:rPr>
                      <m:t>∗</m:t>
                    </m:r>
                    <m:d>
                      <m:dPr>
                        <m:begChr m:val="["/>
                        <m:endChr m:val="]"/>
                        <m:ctrlPr>
                          <a:rPr lang="en-US" i="1">
                            <a:latin typeface="Cambria Math"/>
                          </a:rPr>
                        </m:ctrlPr>
                      </m:dPr>
                      <m:e>
                        <m:r>
                          <a:rPr lang="en-US" i="1">
                            <a:latin typeface="Cambria Math"/>
                          </a:rPr>
                          <m:t>1</m:t>
                        </m:r>
                        <m:r>
                          <a:rPr lang="en-US" i="1">
                            <a:latin typeface="Cambria Math"/>
                          </a:rPr>
                          <m:t>+</m:t>
                        </m:r>
                        <m:f>
                          <m:fPr>
                            <m:ctrlPr>
                              <a:rPr lang="en-US" i="1">
                                <a:latin typeface="Cambria Math"/>
                              </a:rPr>
                            </m:ctrlPr>
                          </m:fPr>
                          <m:num>
                            <m:r>
                              <a:rPr lang="en-US" i="1">
                                <a:latin typeface="Cambria Math"/>
                              </a:rPr>
                              <m:t>𝑒</m:t>
                            </m:r>
                            <m:r>
                              <a:rPr lang="en-US" i="1">
                                <a:latin typeface="Cambria Math"/>
                              </a:rPr>
                              <m:t> </m:t>
                            </m:r>
                            <m:r>
                              <a:rPr lang="en-US" i="1">
                                <a:latin typeface="Cambria Math"/>
                              </a:rPr>
                              <m:t>𝐶𝑏</m:t>
                            </m:r>
                          </m:num>
                          <m:den>
                            <m:r>
                              <a:rPr lang="en-US" i="1">
                                <a:latin typeface="Cambria Math"/>
                              </a:rPr>
                              <m:t>𝑟</m:t>
                            </m:r>
                            <m:r>
                              <a:rPr lang="en-US" i="1">
                                <a:latin typeface="Cambria Math"/>
                              </a:rPr>
                              <m:t>∗</m:t>
                            </m:r>
                            <m:r>
                              <a:rPr lang="en-US" i="1">
                                <a:latin typeface="Cambria Math"/>
                              </a:rPr>
                              <m:t>𝑟</m:t>
                            </m:r>
                          </m:den>
                        </m:f>
                      </m:e>
                    </m:d>
                    <m:r>
                      <a:rPr lang="en-US" i="1">
                        <a:latin typeface="Cambria Math"/>
                      </a:rPr>
                      <m:t>+</m:t>
                    </m:r>
                    <m:f>
                      <m:fPr>
                        <m:ctrlPr>
                          <a:rPr lang="en-US" i="1">
                            <a:latin typeface="Cambria Math"/>
                          </a:rPr>
                        </m:ctrlPr>
                      </m:fPr>
                      <m:num>
                        <m:r>
                          <m:rPr>
                            <m:sty m:val="p"/>
                          </m:rPr>
                          <a:rPr lang="en-US">
                            <a:latin typeface="Cambria Math"/>
                          </a:rPr>
                          <m:t>M</m:t>
                        </m:r>
                        <m:r>
                          <m:rPr>
                            <m:sty m:val="p"/>
                          </m:rPr>
                          <a:rPr lang="en-US" baseline="-25000">
                            <a:latin typeface="Cambria Math"/>
                          </a:rPr>
                          <m:t>T</m:t>
                        </m:r>
                      </m:num>
                      <m:den>
                        <m:r>
                          <a:rPr lang="en-US" i="1">
                            <a:latin typeface="Cambria Math"/>
                          </a:rPr>
                          <m:t>𝑆𝑡</m:t>
                        </m:r>
                      </m:den>
                    </m:f>
                  </m:oMath>
                </a14:m>
                <a:endParaRPr lang="ar-SA" dirty="0"/>
              </a:p>
            </p:txBody>
          </p:sp>
        </mc:Choice>
        <mc:Fallback>
          <p:sp>
            <p:nvSpPr>
              <p:cNvPr id="2" name="مستطيل 1"/>
              <p:cNvSpPr>
                <a:spLocks noRot="1" noChangeAspect="1" noMove="1" noResize="1" noEditPoints="1" noAdjustHandles="1" noChangeArrowheads="1" noChangeShapeType="1" noTextEdit="1"/>
              </p:cNvSpPr>
              <p:nvPr/>
            </p:nvSpPr>
            <p:spPr>
              <a:xfrm>
                <a:off x="228600" y="1600201"/>
                <a:ext cx="8610600" cy="3127266"/>
              </a:xfrm>
              <a:prstGeom prst="rect">
                <a:avLst/>
              </a:prstGeom>
              <a:blipFill rotWithShape="1">
                <a:blip r:embed="rId2"/>
                <a:stretch>
                  <a:fillRect l="-637" t="-975"/>
                </a:stretch>
              </a:blipFill>
            </p:spPr>
            <p:txBody>
              <a:bodyPr/>
              <a:lstStyle/>
              <a:p>
                <a:r>
                  <a:rPr lang="ar-SA">
                    <a:noFill/>
                  </a:rPr>
                  <a:t> </a:t>
                </a:r>
              </a:p>
            </p:txBody>
          </p:sp>
        </mc:Fallback>
      </mc:AlternateContent>
      <p:sp>
        <p:nvSpPr>
          <p:cNvPr id="3" name="مستطيل 2"/>
          <p:cNvSpPr/>
          <p:nvPr/>
        </p:nvSpPr>
        <p:spPr>
          <a:xfrm>
            <a:off x="533400" y="990600"/>
            <a:ext cx="2057871" cy="369332"/>
          </a:xfrm>
          <a:prstGeom prst="rect">
            <a:avLst/>
          </a:prstGeom>
        </p:spPr>
        <p:txBody>
          <a:bodyPr wrap="none">
            <a:spAutoFit/>
          </a:bodyPr>
          <a:lstStyle/>
          <a:p>
            <a:r>
              <a:rPr lang="en-US" b="1" dirty="0"/>
              <a:t>* Check Stresses :</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2142" y="2743200"/>
            <a:ext cx="5377058" cy="1984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742230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3400" y="914400"/>
            <a:ext cx="6248400" cy="369332"/>
          </a:xfrm>
          <a:prstGeom prst="rect">
            <a:avLst/>
          </a:prstGeom>
        </p:spPr>
        <p:txBody>
          <a:bodyPr wrap="square">
            <a:spAutoFit/>
          </a:bodyPr>
          <a:lstStyle/>
          <a:p>
            <a:r>
              <a:rPr lang="en-US" dirty="0" smtClean="0"/>
              <a:t>- The </a:t>
            </a:r>
            <a:r>
              <a:rPr lang="en-US" dirty="0"/>
              <a:t>tables  below show the calculations of  interior stresses :</a:t>
            </a:r>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145" y="1981200"/>
            <a:ext cx="8964304" cy="3981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18035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721923"/>
            <a:ext cx="7467599" cy="567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322334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762000"/>
            <a:ext cx="7694424" cy="5954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402950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34621" y="1825346"/>
            <a:ext cx="8001000" cy="1569660"/>
          </a:xfrm>
          <a:prstGeom prst="rect">
            <a:avLst/>
          </a:prstGeom>
        </p:spPr>
        <p:txBody>
          <a:bodyPr wrap="square">
            <a:spAutoFit/>
          </a:bodyPr>
          <a:lstStyle/>
          <a:p>
            <a:pPr lvl="0"/>
            <a:r>
              <a:rPr lang="en-US" sz="2400" dirty="0" smtClean="0"/>
              <a:t>- </a:t>
            </a:r>
            <a:r>
              <a:rPr lang="en-US" sz="2400" dirty="0"/>
              <a:t>Compare the results from table (4.4.9) with the allowable stresses (OK)</a:t>
            </a:r>
            <a:br>
              <a:rPr lang="en-US" sz="2400" dirty="0"/>
            </a:br>
            <a:r>
              <a:rPr lang="en-US" sz="2400" dirty="0"/>
              <a:t>for example </a:t>
            </a:r>
            <a:r>
              <a:rPr lang="en-US" sz="2400" dirty="0" err="1"/>
              <a:t>Ftop</a:t>
            </a:r>
            <a:r>
              <a:rPr lang="en-US" sz="2400" dirty="0"/>
              <a:t>= 0.688 &lt;  </a:t>
            </a:r>
            <a:r>
              <a:rPr lang="en-US" sz="2400" dirty="0" err="1"/>
              <a:t>Fci</a:t>
            </a:r>
            <a:r>
              <a:rPr lang="en-US" sz="2400" dirty="0"/>
              <a:t>= 12.6 </a:t>
            </a:r>
            <a:r>
              <a:rPr lang="en-US" sz="2400" dirty="0" err="1"/>
              <a:t>MPa</a:t>
            </a:r>
            <a:r>
              <a:rPr lang="en-US" sz="2400" dirty="0"/>
              <a:t>…………..ok</a:t>
            </a:r>
          </a:p>
          <a:p>
            <a:r>
              <a:rPr lang="en-US" sz="2400" dirty="0"/>
              <a:t>And it's OK for all stresses.</a:t>
            </a:r>
          </a:p>
        </p:txBody>
      </p:sp>
    </p:spTree>
    <p:extLst>
      <p:ext uri="{BB962C8B-B14F-4D97-AF65-F5344CB8AC3E}">
        <p14:creationId xmlns:p14="http://schemas.microsoft.com/office/powerpoint/2010/main" val="216217862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38200" y="838200"/>
            <a:ext cx="4254017" cy="461665"/>
          </a:xfrm>
          <a:prstGeom prst="rect">
            <a:avLst/>
          </a:prstGeom>
        </p:spPr>
        <p:txBody>
          <a:bodyPr wrap="square">
            <a:spAutoFit/>
          </a:bodyPr>
          <a:lstStyle/>
          <a:p>
            <a:pPr lvl="0"/>
            <a:r>
              <a:rPr lang="en-US" sz="2400" b="1" dirty="0"/>
              <a:t>Bonded reinforcement:</a:t>
            </a:r>
            <a:endParaRPr lang="en-US" sz="2400" dirty="0"/>
          </a:p>
        </p:txBody>
      </p:sp>
      <p:sp>
        <p:nvSpPr>
          <p:cNvPr id="3" name="مستطيل 2"/>
          <p:cNvSpPr/>
          <p:nvPr/>
        </p:nvSpPr>
        <p:spPr>
          <a:xfrm>
            <a:off x="838200" y="2274838"/>
            <a:ext cx="7772400" cy="2677656"/>
          </a:xfrm>
          <a:prstGeom prst="rect">
            <a:avLst/>
          </a:prstGeom>
        </p:spPr>
        <p:txBody>
          <a:bodyPr wrap="square">
            <a:spAutoFit/>
          </a:bodyPr>
          <a:lstStyle/>
          <a:p>
            <a:pPr lvl="0"/>
            <a:r>
              <a:rPr lang="en-US" sz="2400" dirty="0" smtClean="0"/>
              <a:t>- Because </a:t>
            </a:r>
            <a:r>
              <a:rPr lang="en-US" sz="2400" dirty="0"/>
              <a:t>the member resists flexure; minimum bonded reinforcement must be put in the tensile zone (at the tendon zone) as a factor of safety and to bond the concrete with steel cause the tendon is non-bonded material (post tension).  </a:t>
            </a:r>
          </a:p>
          <a:p>
            <a:r>
              <a:rPr lang="en-US" sz="2400" dirty="0"/>
              <a:t> </a:t>
            </a:r>
          </a:p>
          <a:p>
            <a:pPr lvl="0"/>
            <a:r>
              <a:rPr lang="en-US" sz="2400" dirty="0"/>
              <a:t>As </a:t>
            </a:r>
            <a:r>
              <a:rPr lang="en-US" sz="2400" baseline="-25000" dirty="0"/>
              <a:t>for bonding </a:t>
            </a:r>
            <a:r>
              <a:rPr lang="en-US" sz="2400" dirty="0"/>
              <a:t> =0.004*Act</a:t>
            </a:r>
          </a:p>
        </p:txBody>
      </p:sp>
    </p:spTree>
    <p:extLst>
      <p:ext uri="{BB962C8B-B14F-4D97-AF65-F5344CB8AC3E}">
        <p14:creationId xmlns:p14="http://schemas.microsoft.com/office/powerpoint/2010/main" val="350623513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5800" y="1066800"/>
            <a:ext cx="7848600" cy="369332"/>
          </a:xfrm>
          <a:prstGeom prst="rect">
            <a:avLst/>
          </a:prstGeom>
        </p:spPr>
        <p:txBody>
          <a:bodyPr wrap="square">
            <a:spAutoFit/>
          </a:bodyPr>
          <a:lstStyle/>
          <a:p>
            <a:pPr lvl="0"/>
            <a:r>
              <a:rPr lang="en-US" dirty="0"/>
              <a:t>The table below show the calculations of the frames bonded reinforcement:</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229" y="2095500"/>
            <a:ext cx="8504329" cy="361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807105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38200" y="838200"/>
            <a:ext cx="4495800" cy="461665"/>
          </a:xfrm>
          <a:prstGeom prst="rect">
            <a:avLst/>
          </a:prstGeom>
        </p:spPr>
        <p:txBody>
          <a:bodyPr wrap="square">
            <a:spAutoFit/>
          </a:bodyPr>
          <a:lstStyle/>
          <a:p>
            <a:pPr lvl="0"/>
            <a:r>
              <a:rPr lang="en-US" sz="2400" b="1" dirty="0"/>
              <a:t>Check Deflection for slab :</a:t>
            </a:r>
            <a:endParaRPr lang="en-US" sz="2400" dirty="0"/>
          </a:p>
        </p:txBody>
      </p:sp>
      <p:sp>
        <p:nvSpPr>
          <p:cNvPr id="3" name="مستطيل 2"/>
          <p:cNvSpPr/>
          <p:nvPr/>
        </p:nvSpPr>
        <p:spPr>
          <a:xfrm>
            <a:off x="814316" y="2209800"/>
            <a:ext cx="7772400" cy="923330"/>
          </a:xfrm>
          <a:prstGeom prst="rect">
            <a:avLst/>
          </a:prstGeom>
        </p:spPr>
        <p:txBody>
          <a:bodyPr wrap="square">
            <a:spAutoFit/>
          </a:bodyPr>
          <a:lstStyle/>
          <a:p>
            <a:r>
              <a:rPr lang="en-US" b="1" i="1" dirty="0"/>
              <a:t>The max deflection obtained in the Second floor and the results were as follow:</a:t>
            </a:r>
            <a:br>
              <a:rPr lang="en-US" b="1" i="1" dirty="0"/>
            </a:br>
            <a:endParaRPr lang="en-US" dirty="0"/>
          </a:p>
        </p:txBody>
      </p:sp>
      <p:sp>
        <p:nvSpPr>
          <p:cNvPr id="4" name="مستطيل 3"/>
          <p:cNvSpPr/>
          <p:nvPr/>
        </p:nvSpPr>
        <p:spPr>
          <a:xfrm>
            <a:off x="838200" y="4042096"/>
            <a:ext cx="7391400" cy="923330"/>
          </a:xfrm>
          <a:prstGeom prst="rect">
            <a:avLst/>
          </a:prstGeom>
        </p:spPr>
        <p:txBody>
          <a:bodyPr wrap="square">
            <a:spAutoFit/>
          </a:bodyPr>
          <a:lstStyle/>
          <a:p>
            <a:r>
              <a:rPr lang="en-US" b="1" dirty="0"/>
              <a:t>Deflection from dead, live, super imposed and </a:t>
            </a:r>
            <a:r>
              <a:rPr lang="en-US" b="1" dirty="0" err="1"/>
              <a:t>hyperstatic</a:t>
            </a:r>
            <a:r>
              <a:rPr lang="en-US" b="1" dirty="0"/>
              <a:t>  loads are taken from </a:t>
            </a:r>
            <a:r>
              <a:rPr lang="en-US" b="1" dirty="0" smtClean="0"/>
              <a:t>SAP , as shown </a:t>
            </a:r>
            <a:r>
              <a:rPr lang="en-US" b="1" dirty="0"/>
              <a:t>in figures </a:t>
            </a:r>
            <a:br>
              <a:rPr lang="en-US" b="1" dirty="0"/>
            </a:br>
            <a:endParaRPr lang="en-US" dirty="0"/>
          </a:p>
        </p:txBody>
      </p:sp>
    </p:spTree>
    <p:extLst>
      <p:ext uri="{BB962C8B-B14F-4D97-AF65-F5344CB8AC3E}">
        <p14:creationId xmlns:p14="http://schemas.microsoft.com/office/powerpoint/2010/main" val="420870997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674" y="1066800"/>
            <a:ext cx="8133735" cy="5397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267349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43000"/>
            <a:ext cx="7972282" cy="5131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48719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2905</TotalTime>
  <Words>3289</Words>
  <Application>Microsoft Office PowerPoint</Application>
  <PresentationFormat>عرض على الشاشة (3:4)‏</PresentationFormat>
  <Paragraphs>621</Paragraphs>
  <Slides>154</Slides>
  <Notes>0</Notes>
  <HiddenSlides>0</HiddenSlides>
  <MMClips>0</MMClips>
  <ScaleCrop>false</ScaleCrop>
  <HeadingPairs>
    <vt:vector size="4" baseType="variant">
      <vt:variant>
        <vt:lpstr>نسق</vt:lpstr>
      </vt:variant>
      <vt:variant>
        <vt:i4>1</vt:i4>
      </vt:variant>
      <vt:variant>
        <vt:lpstr>عناوين الشرائح</vt:lpstr>
      </vt:variant>
      <vt:variant>
        <vt:i4>154</vt:i4>
      </vt:variant>
    </vt:vector>
  </HeadingPairs>
  <TitlesOfParts>
    <vt:vector size="155" baseType="lpstr">
      <vt:lpstr>Flow</vt:lpstr>
      <vt:lpstr>An-Najah National University Engineering Collage Civil Engineering Department</vt:lpstr>
      <vt:lpstr>عرض تقديمي في PowerPoint</vt:lpstr>
      <vt:lpstr>Titles to be covered </vt:lpstr>
      <vt:lpstr>   Introduction </vt:lpstr>
      <vt:lpstr>Project Description </vt:lpstr>
      <vt:lpstr>Project Description </vt:lpstr>
      <vt:lpstr>Design Determinants </vt:lpstr>
      <vt:lpstr>Design Determinants </vt:lpstr>
      <vt:lpstr>Building Loads</vt:lpstr>
      <vt:lpstr>Loads</vt:lpstr>
      <vt:lpstr>Dead load</vt:lpstr>
      <vt:lpstr>Live load</vt:lpstr>
      <vt:lpstr>Wind load</vt:lpstr>
      <vt:lpstr>عرض تقديمي في PowerPoint</vt:lpstr>
      <vt:lpstr>عرض تقديمي في PowerPoint</vt:lpstr>
      <vt:lpstr>Load Combination </vt:lpstr>
      <vt:lpstr>Preliminary Design </vt:lpstr>
      <vt:lpstr>Design of reinforced concrete floor manually</vt:lpstr>
      <vt:lpstr>One way solid slab</vt:lpstr>
      <vt:lpstr>Loads </vt:lpstr>
      <vt:lpstr>Check slab for shear</vt:lpstr>
      <vt:lpstr>عرض تقديمي في PowerPoint</vt:lpstr>
      <vt:lpstr>Design slab for flexure</vt:lpstr>
      <vt:lpstr>عرض تقديمي في PowerPoint</vt:lpstr>
      <vt:lpstr>عرض تقديمي في PowerPoint</vt:lpstr>
      <vt:lpstr>Design for flexure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Prestressed Design </vt:lpstr>
      <vt:lpstr>Prestressed background </vt:lpstr>
      <vt:lpstr>Prestressed concrete properties</vt:lpstr>
      <vt:lpstr>Prestressing Reinforcement </vt:lpstr>
      <vt:lpstr>Prestressing system  </vt:lpstr>
      <vt:lpstr>Slab Design Of Two Way Flat Plate(Manual)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Design Of Two Way Post tensioned Flat Slab With Edge Beams (By Using SAP Program)</vt:lpstr>
      <vt:lpstr>Design of Slab </vt:lpstr>
      <vt:lpstr>Design of Slab</vt:lpstr>
      <vt:lpstr>Design of Slab</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Design of  Columns &amp; Footing</vt:lpstr>
      <vt:lpstr>    design of columns Manual design </vt:lpstr>
      <vt:lpstr>  Check slenderness ratio for  column 11: </vt:lpstr>
      <vt:lpstr>Design of column 11 using interaction diagram</vt:lpstr>
      <vt:lpstr>عرض تقديمي في PowerPoint</vt:lpstr>
      <vt:lpstr>عرض تقديمي في PowerPoint</vt:lpstr>
      <vt:lpstr>عرض تقديمي في PowerPoint</vt:lpstr>
      <vt:lpstr>                 Footing design</vt:lpstr>
      <vt:lpstr> Design Footing for column 11:</vt:lpstr>
      <vt:lpstr>عرض تقديمي في PowerPoint</vt:lpstr>
      <vt:lpstr>Design of group F1:</vt:lpstr>
      <vt:lpstr>عرض تقديمي في PowerPoint</vt:lpstr>
      <vt:lpstr>عرض تقديمي في PowerPoint</vt:lpstr>
      <vt:lpstr>footings details</vt:lpstr>
      <vt:lpstr>عرض تقديمي في PowerPoint</vt:lpstr>
      <vt:lpstr>عرض تقديمي في PowerPoint</vt:lpstr>
      <vt:lpstr>عرض تقديمي في PowerPoint</vt:lpstr>
      <vt:lpstr>عرض تقديمي في PowerPoint</vt:lpstr>
      <vt:lpstr>Design of  Staircase : </vt:lpstr>
      <vt:lpstr>عرض تقديمي في PowerPoint</vt:lpstr>
      <vt:lpstr>Design of  Rectangular Water Tanks :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Engineering Collage Civil Engineering Department</dc:title>
  <dc:creator>mo</dc:creator>
  <cp:lastModifiedBy>mo</cp:lastModifiedBy>
  <cp:revision>235</cp:revision>
  <dcterms:created xsi:type="dcterms:W3CDTF">2006-08-16T00:00:00Z</dcterms:created>
  <dcterms:modified xsi:type="dcterms:W3CDTF">2013-05-20T08:28:40Z</dcterms:modified>
</cp:coreProperties>
</file>