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66" r:id="rId3"/>
    <p:sldId id="270" r:id="rId4"/>
    <p:sldId id="267" r:id="rId5"/>
    <p:sldId id="258" r:id="rId6"/>
    <p:sldId id="261" r:id="rId7"/>
    <p:sldId id="262" r:id="rId8"/>
    <p:sldId id="272" r:id="rId9"/>
    <p:sldId id="274" r:id="rId10"/>
    <p:sldId id="276" r:id="rId11"/>
    <p:sldId id="280" r:id="rId12"/>
    <p:sldId id="277" r:id="rId13"/>
    <p:sldId id="281" r:id="rId14"/>
    <p:sldId id="278" r:id="rId15"/>
    <p:sldId id="279" r:id="rId16"/>
    <p:sldId id="275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054"/>
    <a:srgbClr val="005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559" autoAdjust="0"/>
    <p:restoredTop sz="94660"/>
  </p:normalViewPr>
  <p:slideViewPr>
    <p:cSldViewPr>
      <p:cViewPr>
        <p:scale>
          <a:sx n="66" d="100"/>
          <a:sy n="66" d="100"/>
        </p:scale>
        <p:origin x="-1716" y="-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13B1-324B-4F13-8B77-91C0C97C4187}" type="datetimeFigureOut">
              <a:rPr lang="ar-SA" smtClean="0"/>
              <a:t>15/04/40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30F5C-83E3-465A-88AB-3461B0E4F07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13B1-324B-4F13-8B77-91C0C97C4187}" type="datetimeFigureOut">
              <a:rPr lang="ar-SA" smtClean="0"/>
              <a:t>15/04/40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30F5C-83E3-465A-88AB-3461B0E4F07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13B1-324B-4F13-8B77-91C0C97C4187}" type="datetimeFigureOut">
              <a:rPr lang="ar-SA" smtClean="0"/>
              <a:t>15/04/40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30F5C-83E3-465A-88AB-3461B0E4F07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13B1-324B-4F13-8B77-91C0C97C4187}" type="datetimeFigureOut">
              <a:rPr lang="ar-SA" smtClean="0"/>
              <a:t>15/04/40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30F5C-83E3-465A-88AB-3461B0E4F07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13B1-324B-4F13-8B77-91C0C97C4187}" type="datetimeFigureOut">
              <a:rPr lang="ar-SA" smtClean="0"/>
              <a:t>15/04/40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30F5C-83E3-465A-88AB-3461B0E4F07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13B1-324B-4F13-8B77-91C0C97C4187}" type="datetimeFigureOut">
              <a:rPr lang="ar-SA" smtClean="0"/>
              <a:t>15/04/40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30F5C-83E3-465A-88AB-3461B0E4F07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13B1-324B-4F13-8B77-91C0C97C4187}" type="datetimeFigureOut">
              <a:rPr lang="ar-SA" smtClean="0"/>
              <a:t>15/04/40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30F5C-83E3-465A-88AB-3461B0E4F07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13B1-324B-4F13-8B77-91C0C97C4187}" type="datetimeFigureOut">
              <a:rPr lang="ar-SA" smtClean="0"/>
              <a:t>15/04/40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30F5C-83E3-465A-88AB-3461B0E4F07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13B1-324B-4F13-8B77-91C0C97C4187}" type="datetimeFigureOut">
              <a:rPr lang="ar-SA" smtClean="0"/>
              <a:t>15/04/40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30F5C-83E3-465A-88AB-3461B0E4F07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13B1-324B-4F13-8B77-91C0C97C4187}" type="datetimeFigureOut">
              <a:rPr lang="ar-SA" smtClean="0"/>
              <a:t>15/04/40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30F5C-83E3-465A-88AB-3461B0E4F078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13B1-324B-4F13-8B77-91C0C97C4187}" type="datetimeFigureOut">
              <a:rPr lang="ar-SA" smtClean="0"/>
              <a:t>15/04/40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D30F5C-83E3-465A-88AB-3461B0E4F078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D30F5C-83E3-465A-88AB-3461B0E4F078}" type="slidenum">
              <a:rPr lang="ar-SA" smtClean="0"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D713B1-324B-4F13-8B77-91C0C97C4187}" type="datetimeFigureOut">
              <a:rPr lang="ar-SA" smtClean="0"/>
              <a:t>15/04/40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276872"/>
            <a:ext cx="7620000" cy="1143000"/>
          </a:xfrm>
        </p:spPr>
        <p:txBody>
          <a:bodyPr/>
          <a:lstStyle/>
          <a:p>
            <a:r>
              <a:rPr lang="en-US" sz="5000" b="1" dirty="0">
                <a:solidFill>
                  <a:srgbClr val="002060"/>
                </a:solidFill>
              </a:rPr>
              <a:t>Design of Foundation System for Multistory Building</a:t>
            </a:r>
            <a:r>
              <a:rPr lang="en-US" sz="4000" b="1" dirty="0">
                <a:solidFill>
                  <a:schemeClr val="tx1"/>
                </a:solidFill>
              </a:rPr>
              <a:t/>
            </a:r>
            <a:br>
              <a:rPr lang="en-US" sz="4000" b="1" dirty="0">
                <a:solidFill>
                  <a:schemeClr val="tx1"/>
                </a:solidFill>
              </a:rPr>
            </a:br>
            <a:endParaRPr lang="ar-SA" sz="4000" b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467544" y="5373216"/>
            <a:ext cx="3657600" cy="639762"/>
          </a:xfrm>
        </p:spPr>
        <p:txBody>
          <a:bodyPr>
            <a:noAutofit/>
          </a:bodyPr>
          <a:lstStyle/>
          <a:p>
            <a:pPr algn="l"/>
            <a:r>
              <a:rPr lang="ar-S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en-U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Prepared by :</a:t>
            </a:r>
          </a:p>
          <a:p>
            <a:pPr algn="l"/>
            <a:r>
              <a:rPr lang="en-US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Hamza khwayre</a:t>
            </a:r>
          </a:p>
          <a:p>
            <a:pPr algn="l" rtl="0"/>
            <a:r>
              <a:rPr lang="en-US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Ruaa Khaled Mustafa</a:t>
            </a:r>
            <a:endParaRPr lang="ar-SA" sz="25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3923928" y="5661248"/>
            <a:ext cx="4881736" cy="639762"/>
          </a:xfrm>
        </p:spPr>
        <p:txBody>
          <a:bodyPr/>
          <a:lstStyle/>
          <a:p>
            <a:r>
              <a:rPr lang="en-US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Under supervision of</a:t>
            </a:r>
            <a:r>
              <a:rPr lang="en-US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Dr. Isam Jardaneh</a:t>
            </a:r>
          </a:p>
          <a:p>
            <a:endParaRPr lang="ar-SA" sz="3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91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543800" cy="1019944"/>
          </a:xfrm>
        </p:spPr>
        <p:txBody>
          <a:bodyPr/>
          <a:lstStyle/>
          <a:p>
            <a:r>
              <a:rPr lang="en-US" sz="3500" b="1" dirty="0" smtClean="0">
                <a:solidFill>
                  <a:schemeClr val="tx1"/>
                </a:solidFill>
              </a:rPr>
              <a:t>Dimension of the Footings</a:t>
            </a:r>
            <a:br>
              <a:rPr lang="en-US" sz="3500" b="1" dirty="0" smtClean="0">
                <a:solidFill>
                  <a:schemeClr val="tx1"/>
                </a:solidFill>
              </a:rPr>
            </a:br>
            <a:r>
              <a:rPr lang="en-US" sz="3500" b="1" dirty="0" smtClean="0">
                <a:solidFill>
                  <a:schemeClr val="tx1"/>
                </a:solidFill>
              </a:rPr>
              <a:t>(Gravity Load)</a:t>
            </a:r>
            <a:endParaRPr lang="ar-SA" sz="3500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611560" y="1628800"/>
                <a:ext cx="6461760" cy="4248472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5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5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service</m:t>
                        </m:r>
                        <m:r>
                          <a:rPr lang="en-US" sz="25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5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load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5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Area</m:t>
                        </m:r>
                      </m:den>
                    </m:f>
                    <m:r>
                      <a:rPr lang="en-US" sz="2500" i="0">
                        <a:solidFill>
                          <a:schemeClr val="tx1"/>
                        </a:solidFill>
                        <a:latin typeface="Cambria Math"/>
                      </a:rPr>
                      <m:t>≤</m:t>
                    </m:r>
                    <m:r>
                      <m:rPr>
                        <m:nor/>
                      </m:rPr>
                      <a:rPr lang="en-US" sz="25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m:t>     </m:t>
                    </m:r>
                  </m:oMath>
                </a14:m>
                <a:r>
                  <a:rPr lang="en-US" sz="25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bearing capacity</a:t>
                </a:r>
              </a:p>
              <a:p>
                <a:r>
                  <a:rPr 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ar-SA" sz="2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611560" y="1628800"/>
                <a:ext cx="6461760" cy="4248472"/>
              </a:xfrm>
              <a:blipFill rotWithShape="1">
                <a:blip r:embed="rId2"/>
                <a:stretch>
                  <a:fillRect l="-273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467544" y="2492896"/>
            <a:ext cx="4968552" cy="392581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638720"/>
            <a:ext cx="2733675" cy="381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792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Foundation Plan </a:t>
            </a:r>
            <a:endParaRPr lang="ar-SA" sz="35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6992326" cy="44964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47171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543800" cy="576063"/>
          </a:xfrm>
        </p:spPr>
        <p:txBody>
          <a:bodyPr/>
          <a:lstStyle/>
          <a:p>
            <a:r>
              <a:rPr lang="en-US" sz="3500" b="1" dirty="0">
                <a:solidFill>
                  <a:schemeClr val="tx1"/>
                </a:solidFill>
              </a:rPr>
              <a:t>Dimension of </a:t>
            </a:r>
            <a:r>
              <a:rPr lang="en-US" sz="3500" b="1" dirty="0" smtClean="0">
                <a:solidFill>
                  <a:schemeClr val="tx1"/>
                </a:solidFill>
              </a:rPr>
              <a:t>the Footing</a:t>
            </a:r>
            <a:br>
              <a:rPr lang="en-US" sz="3500" b="1" dirty="0" smtClean="0">
                <a:solidFill>
                  <a:schemeClr val="tx1"/>
                </a:solidFill>
              </a:rPr>
            </a:br>
            <a:r>
              <a:rPr lang="en-US" sz="3500" b="1" dirty="0" smtClean="0">
                <a:solidFill>
                  <a:schemeClr val="tx1"/>
                </a:solidFill>
              </a:rPr>
              <a:t>(Seismic and Gravity Load) </a:t>
            </a:r>
            <a:r>
              <a:rPr lang="ar-SA" sz="3500" b="1" dirty="0">
                <a:solidFill>
                  <a:schemeClr val="tx1"/>
                </a:solidFill>
              </a:rPr>
              <a:t/>
            </a:r>
            <a:br>
              <a:rPr lang="ar-SA" sz="3500" b="1" dirty="0">
                <a:solidFill>
                  <a:schemeClr val="tx1"/>
                </a:solidFill>
              </a:rPr>
            </a:br>
            <a:endParaRPr lang="ar-SA" sz="3500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6721375" cy="501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213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Mat Foundation</a:t>
            </a:r>
            <a:endParaRPr lang="ar-SA" sz="35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00808"/>
            <a:ext cx="5886450" cy="391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1725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3"/>
          <p:cNvSpPr txBox="1">
            <a:spLocks/>
          </p:cNvSpPr>
          <p:nvPr/>
        </p:nvSpPr>
        <p:spPr>
          <a:xfrm>
            <a:off x="539552" y="260648"/>
            <a:ext cx="7543800" cy="101994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500" b="1" dirty="0" smtClean="0">
                <a:solidFill>
                  <a:schemeClr val="tx1"/>
                </a:solidFill>
              </a:rPr>
              <a:t>Checks for Design</a:t>
            </a:r>
            <a:endParaRPr lang="ar-SA" sz="3500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itle 9"/>
              <p:cNvSpPr>
                <a:spLocks noGrp="1"/>
              </p:cNvSpPr>
              <p:nvPr>
                <p:ph type="ctrTitle"/>
              </p:nvPr>
            </p:nvSpPr>
            <p:spPr>
              <a:xfrm>
                <a:off x="971600" y="268355"/>
                <a:ext cx="7543800" cy="5904656"/>
              </a:xfrm>
            </p:spPr>
            <p:txBody>
              <a:bodyPr/>
              <a:lstStyle/>
              <a:p>
                <a:r>
                  <a:rPr lang="ar-SA" sz="2500" dirty="0" smtClean="0"/>
                  <a:t/>
                </a:r>
                <a:br>
                  <a:rPr lang="ar-SA" sz="2500" dirty="0" smtClean="0"/>
                </a:br>
                <a:r>
                  <a:rPr lang="ar-SA" sz="2500" dirty="0" smtClean="0"/>
                  <a:t/>
                </a:r>
                <a:br>
                  <a:rPr lang="ar-SA" sz="2500" dirty="0" smtClean="0"/>
                </a:br>
                <a:r>
                  <a:rPr lang="ar-SA" sz="2500" dirty="0"/>
                  <a:t/>
                </a:r>
                <a:br>
                  <a:rPr lang="ar-SA" sz="2500" dirty="0"/>
                </a:br>
                <a:r>
                  <a:rPr lang="ar-SA" sz="2500" dirty="0" smtClean="0"/>
                  <a:t/>
                </a:r>
                <a:br>
                  <a:rPr lang="ar-SA" sz="2500" dirty="0" smtClean="0"/>
                </a:br>
                <a:r>
                  <a:rPr lang="ar-SA" sz="2500" dirty="0"/>
                  <a:t/>
                </a:r>
                <a:br>
                  <a:rPr lang="ar-SA" sz="2500" dirty="0"/>
                </a:br>
                <a:r>
                  <a:rPr lang="ar-SA" sz="2500" dirty="0" smtClean="0"/>
                  <a:t/>
                </a:r>
                <a:br>
                  <a:rPr lang="ar-SA" sz="2500" dirty="0" smtClean="0"/>
                </a:br>
                <a:r>
                  <a:rPr lang="ar-SA" sz="2500" dirty="0"/>
                  <a:t/>
                </a:r>
                <a:br>
                  <a:rPr lang="ar-SA" sz="2500" dirty="0"/>
                </a:br>
                <a:r>
                  <a:rPr lang="ar-SA" sz="2500" dirty="0" smtClean="0"/>
                  <a:t/>
                </a:r>
                <a:br>
                  <a:rPr lang="ar-SA" sz="2500" dirty="0" smtClean="0"/>
                </a:br>
                <a:r>
                  <a:rPr lang="ar-SA" sz="2500" dirty="0"/>
                  <a:t/>
                </a:r>
                <a:br>
                  <a:rPr lang="ar-SA" sz="2500" dirty="0"/>
                </a:br>
                <a:r>
                  <a:rPr lang="ar-SA" sz="2500" dirty="0" smtClean="0"/>
                  <a:t/>
                </a:r>
                <a:br>
                  <a:rPr lang="ar-SA" sz="2500" dirty="0" smtClean="0"/>
                </a:br>
                <a:r>
                  <a:rPr lang="ar-SA" sz="2500" dirty="0"/>
                  <a:t/>
                </a:r>
                <a:br>
                  <a:rPr lang="ar-SA" sz="2500" dirty="0"/>
                </a:br>
                <a:r>
                  <a:rPr lang="ar-SA" sz="2500" dirty="0" smtClean="0"/>
                  <a:t/>
                </a:r>
                <a:br>
                  <a:rPr lang="ar-SA" sz="2500" dirty="0" smtClean="0"/>
                </a:br>
                <a:r>
                  <a:rPr lang="ar-SA" sz="2500" dirty="0"/>
                  <a:t/>
                </a:r>
                <a:br>
                  <a:rPr lang="ar-SA" sz="2500" dirty="0"/>
                </a:br>
                <a:r>
                  <a:rPr lang="ar-SA" sz="2500" dirty="0" smtClean="0"/>
                  <a:t/>
                </a:r>
                <a:br>
                  <a:rPr lang="ar-SA" sz="2500" dirty="0" smtClean="0"/>
                </a:br>
                <a:r>
                  <a:rPr lang="ar-SA" sz="2500" dirty="0"/>
                  <a:t/>
                </a:r>
                <a:br>
                  <a:rPr lang="ar-SA" sz="2500" dirty="0"/>
                </a:br>
                <a:r>
                  <a:rPr lang="en-US" sz="2500" dirty="0" smtClean="0"/>
                  <a:t>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solidFill>
                          <a:schemeClr val="tx1"/>
                        </a:solidFill>
                        <a:latin typeface="Cambria Math"/>
                      </a:rPr>
                      <m:t>𝜙</m:t>
                    </m:r>
                    <m:r>
                      <a:rPr lang="en-US" sz="2500" b="0" i="1" smtClean="0">
                        <a:solidFill>
                          <a:schemeClr val="tx1"/>
                        </a:solidFill>
                        <a:latin typeface="Cambria Math"/>
                      </a:rPr>
                      <m:t>𝑣𝑐</m:t>
                    </m:r>
                    <m:r>
                      <a:rPr lang="en-US" sz="2500" b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2500" b="0" i="1">
                        <a:solidFill>
                          <a:schemeClr val="tx1"/>
                        </a:solidFill>
                        <a:latin typeface="Cambria Math"/>
                      </a:rPr>
                      <m:t>0</m:t>
                    </m:r>
                    <m:r>
                      <a:rPr lang="en-US" sz="2500" b="0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  <m:r>
                      <a:rPr lang="en-US" sz="2500" b="0" i="1">
                        <a:solidFill>
                          <a:schemeClr val="tx1"/>
                        </a:solidFill>
                        <a:latin typeface="Cambria Math"/>
                      </a:rPr>
                      <m:t>75</m:t>
                    </m:r>
                    <m:r>
                      <a:rPr lang="en-US" sz="2500" b="0" i="1">
                        <a:solidFill>
                          <a:schemeClr val="tx1"/>
                        </a:solidFill>
                        <a:latin typeface="Cambria Math"/>
                      </a:rPr>
                      <m:t>∗</m:t>
                    </m:r>
                    <m:f>
                      <m:fPr>
                        <m:ctrlPr>
                          <a:rPr lang="en-US" sz="25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5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5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sz="2500" b="0" i="1">
                        <a:solidFill>
                          <a:schemeClr val="tx1"/>
                        </a:solidFill>
                        <a:latin typeface="Cambria Math"/>
                      </a:rPr>
                      <m:t>∗</m:t>
                    </m:r>
                    <m:rad>
                      <m:radPr>
                        <m:degHide m:val="on"/>
                        <m:ctrlPr>
                          <a:rPr lang="en-US" sz="25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5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28</m:t>
                        </m:r>
                      </m:e>
                    </m:rad>
                    <m:r>
                      <a:rPr lang="en-US" sz="2500" b="0" i="1">
                        <a:solidFill>
                          <a:schemeClr val="tx1"/>
                        </a:solidFill>
                        <a:latin typeface="Cambria Math"/>
                      </a:rPr>
                      <m:t>∗</m:t>
                    </m:r>
                    <m:r>
                      <a:rPr lang="en-US" sz="2500" b="0" i="1">
                        <a:solidFill>
                          <a:schemeClr val="tx1"/>
                        </a:solidFill>
                        <a:latin typeface="Cambria Math"/>
                      </a:rPr>
                      <m:t>1000</m:t>
                    </m:r>
                    <m:r>
                      <a:rPr lang="en-US" sz="2500" b="0" i="1">
                        <a:solidFill>
                          <a:schemeClr val="tx1"/>
                        </a:solidFill>
                        <a:latin typeface="Cambria Math"/>
                      </a:rPr>
                      <m:t>∗</m:t>
                    </m:r>
                    <m:r>
                      <a:rPr lang="en-US" sz="2500" b="0" i="1">
                        <a:solidFill>
                          <a:schemeClr val="tx1"/>
                        </a:solidFill>
                        <a:latin typeface="Cambria Math"/>
                      </a:rPr>
                      <m:t>𝑑</m:t>
                    </m:r>
                  </m:oMath>
                </a14:m>
                <a:r>
                  <a:rPr lang="en-US" sz="25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en-US" sz="25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sz="25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en-US" sz="25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sz="2500" dirty="0" smtClean="0">
                    <a:solidFill>
                      <a:schemeClr val="tx1"/>
                    </a:solidFill>
                    <a:latin typeface="Times New Roman" pitchFamily="18" charset="0"/>
                    <a:ea typeface="Calibri"/>
                    <a:cs typeface="Times New Roman" pitchFamily="18" charset="0"/>
                  </a:rPr>
                  <a:t>ρ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5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500" b="0">
                            <a:solidFill>
                              <a:schemeClr val="tx1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0</m:t>
                        </m:r>
                        <m:r>
                          <a:rPr lang="en-US" sz="2500" b="0">
                            <a:solidFill>
                              <a:schemeClr val="tx1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.</m:t>
                        </m:r>
                        <m:r>
                          <a:rPr lang="en-US" sz="2500" b="0">
                            <a:solidFill>
                              <a:schemeClr val="tx1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85</m:t>
                        </m:r>
                        <m:r>
                          <a:rPr lang="en-US" sz="2500" b="0" i="1">
                            <a:solidFill>
                              <a:schemeClr val="tx1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 sz="2500" b="0">
                            <a:solidFill>
                              <a:schemeClr val="tx1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fc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500" b="0">
                            <a:solidFill>
                              <a:schemeClr val="tx1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fy</m:t>
                        </m:r>
                      </m:den>
                    </m:f>
                    <m:r>
                      <a:rPr lang="en-US" sz="2500" b="0" i="1">
                        <a:solidFill>
                          <a:schemeClr val="tx1"/>
                        </a:solidFill>
                        <a:latin typeface="Cambria Math"/>
                        <a:ea typeface="Calibri"/>
                        <a:cs typeface="Arial"/>
                      </a:rPr>
                      <m:t>∗</m:t>
                    </m:r>
                    <m:d>
                      <m:dPr>
                        <m:ctrlPr>
                          <a:rPr lang="en-US" sz="25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500" b="0">
                            <a:solidFill>
                              <a:schemeClr val="tx1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1</m:t>
                        </m:r>
                        <m:r>
                          <a:rPr lang="en-US" sz="2500" b="0" i="1">
                            <a:solidFill>
                              <a:schemeClr val="tx1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sz="25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500" b="0">
                                <a:solidFill>
                                  <a:schemeClr val="tx1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1</m:t>
                            </m:r>
                            <m:r>
                              <a:rPr lang="en-US" sz="2500" b="0" i="1">
                                <a:solidFill>
                                  <a:schemeClr val="tx1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25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500" b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libri"/>
                                    <a:cs typeface="Arial"/>
                                  </a:rPr>
                                  <m:t>2</m:t>
                                </m:r>
                                <m:r>
                                  <a:rPr lang="en-US" sz="2500" b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libri"/>
                                    <a:cs typeface="Arial"/>
                                  </a:rPr>
                                  <m:t>.</m:t>
                                </m:r>
                                <m:r>
                                  <a:rPr lang="en-US" sz="2500" b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libri"/>
                                    <a:cs typeface="Arial"/>
                                  </a:rPr>
                                  <m:t>61</m:t>
                                </m:r>
                                <m:r>
                                  <a:rPr lang="en-US" sz="2500" b="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libri"/>
                                    <a:cs typeface="Arial"/>
                                  </a:rPr>
                                  <m:t>∗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500" b="0" i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libri"/>
                                    <a:cs typeface="Arial"/>
                                  </a:rPr>
                                  <m:t>m</m:t>
                                </m:r>
                                <m:r>
                                  <a:rPr lang="en-US" sz="2500" b="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libri"/>
                                    <a:cs typeface="Arial"/>
                                  </a:rPr>
                                  <m:t>∗</m:t>
                                </m:r>
                                <m:sSup>
                                  <m:sSupPr>
                                    <m:ctrlPr>
                                      <a:rPr lang="en-US" sz="2500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500" b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500" b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6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sz="2500" b="0" i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libri"/>
                                    <a:cs typeface="Arial"/>
                                  </a:rPr>
                                  <m:t>b</m:t>
                                </m:r>
                                <m:r>
                                  <a:rPr lang="en-US" sz="2500" b="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libri"/>
                                    <a:cs typeface="Arial"/>
                                  </a:rPr>
                                  <m:t>∗</m:t>
                                </m:r>
                                <m:sSup>
                                  <m:sSupPr>
                                    <m:ctrlPr>
                                      <a:rPr lang="en-US" sz="2500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500" b="0" i="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d</m:t>
                                    </m:r>
                                  </m:e>
                                  <m:sup>
                                    <m:r>
                                      <a:rPr lang="en-US" sz="2500" b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2500" b="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libri"/>
                                    <a:cs typeface="Arial"/>
                                  </a:rPr>
                                  <m:t>∗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50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libri"/>
                                    <a:cs typeface="Arial"/>
                                  </a:rPr>
                                  <m:t>fc</m:t>
                                </m:r>
                              </m:den>
                            </m:f>
                            <m:r>
                              <a:rPr lang="en-US" sz="2500" b="0">
                                <a:solidFill>
                                  <a:schemeClr val="tx1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 </m:t>
                            </m:r>
                          </m:e>
                        </m:rad>
                      </m:e>
                    </m:d>
                  </m:oMath>
                </a14:m>
                <a:r>
                  <a:rPr lang="en-US" sz="2500" dirty="0" smtClean="0">
                    <a:solidFill>
                      <a:schemeClr val="tx1"/>
                    </a:solidFill>
                    <a:latin typeface="Times New Roman" pitchFamily="18" charset="0"/>
                    <a:ea typeface="Times New Roman"/>
                    <a:cs typeface="Times New Roman" pitchFamily="18" charset="0"/>
                  </a:rPr>
                  <a:t> </a:t>
                </a:r>
                <a:br>
                  <a:rPr lang="en-US" sz="2500" dirty="0" smtClean="0">
                    <a:solidFill>
                      <a:schemeClr val="tx1"/>
                    </a:solidFill>
                    <a:latin typeface="Times New Roman" pitchFamily="18" charset="0"/>
                    <a:ea typeface="Times New Roman"/>
                    <a:cs typeface="Times New Roman" pitchFamily="18" charset="0"/>
                  </a:rPr>
                </a:br>
                <a:r>
                  <a:rPr lang="en-US" sz="2500" dirty="0" smtClean="0">
                    <a:solidFill>
                      <a:schemeClr val="tx1"/>
                    </a:solidFill>
                    <a:latin typeface="Times New Roman" pitchFamily="18" charset="0"/>
                    <a:ea typeface="Times New Roman"/>
                    <a:cs typeface="Times New Roman" pitchFamily="18" charset="0"/>
                  </a:rPr>
                  <a:t/>
                </a:r>
                <a:br>
                  <a:rPr lang="en-US" sz="2500" dirty="0" smtClean="0">
                    <a:solidFill>
                      <a:schemeClr val="tx1"/>
                    </a:solidFill>
                    <a:latin typeface="Times New Roman" pitchFamily="18" charset="0"/>
                    <a:ea typeface="Times New Roman"/>
                    <a:cs typeface="Times New Roman" pitchFamily="18" charset="0"/>
                  </a:rPr>
                </a:br>
                <a:r>
                  <a:rPr lang="en-US" sz="2500" dirty="0" smtClean="0">
                    <a:solidFill>
                      <a:schemeClr val="tx1"/>
                    </a:solidFill>
                  </a:rPr>
                  <a:t>Strain </a:t>
                </a:r>
                <a14:m>
                  <m:oMath xmlns:m="http://schemas.openxmlformats.org/officeDocument/2006/math">
                    <m:r>
                      <a:rPr lang="en-US" sz="2500" i="1">
                        <a:solidFill>
                          <a:schemeClr val="tx1"/>
                        </a:solidFill>
                        <a:latin typeface="Cambria Math"/>
                      </a:rPr>
                      <m:t>≥ </m:t>
                    </m:r>
                  </m:oMath>
                </a14:m>
                <a:r>
                  <a:rPr lang="en-US" sz="2500" dirty="0">
                    <a:solidFill>
                      <a:schemeClr val="tx1"/>
                    </a:solidFill>
                  </a:rPr>
                  <a:t>0.005          </a:t>
                </a:r>
                <a14:m>
                  <m:oMath xmlns:m="http://schemas.openxmlformats.org/officeDocument/2006/math">
                    <m:r>
                      <a:rPr lang="en-US" sz="2500" i="1">
                        <a:solidFill>
                          <a:schemeClr val="tx1"/>
                        </a:solidFill>
                        <a:latin typeface="Cambria Math"/>
                      </a:rPr>
                      <m:t>𝜙</m:t>
                    </m:r>
                  </m:oMath>
                </a14:m>
                <a:r>
                  <a:rPr lang="en-US" sz="2500" dirty="0">
                    <a:solidFill>
                      <a:schemeClr val="tx1"/>
                    </a:solidFill>
                  </a:rPr>
                  <a:t> =0.9</a:t>
                </a:r>
                <a:br>
                  <a:rPr lang="en-US" sz="2500" dirty="0">
                    <a:solidFill>
                      <a:schemeClr val="tx1"/>
                    </a:solidFill>
                  </a:rPr>
                </a:br>
                <a:r>
                  <a:rPr lang="ar-SA" sz="2500" dirty="0">
                    <a:solidFill>
                      <a:schemeClr val="tx1"/>
                    </a:solidFill>
                  </a:rPr>
                  <a:t/>
                </a:r>
                <a:br>
                  <a:rPr lang="ar-SA" sz="2500" dirty="0">
                    <a:solidFill>
                      <a:schemeClr val="tx1"/>
                    </a:solidFill>
                  </a:rPr>
                </a:br>
                <a:r>
                  <a:rPr lang="en-US" sz="25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2500" dirty="0">
                    <a:solidFill>
                      <a:schemeClr val="tx1"/>
                    </a:solidFill>
                  </a:rPr>
                  <a:t>ϕVc p </a:t>
                </a:r>
                <a14:m>
                  <m:oMath xmlns:m="http://schemas.openxmlformats.org/officeDocument/2006/math">
                    <m:r>
                      <a:rPr lang="en-US" sz="2500" b="0" i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2500" i="1">
                        <a:solidFill>
                          <a:schemeClr val="tx1"/>
                        </a:solidFill>
                        <a:latin typeface="Cambria Math"/>
                      </a:rPr>
                      <m:t>𝜙</m:t>
                    </m:r>
                    <m:r>
                      <a:rPr lang="en-US" sz="2500" i="1">
                        <a:solidFill>
                          <a:schemeClr val="tx1"/>
                        </a:solidFill>
                        <a:latin typeface="Cambria Math"/>
                      </a:rPr>
                      <m:t>∗</m:t>
                    </m:r>
                    <m:r>
                      <a:rPr lang="en-US" sz="2500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  <m:r>
                      <a:rPr lang="en-US" sz="2500">
                        <a:solidFill>
                          <a:schemeClr val="tx1"/>
                        </a:solidFill>
                        <a:latin typeface="Cambria Math"/>
                      </a:rPr>
                      <m:t>33</m:t>
                    </m:r>
                    <m:r>
                      <a:rPr lang="en-US" sz="2500" i="1">
                        <a:solidFill>
                          <a:schemeClr val="tx1"/>
                        </a:solidFill>
                        <a:latin typeface="Cambria Math"/>
                      </a:rPr>
                      <m:t>𝜆</m:t>
                    </m:r>
                    <m:r>
                      <a:rPr lang="en-US" sz="2500" i="1">
                        <a:solidFill>
                          <a:schemeClr val="tx1"/>
                        </a:solidFill>
                        <a:latin typeface="Cambria Math"/>
                      </a:rPr>
                      <m:t>∗</m:t>
                    </m:r>
                    <m:rad>
                      <m:radPr>
                        <m:degHide m:val="on"/>
                        <m:ctrlPr>
                          <a:rPr lang="en-US" sz="25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5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𝑓𝑐</m:t>
                        </m:r>
                      </m:e>
                    </m:rad>
                    <m:r>
                      <a:rPr lang="en-US" sz="2500" i="1">
                        <a:solidFill>
                          <a:schemeClr val="tx1"/>
                        </a:solidFill>
                        <a:latin typeface="Cambria Math"/>
                      </a:rPr>
                      <m:t>∗</m:t>
                    </m:r>
                    <m:acc>
                      <m:accPr>
                        <m:chr m:val="̥"/>
                        <m:ctrlPr>
                          <a:rPr lang="en-US" sz="25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5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𝑏</m:t>
                        </m:r>
                      </m:e>
                    </m:acc>
                    <m:r>
                      <a:rPr lang="en-US" sz="2500" i="1">
                        <a:solidFill>
                          <a:schemeClr val="tx1"/>
                        </a:solidFill>
                        <a:latin typeface="Cambria Math"/>
                      </a:rPr>
                      <m:t>∗</m:t>
                    </m:r>
                    <m:r>
                      <a:rPr lang="en-US" sz="2500" i="1">
                        <a:solidFill>
                          <a:schemeClr val="tx1"/>
                        </a:solidFill>
                        <a:latin typeface="Cambria Math"/>
                      </a:rPr>
                      <m:t>𝑑</m:t>
                    </m:r>
                  </m:oMath>
                </a14:m>
                <a:r>
                  <a:rPr lang="en-US" sz="2500" dirty="0">
                    <a:solidFill>
                      <a:schemeClr val="tx1"/>
                    </a:solidFill>
                  </a:rPr>
                  <a:t/>
                </a:r>
                <a:br>
                  <a:rPr lang="en-US" sz="2500" dirty="0">
                    <a:solidFill>
                      <a:schemeClr val="tx1"/>
                    </a:solidFill>
                  </a:rPr>
                </a:br>
                <a:r>
                  <a:rPr lang="ar-SA" sz="2500" dirty="0" smtClean="0">
                    <a:solidFill>
                      <a:schemeClr val="tx1"/>
                    </a:solidFill>
                  </a:rPr>
                  <a:t/>
                </a:r>
                <a:br>
                  <a:rPr lang="ar-SA" sz="2500" dirty="0" smtClean="0">
                    <a:solidFill>
                      <a:schemeClr val="tx1"/>
                    </a:solidFill>
                  </a:rPr>
                </a:br>
                <a:r>
                  <a:rPr lang="en-US" sz="2500" dirty="0" smtClean="0">
                    <a:solidFill>
                      <a:schemeClr val="tx1"/>
                    </a:solidFill>
                  </a:rPr>
                  <a:t>Vu </a:t>
                </a:r>
                <a:r>
                  <a:rPr lang="en-US" sz="2500" dirty="0">
                    <a:solidFill>
                      <a:schemeClr val="tx1"/>
                    </a:solidFill>
                  </a:rPr>
                  <a:t>p=p ult – (Ḁ * q ult</a:t>
                </a:r>
                <a:r>
                  <a:rPr lang="en-US" sz="2500" dirty="0" smtClean="0">
                    <a:solidFill>
                      <a:schemeClr val="tx1"/>
                    </a:solidFill>
                  </a:rPr>
                  <a:t>)</a:t>
                </a:r>
                <a:br>
                  <a:rPr lang="en-US" sz="2500" dirty="0" smtClean="0">
                    <a:solidFill>
                      <a:schemeClr val="tx1"/>
                    </a:solidFill>
                  </a:rPr>
                </a:br>
                <a:endParaRPr lang="ar-SA" sz="25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10" name="Title 9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971600" y="268355"/>
                <a:ext cx="7543800" cy="5904656"/>
              </a:xfrm>
              <a:blipFill rotWithShape="1">
                <a:blip r:embed="rId2"/>
                <a:stretch>
                  <a:fillRect l="-2181" t="-75851" b="-2374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659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7543800" cy="565919"/>
          </a:xfrm>
        </p:spPr>
        <p:txBody>
          <a:bodyPr/>
          <a:lstStyle/>
          <a:p>
            <a:r>
              <a:rPr lang="en-US" sz="3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Cost of the Project</a:t>
            </a:r>
            <a:endParaRPr lang="ar-SA" sz="3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40768"/>
            <a:ext cx="5648275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616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5736" y="2852936"/>
            <a:ext cx="7620000" cy="1143000"/>
          </a:xfrm>
        </p:spPr>
        <p:txBody>
          <a:bodyPr/>
          <a:lstStyle/>
          <a:p>
            <a:r>
              <a:rPr lang="en-US" sz="7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Thank you </a:t>
            </a:r>
            <a:endParaRPr lang="ar-SA" sz="7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62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543800" cy="865783"/>
          </a:xfrm>
        </p:spPr>
        <p:txBody>
          <a:bodyPr/>
          <a:lstStyle/>
          <a:p>
            <a:r>
              <a:rPr lang="en-US" sz="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Outline </a:t>
            </a:r>
            <a:endParaRPr lang="ar-SA" sz="5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827584" y="1124744"/>
            <a:ext cx="7126560" cy="5112568"/>
          </a:xfrm>
        </p:spPr>
        <p:txBody>
          <a:bodyPr>
            <a:normAutofit fontScale="32500" lnSpcReduction="20000"/>
          </a:bodyPr>
          <a:lstStyle/>
          <a:p>
            <a:pPr marL="342900" indent="-342900" rtl="0">
              <a:lnSpc>
                <a:spcPct val="170000"/>
              </a:lnSpc>
              <a:buFont typeface="Arial" pitchFamily="34" charset="0"/>
              <a:buChar char="•"/>
            </a:pPr>
            <a:r>
              <a:rPr lang="en-US" sz="9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9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eview of types of the Foundation </a:t>
            </a:r>
          </a:p>
          <a:p>
            <a:pPr marL="342900" indent="-342900" rtl="0">
              <a:lnSpc>
                <a:spcPct val="170000"/>
              </a:lnSpc>
              <a:buFont typeface="Arial" pitchFamily="34" charset="0"/>
              <a:buChar char="•"/>
            </a:pPr>
            <a:r>
              <a:rPr lang="en-US" sz="9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Purpose of the Project </a:t>
            </a:r>
          </a:p>
          <a:p>
            <a:pPr marL="342900" indent="-342900" rtl="0">
              <a:lnSpc>
                <a:spcPct val="170000"/>
              </a:lnSpc>
              <a:buFont typeface="Arial" pitchFamily="34" charset="0"/>
              <a:buChar char="•"/>
            </a:pPr>
            <a:r>
              <a:rPr lang="en-US" sz="9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9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ite Investigation </a:t>
            </a:r>
          </a:p>
          <a:p>
            <a:pPr marL="342900" indent="-342900" rtl="0">
              <a:lnSpc>
                <a:spcPct val="170000"/>
              </a:lnSpc>
              <a:buFont typeface="Arial" pitchFamily="34" charset="0"/>
              <a:buChar char="•"/>
            </a:pPr>
            <a:r>
              <a:rPr lang="en-US" sz="9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Gravity Load </a:t>
            </a:r>
            <a:r>
              <a:rPr lang="en-US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Analysis</a:t>
            </a:r>
          </a:p>
          <a:p>
            <a:pPr marL="342900" indent="-342900" rtl="0">
              <a:lnSpc>
                <a:spcPct val="170000"/>
              </a:lnSpc>
              <a:buFont typeface="Arial" pitchFamily="34" charset="0"/>
              <a:buChar char="•"/>
            </a:pPr>
            <a:r>
              <a:rPr lang="en-US" sz="9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Seismic Load </a:t>
            </a:r>
            <a:r>
              <a:rPr lang="en-US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Analysis</a:t>
            </a:r>
            <a:endParaRPr lang="en-US" sz="9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rtl="0">
              <a:lnSpc>
                <a:spcPct val="170000"/>
              </a:lnSpc>
              <a:buFont typeface="Arial" pitchFamily="34" charset="0"/>
              <a:buChar char="•"/>
            </a:pPr>
            <a:r>
              <a:rPr lang="en-US" sz="9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Result of analysis</a:t>
            </a:r>
          </a:p>
          <a:p>
            <a:pPr marL="342900" indent="-342900" rtl="0">
              <a:lnSpc>
                <a:spcPct val="170000"/>
              </a:lnSpc>
              <a:buFont typeface="Arial" pitchFamily="34" charset="0"/>
              <a:buChar char="•"/>
            </a:pPr>
            <a:endParaRPr lang="en-US" sz="9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rtl="0">
              <a:lnSpc>
                <a:spcPct val="170000"/>
              </a:lnSpc>
              <a:buFont typeface="Arial" pitchFamily="34" charset="0"/>
              <a:buChar char="•"/>
            </a:pPr>
            <a:endParaRPr lang="en-US" sz="9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9627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>
                <a:solidFill>
                  <a:srgbClr val="002060"/>
                </a:solidFill>
              </a:rPr>
              <a:t>Type of Foundation</a:t>
            </a:r>
            <a:endParaRPr lang="ar-SA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7620000" cy="5400600"/>
          </a:xfrm>
        </p:spPr>
        <p:txBody>
          <a:bodyPr>
            <a:normAutofit fontScale="25000" lnSpcReduction="20000"/>
          </a:bodyPr>
          <a:lstStyle/>
          <a:p>
            <a:pPr marL="114300" indent="0" algn="l" rtl="0">
              <a:buNone/>
            </a:pPr>
            <a:r>
              <a:rPr lang="en-US" sz="62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</a:p>
          <a:p>
            <a:pPr marL="114300" indent="0" algn="l" rtl="0">
              <a:buNone/>
            </a:pPr>
            <a:r>
              <a:rPr lang="en-US" sz="92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1)  </a:t>
            </a:r>
            <a:r>
              <a:rPr lang="en-US" sz="92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shallow foundation</a:t>
            </a:r>
          </a:p>
          <a:p>
            <a:pPr marL="114300" indent="0" algn="l" rtl="0">
              <a:buNone/>
            </a:pPr>
            <a:endParaRPr lang="en-US" sz="9200" b="1" dirty="0" smtClean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1" algn="l" rtl="0"/>
            <a:r>
              <a:rPr lang="en-US" sz="82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Single footings </a:t>
            </a:r>
          </a:p>
          <a:p>
            <a:pPr marL="411480" lvl="1" indent="0" algn="l" rtl="0">
              <a:buNone/>
            </a:pPr>
            <a:endParaRPr lang="en-US" sz="8200" dirty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617220" lvl="3" algn="l" rtl="0"/>
            <a:r>
              <a:rPr lang="en-US" sz="82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strip </a:t>
            </a:r>
            <a:r>
              <a:rPr lang="en-US" sz="82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footings</a:t>
            </a:r>
          </a:p>
          <a:p>
            <a:pPr marL="388620" lvl="3" indent="0" algn="l" rtl="0">
              <a:buNone/>
            </a:pPr>
            <a:endParaRPr lang="en-US" sz="8200" dirty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1" algn="l" rtl="0"/>
            <a:r>
              <a:rPr lang="en-US" sz="82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raft foundations (mat foundation</a:t>
            </a:r>
            <a:r>
              <a:rPr lang="en-US" sz="82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)</a:t>
            </a:r>
          </a:p>
          <a:p>
            <a:pPr marL="411480" lvl="1" indent="0" algn="l" rtl="0">
              <a:buNone/>
            </a:pPr>
            <a:endParaRPr lang="en-US" sz="8200" dirty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14300" indent="0" algn="l" rtl="0">
              <a:buNone/>
            </a:pPr>
            <a:r>
              <a:rPr lang="en-US" sz="84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r>
              <a:rPr lang="en-US" sz="85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85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8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deep </a:t>
            </a:r>
            <a:r>
              <a:rPr lang="en-US" sz="8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foundation</a:t>
            </a:r>
          </a:p>
          <a:p>
            <a:pPr marL="114300" indent="0" algn="l" rtl="0">
              <a:buNone/>
            </a:pPr>
            <a:endParaRPr lang="en-US" sz="85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l" rtl="0"/>
            <a:r>
              <a:rPr lang="en-US" sz="8300" dirty="0" smtClean="0">
                <a:latin typeface="Times New Roman" pitchFamily="18" charset="0"/>
                <a:cs typeface="Times New Roman" pitchFamily="18" charset="0"/>
              </a:rPr>
              <a:t>piles</a:t>
            </a:r>
          </a:p>
          <a:p>
            <a:pPr marL="1440180" lvl="1" indent="-1143000" algn="l" rtl="0">
              <a:lnSpc>
                <a:spcPct val="220000"/>
              </a:lnSpc>
              <a:spcBef>
                <a:spcPts val="0"/>
              </a:spcBef>
              <a:spcAft>
                <a:spcPts val="600"/>
              </a:spcAft>
            </a:pPr>
            <a:endParaRPr lang="en-US" sz="8400" dirty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0" indent="0" algn="l" rtl="0">
              <a:lnSpc>
                <a:spcPct val="17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 smtClean="0"/>
          </a:p>
          <a:p>
            <a:pPr marL="114300" indent="0" algn="l" rtl="0">
              <a:buNone/>
            </a:pPr>
            <a:endParaRPr lang="en-US" sz="2400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114300" indent="0" algn="l">
              <a:buNone/>
            </a:pPr>
            <a:r>
              <a:rPr lang="en-US" dirty="0" smtClean="0"/>
              <a:t>  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4584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purpose of the </a:t>
            </a:r>
            <a:r>
              <a:rPr lang="en-US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roject </a:t>
            </a:r>
            <a:endParaRPr lang="ar-SA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The aim of this project is figure out the most appropriate foundation type for Residential Multistory Building suggested to be designed in this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project</a:t>
            </a:r>
          </a:p>
          <a:p>
            <a:pPr algn="l" rtl="0"/>
            <a:r>
              <a:rPr lang="en-GB" sz="2500" dirty="0" smtClean="0">
                <a:latin typeface="Times New Roman" pitchFamily="18" charset="0"/>
                <a:cs typeface="Times New Roman" pitchFamily="18" charset="0"/>
              </a:rPr>
              <a:t>First </a:t>
            </a:r>
            <a:r>
              <a:rPr lang="en-GB" sz="2500" dirty="0">
                <a:latin typeface="Times New Roman" pitchFamily="18" charset="0"/>
                <a:cs typeface="Times New Roman" pitchFamily="18" charset="0"/>
              </a:rPr>
              <a:t>case: under gravity load.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GB" sz="2500" dirty="0">
                <a:latin typeface="Times New Roman" pitchFamily="18" charset="0"/>
                <a:cs typeface="Times New Roman" pitchFamily="18" charset="0"/>
              </a:rPr>
              <a:t>Second case: under seismic load and gravity load.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ar-SA" sz="2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88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620000" cy="1143000"/>
          </a:xfrm>
        </p:spPr>
        <p:txBody>
          <a:bodyPr/>
          <a:lstStyle/>
          <a:p>
            <a:pPr algn="ctr"/>
            <a:r>
              <a:rPr lang="en-US" sz="3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Site Investigation Report</a:t>
            </a:r>
            <a:r>
              <a:rPr lang="en-US" sz="3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sz="3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ar-SA" sz="35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It Is a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report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which provide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the geotechnical situation and parameters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for a certain site. </a:t>
            </a:r>
          </a:p>
          <a:p>
            <a:pPr algn="l" rtl="0"/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Three borehole were dug out in the soil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,(13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m depth ,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and the others was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9 m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depth) .</a:t>
            </a:r>
          </a:p>
          <a:p>
            <a:pPr marL="114300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2239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772400" cy="594626"/>
          </a:xfrm>
        </p:spPr>
        <p:txBody>
          <a:bodyPr/>
          <a:lstStyle/>
          <a:p>
            <a:r>
              <a:rPr lang="en-US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Geological Section</a:t>
            </a:r>
            <a:endParaRPr lang="ar-SA" sz="35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600" y="5154880"/>
            <a:ext cx="7772400" cy="612648"/>
          </a:xfrm>
        </p:spPr>
        <p:txBody>
          <a:bodyPr>
            <a:normAutofit fontScale="25000" lnSpcReduction="20000"/>
          </a:bodyPr>
          <a:lstStyle/>
          <a:p>
            <a:pPr rtl="0">
              <a:lnSpc>
                <a:spcPct val="170000"/>
              </a:lnSpc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allowable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Bearing </a:t>
            </a:r>
            <a:r>
              <a:rPr lang="en-US" sz="8000" b="1" dirty="0">
                <a:latin typeface="Times New Roman" pitchFamily="18" charset="0"/>
                <a:cs typeface="Times New Roman" pitchFamily="18" charset="0"/>
              </a:rPr>
              <a:t>capacity </a:t>
            </a:r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8000" b="1" dirty="0">
                <a:latin typeface="Times New Roman" pitchFamily="18" charset="0"/>
                <a:cs typeface="Times New Roman" pitchFamily="18" charset="0"/>
              </a:rPr>
              <a:t>220 kn/m^2 at depth 3 m </a:t>
            </a:r>
          </a:p>
          <a:p>
            <a:pPr rtl="0">
              <a:lnSpc>
                <a:spcPct val="170000"/>
              </a:lnSpc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0" b="1" dirty="0">
                <a:latin typeface="Times New Roman" pitchFamily="18" charset="0"/>
                <a:cs typeface="Times New Roman" pitchFamily="18" charset="0"/>
              </a:rPr>
              <a:t>allowable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Bearing </a:t>
            </a:r>
            <a:r>
              <a:rPr lang="en-US" sz="8000" b="1" dirty="0">
                <a:latin typeface="Times New Roman" pitchFamily="18" charset="0"/>
                <a:cs typeface="Times New Roman" pitchFamily="18" charset="0"/>
              </a:rPr>
              <a:t>capacity = 350kn/m^2 at depth 7 m</a:t>
            </a:r>
          </a:p>
          <a:p>
            <a:pPr rtl="0">
              <a:lnSpc>
                <a:spcPct val="170000"/>
              </a:lnSpc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8000" b="1" dirty="0">
                <a:latin typeface="Times New Roman" pitchFamily="18" charset="0"/>
                <a:cs typeface="Times New Roman" pitchFamily="18" charset="0"/>
              </a:rPr>
              <a:t>allowable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Bearing </a:t>
            </a:r>
            <a:r>
              <a:rPr lang="en-US" sz="8000" b="1" dirty="0">
                <a:latin typeface="Times New Roman" pitchFamily="18" charset="0"/>
                <a:cs typeface="Times New Roman" pitchFamily="18" charset="0"/>
              </a:rPr>
              <a:t>capacity </a:t>
            </a:r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8000" b="1" dirty="0">
                <a:latin typeface="Times New Roman" pitchFamily="18" charset="0"/>
                <a:cs typeface="Times New Roman" pitchFamily="18" charset="0"/>
              </a:rPr>
              <a:t>114 </a:t>
            </a:r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kn/m^2 at depth 1 m</a:t>
            </a:r>
            <a:endParaRPr lang="en-US" sz="8000" b="1" dirty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124744"/>
            <a:ext cx="7992888" cy="414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043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4544" y="188640"/>
            <a:ext cx="7620000" cy="1143000"/>
          </a:xfrm>
        </p:spPr>
        <p:txBody>
          <a:bodyPr/>
          <a:lstStyle/>
          <a:p>
            <a:pPr algn="ctr"/>
            <a:r>
              <a:rPr lang="en-US" sz="3500" b="1" dirty="0" smtClean="0">
                <a:solidFill>
                  <a:srgbClr val="002060"/>
                </a:solidFill>
              </a:rPr>
              <a:t>Gravity </a:t>
            </a:r>
            <a:r>
              <a:rPr lang="en-US" sz="3500" b="1" dirty="0">
                <a:solidFill>
                  <a:srgbClr val="002060"/>
                </a:solidFill>
              </a:rPr>
              <a:t>L</a:t>
            </a:r>
            <a:r>
              <a:rPr lang="en-US" sz="3500" b="1" dirty="0" smtClean="0">
                <a:solidFill>
                  <a:srgbClr val="002060"/>
                </a:solidFill>
              </a:rPr>
              <a:t>oad </a:t>
            </a:r>
            <a:r>
              <a:rPr lang="en-US" sz="3500" b="1" dirty="0">
                <a:solidFill>
                  <a:srgbClr val="002060"/>
                </a:solidFill>
              </a:rPr>
              <a:t>A</a:t>
            </a:r>
            <a:r>
              <a:rPr lang="en-US" sz="3500" b="1" dirty="0" smtClean="0">
                <a:solidFill>
                  <a:srgbClr val="002060"/>
                </a:solidFill>
              </a:rPr>
              <a:t>nalysis</a:t>
            </a:r>
            <a:endParaRPr lang="ar-SA" sz="35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7620000" cy="4800600"/>
          </a:xfrm>
        </p:spPr>
        <p:txBody>
          <a:bodyPr>
            <a:normAutofit/>
          </a:bodyPr>
          <a:lstStyle/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Structural analysis including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ETAB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analysis for static and earthquake loads 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presented</a:t>
            </a:r>
          </a:p>
          <a:p>
            <a:pPr algn="l" rtl="0"/>
            <a:r>
              <a:rPr lang="en-GB" dirty="0">
                <a:latin typeface="Times New Roman" pitchFamily="18" charset="0"/>
                <a:cs typeface="Times New Roman" pitchFamily="18" charset="0"/>
              </a:rPr>
              <a:t>Area of the building =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450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m^2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GB" dirty="0">
                <a:latin typeface="Times New Roman" pitchFamily="18" charset="0"/>
                <a:cs typeface="Times New Roman" pitchFamily="18" charset="0"/>
              </a:rPr>
              <a:t>Number of story = 7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GB" dirty="0">
                <a:latin typeface="Times New Roman" pitchFamily="18" charset="0"/>
                <a:cs typeface="Times New Roman" pitchFamily="18" charset="0"/>
              </a:rPr>
              <a:t>Height of story =4m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GB" dirty="0">
                <a:latin typeface="Times New Roman" pitchFamily="18" charset="0"/>
                <a:cs typeface="Times New Roman" pitchFamily="18" charset="0"/>
              </a:rPr>
              <a:t>Depth of foundation we are going to build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GB" dirty="0">
                <a:latin typeface="Times New Roman" pitchFamily="18" charset="0"/>
                <a:cs typeface="Times New Roman" pitchFamily="18" charset="0"/>
              </a:rPr>
              <a:t>Type of soil is marl soil with bearing capacity q all =220 kn/m^2.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GB" dirty="0">
                <a:latin typeface="Times New Roman" pitchFamily="18" charset="0"/>
                <a:cs typeface="Times New Roman" pitchFamily="18" charset="0"/>
              </a:rPr>
              <a:t>Live load on the slab =2kn/m^2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GB" dirty="0">
                <a:latin typeface="Times New Roman" pitchFamily="18" charset="0"/>
                <a:cs typeface="Times New Roman" pitchFamily="18" charset="0"/>
              </a:rPr>
              <a:t>Super imposed dead load on the slab = 3.5 kn/m^2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slap is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two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way ribbed with block </a:t>
            </a: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6688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484784"/>
            <a:ext cx="7620000" cy="562074"/>
          </a:xfrm>
        </p:spPr>
        <p:txBody>
          <a:bodyPr/>
          <a:lstStyle/>
          <a:p>
            <a:r>
              <a:rPr lang="en-US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3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7620000" cy="5276056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GB" sz="2500" b="1" dirty="0" smtClean="0">
                <a:latin typeface="Times New Roman" pitchFamily="18" charset="0"/>
                <a:cs typeface="Times New Roman" pitchFamily="18" charset="0"/>
              </a:rPr>
              <a:t>IBC 2015 – CODE </a:t>
            </a:r>
          </a:p>
          <a:p>
            <a:pPr marL="114300" indent="0" algn="l" rtl="0">
              <a:buNone/>
            </a:pPr>
            <a:endParaRPr lang="en-GB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GB" sz="2500" b="1" dirty="0" smtClean="0">
                <a:latin typeface="Times New Roman" pitchFamily="18" charset="0"/>
                <a:cs typeface="Times New Roman" pitchFamily="18" charset="0"/>
              </a:rPr>
              <a:t>Z factor equal to   0.2g</a:t>
            </a: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14300" indent="0" algn="l" rtl="0">
              <a:buNone/>
            </a:pPr>
            <a:endParaRPr lang="ar-SA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Site classification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according to shear velocity </a:t>
            </a:r>
            <a:r>
              <a:rPr lang="en-GB" sz="25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sz="2500" dirty="0">
                <a:latin typeface="Times New Roman" pitchFamily="18" charset="0"/>
                <a:cs typeface="Times New Roman" pitchFamily="18" charset="0"/>
              </a:rPr>
              <a:t>site class is site class </a:t>
            </a:r>
            <a:r>
              <a:rPr lang="en-GB" sz="2500" b="1" dirty="0" smtClean="0">
                <a:latin typeface="Times New Roman" pitchFamily="18" charset="0"/>
                <a:cs typeface="Times New Roman" pitchFamily="18" charset="0"/>
              </a:rPr>
              <a:t>(D) </a:t>
            </a:r>
          </a:p>
          <a:p>
            <a:pPr marL="114300" indent="0" algn="l" rtl="0">
              <a:buNone/>
            </a:pPr>
            <a:endParaRPr lang="en-GB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500" b="1" dirty="0">
                <a:latin typeface="Times New Roman" pitchFamily="18" charset="0"/>
                <a:cs typeface="Times New Roman" pitchFamily="18" charset="0"/>
              </a:rPr>
              <a:t>Seismic design category</a:t>
            </a:r>
            <a:r>
              <a:rPr lang="ar-SA" sz="25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(D)</a:t>
            </a:r>
          </a:p>
          <a:p>
            <a:pPr marL="114300" indent="0" algn="l" rtl="0">
              <a:buNone/>
            </a:pPr>
            <a:endParaRPr lang="en-US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Type of Analysis is Equivalent static Method (ELF)</a:t>
            </a:r>
          </a:p>
          <a:p>
            <a:pPr marL="114300" indent="0" algn="l" rtl="0">
              <a:buNone/>
            </a:pPr>
            <a:endParaRPr lang="en-US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Sway </a:t>
            </a:r>
            <a:r>
              <a:rPr lang="en-US" sz="2500" b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pecial</a:t>
            </a:r>
            <a:r>
              <a:rPr lang="en-GB" sz="2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Moment </a:t>
            </a:r>
            <a:r>
              <a:rPr lang="en-US" sz="2500" b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esisting </a:t>
            </a:r>
            <a:r>
              <a:rPr lang="en-US" sz="2500" b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rame</a:t>
            </a:r>
          </a:p>
          <a:p>
            <a:pPr algn="l" rtl="0"/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40056" y="127665"/>
            <a:ext cx="4451155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Seismic Load Analysis</a:t>
            </a:r>
            <a:endParaRPr lang="ar-SA" sz="3500" b="1" dirty="0"/>
          </a:p>
        </p:txBody>
      </p:sp>
    </p:spTree>
    <p:extLst>
      <p:ext uri="{BB962C8B-B14F-4D97-AF65-F5344CB8AC3E}">
        <p14:creationId xmlns:p14="http://schemas.microsoft.com/office/powerpoint/2010/main" val="335336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78804" y="153504"/>
            <a:ext cx="4572000" cy="10926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rtl="0"/>
            <a:r>
              <a:rPr lang="ar-SA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Result of Analysis</a:t>
            </a:r>
          </a:p>
          <a:p>
            <a:pPr algn="l" rtl="0"/>
            <a:endParaRPr lang="ar-SA" sz="3000" u="sng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623" y="930634"/>
            <a:ext cx="5034280" cy="59273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114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1063</TotalTime>
  <Words>361</Words>
  <Application>Microsoft Office PowerPoint</Application>
  <PresentationFormat>On-screen Show (4:3)</PresentationFormat>
  <Paragraphs>77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Adjacency</vt:lpstr>
      <vt:lpstr>Design of Foundation System for Multistory Building </vt:lpstr>
      <vt:lpstr>Outline </vt:lpstr>
      <vt:lpstr>Type of Foundation</vt:lpstr>
      <vt:lpstr>The purpose of the project </vt:lpstr>
      <vt:lpstr>Site Investigation Report  </vt:lpstr>
      <vt:lpstr>Geological Section</vt:lpstr>
      <vt:lpstr>Gravity Load Analysis</vt:lpstr>
      <vt:lpstr>    </vt:lpstr>
      <vt:lpstr>PowerPoint Presentation</vt:lpstr>
      <vt:lpstr>Dimension of the Footings (Gravity Load)</vt:lpstr>
      <vt:lpstr>Foundation Plan </vt:lpstr>
      <vt:lpstr>Dimension of the Footing (Seismic and Gravity Load)  </vt:lpstr>
      <vt:lpstr>Mat Foundation</vt:lpstr>
      <vt:lpstr>                ϕvc=0.75∗1/6∗√28∗1000∗d  ρ =  (0.85∗fc)/fy∗(1-√(1-(2.61∗m∗〖10〗^6)/(b∗d^2∗fc)  ))   Strain ≥ 0.005          ϕ =0.9   ϕVc p =ϕ∗.33λ∗√fc∗b ̥∗d  Vu p=p ult – (Ḁ * q ult) </vt:lpstr>
      <vt:lpstr>Cost of the Project</vt:lpstr>
      <vt:lpstr>Thank you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Foundation System for Multistory Building</dc:title>
  <dc:creator>hamza</dc:creator>
  <cp:lastModifiedBy>hamza</cp:lastModifiedBy>
  <cp:revision>74</cp:revision>
  <dcterms:created xsi:type="dcterms:W3CDTF">2018-05-15T21:21:39Z</dcterms:created>
  <dcterms:modified xsi:type="dcterms:W3CDTF">2017-08-24T18:21:37Z</dcterms:modified>
</cp:coreProperties>
</file>