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notesMasterIdLst>
    <p:notesMasterId r:id="rId37"/>
  </p:notesMasterIdLst>
  <p:sldIdLst>
    <p:sldId id="256" r:id="rId2"/>
    <p:sldId id="258" r:id="rId3"/>
    <p:sldId id="297" r:id="rId4"/>
    <p:sldId id="299" r:id="rId5"/>
    <p:sldId id="301" r:id="rId6"/>
    <p:sldId id="284" r:id="rId7"/>
    <p:sldId id="331" r:id="rId8"/>
    <p:sldId id="304" r:id="rId9"/>
    <p:sldId id="306" r:id="rId10"/>
    <p:sldId id="307" r:id="rId11"/>
    <p:sldId id="330" r:id="rId12"/>
    <p:sldId id="305" r:id="rId13"/>
    <p:sldId id="329" r:id="rId14"/>
    <p:sldId id="328" r:id="rId15"/>
    <p:sldId id="308" r:id="rId16"/>
    <p:sldId id="275" r:id="rId17"/>
    <p:sldId id="309" r:id="rId18"/>
    <p:sldId id="310" r:id="rId19"/>
    <p:sldId id="311" r:id="rId20"/>
    <p:sldId id="312" r:id="rId21"/>
    <p:sldId id="313" r:id="rId22"/>
    <p:sldId id="315" r:id="rId23"/>
    <p:sldId id="316" r:id="rId24"/>
    <p:sldId id="317" r:id="rId25"/>
    <p:sldId id="318" r:id="rId26"/>
    <p:sldId id="319" r:id="rId27"/>
    <p:sldId id="321" r:id="rId28"/>
    <p:sldId id="281" r:id="rId29"/>
    <p:sldId id="325" r:id="rId30"/>
    <p:sldId id="327" r:id="rId31"/>
    <p:sldId id="326" r:id="rId32"/>
    <p:sldId id="322" r:id="rId33"/>
    <p:sldId id="323" r:id="rId34"/>
    <p:sldId id="324" r:id="rId35"/>
    <p:sldId id="263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D90B4CA-8045-4C21-8BC8-D8AD6FCFD1B1}" type="doc">
      <dgm:prSet loTypeId="urn:microsoft.com/office/officeart/2011/layout/CircleProcess" loCatId="process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LID4096"/>
        </a:p>
      </dgm:t>
    </dgm:pt>
    <dgm:pt modelId="{B117B322-F540-47F4-B5F9-79EAFEABA616}">
      <dgm:prSet/>
      <dgm:spPr/>
      <dgm:t>
        <a:bodyPr/>
        <a:lstStyle/>
        <a:p>
          <a:r>
            <a:rPr lang="en-GB" dirty="0"/>
            <a:t>Patient requests an appointment</a:t>
          </a:r>
          <a:endParaRPr lang="en-IL" dirty="0"/>
        </a:p>
      </dgm:t>
    </dgm:pt>
    <dgm:pt modelId="{A6E5A202-9123-4625-80F5-F4D3D2689CD2}" type="parTrans" cxnId="{941DECB4-3602-4333-867F-89BC04DE5DB0}">
      <dgm:prSet/>
      <dgm:spPr/>
      <dgm:t>
        <a:bodyPr/>
        <a:lstStyle/>
        <a:p>
          <a:endParaRPr lang="LID4096"/>
        </a:p>
      </dgm:t>
    </dgm:pt>
    <dgm:pt modelId="{5D9DFEA5-459A-4D85-8A8C-B0D57B894485}" type="sibTrans" cxnId="{941DECB4-3602-4333-867F-89BC04DE5DB0}">
      <dgm:prSet/>
      <dgm:spPr/>
      <dgm:t>
        <a:bodyPr/>
        <a:lstStyle/>
        <a:p>
          <a:endParaRPr lang="LID4096"/>
        </a:p>
      </dgm:t>
    </dgm:pt>
    <dgm:pt modelId="{733FC1F2-EE49-4BA9-9826-96BDB88C619F}">
      <dgm:prSet/>
      <dgm:spPr/>
      <dgm:t>
        <a:bodyPr/>
        <a:lstStyle/>
        <a:p>
          <a:r>
            <a:rPr lang="en-GB" dirty="0"/>
            <a:t>RAG retrieves valid booking data</a:t>
          </a:r>
          <a:endParaRPr lang="en-IL" dirty="0"/>
        </a:p>
      </dgm:t>
    </dgm:pt>
    <dgm:pt modelId="{0F9D2F65-2BE1-4D7A-8344-906BB9ED12C7}" type="parTrans" cxnId="{F6B06E21-32C1-436A-8AD1-E96A0766D26D}">
      <dgm:prSet/>
      <dgm:spPr/>
      <dgm:t>
        <a:bodyPr/>
        <a:lstStyle/>
        <a:p>
          <a:endParaRPr lang="LID4096"/>
        </a:p>
      </dgm:t>
    </dgm:pt>
    <dgm:pt modelId="{01212C2D-53E0-4C42-93BA-1AEE56CF9CA7}" type="sibTrans" cxnId="{F6B06E21-32C1-436A-8AD1-E96A0766D26D}">
      <dgm:prSet/>
      <dgm:spPr/>
      <dgm:t>
        <a:bodyPr/>
        <a:lstStyle/>
        <a:p>
          <a:endParaRPr lang="LID4096"/>
        </a:p>
      </dgm:t>
    </dgm:pt>
    <dgm:pt modelId="{8AE56C0D-4453-4E43-8635-FF9521817999}">
      <dgm:prSet/>
      <dgm:spPr/>
      <dgm:t>
        <a:bodyPr/>
        <a:lstStyle/>
        <a:p>
          <a:r>
            <a:rPr lang="en-GB" dirty="0"/>
            <a:t>AI converts request into exact date &amp; time</a:t>
          </a:r>
          <a:endParaRPr lang="en-IL" dirty="0"/>
        </a:p>
      </dgm:t>
    </dgm:pt>
    <dgm:pt modelId="{7AEB5BE6-C1AB-44D0-A71F-EE49C4B0D7B1}" type="parTrans" cxnId="{144EFBB2-A53C-4F85-A945-D34A1F209C6F}">
      <dgm:prSet/>
      <dgm:spPr/>
      <dgm:t>
        <a:bodyPr/>
        <a:lstStyle/>
        <a:p>
          <a:endParaRPr lang="LID4096"/>
        </a:p>
      </dgm:t>
    </dgm:pt>
    <dgm:pt modelId="{415EEF98-86B9-4080-87C0-ADD6F405DEDB}" type="sibTrans" cxnId="{144EFBB2-A53C-4F85-A945-D34A1F209C6F}">
      <dgm:prSet/>
      <dgm:spPr/>
      <dgm:t>
        <a:bodyPr/>
        <a:lstStyle/>
        <a:p>
          <a:endParaRPr lang="LID4096"/>
        </a:p>
      </dgm:t>
    </dgm:pt>
    <dgm:pt modelId="{E178C1A3-6621-4292-94D4-00DEC883F908}">
      <dgm:prSet/>
      <dgm:spPr/>
      <dgm:t>
        <a:bodyPr/>
        <a:lstStyle/>
        <a:p>
          <a:r>
            <a:rPr lang="en-GB" dirty="0"/>
            <a:t>System checks availability and conflicts</a:t>
          </a:r>
          <a:endParaRPr lang="en-IL" dirty="0"/>
        </a:p>
      </dgm:t>
    </dgm:pt>
    <dgm:pt modelId="{475E4ACA-E219-4387-BA4B-865E813185DF}" type="parTrans" cxnId="{7AF863F9-1C14-4CAA-8E1D-34148072698B}">
      <dgm:prSet/>
      <dgm:spPr/>
      <dgm:t>
        <a:bodyPr/>
        <a:lstStyle/>
        <a:p>
          <a:endParaRPr lang="LID4096"/>
        </a:p>
      </dgm:t>
    </dgm:pt>
    <dgm:pt modelId="{DF274A40-D7F0-450D-A924-0D6CA384629B}" type="sibTrans" cxnId="{7AF863F9-1C14-4CAA-8E1D-34148072698B}">
      <dgm:prSet/>
      <dgm:spPr/>
      <dgm:t>
        <a:bodyPr/>
        <a:lstStyle/>
        <a:p>
          <a:endParaRPr lang="LID4096"/>
        </a:p>
      </dgm:t>
    </dgm:pt>
    <dgm:pt modelId="{46238E9F-F861-45B2-9B74-B739FC4A955B}">
      <dgm:prSet/>
      <dgm:spPr/>
      <dgm:t>
        <a:bodyPr/>
        <a:lstStyle/>
        <a:p>
          <a:r>
            <a:rPr lang="en-GB" dirty="0"/>
            <a:t>Appointment is confirmed inside the chat</a:t>
          </a:r>
          <a:endParaRPr lang="en-IL" dirty="0"/>
        </a:p>
      </dgm:t>
    </dgm:pt>
    <dgm:pt modelId="{42BBD910-A1D9-4DE7-A924-6D75FD803DA4}" type="parTrans" cxnId="{6369E91E-BF35-472E-804E-92348D58697A}">
      <dgm:prSet/>
      <dgm:spPr/>
      <dgm:t>
        <a:bodyPr/>
        <a:lstStyle/>
        <a:p>
          <a:endParaRPr lang="LID4096"/>
        </a:p>
      </dgm:t>
    </dgm:pt>
    <dgm:pt modelId="{DCBC3569-6802-422C-8620-4B0E9E7D28E2}" type="sibTrans" cxnId="{6369E91E-BF35-472E-804E-92348D58697A}">
      <dgm:prSet/>
      <dgm:spPr/>
      <dgm:t>
        <a:bodyPr/>
        <a:lstStyle/>
        <a:p>
          <a:endParaRPr lang="LID4096"/>
        </a:p>
      </dgm:t>
    </dgm:pt>
    <dgm:pt modelId="{AA631783-BCBA-4DAF-882E-160413D40122}" type="pres">
      <dgm:prSet presAssocID="{0D90B4CA-8045-4C21-8BC8-D8AD6FCFD1B1}" presName="Name0" presStyleCnt="0">
        <dgm:presLayoutVars>
          <dgm:chMax val="11"/>
          <dgm:chPref val="11"/>
          <dgm:dir/>
          <dgm:resizeHandles/>
        </dgm:presLayoutVars>
      </dgm:prSet>
      <dgm:spPr/>
    </dgm:pt>
    <dgm:pt modelId="{836442EE-1018-467A-9EDD-540A63D772F1}" type="pres">
      <dgm:prSet presAssocID="{46238E9F-F861-45B2-9B74-B739FC4A955B}" presName="Accent5" presStyleCnt="0"/>
      <dgm:spPr/>
    </dgm:pt>
    <dgm:pt modelId="{9A132BBD-D2D7-40EB-8CB5-1FAE4BA15FDF}" type="pres">
      <dgm:prSet presAssocID="{46238E9F-F861-45B2-9B74-B739FC4A955B}" presName="Accent" presStyleLbl="node1" presStyleIdx="0" presStyleCnt="5"/>
      <dgm:spPr/>
    </dgm:pt>
    <dgm:pt modelId="{5F110C00-DFCF-4ABE-AA6E-91681E29277C}" type="pres">
      <dgm:prSet presAssocID="{46238E9F-F861-45B2-9B74-B739FC4A955B}" presName="ParentBackground5" presStyleCnt="0"/>
      <dgm:spPr/>
    </dgm:pt>
    <dgm:pt modelId="{E942B0B7-0BB3-4738-B6FB-E07D154F8CAE}" type="pres">
      <dgm:prSet presAssocID="{46238E9F-F861-45B2-9B74-B739FC4A955B}" presName="ParentBackground" presStyleLbl="fgAcc1" presStyleIdx="0" presStyleCnt="5"/>
      <dgm:spPr/>
    </dgm:pt>
    <dgm:pt modelId="{E9B3774C-4F2C-4F46-951E-D62591BC4391}" type="pres">
      <dgm:prSet presAssocID="{46238E9F-F861-45B2-9B74-B739FC4A955B}" presName="Parent5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7FEB8FA6-5474-4A81-82F2-E9899660433A}" type="pres">
      <dgm:prSet presAssocID="{E178C1A3-6621-4292-94D4-00DEC883F908}" presName="Accent4" presStyleCnt="0"/>
      <dgm:spPr/>
    </dgm:pt>
    <dgm:pt modelId="{ED061C0F-CC79-4B7A-9051-190968A1FB7F}" type="pres">
      <dgm:prSet presAssocID="{E178C1A3-6621-4292-94D4-00DEC883F908}" presName="Accent" presStyleLbl="node1" presStyleIdx="1" presStyleCnt="5"/>
      <dgm:spPr/>
    </dgm:pt>
    <dgm:pt modelId="{CB38388A-27DA-441A-9E9C-AE87D8D5B9F5}" type="pres">
      <dgm:prSet presAssocID="{E178C1A3-6621-4292-94D4-00DEC883F908}" presName="ParentBackground4" presStyleCnt="0"/>
      <dgm:spPr/>
    </dgm:pt>
    <dgm:pt modelId="{6BB5C015-70E0-4DFA-9C6D-6E6830769EF2}" type="pres">
      <dgm:prSet presAssocID="{E178C1A3-6621-4292-94D4-00DEC883F908}" presName="ParentBackground" presStyleLbl="fgAcc1" presStyleIdx="1" presStyleCnt="5"/>
      <dgm:spPr/>
    </dgm:pt>
    <dgm:pt modelId="{9DBAC9A5-C2A1-415D-8B1B-304AD94D9C44}" type="pres">
      <dgm:prSet presAssocID="{E178C1A3-6621-4292-94D4-00DEC883F908}" presName="Parent4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23ABD5CA-1BAF-48BC-BBB0-359CDDE0F93E}" type="pres">
      <dgm:prSet presAssocID="{8AE56C0D-4453-4E43-8635-FF9521817999}" presName="Accent3" presStyleCnt="0"/>
      <dgm:spPr/>
    </dgm:pt>
    <dgm:pt modelId="{C29CEEE7-79BE-4390-A19E-922152A8D732}" type="pres">
      <dgm:prSet presAssocID="{8AE56C0D-4453-4E43-8635-FF9521817999}" presName="Accent" presStyleLbl="node1" presStyleIdx="2" presStyleCnt="5"/>
      <dgm:spPr/>
    </dgm:pt>
    <dgm:pt modelId="{97F04468-F1CC-4CF1-8C44-1657C4AC8C3C}" type="pres">
      <dgm:prSet presAssocID="{8AE56C0D-4453-4E43-8635-FF9521817999}" presName="ParentBackground3" presStyleCnt="0"/>
      <dgm:spPr/>
    </dgm:pt>
    <dgm:pt modelId="{34FE66D0-0AB9-4AD0-A7B8-6CFBCA0D55B6}" type="pres">
      <dgm:prSet presAssocID="{8AE56C0D-4453-4E43-8635-FF9521817999}" presName="ParentBackground" presStyleLbl="fgAcc1" presStyleIdx="2" presStyleCnt="5"/>
      <dgm:spPr/>
    </dgm:pt>
    <dgm:pt modelId="{3312E778-1736-4FA1-9562-4ED371ABE9C2}" type="pres">
      <dgm:prSet presAssocID="{8AE56C0D-4453-4E43-8635-FF9521817999}" presName="Parent3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8CD83062-2489-48EA-B810-58FA2C531847}" type="pres">
      <dgm:prSet presAssocID="{733FC1F2-EE49-4BA9-9826-96BDB88C619F}" presName="Accent2" presStyleCnt="0"/>
      <dgm:spPr/>
    </dgm:pt>
    <dgm:pt modelId="{686DEFDF-E483-4C6D-AAE3-37A125436AC0}" type="pres">
      <dgm:prSet presAssocID="{733FC1F2-EE49-4BA9-9826-96BDB88C619F}" presName="Accent" presStyleLbl="node1" presStyleIdx="3" presStyleCnt="5"/>
      <dgm:spPr/>
    </dgm:pt>
    <dgm:pt modelId="{E586B2C9-8AC7-416A-B46E-C16DB0E5C06F}" type="pres">
      <dgm:prSet presAssocID="{733FC1F2-EE49-4BA9-9826-96BDB88C619F}" presName="ParentBackground2" presStyleCnt="0"/>
      <dgm:spPr/>
    </dgm:pt>
    <dgm:pt modelId="{73E6899F-7553-444A-A719-79714ED0CD02}" type="pres">
      <dgm:prSet presAssocID="{733FC1F2-EE49-4BA9-9826-96BDB88C619F}" presName="ParentBackground" presStyleLbl="fgAcc1" presStyleIdx="3" presStyleCnt="5"/>
      <dgm:spPr/>
    </dgm:pt>
    <dgm:pt modelId="{F15E2418-647C-42C1-B53E-A7B08378371D}" type="pres">
      <dgm:prSet presAssocID="{733FC1F2-EE49-4BA9-9826-96BDB88C619F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425EC954-7258-4B45-91E6-B342397D7056}" type="pres">
      <dgm:prSet presAssocID="{B117B322-F540-47F4-B5F9-79EAFEABA616}" presName="Accent1" presStyleCnt="0"/>
      <dgm:spPr/>
    </dgm:pt>
    <dgm:pt modelId="{4E39C52D-1C3D-4E25-9791-A3F2A9DB515E}" type="pres">
      <dgm:prSet presAssocID="{B117B322-F540-47F4-B5F9-79EAFEABA616}" presName="Accent" presStyleLbl="node1" presStyleIdx="4" presStyleCnt="5"/>
      <dgm:spPr/>
    </dgm:pt>
    <dgm:pt modelId="{D1EBCDA1-4E65-4F0A-BE02-0D7E55DE0669}" type="pres">
      <dgm:prSet presAssocID="{B117B322-F540-47F4-B5F9-79EAFEABA616}" presName="ParentBackground1" presStyleCnt="0"/>
      <dgm:spPr/>
    </dgm:pt>
    <dgm:pt modelId="{5961B971-0752-470F-81E6-A89737E6B4C9}" type="pres">
      <dgm:prSet presAssocID="{B117B322-F540-47F4-B5F9-79EAFEABA616}" presName="ParentBackground" presStyleLbl="fgAcc1" presStyleIdx="4" presStyleCnt="5"/>
      <dgm:spPr/>
    </dgm:pt>
    <dgm:pt modelId="{DFF844BC-EB61-4D2A-A3BA-4C2ED3F9204C}" type="pres">
      <dgm:prSet presAssocID="{B117B322-F540-47F4-B5F9-79EAFEABA616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</dgm:pt>
  </dgm:ptLst>
  <dgm:cxnLst>
    <dgm:cxn modelId="{E3275219-A2C3-4A86-AE1E-67E11A9D8EBE}" type="presOf" srcId="{733FC1F2-EE49-4BA9-9826-96BDB88C619F}" destId="{F15E2418-647C-42C1-B53E-A7B08378371D}" srcOrd="1" destOrd="0" presId="urn:microsoft.com/office/officeart/2011/layout/CircleProcess"/>
    <dgm:cxn modelId="{6369E91E-BF35-472E-804E-92348D58697A}" srcId="{0D90B4CA-8045-4C21-8BC8-D8AD6FCFD1B1}" destId="{46238E9F-F861-45B2-9B74-B739FC4A955B}" srcOrd="4" destOrd="0" parTransId="{42BBD910-A1D9-4DE7-A924-6D75FD803DA4}" sibTransId="{DCBC3569-6802-422C-8620-4B0E9E7D28E2}"/>
    <dgm:cxn modelId="{F6B06E21-32C1-436A-8AD1-E96A0766D26D}" srcId="{0D90B4CA-8045-4C21-8BC8-D8AD6FCFD1B1}" destId="{733FC1F2-EE49-4BA9-9826-96BDB88C619F}" srcOrd="1" destOrd="0" parTransId="{0F9D2F65-2BE1-4D7A-8344-906BB9ED12C7}" sibTransId="{01212C2D-53E0-4C42-93BA-1AEE56CF9CA7}"/>
    <dgm:cxn modelId="{A5143B2A-D90D-489F-8946-3C047A9EE47D}" type="presOf" srcId="{8AE56C0D-4453-4E43-8635-FF9521817999}" destId="{3312E778-1736-4FA1-9562-4ED371ABE9C2}" srcOrd="1" destOrd="0" presId="urn:microsoft.com/office/officeart/2011/layout/CircleProcess"/>
    <dgm:cxn modelId="{7B1ED52B-A4E4-40E6-B7DC-86520006FA6B}" type="presOf" srcId="{B117B322-F540-47F4-B5F9-79EAFEABA616}" destId="{5961B971-0752-470F-81E6-A89737E6B4C9}" srcOrd="0" destOrd="0" presId="urn:microsoft.com/office/officeart/2011/layout/CircleProcess"/>
    <dgm:cxn modelId="{0EEC894F-0111-4928-ADB1-416006C8A568}" type="presOf" srcId="{B117B322-F540-47F4-B5F9-79EAFEABA616}" destId="{DFF844BC-EB61-4D2A-A3BA-4C2ED3F9204C}" srcOrd="1" destOrd="0" presId="urn:microsoft.com/office/officeart/2011/layout/CircleProcess"/>
    <dgm:cxn modelId="{EC889E9A-212D-4410-9CB1-4F11E7B536DC}" type="presOf" srcId="{E178C1A3-6621-4292-94D4-00DEC883F908}" destId="{6BB5C015-70E0-4DFA-9C6D-6E6830769EF2}" srcOrd="0" destOrd="0" presId="urn:microsoft.com/office/officeart/2011/layout/CircleProcess"/>
    <dgm:cxn modelId="{EB47B3A5-E663-4F7A-8107-EA01F0F7A72F}" type="presOf" srcId="{46238E9F-F861-45B2-9B74-B739FC4A955B}" destId="{E942B0B7-0BB3-4738-B6FB-E07D154F8CAE}" srcOrd="0" destOrd="0" presId="urn:microsoft.com/office/officeart/2011/layout/CircleProcess"/>
    <dgm:cxn modelId="{5596E6AB-FEB8-412E-9B56-72EA58F895CB}" type="presOf" srcId="{46238E9F-F861-45B2-9B74-B739FC4A955B}" destId="{E9B3774C-4F2C-4F46-951E-D62591BC4391}" srcOrd="1" destOrd="0" presId="urn:microsoft.com/office/officeart/2011/layout/CircleProcess"/>
    <dgm:cxn modelId="{DB8C4FAF-BA09-45F5-89D8-1D1810A4A637}" type="presOf" srcId="{733FC1F2-EE49-4BA9-9826-96BDB88C619F}" destId="{73E6899F-7553-444A-A719-79714ED0CD02}" srcOrd="0" destOrd="0" presId="urn:microsoft.com/office/officeart/2011/layout/CircleProcess"/>
    <dgm:cxn modelId="{144EFBB2-A53C-4F85-A945-D34A1F209C6F}" srcId="{0D90B4CA-8045-4C21-8BC8-D8AD6FCFD1B1}" destId="{8AE56C0D-4453-4E43-8635-FF9521817999}" srcOrd="2" destOrd="0" parTransId="{7AEB5BE6-C1AB-44D0-A71F-EE49C4B0D7B1}" sibTransId="{415EEF98-86B9-4080-87C0-ADD6F405DEDB}"/>
    <dgm:cxn modelId="{941DECB4-3602-4333-867F-89BC04DE5DB0}" srcId="{0D90B4CA-8045-4C21-8BC8-D8AD6FCFD1B1}" destId="{B117B322-F540-47F4-B5F9-79EAFEABA616}" srcOrd="0" destOrd="0" parTransId="{A6E5A202-9123-4625-80F5-F4D3D2689CD2}" sibTransId="{5D9DFEA5-459A-4D85-8A8C-B0D57B894485}"/>
    <dgm:cxn modelId="{09E9DAC6-907C-4AA3-B5B5-E199F941CEC1}" type="presOf" srcId="{8AE56C0D-4453-4E43-8635-FF9521817999}" destId="{34FE66D0-0AB9-4AD0-A7B8-6CFBCA0D55B6}" srcOrd="0" destOrd="0" presId="urn:microsoft.com/office/officeart/2011/layout/CircleProcess"/>
    <dgm:cxn modelId="{3100D0F5-61A5-4B0C-A957-19C1D512F082}" type="presOf" srcId="{0D90B4CA-8045-4C21-8BC8-D8AD6FCFD1B1}" destId="{AA631783-BCBA-4DAF-882E-160413D40122}" srcOrd="0" destOrd="0" presId="urn:microsoft.com/office/officeart/2011/layout/CircleProcess"/>
    <dgm:cxn modelId="{7AF863F9-1C14-4CAA-8E1D-34148072698B}" srcId="{0D90B4CA-8045-4C21-8BC8-D8AD6FCFD1B1}" destId="{E178C1A3-6621-4292-94D4-00DEC883F908}" srcOrd="3" destOrd="0" parTransId="{475E4ACA-E219-4387-BA4B-865E813185DF}" sibTransId="{DF274A40-D7F0-450D-A924-0D6CA384629B}"/>
    <dgm:cxn modelId="{F1356AF9-ED94-4D4C-BCE9-09EB0691F115}" type="presOf" srcId="{E178C1A3-6621-4292-94D4-00DEC883F908}" destId="{9DBAC9A5-C2A1-415D-8B1B-304AD94D9C44}" srcOrd="1" destOrd="0" presId="urn:microsoft.com/office/officeart/2011/layout/CircleProcess"/>
    <dgm:cxn modelId="{79E3C4C8-3940-423D-AE54-F27A4BF02B4A}" type="presParOf" srcId="{AA631783-BCBA-4DAF-882E-160413D40122}" destId="{836442EE-1018-467A-9EDD-540A63D772F1}" srcOrd="0" destOrd="0" presId="urn:microsoft.com/office/officeart/2011/layout/CircleProcess"/>
    <dgm:cxn modelId="{86AAE452-BAC0-4BD5-BC57-78637BCB9760}" type="presParOf" srcId="{836442EE-1018-467A-9EDD-540A63D772F1}" destId="{9A132BBD-D2D7-40EB-8CB5-1FAE4BA15FDF}" srcOrd="0" destOrd="0" presId="urn:microsoft.com/office/officeart/2011/layout/CircleProcess"/>
    <dgm:cxn modelId="{1027FBED-475A-40AE-9BF2-7C5741226DF0}" type="presParOf" srcId="{AA631783-BCBA-4DAF-882E-160413D40122}" destId="{5F110C00-DFCF-4ABE-AA6E-91681E29277C}" srcOrd="1" destOrd="0" presId="urn:microsoft.com/office/officeart/2011/layout/CircleProcess"/>
    <dgm:cxn modelId="{2D831801-248D-4E9A-8D9F-DFD78BC2E6BD}" type="presParOf" srcId="{5F110C00-DFCF-4ABE-AA6E-91681E29277C}" destId="{E942B0B7-0BB3-4738-B6FB-E07D154F8CAE}" srcOrd="0" destOrd="0" presId="urn:microsoft.com/office/officeart/2011/layout/CircleProcess"/>
    <dgm:cxn modelId="{C1B5D002-B47D-42EC-BEE4-318B02C3EB4B}" type="presParOf" srcId="{AA631783-BCBA-4DAF-882E-160413D40122}" destId="{E9B3774C-4F2C-4F46-951E-D62591BC4391}" srcOrd="2" destOrd="0" presId="urn:microsoft.com/office/officeart/2011/layout/CircleProcess"/>
    <dgm:cxn modelId="{EFCA14D2-D80D-48B3-9365-1038B29F6D90}" type="presParOf" srcId="{AA631783-BCBA-4DAF-882E-160413D40122}" destId="{7FEB8FA6-5474-4A81-82F2-E9899660433A}" srcOrd="3" destOrd="0" presId="urn:microsoft.com/office/officeart/2011/layout/CircleProcess"/>
    <dgm:cxn modelId="{E4B076C1-440E-4788-A36D-6772DB382EDE}" type="presParOf" srcId="{7FEB8FA6-5474-4A81-82F2-E9899660433A}" destId="{ED061C0F-CC79-4B7A-9051-190968A1FB7F}" srcOrd="0" destOrd="0" presId="urn:microsoft.com/office/officeart/2011/layout/CircleProcess"/>
    <dgm:cxn modelId="{A8C1E9F6-FBD5-4F41-8EA7-D3F3F470EA27}" type="presParOf" srcId="{AA631783-BCBA-4DAF-882E-160413D40122}" destId="{CB38388A-27DA-441A-9E9C-AE87D8D5B9F5}" srcOrd="4" destOrd="0" presId="urn:microsoft.com/office/officeart/2011/layout/CircleProcess"/>
    <dgm:cxn modelId="{F0579691-0630-4153-9702-EA42942947FC}" type="presParOf" srcId="{CB38388A-27DA-441A-9E9C-AE87D8D5B9F5}" destId="{6BB5C015-70E0-4DFA-9C6D-6E6830769EF2}" srcOrd="0" destOrd="0" presId="urn:microsoft.com/office/officeart/2011/layout/CircleProcess"/>
    <dgm:cxn modelId="{72DAE031-D4A9-4545-B39F-75580D5B2ED4}" type="presParOf" srcId="{AA631783-BCBA-4DAF-882E-160413D40122}" destId="{9DBAC9A5-C2A1-415D-8B1B-304AD94D9C44}" srcOrd="5" destOrd="0" presId="urn:microsoft.com/office/officeart/2011/layout/CircleProcess"/>
    <dgm:cxn modelId="{56899B27-80DA-4842-BF0E-39C10D7F73E6}" type="presParOf" srcId="{AA631783-BCBA-4DAF-882E-160413D40122}" destId="{23ABD5CA-1BAF-48BC-BBB0-359CDDE0F93E}" srcOrd="6" destOrd="0" presId="urn:microsoft.com/office/officeart/2011/layout/CircleProcess"/>
    <dgm:cxn modelId="{056FDF79-5A4C-40B5-9264-445F7632E554}" type="presParOf" srcId="{23ABD5CA-1BAF-48BC-BBB0-359CDDE0F93E}" destId="{C29CEEE7-79BE-4390-A19E-922152A8D732}" srcOrd="0" destOrd="0" presId="urn:microsoft.com/office/officeart/2011/layout/CircleProcess"/>
    <dgm:cxn modelId="{275F31B8-AA4F-40BA-BC46-709F4C06C1E0}" type="presParOf" srcId="{AA631783-BCBA-4DAF-882E-160413D40122}" destId="{97F04468-F1CC-4CF1-8C44-1657C4AC8C3C}" srcOrd="7" destOrd="0" presId="urn:microsoft.com/office/officeart/2011/layout/CircleProcess"/>
    <dgm:cxn modelId="{B2A8F760-8299-40BE-A4FD-75E0A79EA452}" type="presParOf" srcId="{97F04468-F1CC-4CF1-8C44-1657C4AC8C3C}" destId="{34FE66D0-0AB9-4AD0-A7B8-6CFBCA0D55B6}" srcOrd="0" destOrd="0" presId="urn:microsoft.com/office/officeart/2011/layout/CircleProcess"/>
    <dgm:cxn modelId="{0C659D5D-AD06-4E8F-B453-7256F2D8AF3D}" type="presParOf" srcId="{AA631783-BCBA-4DAF-882E-160413D40122}" destId="{3312E778-1736-4FA1-9562-4ED371ABE9C2}" srcOrd="8" destOrd="0" presId="urn:microsoft.com/office/officeart/2011/layout/CircleProcess"/>
    <dgm:cxn modelId="{45679E98-AFF8-4A77-9DC3-290C7CE8085F}" type="presParOf" srcId="{AA631783-BCBA-4DAF-882E-160413D40122}" destId="{8CD83062-2489-48EA-B810-58FA2C531847}" srcOrd="9" destOrd="0" presId="urn:microsoft.com/office/officeart/2011/layout/CircleProcess"/>
    <dgm:cxn modelId="{DA71AAE6-3082-4569-ABBB-1806FF8486EB}" type="presParOf" srcId="{8CD83062-2489-48EA-B810-58FA2C531847}" destId="{686DEFDF-E483-4C6D-AAE3-37A125436AC0}" srcOrd="0" destOrd="0" presId="urn:microsoft.com/office/officeart/2011/layout/CircleProcess"/>
    <dgm:cxn modelId="{5F12E6AD-FCFD-4A61-BFE3-CC8750EF440E}" type="presParOf" srcId="{AA631783-BCBA-4DAF-882E-160413D40122}" destId="{E586B2C9-8AC7-416A-B46E-C16DB0E5C06F}" srcOrd="10" destOrd="0" presId="urn:microsoft.com/office/officeart/2011/layout/CircleProcess"/>
    <dgm:cxn modelId="{8293A0E8-5DAE-463C-9B64-93EDAF936700}" type="presParOf" srcId="{E586B2C9-8AC7-416A-B46E-C16DB0E5C06F}" destId="{73E6899F-7553-444A-A719-79714ED0CD02}" srcOrd="0" destOrd="0" presId="urn:microsoft.com/office/officeart/2011/layout/CircleProcess"/>
    <dgm:cxn modelId="{6F2B2BAF-8303-42F5-A269-D83B3B5914AF}" type="presParOf" srcId="{AA631783-BCBA-4DAF-882E-160413D40122}" destId="{F15E2418-647C-42C1-B53E-A7B08378371D}" srcOrd="11" destOrd="0" presId="urn:microsoft.com/office/officeart/2011/layout/CircleProcess"/>
    <dgm:cxn modelId="{85674E4F-8A28-4133-B1F1-46B6F9470B45}" type="presParOf" srcId="{AA631783-BCBA-4DAF-882E-160413D40122}" destId="{425EC954-7258-4B45-91E6-B342397D7056}" srcOrd="12" destOrd="0" presId="urn:microsoft.com/office/officeart/2011/layout/CircleProcess"/>
    <dgm:cxn modelId="{6F216B8E-AF4B-45CF-BB17-E9E509207D49}" type="presParOf" srcId="{425EC954-7258-4B45-91E6-B342397D7056}" destId="{4E39C52D-1C3D-4E25-9791-A3F2A9DB515E}" srcOrd="0" destOrd="0" presId="urn:microsoft.com/office/officeart/2011/layout/CircleProcess"/>
    <dgm:cxn modelId="{9CB05B27-F581-47EF-8269-D81E0AF35ECC}" type="presParOf" srcId="{AA631783-BCBA-4DAF-882E-160413D40122}" destId="{D1EBCDA1-4E65-4F0A-BE02-0D7E55DE0669}" srcOrd="13" destOrd="0" presId="urn:microsoft.com/office/officeart/2011/layout/CircleProcess"/>
    <dgm:cxn modelId="{445C5169-B7F3-4264-AE39-B2C513734834}" type="presParOf" srcId="{D1EBCDA1-4E65-4F0A-BE02-0D7E55DE0669}" destId="{5961B971-0752-470F-81E6-A89737E6B4C9}" srcOrd="0" destOrd="0" presId="urn:microsoft.com/office/officeart/2011/layout/CircleProcess"/>
    <dgm:cxn modelId="{76D67940-9833-40C4-8A31-9056BFD27438}" type="presParOf" srcId="{AA631783-BCBA-4DAF-882E-160413D40122}" destId="{DFF844BC-EB61-4D2A-A3BA-4C2ED3F9204C}" srcOrd="14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132BBD-D2D7-40EB-8CB5-1FAE4BA15FDF}">
      <dsp:nvSpPr>
        <dsp:cNvPr id="0" name=""/>
        <dsp:cNvSpPr/>
      </dsp:nvSpPr>
      <dsp:spPr>
        <a:xfrm>
          <a:off x="7996093" y="735829"/>
          <a:ext cx="1829683" cy="182998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942B0B7-0BB3-4738-B6FB-E07D154F8CAE}">
      <dsp:nvSpPr>
        <dsp:cNvPr id="0" name=""/>
        <dsp:cNvSpPr/>
      </dsp:nvSpPr>
      <dsp:spPr>
        <a:xfrm>
          <a:off x="8056466" y="796839"/>
          <a:ext cx="1707964" cy="1707962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Appointment is confirmed inside the chat</a:t>
          </a:r>
          <a:endParaRPr lang="en-IL" sz="1700" kern="1200" dirty="0"/>
        </a:p>
      </dsp:txBody>
      <dsp:txXfrm>
        <a:off x="8300878" y="1040880"/>
        <a:ext cx="1220113" cy="1219881"/>
      </dsp:txXfrm>
    </dsp:sp>
    <dsp:sp modelId="{ED061C0F-CC79-4B7A-9051-190968A1FB7F}">
      <dsp:nvSpPr>
        <dsp:cNvPr id="0" name=""/>
        <dsp:cNvSpPr/>
      </dsp:nvSpPr>
      <dsp:spPr>
        <a:xfrm rot="2700000">
          <a:off x="6104195" y="735924"/>
          <a:ext cx="1829471" cy="1829471"/>
        </a:xfrm>
        <a:prstGeom prst="teardrop">
          <a:avLst>
            <a:gd name="adj" fmla="val 10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B5C015-70E0-4DFA-9C6D-6E6830769EF2}">
      <dsp:nvSpPr>
        <dsp:cNvPr id="0" name=""/>
        <dsp:cNvSpPr/>
      </dsp:nvSpPr>
      <dsp:spPr>
        <a:xfrm>
          <a:off x="6166410" y="796839"/>
          <a:ext cx="1707964" cy="1707962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System checks availability and conflicts</a:t>
          </a:r>
          <a:endParaRPr lang="en-IL" sz="1700" kern="1200" dirty="0"/>
        </a:p>
      </dsp:txBody>
      <dsp:txXfrm>
        <a:off x="6409848" y="1040880"/>
        <a:ext cx="1220113" cy="1219881"/>
      </dsp:txXfrm>
    </dsp:sp>
    <dsp:sp modelId="{C29CEEE7-79BE-4390-A19E-922152A8D732}">
      <dsp:nvSpPr>
        <dsp:cNvPr id="0" name=""/>
        <dsp:cNvSpPr/>
      </dsp:nvSpPr>
      <dsp:spPr>
        <a:xfrm rot="2700000">
          <a:off x="4214139" y="735924"/>
          <a:ext cx="1829471" cy="1829471"/>
        </a:xfrm>
        <a:prstGeom prst="teardrop">
          <a:avLst>
            <a:gd name="adj" fmla="val 10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4FE66D0-0AB9-4AD0-A7B8-6CFBCA0D55B6}">
      <dsp:nvSpPr>
        <dsp:cNvPr id="0" name=""/>
        <dsp:cNvSpPr/>
      </dsp:nvSpPr>
      <dsp:spPr>
        <a:xfrm>
          <a:off x="4275380" y="796839"/>
          <a:ext cx="1707964" cy="1707962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AI converts request into exact date &amp; time</a:t>
          </a:r>
          <a:endParaRPr lang="en-IL" sz="1700" kern="1200" dirty="0"/>
        </a:p>
      </dsp:txBody>
      <dsp:txXfrm>
        <a:off x="4518818" y="1040880"/>
        <a:ext cx="1220113" cy="1219881"/>
      </dsp:txXfrm>
    </dsp:sp>
    <dsp:sp modelId="{686DEFDF-E483-4C6D-AAE3-37A125436AC0}">
      <dsp:nvSpPr>
        <dsp:cNvPr id="0" name=""/>
        <dsp:cNvSpPr/>
      </dsp:nvSpPr>
      <dsp:spPr>
        <a:xfrm rot="2700000">
          <a:off x="2323109" y="735924"/>
          <a:ext cx="1829471" cy="1829471"/>
        </a:xfrm>
        <a:prstGeom prst="teardrop">
          <a:avLst>
            <a:gd name="adj" fmla="val 10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E6899F-7553-444A-A719-79714ED0CD02}">
      <dsp:nvSpPr>
        <dsp:cNvPr id="0" name=""/>
        <dsp:cNvSpPr/>
      </dsp:nvSpPr>
      <dsp:spPr>
        <a:xfrm>
          <a:off x="2384350" y="796839"/>
          <a:ext cx="1707964" cy="1707962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RAG retrieves valid booking data</a:t>
          </a:r>
          <a:endParaRPr lang="en-IL" sz="1700" kern="1200" dirty="0"/>
        </a:p>
      </dsp:txBody>
      <dsp:txXfrm>
        <a:off x="2628762" y="1040880"/>
        <a:ext cx="1220113" cy="1219881"/>
      </dsp:txXfrm>
    </dsp:sp>
    <dsp:sp modelId="{4E39C52D-1C3D-4E25-9791-A3F2A9DB515E}">
      <dsp:nvSpPr>
        <dsp:cNvPr id="0" name=""/>
        <dsp:cNvSpPr/>
      </dsp:nvSpPr>
      <dsp:spPr>
        <a:xfrm rot="2700000">
          <a:off x="432080" y="735924"/>
          <a:ext cx="1829471" cy="1829471"/>
        </a:xfrm>
        <a:prstGeom prst="teardrop">
          <a:avLst>
            <a:gd name="adj" fmla="val 10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61B971-0752-470F-81E6-A89737E6B4C9}">
      <dsp:nvSpPr>
        <dsp:cNvPr id="0" name=""/>
        <dsp:cNvSpPr/>
      </dsp:nvSpPr>
      <dsp:spPr>
        <a:xfrm>
          <a:off x="493320" y="796839"/>
          <a:ext cx="1707964" cy="1707962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Patient requests an appointment</a:t>
          </a:r>
          <a:endParaRPr lang="en-IL" sz="1700" kern="1200" dirty="0"/>
        </a:p>
      </dsp:txBody>
      <dsp:txXfrm>
        <a:off x="737732" y="1040880"/>
        <a:ext cx="1220113" cy="12198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Circle Process"/>
  <dgm:desc val="Use to show sequential steps in a process. Limited to eleven Level 1 shapes with an unlimited number of Level 2 shapes. Works best with small amounts of text. Unused text does not appear, but remains available if you switch layouts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ID4096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B359D0-C724-43C9-BB72-BAC15FA1E96F}" type="datetimeFigureOut">
              <a:rPr lang="LID4096" smtClean="0"/>
              <a:t>01/25/2026</a:t>
            </a:fld>
            <a:endParaRPr lang="LID4096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ID4096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ID4096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BBEFB4-3311-452D-8897-472D6B5EA086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8801682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ID4096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BBEFB4-3311-452D-8897-472D6B5EA086}" type="slidenum">
              <a:rPr lang="LID4096" smtClean="0"/>
              <a:t>1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7835670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869C39-992D-BD53-5AC5-49253AE2AA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6709D09-4817-BBFD-BB18-4BE5360A96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6393C2-7434-4AA2-DC0D-BA85328B3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7C9CC-12B8-47CF-BEDF-C9D5C2E58C84}" type="datetimeFigureOut">
              <a:rPr lang="LID4096" smtClean="0"/>
              <a:t>01/25/2026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5FF1BC-B20C-F85D-216B-3B2D3F58C8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06BC52-CF88-0F3C-B80F-695DD3CEF9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D7616-354B-47A5-8C85-B993D68B5B7D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998068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8F7230-11AE-30CE-020D-CAF2571E21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D1699A8-A310-F5FF-0A87-41FCB8F4F8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65ABC0-CBE8-9D83-49EF-21672CFECC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7C9CC-12B8-47CF-BEDF-C9D5C2E58C84}" type="datetimeFigureOut">
              <a:rPr lang="LID4096" smtClean="0"/>
              <a:t>01/25/2026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A2F4C2-538E-2DE6-EAC5-78EE406D18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631DB7-9EED-44FE-9281-C9F94B87E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D7616-354B-47A5-8C85-B993D68B5B7D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340354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33428D1-5121-D4B0-91B7-90F6DBB058C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D624D46-E2A4-D332-EAEC-2FC3F9DC96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C567ED-E092-55E5-6D66-F490F734B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7C9CC-12B8-47CF-BEDF-C9D5C2E58C84}" type="datetimeFigureOut">
              <a:rPr lang="LID4096" smtClean="0"/>
              <a:t>01/25/2026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D4F63C-DA23-CC23-2659-FE2BDAB1C4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8577AD-E92F-F2D9-B1AC-051B34470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D7616-354B-47A5-8C85-B993D68B5B7D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642659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096316-BEDC-B79A-30E9-D70364EE1E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AA07E8-FFF0-DC49-266A-DAEE0C72E4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9986AD-985C-A2B9-6EF1-94C52D08C5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7C9CC-12B8-47CF-BEDF-C9D5C2E58C84}" type="datetimeFigureOut">
              <a:rPr lang="LID4096" smtClean="0"/>
              <a:t>01/25/2026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B14EF8-7FB8-4E0F-42C5-1B7DA8F0C1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62D502-1347-9EAD-604D-DAE7CD13D1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D7616-354B-47A5-8C85-B993D68B5B7D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994670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C8799-B244-844B-C812-A2C8884E53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FFD46F-4026-2123-DE32-D812F4C5E6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528A2A-D3FF-50FE-9B73-280C40A517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7C9CC-12B8-47CF-BEDF-C9D5C2E58C84}" type="datetimeFigureOut">
              <a:rPr lang="LID4096" smtClean="0"/>
              <a:t>01/25/2026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E21DC2-4AFF-D860-0C26-8FE4A923A6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6B5DC-FAAF-81A9-0090-C4F1692A7D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D7616-354B-47A5-8C85-B993D68B5B7D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4482382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8CF364-135D-485E-8BC9-1BD924ACEA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42D074-876E-2E94-73D5-D562F4E8071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3C887D5-29FF-CCF5-FB12-92BAB8D4A0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6C302A-2623-EDF4-ECB3-DC846A8435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7C9CC-12B8-47CF-BEDF-C9D5C2E58C84}" type="datetimeFigureOut">
              <a:rPr lang="LID4096" smtClean="0"/>
              <a:t>01/25/2026</a:t>
            </a:fld>
            <a:endParaRPr lang="LID4096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80990C-4B1E-6AF1-4C1B-AE6C21F3C5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3AEA5E-9925-A919-988B-15C1A90F16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D7616-354B-47A5-8C85-B993D68B5B7D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416557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1EDDC1-93D3-052E-C7D8-6875F11D63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A8AE17-DE18-F423-3E91-A55309D706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83FC1BB-08B1-80AE-BE16-FBC1D55785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76AE678-D88D-357A-9C31-3A05C1C5C19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7E36309-2BDF-855A-8AEA-EFC58C49C6E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F9DBF2F-86A7-FCE6-C99C-FA994AE8F6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7C9CC-12B8-47CF-BEDF-C9D5C2E58C84}" type="datetimeFigureOut">
              <a:rPr lang="LID4096" smtClean="0"/>
              <a:t>01/25/2026</a:t>
            </a:fld>
            <a:endParaRPr lang="LID4096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F3F00E7-9D53-5DDD-6F50-E03F16743B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0CEAEA5-7B8B-9436-FFA9-D2308A43B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D7616-354B-47A5-8C85-B993D68B5B7D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893305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93AED7-64EF-B808-F9B6-534E47BE3D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4CB7A9F-45AC-FFCA-5EB5-842E781B58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7C9CC-12B8-47CF-BEDF-C9D5C2E58C84}" type="datetimeFigureOut">
              <a:rPr lang="LID4096" smtClean="0"/>
              <a:t>01/25/2026</a:t>
            </a:fld>
            <a:endParaRPr lang="LID4096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9E9782-C589-335D-27AA-CFCED56321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BAEC9C-7A60-E632-8552-33F886DB7B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D7616-354B-47A5-8C85-B993D68B5B7D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4803899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C270B58-ED26-75D6-7D3A-7AAC9CD5F1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7C9CC-12B8-47CF-BEDF-C9D5C2E58C84}" type="datetimeFigureOut">
              <a:rPr lang="LID4096" smtClean="0"/>
              <a:t>01/25/2026</a:t>
            </a:fld>
            <a:endParaRPr lang="LID4096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A15B983-5FE8-F1D0-7E2A-134FB93B7C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6A3FA2-42D6-61F9-4710-DC4A452145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D7616-354B-47A5-8C85-B993D68B5B7D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58218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D6FCCD-E4EA-AE6A-3347-34A82D2815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7D91E1-1476-461F-D8A0-21BF6BB6FD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00D1A8-CB9D-2B55-E5D5-8F5A8F4D6B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AAB159-3E1C-2F98-ACA7-3127C9D2A7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7C9CC-12B8-47CF-BEDF-C9D5C2E58C84}" type="datetimeFigureOut">
              <a:rPr lang="LID4096" smtClean="0"/>
              <a:t>01/25/2026</a:t>
            </a:fld>
            <a:endParaRPr lang="LID4096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942495E-DDBD-2369-3723-010C84DC1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C044C2-5747-E07E-C12A-21CB8DA156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D7616-354B-47A5-8C85-B993D68B5B7D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6409723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07E8D8-7D1E-DA44-E9E1-72DD641D5C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AE7FDE1-CD8A-C321-7117-D41A53ABAA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96E574-BF6A-A82A-9993-653B74FF11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D04602-1318-5A56-427A-80108E5BC5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7C9CC-12B8-47CF-BEDF-C9D5C2E58C84}" type="datetimeFigureOut">
              <a:rPr lang="LID4096" smtClean="0"/>
              <a:t>01/25/2026</a:t>
            </a:fld>
            <a:endParaRPr lang="LID4096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2CE257-3D7B-F76B-02BC-E1155DB75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C6B76F-D7E4-A691-DABE-11BDDD9B0B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D7616-354B-47A5-8C85-B993D68B5B7D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40248079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67E7605-5C37-B82E-B56E-74BA8F96E3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69DC3A-C6D4-2290-16C3-089476B59D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6A0E90-6284-7AA2-20DA-896E113034E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A7C9CC-12B8-47CF-BEDF-C9D5C2E58C84}" type="datetimeFigureOut">
              <a:rPr lang="LID4096" smtClean="0"/>
              <a:t>01/25/2026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78AB10-1646-B570-5CF1-D37A4B1A0A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0A6E23-FF0F-8DE3-7001-3DD2390FE9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0D7616-354B-47A5-8C85-B993D68B5B7D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706392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BA2C65-E096-A4C9-7654-637BC98A49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40208" y="2488010"/>
            <a:ext cx="7911581" cy="1327093"/>
          </a:xfrm>
        </p:spPr>
        <p:txBody>
          <a:bodyPr anchor="ctr">
            <a:noAutofit/>
          </a:bodyPr>
          <a:lstStyle/>
          <a:p>
            <a:pPr algn="ctr"/>
            <a:r>
              <a:rPr lang="en-GB" sz="4400" b="1" dirty="0">
                <a:solidFill>
                  <a:schemeClr val="tx1"/>
                </a:solidFill>
                <a:latin typeface="Open Sans (Body)"/>
              </a:rPr>
              <a:t>A Comprehensive Dental Clinic Management System</a:t>
            </a:r>
            <a:endParaRPr lang="LID4096" sz="4400" b="1" dirty="0">
              <a:solidFill>
                <a:schemeClr val="tx1"/>
              </a:solidFill>
              <a:latin typeface="Open Sans (Body)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0FB57A1-F66F-D1D6-B6C7-8B66884EB5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960009" y="4121077"/>
            <a:ext cx="4271980" cy="1096899"/>
          </a:xfrm>
        </p:spPr>
        <p:txBody>
          <a:bodyPr anchor="ctr">
            <a:normAutofit/>
          </a:bodyPr>
          <a:lstStyle/>
          <a:p>
            <a:pPr algn="ctr"/>
            <a:r>
              <a:rPr lang="en-US" sz="1600" dirty="0">
                <a:solidFill>
                  <a:srgbClr val="202020"/>
                </a:solidFill>
                <a:latin typeface="Open Sans (Body)"/>
              </a:rPr>
              <a:t>Ala'a Abdelrahim &amp; Abdullah Shabib</a:t>
            </a:r>
          </a:p>
          <a:p>
            <a:pPr algn="ctr"/>
            <a:r>
              <a:rPr lang="en-US" sz="1600" dirty="0">
                <a:solidFill>
                  <a:srgbClr val="202020"/>
                </a:solidFill>
                <a:latin typeface="Open Sans (Body)"/>
              </a:rPr>
              <a:t>Supervisor: Dr. Anas Toma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4406194-E5E6-DA03-057A-55AD05CDCE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901"/>
          <a:stretch>
            <a:fillRect/>
          </a:stretch>
        </p:blipFill>
        <p:spPr>
          <a:xfrm>
            <a:off x="4565555" y="654444"/>
            <a:ext cx="1274806" cy="126511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B0A4FA4-D9D5-9F5F-14BE-65C31DAEE656}"/>
              </a:ext>
            </a:extLst>
          </p:cNvPr>
          <p:cNvSpPr txBox="1"/>
          <p:nvPr/>
        </p:nvSpPr>
        <p:spPr>
          <a:xfrm>
            <a:off x="5840361" y="653844"/>
            <a:ext cx="2094133" cy="830997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r>
              <a:rPr lang="en-GB" sz="4800" b="1" dirty="0" err="1">
                <a:solidFill>
                  <a:srgbClr val="16979E"/>
                </a:solidFill>
                <a:latin typeface="Montserrat ExtraBold (Headings)"/>
              </a:rPr>
              <a:t>Dentify</a:t>
            </a:r>
            <a:endParaRPr lang="LID4096" sz="48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2704B4C-3DF8-2AFE-285A-0246387959B9}"/>
              </a:ext>
            </a:extLst>
          </p:cNvPr>
          <p:cNvSpPr txBox="1"/>
          <p:nvPr/>
        </p:nvSpPr>
        <p:spPr>
          <a:xfrm>
            <a:off x="5840361" y="1390705"/>
            <a:ext cx="2094133" cy="40011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r>
              <a:rPr lang="en-GB" sz="2000" b="1" dirty="0">
                <a:solidFill>
                  <a:schemeClr val="bg2">
                    <a:lumMod val="75000"/>
                  </a:schemeClr>
                </a:solidFill>
                <a:latin typeface="Montserrat ExtraBold (Headings)"/>
              </a:rPr>
              <a:t>DCMS</a:t>
            </a:r>
            <a:endParaRPr lang="LID4096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2146AF3A-DD1D-F0FF-0E61-3344D17649C6}"/>
              </a:ext>
            </a:extLst>
          </p:cNvPr>
          <p:cNvSpPr txBox="1">
            <a:spLocks/>
          </p:cNvSpPr>
          <p:nvPr/>
        </p:nvSpPr>
        <p:spPr>
          <a:xfrm>
            <a:off x="4257507" y="5705780"/>
            <a:ext cx="3676987" cy="6556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January 2026</a:t>
            </a:r>
            <a:endParaRPr lang="en-IL" sz="16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241344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649F3B-FA8C-DAA2-C406-E291F56DA3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88F7F0-45E4-BDEC-7FFF-3CBABC91DC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>
                <a:solidFill>
                  <a:srgbClr val="16979E"/>
                </a:solidFill>
                <a:latin typeface="Montserrat ExtraBold (Headings)"/>
              </a:rPr>
              <a:t>Radiology Integration</a:t>
            </a:r>
            <a:endParaRPr lang="en-US" b="1" dirty="0">
              <a:solidFill>
                <a:srgbClr val="16979E"/>
              </a:solidFill>
              <a:latin typeface="Montserrat ExtraBold (Headings)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71D195-0FAA-F2C9-2CB3-03684DD6B2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GB" dirty="0">
                <a:solidFill>
                  <a:srgbClr val="202020"/>
                </a:solidFill>
                <a:latin typeface="Open Sans (Body)"/>
              </a:rPr>
              <a:t>For digital imaging requests and results.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38F7411-7CB3-7CF1-AF07-D849E1A5F7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57747" y="2698382"/>
            <a:ext cx="7676506" cy="347293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71773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659B3D-8401-0132-3F5C-923141FA87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551C8F-0790-1151-8942-DB2E0B2B2A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16979E"/>
                </a:solidFill>
                <a:latin typeface="Montserrat ExtraBold (Headings)"/>
              </a:rPr>
              <a:t>Chatting System</a:t>
            </a:r>
            <a:endParaRPr lang="LID4096" b="1" dirty="0">
              <a:solidFill>
                <a:srgbClr val="16979E"/>
              </a:solidFill>
              <a:latin typeface="Montserrat ExtraBold (Headings)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B44885-BA41-7E96-F9EC-BC0C06A155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GB" dirty="0"/>
              <a:t>For real-time communication between users.</a:t>
            </a:r>
            <a:endParaRPr lang="en-GB" dirty="0">
              <a:latin typeface="Open Sans (Body)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3484B86-D2E3-5056-AD0A-B9C51816ED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3829" y="2412104"/>
            <a:ext cx="3819952" cy="395982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31008B3-7635-D531-CFF9-E8FEC337EE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2281" y="2334617"/>
            <a:ext cx="3291815" cy="411622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D3232B8-706F-52D8-7AF2-70E7522B16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3294" y="2334617"/>
            <a:ext cx="2000250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99656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3237E0-7D4E-91F9-7015-18EB598709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>
                <a:solidFill>
                  <a:srgbClr val="16979E"/>
                </a:solidFill>
                <a:latin typeface="Montserrat ExtraBold (Headings)"/>
              </a:rPr>
              <a:t>AI Chatbot (1)</a:t>
            </a:r>
            <a:endParaRPr lang="LID4096" b="1" dirty="0">
              <a:solidFill>
                <a:srgbClr val="16979E"/>
              </a:solidFill>
              <a:latin typeface="Montserrat ExtraBold (Headings)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7DF8C5-4FBA-F9C1-34D4-C270E29DA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>
                <a:latin typeface="Open Sans (Body)"/>
              </a:rPr>
              <a:t>A virtual assistant for booking and inquiries.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AI chatbot for </a:t>
            </a:r>
            <a:r>
              <a:rPr lang="en-US" b="1" dirty="0"/>
              <a:t>booking dental appointments</a:t>
            </a:r>
            <a:endParaRPr lang="en-US" dirty="0"/>
          </a:p>
          <a:p>
            <a:r>
              <a:rPr lang="en-US" dirty="0"/>
              <a:t>Understands patient messages in natural language</a:t>
            </a:r>
          </a:p>
          <a:p>
            <a:r>
              <a:rPr lang="en-US" dirty="0"/>
              <a:t>Built using </a:t>
            </a:r>
            <a:r>
              <a:rPr lang="en-US" b="1" dirty="0"/>
              <a:t>Gemini 2.5 Flash</a:t>
            </a:r>
            <a:endParaRPr lang="en-US" dirty="0"/>
          </a:p>
          <a:p>
            <a:r>
              <a:rPr lang="en-US" b="1" dirty="0"/>
              <a:t>RAG-based booking</a:t>
            </a:r>
            <a:endParaRPr lang="en-US" dirty="0"/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000" dirty="0"/>
              <a:t>Uses </a:t>
            </a:r>
            <a:r>
              <a:rPr lang="en-US" sz="2000" b="1" dirty="0"/>
              <a:t>Retrieval-Augmented Generation (RAG)</a:t>
            </a:r>
            <a:endParaRPr lang="en-US" sz="2000" dirty="0"/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000" dirty="0"/>
              <a:t>Retrieves real clinic data (dentists, hours, slots)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000" dirty="0"/>
              <a:t>Ensures accurate and safe bookings</a:t>
            </a:r>
          </a:p>
        </p:txBody>
      </p:sp>
    </p:spTree>
    <p:extLst>
      <p:ext uri="{BB962C8B-B14F-4D97-AF65-F5344CB8AC3E}">
        <p14:creationId xmlns:p14="http://schemas.microsoft.com/office/powerpoint/2010/main" val="4649168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2C0BF8-ADE4-B4F3-0E53-787ED79348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5CC5AF-3E5A-42A5-9F93-3E8488E531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>
                <a:solidFill>
                  <a:srgbClr val="16979E"/>
                </a:solidFill>
                <a:latin typeface="Montserrat ExtraBold (Headings)"/>
              </a:rPr>
              <a:t>AI Chatbot (2)</a:t>
            </a:r>
            <a:endParaRPr lang="LID4096" b="1" dirty="0">
              <a:solidFill>
                <a:srgbClr val="16979E"/>
              </a:solidFill>
              <a:latin typeface="Montserrat ExtraBold (Headings)"/>
            </a:endParaRP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B50FBD8E-E377-F0F5-919D-97FA9BF4242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85165676"/>
              </p:ext>
            </p:extLst>
          </p:nvPr>
        </p:nvGraphicFramePr>
        <p:xfrm>
          <a:off x="1156520" y="1778340"/>
          <a:ext cx="9878961" cy="33013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709203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ED09AF-EF25-2F9D-683B-34128FB090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CD301-3E25-7E4F-6F03-3B1E41DB0C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>
                <a:solidFill>
                  <a:srgbClr val="16979E"/>
                </a:solidFill>
                <a:latin typeface="Montserrat ExtraBold (Headings)"/>
              </a:rPr>
              <a:t>AI Chatbot (3)</a:t>
            </a:r>
            <a:endParaRPr lang="LID4096" b="1" dirty="0">
              <a:solidFill>
                <a:srgbClr val="16979E"/>
              </a:solidFill>
              <a:latin typeface="Montserrat ExtraBold (Headings)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FE44F26-0495-337A-F5B5-C1170187E6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148" y="2048034"/>
            <a:ext cx="2825545" cy="410988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A5406A6-91B6-8547-68B0-A0251BCB86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6351" y="2048034"/>
            <a:ext cx="2825545" cy="410988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ED4D954-724E-631C-529E-86BC78C45E4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4554" y="2048034"/>
            <a:ext cx="2825545" cy="410988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2001930-0FBE-65B4-817B-672B55C8104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2757" y="2048035"/>
            <a:ext cx="2825545" cy="4109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47944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3E7458-7F3D-11D4-CE42-E7E834EBB8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16979E"/>
                </a:solidFill>
                <a:latin typeface="Montserrat ExtraBold (Headings)"/>
              </a:rPr>
              <a:t>Software &amp; Technology</a:t>
            </a:r>
            <a:endParaRPr lang="LID4096" b="1" dirty="0">
              <a:solidFill>
                <a:srgbClr val="16979E"/>
              </a:solidFill>
              <a:latin typeface="Montserrat ExtraBold (Headings)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F2C9D1-44CB-F51F-0824-1CEFF5DD17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pPr marL="0" indent="0" algn="ctr">
              <a:buNone/>
            </a:pPr>
            <a:r>
              <a:rPr lang="en-US" sz="3200" b="1" dirty="0">
                <a:solidFill>
                  <a:srgbClr val="202020"/>
                </a:solidFill>
                <a:latin typeface="Open Sans (Body)"/>
              </a:rPr>
              <a:t>Backend</a:t>
            </a:r>
          </a:p>
          <a:p>
            <a:pPr marL="0" indent="0" algn="ctr">
              <a:buNone/>
            </a:pPr>
            <a:endParaRPr lang="en-US" sz="1400" dirty="0">
              <a:latin typeface="Open Sans (Body)"/>
            </a:endParaRPr>
          </a:p>
          <a:p>
            <a:pPr marL="0" indent="0" algn="ctr">
              <a:buNone/>
            </a:pPr>
            <a:endParaRPr lang="en-US" sz="1400" dirty="0">
              <a:latin typeface="Open Sans (Body)"/>
            </a:endParaRPr>
          </a:p>
          <a:p>
            <a:pPr marL="0" indent="0" algn="ctr">
              <a:buNone/>
            </a:pPr>
            <a:endParaRPr lang="en-US" sz="1400" dirty="0">
              <a:latin typeface="Open Sans (Body)"/>
            </a:endParaRPr>
          </a:p>
          <a:p>
            <a:pPr marL="0" indent="0" algn="ctr">
              <a:buNone/>
            </a:pPr>
            <a:endParaRPr lang="en-US" sz="1400" dirty="0">
              <a:latin typeface="Open Sans (Body)"/>
            </a:endParaRPr>
          </a:p>
          <a:p>
            <a:pPr marL="0" indent="0" algn="ctr">
              <a:buNone/>
            </a:pPr>
            <a:endParaRPr lang="en-US" sz="1400" dirty="0">
              <a:latin typeface="Open Sans (Body)"/>
            </a:endParaRPr>
          </a:p>
          <a:p>
            <a:pPr marL="0" indent="0" algn="ctr">
              <a:buNone/>
            </a:pPr>
            <a:endParaRPr lang="en-US" sz="1400" dirty="0">
              <a:latin typeface="Open Sans (Body)"/>
            </a:endParaRPr>
          </a:p>
          <a:p>
            <a:pPr marL="0" indent="0" algn="ctr">
              <a:buNone/>
            </a:pPr>
            <a:r>
              <a:rPr lang="en-US" sz="3200" b="1" dirty="0">
                <a:solidFill>
                  <a:srgbClr val="202020"/>
                </a:solidFill>
                <a:latin typeface="Open Sans (Body)"/>
              </a:rPr>
              <a:t>Frontend</a:t>
            </a:r>
          </a:p>
          <a:p>
            <a:pPr marL="0" indent="0" algn="ctr">
              <a:buNone/>
            </a:pPr>
            <a:endParaRPr lang="en-US" sz="1400" dirty="0">
              <a:latin typeface="Open Sans (Body)"/>
            </a:endParaRPr>
          </a:p>
          <a:p>
            <a:pPr marL="0" indent="0" algn="ctr">
              <a:buNone/>
            </a:pPr>
            <a:endParaRPr lang="en-US" sz="1400" dirty="0">
              <a:latin typeface="Open Sans (Body)"/>
            </a:endParaRPr>
          </a:p>
          <a:p>
            <a:pPr marL="0" indent="0" algn="ctr">
              <a:buNone/>
            </a:pPr>
            <a:endParaRPr lang="en-US" sz="1400" dirty="0">
              <a:latin typeface="Open Sans (Body)"/>
            </a:endParaRPr>
          </a:p>
          <a:p>
            <a:pPr marL="0" indent="0" algn="ctr">
              <a:buNone/>
            </a:pPr>
            <a:endParaRPr lang="en-US" sz="1400" dirty="0">
              <a:latin typeface="Open Sans (Body)"/>
            </a:endParaRPr>
          </a:p>
          <a:p>
            <a:pPr marL="0" indent="0" algn="ctr">
              <a:buNone/>
            </a:pPr>
            <a:r>
              <a:rPr lang="en-US" sz="3200" b="1" dirty="0">
                <a:solidFill>
                  <a:srgbClr val="202020"/>
                </a:solidFill>
                <a:latin typeface="Open Sans (Body)"/>
              </a:rPr>
              <a:t>Cloud &amp; Services</a:t>
            </a:r>
          </a:p>
          <a:p>
            <a:pPr marL="0" indent="0" algn="ctr">
              <a:buNone/>
            </a:pPr>
            <a:endParaRPr lang="en-US" sz="1400" b="1" dirty="0">
              <a:latin typeface="Open Sans (Body)"/>
            </a:endParaRPr>
          </a:p>
          <a:p>
            <a:pPr marL="0" indent="0" algn="ctr">
              <a:buNone/>
            </a:pPr>
            <a:endParaRPr lang="en-US" sz="1400" b="1" dirty="0">
              <a:latin typeface="Open Sans (Body)"/>
            </a:endParaRPr>
          </a:p>
          <a:p>
            <a:pPr marL="0" indent="0" algn="ctr">
              <a:buNone/>
            </a:pPr>
            <a:endParaRPr lang="en-US" sz="1400" b="1" dirty="0">
              <a:latin typeface="Open Sans (Body)"/>
            </a:endParaRPr>
          </a:p>
          <a:p>
            <a:pPr marL="0" indent="0" algn="ctr">
              <a:buNone/>
            </a:pPr>
            <a:endParaRPr lang="en-US" sz="1400" b="1" dirty="0">
              <a:latin typeface="Open Sans (Body)"/>
            </a:endParaRPr>
          </a:p>
          <a:p>
            <a:pPr marL="0" indent="0" algn="ctr">
              <a:buNone/>
            </a:pPr>
            <a:endParaRPr lang="en-US" sz="1400" b="1" dirty="0">
              <a:latin typeface="Open Sans (Body)"/>
            </a:endParaRPr>
          </a:p>
          <a:p>
            <a:pPr marL="0" indent="0" algn="ctr">
              <a:buNone/>
            </a:pPr>
            <a:endParaRPr lang="en-US" sz="1400" b="1" dirty="0">
              <a:latin typeface="Open Sans (Body)"/>
            </a:endParaRPr>
          </a:p>
          <a:p>
            <a:pPr marL="0" indent="0" algn="ctr">
              <a:buNone/>
            </a:pPr>
            <a:r>
              <a:rPr lang="en-US" sz="3200" b="1" dirty="0">
                <a:solidFill>
                  <a:srgbClr val="202020"/>
                </a:solidFill>
                <a:latin typeface="Open Sans (Body)"/>
              </a:rPr>
              <a:t>AI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E862FDF-5E4F-070C-FC6D-6959A28581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1226" y="2641856"/>
            <a:ext cx="966998" cy="59228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EF6BC87-2FFA-1F1E-EA3F-65F5FB3C59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1226" y="3337248"/>
            <a:ext cx="1552397" cy="59741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66422C7-56CB-7F7B-BC77-637E5F25044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3983" y="3220073"/>
            <a:ext cx="594251" cy="70728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BC4F808-A54D-4A41-D9D6-684B51477BE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8584" y="2655679"/>
            <a:ext cx="578769" cy="59710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B9D8F82-4D0D-104D-4B69-4DE2192040D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509" y="5004842"/>
            <a:ext cx="699289" cy="69928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9CBA9DF-04FA-EFFB-C14C-8C32AABB2A9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9503" y="4994722"/>
            <a:ext cx="733743" cy="71952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E315839-260A-0BC9-0C79-12BE80C0D7C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6129" y="2795442"/>
            <a:ext cx="816175" cy="100228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69B6799-5058-2466-B492-FA86AD7AC58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6257" y="2876326"/>
            <a:ext cx="816176" cy="84051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8EC2A49-D607-273C-018B-A5C6050F0BE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7797" y="5119000"/>
            <a:ext cx="1422799" cy="55014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C42FB48-12F6-DAC9-0C3C-212B648CE78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1532" y="5119000"/>
            <a:ext cx="605370" cy="60537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2E8661F-D11D-F7C8-98A1-03999F9FCB7E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6370" y="5201228"/>
            <a:ext cx="2274529" cy="523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75130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661CDB-D15C-31B1-4AEE-44011A6EB3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0391"/>
            <a:ext cx="12192000" cy="6847609"/>
          </a:xfrm>
        </p:spPr>
        <p:txBody>
          <a:bodyPr>
            <a:normAutofit/>
          </a:bodyPr>
          <a:lstStyle/>
          <a:p>
            <a:pPr algn="ctr"/>
            <a:r>
              <a:rPr lang="en-US" sz="7200" b="1" dirty="0">
                <a:solidFill>
                  <a:srgbClr val="16979E"/>
                </a:solidFill>
                <a:latin typeface="Montserrat ExtraBold (Headings)"/>
              </a:rPr>
              <a:t>Web Application</a:t>
            </a:r>
          </a:p>
        </p:txBody>
      </p:sp>
    </p:spTree>
    <p:extLst>
      <p:ext uri="{BB962C8B-B14F-4D97-AF65-F5344CB8AC3E}">
        <p14:creationId xmlns:p14="http://schemas.microsoft.com/office/powerpoint/2010/main" val="29512540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508E4A-BE2F-3DF3-7676-DC1E345585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16979E"/>
                </a:solidFill>
                <a:latin typeface="Montserrat ExtraBold (Headings)"/>
              </a:rPr>
              <a:t>Admin Dashboard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6C098F-3D05-A6DA-F1EE-B9CE35ADEC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Used </a:t>
            </a:r>
            <a:r>
              <a:rPr lang="en-GB" dirty="0">
                <a:latin typeface="Open Sans (Body)"/>
              </a:rPr>
              <a:t>system configuration, user management, and analytics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EE24AD0-5B31-8E28-5308-B3BB41E635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825" y="2909400"/>
            <a:ext cx="5212710" cy="293096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55EDE83-AFCC-8E2B-DAD4-26FFCD1D02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0463" y="2909400"/>
            <a:ext cx="5212712" cy="29309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555270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72F611-A123-46E3-5EBB-0ED531389A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35ADA3-56B0-2F14-41A1-9EC89C2967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16979E"/>
                </a:solidFill>
                <a:latin typeface="Montserrat ExtraBold (Headings)"/>
              </a:rPr>
              <a:t>Clinic </a:t>
            </a:r>
            <a:r>
              <a:rPr lang="en-GB" b="1" dirty="0">
                <a:solidFill>
                  <a:srgbClr val="16979E"/>
                </a:solidFill>
                <a:latin typeface="Montserrat ExtraBold (Headings)"/>
              </a:rPr>
              <a:t>Dashboard</a:t>
            </a:r>
            <a:endParaRPr lang="LID4096" b="1" dirty="0">
              <a:solidFill>
                <a:srgbClr val="16979E"/>
              </a:solidFill>
              <a:latin typeface="Montserrat ExtraBold (Headings)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6DC5EF-3476-24DF-ABD8-C211E88981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>
                <a:latin typeface="Open Sans (Body)"/>
              </a:rPr>
              <a:t>Can manage dentists, secretaries, services, and schedules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4B91A8F-7D87-E1C0-84D8-C20DD2A4DF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394" y="2831749"/>
            <a:ext cx="5428703" cy="305240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F9ECA13-EB5C-DC85-55D0-15A407066D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6903" y="2831748"/>
            <a:ext cx="5428703" cy="305240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522854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0C4058-C8DB-3E72-D093-B101169596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5858C2-F6D2-5987-9677-1BEBC3A437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16979E"/>
                </a:solidFill>
                <a:latin typeface="Montserrat ExtraBold (Headings)"/>
              </a:rPr>
              <a:t>Dentist</a:t>
            </a:r>
            <a:r>
              <a:rPr lang="en-GB" b="1" dirty="0">
                <a:solidFill>
                  <a:srgbClr val="16979E"/>
                </a:solidFill>
                <a:latin typeface="Montserrat ExtraBold (Headings)"/>
              </a:rPr>
              <a:t> Dashboard (1)</a:t>
            </a:r>
            <a:endParaRPr lang="LID4096" b="1" dirty="0">
              <a:solidFill>
                <a:srgbClr val="16979E"/>
              </a:solidFill>
              <a:latin typeface="Montserrat ExtraBold (Headings)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2478C0-BB48-207B-30B1-342ECD6CA3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>
                <a:latin typeface="Open Sans (Body)"/>
              </a:rPr>
              <a:t>Can manage appointments and daily schedule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2334066-45CB-681C-43E0-D6E214E54E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00692" y="2930013"/>
            <a:ext cx="5170928" cy="290864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01D63FF-0A1F-7231-0DA1-742AEAD070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380" y="2930013"/>
            <a:ext cx="5170928" cy="290746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876352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4A7D21-71FE-ADC7-F3E7-157F221029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4068" y="365125"/>
            <a:ext cx="10763865" cy="1325563"/>
          </a:xfrm>
        </p:spPr>
        <p:txBody>
          <a:bodyPr/>
          <a:lstStyle/>
          <a:p>
            <a:pPr algn="ctr"/>
            <a:r>
              <a:rPr lang="en-GB" b="1" dirty="0">
                <a:solidFill>
                  <a:srgbClr val="16979E"/>
                </a:solidFill>
                <a:latin typeface="Montserrat ExtraBold (Headings)"/>
              </a:rPr>
              <a:t>What is a Dental Clinic Management System?</a:t>
            </a:r>
            <a:endParaRPr lang="LID4096" dirty="0">
              <a:latin typeface="Montserrat ExtraBold (Headings)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CA48F4-878F-7D06-C324-8ED230F26D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GB" dirty="0">
                <a:latin typeface="Open Sans (Body)"/>
              </a:rPr>
              <a:t>A dental clinic management system is a digital platform that helps clinics manage:</a:t>
            </a:r>
          </a:p>
          <a:p>
            <a:pPr lvl="1" algn="just"/>
            <a:r>
              <a:rPr lang="en-GB" dirty="0">
                <a:solidFill>
                  <a:srgbClr val="202020"/>
                </a:solidFill>
                <a:latin typeface="Open Sans (Body)"/>
              </a:rPr>
              <a:t>Patients</a:t>
            </a:r>
          </a:p>
          <a:p>
            <a:pPr lvl="1" algn="just"/>
            <a:r>
              <a:rPr lang="en-GB" dirty="0">
                <a:solidFill>
                  <a:srgbClr val="202020"/>
                </a:solidFill>
                <a:latin typeface="Open Sans (Body)"/>
              </a:rPr>
              <a:t>Appointments</a:t>
            </a:r>
          </a:p>
          <a:p>
            <a:pPr lvl="1" algn="just"/>
            <a:r>
              <a:rPr lang="en-GB" dirty="0">
                <a:solidFill>
                  <a:srgbClr val="202020"/>
                </a:solidFill>
                <a:latin typeface="Open Sans (Body)"/>
              </a:rPr>
              <a:t>Treatments</a:t>
            </a:r>
          </a:p>
          <a:p>
            <a:pPr lvl="1" algn="just"/>
            <a:r>
              <a:rPr lang="en-GB" dirty="0">
                <a:solidFill>
                  <a:srgbClr val="202020"/>
                </a:solidFill>
                <a:latin typeface="Open Sans (Body)"/>
              </a:rPr>
              <a:t>Payments</a:t>
            </a:r>
          </a:p>
          <a:p>
            <a:pPr lvl="1" algn="just"/>
            <a:r>
              <a:rPr lang="en-GB" dirty="0">
                <a:solidFill>
                  <a:srgbClr val="202020"/>
                </a:solidFill>
                <a:latin typeface="Open Sans (Body)"/>
              </a:rPr>
              <a:t>Communication</a:t>
            </a:r>
          </a:p>
          <a:p>
            <a:pPr marL="0" indent="0" algn="just">
              <a:buNone/>
            </a:pPr>
            <a:endParaRPr lang="en-GB" dirty="0">
              <a:latin typeface="Open Sans (Body)"/>
            </a:endParaRPr>
          </a:p>
          <a:p>
            <a:pPr marL="0" indent="0" algn="just">
              <a:buNone/>
            </a:pPr>
            <a:r>
              <a:rPr lang="en-GB" dirty="0">
                <a:latin typeface="Open Sans (Body)"/>
              </a:rPr>
              <a:t>It replaces paper records and manual coordination with a centralized system.</a:t>
            </a:r>
          </a:p>
        </p:txBody>
      </p:sp>
    </p:spTree>
    <p:extLst>
      <p:ext uri="{BB962C8B-B14F-4D97-AF65-F5344CB8AC3E}">
        <p14:creationId xmlns:p14="http://schemas.microsoft.com/office/powerpoint/2010/main" val="16739487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5DD411-3F26-3954-6A2E-E112A3C9C0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7158CD-5993-22F6-DE3E-40C39F4FD5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16979E"/>
                </a:solidFill>
                <a:latin typeface="Montserrat ExtraBold (Headings)"/>
              </a:rPr>
              <a:t>Dentist</a:t>
            </a:r>
            <a:r>
              <a:rPr lang="en-GB" b="1" dirty="0">
                <a:solidFill>
                  <a:srgbClr val="16979E"/>
                </a:solidFill>
                <a:latin typeface="Montserrat ExtraBold (Headings)"/>
              </a:rPr>
              <a:t> Dashboard (2)</a:t>
            </a:r>
            <a:endParaRPr lang="LID4096" b="1" dirty="0">
              <a:solidFill>
                <a:srgbClr val="16979E"/>
              </a:solidFill>
              <a:latin typeface="Montserrat ExtraBold (Headings)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80A06B-EBD8-D258-0AAA-826D60539A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They can also </a:t>
            </a:r>
            <a:r>
              <a:rPr lang="en-GB" dirty="0">
                <a:latin typeface="Open Sans (Body)"/>
              </a:rPr>
              <a:t>access patient records and treatment history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3189E9D-9203-3431-03AE-0CF3A46EA1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781" y="2735877"/>
            <a:ext cx="5368415" cy="301973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6B3694F-1827-483F-F749-A8BEF87897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41806" y="2736489"/>
            <a:ext cx="5368413" cy="301850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870028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BB44C0-1D56-4D17-DA51-0CF6CB2C05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C04F80-522B-A2FC-94E5-BE4735731C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16979E"/>
                </a:solidFill>
                <a:latin typeface="Montserrat ExtraBold (Headings)"/>
              </a:rPr>
              <a:t>Dentist</a:t>
            </a:r>
            <a:r>
              <a:rPr lang="en-GB" b="1" dirty="0">
                <a:solidFill>
                  <a:srgbClr val="16979E"/>
                </a:solidFill>
                <a:latin typeface="Montserrat ExtraBold (Headings)"/>
              </a:rPr>
              <a:t> Dashboard (3)</a:t>
            </a:r>
            <a:endParaRPr lang="LID4096" b="1" dirty="0">
              <a:solidFill>
                <a:srgbClr val="16979E"/>
              </a:solidFill>
              <a:latin typeface="Montserrat ExtraBold (Headings)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2B9249-0E51-1C9F-81FF-71A3243CD4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Dentists can </a:t>
            </a:r>
            <a:r>
              <a:rPr lang="en-GB" dirty="0">
                <a:latin typeface="Open Sans (Body)"/>
              </a:rPr>
              <a:t>create treatment plans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0007408-18C9-B5CD-4417-8AA6EB21B9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3735" y="2987432"/>
            <a:ext cx="6049419" cy="273585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F3C3EB5-07BD-078A-AD2D-7ABA40AA88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7619" y="2428568"/>
            <a:ext cx="4836069" cy="329471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0516725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6448F2-ADAC-6BED-E7C2-9B0D84766E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EB3372-3B95-4607-694F-B9C231D187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16979E"/>
                </a:solidFill>
                <a:latin typeface="Montserrat ExtraBold (Headings)"/>
              </a:rPr>
              <a:t>Dentist</a:t>
            </a:r>
            <a:r>
              <a:rPr lang="en-GB" b="1" dirty="0">
                <a:solidFill>
                  <a:srgbClr val="16979E"/>
                </a:solidFill>
                <a:latin typeface="Montserrat ExtraBold (Headings)"/>
              </a:rPr>
              <a:t> Dashboard (4)</a:t>
            </a:r>
            <a:endParaRPr lang="LID4096" b="1" dirty="0">
              <a:solidFill>
                <a:srgbClr val="16979E"/>
              </a:solidFill>
              <a:latin typeface="Montserrat ExtraBold (Headings)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4DE786-A15D-E8D2-68A6-51D0721B15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>
                <a:latin typeface="Open Sans (Body)"/>
              </a:rPr>
              <a:t>Also create prescriptions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941C9EE-C79E-B160-A766-19B4A63E64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06775" y="2398092"/>
            <a:ext cx="5047025" cy="391380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DB901F2-9AAA-0FA0-AFBC-02867F92A8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5"/>
          <a:stretch>
            <a:fillRect/>
          </a:stretch>
        </p:blipFill>
        <p:spPr>
          <a:xfrm>
            <a:off x="943897" y="2398093"/>
            <a:ext cx="4825655" cy="391380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2827297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0B0168-8A05-D1D1-5FDF-DFEDABC88B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EF0211-4989-4DB0-F57B-34B804EBB7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16979E"/>
                </a:solidFill>
                <a:latin typeface="Montserrat ExtraBold (Headings)"/>
              </a:rPr>
              <a:t>Dentist</a:t>
            </a:r>
            <a:r>
              <a:rPr lang="en-GB" b="1" dirty="0">
                <a:solidFill>
                  <a:srgbClr val="16979E"/>
                </a:solidFill>
                <a:latin typeface="Montserrat ExtraBold (Headings)"/>
              </a:rPr>
              <a:t> Dashboard (5)</a:t>
            </a:r>
            <a:endParaRPr lang="LID4096" b="1" dirty="0">
              <a:solidFill>
                <a:srgbClr val="16979E"/>
              </a:solidFill>
              <a:latin typeface="Montserrat ExtraBold (Headings)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C13A23-98C8-1F59-1BEF-AC4E58E67D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 system allows dentists </a:t>
            </a:r>
            <a:r>
              <a:rPr lang="en-GB" dirty="0">
                <a:latin typeface="Open Sans (Body)"/>
              </a:rPr>
              <a:t>track payments and financial status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F8AEB53-E63B-0EEC-4C64-58DFABC4B8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151" y="2827495"/>
            <a:ext cx="5232688" cy="294219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A121431-5D23-D01B-AF81-F4FA2E2071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1163" y="2827495"/>
            <a:ext cx="5232689" cy="294219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4315831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06A1B1-6387-661B-9DC1-9BA4214CED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DD8F32-DE37-7969-8215-5CAF231BCF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16979E"/>
                </a:solidFill>
                <a:latin typeface="Montserrat ExtraBold (Headings)"/>
              </a:rPr>
              <a:t>Dentist</a:t>
            </a:r>
            <a:r>
              <a:rPr lang="en-GB" b="1" dirty="0">
                <a:solidFill>
                  <a:srgbClr val="16979E"/>
                </a:solidFill>
                <a:latin typeface="Montserrat ExtraBold (Headings)"/>
              </a:rPr>
              <a:t> Dashboard (6)</a:t>
            </a:r>
            <a:endParaRPr lang="LID4096" b="1" dirty="0">
              <a:solidFill>
                <a:srgbClr val="16979E"/>
              </a:solidFill>
              <a:latin typeface="Montserrat ExtraBold (Headings)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B39C4B-1EE3-B1C4-61EB-4B77C77A20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>
                <a:latin typeface="Open Sans (Body)"/>
              </a:rPr>
              <a:t>Send and receive radiology requests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2A2EC0B-5E30-9F4F-D4E3-8B95742732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22604" y="2806530"/>
            <a:ext cx="5075505" cy="285381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153E5B3-C541-0934-5E8B-2368AD776E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890" y="2806530"/>
            <a:ext cx="5075505" cy="285381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2200822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5BBF41-CCEA-A6ED-32EA-F1BA06B421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D09420-4CC9-BEFF-2759-7767E5D649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16979E"/>
                </a:solidFill>
                <a:latin typeface="Montserrat ExtraBold (Headings)"/>
              </a:rPr>
              <a:t>Secretary Dashboard</a:t>
            </a:r>
            <a:endParaRPr lang="LID4096" b="1" dirty="0">
              <a:solidFill>
                <a:srgbClr val="16979E"/>
              </a:solidFill>
              <a:latin typeface="Montserrat ExtraBold (Headings)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4B1EB1-2F06-0A32-1B8F-361939A755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Handle </a:t>
            </a:r>
            <a:r>
              <a:rPr lang="en-GB" dirty="0">
                <a:latin typeface="Open Sans (Body)"/>
              </a:rPr>
              <a:t>daily scheduling, appointment </a:t>
            </a:r>
            <a:r>
              <a:rPr lang="en-US" dirty="0"/>
              <a:t>management</a:t>
            </a:r>
            <a:r>
              <a:rPr lang="en-GB" dirty="0">
                <a:latin typeface="Open Sans (Body)"/>
              </a:rPr>
              <a:t>, and patient follow-up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28787C3-B6DB-45F0-2240-721DE3E777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8406" y="2980567"/>
            <a:ext cx="5492430" cy="308824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8AB7DCD-A874-EEED-70C0-9E08959ED1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164" y="2980566"/>
            <a:ext cx="5490206" cy="308824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0454262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8374EC-E609-B15F-8AC7-F6E79656A4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6748FB-9ED3-D51F-B5DF-77199FD831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16979E"/>
                </a:solidFill>
                <a:latin typeface="Montserrat ExtraBold (Headings)"/>
              </a:rPr>
              <a:t>Radiology Center Dashboard</a:t>
            </a:r>
            <a:endParaRPr lang="LID4096" b="1" dirty="0">
              <a:solidFill>
                <a:srgbClr val="16979E"/>
              </a:solidFill>
              <a:latin typeface="Montserrat ExtraBold (Headings)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209C8F-7EDC-CBC2-0A99-619D8713F8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>
                <a:latin typeface="Open Sans (Body)"/>
              </a:rPr>
              <a:t>Receive imaging requests and upload </a:t>
            </a:r>
            <a:r>
              <a:rPr lang="en-US" dirty="0">
                <a:latin typeface="Open Sans (Body)"/>
              </a:rPr>
              <a:t>medical</a:t>
            </a:r>
            <a:r>
              <a:rPr lang="en-US" dirty="0"/>
              <a:t> </a:t>
            </a:r>
            <a:r>
              <a:rPr lang="en-GB" dirty="0">
                <a:latin typeface="Open Sans (Body)"/>
              </a:rPr>
              <a:t>results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985DF0F-E1F1-A279-7BF0-7567AB27A4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8200" y="3008378"/>
            <a:ext cx="6475915" cy="294585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E0C6C73-DF0D-4D67-D830-8110A689F4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70" b="10970"/>
          <a:stretch/>
        </p:blipFill>
        <p:spPr>
          <a:xfrm>
            <a:off x="7713900" y="3002125"/>
            <a:ext cx="3639900" cy="295211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6353074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941125-BD1E-8958-A8E4-7E0B843330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B753DE-5EB4-905B-B51E-DB3768A0C0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16979E"/>
                </a:solidFill>
                <a:latin typeface="Montserrat ExtraBold (Headings)"/>
              </a:rPr>
              <a:t>Patient Dashboard</a:t>
            </a:r>
            <a:endParaRPr lang="LID4096" b="1" dirty="0">
              <a:solidFill>
                <a:srgbClr val="16979E"/>
              </a:solidFill>
              <a:latin typeface="Montserrat ExtraBold (Headings)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E257BD-2ECC-43FC-E44C-B6E609A654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>
                <a:latin typeface="Open Sans (Body)"/>
              </a:rPr>
              <a:t>Can book appointments, view records, and payments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CCE9815-4110-7843-CE8B-B994F713C3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3838" y="2654912"/>
            <a:ext cx="5338227" cy="300275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EA8B7B8-B861-D784-FEA7-BD89C65CB4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1" y="2654912"/>
            <a:ext cx="5338227" cy="300275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1697007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B610DCE-B0FA-ABF3-3451-47B43CABE3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857999"/>
          </a:xfrm>
        </p:spPr>
        <p:txBody>
          <a:bodyPr>
            <a:normAutofit/>
          </a:bodyPr>
          <a:lstStyle/>
          <a:p>
            <a:pPr algn="ctr"/>
            <a:r>
              <a:rPr lang="en-US" sz="7200" b="1" dirty="0">
                <a:solidFill>
                  <a:srgbClr val="16979E"/>
                </a:solidFill>
                <a:latin typeface="Montserrat ExtraBold (Headings)"/>
              </a:rPr>
              <a:t>Mobile App</a:t>
            </a:r>
          </a:p>
        </p:txBody>
      </p:sp>
    </p:spTree>
    <p:extLst>
      <p:ext uri="{BB962C8B-B14F-4D97-AF65-F5344CB8AC3E}">
        <p14:creationId xmlns:p14="http://schemas.microsoft.com/office/powerpoint/2010/main" val="336326399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A3DCEB-595B-9E7E-2D3D-1CA48AF790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9C5F02F-484E-FB71-C1F7-63F0D8ED94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4296" y="1779176"/>
            <a:ext cx="2048383" cy="421828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2CE85FF-CA48-F43B-B988-600FC215C3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>
                <a:solidFill>
                  <a:srgbClr val="16979E"/>
                </a:solidFill>
                <a:latin typeface="Montserrat ExtraBold (Headings)"/>
              </a:rPr>
              <a:t>Dentist Dashboard</a:t>
            </a:r>
            <a:endParaRPr lang="LID4096" b="1" dirty="0">
              <a:solidFill>
                <a:srgbClr val="16979E"/>
              </a:solidFill>
              <a:latin typeface="Montserrat ExtraBold (Headings)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0B20365-AE4B-DE43-BA5E-333144E57C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320" y="1779177"/>
            <a:ext cx="2047436" cy="421827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2D168DA-1A8F-2A01-778F-1D43AE66C14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1808" y="1779176"/>
            <a:ext cx="2048383" cy="421828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234A3A2-302A-53B4-FC0C-2839C85B631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4617" y="1779176"/>
            <a:ext cx="2048383" cy="421828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CBAE23F-0119-5F76-CD53-FC9AA3F77A1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7105" y="1779176"/>
            <a:ext cx="2048382" cy="4218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29697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C7683F-1D80-4D7D-B589-F77FDE8857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78D157-4DC8-F068-F4BF-BF3D376FA2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16979E"/>
                </a:solidFill>
                <a:latin typeface="Montserrat ExtraBold (Headings)"/>
              </a:rPr>
              <a:t>Why </a:t>
            </a:r>
            <a:r>
              <a:rPr lang="en-US" b="1" dirty="0" err="1">
                <a:solidFill>
                  <a:srgbClr val="16979E"/>
                </a:solidFill>
                <a:latin typeface="Montserrat ExtraBold (Headings)"/>
              </a:rPr>
              <a:t>Dentify</a:t>
            </a:r>
            <a:r>
              <a:rPr lang="en-US" b="1" dirty="0">
                <a:solidFill>
                  <a:srgbClr val="16979E"/>
                </a:solidFill>
                <a:latin typeface="Montserrat ExtraBold (Headings)"/>
              </a:rPr>
              <a:t>?</a:t>
            </a:r>
            <a:endParaRPr lang="LID4096" b="1" dirty="0">
              <a:solidFill>
                <a:srgbClr val="16979E"/>
              </a:solidFill>
              <a:latin typeface="Montserrat ExtraBold (Headings)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818FE9-1E05-A0DB-56C2-39F80C7E86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just"/>
            <a:r>
              <a:rPr lang="en-GB" b="1" dirty="0">
                <a:solidFill>
                  <a:srgbClr val="202020"/>
                </a:solidFill>
                <a:latin typeface="Open Sans (Body)"/>
              </a:rPr>
              <a:t>Growing patient load</a:t>
            </a:r>
          </a:p>
          <a:p>
            <a:pPr marL="0" indent="0" algn="just">
              <a:buNone/>
            </a:pPr>
            <a:r>
              <a:rPr lang="en-GB" dirty="0">
                <a:solidFill>
                  <a:srgbClr val="202020"/>
                </a:solidFill>
                <a:latin typeface="Open Sans (Body)"/>
              </a:rPr>
              <a:t>Dental clinics are facing increasing numbers of patients, making manual management inefficient.</a:t>
            </a:r>
          </a:p>
          <a:p>
            <a:pPr marL="0" indent="0" algn="just">
              <a:buNone/>
            </a:pPr>
            <a:endParaRPr lang="en-GB" dirty="0">
              <a:latin typeface="Open Sans (Body)"/>
            </a:endParaRPr>
          </a:p>
          <a:p>
            <a:pPr algn="just"/>
            <a:r>
              <a:rPr lang="en-GB" b="1" dirty="0">
                <a:solidFill>
                  <a:srgbClr val="202020"/>
                </a:solidFill>
                <a:latin typeface="Open Sans (Body)"/>
              </a:rPr>
              <a:t>Fragmented systems</a:t>
            </a:r>
          </a:p>
          <a:p>
            <a:pPr marL="0" indent="0" algn="just">
              <a:buNone/>
            </a:pPr>
            <a:r>
              <a:rPr lang="en-GB" dirty="0">
                <a:solidFill>
                  <a:srgbClr val="202020"/>
                </a:solidFill>
                <a:latin typeface="Open Sans (Body)"/>
              </a:rPr>
              <a:t>Many clinics use separate tools for appointments, billing, and records, leading to errors and delays.</a:t>
            </a:r>
          </a:p>
          <a:p>
            <a:pPr marL="0" indent="0" algn="just">
              <a:buNone/>
            </a:pPr>
            <a:endParaRPr lang="en-GB" dirty="0">
              <a:latin typeface="Open Sans (Body)"/>
            </a:endParaRPr>
          </a:p>
          <a:p>
            <a:pPr algn="just"/>
            <a:r>
              <a:rPr lang="en-GB" b="1" dirty="0">
                <a:solidFill>
                  <a:srgbClr val="202020"/>
                </a:solidFill>
                <a:latin typeface="Open Sans (Body)"/>
              </a:rPr>
              <a:t>Poor patient experience</a:t>
            </a:r>
          </a:p>
          <a:p>
            <a:pPr marL="0" indent="0" algn="just">
              <a:buNone/>
            </a:pPr>
            <a:r>
              <a:rPr lang="en-GB" dirty="0">
                <a:solidFill>
                  <a:srgbClr val="202020"/>
                </a:solidFill>
                <a:latin typeface="Open Sans (Body)"/>
              </a:rPr>
              <a:t>Patients rely on phone calls and physical visits for simple tasks like booking or follow-up.</a:t>
            </a:r>
          </a:p>
          <a:p>
            <a:pPr marL="0" indent="0" algn="just">
              <a:buNone/>
            </a:pPr>
            <a:endParaRPr lang="en-GB" dirty="0">
              <a:latin typeface="Open Sans (Body)"/>
            </a:endParaRPr>
          </a:p>
          <a:p>
            <a:pPr algn="just"/>
            <a:r>
              <a:rPr lang="en-GB" b="1" dirty="0">
                <a:solidFill>
                  <a:srgbClr val="202020"/>
                </a:solidFill>
                <a:latin typeface="Open Sans (Body)"/>
              </a:rPr>
              <a:t>Lack of intelligent automation</a:t>
            </a:r>
          </a:p>
          <a:p>
            <a:pPr marL="0" indent="0" algn="just">
              <a:buNone/>
            </a:pPr>
            <a:r>
              <a:rPr lang="en-GB" dirty="0">
                <a:solidFill>
                  <a:srgbClr val="202020"/>
                </a:solidFill>
                <a:latin typeface="Open Sans (Body)"/>
              </a:rPr>
              <a:t>Most existing systems do not use AI to reduce staff workload or improve accessibility.</a:t>
            </a:r>
          </a:p>
        </p:txBody>
      </p:sp>
    </p:spTree>
    <p:extLst>
      <p:ext uri="{BB962C8B-B14F-4D97-AF65-F5344CB8AC3E}">
        <p14:creationId xmlns:p14="http://schemas.microsoft.com/office/powerpoint/2010/main" val="387665356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FEBC00-32E0-1E6D-8F36-E37B2721B2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B3A375-CE15-3E09-2101-64E346AA35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>
                <a:solidFill>
                  <a:srgbClr val="16979E"/>
                </a:solidFill>
                <a:latin typeface="Montserrat ExtraBold (Headings)"/>
              </a:rPr>
              <a:t>Secretary Dashboard</a:t>
            </a:r>
            <a:endParaRPr lang="LID4096" b="1" dirty="0">
              <a:solidFill>
                <a:srgbClr val="16979E"/>
              </a:solidFill>
              <a:latin typeface="Montserrat ExtraBold (Headings)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DEE125D-D907-D0C7-5601-361AD537BE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0524" y="1774752"/>
            <a:ext cx="2048382" cy="421827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504D974-1ABD-7BC8-88EE-2662B5BEB4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1809" y="1774753"/>
            <a:ext cx="2048382" cy="421827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6D277FC-F7B3-F0DB-C38D-987736D4F76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3094" y="1774751"/>
            <a:ext cx="2048383" cy="4218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199163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47F540-9351-47B0-DB77-57D2C7C4A1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7E76B2-4604-92C5-BA12-C4ACD9A6FC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>
                <a:solidFill>
                  <a:srgbClr val="16979E"/>
                </a:solidFill>
                <a:latin typeface="Montserrat ExtraBold (Headings)"/>
              </a:rPr>
              <a:t>Patient Dashboard</a:t>
            </a:r>
            <a:endParaRPr lang="LID4096" b="1" dirty="0">
              <a:solidFill>
                <a:srgbClr val="16979E"/>
              </a:solidFill>
              <a:latin typeface="Montserrat ExtraBold (Headings)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E925015-CF6F-2D11-5C3C-10227F83CF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472" y="1794001"/>
            <a:ext cx="2048383" cy="421828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D615701-EDBC-3888-ACC0-2A6CD8DB9D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8132" y="1794001"/>
            <a:ext cx="2048383" cy="421828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7E683DC-20BD-46A5-EFAB-AD64A909EC8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6792" y="1794001"/>
            <a:ext cx="2048383" cy="421828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BE1A640-9617-036E-1D4B-0468D89702E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5452" y="1794001"/>
            <a:ext cx="2048383" cy="4218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79130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2678FD-9FB8-3268-35AF-95B20292F4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9BCCB7-8DDE-8F16-CCAE-54595ABC4A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16979E"/>
                </a:solidFill>
                <a:latin typeface="Montserrat ExtraBold (Headings)"/>
              </a:rPr>
              <a:t>Results</a:t>
            </a:r>
            <a:endParaRPr lang="LID4096" b="1" dirty="0">
              <a:solidFill>
                <a:srgbClr val="16979E"/>
              </a:solidFill>
              <a:latin typeface="Montserrat ExtraBold (Headings)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5D3D48-948C-A888-A05E-FB419CED59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3200" dirty="0">
                <a:latin typeface="Open Sans (Body)"/>
              </a:rPr>
              <a:t>The system successfully:</a:t>
            </a:r>
          </a:p>
          <a:p>
            <a:pPr lvl="1"/>
            <a:r>
              <a:rPr lang="en-GB" sz="2800" dirty="0">
                <a:latin typeface="Open Sans (Body)"/>
              </a:rPr>
              <a:t>Centralized clinic operations</a:t>
            </a:r>
          </a:p>
          <a:p>
            <a:pPr lvl="1"/>
            <a:r>
              <a:rPr lang="en-GB" sz="2800" dirty="0">
                <a:latin typeface="Open Sans (Body)"/>
              </a:rPr>
              <a:t>Reduced administrative workload</a:t>
            </a:r>
          </a:p>
          <a:p>
            <a:pPr lvl="1"/>
            <a:r>
              <a:rPr lang="en-GB" sz="2800" dirty="0">
                <a:latin typeface="Open Sans (Body)"/>
              </a:rPr>
              <a:t>Improved patient experience</a:t>
            </a:r>
          </a:p>
          <a:p>
            <a:pPr lvl="1"/>
            <a:r>
              <a:rPr lang="en-GB" sz="2800" dirty="0">
                <a:latin typeface="Open Sans (Body)"/>
              </a:rPr>
              <a:t>Enabled AI-driven automation</a:t>
            </a:r>
          </a:p>
          <a:p>
            <a:pPr lvl="1"/>
            <a:r>
              <a:rPr lang="en-GB" sz="2800" dirty="0">
                <a:latin typeface="Open Sans (Body)"/>
              </a:rPr>
              <a:t>Worked across web and mobile platforms</a:t>
            </a:r>
          </a:p>
        </p:txBody>
      </p:sp>
    </p:spTree>
    <p:extLst>
      <p:ext uri="{BB962C8B-B14F-4D97-AF65-F5344CB8AC3E}">
        <p14:creationId xmlns:p14="http://schemas.microsoft.com/office/powerpoint/2010/main" val="357485099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9E9FAB-CE07-636F-8D61-4E3FA67206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EC0DB7-F274-6758-D2FA-32408E6F61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16979E"/>
                </a:solidFill>
                <a:latin typeface="Montserrat ExtraBold (Headings)"/>
              </a:rPr>
              <a:t>Future Work</a:t>
            </a:r>
            <a:endParaRPr lang="LID4096" b="1" dirty="0">
              <a:solidFill>
                <a:srgbClr val="16979E"/>
              </a:solidFill>
              <a:latin typeface="Montserrat ExtraBold (Headings)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B2A92F-2BC6-52D2-0737-8D541A2274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sz="3200" b="1" dirty="0">
                <a:solidFill>
                  <a:srgbClr val="202020"/>
                </a:solidFill>
                <a:latin typeface="Open Sans (Body)"/>
              </a:rPr>
              <a:t>Rating &amp; feedback system</a:t>
            </a:r>
          </a:p>
          <a:p>
            <a:pPr marL="0" indent="0">
              <a:buNone/>
            </a:pPr>
            <a:r>
              <a:rPr lang="en-GB" sz="3200" dirty="0">
                <a:solidFill>
                  <a:srgbClr val="202020"/>
                </a:solidFill>
                <a:latin typeface="Open Sans (Body)"/>
              </a:rPr>
              <a:t>Patients rate dentists and clinic services</a:t>
            </a:r>
          </a:p>
          <a:p>
            <a:pPr marL="0" indent="0">
              <a:buNone/>
            </a:pPr>
            <a:endParaRPr lang="en-GB" sz="3200" dirty="0">
              <a:latin typeface="Open Sans (Body)"/>
            </a:endParaRPr>
          </a:p>
          <a:p>
            <a:r>
              <a:rPr lang="en-GB" sz="3200" b="1" dirty="0">
                <a:solidFill>
                  <a:srgbClr val="202020"/>
                </a:solidFill>
                <a:latin typeface="Open Sans (Body)"/>
              </a:rPr>
              <a:t>Enhanced AI </a:t>
            </a:r>
            <a:r>
              <a:rPr lang="en-US" sz="3200" b="1" dirty="0">
                <a:solidFill>
                  <a:srgbClr val="202020"/>
                </a:solidFill>
                <a:latin typeface="Open Sans (Body)"/>
              </a:rPr>
              <a:t>features</a:t>
            </a:r>
            <a:endParaRPr lang="en-GB" sz="3200" b="1" dirty="0">
              <a:solidFill>
                <a:srgbClr val="202020"/>
              </a:solidFill>
              <a:latin typeface="Open Sans (Body)"/>
            </a:endParaRPr>
          </a:p>
          <a:p>
            <a:pPr marL="0" indent="0">
              <a:buNone/>
            </a:pPr>
            <a:r>
              <a:rPr lang="en-GB" sz="3200" dirty="0">
                <a:solidFill>
                  <a:srgbClr val="202020"/>
                </a:solidFill>
                <a:latin typeface="Open Sans (Body)"/>
              </a:rPr>
              <a:t>Smarter recommendations and expanded chatbot functions</a:t>
            </a:r>
          </a:p>
          <a:p>
            <a:pPr marL="0" indent="0">
              <a:buNone/>
            </a:pPr>
            <a:endParaRPr lang="en-GB" sz="3200" dirty="0">
              <a:latin typeface="Open Sans (Body)"/>
            </a:endParaRPr>
          </a:p>
          <a:p>
            <a:r>
              <a:rPr lang="en-GB" sz="3200" b="1" dirty="0">
                <a:solidFill>
                  <a:srgbClr val="202020"/>
                </a:solidFill>
                <a:latin typeface="Open Sans (Body)"/>
              </a:rPr>
              <a:t>Tele-dentistry</a:t>
            </a:r>
          </a:p>
          <a:p>
            <a:pPr marL="0" indent="0">
              <a:buNone/>
            </a:pPr>
            <a:r>
              <a:rPr lang="en-GB" sz="3200" dirty="0">
                <a:solidFill>
                  <a:srgbClr val="202020"/>
                </a:solidFill>
                <a:latin typeface="Open Sans (Body)"/>
              </a:rPr>
              <a:t>Online consultations and follow-ups.</a:t>
            </a:r>
          </a:p>
          <a:p>
            <a:pPr marL="0" indent="0">
              <a:buNone/>
            </a:pPr>
            <a:endParaRPr lang="en-GB" sz="3200" dirty="0">
              <a:latin typeface="Open Sans (Body)"/>
            </a:endParaRPr>
          </a:p>
          <a:p>
            <a:r>
              <a:rPr lang="en-GB" sz="3200" b="1" dirty="0">
                <a:solidFill>
                  <a:srgbClr val="202020"/>
                </a:solidFill>
                <a:latin typeface="Open Sans (Body)"/>
              </a:rPr>
              <a:t>Multi-language support</a:t>
            </a:r>
          </a:p>
          <a:p>
            <a:pPr marL="0" indent="0">
              <a:buNone/>
            </a:pPr>
            <a:r>
              <a:rPr lang="en-GB" sz="3200" dirty="0">
                <a:solidFill>
                  <a:srgbClr val="202020"/>
                </a:solidFill>
                <a:latin typeface="Open Sans (Body)"/>
              </a:rPr>
              <a:t>Improve accessibility for wider populations.</a:t>
            </a:r>
          </a:p>
        </p:txBody>
      </p:sp>
    </p:spTree>
    <p:extLst>
      <p:ext uri="{BB962C8B-B14F-4D97-AF65-F5344CB8AC3E}">
        <p14:creationId xmlns:p14="http://schemas.microsoft.com/office/powerpoint/2010/main" val="344756811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83FA1E-3994-0623-1B2C-4E03F9FC82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DAAF07-01B3-9A58-CDC5-AEE000E318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16979E"/>
                </a:solidFill>
                <a:latin typeface="Montserrat ExtraBold (Headings)"/>
              </a:rPr>
              <a:t>Conclusion</a:t>
            </a:r>
            <a:endParaRPr lang="LID4096" b="1" dirty="0">
              <a:solidFill>
                <a:srgbClr val="16979E"/>
              </a:solidFill>
              <a:latin typeface="Montserrat ExtraBold (Headings)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4D96B3-CD21-9792-B3AB-4149851271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3200" b="1" dirty="0">
                <a:solidFill>
                  <a:srgbClr val="202020"/>
                </a:solidFill>
                <a:latin typeface="Open Sans (Body)"/>
              </a:rPr>
              <a:t>Modern &amp; efficient</a:t>
            </a:r>
          </a:p>
          <a:p>
            <a:pPr marL="0" indent="0">
              <a:buNone/>
            </a:pPr>
            <a:r>
              <a:rPr lang="en-US" sz="3200" dirty="0" err="1">
                <a:solidFill>
                  <a:srgbClr val="202020"/>
                </a:solidFill>
                <a:latin typeface="Open Sans (Body)"/>
              </a:rPr>
              <a:t>Dentify</a:t>
            </a:r>
            <a:r>
              <a:rPr lang="en-US" sz="3200" dirty="0">
                <a:solidFill>
                  <a:srgbClr val="202020"/>
                </a:solidFill>
                <a:latin typeface="Open Sans (Body)"/>
              </a:rPr>
              <a:t> modernizes dental clinic management.</a:t>
            </a:r>
          </a:p>
          <a:p>
            <a:pPr marL="0" indent="0">
              <a:buNone/>
            </a:pPr>
            <a:endParaRPr lang="en-US" sz="3200" dirty="0">
              <a:latin typeface="Open Sans (Body)"/>
            </a:endParaRPr>
          </a:p>
          <a:p>
            <a:r>
              <a:rPr lang="en-US" sz="3200" b="1" dirty="0">
                <a:solidFill>
                  <a:srgbClr val="202020"/>
                </a:solidFill>
                <a:latin typeface="Open Sans (Body)"/>
              </a:rPr>
              <a:t>Combines AI &amp; healthcare</a:t>
            </a:r>
          </a:p>
          <a:p>
            <a:pPr marL="0" indent="0">
              <a:buNone/>
            </a:pPr>
            <a:r>
              <a:rPr lang="en-US" sz="3200" dirty="0">
                <a:solidFill>
                  <a:srgbClr val="202020"/>
                </a:solidFill>
                <a:latin typeface="Open Sans (Body)"/>
              </a:rPr>
              <a:t>Brings intelligent automation into daily practice.</a:t>
            </a:r>
          </a:p>
          <a:p>
            <a:pPr marL="0" indent="0">
              <a:buNone/>
            </a:pPr>
            <a:endParaRPr lang="en-US" sz="3200" dirty="0">
              <a:latin typeface="Open Sans (Body)"/>
            </a:endParaRPr>
          </a:p>
          <a:p>
            <a:r>
              <a:rPr lang="en-US" sz="3200" b="1" dirty="0">
                <a:solidFill>
                  <a:srgbClr val="202020"/>
                </a:solidFill>
                <a:latin typeface="Open Sans (Body)"/>
              </a:rPr>
              <a:t>Improves accessibility</a:t>
            </a:r>
          </a:p>
          <a:p>
            <a:pPr marL="0" indent="0">
              <a:buNone/>
            </a:pPr>
            <a:r>
              <a:rPr lang="en-US" sz="3200" dirty="0">
                <a:solidFill>
                  <a:srgbClr val="202020"/>
                </a:solidFill>
                <a:latin typeface="Open Sans (Body)"/>
              </a:rPr>
              <a:t>For clinics, dentists, and patients alike.</a:t>
            </a:r>
          </a:p>
          <a:p>
            <a:pPr marL="0" indent="0">
              <a:buNone/>
            </a:pPr>
            <a:endParaRPr lang="en-US" sz="3200" dirty="0">
              <a:latin typeface="Open Sans (Body)"/>
            </a:endParaRPr>
          </a:p>
          <a:p>
            <a:pPr marL="0" indent="0">
              <a:buNone/>
            </a:pPr>
            <a:r>
              <a:rPr lang="en-US" sz="3200" dirty="0" err="1">
                <a:solidFill>
                  <a:srgbClr val="202020"/>
                </a:solidFill>
                <a:latin typeface="Open Sans (Body)"/>
              </a:rPr>
              <a:t>Dentify</a:t>
            </a:r>
            <a:r>
              <a:rPr lang="en-US" sz="3200" dirty="0">
                <a:solidFill>
                  <a:srgbClr val="202020"/>
                </a:solidFill>
                <a:latin typeface="Open Sans (Body)"/>
              </a:rPr>
              <a:t> demonstrates how software engineering can directly improve healthcare services.</a:t>
            </a:r>
          </a:p>
        </p:txBody>
      </p:sp>
    </p:spTree>
    <p:extLst>
      <p:ext uri="{BB962C8B-B14F-4D97-AF65-F5344CB8AC3E}">
        <p14:creationId xmlns:p14="http://schemas.microsoft.com/office/powerpoint/2010/main" val="31100404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E9E4E2-E5E6-BD9E-CBE9-074120E806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12191999" cy="6858000"/>
          </a:xfrm>
        </p:spPr>
        <p:txBody>
          <a:bodyPr anchor="ctr">
            <a:normAutofit/>
          </a:bodyPr>
          <a:lstStyle/>
          <a:p>
            <a:r>
              <a:rPr lang="en-US" sz="7200" b="1" dirty="0">
                <a:solidFill>
                  <a:srgbClr val="16979E"/>
                </a:solidFill>
                <a:latin typeface="Montserrat ExtraBold (Headings)"/>
              </a:rPr>
              <a:t>Thank You</a:t>
            </a:r>
            <a:br>
              <a:rPr lang="en-US" sz="7200" b="1" dirty="0">
                <a:solidFill>
                  <a:srgbClr val="16979E"/>
                </a:solidFill>
                <a:latin typeface="Montserrat ExtraBold (Headings)"/>
              </a:rPr>
            </a:br>
            <a:r>
              <a:rPr lang="en-GB" sz="1800" dirty="0">
                <a:latin typeface="Montserrat ExtraBold (Headings)"/>
              </a:rPr>
              <a:t>Do you have any questions?</a:t>
            </a:r>
            <a:endParaRPr lang="LID4096" sz="7200" dirty="0">
              <a:latin typeface="Montserrat ExtraBold (Headings)"/>
            </a:endParaRPr>
          </a:p>
        </p:txBody>
      </p:sp>
    </p:spTree>
    <p:extLst>
      <p:ext uri="{BB962C8B-B14F-4D97-AF65-F5344CB8AC3E}">
        <p14:creationId xmlns:p14="http://schemas.microsoft.com/office/powerpoint/2010/main" val="1751052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FECB80-01A5-2EA7-7159-391E53A53E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>
                <a:solidFill>
                  <a:srgbClr val="16979E"/>
                </a:solidFill>
                <a:latin typeface="Montserrat ExtraBold (Headings)"/>
              </a:rPr>
              <a:t>Need for a Smart &amp; Integrated Solution</a:t>
            </a:r>
            <a:endParaRPr lang="LID4096" b="1" dirty="0">
              <a:solidFill>
                <a:srgbClr val="16979E"/>
              </a:solidFill>
              <a:latin typeface="Montserrat ExtraBold (Headings)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F25BEB-6CD8-956B-D6DB-71096E96A4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GB" dirty="0">
                <a:solidFill>
                  <a:srgbClr val="202020"/>
                </a:solidFill>
                <a:latin typeface="Open Sans (Body)"/>
              </a:rPr>
              <a:t>There is a strong need for:</a:t>
            </a:r>
          </a:p>
          <a:p>
            <a:pPr lvl="1" algn="just"/>
            <a:r>
              <a:rPr lang="en-GB" dirty="0">
                <a:solidFill>
                  <a:srgbClr val="202020"/>
                </a:solidFill>
                <a:latin typeface="Open Sans (Body)"/>
              </a:rPr>
              <a:t>A single unified platform</a:t>
            </a:r>
          </a:p>
          <a:p>
            <a:pPr lvl="1" algn="just"/>
            <a:r>
              <a:rPr lang="en-GB" dirty="0">
                <a:solidFill>
                  <a:srgbClr val="202020"/>
                </a:solidFill>
                <a:latin typeface="Open Sans (Body)"/>
              </a:rPr>
              <a:t>Web and mobile access</a:t>
            </a:r>
          </a:p>
          <a:p>
            <a:pPr lvl="1" algn="just"/>
            <a:r>
              <a:rPr lang="en-GB" dirty="0">
                <a:solidFill>
                  <a:srgbClr val="202020"/>
                </a:solidFill>
                <a:latin typeface="Open Sans (Body)"/>
              </a:rPr>
              <a:t>Secure medical data handling</a:t>
            </a:r>
          </a:p>
          <a:p>
            <a:pPr lvl="1" algn="just"/>
            <a:r>
              <a:rPr lang="en-GB" dirty="0">
                <a:solidFill>
                  <a:srgbClr val="202020"/>
                </a:solidFill>
                <a:latin typeface="Open Sans (Body)"/>
              </a:rPr>
              <a:t>Intelligent assistance</a:t>
            </a:r>
          </a:p>
          <a:p>
            <a:pPr lvl="1" algn="just"/>
            <a:r>
              <a:rPr lang="en-GB" dirty="0">
                <a:solidFill>
                  <a:srgbClr val="202020"/>
                </a:solidFill>
                <a:latin typeface="Open Sans (Body)"/>
              </a:rPr>
              <a:t>Real-time communication</a:t>
            </a:r>
          </a:p>
          <a:p>
            <a:pPr marL="0" indent="0" algn="just">
              <a:buNone/>
            </a:pPr>
            <a:endParaRPr lang="en-GB" b="1" dirty="0">
              <a:latin typeface="Open Sans (Body)"/>
            </a:endParaRPr>
          </a:p>
          <a:p>
            <a:pPr marL="0" indent="0" algn="just">
              <a:buNone/>
            </a:pPr>
            <a:r>
              <a:rPr lang="en-GB" b="1" dirty="0" err="1">
                <a:solidFill>
                  <a:srgbClr val="202020"/>
                </a:solidFill>
                <a:latin typeface="Open Sans (Body)"/>
              </a:rPr>
              <a:t>Dentify</a:t>
            </a:r>
            <a:r>
              <a:rPr lang="en-GB" dirty="0">
                <a:solidFill>
                  <a:srgbClr val="202020"/>
                </a:solidFill>
                <a:latin typeface="Open Sans (Body)"/>
              </a:rPr>
              <a:t> was created to fill this gap.</a:t>
            </a:r>
          </a:p>
        </p:txBody>
      </p:sp>
    </p:spTree>
    <p:extLst>
      <p:ext uri="{BB962C8B-B14F-4D97-AF65-F5344CB8AC3E}">
        <p14:creationId xmlns:p14="http://schemas.microsoft.com/office/powerpoint/2010/main" val="22749906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0F7B5C-7D0D-C959-33FE-29B04B06C0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16979E"/>
                </a:solidFill>
                <a:latin typeface="Montserrat ExtraBold (Headings)"/>
              </a:rPr>
              <a:t>What is </a:t>
            </a:r>
            <a:r>
              <a:rPr lang="en-US" b="1" dirty="0" err="1">
                <a:solidFill>
                  <a:srgbClr val="16979E"/>
                </a:solidFill>
                <a:latin typeface="Montserrat ExtraBold (Headings)"/>
              </a:rPr>
              <a:t>Dentify</a:t>
            </a:r>
            <a:r>
              <a:rPr lang="en-US" b="1" dirty="0">
                <a:solidFill>
                  <a:srgbClr val="16979E"/>
                </a:solidFill>
                <a:latin typeface="Montserrat ExtraBold (Headings)"/>
              </a:rPr>
              <a:t>?</a:t>
            </a:r>
            <a:endParaRPr lang="LID4096" b="1" dirty="0">
              <a:solidFill>
                <a:srgbClr val="16979E"/>
              </a:solidFill>
              <a:latin typeface="Montserrat ExtraBold (Headings)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FDBE2E-5058-5F5C-3AFC-D24F6F4841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en-GB" b="1" dirty="0">
                <a:solidFill>
                  <a:srgbClr val="202020"/>
                </a:solidFill>
                <a:latin typeface="Open Sans (Body)"/>
              </a:rPr>
              <a:t>All-in-one clinic platform</a:t>
            </a:r>
          </a:p>
          <a:p>
            <a:pPr marL="0" indent="0" algn="just">
              <a:buNone/>
            </a:pPr>
            <a:r>
              <a:rPr lang="en-GB" dirty="0">
                <a:solidFill>
                  <a:srgbClr val="202020"/>
                </a:solidFill>
                <a:latin typeface="Open Sans (Body)"/>
              </a:rPr>
              <a:t>A complete system covering administration, clinical work, and patient interaction.</a:t>
            </a:r>
          </a:p>
          <a:p>
            <a:pPr marL="0" indent="0" algn="just">
              <a:buNone/>
            </a:pPr>
            <a:endParaRPr lang="en-GB" dirty="0">
              <a:latin typeface="Open Sans (Body)"/>
            </a:endParaRPr>
          </a:p>
          <a:p>
            <a:pPr algn="just"/>
            <a:r>
              <a:rPr lang="en-GB" b="1" dirty="0">
                <a:solidFill>
                  <a:srgbClr val="202020"/>
                </a:solidFill>
                <a:latin typeface="Open Sans (Body)"/>
              </a:rPr>
              <a:t>Web &amp; mobile based</a:t>
            </a:r>
          </a:p>
          <a:p>
            <a:pPr marL="0" indent="0" algn="just">
              <a:buNone/>
            </a:pPr>
            <a:r>
              <a:rPr lang="en-GB" dirty="0">
                <a:solidFill>
                  <a:srgbClr val="202020"/>
                </a:solidFill>
                <a:latin typeface="Open Sans (Body)"/>
              </a:rPr>
              <a:t>Accessible anytime through browsers and smartphones.</a:t>
            </a:r>
          </a:p>
          <a:p>
            <a:pPr marL="0" indent="0" algn="just">
              <a:buNone/>
            </a:pPr>
            <a:endParaRPr lang="en-GB" dirty="0">
              <a:latin typeface="Open Sans (Body)"/>
            </a:endParaRPr>
          </a:p>
          <a:p>
            <a:pPr algn="just"/>
            <a:r>
              <a:rPr lang="en-GB" b="1" dirty="0">
                <a:solidFill>
                  <a:srgbClr val="202020"/>
                </a:solidFill>
                <a:latin typeface="Open Sans (Body)"/>
              </a:rPr>
              <a:t>AI-powered</a:t>
            </a:r>
          </a:p>
          <a:p>
            <a:pPr marL="0" indent="0" algn="just">
              <a:buNone/>
            </a:pPr>
            <a:r>
              <a:rPr lang="en-GB" dirty="0">
                <a:solidFill>
                  <a:srgbClr val="202020"/>
                </a:solidFill>
                <a:latin typeface="Open Sans (Body)"/>
              </a:rPr>
              <a:t>Uses artificial intelligence to assist patients and clinics.</a:t>
            </a:r>
          </a:p>
          <a:p>
            <a:pPr marL="0" indent="0" algn="just">
              <a:buNone/>
            </a:pPr>
            <a:endParaRPr lang="en-GB" dirty="0">
              <a:latin typeface="Open Sans (Body)"/>
            </a:endParaRPr>
          </a:p>
          <a:p>
            <a:pPr algn="just"/>
            <a:r>
              <a:rPr lang="en-GB" b="1" dirty="0">
                <a:solidFill>
                  <a:srgbClr val="202020"/>
                </a:solidFill>
                <a:latin typeface="Open Sans (Body)"/>
              </a:rPr>
              <a:t>Role-based</a:t>
            </a:r>
          </a:p>
          <a:p>
            <a:pPr marL="0" indent="0" algn="just">
              <a:buNone/>
            </a:pPr>
            <a:r>
              <a:rPr lang="en-GB" dirty="0">
                <a:solidFill>
                  <a:srgbClr val="202020"/>
                </a:solidFill>
                <a:latin typeface="Open Sans (Body)"/>
              </a:rPr>
              <a:t>Different interfaces for admins, dentists, patients, and staff.</a:t>
            </a:r>
          </a:p>
          <a:p>
            <a:pPr marL="0" indent="0" algn="just">
              <a:buNone/>
            </a:pPr>
            <a:endParaRPr lang="LID4096" dirty="0">
              <a:latin typeface="Open Sans (Body)"/>
            </a:endParaRPr>
          </a:p>
        </p:txBody>
      </p:sp>
    </p:spTree>
    <p:extLst>
      <p:ext uri="{BB962C8B-B14F-4D97-AF65-F5344CB8AC3E}">
        <p14:creationId xmlns:p14="http://schemas.microsoft.com/office/powerpoint/2010/main" val="40253276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448BA1-3C07-09CB-5972-34C89F55B9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858000"/>
          </a:xfrm>
        </p:spPr>
        <p:txBody>
          <a:bodyPr>
            <a:normAutofit/>
          </a:bodyPr>
          <a:lstStyle/>
          <a:p>
            <a:pPr algn="ctr"/>
            <a:r>
              <a:rPr lang="en-US" sz="7200" b="1" dirty="0">
                <a:solidFill>
                  <a:srgbClr val="16979E"/>
                </a:solidFill>
                <a:latin typeface="Montserrat ExtraBold (Headings)"/>
              </a:rPr>
              <a:t>Key Features</a:t>
            </a:r>
          </a:p>
        </p:txBody>
      </p:sp>
    </p:spTree>
    <p:extLst>
      <p:ext uri="{BB962C8B-B14F-4D97-AF65-F5344CB8AC3E}">
        <p14:creationId xmlns:p14="http://schemas.microsoft.com/office/powerpoint/2010/main" val="15609642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E68A7B-3F05-646D-1696-C7725AF2D6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5CDE27D-07E5-2691-B7E5-FE4E06D857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1241" y="1403259"/>
            <a:ext cx="3817516" cy="476637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13A1FE2-6DF2-1794-27DB-02257F59A0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16979E"/>
                </a:solidFill>
                <a:latin typeface="Montserrat ExtraBold (Headings)"/>
              </a:rPr>
              <a:t>Smart Appointment Booking</a:t>
            </a:r>
            <a:endParaRPr lang="LID4096" b="1" dirty="0">
              <a:solidFill>
                <a:srgbClr val="16979E"/>
              </a:solidFill>
              <a:latin typeface="Montserrat ExtraBold (Headings)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FE4D3B-080E-42FD-37D5-149737F179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GB" dirty="0">
                <a:solidFill>
                  <a:srgbClr val="202020"/>
                </a:solidFill>
                <a:latin typeface="Open Sans (Body)"/>
              </a:rPr>
              <a:t>For real-time scheduling with conflict prevention.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04C9627-2246-C7F8-9E7B-C6A79A7974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1842" y="3222472"/>
            <a:ext cx="6488615" cy="294716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17260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4A61F3-FEBA-F58D-0C5B-E17001A909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AA1460-3881-F05C-3691-5A4CBF5E48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>
                <a:solidFill>
                  <a:srgbClr val="16979E"/>
                </a:solidFill>
                <a:latin typeface="Montserrat ExtraBold (Headings)"/>
              </a:rPr>
              <a:t>Patient Record Management</a:t>
            </a:r>
            <a:endParaRPr lang="LID4096" b="1" dirty="0">
              <a:solidFill>
                <a:srgbClr val="16979E"/>
              </a:solidFill>
              <a:latin typeface="Montserrat ExtraBold (Headings)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185731-6858-71F4-E500-468B2A64A1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GB" dirty="0">
                <a:latin typeface="Open Sans (Body)"/>
              </a:rPr>
              <a:t>For secure storage of medical history </a:t>
            </a:r>
          </a:p>
          <a:p>
            <a:pPr marL="0" indent="0" algn="just">
              <a:buNone/>
            </a:pPr>
            <a:r>
              <a:rPr lang="en-GB" dirty="0">
                <a:latin typeface="Open Sans (Body)"/>
              </a:rPr>
              <a:t>and treatments.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BC73988-E896-1492-4CC0-17293F2C75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73393" y="3222472"/>
            <a:ext cx="6525514" cy="294716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A645E7F-FD7F-71C2-14C2-37DF179323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3291" y="1403259"/>
            <a:ext cx="3815466" cy="4766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6884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F84FC0-B0CF-2737-BE5B-1858CC9C83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4AD534-DD63-2198-96C9-8084D96359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16979E"/>
                </a:solidFill>
                <a:latin typeface="Montserrat ExtraBold (Headings)"/>
              </a:rPr>
              <a:t>Payment and Billings</a:t>
            </a:r>
            <a:endParaRPr lang="LID4096" b="1" dirty="0">
              <a:solidFill>
                <a:srgbClr val="16979E"/>
              </a:solidFill>
              <a:latin typeface="Montserrat ExtraBold (Headings)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D5ABE7-A9C0-2CFD-A5FF-507BD16584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GB" dirty="0">
                <a:latin typeface="Open Sans (Body)"/>
              </a:rPr>
              <a:t>For digital payment tracking and receipts.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2D6B70C-4C79-BE02-503F-03D98FB17D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75723" y="3222472"/>
            <a:ext cx="6520854" cy="294716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EF169FA-5D6B-F349-7359-32A457766BA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9769" y="1618370"/>
            <a:ext cx="3134032" cy="4558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77226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599</TotalTime>
  <Words>627</Words>
  <Application>Microsoft Office PowerPoint</Application>
  <PresentationFormat>Widescreen</PresentationFormat>
  <Paragraphs>157</Paragraphs>
  <Slides>35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2" baseType="lpstr">
      <vt:lpstr>Arial</vt:lpstr>
      <vt:lpstr>Calibri</vt:lpstr>
      <vt:lpstr>Calibri Light</vt:lpstr>
      <vt:lpstr>Montserrat ExtraBold (Headings)</vt:lpstr>
      <vt:lpstr>Open Sans (Body)</vt:lpstr>
      <vt:lpstr>Wingdings</vt:lpstr>
      <vt:lpstr>Office Theme</vt:lpstr>
      <vt:lpstr>A Comprehensive Dental Clinic Management System</vt:lpstr>
      <vt:lpstr>What is a Dental Clinic Management System?</vt:lpstr>
      <vt:lpstr>Why Dentify?</vt:lpstr>
      <vt:lpstr>Need for a Smart &amp; Integrated Solution</vt:lpstr>
      <vt:lpstr>What is Dentify?</vt:lpstr>
      <vt:lpstr>Key Features</vt:lpstr>
      <vt:lpstr>Smart Appointment Booking</vt:lpstr>
      <vt:lpstr>Patient Record Management</vt:lpstr>
      <vt:lpstr>Payment and Billings</vt:lpstr>
      <vt:lpstr>Radiology Integration</vt:lpstr>
      <vt:lpstr>Chatting System</vt:lpstr>
      <vt:lpstr>AI Chatbot (1)</vt:lpstr>
      <vt:lpstr>AI Chatbot (2)</vt:lpstr>
      <vt:lpstr>AI Chatbot (3)</vt:lpstr>
      <vt:lpstr>Software &amp; Technology</vt:lpstr>
      <vt:lpstr>Web Application</vt:lpstr>
      <vt:lpstr>Admin Dashboard</vt:lpstr>
      <vt:lpstr>Clinic Dashboard</vt:lpstr>
      <vt:lpstr>Dentist Dashboard (1)</vt:lpstr>
      <vt:lpstr>Dentist Dashboard (2)</vt:lpstr>
      <vt:lpstr>Dentist Dashboard (3)</vt:lpstr>
      <vt:lpstr>Dentist Dashboard (4)</vt:lpstr>
      <vt:lpstr>Dentist Dashboard (5)</vt:lpstr>
      <vt:lpstr>Dentist Dashboard (6)</vt:lpstr>
      <vt:lpstr>Secretary Dashboard</vt:lpstr>
      <vt:lpstr>Radiology Center Dashboard</vt:lpstr>
      <vt:lpstr>Patient Dashboard</vt:lpstr>
      <vt:lpstr>Mobile App</vt:lpstr>
      <vt:lpstr>Dentist Dashboard</vt:lpstr>
      <vt:lpstr>Secretary Dashboard</vt:lpstr>
      <vt:lpstr>Patient Dashboard</vt:lpstr>
      <vt:lpstr>Results</vt:lpstr>
      <vt:lpstr>Future Work</vt:lpstr>
      <vt:lpstr>Conclusion</vt:lpstr>
      <vt:lpstr>Thank You Do you have any 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Ala'a Abdelrahim</dc:creator>
  <cp:lastModifiedBy>Ala'a Abdelrahim</cp:lastModifiedBy>
  <cp:revision>88</cp:revision>
  <dcterms:created xsi:type="dcterms:W3CDTF">2026-01-23T12:39:20Z</dcterms:created>
  <dcterms:modified xsi:type="dcterms:W3CDTF">2026-01-25T18:16:57Z</dcterms:modified>
</cp:coreProperties>
</file>