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 showSpecialPlsOnTitleSld="0">
  <p:sldMasterIdLst>
    <p:sldMasterId id="214748365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</p:sldIdLst>
  <p:sldSz cy="5143500" cx="9144000"/>
  <p:notesSz cx="6858000" cy="9144000"/>
  <p:embeddedFontLst>
    <p:embeddedFont>
      <p:font typeface="Lora"/>
      <p:regular r:id="rId59"/>
      <p:bold r:id="rId60"/>
      <p:italic r:id="rId61"/>
      <p:boldItalic r:id="rId62"/>
    </p:embeddedFont>
    <p:embeddedFont>
      <p:font typeface="Quattrocento Sans"/>
      <p:regular r:id="rId63"/>
      <p:bold r:id="rId64"/>
      <p:italic r:id="rId65"/>
      <p:boldItalic r:id="rId6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E4AF28C6-8E25-4C25-B4DF-661BF0A0C096}">
  <a:tblStyle styleId="{E4AF28C6-8E25-4C25-B4DF-661BF0A0C09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25B0CF25-920F-48B7-BC70-8C605CB672E3}" styleName="Table_1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font" Target="fonts/Lora-boldItalic.fntdata"/><Relationship Id="rId61" Type="http://schemas.openxmlformats.org/officeDocument/2006/relationships/font" Target="fonts/Lora-italic.fntdata"/><Relationship Id="rId20" Type="http://schemas.openxmlformats.org/officeDocument/2006/relationships/slide" Target="slides/slide15.xml"/><Relationship Id="rId64" Type="http://schemas.openxmlformats.org/officeDocument/2006/relationships/font" Target="fonts/QuattrocentoSans-bold.fntdata"/><Relationship Id="rId63" Type="http://schemas.openxmlformats.org/officeDocument/2006/relationships/font" Target="fonts/QuattrocentoSans-regular.fntdata"/><Relationship Id="rId22" Type="http://schemas.openxmlformats.org/officeDocument/2006/relationships/slide" Target="slides/slide17.xml"/><Relationship Id="rId66" Type="http://schemas.openxmlformats.org/officeDocument/2006/relationships/font" Target="fonts/QuattrocentoSans-boldItalic.fntdata"/><Relationship Id="rId21" Type="http://schemas.openxmlformats.org/officeDocument/2006/relationships/slide" Target="slides/slide16.xml"/><Relationship Id="rId65" Type="http://schemas.openxmlformats.org/officeDocument/2006/relationships/font" Target="fonts/QuattrocentoSans-italic.fntdata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font" Target="fonts/Lora-bold.fntdata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font" Target="fonts/Lora-regular.fntdata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" name="Google Shape;29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2b6484bac0c_4_11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7" name="Google Shape;47;g2b6484bac0c_4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2b6484bac0c_4_9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" name="Google Shape;57;g2b6484bac0c_4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6" name="Google Shape;66;p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2b6484bac0c_4_17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0" name="Google Shape;80;g2b6484bac0c_4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0" name="Google Shape;90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efa31fe828_0_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g2efa31fe828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2f04105c25e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g2f04105c25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2efa31fe828_0_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g2efa31fe828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2" name="Google Shape;132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2b6484bac0c_2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7" name="Google Shape;147;g2b6484bac0c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b6484bac0c_1_2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4" name="Google Shape;164;g2b6484bac0c_1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79" name="Google Shape;179;p1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2b6484bac0c_1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95" name="Google Shape;195;g2b6484bac0c_1_7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b6484bac0c_1_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12" name="Google Shape;212;g2b6484bac0c_1_9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28" name="Google Shape;228;p1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b6484bac0c_1_1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44" name="Google Shape;244;g2b6484bac0c_1_121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21c00fc76de_2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21c00fc76de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68" name="Google Shape;268;p17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efabfc0c81_0_2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2efabfc0c81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f069f2929a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2f069f2929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2f04c0b18eb_0_6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" name="Google Shape;299;g2f04c0b18e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2f057b77bb1_2_1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2f057b77bb1_2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b6484bac0c_1_2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16" name="Google Shape;316;g2b6484bac0c_1_22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2b6484bac0c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29" name="Google Shape;329;g2b6484bac0c_0_1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g2b6484bac0c_2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43" name="Google Shape;343;g2b6484bac0c_2_6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efc2d7f471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59" name="Google Shape;359;g2efc2d7f471_1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2efb5e234bc_1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72" name="Google Shape;372;g2efb5e234bc_1_1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efc2d7f471_3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85" name="Google Shape;385;g2efc2d7f471_3_1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2efb5e234bc_1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98" name="Google Shape;398;g2efb5e234bc_1_4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g2efb5e234bc_1_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11" name="Google Shape;411;g2efb5e234bc_1_5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2b6b6e48a81_3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24" name="Google Shape;424;g2b6b6e48a81_3_5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7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39" name="Google Shape;439;p2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g2f03e41433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53" name="Google Shape;453;g2f03e41433b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2f03e41433b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67" name="Google Shape;467;g2f03e41433b_0_1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9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81" name="Google Shape;481;p2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g2b6484bac0c_10_11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5" name="Google Shape;495;g2b6484bac0c_1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g21c00fc76de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00" name="Google Shape;500;g21c00fc76de_0_6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g21c00fc76de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13" name="Google Shape;513;g21c00fc76de_0_2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4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2b6484bac0c_10_9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6" name="Google Shape;526;g2b6484bac0c_10_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2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g2b6484bac0c_1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34" name="Google Shape;534;g2b6484bac0c_10_76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b6b6e48a81_3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42" name="Google Shape;542;g2b6b6e48a81_3_1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2b6484bac0c_10_9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6" name="Google Shape;556;g2b6484bac0c_1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2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g2b6484bac0c_10_11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4" name="Google Shape;564;g2b6484bac0c_1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0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g2b6484bac0c_10_10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2" name="Google Shape;572;g2b6484bac0c_10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g2b68369c4fd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81" name="Google Shape;581;g2b68369c4f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2b705325e96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89" name="Google Shape;589;g2b705325e96_0_15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g2b68369c4fd_1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1" name="Google Shape;601;g2b68369c4fd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8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g2b6484bac0c_1_2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10" name="Google Shape;610;g2b6484bac0c_1_213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8" name="Shape 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g2b6484bac0c_1_1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20" name="Google Shape;620;g2b6484bac0c_1_195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g21bfa38675a_0_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0" name="Google Shape;630;g21bfa38675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38" name="Google Shape;63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0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g2f069f2929a_0_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Google Shape;652;g2f069f2929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996630" y="2003888"/>
            <a:ext cx="4523700" cy="1159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cxnSp>
        <p:nvCxnSpPr>
          <p:cNvPr id="13" name="Google Shape;13;p2"/>
          <p:cNvCxnSpPr/>
          <p:nvPr/>
        </p:nvCxnSpPr>
        <p:spPr>
          <a:xfrm>
            <a:off x="-6025" y="3676512"/>
            <a:ext cx="9162000" cy="0"/>
          </a:xfrm>
          <a:prstGeom prst="straightConnector1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4" name="Google Shape;14;p2"/>
          <p:cNvSpPr/>
          <p:nvPr/>
        </p:nvSpPr>
        <p:spPr>
          <a:xfrm>
            <a:off x="1117950" y="3393000"/>
            <a:ext cx="567000" cy="567000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+ column" type="twoColTx">
  <p:cSld name="TITLE_AND_TWO_COLUMNS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/>
        </p:txBody>
      </p:sp>
      <p:cxnSp>
        <p:nvCxnSpPr>
          <p:cNvPr id="17" name="Google Shape;17;p3"/>
          <p:cNvCxnSpPr/>
          <p:nvPr/>
        </p:nvCxnSpPr>
        <p:spPr>
          <a:xfrm>
            <a:off x="0" y="1131725"/>
            <a:ext cx="1375800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" name="Google Shape;18;p3"/>
          <p:cNvSpPr/>
          <p:nvPr/>
        </p:nvSpPr>
        <p:spPr>
          <a:xfrm>
            <a:off x="817475" y="928767"/>
            <a:ext cx="405900" cy="405900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9" name="Google Shape;19;p3"/>
          <p:cNvCxnSpPr/>
          <p:nvPr/>
        </p:nvCxnSpPr>
        <p:spPr>
          <a:xfrm>
            <a:off x="5265650" y="1131725"/>
            <a:ext cx="3878400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0" name="Google Shape;20;p3"/>
          <p:cNvSpPr/>
          <p:nvPr/>
        </p:nvSpPr>
        <p:spPr>
          <a:xfrm>
            <a:off x="0" y="4728850"/>
            <a:ext cx="91440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22" name="Google Shape;22;p3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23" name="Google Shape;23;p3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" name="Google Shape;24;p3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1381250" y="1616470"/>
            <a:ext cx="6809700" cy="311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400"/>
              <a:buFont typeface="Quattrocento Sans"/>
              <a:buChar char="◉"/>
              <a:defRPr b="0" i="0" sz="24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indent="-355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b="0" i="0" sz="20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indent="-355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b="0" i="0" sz="20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indent="-3429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indent="-3429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indent="-3429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indent="-3429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indent="-3429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indent="-3429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b="0" i="0" sz="18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type="title"/>
          </p:nvPr>
        </p:nvSpPr>
        <p:spPr>
          <a:xfrm>
            <a:off x="1381250" y="937117"/>
            <a:ext cx="68097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b="1" i="0" sz="20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9" name="Google Shape;9;p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7893775" y="0"/>
            <a:ext cx="1234376" cy="1234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1805" y="54821"/>
            <a:ext cx="801856" cy="801856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3"/>
    <p:sldLayoutId id="2147483649" r:id="rId4"/>
  </p:sldLayoutIdLst>
  <p:transition>
    <p:fade thruBlk="1"/>
  </p:transition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m.abuabiah@najah.edu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12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2.gif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5.gif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0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4" Type="http://schemas.openxmlformats.org/officeDocument/2006/relationships/image" Target="../media/image8.png"/><Relationship Id="rId5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0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Relationship Id="rId4" Type="http://schemas.openxmlformats.org/officeDocument/2006/relationships/image" Target="../media/image26.gif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8.png"/><Relationship Id="rId4" Type="http://schemas.openxmlformats.org/officeDocument/2006/relationships/image" Target="../media/image2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1.png"/><Relationship Id="rId4" Type="http://schemas.openxmlformats.org/officeDocument/2006/relationships/image" Target="../media/image1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5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5.png"/><Relationship Id="rId4" Type="http://schemas.openxmlformats.org/officeDocument/2006/relationships/image" Target="../media/image19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4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7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46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7.jpg"/><Relationship Id="rId4" Type="http://schemas.openxmlformats.org/officeDocument/2006/relationships/image" Target="../media/image32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3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0.png"/><Relationship Id="rId4" Type="http://schemas.openxmlformats.org/officeDocument/2006/relationships/image" Target="../media/image1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4.png"/><Relationship Id="rId4" Type="http://schemas.openxmlformats.org/officeDocument/2006/relationships/image" Target="../media/image31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49.gif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67.gif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52.gif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8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68.gif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43.gif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9.gif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50.gif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6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48.png"/><Relationship Id="rId4" Type="http://schemas.openxmlformats.org/officeDocument/2006/relationships/image" Target="../media/image51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hyperlink" Target="http://drive.google.com/file/d/1Pf9thG56LqFV_sMWG4DOMTXLrvzo-Uzc/view" TargetMode="External"/><Relationship Id="rId4" Type="http://schemas.openxmlformats.org/officeDocument/2006/relationships/image" Target="../media/image56.jp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Relationship Id="rId3" Type="http://schemas.openxmlformats.org/officeDocument/2006/relationships/hyperlink" Target="http://drive.google.com/file/d/1f4ho-0Ofanwydln3A8R4wtO0ZldSu61m/view" TargetMode="External"/><Relationship Id="rId4" Type="http://schemas.openxmlformats.org/officeDocument/2006/relationships/image" Target="../media/image56.jp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7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54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5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42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53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53.png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6.xml"/><Relationship Id="rId3" Type="http://schemas.openxmlformats.org/officeDocument/2006/relationships/hyperlink" Target="http://drive.google.com/file/d/1xuovc5Wa3NAzh7ZF77oI2Mes1goMkOhy/view" TargetMode="External"/><Relationship Id="rId4" Type="http://schemas.openxmlformats.org/officeDocument/2006/relationships/image" Target="../media/image41.jp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7.xml"/><Relationship Id="rId3" Type="http://schemas.openxmlformats.org/officeDocument/2006/relationships/hyperlink" Target="http://drive.google.com/file/d/1lmT8tnV1b2FIUkjzpnVytnEV3qROXGZ5/view" TargetMode="External"/><Relationship Id="rId4" Type="http://schemas.openxmlformats.org/officeDocument/2006/relationships/image" Target="../media/image58.jp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55.jpg"/><Relationship Id="rId4" Type="http://schemas.openxmlformats.org/officeDocument/2006/relationships/image" Target="../media/image62.jpg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60.png"/><Relationship Id="rId4" Type="http://schemas.openxmlformats.org/officeDocument/2006/relationships/image" Target="../media/image65.pn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63.jpg"/><Relationship Id="rId4" Type="http://schemas.openxmlformats.org/officeDocument/2006/relationships/image" Target="../media/image61.jp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64.png"/><Relationship Id="rId4" Type="http://schemas.openxmlformats.org/officeDocument/2006/relationships/image" Target="../media/image66.pn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59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oogle Shape;31;p4"/>
          <p:cNvGrpSpPr/>
          <p:nvPr/>
        </p:nvGrpSpPr>
        <p:grpSpPr>
          <a:xfrm>
            <a:off x="1292131" y="3481732"/>
            <a:ext cx="215966" cy="342399"/>
            <a:chOff x="6718575" y="2318625"/>
            <a:chExt cx="256950" cy="407375"/>
          </a:xfrm>
        </p:grpSpPr>
        <p:sp>
          <p:nvSpPr>
            <p:cNvPr id="32" name="Google Shape;32;p4"/>
            <p:cNvSpPr/>
            <p:nvPr/>
          </p:nvSpPr>
          <p:spPr>
            <a:xfrm>
              <a:off x="6795900" y="2673600"/>
              <a:ext cx="102300" cy="22550"/>
            </a:xfrm>
            <a:custGeom>
              <a:rect b="b" l="l" r="r" t="t"/>
              <a:pathLst>
                <a:path extrusionOk="0" fill="none" h="902" w="4092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" name="Google Shape;33;p4"/>
            <p:cNvSpPr/>
            <p:nvPr/>
          </p:nvSpPr>
          <p:spPr>
            <a:xfrm>
              <a:off x="6795900" y="2650475"/>
              <a:ext cx="102300" cy="22550"/>
            </a:xfrm>
            <a:custGeom>
              <a:rect b="b" l="l" r="r" t="t"/>
              <a:pathLst>
                <a:path extrusionOk="0" fill="none" h="902" w="4092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6795900" y="2696125"/>
              <a:ext cx="102300" cy="29875"/>
            </a:xfrm>
            <a:custGeom>
              <a:rect b="b" l="l" r="r" t="t"/>
              <a:pathLst>
                <a:path extrusionOk="0" fill="none" h="1195" w="4092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" name="Google Shape;35;p4"/>
            <p:cNvSpPr/>
            <p:nvPr/>
          </p:nvSpPr>
          <p:spPr>
            <a:xfrm>
              <a:off x="6784925" y="2459275"/>
              <a:ext cx="35350" cy="166875"/>
            </a:xfrm>
            <a:custGeom>
              <a:rect b="b" l="l" r="r" t="t"/>
              <a:pathLst>
                <a:path extrusionOk="0" fill="none" h="6675" w="1414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" name="Google Shape;36;p4"/>
            <p:cNvSpPr/>
            <p:nvPr/>
          </p:nvSpPr>
          <p:spPr>
            <a:xfrm>
              <a:off x="6718575" y="2318625"/>
              <a:ext cx="256950" cy="307525"/>
            </a:xfrm>
            <a:custGeom>
              <a:rect b="b" l="l" r="r" t="t"/>
              <a:pathLst>
                <a:path extrusionOk="0" fill="none" h="12301" w="10278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" name="Google Shape;37;p4"/>
            <p:cNvSpPr/>
            <p:nvPr/>
          </p:nvSpPr>
          <p:spPr>
            <a:xfrm>
              <a:off x="6873825" y="2459275"/>
              <a:ext cx="35350" cy="166875"/>
            </a:xfrm>
            <a:custGeom>
              <a:rect b="b" l="l" r="r" t="t"/>
              <a:pathLst>
                <a:path extrusionOk="0" fill="none" h="6675" w="1414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" name="Google Shape;38;p4"/>
            <p:cNvSpPr/>
            <p:nvPr/>
          </p:nvSpPr>
          <p:spPr>
            <a:xfrm>
              <a:off x="6801975" y="2453200"/>
              <a:ext cx="90150" cy="19500"/>
            </a:xfrm>
            <a:custGeom>
              <a:rect b="b" l="l" r="r" t="t"/>
              <a:pathLst>
                <a:path extrusionOk="0" fill="none" h="780" w="3606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" name="Google Shape;39;p4"/>
            <p:cNvSpPr/>
            <p:nvPr/>
          </p:nvSpPr>
          <p:spPr>
            <a:xfrm>
              <a:off x="6795900" y="2628550"/>
              <a:ext cx="102300" cy="25"/>
            </a:xfrm>
            <a:custGeom>
              <a:rect b="b" l="l" r="r" t="t"/>
              <a:pathLst>
                <a:path extrusionOk="0" fill="none" h="1" w="4092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40" name="Google Shape;40;p4"/>
          <p:cNvSpPr/>
          <p:nvPr/>
        </p:nvSpPr>
        <p:spPr>
          <a:xfrm>
            <a:off x="201804" y="3921566"/>
            <a:ext cx="3403757" cy="11387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DONE BY: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1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Abd Alrahman Marshoud</a:t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1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Abd</a:t>
            </a:r>
            <a:r>
              <a:rPr b="1" lang="en-US" sz="1800"/>
              <a:t>allatif Joqa</a:t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1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Saif Dabbas </a:t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Google Shape;41;p4"/>
          <p:cNvSpPr/>
          <p:nvPr/>
        </p:nvSpPr>
        <p:spPr>
          <a:xfrm>
            <a:off x="5711484" y="3936181"/>
            <a:ext cx="251628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SUPERVISOR: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Dr. Mohammad Abuabiah</a:t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sng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m.abuabiah@najah.edu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4"/>
          <p:cNvSpPr txBox="1"/>
          <p:nvPr/>
        </p:nvSpPr>
        <p:spPr>
          <a:xfrm>
            <a:off x="916229" y="1482151"/>
            <a:ext cx="7311600" cy="15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0" lang="en-US" sz="2000" u="sng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Graduation Project </a:t>
            </a:r>
            <a:r>
              <a:rPr b="1" lang="en-US" sz="2000" u="sng">
                <a:latin typeface="Lora"/>
                <a:ea typeface="Lora"/>
                <a:cs typeface="Lora"/>
                <a:sym typeface="Lora"/>
              </a:rPr>
              <a:t>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t/>
            </a:r>
            <a:endParaRPr b="1" i="0" sz="1100" u="sng" cap="none" strike="noStrike">
              <a:solidFill>
                <a:srgbClr val="000000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b="1" i="0" lang="en-US" sz="3200" u="none" cap="none" strike="noStrik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Development of a Low-Cost Service Dog Robot for Enhanced Assistance</a:t>
            </a:r>
            <a:endParaRPr b="0" i="0" sz="3200" u="none" cap="none" strike="noStrike">
              <a:solidFill>
                <a:srgbClr val="000000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43" name="Google Shape;43;p4"/>
          <p:cNvSpPr txBox="1"/>
          <p:nvPr/>
        </p:nvSpPr>
        <p:spPr>
          <a:xfrm>
            <a:off x="1809419" y="170230"/>
            <a:ext cx="5278582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en-US" sz="16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AN-Najah National University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en-US" sz="16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Faculty of Engineering &amp; Information Technology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en-US" sz="16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Mechanical and Mechatronics Engineering Department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4"/>
          <p:cNvSpPr txBox="1"/>
          <p:nvPr/>
        </p:nvSpPr>
        <p:spPr>
          <a:xfrm>
            <a:off x="3784963" y="4545200"/>
            <a:ext cx="13275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US"/>
              <a:t>AUG</a:t>
            </a:r>
            <a:r>
              <a:rPr b="1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0</a:t>
            </a:r>
            <a:r>
              <a:rPr b="1" lang="en-US"/>
              <a:t>4</a:t>
            </a:r>
            <a:r>
              <a:rPr b="1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2024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5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</a:rPr>
              <a:t>Project </a:t>
            </a:r>
            <a:r>
              <a:rPr lang="en-US"/>
              <a:t>Identity (Motivation)</a:t>
            </a:r>
            <a:endParaRPr/>
          </a:p>
        </p:txBody>
      </p:sp>
      <p:sp>
        <p:nvSpPr>
          <p:cNvPr id="50" name="Google Shape;50;p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1" name="Google Shape;51;p5"/>
          <p:cNvPicPr preferRelativeResize="0"/>
          <p:nvPr/>
        </p:nvPicPr>
        <p:blipFill rotWithShape="1">
          <a:blip r:embed="rId3">
            <a:alphaModFix/>
          </a:blip>
          <a:srcRect b="12337" l="11134" r="12237" t="7016"/>
          <a:stretch/>
        </p:blipFill>
        <p:spPr>
          <a:xfrm>
            <a:off x="1252100" y="1441664"/>
            <a:ext cx="2910198" cy="3062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52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857475" y="1534775"/>
            <a:ext cx="2667000" cy="28765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</p:pic>
      <p:cxnSp>
        <p:nvCxnSpPr>
          <p:cNvPr id="53" name="Google Shape;53;p5"/>
          <p:cNvCxnSpPr/>
          <p:nvPr/>
        </p:nvCxnSpPr>
        <p:spPr>
          <a:xfrm>
            <a:off x="3876525" y="3041475"/>
            <a:ext cx="1722600" cy="0"/>
          </a:xfrm>
          <a:prstGeom prst="straightConnector1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med" w="med" type="stealth"/>
          </a:ln>
        </p:spPr>
      </p:cxnSp>
      <p:sp>
        <p:nvSpPr>
          <p:cNvPr id="54" name="Google Shape;54;p5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6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</a:rPr>
              <a:t>Project </a:t>
            </a:r>
            <a:r>
              <a:rPr lang="en-US"/>
              <a:t>Identity (Motivation)</a:t>
            </a:r>
            <a:endParaRPr/>
          </a:p>
        </p:txBody>
      </p:sp>
      <p:sp>
        <p:nvSpPr>
          <p:cNvPr id="60" name="Google Shape;60;p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" name="Google Shape;61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521025" y="1419350"/>
            <a:ext cx="4622598" cy="3086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6"/>
          <p:cNvPicPr preferRelativeResize="0"/>
          <p:nvPr/>
        </p:nvPicPr>
        <p:blipFill rotWithShape="1">
          <a:blip r:embed="rId4">
            <a:alphaModFix/>
          </a:blip>
          <a:srcRect b="6181" l="0" r="0" t="0"/>
          <a:stretch/>
        </p:blipFill>
        <p:spPr>
          <a:xfrm flipH="1">
            <a:off x="1000400" y="1443163"/>
            <a:ext cx="2409239" cy="3039150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6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7"/>
          <p:cNvPicPr preferRelativeResize="0"/>
          <p:nvPr/>
        </p:nvPicPr>
        <p:blipFill rotWithShape="1">
          <a:blip r:embed="rId3">
            <a:alphaModFix/>
          </a:blip>
          <a:srcRect b="0" l="16121" r="13939" t="0"/>
          <a:stretch/>
        </p:blipFill>
        <p:spPr>
          <a:xfrm>
            <a:off x="5551025" y="1452475"/>
            <a:ext cx="3592976" cy="2889725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7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>
                <a:latin typeface="Lora"/>
                <a:ea typeface="Lora"/>
                <a:cs typeface="Lora"/>
                <a:sym typeface="Lora"/>
              </a:rPr>
              <a:t>Contents </a:t>
            </a:r>
            <a:endParaRPr/>
          </a:p>
        </p:txBody>
      </p:sp>
      <p:sp>
        <p:nvSpPr>
          <p:cNvPr id="70" name="Google Shape;70;p7"/>
          <p:cNvSpPr txBox="1"/>
          <p:nvPr>
            <p:ph idx="4294967295" type="body"/>
          </p:nvPr>
        </p:nvSpPr>
        <p:spPr>
          <a:xfrm>
            <a:off x="1381250" y="1518850"/>
            <a:ext cx="40002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3"/>
                </a:solidFill>
                <a:latin typeface="Lora"/>
                <a:ea typeface="Lora"/>
                <a:cs typeface="Lora"/>
                <a:sym typeface="Lora"/>
              </a:rPr>
              <a:t>Motivation</a:t>
            </a:r>
            <a:endParaRPr b="1" sz="1800">
              <a:solidFill>
                <a:schemeClr val="accent3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3"/>
                </a:solidFill>
                <a:latin typeface="Lora"/>
                <a:ea typeface="Lora"/>
                <a:cs typeface="Lora"/>
                <a:sym typeface="Lora"/>
              </a:rPr>
              <a:t>Context of Our Project</a:t>
            </a:r>
            <a:endParaRPr b="1" sz="1800">
              <a:solidFill>
                <a:schemeClr val="accent3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3"/>
                </a:solidFill>
                <a:latin typeface="Lora"/>
                <a:ea typeface="Lora"/>
                <a:cs typeface="Lora"/>
                <a:sym typeface="Lora"/>
              </a:rPr>
              <a:t>The Dog Robot</a:t>
            </a:r>
            <a:endParaRPr b="1" sz="1800">
              <a:solidFill>
                <a:schemeClr val="accent3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Clr>
                <a:srgbClr val="FFC000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rgbClr val="FFC000"/>
                </a:solidFill>
                <a:latin typeface="Lora"/>
                <a:ea typeface="Lora"/>
                <a:cs typeface="Lora"/>
                <a:sym typeface="Lora"/>
              </a:rPr>
              <a:t>Model Design</a:t>
            </a:r>
            <a:endParaRPr b="1" sz="1800">
              <a:solidFill>
                <a:srgbClr val="FFC000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Clr>
                <a:srgbClr val="FFC000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rgbClr val="FFC000"/>
                </a:solidFill>
                <a:latin typeface="Lora"/>
                <a:ea typeface="Lora"/>
                <a:cs typeface="Lora"/>
                <a:sym typeface="Lora"/>
              </a:rPr>
              <a:t>Electrical components</a:t>
            </a:r>
            <a:endParaRPr b="1" sz="1800">
              <a:solidFill>
                <a:srgbClr val="FFC000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1"/>
                </a:solidFill>
                <a:latin typeface="Lora"/>
                <a:ea typeface="Lora"/>
                <a:cs typeface="Lora"/>
                <a:sym typeface="Lora"/>
              </a:rPr>
              <a:t>Results and Discussion</a:t>
            </a:r>
            <a:endParaRPr b="1" sz="1800">
              <a:solidFill>
                <a:schemeClr val="accent1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1"/>
                </a:solidFill>
                <a:latin typeface="Lora"/>
                <a:ea typeface="Lora"/>
                <a:cs typeface="Lora"/>
                <a:sym typeface="Lora"/>
              </a:rPr>
              <a:t>Conclusion</a:t>
            </a:r>
            <a:endParaRPr b="1" sz="1800">
              <a:solidFill>
                <a:schemeClr val="accent1"/>
              </a:solidFill>
              <a:latin typeface="Lora"/>
              <a:ea typeface="Lora"/>
              <a:cs typeface="Lora"/>
              <a:sym typeface="Lora"/>
            </a:endParaRPr>
          </a:p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Lora"/>
              <a:buChar char="◉"/>
            </a:pPr>
            <a:r>
              <a:rPr b="1" lang="en-US" sz="1800">
                <a:solidFill>
                  <a:schemeClr val="accent1"/>
                </a:solidFill>
                <a:latin typeface="Lora"/>
                <a:ea typeface="Lora"/>
                <a:cs typeface="Lora"/>
                <a:sym typeface="Lora"/>
              </a:rPr>
              <a:t>Future Work </a:t>
            </a:r>
            <a:endParaRPr b="1" sz="1800">
              <a:solidFill>
                <a:srgbClr val="FFC000"/>
              </a:solidFill>
              <a:latin typeface="Lora"/>
              <a:ea typeface="Lora"/>
              <a:cs typeface="Lora"/>
              <a:sym typeface="Lora"/>
            </a:endParaRPr>
          </a:p>
          <a:p>
            <a:pPr indent="-2286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 sz="180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71" name="Google Shape;71;p7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72" name="Google Shape;72;p7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73" name="Google Shape;73;p7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4" name="Google Shape;74;p7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7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6" name="Google Shape;76;p7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7" name="Google Shape;77;p7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8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8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</a:rPr>
              <a:t>Literature Review</a:t>
            </a:r>
            <a:endParaRPr sz="2400"/>
          </a:p>
        </p:txBody>
      </p:sp>
      <p:pic>
        <p:nvPicPr>
          <p:cNvPr id="84" name="Google Shape;84;p8"/>
          <p:cNvPicPr preferRelativeResize="0"/>
          <p:nvPr/>
        </p:nvPicPr>
        <p:blipFill rotWithShape="1">
          <a:blip r:embed="rId3">
            <a:alphaModFix/>
          </a:blip>
          <a:srcRect b="9422" l="34964" r="34965" t="8917"/>
          <a:stretch/>
        </p:blipFill>
        <p:spPr>
          <a:xfrm>
            <a:off x="7060700" y="1618700"/>
            <a:ext cx="1681701" cy="2568824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8"/>
          <p:cNvSpPr txBox="1"/>
          <p:nvPr>
            <p:ph idx="4294967295" type="body"/>
          </p:nvPr>
        </p:nvSpPr>
        <p:spPr>
          <a:xfrm>
            <a:off x="1018925" y="1618700"/>
            <a:ext cx="5636400" cy="293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56975" wrap="square" tIns="91425">
            <a:noAutofit/>
          </a:bodyPr>
          <a:lstStyle/>
          <a:p>
            <a:pPr indent="-3429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800"/>
              <a:buFont typeface="Times New Roman"/>
              <a:buChar char="◉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30 research papers and scientific articles from 2015-2023 on this topic have been read and discussed.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4572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◉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Our literature review focus on three main areas: 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❏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General Mobile Robots.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❏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Dog robots.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❏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Application of Dog Robots.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4572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◉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One important observation from the literature review is the absence of </a:t>
            </a: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Low-Cost </a:t>
            </a: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dog robot.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6" name="Google Shape;86;p8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7" name="Google Shape;87;p8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9"/>
          <p:cNvSpPr/>
          <p:nvPr/>
        </p:nvSpPr>
        <p:spPr>
          <a:xfrm>
            <a:off x="-1" y="4710663"/>
            <a:ext cx="9139577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9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/>
              <a:t>Objective</a:t>
            </a:r>
            <a:endParaRPr sz="2400"/>
          </a:p>
        </p:txBody>
      </p:sp>
      <p:sp>
        <p:nvSpPr>
          <p:cNvPr id="94" name="Google Shape;94;p9"/>
          <p:cNvSpPr txBox="1"/>
          <p:nvPr>
            <p:ph idx="4294967295" type="body"/>
          </p:nvPr>
        </p:nvSpPr>
        <p:spPr>
          <a:xfrm>
            <a:off x="726913" y="1789850"/>
            <a:ext cx="4177500" cy="225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Develop a low-cost Dog Robot.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Enable the robot to navigate, plan, avoid obstacles.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Providing the opportunity for broad applications.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5" name="Google Shape;95;p9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96" name="Google Shape;96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33238" y="1789850"/>
            <a:ext cx="3383849" cy="22553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</p:pic>
      <p:sp>
        <p:nvSpPr>
          <p:cNvPr id="97" name="Google Shape;97;p9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0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0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Why Dog Robot? </a:t>
            </a:r>
            <a:endParaRPr sz="2400"/>
          </a:p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5" name="Google Shape;105;p10"/>
          <p:cNvSpPr txBox="1"/>
          <p:nvPr/>
        </p:nvSpPr>
        <p:spPr>
          <a:xfrm>
            <a:off x="1024749" y="1998775"/>
            <a:ext cx="34485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Mobility and Adaptability.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Broad Applications.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Interaction and Cooperation.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6" name="Google Shape;106;p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15978" y="1853025"/>
            <a:ext cx="3555523" cy="20000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07" name="Google Shape;107;p10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1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11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Challenges</a:t>
            </a:r>
            <a:endParaRPr sz="2400"/>
          </a:p>
        </p:txBody>
      </p:sp>
      <p:sp>
        <p:nvSpPr>
          <p:cNvPr id="114" name="Google Shape;114;p11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15" name="Google Shape;115;p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4258819">
            <a:off x="2074758" y="780473"/>
            <a:ext cx="3123285" cy="17586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1"/>
          <p:cNvPicPr preferRelativeResize="0"/>
          <p:nvPr/>
        </p:nvPicPr>
        <p:blipFill rotWithShape="1">
          <a:blip r:embed="rId4">
            <a:alphaModFix/>
          </a:blip>
          <a:srcRect b="44015" l="11134" r="12237" t="7012"/>
          <a:stretch/>
        </p:blipFill>
        <p:spPr>
          <a:xfrm>
            <a:off x="6077325" y="1098025"/>
            <a:ext cx="1809075" cy="1156173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17" name="Google Shape;117;p11"/>
          <p:cNvGraphicFramePr/>
          <p:nvPr/>
        </p:nvGraphicFramePr>
        <p:xfrm>
          <a:off x="766913" y="22095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{E4AF28C6-8E25-4C25-B4DF-661BF0A0C096}</a:tableStyleId>
              </a:tblPr>
              <a:tblGrid>
                <a:gridCol w="1850850"/>
                <a:gridCol w="2804300"/>
                <a:gridCol w="3107400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Feature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FCD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Arm Robots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Dog Robots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3F3F3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Mobility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FCD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Limited Range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Move Around Freely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>
                          <a:solidFill>
                            <a:schemeClr val="dk1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</a:t>
                      </a:r>
                      <a:r>
                        <a:rPr b="1" lang="en-US">
                          <a:solidFill>
                            <a:schemeClr val="dk1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nvironment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FCD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Industrial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Unstructured environments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Applications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FCD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Assembly, pick-and-place operations, or welding.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Security, surveillance, search, rescue operations and logistics assistance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Number of Motors</a:t>
                      </a:r>
                      <a:endParaRPr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  <a:solidFill>
                      <a:srgbClr val="FFCD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3-8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12-16 </a:t>
                      </a:r>
                      <a:endParaRPr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 anchor="ctr">
                    <a:lnL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dot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118" name="Google Shape;118;p11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12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Operating System (ROS)</a:t>
            </a:r>
            <a:endParaRPr sz="2400"/>
          </a:p>
        </p:txBody>
      </p:sp>
      <p:sp>
        <p:nvSpPr>
          <p:cNvPr id="125" name="Google Shape;125;p12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26" name="Google Shape;126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87899" y="1900736"/>
            <a:ext cx="3174339" cy="844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928599" y="3057997"/>
            <a:ext cx="3492953" cy="11102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28" name="Google Shape;128;p12"/>
          <p:cNvSpPr txBox="1"/>
          <p:nvPr/>
        </p:nvSpPr>
        <p:spPr>
          <a:xfrm>
            <a:off x="846375" y="2210975"/>
            <a:ext cx="3625200" cy="164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9250" lvl="0" marL="457200" marR="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1900"/>
              <a:buFont typeface="Quattrocento Sans"/>
              <a:buChar char="◉"/>
            </a:pPr>
            <a:r>
              <a:rPr b="0" i="0" lang="en-US" sz="19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ROS is an open-source framework that provides a collection of software libraries and tools to help developers build robot applications.</a:t>
            </a:r>
            <a:endParaRPr b="0" i="0" sz="1900" u="none" cap="none" strike="noStrik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sp>
        <p:nvSpPr>
          <p:cNvPr id="129" name="Google Shape;129;p12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 Alrahman Marshoud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13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Model Design</a:t>
            </a:r>
            <a:endParaRPr/>
          </a:p>
        </p:txBody>
      </p:sp>
      <p:sp>
        <p:nvSpPr>
          <p:cNvPr id="136" name="Google Shape;136;p13"/>
          <p:cNvSpPr txBox="1"/>
          <p:nvPr>
            <p:ph idx="4294967295" type="body"/>
          </p:nvPr>
        </p:nvSpPr>
        <p:spPr>
          <a:xfrm>
            <a:off x="461950" y="1618700"/>
            <a:ext cx="37881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Char char="◉"/>
            </a:pPr>
            <a:r>
              <a:rPr b="1" lang="en-US">
                <a:latin typeface="Times New Roman"/>
                <a:ea typeface="Times New Roman"/>
                <a:cs typeface="Times New Roman"/>
                <a:sym typeface="Times New Roman"/>
              </a:rPr>
              <a:t> Expected Final View</a:t>
            </a:r>
            <a:endParaRPr/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/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7" name="Google Shape;137;p1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138" name="Google Shape;138;p13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139" name="Google Shape;139;p13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" name="Google Shape;140;p13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" name="Google Shape;141;p13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13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43" name="Google Shape;143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02450" y="1510675"/>
            <a:ext cx="4054842" cy="3047588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3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4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14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Model Design</a:t>
            </a:r>
            <a:endParaRPr/>
          </a:p>
        </p:txBody>
      </p:sp>
      <p:sp>
        <p:nvSpPr>
          <p:cNvPr id="151" name="Google Shape;151;p14"/>
          <p:cNvSpPr txBox="1"/>
          <p:nvPr>
            <p:ph idx="4294967295" type="body"/>
          </p:nvPr>
        </p:nvSpPr>
        <p:spPr>
          <a:xfrm>
            <a:off x="1381250" y="1418963"/>
            <a:ext cx="71433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Char char="◉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 Leg Mechanism and </a:t>
            </a: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Frame definitions:                       </a:t>
            </a:r>
            <a:endParaRPr sz="1800"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Char char="◉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800"/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1800"/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14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153" name="Google Shape;153;p14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154" name="Google Shape;154;p14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" name="Google Shape;155;p14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" name="Google Shape;156;p14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" name="Google Shape;157;p14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58" name="Google Shape;15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6450" y="1817775"/>
            <a:ext cx="3149597" cy="2832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6875" y="1894125"/>
            <a:ext cx="2559624" cy="2755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586500" y="2119775"/>
            <a:ext cx="2455950" cy="2590901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4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5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15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Robotics Analytics</a:t>
            </a:r>
            <a:endParaRPr/>
          </a:p>
        </p:txBody>
      </p:sp>
      <p:sp>
        <p:nvSpPr>
          <p:cNvPr id="168" name="Google Shape;168;p15"/>
          <p:cNvSpPr txBox="1"/>
          <p:nvPr>
            <p:ph idx="4294967295" type="body"/>
          </p:nvPr>
        </p:nvSpPr>
        <p:spPr>
          <a:xfrm>
            <a:off x="773525" y="1418975"/>
            <a:ext cx="43431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 Two Methods: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44500" lvl="0" marL="5588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Font typeface="Arial"/>
              <a:buAutoNum type="arabicPeriod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Forward Kinematics Analysis: </a:t>
            </a: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the process of obtaining the position and velocity of the end effector, given the known joint angles and angular velocities.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44500" lvl="0" marL="5588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Font typeface="Arial"/>
              <a:buAutoNum type="arabicPeriod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Inverse Kinematics Analysis: </a:t>
            </a:r>
            <a:r>
              <a:rPr lang="en-US" sz="1800">
                <a:solidFill>
                  <a:srgbClr val="040C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of kinematic equations to determine the motion of a robot to reach a desired position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9" name="Google Shape;169;p1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170" name="Google Shape;170;p15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171" name="Google Shape;171;p15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" name="Google Shape;172;p15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" name="Google Shape;173;p15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" name="Google Shape;174;p15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75" name="Google Shape;175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70475" y="1723475"/>
            <a:ext cx="3491737" cy="262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15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6"/>
          <p:cNvSpPr txBox="1"/>
          <p:nvPr>
            <p:ph type="title"/>
          </p:nvPr>
        </p:nvSpPr>
        <p:spPr>
          <a:xfrm>
            <a:off x="952500" y="930263"/>
            <a:ext cx="39342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Forward Kinematics Analysis</a:t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82" name="Google Shape;182;p16"/>
          <p:cNvSpPr txBox="1"/>
          <p:nvPr>
            <p:ph idx="4294967295" type="body"/>
          </p:nvPr>
        </p:nvSpPr>
        <p:spPr>
          <a:xfrm>
            <a:off x="666050" y="1373350"/>
            <a:ext cx="39342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DH parameters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183" name="Google Shape;183;p1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184" name="Google Shape;184;p16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185" name="Google Shape;185;p16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" name="Google Shape;186;p16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" name="Google Shape;187;p16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" name="Google Shape;188;p16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189" name="Google Shape;189;p16"/>
          <p:cNvGraphicFramePr/>
          <p:nvPr/>
        </p:nvGraphicFramePr>
        <p:xfrm>
          <a:off x="952500" y="19923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{25B0CF25-920F-48B7-BC70-8C605CB672E3}</a:tableStyleId>
              </a:tblPr>
              <a:tblGrid>
                <a:gridCol w="562600"/>
                <a:gridCol w="562600"/>
                <a:gridCol w="562600"/>
                <a:gridCol w="562600"/>
                <a:gridCol w="562600"/>
              </a:tblGrid>
              <a:tr h="3681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joint</a:t>
                      </a:r>
                      <a:endParaRPr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αi</a:t>
                      </a:r>
                      <a:endParaRPr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ai</a:t>
                      </a:r>
                      <a:endParaRPr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di</a:t>
                      </a:r>
                      <a:endParaRPr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θi</a:t>
                      </a:r>
                      <a:endParaRPr sz="1400" u="none" cap="none" strike="noStrike"/>
                    </a:p>
                  </a:txBody>
                  <a:tcPr marT="91425" marB="91425" marR="91425" marL="91425"/>
                </a:tc>
              </a:tr>
              <a:tr h="3681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1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L1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θ1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</a:tr>
              <a:tr h="3681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2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/>
                        <a:t>L2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θ2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</a:tr>
              <a:tr h="3681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3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L</a:t>
                      </a:r>
                      <a:r>
                        <a:rPr b="1" lang="en-US"/>
                        <a:t>3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θ3</a:t>
                      </a:r>
                      <a:endParaRPr b="1" sz="1400" u="none" cap="none" strike="noStrike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190" name="Google Shape;190;p16"/>
          <p:cNvSpPr txBox="1"/>
          <p:nvPr>
            <p:ph idx="4294967295" type="body"/>
          </p:nvPr>
        </p:nvSpPr>
        <p:spPr>
          <a:xfrm>
            <a:off x="4082550" y="1373350"/>
            <a:ext cx="50616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location of the foot in cartesian space would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91" name="Google Shape;19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82562" y="2261975"/>
            <a:ext cx="4758975" cy="1242005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6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"/>
          <p:cNvSpPr txBox="1"/>
          <p:nvPr>
            <p:ph type="title"/>
          </p:nvPr>
        </p:nvSpPr>
        <p:spPr>
          <a:xfrm>
            <a:off x="916450" y="909238"/>
            <a:ext cx="4923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Inverse Kinematics Analysis</a:t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98" name="Google Shape;198;p17"/>
          <p:cNvSpPr txBox="1"/>
          <p:nvPr>
            <p:ph idx="4294967295" type="body"/>
          </p:nvPr>
        </p:nvSpPr>
        <p:spPr>
          <a:xfrm>
            <a:off x="248075" y="1373350"/>
            <a:ext cx="39246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DH parameters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199" name="Google Shape;199;p17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200" name="Google Shape;200;p17"/>
          <p:cNvGrpSpPr/>
          <p:nvPr/>
        </p:nvGrpSpPr>
        <p:grpSpPr>
          <a:xfrm>
            <a:off x="916458" y="1019737"/>
            <a:ext cx="214625" cy="214625"/>
            <a:chOff x="2594050" y="1631825"/>
            <a:chExt cx="439625" cy="439625"/>
          </a:xfrm>
        </p:grpSpPr>
        <p:sp>
          <p:nvSpPr>
            <p:cNvPr id="201" name="Google Shape;201;p17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2" name="Google Shape;202;p17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3" name="Google Shape;203;p17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17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05" name="Google Shape;205;p17"/>
          <p:cNvSpPr txBox="1"/>
          <p:nvPr>
            <p:ph idx="4294967295" type="body"/>
          </p:nvPr>
        </p:nvSpPr>
        <p:spPr>
          <a:xfrm>
            <a:off x="4082400" y="1373350"/>
            <a:ext cx="50616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leg in its zero angle pose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206" name="Google Shape;206;p17"/>
          <p:cNvGraphicFramePr/>
          <p:nvPr/>
        </p:nvGraphicFramePr>
        <p:xfrm>
          <a:off x="380850" y="20334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{25B0CF25-920F-48B7-BC70-8C605CB672E3}</a:tableStyleId>
              </a:tblPr>
              <a:tblGrid>
                <a:gridCol w="534300"/>
                <a:gridCol w="630525"/>
                <a:gridCol w="555700"/>
                <a:gridCol w="491525"/>
                <a:gridCol w="459450"/>
                <a:gridCol w="534300"/>
              </a:tblGrid>
              <a:tr h="4246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joint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offset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αi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ai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di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/>
                        <a:t>θi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246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1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>
                          <a:solidFill>
                            <a:schemeClr val="dk1"/>
                          </a:solidFill>
                        </a:rPr>
                        <a:t>π /2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>
                          <a:solidFill>
                            <a:schemeClr val="dk1"/>
                          </a:solidFill>
                        </a:rPr>
                        <a:t>π /2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θ1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246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2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0.1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θ2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246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3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>
                          <a:solidFill>
                            <a:schemeClr val="dk1"/>
                          </a:solidFill>
                        </a:rPr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0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/>
                        <a:t>θ3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207" name="Google Shape;207;p17"/>
          <p:cNvSpPr txBox="1"/>
          <p:nvPr/>
        </p:nvSpPr>
        <p:spPr>
          <a:xfrm>
            <a:off x="504725" y="4420625"/>
            <a:ext cx="3205800" cy="32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1" i="0" lang="en-US" sz="12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DH parameters based on leg simulation</a:t>
            </a:r>
            <a:endParaRPr b="1" i="0" sz="1200" u="none" cap="none" strike="noStrike">
              <a:solidFill>
                <a:srgbClr val="000000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pic>
        <p:nvPicPr>
          <p:cNvPr id="208" name="Google Shape;20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43375" y="1772725"/>
            <a:ext cx="3817426" cy="2863073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17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8"/>
          <p:cNvSpPr txBox="1"/>
          <p:nvPr>
            <p:ph type="title"/>
          </p:nvPr>
        </p:nvSpPr>
        <p:spPr>
          <a:xfrm>
            <a:off x="916450" y="909263"/>
            <a:ext cx="49335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Inverse Kinematics Analysis</a:t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215" name="Google Shape;215;p18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216" name="Google Shape;216;p18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217" name="Google Shape;217;p18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" name="Google Shape;218;p18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9" name="Google Shape;219;p18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0" name="Google Shape;220;p18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21" name="Google Shape;221;p18"/>
          <p:cNvSpPr txBox="1"/>
          <p:nvPr>
            <p:ph idx="4294967295" type="body"/>
          </p:nvPr>
        </p:nvSpPr>
        <p:spPr>
          <a:xfrm>
            <a:off x="556650" y="1362075"/>
            <a:ext cx="4204800" cy="4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Dog Robot Simulation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22" name="Google Shape;222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55399" y="1952274"/>
            <a:ext cx="3148325" cy="2611575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18"/>
          <p:cNvSpPr txBox="1"/>
          <p:nvPr>
            <p:ph idx="4294967295" type="body"/>
          </p:nvPr>
        </p:nvSpPr>
        <p:spPr>
          <a:xfrm>
            <a:off x="4694900" y="1315275"/>
            <a:ext cx="4086600" cy="57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Trajectory taken by a single foot </a:t>
            </a:r>
            <a:endParaRPr b="1" sz="1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24" name="Google Shape;224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16438" y="1858675"/>
            <a:ext cx="3310062" cy="2648026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18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9"/>
          <p:cNvSpPr txBox="1"/>
          <p:nvPr>
            <p:ph idx="4294967295" type="body"/>
          </p:nvPr>
        </p:nvSpPr>
        <p:spPr>
          <a:xfrm>
            <a:off x="675825" y="1234375"/>
            <a:ext cx="3843000" cy="34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Raspberry Pi 4 Model B </a:t>
            </a:r>
            <a:endParaRPr sz="1800"/>
          </a:p>
          <a:p>
            <a:pPr indent="-228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1800"/>
          </a:p>
        </p:txBody>
      </p:sp>
      <p:sp>
        <p:nvSpPr>
          <p:cNvPr id="231" name="Google Shape;231;p19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2" name="Google Shape;232;p19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Electrical Components</a:t>
            </a:r>
            <a:endParaRPr/>
          </a:p>
        </p:txBody>
      </p:sp>
      <p:grpSp>
        <p:nvGrpSpPr>
          <p:cNvPr id="233" name="Google Shape;233;p19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234" name="Google Shape;234;p19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19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6" name="Google Shape;236;p19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7" name="Google Shape;237;p19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238" name="Google Shape;238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4600" y="1736600"/>
            <a:ext cx="3424074" cy="28590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39" name="Google Shape;239;p19"/>
          <p:cNvSpPr txBox="1"/>
          <p:nvPr>
            <p:ph idx="4294967295" type="body"/>
          </p:nvPr>
        </p:nvSpPr>
        <p:spPr>
          <a:xfrm>
            <a:off x="4851775" y="1234375"/>
            <a:ext cx="3600900" cy="351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RPLIDAR</a:t>
            </a:r>
            <a:r>
              <a:rPr b="1" lang="en-US" sz="18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800"/>
          </a:p>
          <a:p>
            <a:pPr indent="-228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1800"/>
          </a:p>
        </p:txBody>
      </p:sp>
      <p:pic>
        <p:nvPicPr>
          <p:cNvPr id="240" name="Google Shape;240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450750" y="1827175"/>
            <a:ext cx="4402950" cy="2695375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19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0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47" name="Google Shape;247;p20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Electrical Components</a:t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248" name="Google Shape;248;p20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249" name="Google Shape;249;p20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1" name="Google Shape;251;p20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2" name="Google Shape;252;p20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3" name="Google Shape;253;p20"/>
          <p:cNvSpPr txBox="1"/>
          <p:nvPr>
            <p:ph idx="4294967295" type="body"/>
          </p:nvPr>
        </p:nvSpPr>
        <p:spPr>
          <a:xfrm>
            <a:off x="4505975" y="1438738"/>
            <a:ext cx="4018500" cy="305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just"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Power: Lithium Ion Batteries 3.7 Volt for each  </a:t>
            </a:r>
            <a:endParaRPr/>
          </a:p>
        </p:txBody>
      </p:sp>
      <p:sp>
        <p:nvSpPr>
          <p:cNvPr id="254" name="Google Shape;254;p20"/>
          <p:cNvSpPr txBox="1"/>
          <p:nvPr/>
        </p:nvSpPr>
        <p:spPr>
          <a:xfrm>
            <a:off x="575400" y="1503100"/>
            <a:ext cx="30000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just"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Servo motors: </a:t>
            </a:r>
            <a:r>
              <a:rPr b="1" lang="en-US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Hiwonder High Torque 25Kg.Cm</a:t>
            </a:r>
            <a:endParaRPr sz="1600"/>
          </a:p>
        </p:txBody>
      </p:sp>
      <p:pic>
        <p:nvPicPr>
          <p:cNvPr id="255" name="Google Shape;25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6450" y="2211100"/>
            <a:ext cx="3351525" cy="2283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96750" y="2211100"/>
            <a:ext cx="3627726" cy="1758900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20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21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Electrical Circuit</a:t>
            </a:r>
            <a:endParaRPr/>
          </a:p>
        </p:txBody>
      </p:sp>
      <p:sp>
        <p:nvSpPr>
          <p:cNvPr id="263" name="Google Shape;263;p21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264" name="Google Shape;26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94738" y="1358275"/>
            <a:ext cx="4354524" cy="3323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1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2"/>
          <p:cNvSpPr txBox="1"/>
          <p:nvPr>
            <p:ph type="title"/>
          </p:nvPr>
        </p:nvSpPr>
        <p:spPr>
          <a:xfrm>
            <a:off x="1131075" y="9092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228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Electrical</a:t>
            </a: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Circuit</a:t>
            </a:r>
            <a:endParaRPr/>
          </a:p>
        </p:txBody>
      </p:sp>
      <p:sp>
        <p:nvSpPr>
          <p:cNvPr id="271" name="Google Shape;271;p22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272" name="Google Shape;272;p22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273" name="Google Shape;273;p22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4" name="Google Shape;274;p22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5" name="Google Shape;275;p22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6" name="Google Shape;276;p22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277" name="Google Shape;27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3600" y="1589225"/>
            <a:ext cx="4903774" cy="28209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78" name="Google Shape;278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35750" y="2026150"/>
            <a:ext cx="3209325" cy="1580586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22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23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3D Printing Parts </a:t>
            </a:r>
            <a:endParaRPr/>
          </a:p>
        </p:txBody>
      </p:sp>
      <p:sp>
        <p:nvSpPr>
          <p:cNvPr id="285" name="Google Shape;285;p2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6" name="Google Shape;286;p23"/>
          <p:cNvSpPr txBox="1"/>
          <p:nvPr>
            <p:ph idx="4294967295" type="body"/>
          </p:nvPr>
        </p:nvSpPr>
        <p:spPr>
          <a:xfrm>
            <a:off x="655025" y="1358275"/>
            <a:ext cx="38904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Low cost and weight.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 Bro and tough PLA Materials used.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Direction of printing.</a:t>
            </a:r>
            <a:b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7" name="Google Shape;287;p23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  <p:pic>
        <p:nvPicPr>
          <p:cNvPr id="288" name="Google Shape;28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88674" y="1272025"/>
            <a:ext cx="3135800" cy="2599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24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Difference</a:t>
            </a:r>
            <a:r>
              <a:rPr lang="en-US"/>
              <a:t> Between 3D Printing Materials</a:t>
            </a:r>
            <a:endParaRPr/>
          </a:p>
        </p:txBody>
      </p:sp>
      <p:sp>
        <p:nvSpPr>
          <p:cNvPr id="294" name="Google Shape;294;p24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5" name="Google Shape;295;p24"/>
          <p:cNvSpPr txBox="1"/>
          <p:nvPr/>
        </p:nvSpPr>
        <p:spPr>
          <a:xfrm>
            <a:off x="240825" y="1515475"/>
            <a:ext cx="3000000" cy="182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Times New Roman"/>
              <a:buChar char="◉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Difference between PLA Pro and tough PLA.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Times New Roman"/>
              <a:buChar char="◉"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Difference between PLA and other materials.</a:t>
            </a:r>
            <a:b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/>
          </a:p>
        </p:txBody>
      </p:sp>
      <p:pic>
        <p:nvPicPr>
          <p:cNvPr id="296" name="Google Shape;296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38475" y="1515475"/>
            <a:ext cx="4061925" cy="2399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25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3D Printing Parts </a:t>
            </a:r>
            <a:endParaRPr/>
          </a:p>
        </p:txBody>
      </p:sp>
      <p:sp>
        <p:nvSpPr>
          <p:cNvPr id="302" name="Google Shape;302;p2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03" name="Google Shape;303;p25"/>
          <p:cNvSpPr txBox="1"/>
          <p:nvPr>
            <p:ph idx="4294967295" type="body"/>
          </p:nvPr>
        </p:nvSpPr>
        <p:spPr>
          <a:xfrm>
            <a:off x="666525" y="1376625"/>
            <a:ext cx="44865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8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Elegoo Neptune 3 Plus was used.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Prusa Slicer program.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Elephant Foot function.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Innovative</a:t>
            </a: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 solutions.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just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b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04" name="Google Shape;304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50670" y="1298475"/>
            <a:ext cx="3073806" cy="32309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05" name="Google Shape;305;p25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26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3D Printing Parts In Reality</a:t>
            </a:r>
            <a:endParaRPr/>
          </a:p>
        </p:txBody>
      </p:sp>
      <p:sp>
        <p:nvSpPr>
          <p:cNvPr id="311" name="Google Shape;311;p2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12" name="Google Shape;312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9050" y="1763500"/>
            <a:ext cx="4320800" cy="24304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313" name="Google Shape;313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9967" y="1763500"/>
            <a:ext cx="4169083" cy="24304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27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Assembly </a:t>
            </a:r>
            <a:endParaRPr/>
          </a:p>
        </p:txBody>
      </p:sp>
      <p:sp>
        <p:nvSpPr>
          <p:cNvPr id="319" name="Google Shape;319;p27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20" name="Google Shape;320;p27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321" name="Google Shape;321;p27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2" name="Google Shape;322;p27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3" name="Google Shape;323;p27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4" name="Google Shape;324;p27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25" name="Google Shape;325;p27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  <p:pic>
        <p:nvPicPr>
          <p:cNvPr id="326" name="Google Shape;326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66850" y="1293825"/>
            <a:ext cx="6010301" cy="3380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28"/>
          <p:cNvSpPr txBox="1"/>
          <p:nvPr>
            <p:ph type="title"/>
          </p:nvPr>
        </p:nvSpPr>
        <p:spPr>
          <a:xfrm>
            <a:off x="13812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Final View of Our Robot</a:t>
            </a:r>
            <a:endParaRPr sz="2350">
              <a:solidFill>
                <a:schemeClr val="dk1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2400"/>
          </a:p>
        </p:txBody>
      </p:sp>
      <p:sp>
        <p:nvSpPr>
          <p:cNvPr id="332" name="Google Shape;332;p28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33" name="Google Shape;333;p28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334" name="Google Shape;334;p28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5" name="Google Shape;335;p28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6" name="Google Shape;336;p28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7" name="Google Shape;337;p28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38" name="Google Shape;338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12900" y="1487000"/>
            <a:ext cx="3642024" cy="30011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339" name="Google Shape;339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1875" y="1530937"/>
            <a:ext cx="3876076" cy="2913250"/>
          </a:xfrm>
          <a:prstGeom prst="rect">
            <a:avLst/>
          </a:prstGeom>
          <a:noFill/>
          <a:ln>
            <a:noFill/>
          </a:ln>
        </p:spPr>
      </p:pic>
      <p:sp>
        <p:nvSpPr>
          <p:cNvPr id="340" name="Google Shape;340;p28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Abdallatif Joqa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29"/>
          <p:cNvSpPr txBox="1"/>
          <p:nvPr>
            <p:ph type="title"/>
          </p:nvPr>
        </p:nvSpPr>
        <p:spPr>
          <a:xfrm>
            <a:off x="13812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Results and Discussion</a:t>
            </a:r>
            <a:endParaRPr sz="2350">
              <a:solidFill>
                <a:schemeClr val="dk1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2400"/>
          </a:p>
        </p:txBody>
      </p:sp>
      <p:sp>
        <p:nvSpPr>
          <p:cNvPr id="346" name="Google Shape;346;p29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47" name="Google Shape;347;p29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348" name="Google Shape;348;p29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9" name="Google Shape;349;p29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0" name="Google Shape;350;p29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1" name="Google Shape;351;p29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52" name="Google Shape;35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4675" y="1925138"/>
            <a:ext cx="2598976" cy="2598976"/>
          </a:xfrm>
          <a:prstGeom prst="rect">
            <a:avLst/>
          </a:prstGeom>
          <a:noFill/>
          <a:ln>
            <a:noFill/>
          </a:ln>
        </p:spPr>
      </p:pic>
      <p:sp>
        <p:nvSpPr>
          <p:cNvPr id="353" name="Google Shape;353;p29"/>
          <p:cNvSpPr txBox="1"/>
          <p:nvPr>
            <p:ph idx="4294967295" type="body"/>
          </p:nvPr>
        </p:nvSpPr>
        <p:spPr>
          <a:xfrm>
            <a:off x="910325" y="1455350"/>
            <a:ext cx="3528600" cy="4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Gazebo simulation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4" name="Google Shape;354;p29"/>
          <p:cNvSpPr txBox="1"/>
          <p:nvPr>
            <p:ph idx="4294967295" type="body"/>
          </p:nvPr>
        </p:nvSpPr>
        <p:spPr>
          <a:xfrm>
            <a:off x="4681075" y="1436750"/>
            <a:ext cx="4290600" cy="53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Real world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55" name="Google Shape;355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25725" y="2033825"/>
            <a:ext cx="3583975" cy="23816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56" name="Google Shape;356;p29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0"/>
          <p:cNvSpPr txBox="1"/>
          <p:nvPr>
            <p:ph type="title"/>
          </p:nvPr>
        </p:nvSpPr>
        <p:spPr>
          <a:xfrm>
            <a:off x="13605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Test 1:Controlling using keyboard</a:t>
            </a:r>
            <a:endParaRPr sz="235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2" name="Google Shape;362;p30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63" name="Google Shape;363;p30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364" name="Google Shape;364;p30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5" name="Google Shape;365;p30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6" name="Google Shape;366;p30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7" name="Google Shape;367;p30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68" name="Google Shape;368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86700" y="1401625"/>
            <a:ext cx="5315024" cy="29897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69" name="Google Shape;369;p30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31"/>
          <p:cNvSpPr txBox="1"/>
          <p:nvPr>
            <p:ph type="title"/>
          </p:nvPr>
        </p:nvSpPr>
        <p:spPr>
          <a:xfrm>
            <a:off x="13605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Test 1:Controlling using keyboard</a:t>
            </a:r>
            <a:endParaRPr sz="235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5" name="Google Shape;375;p31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76" name="Google Shape;376;p31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377" name="Google Shape;377;p31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8" name="Google Shape;378;p31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9" name="Google Shape;379;p31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0" name="Google Shape;380;p31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81" name="Google Shape;381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4488" y="1522025"/>
            <a:ext cx="5315023" cy="29897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82" name="Google Shape;382;p31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2"/>
          <p:cNvSpPr txBox="1"/>
          <p:nvPr>
            <p:ph type="title"/>
          </p:nvPr>
        </p:nvSpPr>
        <p:spPr>
          <a:xfrm>
            <a:off x="1360550" y="1019750"/>
            <a:ext cx="56589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Test 2:SLAM (localization and mapping)</a:t>
            </a:r>
            <a:endParaRPr sz="235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88" name="Google Shape;388;p32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389" name="Google Shape;389;p32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390" name="Google Shape;390;p32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1" name="Google Shape;391;p32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2" name="Google Shape;392;p32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3" name="Google Shape;393;p32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94" name="Google Shape;394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4488" y="1538950"/>
            <a:ext cx="5315023" cy="29897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395" name="Google Shape;395;p32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33"/>
          <p:cNvSpPr txBox="1"/>
          <p:nvPr>
            <p:ph type="title"/>
          </p:nvPr>
        </p:nvSpPr>
        <p:spPr>
          <a:xfrm>
            <a:off x="1360550" y="1019750"/>
            <a:ext cx="56589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Test 2:SLAM (localization and mapping)</a:t>
            </a:r>
            <a:endParaRPr sz="235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1" name="Google Shape;401;p3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02" name="Google Shape;402;p33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403" name="Google Shape;403;p33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4" name="Google Shape;404;p33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5" name="Google Shape;405;p33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6" name="Google Shape;406;p33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07" name="Google Shape;407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8425" y="1531550"/>
            <a:ext cx="5307162" cy="2989701"/>
          </a:xfrm>
          <a:prstGeom prst="rect">
            <a:avLst/>
          </a:prstGeom>
          <a:noFill/>
          <a:ln>
            <a:noFill/>
          </a:ln>
        </p:spPr>
      </p:pic>
      <p:sp>
        <p:nvSpPr>
          <p:cNvPr id="408" name="Google Shape;408;p33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34"/>
          <p:cNvSpPr txBox="1"/>
          <p:nvPr>
            <p:ph type="title"/>
          </p:nvPr>
        </p:nvSpPr>
        <p:spPr>
          <a:xfrm>
            <a:off x="1360550" y="1019750"/>
            <a:ext cx="56589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Test 3:Navigation</a:t>
            </a:r>
            <a:endParaRPr sz="2350">
              <a:solidFill>
                <a:schemeClr val="dk1"/>
              </a:solidFill>
              <a:highlight>
                <a:schemeClr val="lt1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4" name="Google Shape;414;p34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15" name="Google Shape;415;p34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416" name="Google Shape;416;p34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7" name="Google Shape;417;p34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8" name="Google Shape;418;p34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9" name="Google Shape;419;p34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20" name="Google Shape;420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4488" y="1569650"/>
            <a:ext cx="5315023" cy="29897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421" name="Google Shape;421;p34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35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Cost</a:t>
            </a: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600"/>
          </a:p>
        </p:txBody>
      </p:sp>
      <p:sp>
        <p:nvSpPr>
          <p:cNvPr id="427" name="Google Shape;427;p3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28" name="Google Shape;428;p35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429" name="Google Shape;429;p35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0" name="Google Shape;430;p35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1" name="Google Shape;431;p35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2" name="Google Shape;432;p35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33" name="Google Shape;433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337588" y="610336"/>
            <a:ext cx="2651826" cy="149165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34" name="Google Shape;434;p35"/>
          <p:cNvGraphicFramePr/>
          <p:nvPr/>
        </p:nvGraphicFramePr>
        <p:xfrm>
          <a:off x="952500" y="18097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{25B0CF25-920F-48B7-BC70-8C605CB672E3}</a:tableStyleId>
              </a:tblPr>
              <a:tblGrid>
                <a:gridCol w="704000"/>
                <a:gridCol w="4122000"/>
                <a:gridCol w="2413000"/>
              </a:tblGrid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#</a:t>
                      </a:r>
                      <a:endParaRPr b="1"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Item</a:t>
                      </a:r>
                      <a:endParaRPr b="1"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Cost</a:t>
                      </a:r>
                      <a:endParaRPr b="1"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Electrical components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563</a:t>
                      </a:r>
                      <a:r>
                        <a:rPr lang="en-US" sz="1400" u="none" cap="none" strike="noStrike">
                          <a:solidFill>
                            <a:srgbClr val="4D5156"/>
                          </a:solidFill>
                          <a:highlight>
                            <a:srgbClr val="FFFFFF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3D printing parts 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</a:t>
                      </a: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</a:t>
                      </a: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0</a:t>
                      </a:r>
                      <a:r>
                        <a:rPr lang="en-US" sz="1400" u="none" cap="none" strike="noStrike">
                          <a:solidFill>
                            <a:srgbClr val="4D5156"/>
                          </a:solidFill>
                          <a:highlight>
                            <a:srgbClr val="FFFFFF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Mechanical </a:t>
                      </a:r>
                      <a:r>
                        <a:rPr lang="en-US" sz="1400" u="none" cap="none" strike="noStrike">
                          <a:solidFill>
                            <a:schemeClr val="dk1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components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45</a:t>
                      </a:r>
                      <a:r>
                        <a:rPr lang="en-US" sz="1400" u="none" cap="none" strike="noStrike">
                          <a:solidFill>
                            <a:srgbClr val="4D5156"/>
                          </a:solidFill>
                          <a:highlight>
                            <a:srgbClr val="FFFFFF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Bolts</a:t>
                      </a: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, n</a:t>
                      </a:r>
                      <a:r>
                        <a:rPr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uts and screws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100.5</a:t>
                      </a:r>
                      <a:r>
                        <a:rPr lang="en-US" sz="1400" u="none" cap="none" strike="noStrike">
                          <a:solidFill>
                            <a:srgbClr val="4D5156"/>
                          </a:solidFill>
                          <a:highlight>
                            <a:srgbClr val="FFFFFF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 gridSpan="2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Total price </a:t>
                      </a:r>
                      <a:endParaRPr b="1"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</a:tcPr>
                </a:tc>
                <a:tc hMerge="1"/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500"/>
                        <a:buFont typeface="Arial"/>
                        <a:buNone/>
                      </a:pPr>
                      <a:r>
                        <a:rPr b="1" lang="en-US" sz="1500">
                          <a:highlight>
                            <a:srgbClr val="FFCD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868.5</a:t>
                      </a:r>
                      <a:r>
                        <a:rPr b="1" lang="en-US" sz="1500" u="none" cap="none" strike="noStrike">
                          <a:solidFill>
                            <a:srgbClr val="4D5156"/>
                          </a:solidFill>
                          <a:highlight>
                            <a:srgbClr val="FFCD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b="1" sz="1500" u="none" cap="none" strike="noStrike">
                        <a:highlight>
                          <a:srgbClr val="FFCD00"/>
                        </a:highlight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</a:tcPr>
                </a:tc>
              </a:tr>
            </a:tbl>
          </a:graphicData>
        </a:graphic>
      </p:graphicFrame>
      <p:graphicFrame>
        <p:nvGraphicFramePr>
          <p:cNvPr id="435" name="Google Shape;435;p35"/>
          <p:cNvGraphicFramePr/>
          <p:nvPr/>
        </p:nvGraphicFramePr>
        <p:xfrm>
          <a:off x="952500" y="42022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{25B0CF25-920F-48B7-BC70-8C605CB672E3}</a:tableStyleId>
              </a:tblPr>
              <a:tblGrid>
                <a:gridCol w="4826000"/>
                <a:gridCol w="2413000"/>
              </a:tblGrid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 Dog robot price in Global market (Unitree Go2 </a:t>
                      </a:r>
                      <a:r>
                        <a:rPr b="1" lang="en-US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Air</a:t>
                      </a:r>
                      <a:r>
                        <a:rPr b="1" lang="en-US" sz="1400" u="none" cap="none" strike="noStrik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)</a:t>
                      </a:r>
                      <a:endParaRPr b="1" sz="1400" u="none" cap="none" strike="noStrik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-US">
                          <a:highlight>
                            <a:srgbClr val="FFCD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185</a:t>
                      </a:r>
                      <a:r>
                        <a:rPr b="1" lang="en-US" sz="1400" u="none" cap="none" strike="noStrike">
                          <a:highlight>
                            <a:srgbClr val="FFCD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0</a:t>
                      </a:r>
                      <a:r>
                        <a:rPr b="1" lang="en-US" sz="1500" u="none" cap="none" strike="noStrike">
                          <a:solidFill>
                            <a:srgbClr val="4D5156"/>
                          </a:solidFill>
                          <a:highlight>
                            <a:srgbClr val="FFCD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$</a:t>
                      </a:r>
                      <a:endParaRPr b="1" sz="1400" u="none" cap="none" strike="noStrike">
                        <a:highlight>
                          <a:srgbClr val="FFCD00"/>
                        </a:highlight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436" name="Google Shape;436;p35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6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/>
              <a:t>Innovation and Creativity</a:t>
            </a:r>
            <a:endParaRPr/>
          </a:p>
        </p:txBody>
      </p:sp>
      <p:sp>
        <p:nvSpPr>
          <p:cNvPr id="442" name="Google Shape;442;p36"/>
          <p:cNvSpPr txBox="1"/>
          <p:nvPr>
            <p:ph idx="4294967295" type="body"/>
          </p:nvPr>
        </p:nvSpPr>
        <p:spPr>
          <a:xfrm>
            <a:off x="916450" y="1819713"/>
            <a:ext cx="5151300" cy="214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Affordability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Open-Source Utilization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Customization to User Needs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Collaboration Across Disciplines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3" name="Google Shape;443;p3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44" name="Google Shape;444;p36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445" name="Google Shape;445;p36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6" name="Google Shape;446;p36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7" name="Google Shape;447;p36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8" name="Google Shape;448;p36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49" name="Google Shape;449;p36"/>
          <p:cNvPicPr preferRelativeResize="0"/>
          <p:nvPr/>
        </p:nvPicPr>
        <p:blipFill rotWithShape="1">
          <a:blip r:embed="rId3">
            <a:alphaModFix/>
          </a:blip>
          <a:srcRect b="0" l="33718" r="34135" t="0"/>
          <a:stretch/>
        </p:blipFill>
        <p:spPr>
          <a:xfrm>
            <a:off x="6846550" y="1234375"/>
            <a:ext cx="1779376" cy="3113625"/>
          </a:xfrm>
          <a:prstGeom prst="rect">
            <a:avLst/>
          </a:prstGeom>
          <a:noFill/>
          <a:ln>
            <a:noFill/>
          </a:ln>
        </p:spPr>
      </p:pic>
      <p:sp>
        <p:nvSpPr>
          <p:cNvPr id="450" name="Google Shape;450;p36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37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/>
              <a:t>Research and Development</a:t>
            </a:r>
            <a:endParaRPr/>
          </a:p>
        </p:txBody>
      </p:sp>
      <p:sp>
        <p:nvSpPr>
          <p:cNvPr id="456" name="Google Shape;456;p37"/>
          <p:cNvSpPr txBox="1"/>
          <p:nvPr>
            <p:ph idx="4294967295" type="body"/>
          </p:nvPr>
        </p:nvSpPr>
        <p:spPr>
          <a:xfrm>
            <a:off x="916450" y="1769538"/>
            <a:ext cx="5364000" cy="248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Market Analysis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Literature Review and Technical Research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Design and Prototypi</a:t>
            </a: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ng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Software Development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57" name="Google Shape;457;p37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58" name="Google Shape;458;p37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459" name="Google Shape;459;p37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0" name="Google Shape;460;p37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1" name="Google Shape;461;p37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2" name="Google Shape;462;p37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63" name="Google Shape;463;p37"/>
          <p:cNvPicPr preferRelativeResize="0"/>
          <p:nvPr/>
        </p:nvPicPr>
        <p:blipFill rotWithShape="1">
          <a:blip r:embed="rId3">
            <a:alphaModFix/>
          </a:blip>
          <a:srcRect b="0" l="20890" r="23386" t="0"/>
          <a:stretch/>
        </p:blipFill>
        <p:spPr>
          <a:xfrm>
            <a:off x="6158425" y="1624075"/>
            <a:ext cx="2666376" cy="2691625"/>
          </a:xfrm>
          <a:prstGeom prst="rect">
            <a:avLst/>
          </a:prstGeom>
          <a:noFill/>
          <a:ln>
            <a:noFill/>
          </a:ln>
        </p:spPr>
      </p:pic>
      <p:sp>
        <p:nvSpPr>
          <p:cNvPr id="464" name="Google Shape;464;p37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38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/>
              <a:t>Conclusion and Future Work</a:t>
            </a:r>
            <a:endParaRPr/>
          </a:p>
        </p:txBody>
      </p:sp>
      <p:sp>
        <p:nvSpPr>
          <p:cNvPr id="470" name="Google Shape;470;p38"/>
          <p:cNvSpPr txBox="1"/>
          <p:nvPr>
            <p:ph idx="4294967295" type="body"/>
          </p:nvPr>
        </p:nvSpPr>
        <p:spPr>
          <a:xfrm>
            <a:off x="916450" y="1550600"/>
            <a:ext cx="5151300" cy="28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Upgrade to a more advanced 3D lidar sensor would grant the robot enhanced.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Possibility of installing a robotic arm on the back of the Service Dog.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latin typeface="Times New Roman"/>
                <a:ea typeface="Times New Roman"/>
                <a:cs typeface="Times New Roman"/>
                <a:sym typeface="Times New Roman"/>
              </a:rPr>
              <a:t>Building special software for the calibration process so that it is accurate and easy.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Font typeface="Times New Roman"/>
              <a:buChar char="◉"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foot sensors for the control process and building a control system. 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71" name="Google Shape;471;p38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472" name="Google Shape;472;p38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473" name="Google Shape;473;p38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4" name="Google Shape;474;p38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5" name="Google Shape;475;p38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6" name="Google Shape;476;p38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77" name="Google Shape;477;p38"/>
          <p:cNvPicPr preferRelativeResize="0"/>
          <p:nvPr/>
        </p:nvPicPr>
        <p:blipFill rotWithShape="1">
          <a:blip r:embed="rId3">
            <a:alphaModFix/>
          </a:blip>
          <a:srcRect b="20827" l="0" r="0" t="18345"/>
          <a:stretch/>
        </p:blipFill>
        <p:spPr>
          <a:xfrm>
            <a:off x="6374498" y="1912574"/>
            <a:ext cx="2458002" cy="2114652"/>
          </a:xfrm>
          <a:prstGeom prst="rect">
            <a:avLst/>
          </a:prstGeom>
          <a:noFill/>
          <a:ln>
            <a:noFill/>
          </a:ln>
        </p:spPr>
      </p:pic>
      <p:sp>
        <p:nvSpPr>
          <p:cNvPr id="478" name="Google Shape;478;p38"/>
          <p:cNvSpPr txBox="1"/>
          <p:nvPr/>
        </p:nvSpPr>
        <p:spPr>
          <a:xfrm>
            <a:off x="129000" y="4785100"/>
            <a:ext cx="4309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900">
                <a:solidFill>
                  <a:srgbClr val="434343"/>
                </a:solidFill>
              </a:rPr>
              <a:t>Saif Dabbas</a:t>
            </a:r>
            <a:endParaRPr b="1" sz="900">
              <a:solidFill>
                <a:srgbClr val="434343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2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39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3500"/>
              <a:t>Thanks!</a:t>
            </a:r>
            <a:endParaRPr sz="3500"/>
          </a:p>
        </p:txBody>
      </p:sp>
      <p:sp>
        <p:nvSpPr>
          <p:cNvPr id="484" name="Google Shape;484;p39"/>
          <p:cNvSpPr txBox="1"/>
          <p:nvPr>
            <p:ph idx="4294967295" type="body"/>
          </p:nvPr>
        </p:nvSpPr>
        <p:spPr>
          <a:xfrm>
            <a:off x="0" y="4627675"/>
            <a:ext cx="9144000" cy="51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400"/>
              <a:buNone/>
            </a:pPr>
            <a:r>
              <a:rPr b="1" i="1" lang="en-US" sz="2500">
                <a:latin typeface="Times New Roman"/>
                <a:ea typeface="Times New Roman"/>
                <a:cs typeface="Times New Roman"/>
                <a:sym typeface="Times New Roman"/>
              </a:rPr>
              <a:t>Any Questions?</a:t>
            </a:r>
            <a:endParaRPr b="1"/>
          </a:p>
        </p:txBody>
      </p:sp>
      <p:sp>
        <p:nvSpPr>
          <p:cNvPr id="485" name="Google Shape;485;p39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86" name="Google Shape;486;p39"/>
          <p:cNvSpPr/>
          <p:nvPr/>
        </p:nvSpPr>
        <p:spPr>
          <a:xfrm>
            <a:off x="545054" y="798814"/>
            <a:ext cx="821933" cy="760949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87" name="Google Shape;487;p39"/>
          <p:cNvGrpSpPr/>
          <p:nvPr/>
        </p:nvGrpSpPr>
        <p:grpSpPr>
          <a:xfrm>
            <a:off x="699903" y="871394"/>
            <a:ext cx="505722" cy="475767"/>
            <a:chOff x="5972700" y="2330200"/>
            <a:chExt cx="411625" cy="387275"/>
          </a:xfrm>
        </p:grpSpPr>
        <p:sp>
          <p:nvSpPr>
            <p:cNvPr id="488" name="Google Shape;488;p39"/>
            <p:cNvSpPr/>
            <p:nvPr/>
          </p:nvSpPr>
          <p:spPr>
            <a:xfrm>
              <a:off x="5972700" y="2476950"/>
              <a:ext cx="98050" cy="219825"/>
            </a:xfrm>
            <a:custGeom>
              <a:rect b="b" l="l" r="r" t="t"/>
              <a:pathLst>
                <a:path extrusionOk="0" fill="none" h="8793" w="3922">
                  <a:moveTo>
                    <a:pt x="0" y="0"/>
                  </a:moveTo>
                  <a:lnTo>
                    <a:pt x="0" y="8792"/>
                  </a:lnTo>
                  <a:lnTo>
                    <a:pt x="3921" y="8792"/>
                  </a:lnTo>
                  <a:lnTo>
                    <a:pt x="3921" y="0"/>
                  </a:lnTo>
                  <a:lnTo>
                    <a:pt x="0" y="0"/>
                  </a:lnTo>
                  <a:close/>
                  <a:moveTo>
                    <a:pt x="2411" y="2411"/>
                  </a:moveTo>
                  <a:lnTo>
                    <a:pt x="2411" y="2411"/>
                  </a:lnTo>
                  <a:lnTo>
                    <a:pt x="2265" y="2387"/>
                  </a:lnTo>
                  <a:lnTo>
                    <a:pt x="2143" y="2363"/>
                  </a:lnTo>
                  <a:lnTo>
                    <a:pt x="2022" y="2290"/>
                  </a:lnTo>
                  <a:lnTo>
                    <a:pt x="1924" y="2216"/>
                  </a:lnTo>
                  <a:lnTo>
                    <a:pt x="1827" y="2095"/>
                  </a:lnTo>
                  <a:lnTo>
                    <a:pt x="1754" y="1973"/>
                  </a:lnTo>
                  <a:lnTo>
                    <a:pt x="1729" y="1851"/>
                  </a:lnTo>
                  <a:lnTo>
                    <a:pt x="1705" y="1705"/>
                  </a:lnTo>
                  <a:lnTo>
                    <a:pt x="1705" y="1705"/>
                  </a:lnTo>
                  <a:lnTo>
                    <a:pt x="1729" y="1559"/>
                  </a:lnTo>
                  <a:lnTo>
                    <a:pt x="1754" y="1437"/>
                  </a:lnTo>
                  <a:lnTo>
                    <a:pt x="1827" y="1315"/>
                  </a:lnTo>
                  <a:lnTo>
                    <a:pt x="1924" y="1218"/>
                  </a:lnTo>
                  <a:lnTo>
                    <a:pt x="2022" y="1120"/>
                  </a:lnTo>
                  <a:lnTo>
                    <a:pt x="2143" y="1072"/>
                  </a:lnTo>
                  <a:lnTo>
                    <a:pt x="2265" y="1023"/>
                  </a:lnTo>
                  <a:lnTo>
                    <a:pt x="2411" y="999"/>
                  </a:lnTo>
                  <a:lnTo>
                    <a:pt x="2411" y="999"/>
                  </a:lnTo>
                  <a:lnTo>
                    <a:pt x="2557" y="1023"/>
                  </a:lnTo>
                  <a:lnTo>
                    <a:pt x="2679" y="1072"/>
                  </a:lnTo>
                  <a:lnTo>
                    <a:pt x="2801" y="1120"/>
                  </a:lnTo>
                  <a:lnTo>
                    <a:pt x="2898" y="1218"/>
                  </a:lnTo>
                  <a:lnTo>
                    <a:pt x="2996" y="1315"/>
                  </a:lnTo>
                  <a:lnTo>
                    <a:pt x="3069" y="1437"/>
                  </a:lnTo>
                  <a:lnTo>
                    <a:pt x="3093" y="1559"/>
                  </a:lnTo>
                  <a:lnTo>
                    <a:pt x="3118" y="1705"/>
                  </a:lnTo>
                  <a:lnTo>
                    <a:pt x="3118" y="1705"/>
                  </a:lnTo>
                  <a:lnTo>
                    <a:pt x="3093" y="1851"/>
                  </a:lnTo>
                  <a:lnTo>
                    <a:pt x="3069" y="1973"/>
                  </a:lnTo>
                  <a:lnTo>
                    <a:pt x="2996" y="2095"/>
                  </a:lnTo>
                  <a:lnTo>
                    <a:pt x="2898" y="2216"/>
                  </a:lnTo>
                  <a:lnTo>
                    <a:pt x="2801" y="2290"/>
                  </a:lnTo>
                  <a:lnTo>
                    <a:pt x="2679" y="2363"/>
                  </a:lnTo>
                  <a:lnTo>
                    <a:pt x="2557" y="2387"/>
                  </a:lnTo>
                  <a:lnTo>
                    <a:pt x="2411" y="2411"/>
                  </a:lnTo>
                  <a:lnTo>
                    <a:pt x="2411" y="2411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9" name="Google Shape;489;p39"/>
            <p:cNvSpPr/>
            <p:nvPr/>
          </p:nvSpPr>
          <p:spPr>
            <a:xfrm>
              <a:off x="6078025" y="2330200"/>
              <a:ext cx="306300" cy="387275"/>
            </a:xfrm>
            <a:custGeom>
              <a:rect b="b" l="l" r="r" t="t"/>
              <a:pathLst>
                <a:path extrusionOk="0" fill="none" h="15491" w="12252">
                  <a:moveTo>
                    <a:pt x="1" y="13396"/>
                  </a:moveTo>
                  <a:lnTo>
                    <a:pt x="1511" y="13396"/>
                  </a:lnTo>
                  <a:lnTo>
                    <a:pt x="1511" y="13396"/>
                  </a:lnTo>
                  <a:lnTo>
                    <a:pt x="1998" y="13639"/>
                  </a:lnTo>
                  <a:lnTo>
                    <a:pt x="2680" y="13932"/>
                  </a:lnTo>
                  <a:lnTo>
                    <a:pt x="3556" y="14273"/>
                  </a:lnTo>
                  <a:lnTo>
                    <a:pt x="4531" y="14638"/>
                  </a:lnTo>
                  <a:lnTo>
                    <a:pt x="5578" y="14955"/>
                  </a:lnTo>
                  <a:lnTo>
                    <a:pt x="6114" y="15101"/>
                  </a:lnTo>
                  <a:lnTo>
                    <a:pt x="6650" y="15222"/>
                  </a:lnTo>
                  <a:lnTo>
                    <a:pt x="7161" y="15344"/>
                  </a:lnTo>
                  <a:lnTo>
                    <a:pt x="7672" y="15417"/>
                  </a:lnTo>
                  <a:lnTo>
                    <a:pt x="8135" y="15466"/>
                  </a:lnTo>
                  <a:lnTo>
                    <a:pt x="8598" y="15490"/>
                  </a:lnTo>
                  <a:lnTo>
                    <a:pt x="8598" y="15490"/>
                  </a:lnTo>
                  <a:lnTo>
                    <a:pt x="9377" y="15490"/>
                  </a:lnTo>
                  <a:lnTo>
                    <a:pt x="9791" y="15466"/>
                  </a:lnTo>
                  <a:lnTo>
                    <a:pt x="10181" y="15417"/>
                  </a:lnTo>
                  <a:lnTo>
                    <a:pt x="10522" y="15320"/>
                  </a:lnTo>
                  <a:lnTo>
                    <a:pt x="10692" y="15271"/>
                  </a:lnTo>
                  <a:lnTo>
                    <a:pt x="10814" y="15222"/>
                  </a:lnTo>
                  <a:lnTo>
                    <a:pt x="10936" y="15149"/>
                  </a:lnTo>
                  <a:lnTo>
                    <a:pt x="11033" y="15052"/>
                  </a:lnTo>
                  <a:lnTo>
                    <a:pt x="11082" y="14955"/>
                  </a:lnTo>
                  <a:lnTo>
                    <a:pt x="11131" y="14833"/>
                  </a:lnTo>
                  <a:lnTo>
                    <a:pt x="11204" y="14126"/>
                  </a:lnTo>
                  <a:lnTo>
                    <a:pt x="11204" y="14126"/>
                  </a:lnTo>
                  <a:lnTo>
                    <a:pt x="11180" y="13956"/>
                  </a:lnTo>
                  <a:lnTo>
                    <a:pt x="11131" y="13810"/>
                  </a:lnTo>
                  <a:lnTo>
                    <a:pt x="11033" y="13664"/>
                  </a:lnTo>
                  <a:lnTo>
                    <a:pt x="10887" y="13542"/>
                  </a:lnTo>
                  <a:lnTo>
                    <a:pt x="10887" y="13542"/>
                  </a:lnTo>
                  <a:lnTo>
                    <a:pt x="11009" y="13518"/>
                  </a:lnTo>
                  <a:lnTo>
                    <a:pt x="11131" y="13469"/>
                  </a:lnTo>
                  <a:lnTo>
                    <a:pt x="11253" y="13420"/>
                  </a:lnTo>
                  <a:lnTo>
                    <a:pt x="11350" y="13323"/>
                  </a:lnTo>
                  <a:lnTo>
                    <a:pt x="11423" y="13225"/>
                  </a:lnTo>
                  <a:lnTo>
                    <a:pt x="11496" y="13104"/>
                  </a:lnTo>
                  <a:lnTo>
                    <a:pt x="11545" y="12957"/>
                  </a:lnTo>
                  <a:lnTo>
                    <a:pt x="11569" y="12836"/>
                  </a:lnTo>
                  <a:lnTo>
                    <a:pt x="11642" y="11959"/>
                  </a:lnTo>
                  <a:lnTo>
                    <a:pt x="11642" y="11959"/>
                  </a:lnTo>
                  <a:lnTo>
                    <a:pt x="11642" y="11837"/>
                  </a:lnTo>
                  <a:lnTo>
                    <a:pt x="11642" y="11740"/>
                  </a:lnTo>
                  <a:lnTo>
                    <a:pt x="11618" y="11618"/>
                  </a:lnTo>
                  <a:lnTo>
                    <a:pt x="11569" y="11521"/>
                  </a:lnTo>
                  <a:lnTo>
                    <a:pt x="11447" y="11350"/>
                  </a:lnTo>
                  <a:lnTo>
                    <a:pt x="11374" y="11277"/>
                  </a:lnTo>
                  <a:lnTo>
                    <a:pt x="11301" y="11204"/>
                  </a:lnTo>
                  <a:lnTo>
                    <a:pt x="11301" y="11204"/>
                  </a:lnTo>
                  <a:lnTo>
                    <a:pt x="11423" y="11180"/>
                  </a:lnTo>
                  <a:lnTo>
                    <a:pt x="11521" y="11131"/>
                  </a:lnTo>
                  <a:lnTo>
                    <a:pt x="11618" y="11058"/>
                  </a:lnTo>
                  <a:lnTo>
                    <a:pt x="11715" y="10960"/>
                  </a:lnTo>
                  <a:lnTo>
                    <a:pt x="11788" y="10863"/>
                  </a:lnTo>
                  <a:lnTo>
                    <a:pt x="11837" y="10766"/>
                  </a:lnTo>
                  <a:lnTo>
                    <a:pt x="11886" y="10644"/>
                  </a:lnTo>
                  <a:lnTo>
                    <a:pt x="11910" y="10498"/>
                  </a:lnTo>
                  <a:lnTo>
                    <a:pt x="11983" y="9645"/>
                  </a:lnTo>
                  <a:lnTo>
                    <a:pt x="11983" y="9645"/>
                  </a:lnTo>
                  <a:lnTo>
                    <a:pt x="11983" y="9523"/>
                  </a:lnTo>
                  <a:lnTo>
                    <a:pt x="11983" y="9402"/>
                  </a:lnTo>
                  <a:lnTo>
                    <a:pt x="11959" y="9280"/>
                  </a:lnTo>
                  <a:lnTo>
                    <a:pt x="11910" y="9182"/>
                  </a:lnTo>
                  <a:lnTo>
                    <a:pt x="11861" y="9085"/>
                  </a:lnTo>
                  <a:lnTo>
                    <a:pt x="11788" y="9012"/>
                  </a:lnTo>
                  <a:lnTo>
                    <a:pt x="11715" y="8939"/>
                  </a:lnTo>
                  <a:lnTo>
                    <a:pt x="11618" y="8866"/>
                  </a:lnTo>
                  <a:lnTo>
                    <a:pt x="11618" y="8866"/>
                  </a:lnTo>
                  <a:lnTo>
                    <a:pt x="11715" y="8841"/>
                  </a:lnTo>
                  <a:lnTo>
                    <a:pt x="11813" y="8768"/>
                  </a:lnTo>
                  <a:lnTo>
                    <a:pt x="11910" y="8695"/>
                  </a:lnTo>
                  <a:lnTo>
                    <a:pt x="11983" y="8622"/>
                  </a:lnTo>
                  <a:lnTo>
                    <a:pt x="12056" y="8525"/>
                  </a:lnTo>
                  <a:lnTo>
                    <a:pt x="12105" y="8427"/>
                  </a:lnTo>
                  <a:lnTo>
                    <a:pt x="12129" y="8306"/>
                  </a:lnTo>
                  <a:lnTo>
                    <a:pt x="12154" y="8184"/>
                  </a:lnTo>
                  <a:lnTo>
                    <a:pt x="12251" y="7307"/>
                  </a:lnTo>
                  <a:lnTo>
                    <a:pt x="12251" y="7307"/>
                  </a:lnTo>
                  <a:lnTo>
                    <a:pt x="12227" y="7185"/>
                  </a:lnTo>
                  <a:lnTo>
                    <a:pt x="12202" y="7064"/>
                  </a:lnTo>
                  <a:lnTo>
                    <a:pt x="12154" y="6966"/>
                  </a:lnTo>
                  <a:lnTo>
                    <a:pt x="12105" y="6869"/>
                  </a:lnTo>
                  <a:lnTo>
                    <a:pt x="12032" y="6771"/>
                  </a:lnTo>
                  <a:lnTo>
                    <a:pt x="11935" y="6698"/>
                  </a:lnTo>
                  <a:lnTo>
                    <a:pt x="11715" y="6552"/>
                  </a:lnTo>
                  <a:lnTo>
                    <a:pt x="11472" y="6430"/>
                  </a:lnTo>
                  <a:lnTo>
                    <a:pt x="11180" y="6333"/>
                  </a:lnTo>
                  <a:lnTo>
                    <a:pt x="10863" y="6260"/>
                  </a:lnTo>
                  <a:lnTo>
                    <a:pt x="10546" y="6211"/>
                  </a:lnTo>
                  <a:lnTo>
                    <a:pt x="10546" y="6211"/>
                  </a:lnTo>
                  <a:lnTo>
                    <a:pt x="9864" y="6114"/>
                  </a:lnTo>
                  <a:lnTo>
                    <a:pt x="8817" y="6016"/>
                  </a:lnTo>
                  <a:lnTo>
                    <a:pt x="7575" y="5943"/>
                  </a:lnTo>
                  <a:lnTo>
                    <a:pt x="6309" y="5870"/>
                  </a:lnTo>
                  <a:lnTo>
                    <a:pt x="6309" y="5870"/>
                  </a:lnTo>
                  <a:lnTo>
                    <a:pt x="6479" y="5578"/>
                  </a:lnTo>
                  <a:lnTo>
                    <a:pt x="6625" y="5237"/>
                  </a:lnTo>
                  <a:lnTo>
                    <a:pt x="6771" y="4872"/>
                  </a:lnTo>
                  <a:lnTo>
                    <a:pt x="6869" y="4482"/>
                  </a:lnTo>
                  <a:lnTo>
                    <a:pt x="6966" y="4092"/>
                  </a:lnTo>
                  <a:lnTo>
                    <a:pt x="7064" y="3678"/>
                  </a:lnTo>
                  <a:lnTo>
                    <a:pt x="7161" y="2875"/>
                  </a:lnTo>
                  <a:lnTo>
                    <a:pt x="7234" y="2144"/>
                  </a:lnTo>
                  <a:lnTo>
                    <a:pt x="7283" y="1535"/>
                  </a:lnTo>
                  <a:lnTo>
                    <a:pt x="7283" y="975"/>
                  </a:lnTo>
                  <a:lnTo>
                    <a:pt x="7283" y="975"/>
                  </a:lnTo>
                  <a:lnTo>
                    <a:pt x="7283" y="804"/>
                  </a:lnTo>
                  <a:lnTo>
                    <a:pt x="7210" y="609"/>
                  </a:lnTo>
                  <a:lnTo>
                    <a:pt x="7137" y="463"/>
                  </a:lnTo>
                  <a:lnTo>
                    <a:pt x="7015" y="317"/>
                  </a:lnTo>
                  <a:lnTo>
                    <a:pt x="6869" y="171"/>
                  </a:lnTo>
                  <a:lnTo>
                    <a:pt x="6698" y="98"/>
                  </a:lnTo>
                  <a:lnTo>
                    <a:pt x="6503" y="25"/>
                  </a:lnTo>
                  <a:lnTo>
                    <a:pt x="6309" y="1"/>
                  </a:lnTo>
                  <a:lnTo>
                    <a:pt x="6309" y="1"/>
                  </a:lnTo>
                  <a:lnTo>
                    <a:pt x="5943" y="25"/>
                  </a:lnTo>
                  <a:lnTo>
                    <a:pt x="5700" y="74"/>
                  </a:lnTo>
                  <a:lnTo>
                    <a:pt x="5505" y="147"/>
                  </a:lnTo>
                  <a:lnTo>
                    <a:pt x="5359" y="220"/>
                  </a:lnTo>
                  <a:lnTo>
                    <a:pt x="5359" y="220"/>
                  </a:lnTo>
                  <a:lnTo>
                    <a:pt x="4969" y="1462"/>
                  </a:lnTo>
                  <a:lnTo>
                    <a:pt x="4774" y="2022"/>
                  </a:lnTo>
                  <a:lnTo>
                    <a:pt x="4579" y="2534"/>
                  </a:lnTo>
                  <a:lnTo>
                    <a:pt x="4385" y="2996"/>
                  </a:lnTo>
                  <a:lnTo>
                    <a:pt x="4190" y="3386"/>
                  </a:lnTo>
                  <a:lnTo>
                    <a:pt x="4019" y="3678"/>
                  </a:lnTo>
                  <a:lnTo>
                    <a:pt x="3873" y="3922"/>
                  </a:lnTo>
                  <a:lnTo>
                    <a:pt x="3873" y="3922"/>
                  </a:lnTo>
                  <a:lnTo>
                    <a:pt x="3654" y="4141"/>
                  </a:lnTo>
                  <a:lnTo>
                    <a:pt x="3313" y="4482"/>
                  </a:lnTo>
                  <a:lnTo>
                    <a:pt x="2509" y="5237"/>
                  </a:lnTo>
                  <a:lnTo>
                    <a:pt x="1438" y="6211"/>
                  </a:lnTo>
                  <a:lnTo>
                    <a:pt x="1" y="6211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490" name="Google Shape;490;p39"/>
          <p:cNvGrpSpPr/>
          <p:nvPr/>
        </p:nvGrpSpPr>
        <p:grpSpPr>
          <a:xfrm>
            <a:off x="1255050" y="1537291"/>
            <a:ext cx="6633896" cy="3063784"/>
            <a:chOff x="1501025" y="1461091"/>
            <a:chExt cx="6633896" cy="3063784"/>
          </a:xfrm>
        </p:grpSpPr>
        <p:pic>
          <p:nvPicPr>
            <p:cNvPr id="491" name="Google Shape;491;p39"/>
            <p:cNvPicPr preferRelativeResize="0"/>
            <p:nvPr/>
          </p:nvPicPr>
          <p:blipFill rotWithShape="1">
            <a:blip r:embed="rId3">
              <a:alphaModFix/>
            </a:blip>
            <a:srcRect b="0" l="0" r="50064" t="0"/>
            <a:stretch/>
          </p:blipFill>
          <p:spPr>
            <a:xfrm>
              <a:off x="1501025" y="1461100"/>
              <a:ext cx="1693801" cy="30637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2" name="Google Shape;492;p39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3222894" y="1461091"/>
              <a:ext cx="4912027" cy="30637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ransition>
    <p:fade thruBlk="1"/>
  </p:transition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40"/>
          <p:cNvSpPr txBox="1"/>
          <p:nvPr>
            <p:ph type="ctrTitle"/>
          </p:nvPr>
        </p:nvSpPr>
        <p:spPr>
          <a:xfrm>
            <a:off x="996630" y="2003888"/>
            <a:ext cx="4523700" cy="1159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US" sz="4800">
                <a:solidFill>
                  <a:schemeClr val="dk1"/>
                </a:solidFill>
              </a:rPr>
              <a:t>Backup Slides</a:t>
            </a:r>
            <a:endParaRPr sz="48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p41"/>
          <p:cNvSpPr txBox="1"/>
          <p:nvPr>
            <p:ph type="title"/>
          </p:nvPr>
        </p:nvSpPr>
        <p:spPr>
          <a:xfrm>
            <a:off x="13812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Results and Discussion</a:t>
            </a:r>
            <a:endParaRPr sz="2350">
              <a:solidFill>
                <a:schemeClr val="dk1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2400"/>
          </a:p>
        </p:txBody>
      </p:sp>
      <p:sp>
        <p:nvSpPr>
          <p:cNvPr id="503" name="Google Shape;503;p41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504" name="Google Shape;504;p41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505" name="Google Shape;505;p41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6" name="Google Shape;506;p41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7" name="Google Shape;507;p41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8" name="Google Shape;508;p41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509" name="Google Shape;509;p41"/>
          <p:cNvSpPr txBox="1"/>
          <p:nvPr>
            <p:ph idx="4294967295" type="body"/>
          </p:nvPr>
        </p:nvSpPr>
        <p:spPr>
          <a:xfrm>
            <a:off x="910325" y="1455350"/>
            <a:ext cx="3528600" cy="4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Gazebo simulation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10" name="Google Shape;510;p41" title="Simulation of Our Dog Robot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27000" y="1954550"/>
            <a:ext cx="4689998" cy="2638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42"/>
          <p:cNvSpPr txBox="1"/>
          <p:nvPr>
            <p:ph type="title"/>
          </p:nvPr>
        </p:nvSpPr>
        <p:spPr>
          <a:xfrm>
            <a:off x="13812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50">
                <a:solidFill>
                  <a:schemeClr val="dk1"/>
                </a:solidFill>
                <a:highlight>
                  <a:schemeClr val="lt1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Results and Discussion</a:t>
            </a:r>
            <a:endParaRPr sz="2350">
              <a:solidFill>
                <a:schemeClr val="dk1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2400"/>
          </a:p>
        </p:txBody>
      </p:sp>
      <p:sp>
        <p:nvSpPr>
          <p:cNvPr id="516" name="Google Shape;516;p42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517" name="Google Shape;517;p42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518" name="Google Shape;518;p42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19" name="Google Shape;519;p42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20" name="Google Shape;520;p42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21" name="Google Shape;521;p42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522" name="Google Shape;522;p42"/>
          <p:cNvSpPr txBox="1"/>
          <p:nvPr>
            <p:ph idx="4294967295" type="body"/>
          </p:nvPr>
        </p:nvSpPr>
        <p:spPr>
          <a:xfrm>
            <a:off x="1124950" y="1455350"/>
            <a:ext cx="4290600" cy="53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Real world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23" name="Google Shape;523;p42" title="_Our Dog Robot in reality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49325" y="1743375"/>
            <a:ext cx="3795934" cy="284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43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9" name="Google Shape;529;p43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Operating System (ROS)</a:t>
            </a:r>
            <a:endParaRPr sz="2400"/>
          </a:p>
        </p:txBody>
      </p:sp>
      <p:sp>
        <p:nvSpPr>
          <p:cNvPr id="530" name="Google Shape;530;p4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31" name="Google Shape;531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81252" y="1563863"/>
            <a:ext cx="6261049" cy="27867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44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Control system </a:t>
            </a:r>
            <a:endParaRPr/>
          </a:p>
        </p:txBody>
      </p:sp>
      <p:sp>
        <p:nvSpPr>
          <p:cNvPr id="537" name="Google Shape;537;p44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38" name="Google Shape;538;p4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77288" y="1463488"/>
            <a:ext cx="7077075" cy="2466975"/>
          </a:xfrm>
          <a:prstGeom prst="rect">
            <a:avLst/>
          </a:prstGeom>
          <a:noFill/>
          <a:ln>
            <a:noFill/>
          </a:ln>
        </p:spPr>
      </p:pic>
      <p:sp>
        <p:nvSpPr>
          <p:cNvPr id="539" name="Google Shape;539;p44"/>
          <p:cNvSpPr txBox="1"/>
          <p:nvPr/>
        </p:nvSpPr>
        <p:spPr>
          <a:xfrm>
            <a:off x="397800" y="4035675"/>
            <a:ext cx="8650800" cy="51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rgbClr val="000000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Block Diagram of the Servo DC Motor without PID Controller for Close Loop</a:t>
            </a:r>
            <a:endParaRPr b="0" i="0" sz="2000" u="none" cap="none" strike="noStrike">
              <a:solidFill>
                <a:srgbClr val="000000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45"/>
          <p:cNvSpPr txBox="1"/>
          <p:nvPr>
            <p:ph type="title"/>
          </p:nvPr>
        </p:nvSpPr>
        <p:spPr>
          <a:xfrm>
            <a:off x="1131075" y="930262"/>
            <a:ext cx="46569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Closed-Loop System for Servo motor</a:t>
            </a:r>
            <a:endParaRPr/>
          </a:p>
        </p:txBody>
      </p:sp>
      <p:sp>
        <p:nvSpPr>
          <p:cNvPr id="545" name="Google Shape;545;p45"/>
          <p:cNvSpPr txBox="1"/>
          <p:nvPr>
            <p:ph idx="4294967295" type="body"/>
          </p:nvPr>
        </p:nvSpPr>
        <p:spPr>
          <a:xfrm>
            <a:off x="1130213" y="1358275"/>
            <a:ext cx="7143300" cy="32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◉"/>
            </a:pPr>
            <a:r>
              <a:rPr b="1"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Block Diagram</a:t>
            </a:r>
            <a:endParaRPr sz="1800"/>
          </a:p>
          <a:p>
            <a:pPr indent="0" lvl="0" marL="10160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 sz="1800">
              <a:solidFill>
                <a:schemeClr val="dk1"/>
              </a:solidFill>
            </a:endParaRPr>
          </a:p>
        </p:txBody>
      </p:sp>
      <p:sp>
        <p:nvSpPr>
          <p:cNvPr id="546" name="Google Shape;546;p4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547" name="Google Shape;547;p45"/>
          <p:cNvGrpSpPr/>
          <p:nvPr/>
        </p:nvGrpSpPr>
        <p:grpSpPr>
          <a:xfrm>
            <a:off x="916458" y="1019750"/>
            <a:ext cx="214625" cy="214625"/>
            <a:chOff x="2594050" y="1631825"/>
            <a:chExt cx="439625" cy="439625"/>
          </a:xfrm>
        </p:grpSpPr>
        <p:sp>
          <p:nvSpPr>
            <p:cNvPr id="548" name="Google Shape;548;p45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49" name="Google Shape;549;p45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50" name="Google Shape;550;p45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51" name="Google Shape;551;p45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552" name="Google Shape;552;p45"/>
          <p:cNvSpPr/>
          <p:nvPr/>
        </p:nvSpPr>
        <p:spPr>
          <a:xfrm>
            <a:off x="4346917" y="3643532"/>
            <a:ext cx="597900" cy="119700"/>
          </a:xfrm>
          <a:prstGeom prst="rect">
            <a:avLst/>
          </a:prstGeom>
          <a:solidFill>
            <a:schemeClr val="lt1"/>
          </a:solidFill>
          <a:ln cap="flat" cmpd="sng" w="254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53" name="Google Shape;553;p4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97800" y="2023600"/>
            <a:ext cx="8608124" cy="2642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46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9" name="Google Shape;559;p46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Operating System (ROS)</a:t>
            </a:r>
            <a:endParaRPr sz="2400"/>
          </a:p>
        </p:txBody>
      </p:sp>
      <p:sp>
        <p:nvSpPr>
          <p:cNvPr id="560" name="Google Shape;560;p4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1" name="Google Shape;561;p4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53788" y="1358275"/>
            <a:ext cx="7236428" cy="30475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47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7" name="Google Shape;567;p47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Operating System (ROS)</a:t>
            </a:r>
            <a:endParaRPr sz="2400"/>
          </a:p>
        </p:txBody>
      </p:sp>
      <p:sp>
        <p:nvSpPr>
          <p:cNvPr id="568" name="Google Shape;568;p47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9" name="Google Shape;569;p4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0150" y="2449525"/>
            <a:ext cx="8839200" cy="10082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3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p48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5" name="Google Shape;575;p48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 Operating System (ROS)</a:t>
            </a:r>
            <a:endParaRPr sz="2400"/>
          </a:p>
        </p:txBody>
      </p:sp>
      <p:sp>
        <p:nvSpPr>
          <p:cNvPr id="576" name="Google Shape;576;p48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77" name="Google Shape;577;p48"/>
          <p:cNvPicPr preferRelativeResize="0"/>
          <p:nvPr/>
        </p:nvPicPr>
        <p:blipFill rotWithShape="1">
          <a:blip r:embed="rId3">
            <a:alphaModFix/>
          </a:blip>
          <a:srcRect b="0" l="0" r="41427" t="0"/>
          <a:stretch/>
        </p:blipFill>
        <p:spPr>
          <a:xfrm>
            <a:off x="584725" y="1501264"/>
            <a:ext cx="7974550" cy="15528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8" name="Google Shape;578;p48"/>
          <p:cNvPicPr preferRelativeResize="0"/>
          <p:nvPr/>
        </p:nvPicPr>
        <p:blipFill rotWithShape="1">
          <a:blip r:embed="rId3">
            <a:alphaModFix/>
          </a:blip>
          <a:srcRect b="0" l="50445" r="0" t="0"/>
          <a:stretch/>
        </p:blipFill>
        <p:spPr>
          <a:xfrm>
            <a:off x="582475" y="3197077"/>
            <a:ext cx="7974550" cy="18355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49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4" name="Google Shape;584;p49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Matlab simulation</a:t>
            </a:r>
            <a:endParaRPr sz="2400"/>
          </a:p>
        </p:txBody>
      </p:sp>
      <p:sp>
        <p:nvSpPr>
          <p:cNvPr id="585" name="Google Shape;585;p49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86" name="Google Shape;586;p49" title="Figure 1 2023-12-02 13-54-12 - Trim.mp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645625" y="1510675"/>
            <a:ext cx="3599835" cy="30475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0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50"/>
          <p:cNvSpPr txBox="1"/>
          <p:nvPr>
            <p:ph type="title"/>
          </p:nvPr>
        </p:nvSpPr>
        <p:spPr>
          <a:xfrm>
            <a:off x="1360550" y="10197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SLAM</a:t>
            </a:r>
            <a:endParaRPr sz="2350">
              <a:solidFill>
                <a:schemeClr val="dk1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sz="2400"/>
          </a:p>
        </p:txBody>
      </p:sp>
      <p:sp>
        <p:nvSpPr>
          <p:cNvPr id="592" name="Google Shape;592;p50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593" name="Google Shape;593;p50"/>
          <p:cNvGrpSpPr/>
          <p:nvPr/>
        </p:nvGrpSpPr>
        <p:grpSpPr>
          <a:xfrm>
            <a:off x="910333" y="1019750"/>
            <a:ext cx="214625" cy="214625"/>
            <a:chOff x="2594050" y="1631825"/>
            <a:chExt cx="439625" cy="439625"/>
          </a:xfrm>
        </p:grpSpPr>
        <p:sp>
          <p:nvSpPr>
            <p:cNvPr id="594" name="Google Shape;594;p50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5" name="Google Shape;595;p50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6" name="Google Shape;596;p50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7" name="Google Shape;597;p50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598" name="Google Shape;598;p50" title="Unitree Go1 - Quadruped Robot Indoor Autonomous Navigation - SLAM (1).mp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914488" y="1545100"/>
            <a:ext cx="5315024" cy="2989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603;p51"/>
          <p:cNvSpPr/>
          <p:nvPr/>
        </p:nvSpPr>
        <p:spPr>
          <a:xfrm>
            <a:off x="-1" y="4710663"/>
            <a:ext cx="9139500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4" name="Google Shape;604;p51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Forward Kinematics Analysis</a:t>
            </a:r>
            <a:endParaRPr sz="2400"/>
          </a:p>
        </p:txBody>
      </p:sp>
      <p:sp>
        <p:nvSpPr>
          <p:cNvPr id="605" name="Google Shape;605;p51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06" name="Google Shape;606;p5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64325" y="2997875"/>
            <a:ext cx="6797325" cy="1028784"/>
          </a:xfrm>
          <a:prstGeom prst="rect">
            <a:avLst/>
          </a:prstGeom>
          <a:noFill/>
          <a:ln>
            <a:noFill/>
          </a:ln>
        </p:spPr>
      </p:pic>
      <p:pic>
        <p:nvPicPr>
          <p:cNvPr id="607" name="Google Shape;607;p5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64325" y="1577837"/>
            <a:ext cx="7210850" cy="14200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52"/>
          <p:cNvSpPr txBox="1"/>
          <p:nvPr>
            <p:ph type="title"/>
          </p:nvPr>
        </p:nvSpPr>
        <p:spPr>
          <a:xfrm>
            <a:off x="132950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Control system </a:t>
            </a:r>
            <a:endParaRPr/>
          </a:p>
        </p:txBody>
      </p:sp>
      <p:sp>
        <p:nvSpPr>
          <p:cNvPr id="613" name="Google Shape;613;p52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4" name="Google Shape;614;p5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59350" y="1358275"/>
            <a:ext cx="4107325" cy="301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5" name="Google Shape;615;p5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796400" y="1265975"/>
            <a:ext cx="4096350" cy="3108051"/>
          </a:xfrm>
          <a:prstGeom prst="rect">
            <a:avLst/>
          </a:prstGeom>
          <a:noFill/>
          <a:ln>
            <a:noFill/>
          </a:ln>
        </p:spPr>
      </p:pic>
      <p:sp>
        <p:nvSpPr>
          <p:cNvPr id="616" name="Google Shape;616;p52"/>
          <p:cNvSpPr txBox="1"/>
          <p:nvPr/>
        </p:nvSpPr>
        <p:spPr>
          <a:xfrm>
            <a:off x="4748625" y="4276625"/>
            <a:ext cx="4191900" cy="55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 with </a:t>
            </a:r>
            <a:r>
              <a:rPr b="0" i="0" lang="en-US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PID </a:t>
            </a:r>
            <a:r>
              <a:rPr b="0" i="0" lang="en-US" sz="18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controller</a:t>
            </a:r>
            <a:endParaRPr b="0" i="0" sz="18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7" name="Google Shape;617;p52"/>
          <p:cNvSpPr txBox="1"/>
          <p:nvPr/>
        </p:nvSpPr>
        <p:spPr>
          <a:xfrm>
            <a:off x="302900" y="4276625"/>
            <a:ext cx="4191900" cy="55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 without PID controller</a:t>
            </a:r>
            <a:endParaRPr b="0" i="0" sz="18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53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Control system </a:t>
            </a:r>
            <a:endParaRPr/>
          </a:p>
        </p:txBody>
      </p:sp>
      <p:sp>
        <p:nvSpPr>
          <p:cNvPr id="623" name="Google Shape;623;p53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24" name="Google Shape;624;p53"/>
          <p:cNvSpPr txBox="1"/>
          <p:nvPr/>
        </p:nvSpPr>
        <p:spPr>
          <a:xfrm>
            <a:off x="877300" y="1554825"/>
            <a:ext cx="7422900" cy="70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</a:pPr>
            <a:r>
              <a:rPr b="0" i="0" lang="en-US" sz="2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Transfer function of Servo DC Motor for open loop system</a:t>
            </a:r>
            <a:endParaRPr b="0" i="0" sz="2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pic>
        <p:nvPicPr>
          <p:cNvPr id="625" name="Google Shape;625;p5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80375" y="2092200"/>
            <a:ext cx="4819650" cy="533400"/>
          </a:xfrm>
          <a:prstGeom prst="rect">
            <a:avLst/>
          </a:prstGeom>
          <a:noFill/>
          <a:ln>
            <a:noFill/>
          </a:ln>
        </p:spPr>
      </p:pic>
      <p:sp>
        <p:nvSpPr>
          <p:cNvPr id="626" name="Google Shape;626;p53"/>
          <p:cNvSpPr txBox="1"/>
          <p:nvPr/>
        </p:nvSpPr>
        <p:spPr>
          <a:xfrm>
            <a:off x="860550" y="2711750"/>
            <a:ext cx="7422900" cy="70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◉"/>
            </a:pPr>
            <a:r>
              <a:rPr b="0" i="0" lang="en-US" sz="2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Transfer function of Servo DC Motor for open close system</a:t>
            </a:r>
            <a:endParaRPr b="0" i="0" sz="2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pic>
        <p:nvPicPr>
          <p:cNvPr id="627" name="Google Shape;627;p5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080375" y="3503800"/>
            <a:ext cx="5286375" cy="638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54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3" name="Google Shape;633;p54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34" name="Google Shape;634;p5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816500" y="1444950"/>
            <a:ext cx="2256676" cy="317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35" name="Google Shape;635;p5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68913" y="1560325"/>
            <a:ext cx="5912825" cy="2770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9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55"/>
          <p:cNvSpPr/>
          <p:nvPr/>
        </p:nvSpPr>
        <p:spPr>
          <a:xfrm>
            <a:off x="-1" y="4710663"/>
            <a:ext cx="9139577" cy="435600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1" name="Google Shape;641;p55"/>
          <p:cNvSpPr txBox="1"/>
          <p:nvPr>
            <p:ph type="title"/>
          </p:nvPr>
        </p:nvSpPr>
        <p:spPr>
          <a:xfrm>
            <a:off x="1364250" y="856950"/>
            <a:ext cx="5364000" cy="43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 sz="2400">
                <a:latin typeface="Times New Roman"/>
                <a:ea typeface="Times New Roman"/>
                <a:cs typeface="Times New Roman"/>
                <a:sym typeface="Times New Roman"/>
              </a:rPr>
              <a:t>Frame Definitions</a:t>
            </a:r>
            <a:endParaRPr sz="2400"/>
          </a:p>
        </p:txBody>
      </p:sp>
      <p:sp>
        <p:nvSpPr>
          <p:cNvPr id="642" name="Google Shape;642;p55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grpSp>
        <p:nvGrpSpPr>
          <p:cNvPr id="643" name="Google Shape;643;p55"/>
          <p:cNvGrpSpPr/>
          <p:nvPr/>
        </p:nvGrpSpPr>
        <p:grpSpPr>
          <a:xfrm>
            <a:off x="916458" y="1033162"/>
            <a:ext cx="214625" cy="214625"/>
            <a:chOff x="2594050" y="1631825"/>
            <a:chExt cx="439625" cy="439625"/>
          </a:xfrm>
        </p:grpSpPr>
        <p:sp>
          <p:nvSpPr>
            <p:cNvPr id="644" name="Google Shape;644;p55"/>
            <p:cNvSpPr/>
            <p:nvPr/>
          </p:nvSpPr>
          <p:spPr>
            <a:xfrm>
              <a:off x="2594050" y="1883300"/>
              <a:ext cx="188175" cy="188150"/>
            </a:xfrm>
            <a:custGeom>
              <a:rect b="b" l="l" r="r" t="t"/>
              <a:pathLst>
                <a:path extrusionOk="0" fill="none" h="7526" w="7527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5" name="Google Shape;645;p55"/>
            <p:cNvSpPr/>
            <p:nvPr/>
          </p:nvSpPr>
          <p:spPr>
            <a:xfrm>
              <a:off x="2857700" y="1631825"/>
              <a:ext cx="175975" cy="176000"/>
            </a:xfrm>
            <a:custGeom>
              <a:rect b="b" l="l" r="r" t="t"/>
              <a:pathLst>
                <a:path extrusionOk="0" fill="none" h="7040" w="7039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6" name="Google Shape;646;p55"/>
            <p:cNvSpPr/>
            <p:nvPr/>
          </p:nvSpPr>
          <p:spPr>
            <a:xfrm>
              <a:off x="2662850" y="1699400"/>
              <a:ext cx="303250" cy="303250"/>
            </a:xfrm>
            <a:custGeom>
              <a:rect b="b" l="l" r="r" t="t"/>
              <a:pathLst>
                <a:path extrusionOk="0" fill="none" h="12130" w="1213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7" name="Google Shape;647;p55"/>
            <p:cNvSpPr/>
            <p:nvPr/>
          </p:nvSpPr>
          <p:spPr>
            <a:xfrm>
              <a:off x="2814912" y="1754062"/>
              <a:ext cx="49950" cy="49950"/>
            </a:xfrm>
            <a:custGeom>
              <a:rect b="b" l="l" r="r" t="t"/>
              <a:pathLst>
                <a:path extrusionOk="0" fill="none" h="1998" w="1998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cap="rnd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648" name="Google Shape;648;p5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825" y="1376600"/>
            <a:ext cx="3684150" cy="3327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9" name="Google Shape;649;p5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573725" y="1292550"/>
            <a:ext cx="3090374" cy="3327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p56"/>
          <p:cNvSpPr txBox="1"/>
          <p:nvPr>
            <p:ph type="title"/>
          </p:nvPr>
        </p:nvSpPr>
        <p:spPr>
          <a:xfrm>
            <a:off x="1381250" y="922675"/>
            <a:ext cx="53640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Infill</a:t>
            </a:r>
            <a:endParaRPr/>
          </a:p>
        </p:txBody>
      </p:sp>
      <p:sp>
        <p:nvSpPr>
          <p:cNvPr id="655" name="Google Shape;655;p56"/>
          <p:cNvSpPr txBox="1"/>
          <p:nvPr>
            <p:ph idx="12" type="sldNum"/>
          </p:nvPr>
        </p:nvSpPr>
        <p:spPr>
          <a:xfrm>
            <a:off x="8524477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56" name="Google Shape;656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33675" y="1541733"/>
            <a:ext cx="5364000" cy="30172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Viol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