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5143500" cx="9144000"/>
  <p:notesSz cx="6858000" cy="9144000"/>
  <p:embeddedFontLst>
    <p:embeddedFont>
      <p:font typeface="Playfair Display"/>
      <p:regular r:id="rId29"/>
      <p:bold r:id="rId30"/>
      <p:italic r:id="rId31"/>
      <p:boldItalic r:id="rId32"/>
    </p:embeddedFont>
    <p:embeddedFont>
      <p:font typeface="Lato"/>
      <p:regular r:id="rId33"/>
      <p:bold r:id="rId34"/>
      <p:italic r:id="rId35"/>
      <p:boldItalic r:id="rId36"/>
    </p:embeddedFont>
    <p:embeddedFont>
      <p:font typeface="Source Code Pro"/>
      <p:regular r:id="rId37"/>
      <p:bold r:id="rId38"/>
      <p:italic r:id="rId39"/>
      <p:boldItalic r:id="rId4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SourceCodePro-boldItalic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PlayfairDisplay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PlayfairDisplay-italic.fntdata"/><Relationship Id="rId30" Type="http://schemas.openxmlformats.org/officeDocument/2006/relationships/font" Target="fonts/PlayfairDisplay-bold.fntdata"/><Relationship Id="rId11" Type="http://schemas.openxmlformats.org/officeDocument/2006/relationships/slide" Target="slides/slide6.xml"/><Relationship Id="rId33" Type="http://schemas.openxmlformats.org/officeDocument/2006/relationships/font" Target="fonts/Lato-regular.fntdata"/><Relationship Id="rId10" Type="http://schemas.openxmlformats.org/officeDocument/2006/relationships/slide" Target="slides/slide5.xml"/><Relationship Id="rId32" Type="http://schemas.openxmlformats.org/officeDocument/2006/relationships/font" Target="fonts/PlayfairDisplay-boldItalic.fntdata"/><Relationship Id="rId13" Type="http://schemas.openxmlformats.org/officeDocument/2006/relationships/slide" Target="slides/slide8.xml"/><Relationship Id="rId35" Type="http://schemas.openxmlformats.org/officeDocument/2006/relationships/font" Target="fonts/Lato-italic.fntdata"/><Relationship Id="rId12" Type="http://schemas.openxmlformats.org/officeDocument/2006/relationships/slide" Target="slides/slide7.xml"/><Relationship Id="rId34" Type="http://schemas.openxmlformats.org/officeDocument/2006/relationships/font" Target="fonts/Lato-bold.fntdata"/><Relationship Id="rId15" Type="http://schemas.openxmlformats.org/officeDocument/2006/relationships/slide" Target="slides/slide10.xml"/><Relationship Id="rId37" Type="http://schemas.openxmlformats.org/officeDocument/2006/relationships/font" Target="fonts/SourceCodePro-regular.fntdata"/><Relationship Id="rId14" Type="http://schemas.openxmlformats.org/officeDocument/2006/relationships/slide" Target="slides/slide9.xml"/><Relationship Id="rId36" Type="http://schemas.openxmlformats.org/officeDocument/2006/relationships/font" Target="fonts/Lato-boldItalic.fntdata"/><Relationship Id="rId17" Type="http://schemas.openxmlformats.org/officeDocument/2006/relationships/slide" Target="slides/slide12.xml"/><Relationship Id="rId39" Type="http://schemas.openxmlformats.org/officeDocument/2006/relationships/font" Target="fonts/SourceCodePro-italic.fntdata"/><Relationship Id="rId16" Type="http://schemas.openxmlformats.org/officeDocument/2006/relationships/slide" Target="slides/slide11.xml"/><Relationship Id="rId38" Type="http://schemas.openxmlformats.org/officeDocument/2006/relationships/font" Target="fonts/SourceCodePro-bold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7874dd2a43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7874dd2a43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7874dd2a43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7874dd2a43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7874dd2a43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7874dd2a43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b1eaa26fa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b1eaa26fa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7874dd2a43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7874dd2a43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b296c2525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b296c2525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b296c25258_0_3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b296c25258_0_3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b296c2525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b296c2525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7874dd2a43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7874dd2a43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b296c25258_0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b296c25258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a7dcfc2429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a7dcfc2429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b296c25258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b296c25258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7874dd2a43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7874dd2a43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7874dd2a43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7874dd2a43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7874dd2a43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7874dd2a43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a7dcfc2429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a7dcfc2429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a7dcfc2429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a7dcfc2429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7874dd2a4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7874dd2a4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7874dd2a43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7874dd2a43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7874dd2a43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7874dd2a43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7874dd2a43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7874dd2a43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7874dd2a43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7874dd2a43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9050" y="748800"/>
            <a:ext cx="3645900" cy="3645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2992950" y="992700"/>
            <a:ext cx="3158100" cy="3158100"/>
          </a:xfrm>
          <a:prstGeom prst="rect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96250" y="1627200"/>
            <a:ext cx="2951400" cy="158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96363" y="3266930"/>
            <a:ext cx="2951400" cy="70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33100"/>
            <a:ext cx="8520600" cy="16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29194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509550" y="1423875"/>
            <a:ext cx="8124900" cy="179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91378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107950"/>
            <a:ext cx="4045200" cy="168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coral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g"/><Relationship Id="rId4" Type="http://schemas.openxmlformats.org/officeDocument/2006/relationships/image" Target="../media/image14.jpg"/><Relationship Id="rId5" Type="http://schemas.openxmlformats.org/officeDocument/2006/relationships/image" Target="../media/image1.jpg"/><Relationship Id="rId6" Type="http://schemas.openxmlformats.org/officeDocument/2006/relationships/image" Target="../media/image1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jpg"/><Relationship Id="rId4" Type="http://schemas.openxmlformats.org/officeDocument/2006/relationships/image" Target="../media/image4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Relationship Id="rId4" Type="http://schemas.openxmlformats.org/officeDocument/2006/relationships/image" Target="../media/image2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jpg"/><Relationship Id="rId4" Type="http://schemas.openxmlformats.org/officeDocument/2006/relationships/image" Target="../media/image8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jpg"/><Relationship Id="rId4" Type="http://schemas.openxmlformats.org/officeDocument/2006/relationships/image" Target="../media/image16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Relationship Id="rId4" Type="http://schemas.openxmlformats.org/officeDocument/2006/relationships/image" Target="../media/image1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Relationship Id="rId4" Type="http://schemas.openxmlformats.org/officeDocument/2006/relationships/image" Target="../media/image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Relationship Id="rId4" Type="http://schemas.openxmlformats.org/officeDocument/2006/relationships/image" Target="../media/image18.jpg"/><Relationship Id="rId5" Type="http://schemas.openxmlformats.org/officeDocument/2006/relationships/image" Target="../media/image15.png"/><Relationship Id="rId6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3096250" y="1627200"/>
            <a:ext cx="2951400" cy="158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200"/>
              <a:t>Demeter</a:t>
            </a:r>
            <a:endParaRPr sz="5200"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-51700" y="1619241"/>
            <a:ext cx="2951400" cy="1905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1700">
                <a:solidFill>
                  <a:srgbClr val="21212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Presented by:</a:t>
            </a:r>
            <a:endParaRPr sz="1700">
              <a:solidFill>
                <a:srgbClr val="21212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sz="1700">
              <a:solidFill>
                <a:srgbClr val="21212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1700">
                <a:solidFill>
                  <a:srgbClr val="21212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Nura H. Qasrawi</a:t>
            </a:r>
            <a:endParaRPr sz="1700">
              <a:solidFill>
                <a:srgbClr val="21212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1700">
                <a:solidFill>
                  <a:srgbClr val="21212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&amp;</a:t>
            </a:r>
            <a:endParaRPr sz="1700">
              <a:solidFill>
                <a:srgbClr val="21212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1700">
                <a:solidFill>
                  <a:srgbClr val="21212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Raghad M. Abu Lebdeh</a:t>
            </a:r>
            <a:endParaRPr sz="1700">
              <a:solidFill>
                <a:srgbClr val="21212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3"/>
          <p:cNvSpPr txBox="1"/>
          <p:nvPr>
            <p:ph idx="1" type="subTitle"/>
          </p:nvPr>
        </p:nvSpPr>
        <p:spPr>
          <a:xfrm>
            <a:off x="6347100" y="1466850"/>
            <a:ext cx="2796900" cy="1905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1700">
                <a:solidFill>
                  <a:srgbClr val="21212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Supervised by:</a:t>
            </a:r>
            <a:endParaRPr sz="1700">
              <a:solidFill>
                <a:srgbClr val="21212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sz="1700">
              <a:solidFill>
                <a:srgbClr val="21212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1700">
                <a:solidFill>
                  <a:srgbClr val="21212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Ra’ed Alqadi</a:t>
            </a:r>
            <a:endParaRPr sz="1700">
              <a:solidFill>
                <a:srgbClr val="21212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21212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2816300" cy="33283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41027" y="90425"/>
            <a:ext cx="3676831" cy="2419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60618" y="2327200"/>
            <a:ext cx="2816300" cy="2816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74925" y="2570888"/>
            <a:ext cx="2395465" cy="2328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3"/>
          <p:cNvSpPr txBox="1"/>
          <p:nvPr>
            <p:ph type="title"/>
          </p:nvPr>
        </p:nvSpPr>
        <p:spPr>
          <a:xfrm>
            <a:off x="125775" y="93900"/>
            <a:ext cx="2241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Irrigation</a:t>
            </a:r>
            <a:endParaRPr/>
          </a:p>
        </p:txBody>
      </p:sp>
      <p:pic>
        <p:nvPicPr>
          <p:cNvPr id="125" name="Google Shape;12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8775" y="809725"/>
            <a:ext cx="5505450" cy="4110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78225" y="152400"/>
            <a:ext cx="258064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2721770" cy="4838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22220" y="152400"/>
            <a:ext cx="2721770" cy="4838702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5"/>
          <p:cNvSpPr txBox="1"/>
          <p:nvPr/>
        </p:nvSpPr>
        <p:spPr>
          <a:xfrm>
            <a:off x="3139750" y="1688200"/>
            <a:ext cx="3046800" cy="9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latin typeface="Lato"/>
                <a:ea typeface="Lato"/>
                <a:cs typeface="Lato"/>
                <a:sym typeface="Lato"/>
              </a:rPr>
              <a:t>The </a:t>
            </a:r>
            <a:r>
              <a:rPr b="1" lang="en-GB" sz="2700">
                <a:latin typeface="Lato"/>
                <a:ea typeface="Lato"/>
                <a:cs typeface="Lato"/>
                <a:sym typeface="Lato"/>
              </a:rPr>
              <a:t>Faucet</a:t>
            </a:r>
            <a:endParaRPr b="1" sz="27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6"/>
          <p:cNvSpPr txBox="1"/>
          <p:nvPr>
            <p:ph type="title"/>
          </p:nvPr>
        </p:nvSpPr>
        <p:spPr>
          <a:xfrm>
            <a:off x="76200" y="106300"/>
            <a:ext cx="36420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Light searching:</a:t>
            </a:r>
            <a:endParaRPr/>
          </a:p>
        </p:txBody>
      </p:sp>
      <p:pic>
        <p:nvPicPr>
          <p:cNvPr id="143" name="Google Shape;14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6" y="1064563"/>
            <a:ext cx="3406500" cy="2128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70595" y="884800"/>
            <a:ext cx="5121004" cy="25362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7"/>
          <p:cNvSpPr txBox="1"/>
          <p:nvPr>
            <p:ph type="title"/>
          </p:nvPr>
        </p:nvSpPr>
        <p:spPr>
          <a:xfrm>
            <a:off x="311700" y="391350"/>
            <a:ext cx="42603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Car</a:t>
            </a:r>
            <a:endParaRPr/>
          </a:p>
        </p:txBody>
      </p:sp>
      <p:pic>
        <p:nvPicPr>
          <p:cNvPr id="150" name="Google Shape;150;p27"/>
          <p:cNvPicPr preferRelativeResize="0"/>
          <p:nvPr/>
        </p:nvPicPr>
        <p:blipFill rotWithShape="1">
          <a:blip r:embed="rId3">
            <a:alphaModFix/>
          </a:blip>
          <a:srcRect b="0" l="0" r="19348" t="21703"/>
          <a:stretch/>
        </p:blipFill>
        <p:spPr>
          <a:xfrm>
            <a:off x="124425" y="1970300"/>
            <a:ext cx="5402776" cy="295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39100" y="0"/>
            <a:ext cx="2893200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8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58" name="Google Shape;15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3213" y="80500"/>
            <a:ext cx="3857626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9463" y="0"/>
            <a:ext cx="3857626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9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Algorithm:</a:t>
            </a:r>
            <a:endParaRPr/>
          </a:p>
        </p:txBody>
      </p:sp>
      <p:sp>
        <p:nvSpPr>
          <p:cNvPr id="165" name="Google Shape;165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Move forward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Start a timer with max time of 3 seconds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Stop the timer in case an obstacle is found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Back to position 0 by using the previous timer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Repeat in all directions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Get the highest reading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Go to the highest reading and stop in case an obstacle is found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30"/>
          <p:cNvPicPr preferRelativeResize="0"/>
          <p:nvPr/>
        </p:nvPicPr>
        <p:blipFill rotWithShape="1">
          <a:blip r:embed="rId3">
            <a:alphaModFix/>
          </a:blip>
          <a:srcRect b="0" l="5550" r="-5550" t="0"/>
          <a:stretch/>
        </p:blipFill>
        <p:spPr>
          <a:xfrm>
            <a:off x="3066600" y="71825"/>
            <a:ext cx="3870961" cy="483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31"/>
          <p:cNvPicPr preferRelativeResize="0"/>
          <p:nvPr/>
        </p:nvPicPr>
        <p:blipFill rotWithShape="1">
          <a:blip r:embed="rId3">
            <a:alphaModFix/>
          </a:blip>
          <a:srcRect b="-1709" l="0" r="0" t="1710"/>
          <a:stretch/>
        </p:blipFill>
        <p:spPr>
          <a:xfrm>
            <a:off x="2744675" y="235200"/>
            <a:ext cx="4252192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200"/>
              <a:t>Outline</a:t>
            </a:r>
            <a:endParaRPr sz="4200"/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500"/>
              <a:buFont typeface="Source Code Pro"/>
              <a:buChar char="●"/>
            </a:pPr>
            <a:r>
              <a:rPr lang="en-GB" sz="2500">
                <a:solidFill>
                  <a:srgbClr val="666666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Name inspiration </a:t>
            </a:r>
            <a:endParaRPr sz="2500">
              <a:solidFill>
                <a:srgbClr val="666666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500"/>
              <a:buFont typeface="Source Code Pro"/>
              <a:buChar char="●"/>
            </a:pPr>
            <a:r>
              <a:rPr lang="en-GB" sz="2500">
                <a:solidFill>
                  <a:srgbClr val="666666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What is Demeter?</a:t>
            </a:r>
            <a:endParaRPr sz="2500">
              <a:solidFill>
                <a:srgbClr val="666666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500"/>
              <a:buFont typeface="Source Code Pro"/>
              <a:buChar char="●"/>
            </a:pPr>
            <a:r>
              <a:rPr lang="en-GB" sz="2500">
                <a:solidFill>
                  <a:srgbClr val="666666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What is the motivation?</a:t>
            </a:r>
            <a:endParaRPr sz="2500">
              <a:solidFill>
                <a:srgbClr val="666666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500"/>
              <a:buFont typeface="Source Code Pro"/>
              <a:buChar char="●"/>
            </a:pPr>
            <a:r>
              <a:rPr lang="en-GB" sz="2500">
                <a:solidFill>
                  <a:srgbClr val="666666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What was used to built Demeter?</a:t>
            </a:r>
            <a:endParaRPr sz="2500">
              <a:solidFill>
                <a:srgbClr val="666666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873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500"/>
              <a:buFont typeface="Source Code Pro"/>
              <a:buChar char="●"/>
            </a:pPr>
            <a:r>
              <a:rPr lang="en-GB" sz="2500">
                <a:solidFill>
                  <a:srgbClr val="666666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Irrigation</a:t>
            </a:r>
            <a:endParaRPr sz="2500">
              <a:solidFill>
                <a:srgbClr val="666666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873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500"/>
              <a:buFont typeface="Source Code Pro"/>
              <a:buChar char="●"/>
            </a:pPr>
            <a:r>
              <a:rPr lang="en-GB" sz="2500">
                <a:solidFill>
                  <a:srgbClr val="666666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Light Searching</a:t>
            </a:r>
            <a:endParaRPr sz="2500">
              <a:solidFill>
                <a:srgbClr val="666666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873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500"/>
              <a:buFont typeface="Source Code Pro"/>
              <a:buChar char="●"/>
            </a:pPr>
            <a:r>
              <a:rPr lang="en-GB" sz="2500">
                <a:solidFill>
                  <a:srgbClr val="666666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Challenges</a:t>
            </a:r>
            <a:endParaRPr sz="2500">
              <a:solidFill>
                <a:srgbClr val="666666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873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500"/>
              <a:buFont typeface="Source Code Pro"/>
              <a:buChar char="●"/>
            </a:pPr>
            <a:r>
              <a:rPr lang="en-GB" sz="2500">
                <a:solidFill>
                  <a:srgbClr val="666666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Future Work</a:t>
            </a:r>
            <a:endParaRPr sz="2500">
              <a:solidFill>
                <a:srgbClr val="666666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rgbClr val="666666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7975" y="152400"/>
            <a:ext cx="5762945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3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Challenges</a:t>
            </a:r>
            <a:endParaRPr/>
          </a:p>
        </p:txBody>
      </p:sp>
      <p:sp>
        <p:nvSpPr>
          <p:cNvPr id="186" name="Google Shape;186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solidFill>
                  <a:srgbClr val="666666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THE PANDEMIC</a:t>
            </a:r>
            <a:endParaRPr>
              <a:solidFill>
                <a:srgbClr val="666666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Hardware </a:t>
            </a:r>
            <a:r>
              <a:rPr lang="en-GB"/>
              <a:t>Components</a:t>
            </a:r>
            <a:r>
              <a:rPr lang="en-GB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Mechanical car issues</a:t>
            </a:r>
            <a:r>
              <a:rPr lang="en-GB"/>
              <a:t>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4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Future Work</a:t>
            </a:r>
            <a:endParaRPr/>
          </a:p>
        </p:txBody>
      </p:sp>
      <p:sp>
        <p:nvSpPr>
          <p:cNvPr id="192" name="Google Shape;192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Adding more features eg: Light bulb with DHT11 </a:t>
            </a:r>
            <a:r>
              <a:rPr lang="en-GB"/>
              <a:t>temperature</a:t>
            </a:r>
            <a:r>
              <a:rPr lang="en-GB"/>
              <a:t> and </a:t>
            </a:r>
            <a:r>
              <a:rPr lang="en-GB"/>
              <a:t>humidity</a:t>
            </a:r>
            <a:r>
              <a:rPr lang="en-GB"/>
              <a:t> sensor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-GB" sz="2400"/>
              <a:t>Thank you for the past 5 years of </a:t>
            </a:r>
            <a:r>
              <a:rPr b="1" lang="en-GB" sz="2400"/>
              <a:t>our lives.</a:t>
            </a:r>
            <a:r>
              <a:rPr b="1" lang="en-GB" sz="2400"/>
              <a:t> </a:t>
            </a:r>
            <a:endParaRPr b="1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162975" y="168275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lang="en-GB" sz="4200">
                <a:latin typeface="Courier New"/>
                <a:ea typeface="Courier New"/>
                <a:cs typeface="Courier New"/>
                <a:sym typeface="Courier New"/>
              </a:rPr>
              <a:t>The idea behind the name</a:t>
            </a:r>
            <a:endParaRPr sz="42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5"/>
          <p:cNvSpPr txBox="1"/>
          <p:nvPr>
            <p:ph idx="1" type="body"/>
          </p:nvPr>
        </p:nvSpPr>
        <p:spPr>
          <a:xfrm>
            <a:off x="311700" y="1003900"/>
            <a:ext cx="8520600" cy="356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1- The name is a two part name: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         The first part which is ‘De’, most scholars, associated it with Gaea which       means Land.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         The second which is ‘Meter’, which is linked to the meaning of Mother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        Thus Demeter means --- &gt; Mother land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/>
              <a:t>2- It was inspired from the Greek </a:t>
            </a:r>
            <a:r>
              <a:rPr lang="en-GB"/>
              <a:t>Mythology.</a:t>
            </a:r>
            <a:r>
              <a:rPr lang="en-GB"/>
              <a:t>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What is Demeter?</a:t>
            </a:r>
            <a:endParaRPr/>
          </a:p>
        </p:txBody>
      </p:sp>
      <p:sp>
        <p:nvSpPr>
          <p:cNvPr id="79" name="Google Shape;79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 robot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Smart plant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 way to </a:t>
            </a:r>
            <a:r>
              <a:rPr lang="en-GB"/>
              <a:t>relieve</a:t>
            </a:r>
            <a:r>
              <a:rPr lang="en-GB"/>
              <a:t> people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What was the motivation?</a:t>
            </a:r>
            <a:endParaRPr/>
          </a:p>
        </p:txBody>
      </p:sp>
      <p:sp>
        <p:nvSpPr>
          <p:cNvPr id="85" name="Google Shape;85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</a:t>
            </a:r>
            <a:r>
              <a:rPr lang="en-GB"/>
              <a:t>griculture is the main source of life, </a:t>
            </a:r>
            <a:r>
              <a:rPr lang="en-GB"/>
              <a:t>literally</a:t>
            </a:r>
            <a:r>
              <a:rPr lang="en-GB"/>
              <a:t> !!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Life is getting busier and busier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People like to enjoy a </a:t>
            </a:r>
            <a:r>
              <a:rPr lang="en-GB"/>
              <a:t>beautiful</a:t>
            </a:r>
            <a:r>
              <a:rPr lang="en-GB"/>
              <a:t> views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What was used to build Demeter?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-GB"/>
              <a:t>A lot of models and sensors were used to build Demeter to the way it looks today; each one of those components has its major role to play.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5147252" cy="2809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14852" y="1850375"/>
            <a:ext cx="3539548" cy="285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582100" cy="458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43500" y="152400"/>
            <a:ext cx="3848100" cy="38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4150" y="2218525"/>
            <a:ext cx="2772574" cy="2772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14275" y="0"/>
            <a:ext cx="2924975" cy="292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43725" y="1995425"/>
            <a:ext cx="3448225" cy="2995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123950"/>
            <a:ext cx="2924975" cy="292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oral">
  <a:themeElements>
    <a:clrScheme name="Coral">
      <a:dk1>
        <a:srgbClr val="F55E61"/>
      </a:dk1>
      <a:lt1>
        <a:srgbClr val="FFFFFF"/>
      </a:lt1>
      <a:dk2>
        <a:srgbClr val="5E696C"/>
      </a:dk2>
      <a:lt2>
        <a:srgbClr val="BFC7CA"/>
      </a:lt2>
      <a:accent1>
        <a:srgbClr val="1E2D31"/>
      </a:accent1>
      <a:accent2>
        <a:srgbClr val="273C42"/>
      </a:accent2>
      <a:accent3>
        <a:srgbClr val="83D061"/>
      </a:accent3>
      <a:accent4>
        <a:srgbClr val="F6CD4C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