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12" r:id="rId1"/>
  </p:sldMasterIdLst>
  <p:notesMasterIdLst>
    <p:notesMasterId r:id="rId42"/>
  </p:notesMasterIdLst>
  <p:sldIdLst>
    <p:sldId id="256" r:id="rId2"/>
    <p:sldId id="281" r:id="rId3"/>
    <p:sldId id="275"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6" r:id="rId23"/>
    <p:sldId id="287" r:id="rId24"/>
    <p:sldId id="288" r:id="rId25"/>
    <p:sldId id="278" r:id="rId26"/>
    <p:sldId id="279" r:id="rId27"/>
    <p:sldId id="280" r:id="rId28"/>
    <p:sldId id="289" r:id="rId29"/>
    <p:sldId id="283" r:id="rId30"/>
    <p:sldId id="290" r:id="rId31"/>
    <p:sldId id="284" r:id="rId32"/>
    <p:sldId id="285" r:id="rId33"/>
    <p:sldId id="286" r:id="rId34"/>
    <p:sldId id="291" r:id="rId35"/>
    <p:sldId id="292" r:id="rId36"/>
    <p:sldId id="293" r:id="rId37"/>
    <p:sldId id="295" r:id="rId38"/>
    <p:sldId id="296" r:id="rId39"/>
    <p:sldId id="297" r:id="rId40"/>
    <p:sldId id="298"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24A72"/>
    <a:srgbClr val="11A392"/>
    <a:srgbClr val="D0AFC2"/>
    <a:srgbClr val="828282"/>
    <a:srgbClr val="5C4A72"/>
    <a:srgbClr val="A7D9FF"/>
    <a:srgbClr val="0000B4"/>
    <a:srgbClr val="567CF4"/>
    <a:srgbClr val="C34986"/>
    <a:srgbClr val="58585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31" autoAdjust="0"/>
    <p:restoredTop sz="94660"/>
  </p:normalViewPr>
  <p:slideViewPr>
    <p:cSldViewPr>
      <p:cViewPr varScale="1">
        <p:scale>
          <a:sx n="83" d="100"/>
          <a:sy n="83" d="100"/>
        </p:scale>
        <p:origin x="-1416" y="-77"/>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67" d="100"/>
          <a:sy n="67" d="100"/>
        </p:scale>
        <p:origin x="-3120" y="-77"/>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548296-C1D8-4C12-AD8B-CCFD448FEB7D}" type="datetimeFigureOut">
              <a:rPr lang="en-US" smtClean="0"/>
              <a:t>5/22/2020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8FF652-4E6C-4717-98E6-4C6003B05756}" type="slidenum">
              <a:rPr lang="en-US" smtClean="0"/>
              <a:t>‹#›</a:t>
            </a:fld>
            <a:endParaRPr lang="en-US"/>
          </a:p>
        </p:txBody>
      </p:sp>
    </p:spTree>
    <p:extLst>
      <p:ext uri="{BB962C8B-B14F-4D97-AF65-F5344CB8AC3E}">
        <p14:creationId xmlns:p14="http://schemas.microsoft.com/office/powerpoint/2010/main" val="2242550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A8FF652-4E6C-4717-98E6-4C6003B05756}" type="slidenum">
              <a:rPr lang="en-US" smtClean="0"/>
              <a:t>2</a:t>
            </a:fld>
            <a:endParaRPr lang="en-US"/>
          </a:p>
        </p:txBody>
      </p:sp>
    </p:spTree>
    <p:extLst>
      <p:ext uri="{BB962C8B-B14F-4D97-AF65-F5344CB8AC3E}">
        <p14:creationId xmlns:p14="http://schemas.microsoft.com/office/powerpoint/2010/main" val="27316677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8FF652-4E6C-4717-98E6-4C6003B05756}" type="slidenum">
              <a:rPr lang="en-US" smtClean="0"/>
              <a:t>9</a:t>
            </a:fld>
            <a:endParaRPr lang="en-US"/>
          </a:p>
        </p:txBody>
      </p:sp>
    </p:spTree>
    <p:extLst>
      <p:ext uri="{BB962C8B-B14F-4D97-AF65-F5344CB8AC3E}">
        <p14:creationId xmlns:p14="http://schemas.microsoft.com/office/powerpoint/2010/main" val="34809889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8FF652-4E6C-4717-98E6-4C6003B05756}" type="slidenum">
              <a:rPr lang="en-US" smtClean="0"/>
              <a:t>13</a:t>
            </a:fld>
            <a:endParaRPr lang="en-US"/>
          </a:p>
        </p:txBody>
      </p:sp>
    </p:spTree>
    <p:extLst>
      <p:ext uri="{BB962C8B-B14F-4D97-AF65-F5344CB8AC3E}">
        <p14:creationId xmlns:p14="http://schemas.microsoft.com/office/powerpoint/2010/main" val="36456891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8FF652-4E6C-4717-98E6-4C6003B05756}" type="slidenum">
              <a:rPr lang="en-US" smtClean="0"/>
              <a:t>20</a:t>
            </a:fld>
            <a:endParaRPr lang="en-US"/>
          </a:p>
        </p:txBody>
      </p:sp>
    </p:spTree>
    <p:extLst>
      <p:ext uri="{BB962C8B-B14F-4D97-AF65-F5344CB8AC3E}">
        <p14:creationId xmlns:p14="http://schemas.microsoft.com/office/powerpoint/2010/main" val="15178225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5FB482B5-7CC3-44B3-A991-B7519568FEA6}" type="datetimeFigureOut">
              <a:rPr lang="en-US" smtClean="0"/>
              <a:t>5/22/2020</a:t>
            </a:fld>
            <a:endParaRPr lang="en-US"/>
          </a:p>
        </p:txBody>
      </p:sp>
      <p:sp>
        <p:nvSpPr>
          <p:cNvPr id="5" name="Footer Placeholder 4"/>
          <p:cNvSpPr>
            <a:spLocks noGrp="1"/>
          </p:cNvSpPr>
          <p:nvPr>
            <p:ph type="ftr" sz="quarter" idx="11"/>
          </p:nvPr>
        </p:nvSpPr>
        <p:spPr>
          <a:xfrm>
            <a:off x="1174044" y="5357592"/>
            <a:ext cx="5034845" cy="365125"/>
          </a:xfrm>
        </p:spPr>
        <p:txBody>
          <a:bodyPr/>
          <a:lstStyle/>
          <a:p>
            <a:endParaRPr lang="en-US"/>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3BB32BF5-F8A3-4EE4-BE2E-7458A8A1D43B}"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B482B5-7CC3-44B3-A991-B7519568FEA6}" type="datetimeFigureOut">
              <a:rPr lang="en-US" smtClean="0"/>
              <a:t>5/22/2020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B32BF5-F8A3-4EE4-BE2E-7458A8A1D43B}"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B482B5-7CC3-44B3-A991-B7519568FEA6}" type="datetimeFigureOut">
              <a:rPr lang="en-US" smtClean="0"/>
              <a:t>5/22/2020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B32BF5-F8A3-4EE4-BE2E-7458A8A1D43B}"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B482B5-7CC3-44B3-A991-B7519568FEA6}" type="datetimeFigureOut">
              <a:rPr lang="en-US" smtClean="0"/>
              <a:t>5/22/2020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B32BF5-F8A3-4EE4-BE2E-7458A8A1D43B}"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FB482B5-7CC3-44B3-A991-B7519568FEA6}" type="datetimeFigureOut">
              <a:rPr lang="en-US" smtClean="0"/>
              <a:t>5/22/2020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B32BF5-F8A3-4EE4-BE2E-7458A8A1D43B}"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5FB482B5-7CC3-44B3-A991-B7519568FEA6}" type="datetimeFigureOut">
              <a:rPr lang="en-US" smtClean="0"/>
              <a:t>5/22/2020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B32BF5-F8A3-4EE4-BE2E-7458A8A1D43B}" type="slidenum">
              <a:rPr lang="en-US" smtClean="0"/>
              <a:t>‹#›</a:t>
            </a:fld>
            <a:endParaRPr lang="en-US"/>
          </a:p>
        </p:txBody>
      </p:sp>
      <p:sp>
        <p:nvSpPr>
          <p:cNvPr id="9" name="Content Placeholder 8"/>
          <p:cNvSpPr>
            <a:spLocks noGrp="1"/>
          </p:cNvSpPr>
          <p:nvPr>
            <p:ph sz="quarter" idx="13"/>
          </p:nvPr>
        </p:nvSpPr>
        <p:spPr>
          <a:xfrm>
            <a:off x="1298448" y="2121407"/>
            <a:ext cx="3200400" cy="360273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5FB482B5-7CC3-44B3-A991-B7519568FEA6}" type="datetimeFigureOut">
              <a:rPr lang="en-US" smtClean="0"/>
              <a:t>5/22/2020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BB32BF5-F8A3-4EE4-BE2E-7458A8A1D43B}" type="slidenum">
              <a:rPr lang="en-US" smtClean="0"/>
              <a:t>‹#›</a:t>
            </a:fld>
            <a:endParaRPr lang="en-US"/>
          </a:p>
        </p:txBody>
      </p:sp>
      <p:sp>
        <p:nvSpPr>
          <p:cNvPr id="11" name="Content Placeholder 10"/>
          <p:cNvSpPr>
            <a:spLocks noGrp="1"/>
          </p:cNvSpPr>
          <p:nvPr>
            <p:ph sz="quarter" idx="13"/>
          </p:nvPr>
        </p:nvSpPr>
        <p:spPr>
          <a:xfrm>
            <a:off x="1298448" y="2944368"/>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FB482B5-7CC3-44B3-A991-B7519568FEA6}" type="datetimeFigureOut">
              <a:rPr lang="en-US" smtClean="0"/>
              <a:t>5/22/2020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BB32BF5-F8A3-4EE4-BE2E-7458A8A1D43B}"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B482B5-7CC3-44B3-A991-B7519568FEA6}" type="datetimeFigureOut">
              <a:rPr lang="en-US" smtClean="0"/>
              <a:t>5/22/2020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BB32BF5-F8A3-4EE4-BE2E-7458A8A1D43B}"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n-US" smtClean="0"/>
              <a:t>Click to edit Master title style</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1698" y="5885672"/>
            <a:ext cx="1213821" cy="365125"/>
          </a:xfrm>
        </p:spPr>
        <p:txBody>
          <a:bodyPr/>
          <a:lstStyle/>
          <a:p>
            <a:fld id="{5FB482B5-7CC3-44B3-A991-B7519568FEA6}" type="datetimeFigureOut">
              <a:rPr lang="en-US" smtClean="0"/>
              <a:t>5/22/2020</a:t>
            </a:fld>
            <a:endParaRPr lang="en-US"/>
          </a:p>
        </p:txBody>
      </p:sp>
      <p:sp>
        <p:nvSpPr>
          <p:cNvPr id="6" name="Footer Placeholder 5"/>
          <p:cNvSpPr>
            <a:spLocks noGrp="1"/>
          </p:cNvSpPr>
          <p:nvPr>
            <p:ph type="ftr" sz="quarter" idx="11"/>
          </p:nvPr>
        </p:nvSpPr>
        <p:spPr>
          <a:xfrm rot="-60000">
            <a:off x="914554" y="5829261"/>
            <a:ext cx="3522607" cy="365125"/>
          </a:xfrm>
        </p:spPr>
        <p:txBody>
          <a:bodyPr/>
          <a:lstStyle/>
          <a:p>
            <a:endParaRPr lang="en-US"/>
          </a:p>
        </p:txBody>
      </p:sp>
      <p:sp>
        <p:nvSpPr>
          <p:cNvPr id="7" name="Slide Number Placeholder 6"/>
          <p:cNvSpPr>
            <a:spLocks noGrp="1"/>
          </p:cNvSpPr>
          <p:nvPr>
            <p:ph type="sldNum" sz="quarter" idx="12"/>
          </p:nvPr>
        </p:nvSpPr>
        <p:spPr>
          <a:xfrm rot="60000">
            <a:off x="7557313" y="5896961"/>
            <a:ext cx="554023" cy="365125"/>
          </a:xfrm>
        </p:spPr>
        <p:txBody>
          <a:bodyPr/>
          <a:lstStyle/>
          <a:p>
            <a:fld id="{3BB32BF5-F8A3-4EE4-BE2E-7458A8A1D43B}"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5936" y="5888737"/>
            <a:ext cx="1213821" cy="365125"/>
          </a:xfrm>
        </p:spPr>
        <p:txBody>
          <a:bodyPr/>
          <a:lstStyle/>
          <a:p>
            <a:fld id="{5FB482B5-7CC3-44B3-A991-B7519568FEA6}" type="datetimeFigureOut">
              <a:rPr lang="en-US" smtClean="0"/>
              <a:t>5/22/2020</a:t>
            </a:fld>
            <a:endParaRPr lang="en-US"/>
          </a:p>
        </p:txBody>
      </p:sp>
      <p:sp>
        <p:nvSpPr>
          <p:cNvPr id="6" name="Footer Placeholder 5"/>
          <p:cNvSpPr>
            <a:spLocks noGrp="1"/>
          </p:cNvSpPr>
          <p:nvPr>
            <p:ph type="ftr" sz="quarter" idx="11"/>
          </p:nvPr>
        </p:nvSpPr>
        <p:spPr>
          <a:xfrm rot="-60000">
            <a:off x="914569" y="5831037"/>
            <a:ext cx="3319043" cy="365125"/>
          </a:xfrm>
        </p:spPr>
        <p:txBody>
          <a:bodyPr/>
          <a:lstStyle/>
          <a:p>
            <a:endParaRPr lang="en-US"/>
          </a:p>
        </p:txBody>
      </p:sp>
      <p:sp>
        <p:nvSpPr>
          <p:cNvPr id="7" name="Slide Number Placeholder 6"/>
          <p:cNvSpPr>
            <a:spLocks noGrp="1"/>
          </p:cNvSpPr>
          <p:nvPr>
            <p:ph type="sldNum" sz="quarter" idx="12"/>
          </p:nvPr>
        </p:nvSpPr>
        <p:spPr>
          <a:xfrm rot="60000">
            <a:off x="7562089" y="5900026"/>
            <a:ext cx="554023" cy="365125"/>
          </a:xfrm>
        </p:spPr>
        <p:txBody>
          <a:bodyPr/>
          <a:lstStyle/>
          <a:p>
            <a:fld id="{3BB32BF5-F8A3-4EE4-BE2E-7458A8A1D43B}"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5FB482B5-7CC3-44B3-A991-B7519568FEA6}" type="datetimeFigureOut">
              <a:rPr lang="en-US" smtClean="0"/>
              <a:t>5/22/2020</a:t>
            </a:fld>
            <a:endParaRPr lang="en-US"/>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US"/>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3BB32BF5-F8A3-4EE4-BE2E-7458A8A1D43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4213" r:id="rId1"/>
    <p:sldLayoutId id="2147484214" r:id="rId2"/>
    <p:sldLayoutId id="2147484215" r:id="rId3"/>
    <p:sldLayoutId id="2147484216" r:id="rId4"/>
    <p:sldLayoutId id="2147484217" r:id="rId5"/>
    <p:sldLayoutId id="2147484218" r:id="rId6"/>
    <p:sldLayoutId id="2147484219" r:id="rId7"/>
    <p:sldLayoutId id="2147484220" r:id="rId8"/>
    <p:sldLayoutId id="2147484221" r:id="rId9"/>
    <p:sldLayoutId id="2147484222" r:id="rId10"/>
    <p:sldLayoutId id="2147484223" r:id="rId11"/>
  </p:sldLayoutIdLst>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7800" y="1143000"/>
            <a:ext cx="6096000" cy="45720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9" name="Title 8"/>
          <p:cNvSpPr>
            <a:spLocks noGrp="1"/>
          </p:cNvSpPr>
          <p:nvPr>
            <p:ph type="ctrTitle"/>
          </p:nvPr>
        </p:nvSpPr>
        <p:spPr>
          <a:xfrm>
            <a:off x="1981200" y="609600"/>
            <a:ext cx="4648200" cy="830997"/>
          </a:xfrm>
          <a:prstGeom prst="rect">
            <a:avLst/>
          </a:prstGeom>
        </p:spPr>
        <p:style>
          <a:lnRef idx="2">
            <a:schemeClr val="dk1"/>
          </a:lnRef>
          <a:fillRef idx="1">
            <a:schemeClr val="lt1"/>
          </a:fillRef>
          <a:effectRef idx="0">
            <a:schemeClr val="dk1"/>
          </a:effectRef>
          <a:fontRef idx="minor">
            <a:schemeClr val="dk1"/>
          </a:fontRef>
        </p:style>
        <p:txBody>
          <a:bodyPr wrap="square">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en-US" sz="2400" b="1" cap="all" dirty="0" smtClean="0">
                <a:ln>
                  <a:solidFill>
                    <a:schemeClr val="bg2">
                      <a:lumMod val="90000"/>
                    </a:schemeClr>
                  </a:solidFill>
                </a:ln>
                <a:solidFill>
                  <a:schemeClr val="bg2">
                    <a:lumMod val="50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PV PANELS CLEANING ROBOTICS SEYSTEM</a:t>
            </a:r>
            <a:endParaRPr lang="en-US" sz="2400" b="1" cap="all" dirty="0">
              <a:ln>
                <a:solidFill>
                  <a:schemeClr val="bg2">
                    <a:lumMod val="90000"/>
                  </a:schemeClr>
                </a:solidFill>
              </a:ln>
              <a:solidFill>
                <a:schemeClr val="bg2">
                  <a:lumMod val="50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extLst>
      <p:ext uri="{BB962C8B-B14F-4D97-AF65-F5344CB8AC3E}">
        <p14:creationId xmlns:p14="http://schemas.microsoft.com/office/powerpoint/2010/main" val="1539203493"/>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685800"/>
            <a:ext cx="4572000" cy="838200"/>
          </a:xfrm>
          <a:solidFill>
            <a:schemeClr val="bg1"/>
          </a:solidFill>
        </p:spPr>
        <p:txBody>
          <a:bodyPr>
            <a:normAutofit/>
          </a:bodyPr>
          <a:lstStyle/>
          <a:p>
            <a:r>
              <a:rPr lang="en-US" sz="2000" b="1" dirty="0">
                <a:solidFill>
                  <a:schemeClr val="bg2">
                    <a:lumMod val="50000"/>
                  </a:schemeClr>
                </a:solidFill>
                <a:latin typeface="Algerian" pitchFamily="82" charset="0"/>
              </a:rPr>
              <a:t>Influence of dust on </a:t>
            </a:r>
            <a:r>
              <a:rPr lang="en-US" sz="2000" b="1" dirty="0" err="1">
                <a:solidFill>
                  <a:schemeClr val="bg2">
                    <a:lumMod val="50000"/>
                  </a:schemeClr>
                </a:solidFill>
                <a:latin typeface="Algerian" pitchFamily="82" charset="0"/>
              </a:rPr>
              <a:t>pv</a:t>
            </a:r>
            <a:r>
              <a:rPr lang="en-US" sz="2000" b="1" dirty="0">
                <a:solidFill>
                  <a:schemeClr val="bg2">
                    <a:lumMod val="50000"/>
                  </a:schemeClr>
                </a:solidFill>
                <a:latin typeface="Algerian" pitchFamily="82" charset="0"/>
              </a:rPr>
              <a:t> system</a:t>
            </a:r>
          </a:p>
        </p:txBody>
      </p:sp>
      <p:sp>
        <p:nvSpPr>
          <p:cNvPr id="3" name="Content Placeholder 2"/>
          <p:cNvSpPr>
            <a:spLocks noGrp="1"/>
          </p:cNvSpPr>
          <p:nvPr>
            <p:ph idx="1"/>
          </p:nvPr>
        </p:nvSpPr>
        <p:spPr>
          <a:xfrm>
            <a:off x="0" y="5304684"/>
            <a:ext cx="6172200" cy="1447800"/>
          </a:xfrm>
          <a:solidFill>
            <a:schemeClr val="bg1"/>
          </a:solidFill>
        </p:spPr>
        <p:txBody>
          <a:bodyPr>
            <a:normAutofit/>
          </a:bodyPr>
          <a:lstStyle/>
          <a:p>
            <a:pPr>
              <a:buFont typeface="Wingdings" pitchFamily="2" charset="2"/>
              <a:buChar char="v"/>
            </a:pPr>
            <a:r>
              <a:rPr lang="en-US" sz="2000" b="1" dirty="0">
                <a:solidFill>
                  <a:schemeClr val="accent1">
                    <a:lumMod val="75000"/>
                  </a:schemeClr>
                </a:solidFill>
                <a:latin typeface="Bahnschrift Condensed" pitchFamily="34" charset="0"/>
              </a:rPr>
              <a:t>represents the I-V characteristics of the cells</a:t>
            </a:r>
            <a:endParaRPr lang="en-US" sz="2000" b="1" dirty="0" smtClean="0">
              <a:solidFill>
                <a:schemeClr val="accent1">
                  <a:lumMod val="75000"/>
                </a:schemeClr>
              </a:solidFill>
              <a:latin typeface="Bahnschrift Condensed" pitchFamily="34" charset="0"/>
            </a:endParaRPr>
          </a:p>
          <a:p>
            <a:pPr marL="114300" indent="0">
              <a:buNone/>
            </a:pPr>
            <a:r>
              <a:rPr lang="en-US" sz="2000" dirty="0" smtClean="0">
                <a:solidFill>
                  <a:schemeClr val="accent1">
                    <a:lumMod val="75000"/>
                  </a:schemeClr>
                </a:solidFill>
                <a:latin typeface="Bahnschrift Condensed" pitchFamily="34" charset="0"/>
              </a:rPr>
              <a:t>The </a:t>
            </a:r>
            <a:r>
              <a:rPr lang="en-US" sz="2000" dirty="0">
                <a:solidFill>
                  <a:schemeClr val="accent1">
                    <a:lumMod val="75000"/>
                  </a:schemeClr>
                </a:solidFill>
                <a:latin typeface="Bahnschrift Condensed" pitchFamily="34" charset="0"/>
              </a:rPr>
              <a:t>figure curves clarify that the cleaned cell produced the maximum current and voltage while the polluted one produced the minimum I-V. </a:t>
            </a:r>
          </a:p>
        </p:txBody>
      </p:sp>
      <p:pic>
        <p:nvPicPr>
          <p:cNvPr id="4" name="image9.jpeg"/>
          <p:cNvPicPr/>
          <p:nvPr/>
        </p:nvPicPr>
        <p:blipFill>
          <a:blip r:embed="rId2" cstate="print"/>
          <a:stretch>
            <a:fillRect/>
          </a:stretch>
        </p:blipFill>
        <p:spPr>
          <a:xfrm>
            <a:off x="2057400" y="1600200"/>
            <a:ext cx="6324600" cy="3657600"/>
          </a:xfrm>
          <a:prstGeom prst="rect">
            <a:avLst/>
          </a:prstGeom>
          <a:ln w="38100" cap="sq">
            <a:solidFill>
              <a:schemeClr val="bg1">
                <a:lumMod val="50000"/>
              </a:schemeClr>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220405689"/>
      </p:ext>
    </p:extLst>
  </p:cSld>
  <p:clrMapOvr>
    <a:masterClrMapping/>
  </p:clrMapOvr>
  <p:transition spd="slow">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4953000"/>
            <a:ext cx="7467600" cy="1524000"/>
          </a:xfrm>
          <a:solidFill>
            <a:schemeClr val="bg1"/>
          </a:solidFill>
        </p:spPr>
        <p:txBody>
          <a:bodyPr>
            <a:normAutofit/>
          </a:bodyPr>
          <a:lstStyle/>
          <a:p>
            <a:pPr marL="114300" indent="0">
              <a:buNone/>
            </a:pPr>
            <a:r>
              <a:rPr lang="en-US" sz="2000" dirty="0" smtClean="0">
                <a:solidFill>
                  <a:srgbClr val="00B0F0"/>
                </a:solidFill>
                <a:latin typeface="Bahnschrift Condensed" pitchFamily="34" charset="0"/>
              </a:rPr>
              <a:t>The </a:t>
            </a:r>
            <a:r>
              <a:rPr lang="en-US" sz="2000" dirty="0">
                <a:solidFill>
                  <a:srgbClr val="00B0F0"/>
                </a:solidFill>
                <a:latin typeface="Bahnschrift Condensed" pitchFamily="34" charset="0"/>
              </a:rPr>
              <a:t>produced I and V results in the power, The cell power reduced with pollution accumulation as well as with naturally cleaned. The PV cell power obtained at variable irradiance intensities. At any given irradiance the power calculated and for a measured current and </a:t>
            </a:r>
            <a:r>
              <a:rPr lang="en-US" sz="2000" dirty="0" smtClean="0">
                <a:solidFill>
                  <a:srgbClr val="00B0F0"/>
                </a:solidFill>
                <a:latin typeface="Bahnschrift Condensed" pitchFamily="34" charset="0"/>
              </a:rPr>
              <a:t>voltage</a:t>
            </a:r>
            <a:r>
              <a:rPr lang="en-US" sz="2000" dirty="0">
                <a:solidFill>
                  <a:srgbClr val="00B0F0"/>
                </a:solidFill>
                <a:latin typeface="Bahnschrift Condensed" pitchFamily="34" charset="0"/>
              </a:rPr>
              <a:t>,</a:t>
            </a:r>
            <a:endParaRPr lang="en-US" sz="2000" dirty="0" smtClean="0">
              <a:solidFill>
                <a:srgbClr val="00B0F0"/>
              </a:solidFill>
              <a:latin typeface="Bahnschrift Condensed" pitchFamily="34" charset="0"/>
            </a:endParaRPr>
          </a:p>
        </p:txBody>
      </p:sp>
      <p:pic>
        <p:nvPicPr>
          <p:cNvPr id="4" name="image10.jpeg"/>
          <p:cNvPicPr/>
          <p:nvPr/>
        </p:nvPicPr>
        <p:blipFill>
          <a:blip r:embed="rId2" cstate="print"/>
          <a:stretch>
            <a:fillRect/>
          </a:stretch>
        </p:blipFill>
        <p:spPr>
          <a:xfrm>
            <a:off x="2057400" y="1143000"/>
            <a:ext cx="6172200" cy="3733800"/>
          </a:xfrm>
          <a:prstGeom prst="rect">
            <a:avLst/>
          </a:prstGeom>
          <a:ln w="38100" cap="sq">
            <a:solidFill>
              <a:schemeClr val="bg1">
                <a:lumMod val="50000"/>
              </a:schemeClr>
            </a:solidFill>
            <a:prstDash val="solid"/>
            <a:miter lim="800000"/>
          </a:ln>
          <a:effectLst>
            <a:outerShdw blurRad="50800" dist="38100" dir="2700000" algn="tl" rotWithShape="0">
              <a:srgbClr val="000000">
                <a:alpha val="43000"/>
              </a:srgbClr>
            </a:outerShdw>
          </a:effectLst>
        </p:spPr>
      </p:pic>
      <p:sp>
        <p:nvSpPr>
          <p:cNvPr id="2" name="Rectangle 1"/>
          <p:cNvSpPr/>
          <p:nvPr/>
        </p:nvSpPr>
        <p:spPr>
          <a:xfrm>
            <a:off x="533400" y="666690"/>
            <a:ext cx="4793300" cy="400110"/>
          </a:xfrm>
          <a:prstGeom prst="rect">
            <a:avLst/>
          </a:prstGeom>
          <a:solidFill>
            <a:schemeClr val="bg1"/>
          </a:solidFill>
        </p:spPr>
        <p:txBody>
          <a:bodyPr wrap="none">
            <a:spAutoFit/>
          </a:bodyPr>
          <a:lstStyle/>
          <a:p>
            <a:pPr>
              <a:buFont typeface="Wingdings" pitchFamily="2" charset="2"/>
              <a:buChar char="v"/>
            </a:pPr>
            <a:r>
              <a:rPr lang="en-US" sz="2000" b="1" dirty="0">
                <a:solidFill>
                  <a:schemeClr val="tx1">
                    <a:lumMod val="75000"/>
                    <a:lumOff val="25000"/>
                  </a:schemeClr>
                </a:solidFill>
                <a:latin typeface="Algerian" pitchFamily="82" charset="0"/>
              </a:rPr>
              <a:t>P-V characteristics of the cells</a:t>
            </a:r>
          </a:p>
        </p:txBody>
      </p:sp>
    </p:spTree>
    <p:extLst>
      <p:ext uri="{BB962C8B-B14F-4D97-AF65-F5344CB8AC3E}">
        <p14:creationId xmlns:p14="http://schemas.microsoft.com/office/powerpoint/2010/main" val="2518081891"/>
      </p:ext>
    </p:extLst>
  </p:cSld>
  <p:clrMapOvr>
    <a:masterClrMapping/>
  </p:clrMapOvr>
  <p:transition spd="slow">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09600"/>
            <a:ext cx="6096000" cy="914400"/>
          </a:xfrm>
          <a:solidFill>
            <a:schemeClr val="bg1"/>
          </a:solidFill>
        </p:spPr>
        <p:txBody>
          <a:bodyPr/>
          <a:lstStyle/>
          <a:p>
            <a:pPr lvl="1" algn="l" rtl="0">
              <a:spcBef>
                <a:spcPct val="0"/>
              </a:spcBef>
            </a:pPr>
            <a:r>
              <a:rPr lang="en-US" sz="2000" b="1" dirty="0" smtClean="0">
                <a:solidFill>
                  <a:schemeClr val="accent1">
                    <a:lumMod val="40000"/>
                    <a:lumOff val="60000"/>
                  </a:schemeClr>
                </a:solidFill>
                <a:latin typeface="Algerian" pitchFamily="82" charset="0"/>
              </a:rPr>
              <a:t>The effect of cleaning on </a:t>
            </a:r>
            <a:r>
              <a:rPr lang="en-US" sz="2000" b="1" dirty="0" err="1" smtClean="0">
                <a:solidFill>
                  <a:schemeClr val="accent1">
                    <a:lumMod val="40000"/>
                    <a:lumOff val="60000"/>
                  </a:schemeClr>
                </a:solidFill>
                <a:latin typeface="Algerian" pitchFamily="82" charset="0"/>
              </a:rPr>
              <a:t>pv</a:t>
            </a:r>
            <a:r>
              <a:rPr lang="en-US" sz="2000" b="1" dirty="0" smtClean="0">
                <a:solidFill>
                  <a:schemeClr val="accent1">
                    <a:lumMod val="40000"/>
                    <a:lumOff val="60000"/>
                  </a:schemeClr>
                </a:solidFill>
                <a:latin typeface="Algerian" pitchFamily="82" charset="0"/>
              </a:rPr>
              <a:t> efficiency and productivity</a:t>
            </a:r>
            <a:endParaRPr lang="en-US" sz="2000" dirty="0">
              <a:solidFill>
                <a:schemeClr val="accent1">
                  <a:lumMod val="40000"/>
                  <a:lumOff val="60000"/>
                </a:schemeClr>
              </a:solidFill>
              <a:latin typeface="Algerian" pitchFamily="82" charset="0"/>
            </a:endParaRPr>
          </a:p>
        </p:txBody>
      </p:sp>
      <p:sp>
        <p:nvSpPr>
          <p:cNvPr id="3" name="Content Placeholder 2"/>
          <p:cNvSpPr>
            <a:spLocks noGrp="1"/>
          </p:cNvSpPr>
          <p:nvPr>
            <p:ph idx="1"/>
          </p:nvPr>
        </p:nvSpPr>
        <p:spPr>
          <a:xfrm>
            <a:off x="-16933" y="5334000"/>
            <a:ext cx="7620000" cy="1600200"/>
          </a:xfrm>
          <a:solidFill>
            <a:schemeClr val="bg1"/>
          </a:solidFill>
        </p:spPr>
        <p:txBody>
          <a:bodyPr>
            <a:normAutofit/>
          </a:bodyPr>
          <a:lstStyle/>
          <a:p>
            <a:r>
              <a:rPr lang="en-US" sz="2000" dirty="0">
                <a:solidFill>
                  <a:srgbClr val="585858"/>
                </a:solidFill>
                <a:latin typeface="Bahnschrift Condensed" pitchFamily="34" charset="0"/>
              </a:rPr>
              <a:t>When the PV panels are not cleaned in the year, the energy is considerably reduced, but as the number of cleanings in the year increases, the average energy produced also grows</a:t>
            </a:r>
            <a:r>
              <a:rPr lang="en-US" sz="2000" dirty="0" smtClean="0">
                <a:solidFill>
                  <a:srgbClr val="585858"/>
                </a:solidFill>
                <a:latin typeface="Bahnschrift Condensed" pitchFamily="34" charset="0"/>
              </a:rPr>
              <a:t>.</a:t>
            </a:r>
          </a:p>
          <a:p>
            <a:r>
              <a:rPr lang="en-US" sz="2000" dirty="0">
                <a:solidFill>
                  <a:srgbClr val="585858"/>
                </a:solidFill>
                <a:latin typeface="Bahnschrift Condensed" pitchFamily="34" charset="0"/>
              </a:rPr>
              <a:t> little energy is wasted because of the temperature of cell decrease.</a:t>
            </a:r>
          </a:p>
          <a:p>
            <a:endParaRPr lang="en-US" sz="2000" dirty="0"/>
          </a:p>
        </p:txBody>
      </p:sp>
      <p:pic>
        <p:nvPicPr>
          <p:cNvPr id="4" name="image11.jpeg"/>
          <p:cNvPicPr/>
          <p:nvPr/>
        </p:nvPicPr>
        <p:blipFill>
          <a:blip r:embed="rId2" cstate="print"/>
          <a:stretch>
            <a:fillRect/>
          </a:stretch>
        </p:blipFill>
        <p:spPr>
          <a:xfrm>
            <a:off x="2362200" y="1600200"/>
            <a:ext cx="6019800" cy="3657600"/>
          </a:xfrm>
          <a:prstGeom prst="rect">
            <a:avLst/>
          </a:prstGeom>
          <a:ln w="38100" cap="sq">
            <a:solidFill>
              <a:schemeClr val="bg1">
                <a:lumMod val="50000"/>
              </a:schemeClr>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641618140"/>
      </p:ext>
    </p:extLst>
  </p:cSld>
  <p:clrMapOvr>
    <a:masterClrMapping/>
  </p:clrMapOvr>
  <p:transition spd="slow">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267" y="743744"/>
            <a:ext cx="3124200" cy="762000"/>
          </a:xfrm>
          <a:solidFill>
            <a:schemeClr val="bg1"/>
          </a:solidFill>
        </p:spPr>
        <p:txBody>
          <a:bodyPr>
            <a:normAutofit fontScale="90000"/>
          </a:bodyPr>
          <a:lstStyle/>
          <a:p>
            <a:pPr lvl="1" algn="l" rtl="0">
              <a:spcBef>
                <a:spcPct val="0"/>
              </a:spcBef>
            </a:pPr>
            <a:r>
              <a:rPr lang="en-US" sz="2400" b="1" dirty="0">
                <a:solidFill>
                  <a:schemeClr val="accent1">
                    <a:lumMod val="60000"/>
                    <a:lumOff val="40000"/>
                  </a:schemeClr>
                </a:solidFill>
                <a:latin typeface="Algerian" pitchFamily="82" charset="0"/>
              </a:rPr>
              <a:t>System </a:t>
            </a:r>
            <a:r>
              <a:rPr lang="en-US" sz="2400" b="1" dirty="0" smtClean="0">
                <a:solidFill>
                  <a:schemeClr val="accent1">
                    <a:lumMod val="60000"/>
                    <a:lumOff val="40000"/>
                  </a:schemeClr>
                </a:solidFill>
                <a:latin typeface="Algerian" pitchFamily="82" charset="0"/>
              </a:rPr>
              <a:t>components</a:t>
            </a:r>
            <a:r>
              <a:rPr lang="en-US" sz="2400" b="1" dirty="0">
                <a:solidFill>
                  <a:schemeClr val="accent1">
                    <a:lumMod val="60000"/>
                    <a:lumOff val="40000"/>
                  </a:schemeClr>
                </a:solidFill>
                <a:latin typeface="Algerian" pitchFamily="82" charset="0"/>
              </a:rPr>
              <a:t/>
            </a:r>
            <a:br>
              <a:rPr lang="en-US" sz="2400" b="1" dirty="0">
                <a:solidFill>
                  <a:schemeClr val="accent1">
                    <a:lumMod val="60000"/>
                    <a:lumOff val="40000"/>
                  </a:schemeClr>
                </a:solidFill>
                <a:latin typeface="Algerian" pitchFamily="82" charset="0"/>
              </a:rPr>
            </a:br>
            <a:endParaRPr lang="en-US" sz="2400" dirty="0">
              <a:solidFill>
                <a:schemeClr val="accent1">
                  <a:lumMod val="60000"/>
                  <a:lumOff val="40000"/>
                </a:schemeClr>
              </a:solidFill>
              <a:latin typeface="Algerian" pitchFamily="82" charset="0"/>
            </a:endParaRPr>
          </a:p>
        </p:txBody>
      </p:sp>
      <p:sp>
        <p:nvSpPr>
          <p:cNvPr id="3" name="Content Placeholder 2"/>
          <p:cNvSpPr>
            <a:spLocks noGrp="1"/>
          </p:cNvSpPr>
          <p:nvPr>
            <p:ph idx="1"/>
          </p:nvPr>
        </p:nvSpPr>
        <p:spPr>
          <a:xfrm>
            <a:off x="762000" y="3657600"/>
            <a:ext cx="3276600" cy="1143000"/>
          </a:xfrm>
          <a:solidFill>
            <a:schemeClr val="bg1"/>
          </a:solidFill>
        </p:spPr>
        <p:txBody>
          <a:bodyPr>
            <a:normAutofit fontScale="25000" lnSpcReduction="20000"/>
          </a:bodyPr>
          <a:lstStyle/>
          <a:p>
            <a:pPr marL="114300" lvl="0" indent="0">
              <a:buNone/>
            </a:pPr>
            <a:r>
              <a:rPr lang="en-US" sz="8000" dirty="0" smtClean="0">
                <a:solidFill>
                  <a:schemeClr val="accent1">
                    <a:lumMod val="75000"/>
                  </a:schemeClr>
                </a:solidFill>
                <a:latin typeface="Bahnschrift Condensed" pitchFamily="34" charset="0"/>
              </a:rPr>
              <a:t>This </a:t>
            </a:r>
            <a:r>
              <a:rPr lang="en-US" sz="8000" dirty="0">
                <a:solidFill>
                  <a:schemeClr val="accent1">
                    <a:lumMod val="75000"/>
                  </a:schemeClr>
                </a:solidFill>
                <a:latin typeface="Bahnschrift Condensed" pitchFamily="34" charset="0"/>
              </a:rPr>
              <a:t>frame moves horizontally along the arrays and it carry the secondary frame.</a:t>
            </a:r>
          </a:p>
          <a:p>
            <a:pPr marL="114300" indent="0">
              <a:buNone/>
            </a:pPr>
            <a:r>
              <a:rPr lang="en-US" sz="2000" dirty="0">
                <a:solidFill>
                  <a:schemeClr val="accent1">
                    <a:lumMod val="75000"/>
                  </a:schemeClr>
                </a:solidFill>
                <a:latin typeface="Bahnschrift Condensed" pitchFamily="34" charset="0"/>
              </a:rPr>
              <a:t> </a:t>
            </a:r>
          </a:p>
          <a:p>
            <a:pPr marL="114300" indent="0">
              <a:buNone/>
            </a:pPr>
            <a:r>
              <a:rPr lang="en-US" sz="2000" dirty="0"/>
              <a:t> </a:t>
            </a:r>
          </a:p>
          <a:p>
            <a:endParaRPr lang="en-US" sz="2000" b="1" dirty="0" smtClean="0"/>
          </a:p>
          <a:p>
            <a:pPr marL="114300" indent="0">
              <a:buNone/>
            </a:pPr>
            <a:endParaRPr lang="en-US" sz="2000" dirty="0"/>
          </a:p>
          <a:p>
            <a:pPr marL="114300" indent="0">
              <a:buNone/>
            </a:pPr>
            <a:endParaRPr lang="en-US" sz="2000" dirty="0"/>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1" t="54791" r="-4668" b="14251"/>
          <a:stretch/>
        </p:blipFill>
        <p:spPr>
          <a:xfrm>
            <a:off x="4191000" y="1124744"/>
            <a:ext cx="4174913" cy="44378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Rectangle 4"/>
          <p:cNvSpPr/>
          <p:nvPr/>
        </p:nvSpPr>
        <p:spPr>
          <a:xfrm>
            <a:off x="925657" y="1215999"/>
            <a:ext cx="1546514" cy="369332"/>
          </a:xfrm>
          <a:prstGeom prst="rect">
            <a:avLst/>
          </a:prstGeom>
        </p:spPr>
        <p:txBody>
          <a:bodyPr wrap="none">
            <a:spAutoFit/>
          </a:bodyPr>
          <a:lstStyle/>
          <a:p>
            <a:pPr>
              <a:buFont typeface="Wingdings" pitchFamily="2" charset="2"/>
              <a:buChar char="v"/>
            </a:pPr>
            <a:r>
              <a:rPr lang="en-US" b="1" dirty="0" smtClean="0">
                <a:solidFill>
                  <a:schemeClr val="accent1">
                    <a:lumMod val="60000"/>
                    <a:lumOff val="40000"/>
                  </a:schemeClr>
                </a:solidFill>
              </a:rPr>
              <a:t>Equipment</a:t>
            </a:r>
            <a:r>
              <a:rPr lang="en-US" b="1" dirty="0" smtClean="0"/>
              <a:t> :</a:t>
            </a:r>
          </a:p>
        </p:txBody>
      </p:sp>
      <p:sp>
        <p:nvSpPr>
          <p:cNvPr id="6" name="Rectangle 5"/>
          <p:cNvSpPr/>
          <p:nvPr/>
        </p:nvSpPr>
        <p:spPr>
          <a:xfrm>
            <a:off x="762000" y="1769533"/>
            <a:ext cx="3276600" cy="923330"/>
          </a:xfrm>
          <a:prstGeom prst="rect">
            <a:avLst/>
          </a:prstGeom>
          <a:solidFill>
            <a:schemeClr val="bg1"/>
          </a:solidFill>
        </p:spPr>
        <p:txBody>
          <a:bodyPr wrap="square">
            <a:spAutoFit/>
          </a:bodyPr>
          <a:lstStyle/>
          <a:p>
            <a:pPr marL="114300" lvl="0" indent="0">
              <a:buNone/>
            </a:pPr>
            <a:r>
              <a:rPr lang="en-US" b="1" dirty="0" smtClean="0">
                <a:solidFill>
                  <a:schemeClr val="accent1">
                    <a:lumMod val="60000"/>
                    <a:lumOff val="40000"/>
                  </a:schemeClr>
                </a:solidFill>
                <a:latin typeface="Algerian" pitchFamily="82" charset="0"/>
              </a:rPr>
              <a:t>1. Robot body</a:t>
            </a:r>
          </a:p>
          <a:p>
            <a:pPr marL="114300" indent="0">
              <a:buNone/>
            </a:pPr>
            <a:r>
              <a:rPr lang="en-US" dirty="0" smtClean="0">
                <a:solidFill>
                  <a:schemeClr val="accent1">
                    <a:lumMod val="75000"/>
                  </a:schemeClr>
                </a:solidFill>
                <a:latin typeface="Bahnschrift Condensed" pitchFamily="34" charset="0"/>
              </a:rPr>
              <a:t>in this project there is two  frames to cleaning the cells</a:t>
            </a:r>
            <a:endParaRPr lang="en-US" dirty="0">
              <a:solidFill>
                <a:schemeClr val="accent1">
                  <a:lumMod val="75000"/>
                </a:schemeClr>
              </a:solidFill>
              <a:latin typeface="Bahnschrift Condensed" pitchFamily="34" charset="0"/>
            </a:endParaRPr>
          </a:p>
        </p:txBody>
      </p:sp>
      <p:sp>
        <p:nvSpPr>
          <p:cNvPr id="7" name="Rectangle 6"/>
          <p:cNvSpPr/>
          <p:nvPr/>
        </p:nvSpPr>
        <p:spPr>
          <a:xfrm>
            <a:off x="1524000" y="2960132"/>
            <a:ext cx="1997663" cy="400110"/>
          </a:xfrm>
          <a:prstGeom prst="rect">
            <a:avLst/>
          </a:prstGeom>
          <a:solidFill>
            <a:schemeClr val="bg1"/>
          </a:solidFill>
        </p:spPr>
        <p:txBody>
          <a:bodyPr wrap="none">
            <a:spAutoFit/>
          </a:bodyPr>
          <a:lstStyle/>
          <a:p>
            <a:pPr marL="285750" indent="-285750">
              <a:buFont typeface="Wingdings" pitchFamily="2" charset="2"/>
              <a:buChar char="q"/>
            </a:pPr>
            <a:r>
              <a:rPr lang="en-US" sz="2000" b="1" dirty="0" smtClean="0">
                <a:solidFill>
                  <a:schemeClr val="accent1">
                    <a:lumMod val="60000"/>
                    <a:lumOff val="40000"/>
                  </a:schemeClr>
                </a:solidFill>
                <a:latin typeface="Algerian" pitchFamily="82" charset="0"/>
              </a:rPr>
              <a:t>main frame</a:t>
            </a:r>
            <a:endParaRPr lang="en-US" sz="2000" dirty="0">
              <a:solidFill>
                <a:schemeClr val="accent1">
                  <a:lumMod val="60000"/>
                  <a:lumOff val="40000"/>
                </a:schemeClr>
              </a:solidFill>
              <a:latin typeface="Algerian" pitchFamily="82" charset="0"/>
            </a:endParaRPr>
          </a:p>
        </p:txBody>
      </p:sp>
    </p:spTree>
    <p:extLst>
      <p:ext uri="{BB962C8B-B14F-4D97-AF65-F5344CB8AC3E}">
        <p14:creationId xmlns:p14="http://schemas.microsoft.com/office/powerpoint/2010/main" val="589336399"/>
      </p:ext>
    </p:extLst>
  </p:cSld>
  <p:clrMapOvr>
    <a:masterClrMapping/>
  </p:clrMapOvr>
  <p:transition spd="slow">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2590800"/>
            <a:ext cx="3723067" cy="2165866"/>
          </a:xfrm>
          <a:solidFill>
            <a:schemeClr val="bg1"/>
          </a:solidFill>
        </p:spPr>
        <p:txBody>
          <a:bodyPr>
            <a:normAutofit lnSpcReduction="10000"/>
          </a:bodyPr>
          <a:lstStyle/>
          <a:p>
            <a:pPr marL="114300" indent="0">
              <a:buNone/>
            </a:pPr>
            <a:r>
              <a:rPr lang="en-US" sz="2000" b="1" dirty="0" smtClean="0">
                <a:solidFill>
                  <a:srgbClr val="A7D9FF"/>
                </a:solidFill>
                <a:latin typeface="Bahnschrift Condensed" pitchFamily="34" charset="0"/>
              </a:rPr>
              <a:t>This </a:t>
            </a:r>
            <a:r>
              <a:rPr lang="en-US" sz="2000" b="1" dirty="0">
                <a:solidFill>
                  <a:srgbClr val="A7D9FF"/>
                </a:solidFill>
                <a:latin typeface="Bahnschrift Condensed" pitchFamily="34" charset="0"/>
              </a:rPr>
              <a:t>framework is responsible for the cell cleaning process, it’s carrying the brush that cleans the cells and it moves vertically on the mainframe, it’s better to have a tire made of aluminum because this material is light to reduce the load on the motors you're moving.</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0600" y="1447800"/>
            <a:ext cx="3581400" cy="42626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Rectangle 5"/>
          <p:cNvSpPr/>
          <p:nvPr/>
        </p:nvSpPr>
        <p:spPr>
          <a:xfrm>
            <a:off x="1295400" y="1828800"/>
            <a:ext cx="2961067" cy="400110"/>
          </a:xfrm>
          <a:prstGeom prst="rect">
            <a:avLst/>
          </a:prstGeom>
          <a:solidFill>
            <a:schemeClr val="bg1"/>
          </a:solidFill>
        </p:spPr>
        <p:txBody>
          <a:bodyPr wrap="none">
            <a:spAutoFit/>
          </a:bodyPr>
          <a:lstStyle/>
          <a:p>
            <a:pPr marL="285750" indent="-285750">
              <a:buFont typeface="Wingdings" pitchFamily="2" charset="2"/>
              <a:buChar char="q"/>
            </a:pPr>
            <a:r>
              <a:rPr lang="en-US" sz="2000" b="1" dirty="0" smtClean="0">
                <a:solidFill>
                  <a:schemeClr val="tx2">
                    <a:lumMod val="75000"/>
                  </a:schemeClr>
                </a:solidFill>
                <a:latin typeface="Algerian" pitchFamily="82" charset="0"/>
              </a:rPr>
              <a:t>secondary frame: </a:t>
            </a:r>
            <a:endParaRPr lang="en-US" sz="2000" dirty="0">
              <a:solidFill>
                <a:schemeClr val="tx2">
                  <a:lumMod val="75000"/>
                </a:schemeClr>
              </a:solidFill>
              <a:latin typeface="Algerian" pitchFamily="82" charset="0"/>
            </a:endParaRPr>
          </a:p>
        </p:txBody>
      </p:sp>
    </p:spTree>
    <p:extLst>
      <p:ext uri="{BB962C8B-B14F-4D97-AF65-F5344CB8AC3E}">
        <p14:creationId xmlns:p14="http://schemas.microsoft.com/office/powerpoint/2010/main" val="2813459262"/>
      </p:ext>
    </p:extLst>
  </p:cSld>
  <p:clrMapOvr>
    <a:masterClrMapping/>
  </p:clrMapOvr>
  <p:transition spd="slow">
    <p:randomBar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3200400"/>
            <a:ext cx="3962400" cy="2133600"/>
          </a:xfrm>
          <a:solidFill>
            <a:schemeClr val="bg1"/>
          </a:solidFill>
        </p:spPr>
        <p:txBody>
          <a:bodyPr>
            <a:normAutofit fontScale="92500"/>
          </a:bodyPr>
          <a:lstStyle/>
          <a:p>
            <a:pPr marL="114300" lvl="0" indent="0">
              <a:buNone/>
            </a:pPr>
            <a:r>
              <a:rPr lang="en-US" sz="2000" dirty="0" smtClean="0">
                <a:solidFill>
                  <a:schemeClr val="bg2">
                    <a:lumMod val="75000"/>
                  </a:schemeClr>
                </a:solidFill>
                <a:latin typeface="Bahnschrift Condensed" pitchFamily="34" charset="0"/>
              </a:rPr>
              <a:t>DC </a:t>
            </a:r>
            <a:r>
              <a:rPr lang="en-US" sz="2000" dirty="0">
                <a:solidFill>
                  <a:schemeClr val="bg2">
                    <a:lumMod val="75000"/>
                  </a:schemeClr>
                </a:solidFill>
                <a:latin typeface="Bahnschrift Condensed" pitchFamily="34" charset="0"/>
              </a:rPr>
              <a:t>Motor is a two-wire continuous rotation motor and the two wires are power and ground. When the supply is applied, a DC motor will start rotating until that power is detached. Most of the DC motors run at high revolutions per minute (RPM</a:t>
            </a:r>
            <a:r>
              <a:rPr lang="en-US" sz="2000" dirty="0" smtClean="0">
                <a:solidFill>
                  <a:schemeClr val="bg2">
                    <a:lumMod val="75000"/>
                  </a:schemeClr>
                </a:solidFill>
                <a:latin typeface="Bahnschrift Condensed" pitchFamily="34" charset="0"/>
              </a:rPr>
              <a:t>). The </a:t>
            </a:r>
            <a:r>
              <a:rPr lang="en-US" sz="2000" dirty="0">
                <a:solidFill>
                  <a:schemeClr val="bg2">
                    <a:lumMod val="75000"/>
                  </a:schemeClr>
                </a:solidFill>
                <a:latin typeface="Bahnschrift Condensed" pitchFamily="34" charset="0"/>
              </a:rPr>
              <a:t>DC motor speed can be controlled by using </a:t>
            </a:r>
            <a:r>
              <a:rPr lang="en-US" sz="2000" dirty="0" smtClean="0">
                <a:solidFill>
                  <a:schemeClr val="bg2">
                    <a:lumMod val="75000"/>
                  </a:schemeClr>
                </a:solidFill>
                <a:latin typeface="Bahnschrift Condensed" pitchFamily="34" charset="0"/>
              </a:rPr>
              <a:t>PWM.</a:t>
            </a:r>
            <a:endParaRPr lang="en-US" sz="2000" b="1" dirty="0" smtClean="0">
              <a:solidFill>
                <a:schemeClr val="bg2">
                  <a:lumMod val="75000"/>
                </a:schemeClr>
              </a:solidFill>
              <a:latin typeface="Bahnschrift Condensed" pitchFamily="34" charset="0"/>
            </a:endParaRPr>
          </a:p>
          <a:p>
            <a:pPr marL="114300" lvl="0" indent="0">
              <a:buNone/>
            </a:pPr>
            <a:endParaRPr lang="en-US" sz="2000" b="1" dirty="0"/>
          </a:p>
        </p:txBody>
      </p:sp>
      <p:pic>
        <p:nvPicPr>
          <p:cNvPr id="6" name="image12.jpeg"/>
          <p:cNvPicPr/>
          <p:nvPr/>
        </p:nvPicPr>
        <p:blipFill>
          <a:blip r:embed="rId2" cstate="print"/>
          <a:stretch>
            <a:fillRect/>
          </a:stretch>
        </p:blipFill>
        <p:spPr>
          <a:xfrm>
            <a:off x="4800600" y="1600199"/>
            <a:ext cx="3581400" cy="404706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Rectangle 6"/>
          <p:cNvSpPr/>
          <p:nvPr/>
        </p:nvSpPr>
        <p:spPr>
          <a:xfrm>
            <a:off x="914400" y="843803"/>
            <a:ext cx="4572000" cy="646331"/>
          </a:xfrm>
          <a:prstGeom prst="rect">
            <a:avLst/>
          </a:prstGeom>
          <a:solidFill>
            <a:schemeClr val="bg1"/>
          </a:solidFill>
        </p:spPr>
        <p:txBody>
          <a:bodyPr>
            <a:spAutoFit/>
          </a:bodyPr>
          <a:lstStyle/>
          <a:p>
            <a:pPr marL="114300" lvl="0" indent="0">
              <a:buNone/>
            </a:pPr>
            <a:r>
              <a:rPr lang="en-US" b="1" dirty="0" smtClean="0">
                <a:solidFill>
                  <a:schemeClr val="tx2">
                    <a:lumMod val="50000"/>
                  </a:schemeClr>
                </a:solidFill>
                <a:latin typeface="Algerian" pitchFamily="82" charset="0"/>
              </a:rPr>
              <a:t>2. Motors:</a:t>
            </a:r>
          </a:p>
          <a:p>
            <a:pPr marL="114300" indent="0">
              <a:buNone/>
            </a:pPr>
            <a:r>
              <a:rPr lang="en-US" dirty="0" smtClean="0">
                <a:solidFill>
                  <a:schemeClr val="bg2">
                    <a:lumMod val="75000"/>
                  </a:schemeClr>
                </a:solidFill>
                <a:latin typeface="Bahnschrift Condensed" pitchFamily="34" charset="0"/>
              </a:rPr>
              <a:t>It's responsible for frames and brush movement</a:t>
            </a:r>
            <a:endParaRPr lang="en-US" dirty="0">
              <a:solidFill>
                <a:schemeClr val="bg2">
                  <a:lumMod val="75000"/>
                </a:schemeClr>
              </a:solidFill>
              <a:latin typeface="Bahnschrift Condensed" pitchFamily="34" charset="0"/>
            </a:endParaRPr>
          </a:p>
        </p:txBody>
      </p:sp>
      <p:sp>
        <p:nvSpPr>
          <p:cNvPr id="8" name="Rectangle 7"/>
          <p:cNvSpPr/>
          <p:nvPr/>
        </p:nvSpPr>
        <p:spPr>
          <a:xfrm>
            <a:off x="1422400" y="2375988"/>
            <a:ext cx="1662635" cy="400110"/>
          </a:xfrm>
          <a:prstGeom prst="rect">
            <a:avLst/>
          </a:prstGeom>
          <a:solidFill>
            <a:schemeClr val="bg1"/>
          </a:solidFill>
        </p:spPr>
        <p:txBody>
          <a:bodyPr wrap="none">
            <a:spAutoFit/>
          </a:bodyPr>
          <a:lstStyle/>
          <a:p>
            <a:pPr marL="285750" indent="-285750">
              <a:buFont typeface="Wingdings" pitchFamily="2" charset="2"/>
              <a:buChar char="q"/>
            </a:pPr>
            <a:r>
              <a:rPr lang="en-US" sz="2000" b="1" dirty="0" smtClean="0">
                <a:solidFill>
                  <a:schemeClr val="tx2">
                    <a:lumMod val="50000"/>
                  </a:schemeClr>
                </a:solidFill>
                <a:latin typeface="Algerian" pitchFamily="82" charset="0"/>
              </a:rPr>
              <a:t>DC motor</a:t>
            </a:r>
            <a:endParaRPr lang="en-US" sz="2000" dirty="0">
              <a:solidFill>
                <a:schemeClr val="tx2">
                  <a:lumMod val="50000"/>
                </a:schemeClr>
              </a:solidFill>
              <a:latin typeface="Algerian" pitchFamily="82" charset="0"/>
            </a:endParaRPr>
          </a:p>
        </p:txBody>
      </p:sp>
    </p:spTree>
    <p:extLst>
      <p:ext uri="{BB962C8B-B14F-4D97-AF65-F5344CB8AC3E}">
        <p14:creationId xmlns:p14="http://schemas.microsoft.com/office/powerpoint/2010/main" val="3194674932"/>
      </p:ext>
    </p:extLst>
  </p:cSld>
  <p:clrMapOvr>
    <a:masterClrMapping/>
  </p:clrMapOvr>
  <p:transition spd="slow">
    <p:randomBar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idx="1"/>
          </p:nvPr>
        </p:nvSpPr>
        <p:spPr>
          <a:xfrm>
            <a:off x="999066" y="2286000"/>
            <a:ext cx="3581400" cy="3276600"/>
          </a:xfrm>
          <a:solidFill>
            <a:schemeClr val="bg1"/>
          </a:solidFill>
        </p:spPr>
        <p:txBody>
          <a:bodyPr>
            <a:normAutofit/>
          </a:bodyPr>
          <a:lstStyle/>
          <a:p>
            <a:pPr marL="114300" indent="0">
              <a:buNone/>
            </a:pPr>
            <a:r>
              <a:rPr lang="en-US" sz="2000" dirty="0" smtClean="0">
                <a:solidFill>
                  <a:schemeClr val="tx1">
                    <a:lumMod val="50000"/>
                    <a:lumOff val="50000"/>
                  </a:schemeClr>
                </a:solidFill>
                <a:latin typeface="Bahnschrift Condensed" pitchFamily="34" charset="0"/>
              </a:rPr>
              <a:t>A </a:t>
            </a:r>
            <a:r>
              <a:rPr lang="en-US" sz="2000" dirty="0">
                <a:solidFill>
                  <a:schemeClr val="tx1">
                    <a:lumMod val="50000"/>
                    <a:lumOff val="50000"/>
                  </a:schemeClr>
                </a:solidFill>
                <a:latin typeface="Bahnschrift Condensed" pitchFamily="34" charset="0"/>
              </a:rPr>
              <a:t>stepper motor is fundamentally a servo motor that uses a different method of motorization. Where a motor includes a continuous rotation DC motor and combined controller circuit, stepper motors utilize multiple notched electromagnets arranged around a piece of central equipment to describe the position.</a:t>
            </a:r>
          </a:p>
        </p:txBody>
      </p:sp>
      <p:pic>
        <p:nvPicPr>
          <p:cNvPr id="6" name="image13.jpeg"/>
          <p:cNvPicPr/>
          <p:nvPr/>
        </p:nvPicPr>
        <p:blipFill>
          <a:blip r:embed="rId2" cstate="print"/>
          <a:stretch>
            <a:fillRect/>
          </a:stretch>
        </p:blipFill>
        <p:spPr>
          <a:xfrm>
            <a:off x="4876800" y="1143000"/>
            <a:ext cx="3352800" cy="446192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Rectangle 6"/>
          <p:cNvSpPr/>
          <p:nvPr/>
        </p:nvSpPr>
        <p:spPr>
          <a:xfrm>
            <a:off x="1219200" y="1371600"/>
            <a:ext cx="2359941" cy="400110"/>
          </a:xfrm>
          <a:prstGeom prst="rect">
            <a:avLst/>
          </a:prstGeom>
          <a:solidFill>
            <a:schemeClr val="bg1"/>
          </a:solidFill>
        </p:spPr>
        <p:txBody>
          <a:bodyPr wrap="none">
            <a:spAutoFit/>
          </a:bodyPr>
          <a:lstStyle/>
          <a:p>
            <a:pPr>
              <a:buFont typeface="Wingdings" pitchFamily="2" charset="2"/>
              <a:buChar char="q"/>
            </a:pPr>
            <a:r>
              <a:rPr lang="en-US" sz="2000" b="1" dirty="0" smtClean="0">
                <a:solidFill>
                  <a:srgbClr val="0070C0"/>
                </a:solidFill>
                <a:latin typeface="Algerian" pitchFamily="82" charset="0"/>
              </a:rPr>
              <a:t> </a:t>
            </a:r>
            <a:r>
              <a:rPr lang="en-US" sz="2000" b="1" dirty="0" err="1" smtClean="0">
                <a:solidFill>
                  <a:srgbClr val="0070C0"/>
                </a:solidFill>
                <a:latin typeface="Algerian" pitchFamily="82" charset="0"/>
              </a:rPr>
              <a:t>steper</a:t>
            </a:r>
            <a:r>
              <a:rPr lang="en-US" sz="2000" b="1" dirty="0" smtClean="0">
                <a:solidFill>
                  <a:srgbClr val="0070C0"/>
                </a:solidFill>
                <a:latin typeface="Algerian" pitchFamily="82" charset="0"/>
              </a:rPr>
              <a:t> motor:</a:t>
            </a:r>
            <a:endParaRPr lang="en-US" sz="2000" b="1" dirty="0">
              <a:solidFill>
                <a:srgbClr val="0070C0"/>
              </a:solidFill>
              <a:latin typeface="Algerian" pitchFamily="82" charset="0"/>
            </a:endParaRPr>
          </a:p>
        </p:txBody>
      </p:sp>
    </p:spTree>
    <p:extLst>
      <p:ext uri="{BB962C8B-B14F-4D97-AF65-F5344CB8AC3E}">
        <p14:creationId xmlns:p14="http://schemas.microsoft.com/office/powerpoint/2010/main" val="586382222"/>
      </p:ext>
    </p:extLst>
  </p:cSld>
  <p:clrMapOvr>
    <a:masterClrMapping/>
  </p:clrMapOvr>
  <p:transition spd="slow">
    <p:randomBar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387365" y="685800"/>
            <a:ext cx="1529586" cy="400110"/>
          </a:xfrm>
          <a:prstGeom prst="rect">
            <a:avLst/>
          </a:prstGeom>
          <a:solidFill>
            <a:schemeClr val="bg1"/>
          </a:solidFill>
        </p:spPr>
        <p:txBody>
          <a:bodyPr wrap="none">
            <a:spAutoFit/>
          </a:bodyPr>
          <a:lstStyle/>
          <a:p>
            <a:pPr lvl="0"/>
            <a:r>
              <a:rPr lang="en-US" sz="2000" b="1" dirty="0" smtClean="0">
                <a:solidFill>
                  <a:schemeClr val="accent1">
                    <a:lumMod val="75000"/>
                  </a:schemeClr>
                </a:solidFill>
              </a:rPr>
              <a:t>3. </a:t>
            </a:r>
            <a:r>
              <a:rPr lang="en-US" sz="2000" b="1" dirty="0" smtClean="0">
                <a:solidFill>
                  <a:schemeClr val="accent1">
                    <a:lumMod val="75000"/>
                  </a:schemeClr>
                </a:solidFill>
                <a:latin typeface="Algerian" pitchFamily="82" charset="0"/>
              </a:rPr>
              <a:t>Sensors</a:t>
            </a:r>
            <a:endParaRPr lang="en-US" sz="2000" b="1" dirty="0">
              <a:solidFill>
                <a:schemeClr val="accent1">
                  <a:lumMod val="75000"/>
                </a:schemeClr>
              </a:solidFill>
              <a:latin typeface="Algerian" pitchFamily="82" charset="0"/>
            </a:endParaRPr>
          </a:p>
        </p:txBody>
      </p:sp>
      <p:sp>
        <p:nvSpPr>
          <p:cNvPr id="6" name="Rectangle 5"/>
          <p:cNvSpPr/>
          <p:nvPr/>
        </p:nvSpPr>
        <p:spPr>
          <a:xfrm>
            <a:off x="762000" y="1540933"/>
            <a:ext cx="2401619" cy="400110"/>
          </a:xfrm>
          <a:prstGeom prst="rect">
            <a:avLst/>
          </a:prstGeom>
          <a:solidFill>
            <a:schemeClr val="bg1"/>
          </a:solidFill>
        </p:spPr>
        <p:txBody>
          <a:bodyPr wrap="none">
            <a:spAutoFit/>
          </a:bodyPr>
          <a:lstStyle/>
          <a:p>
            <a:pPr marL="342900" indent="-342900">
              <a:buFont typeface="Wingdings" pitchFamily="2" charset="2"/>
              <a:buChar char="q"/>
            </a:pPr>
            <a:r>
              <a:rPr lang="en-US" sz="2000" b="1" dirty="0">
                <a:solidFill>
                  <a:schemeClr val="accent1">
                    <a:lumMod val="75000"/>
                  </a:schemeClr>
                </a:solidFill>
                <a:latin typeface="Algerian" pitchFamily="82" charset="0"/>
              </a:rPr>
              <a:t>Switch Sensor</a:t>
            </a:r>
          </a:p>
        </p:txBody>
      </p:sp>
      <p:sp>
        <p:nvSpPr>
          <p:cNvPr id="7" name="Rectangle 6"/>
          <p:cNvSpPr/>
          <p:nvPr/>
        </p:nvSpPr>
        <p:spPr>
          <a:xfrm>
            <a:off x="762000" y="2091266"/>
            <a:ext cx="3657600" cy="1015663"/>
          </a:xfrm>
          <a:prstGeom prst="rect">
            <a:avLst/>
          </a:prstGeom>
          <a:solidFill>
            <a:schemeClr val="bg1"/>
          </a:solidFill>
        </p:spPr>
        <p:txBody>
          <a:bodyPr wrap="square">
            <a:spAutoFit/>
          </a:bodyPr>
          <a:lstStyle/>
          <a:p>
            <a:r>
              <a:rPr lang="en-US" sz="2000" b="1" dirty="0">
                <a:solidFill>
                  <a:schemeClr val="bg2">
                    <a:lumMod val="75000"/>
                  </a:schemeClr>
                </a:solidFill>
                <a:latin typeface="Bahnschrift" pitchFamily="34" charset="0"/>
              </a:rPr>
              <a:t>This sensor is used to stop the motoring of the motor by using controller</a:t>
            </a:r>
          </a:p>
        </p:txBody>
      </p:sp>
      <p:pic>
        <p:nvPicPr>
          <p:cNvPr id="8" name="image14.jpeg"/>
          <p:cNvPicPr/>
          <p:nvPr/>
        </p:nvPicPr>
        <p:blipFill>
          <a:blip r:embed="rId2" cstate="print"/>
          <a:stretch>
            <a:fillRect/>
          </a:stretch>
        </p:blipFill>
        <p:spPr>
          <a:xfrm>
            <a:off x="4572000" y="902788"/>
            <a:ext cx="3581400" cy="2590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Rectangle 8"/>
          <p:cNvSpPr/>
          <p:nvPr/>
        </p:nvSpPr>
        <p:spPr>
          <a:xfrm>
            <a:off x="762000" y="4038600"/>
            <a:ext cx="2234907" cy="400110"/>
          </a:xfrm>
          <a:prstGeom prst="rect">
            <a:avLst/>
          </a:prstGeom>
          <a:solidFill>
            <a:schemeClr val="bg1"/>
          </a:solidFill>
        </p:spPr>
        <p:txBody>
          <a:bodyPr wrap="none">
            <a:spAutoFit/>
          </a:bodyPr>
          <a:lstStyle/>
          <a:p>
            <a:pPr marL="285750" indent="-285750">
              <a:buFont typeface="Wingdings" pitchFamily="2" charset="2"/>
              <a:buChar char="q"/>
            </a:pPr>
            <a:r>
              <a:rPr lang="en-US" sz="2000" b="1" dirty="0">
                <a:solidFill>
                  <a:schemeClr val="accent1">
                    <a:lumMod val="75000"/>
                  </a:schemeClr>
                </a:solidFill>
                <a:latin typeface="Algerian" pitchFamily="82" charset="0"/>
              </a:rPr>
              <a:t>Color sensor</a:t>
            </a:r>
          </a:p>
        </p:txBody>
      </p:sp>
      <p:sp>
        <p:nvSpPr>
          <p:cNvPr id="10" name="Rectangle 9"/>
          <p:cNvSpPr/>
          <p:nvPr/>
        </p:nvSpPr>
        <p:spPr>
          <a:xfrm>
            <a:off x="762000" y="4681219"/>
            <a:ext cx="3725333" cy="984885"/>
          </a:xfrm>
          <a:prstGeom prst="rect">
            <a:avLst/>
          </a:prstGeom>
          <a:solidFill>
            <a:schemeClr val="bg1"/>
          </a:solidFill>
        </p:spPr>
        <p:txBody>
          <a:bodyPr wrap="square">
            <a:spAutoFit/>
          </a:bodyPr>
          <a:lstStyle/>
          <a:p>
            <a:pPr lvl="1"/>
            <a:r>
              <a:rPr lang="en-US" sz="2000" b="1" dirty="0">
                <a:solidFill>
                  <a:schemeClr val="bg2">
                    <a:lumMod val="75000"/>
                  </a:schemeClr>
                </a:solidFill>
                <a:latin typeface="Bahnschrift Condensed" pitchFamily="34" charset="0"/>
              </a:rPr>
              <a:t>This sensor is used </a:t>
            </a:r>
            <a:r>
              <a:rPr lang="en-US" sz="2000" b="1" dirty="0" smtClean="0">
                <a:solidFill>
                  <a:schemeClr val="bg2">
                    <a:lumMod val="75000"/>
                  </a:schemeClr>
                </a:solidFill>
                <a:latin typeface="Bahnschrift Condensed" pitchFamily="34" charset="0"/>
              </a:rPr>
              <a:t>to   sense </a:t>
            </a:r>
            <a:r>
              <a:rPr lang="en-US" sz="2000" b="1" dirty="0">
                <a:solidFill>
                  <a:schemeClr val="bg2">
                    <a:lumMod val="75000"/>
                  </a:schemeClr>
                </a:solidFill>
                <a:latin typeface="Bahnschrift Condensed" pitchFamily="34" charset="0"/>
              </a:rPr>
              <a:t>dust on the surface of cells.</a:t>
            </a:r>
          </a:p>
          <a:p>
            <a:r>
              <a:rPr lang="en-US" dirty="0"/>
              <a:t> </a:t>
            </a:r>
            <a:endParaRPr lang="en-US" sz="1600" dirty="0"/>
          </a:p>
        </p:txBody>
      </p:sp>
      <p:pic>
        <p:nvPicPr>
          <p:cNvPr id="11" name="image15.jpeg"/>
          <p:cNvPicPr/>
          <p:nvPr/>
        </p:nvPicPr>
        <p:blipFill>
          <a:blip r:embed="rId3" cstate="print"/>
          <a:stretch>
            <a:fillRect/>
          </a:stretch>
        </p:blipFill>
        <p:spPr>
          <a:xfrm>
            <a:off x="4572000" y="4117987"/>
            <a:ext cx="3581400" cy="211134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328779619"/>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33787" y="971490"/>
            <a:ext cx="1218603" cy="400110"/>
          </a:xfrm>
          <a:prstGeom prst="rect">
            <a:avLst/>
          </a:prstGeom>
          <a:solidFill>
            <a:schemeClr val="bg1"/>
          </a:solidFill>
        </p:spPr>
        <p:txBody>
          <a:bodyPr wrap="none">
            <a:spAutoFit/>
          </a:bodyPr>
          <a:lstStyle/>
          <a:p>
            <a:r>
              <a:rPr lang="en-US" sz="2000" b="1" dirty="0" smtClean="0">
                <a:solidFill>
                  <a:srgbClr val="00B0F0"/>
                </a:solidFill>
                <a:latin typeface="Algerian" pitchFamily="82" charset="0"/>
              </a:rPr>
              <a:t>3. Wires</a:t>
            </a:r>
            <a:endParaRPr lang="en-US" sz="2000" dirty="0">
              <a:solidFill>
                <a:srgbClr val="00B0F0"/>
              </a:solidFill>
              <a:latin typeface="Algerian" pitchFamily="82" charset="0"/>
            </a:endParaRPr>
          </a:p>
        </p:txBody>
      </p:sp>
      <p:sp>
        <p:nvSpPr>
          <p:cNvPr id="5" name="Rectangle 4"/>
          <p:cNvSpPr/>
          <p:nvPr/>
        </p:nvSpPr>
        <p:spPr>
          <a:xfrm>
            <a:off x="914400" y="1600199"/>
            <a:ext cx="3048000" cy="1015663"/>
          </a:xfrm>
          <a:prstGeom prst="rect">
            <a:avLst/>
          </a:prstGeom>
          <a:solidFill>
            <a:schemeClr val="bg1"/>
          </a:solidFill>
        </p:spPr>
        <p:txBody>
          <a:bodyPr wrap="square">
            <a:spAutoFit/>
          </a:bodyPr>
          <a:lstStyle/>
          <a:p>
            <a:pPr lvl="0"/>
            <a:r>
              <a:rPr lang="en-US" sz="2000" dirty="0">
                <a:solidFill>
                  <a:srgbClr val="585858"/>
                </a:solidFill>
                <a:latin typeface="Bahnschrift Condensed" pitchFamily="34" charset="0"/>
              </a:rPr>
              <a:t>we need wires to connect between controller to all sensor.</a:t>
            </a:r>
          </a:p>
          <a:p>
            <a:r>
              <a:rPr lang="en-US" sz="2000" dirty="0">
                <a:solidFill>
                  <a:srgbClr val="585858"/>
                </a:solidFill>
                <a:latin typeface="Bahnschrift Condensed" pitchFamily="34" charset="0"/>
              </a:rPr>
              <a:t> </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85218" y="838200"/>
            <a:ext cx="3593581" cy="230511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Rectangle 6"/>
          <p:cNvSpPr/>
          <p:nvPr/>
        </p:nvSpPr>
        <p:spPr>
          <a:xfrm>
            <a:off x="1244153" y="4324290"/>
            <a:ext cx="1742785" cy="400110"/>
          </a:xfrm>
          <a:prstGeom prst="rect">
            <a:avLst/>
          </a:prstGeom>
          <a:solidFill>
            <a:schemeClr val="bg1"/>
          </a:solidFill>
        </p:spPr>
        <p:txBody>
          <a:bodyPr wrap="none">
            <a:spAutoFit/>
          </a:bodyPr>
          <a:lstStyle/>
          <a:p>
            <a:pPr lvl="0"/>
            <a:r>
              <a:rPr lang="en-US" sz="2000" b="1" dirty="0" smtClean="0">
                <a:solidFill>
                  <a:srgbClr val="00B0F0"/>
                </a:solidFill>
                <a:latin typeface="Algerian" pitchFamily="82" charset="0"/>
              </a:rPr>
              <a:t>4.PV </a:t>
            </a:r>
            <a:r>
              <a:rPr lang="en-US" sz="2000" b="1" dirty="0">
                <a:solidFill>
                  <a:srgbClr val="00B0F0"/>
                </a:solidFill>
                <a:latin typeface="Algerian" pitchFamily="82" charset="0"/>
              </a:rPr>
              <a:t>Module</a:t>
            </a:r>
          </a:p>
        </p:txBody>
      </p:sp>
      <p:pic>
        <p:nvPicPr>
          <p:cNvPr id="8" name="image16.jpeg"/>
          <p:cNvPicPr/>
          <p:nvPr/>
        </p:nvPicPr>
        <p:blipFill>
          <a:blip r:embed="rId3" cstate="print"/>
          <a:stretch>
            <a:fillRect/>
          </a:stretch>
        </p:blipFill>
        <p:spPr>
          <a:xfrm>
            <a:off x="4585218" y="3886200"/>
            <a:ext cx="3754968" cy="21335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022148619"/>
      </p:ext>
    </p:extLst>
  </p:cSld>
  <p:clrMapOvr>
    <a:masterClrMapping/>
  </p:clrMapOvr>
  <p:transition spd="slow">
    <p:randomBar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219200" y="1552544"/>
            <a:ext cx="2013693" cy="400110"/>
          </a:xfrm>
          <a:prstGeom prst="rect">
            <a:avLst/>
          </a:prstGeom>
          <a:solidFill>
            <a:schemeClr val="bg1"/>
          </a:solidFill>
        </p:spPr>
        <p:txBody>
          <a:bodyPr wrap="none">
            <a:spAutoFit/>
          </a:bodyPr>
          <a:lstStyle/>
          <a:p>
            <a:pPr lvl="0"/>
            <a:r>
              <a:rPr lang="en-US" sz="2000" b="1" dirty="0" smtClean="0">
                <a:solidFill>
                  <a:srgbClr val="11A392"/>
                </a:solidFill>
                <a:latin typeface="Algerian" pitchFamily="82" charset="0"/>
              </a:rPr>
              <a:t>5. Controller</a:t>
            </a:r>
            <a:endParaRPr lang="en-US" sz="2000" b="1" dirty="0">
              <a:solidFill>
                <a:srgbClr val="11A392"/>
              </a:solidFill>
              <a:latin typeface="Algerian" pitchFamily="82" charset="0"/>
            </a:endParaRPr>
          </a:p>
        </p:txBody>
      </p:sp>
      <p:sp>
        <p:nvSpPr>
          <p:cNvPr id="7" name="Rectangle 6"/>
          <p:cNvSpPr/>
          <p:nvPr/>
        </p:nvSpPr>
        <p:spPr>
          <a:xfrm>
            <a:off x="762000" y="2362200"/>
            <a:ext cx="3429000" cy="707886"/>
          </a:xfrm>
          <a:prstGeom prst="rect">
            <a:avLst/>
          </a:prstGeom>
          <a:solidFill>
            <a:schemeClr val="bg1"/>
          </a:solidFill>
        </p:spPr>
        <p:txBody>
          <a:bodyPr wrap="square">
            <a:spAutoFit/>
          </a:bodyPr>
          <a:lstStyle/>
          <a:p>
            <a:r>
              <a:rPr lang="en-US" sz="2000" dirty="0">
                <a:latin typeface="Bahnschrift Condensed" pitchFamily="34" charset="0"/>
              </a:rPr>
              <a:t>The controller is used to control the whole process. </a:t>
            </a:r>
            <a:r>
              <a:rPr lang="en-US" sz="2000" dirty="0" err="1">
                <a:latin typeface="Bahnschrift Condensed" pitchFamily="34" charset="0"/>
              </a:rPr>
              <a:t>Arduino</a:t>
            </a:r>
            <a:endParaRPr lang="en-US" sz="2000" dirty="0">
              <a:latin typeface="Bahnschrift Condensed" pitchFamily="34" charset="0"/>
            </a:endParaRPr>
          </a:p>
        </p:txBody>
      </p:sp>
      <p:pic>
        <p:nvPicPr>
          <p:cNvPr id="8" name="image17.jpeg"/>
          <p:cNvPicPr/>
          <p:nvPr/>
        </p:nvPicPr>
        <p:blipFill>
          <a:blip r:embed="rId2" cstate="print"/>
          <a:stretch>
            <a:fillRect/>
          </a:stretch>
        </p:blipFill>
        <p:spPr>
          <a:xfrm>
            <a:off x="4267200" y="1422400"/>
            <a:ext cx="4114800" cy="44550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87935582"/>
      </p:ext>
    </p:extLst>
  </p:cSld>
  <p:clrMapOvr>
    <a:masterClrMapping/>
  </p:clrMapOvr>
  <p:transition spd="slow">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95400" y="838200"/>
            <a:ext cx="2057400" cy="461665"/>
          </a:xfrm>
          <a:prstGeom prst="rect">
            <a:avLst/>
          </a:prstGeom>
          <a:solidFill>
            <a:schemeClr val="bg1"/>
          </a:solidFill>
        </p:spPr>
        <p:txBody>
          <a:bodyPr wrap="square">
            <a:spAutoFit/>
          </a:bodyPr>
          <a:lstStyle/>
          <a:p>
            <a:r>
              <a:rPr lang="en-US" sz="2400" b="1" dirty="0">
                <a:solidFill>
                  <a:schemeClr val="bg1">
                    <a:lumMod val="65000"/>
                  </a:schemeClr>
                </a:solidFill>
                <a:latin typeface="Algerian" pitchFamily="82" charset="0"/>
              </a:rPr>
              <a:t>Abstract</a:t>
            </a:r>
            <a:endParaRPr lang="en-US" sz="2400" dirty="0">
              <a:solidFill>
                <a:schemeClr val="bg1">
                  <a:lumMod val="65000"/>
                </a:schemeClr>
              </a:solidFill>
              <a:latin typeface="Algerian" pitchFamily="82" charset="0"/>
            </a:endParaRPr>
          </a:p>
        </p:txBody>
      </p:sp>
      <p:sp>
        <p:nvSpPr>
          <p:cNvPr id="6" name="Rectangle 5"/>
          <p:cNvSpPr/>
          <p:nvPr/>
        </p:nvSpPr>
        <p:spPr>
          <a:xfrm>
            <a:off x="1028700" y="1447800"/>
            <a:ext cx="7010400" cy="1938992"/>
          </a:xfrm>
          <a:prstGeom prst="rect">
            <a:avLst/>
          </a:prstGeom>
          <a:solidFill>
            <a:schemeClr val="bg1"/>
          </a:solidFill>
        </p:spPr>
        <p:txBody>
          <a:bodyPr wrap="square">
            <a:spAutoFit/>
          </a:bodyPr>
          <a:lstStyle/>
          <a:p>
            <a:r>
              <a:rPr lang="en-US" sz="2000" b="1" dirty="0">
                <a:solidFill>
                  <a:srgbClr val="0000B4"/>
                </a:solidFill>
                <a:latin typeface="Bahnschrift Condensed" pitchFamily="34" charset="0"/>
              </a:rPr>
              <a:t>Nowadays, the use of solar cells has increased dramatically and clearly in our time to produce electricity, and many projects today use thousands of solar cells to sell electricity and profit from it, One of the biggest and common problems affecting solar cells is the dirt and dust accumulated on them, which weakens the access of light to cells and thus reduces the efficiency of the production of these cells for electricity.</a:t>
            </a:r>
          </a:p>
        </p:txBody>
      </p:sp>
      <p:sp>
        <p:nvSpPr>
          <p:cNvPr id="7" name="Rectangle 6"/>
          <p:cNvSpPr/>
          <p:nvPr/>
        </p:nvSpPr>
        <p:spPr>
          <a:xfrm>
            <a:off x="1020233" y="3550720"/>
            <a:ext cx="6934200" cy="1323439"/>
          </a:xfrm>
          <a:prstGeom prst="rect">
            <a:avLst/>
          </a:prstGeom>
          <a:solidFill>
            <a:schemeClr val="bg1"/>
          </a:solidFill>
        </p:spPr>
        <p:txBody>
          <a:bodyPr wrap="square">
            <a:spAutoFit/>
          </a:bodyPr>
          <a:lstStyle/>
          <a:p>
            <a:r>
              <a:rPr lang="en-US" sz="2000" b="1" dirty="0">
                <a:solidFill>
                  <a:srgbClr val="0000B4"/>
                </a:solidFill>
                <a:latin typeface="Bahnschrift Condensed" pitchFamily="34" charset="0"/>
              </a:rPr>
              <a:t>To reduce the dirt accumulated on these cells, we need a system that will clean these cells by itself, there are certainly solutions to this problem, but we want to modify them to get a better system, and at a lower cost than other systems used to clean solar panels.</a:t>
            </a:r>
          </a:p>
        </p:txBody>
      </p:sp>
      <p:sp>
        <p:nvSpPr>
          <p:cNvPr id="8" name="Rectangle 7"/>
          <p:cNvSpPr/>
          <p:nvPr/>
        </p:nvSpPr>
        <p:spPr>
          <a:xfrm>
            <a:off x="1020233" y="5105399"/>
            <a:ext cx="6934200" cy="1015663"/>
          </a:xfrm>
          <a:prstGeom prst="rect">
            <a:avLst/>
          </a:prstGeom>
          <a:solidFill>
            <a:schemeClr val="bg1"/>
          </a:solidFill>
        </p:spPr>
        <p:txBody>
          <a:bodyPr wrap="square">
            <a:spAutoFit/>
          </a:bodyPr>
          <a:lstStyle/>
          <a:p>
            <a:r>
              <a:rPr lang="en-US" sz="2000" b="1" dirty="0">
                <a:solidFill>
                  <a:srgbClr val="0000B4"/>
                </a:solidFill>
                <a:latin typeface="Bahnschrift Condensed" pitchFamily="34" charset="0"/>
              </a:rPr>
              <a:t>In this project, we have developed a new system of cleaning cells based primarily on the sensing of the dirt and dust and then decides to operate the automated cleaning system or not.</a:t>
            </a:r>
          </a:p>
        </p:txBody>
      </p:sp>
    </p:spTree>
    <p:extLst>
      <p:ext uri="{BB962C8B-B14F-4D97-AF65-F5344CB8AC3E}">
        <p14:creationId xmlns:p14="http://schemas.microsoft.com/office/powerpoint/2010/main" val="4274076794"/>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19667" y="997856"/>
            <a:ext cx="2971800" cy="707886"/>
          </a:xfrm>
          <a:prstGeom prst="rect">
            <a:avLst/>
          </a:prstGeom>
          <a:solidFill>
            <a:schemeClr val="bg1"/>
          </a:solidFill>
        </p:spPr>
        <p:txBody>
          <a:bodyPr wrap="square">
            <a:spAutoFit/>
          </a:bodyPr>
          <a:lstStyle/>
          <a:p>
            <a:pPr lvl="1"/>
            <a:r>
              <a:rPr lang="en-US" sz="2000" b="1" dirty="0">
                <a:solidFill>
                  <a:srgbClr val="FFC000"/>
                </a:solidFill>
                <a:latin typeface="Algerian" pitchFamily="82" charset="0"/>
              </a:rPr>
              <a:t>How the system work</a:t>
            </a:r>
          </a:p>
        </p:txBody>
      </p:sp>
      <p:pic>
        <p:nvPicPr>
          <p:cNvPr id="7" name="image18.jpeg"/>
          <p:cNvPicPr/>
          <p:nvPr/>
        </p:nvPicPr>
        <p:blipFill>
          <a:blip r:embed="rId3" cstate="print"/>
          <a:stretch>
            <a:fillRect/>
          </a:stretch>
        </p:blipFill>
        <p:spPr>
          <a:xfrm>
            <a:off x="4495800" y="914400"/>
            <a:ext cx="3886201" cy="468956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Rectangle 7"/>
          <p:cNvSpPr/>
          <p:nvPr/>
        </p:nvSpPr>
        <p:spPr>
          <a:xfrm>
            <a:off x="728134" y="2164643"/>
            <a:ext cx="3623733" cy="3416320"/>
          </a:xfrm>
          <a:prstGeom prst="rect">
            <a:avLst/>
          </a:prstGeom>
          <a:solidFill>
            <a:schemeClr val="bg1"/>
          </a:solidFill>
        </p:spPr>
        <p:txBody>
          <a:bodyPr wrap="square">
            <a:spAutoFit/>
          </a:bodyPr>
          <a:lstStyle/>
          <a:p>
            <a:r>
              <a:rPr lang="en-US" b="1" dirty="0" smtClean="0">
                <a:solidFill>
                  <a:schemeClr val="accent6">
                    <a:lumMod val="50000"/>
                  </a:schemeClr>
                </a:solidFill>
              </a:rPr>
              <a:t>When there is a change in the color of the cells due to the dirt accumulated on them, the controller gives an order to the motors to move the frames of the secondary tire as well as the brush begins to move to clean and when the cleaning process is finished the color of the solar cells is checked again and then the mainframe moves to complete the process Cleaning.</a:t>
            </a:r>
            <a:endParaRPr lang="en-US" b="1" dirty="0">
              <a:solidFill>
                <a:schemeClr val="accent6">
                  <a:lumMod val="50000"/>
                </a:schemeClr>
              </a:solidFill>
            </a:endParaRPr>
          </a:p>
        </p:txBody>
      </p:sp>
    </p:spTree>
    <p:extLst>
      <p:ext uri="{BB962C8B-B14F-4D97-AF65-F5344CB8AC3E}">
        <p14:creationId xmlns:p14="http://schemas.microsoft.com/office/powerpoint/2010/main" val="188522426"/>
      </p:ext>
    </p:extLst>
  </p:cSld>
  <p:clrMapOvr>
    <a:masterClrMapping/>
  </p:clrMapOvr>
  <p:transition spd="slow">
    <p:randomBar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28600" y="1905000"/>
            <a:ext cx="4572000" cy="400110"/>
          </a:xfrm>
          <a:prstGeom prst="rect">
            <a:avLst/>
          </a:prstGeom>
        </p:spPr>
        <p:txBody>
          <a:bodyPr>
            <a:spAutoFit/>
          </a:bodyPr>
          <a:lstStyle/>
          <a:p>
            <a:r>
              <a:rPr lang="en-US" sz="2000" dirty="0" smtClean="0"/>
              <a:t>.</a:t>
            </a:r>
            <a:endParaRPr lang="en-US" sz="2000" dirty="0"/>
          </a:p>
        </p:txBody>
      </p:sp>
      <p:sp>
        <p:nvSpPr>
          <p:cNvPr id="2" name="Rectangle 1"/>
          <p:cNvSpPr/>
          <p:nvPr/>
        </p:nvSpPr>
        <p:spPr>
          <a:xfrm>
            <a:off x="1447800" y="1210733"/>
            <a:ext cx="1786066" cy="461665"/>
          </a:xfrm>
          <a:prstGeom prst="rect">
            <a:avLst/>
          </a:prstGeom>
          <a:solidFill>
            <a:schemeClr val="bg1"/>
          </a:solidFill>
        </p:spPr>
        <p:txBody>
          <a:bodyPr wrap="none">
            <a:spAutoFit/>
          </a:bodyPr>
          <a:lstStyle/>
          <a:p>
            <a:r>
              <a:rPr lang="en-US" sz="2400" b="1" dirty="0">
                <a:solidFill>
                  <a:schemeClr val="tx2">
                    <a:lumMod val="50000"/>
                  </a:schemeClr>
                </a:solidFill>
                <a:latin typeface="Algerian" pitchFamily="82" charset="0"/>
              </a:rPr>
              <a:t>Problems </a:t>
            </a:r>
          </a:p>
        </p:txBody>
      </p:sp>
      <p:sp>
        <p:nvSpPr>
          <p:cNvPr id="3" name="Rectangle 2"/>
          <p:cNvSpPr/>
          <p:nvPr/>
        </p:nvSpPr>
        <p:spPr>
          <a:xfrm>
            <a:off x="926699" y="1951167"/>
            <a:ext cx="2807101" cy="1015663"/>
          </a:xfrm>
          <a:prstGeom prst="rect">
            <a:avLst/>
          </a:prstGeom>
          <a:solidFill>
            <a:schemeClr val="bg1"/>
          </a:solidFill>
        </p:spPr>
        <p:txBody>
          <a:bodyPr wrap="square">
            <a:spAutoFit/>
          </a:bodyPr>
          <a:lstStyle/>
          <a:p>
            <a:r>
              <a:rPr lang="en-US" sz="2000" b="1" dirty="0">
                <a:latin typeface="Bahnschrift Condensed" pitchFamily="34" charset="0"/>
              </a:rPr>
              <a:t>During the system building time, we faced several </a:t>
            </a:r>
            <a:r>
              <a:rPr lang="en-US" sz="2000" b="1" dirty="0" smtClean="0">
                <a:latin typeface="Bahnschrift Condensed" pitchFamily="34" charset="0"/>
              </a:rPr>
              <a:t>problems:</a:t>
            </a:r>
            <a:endParaRPr lang="en-US" sz="2000" b="1" dirty="0">
              <a:latin typeface="Bahnschrift Condensed" pitchFamily="34" charset="0"/>
            </a:endParaRPr>
          </a:p>
        </p:txBody>
      </p:sp>
      <p:sp>
        <p:nvSpPr>
          <p:cNvPr id="4" name="Rectangle 3"/>
          <p:cNvSpPr/>
          <p:nvPr/>
        </p:nvSpPr>
        <p:spPr>
          <a:xfrm>
            <a:off x="926699" y="3429000"/>
            <a:ext cx="2925233" cy="1015663"/>
          </a:xfrm>
          <a:prstGeom prst="rect">
            <a:avLst/>
          </a:prstGeom>
          <a:solidFill>
            <a:schemeClr val="bg1"/>
          </a:solidFill>
        </p:spPr>
        <p:txBody>
          <a:bodyPr wrap="square">
            <a:spAutoFit/>
          </a:bodyPr>
          <a:lstStyle/>
          <a:p>
            <a:r>
              <a:rPr lang="en-US" sz="2000" dirty="0">
                <a:solidFill>
                  <a:schemeClr val="bg2">
                    <a:lumMod val="50000"/>
                  </a:schemeClr>
                </a:solidFill>
                <a:latin typeface="Bahnschrift Condensed" pitchFamily="34" charset="0"/>
              </a:rPr>
              <a:t>During the construction of the system, we changed the mechanism of its </a:t>
            </a:r>
            <a:r>
              <a:rPr lang="en-US" sz="2000" dirty="0" smtClean="0">
                <a:solidFill>
                  <a:schemeClr val="bg2">
                    <a:lumMod val="50000"/>
                  </a:schemeClr>
                </a:solidFill>
                <a:latin typeface="Bahnschrift Condensed" pitchFamily="34" charset="0"/>
              </a:rPr>
              <a:t>work,</a:t>
            </a:r>
            <a:endParaRPr lang="en-US" sz="2000" dirty="0">
              <a:solidFill>
                <a:schemeClr val="bg2">
                  <a:lumMod val="50000"/>
                </a:schemeClr>
              </a:solidFill>
              <a:latin typeface="Bahnschrift Condensed" pitchFamily="34" charset="0"/>
            </a:endParaRPr>
          </a:p>
        </p:txBody>
      </p:sp>
      <p:pic>
        <p:nvPicPr>
          <p:cNvPr id="8" name="Picture 7" descr="2"/>
          <p:cNvPicPr/>
          <p:nvPr/>
        </p:nvPicPr>
        <p:blipFill>
          <a:blip r:embed="rId2">
            <a:extLst>
              <a:ext uri="{28A0092B-C50C-407E-A947-70E740481C1C}">
                <a14:useLocalDpi xmlns:a14="http://schemas.microsoft.com/office/drawing/2010/main" val="0"/>
              </a:ext>
            </a:extLst>
          </a:blip>
          <a:srcRect/>
          <a:stretch>
            <a:fillRect/>
          </a:stretch>
        </p:blipFill>
        <p:spPr bwMode="auto">
          <a:xfrm>
            <a:off x="3966232" y="1024467"/>
            <a:ext cx="4403068" cy="5029200"/>
          </a:xfrm>
          <a:prstGeom prst="rect">
            <a:avLst/>
          </a:prstGeom>
          <a:ln w="38100" cap="sq">
            <a:solidFill>
              <a:schemeClr val="bg1">
                <a:lumMod val="50000"/>
              </a:schemeClr>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322274222"/>
      </p:ext>
    </p:extLst>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3000" y="1371600"/>
            <a:ext cx="6172200" cy="1015663"/>
          </a:xfrm>
          <a:prstGeom prst="rect">
            <a:avLst/>
          </a:prstGeom>
          <a:solidFill>
            <a:schemeClr val="bg1"/>
          </a:solidFill>
        </p:spPr>
        <p:txBody>
          <a:bodyPr wrap="square">
            <a:spAutoFit/>
          </a:bodyPr>
          <a:lstStyle/>
          <a:p>
            <a:r>
              <a:rPr lang="en-US" sz="2000" dirty="0">
                <a:solidFill>
                  <a:schemeClr val="bg2">
                    <a:lumMod val="50000"/>
                  </a:schemeClr>
                </a:solidFill>
                <a:latin typeface="Bahnschrift Condensed" pitchFamily="34" charset="0"/>
              </a:rPr>
              <a:t> </a:t>
            </a:r>
            <a:r>
              <a:rPr lang="en-US" sz="2000" b="1" dirty="0">
                <a:latin typeface="Bahnschrift Condensed" pitchFamily="34" charset="0"/>
              </a:rPr>
              <a:t>where we faced the problem </a:t>
            </a:r>
            <a:r>
              <a:rPr lang="en-US" sz="2000" dirty="0">
                <a:solidFill>
                  <a:schemeClr val="bg2">
                    <a:lumMod val="50000"/>
                  </a:schemeClr>
                </a:solidFill>
                <a:latin typeface="Bahnschrift Condensed" pitchFamily="34" charset="0"/>
              </a:rPr>
              <a:t>of the inability of the wheel to move up and down due to the cell's 30-degree tilt Therefore, we replaced the calf with a chain for the system to move and function</a:t>
            </a:r>
          </a:p>
        </p:txBody>
      </p:sp>
      <p:sp>
        <p:nvSpPr>
          <p:cNvPr id="3" name="Rectangle 2"/>
          <p:cNvSpPr/>
          <p:nvPr/>
        </p:nvSpPr>
        <p:spPr>
          <a:xfrm>
            <a:off x="1143000" y="3048000"/>
            <a:ext cx="6096000" cy="1600438"/>
          </a:xfrm>
          <a:prstGeom prst="rect">
            <a:avLst/>
          </a:prstGeom>
          <a:solidFill>
            <a:schemeClr val="bg1"/>
          </a:solidFill>
        </p:spPr>
        <p:txBody>
          <a:bodyPr wrap="square">
            <a:spAutoFit/>
          </a:bodyPr>
          <a:lstStyle/>
          <a:p>
            <a:r>
              <a:rPr lang="en-US" sz="2000" dirty="0">
                <a:solidFill>
                  <a:schemeClr val="bg2">
                    <a:lumMod val="50000"/>
                  </a:schemeClr>
                </a:solidFill>
                <a:latin typeface="Bahnschrift Condensed" pitchFamily="34" charset="0"/>
              </a:rPr>
              <a:t>Besides, due to the outbreak of the Covid19 (Coronavirus), we were unable to bring all the necessary parts for the project Later, due to the closure of movement between Palestinian cities, we were unable to complete the project</a:t>
            </a:r>
          </a:p>
          <a:p>
            <a:r>
              <a:rPr lang="en-US" dirty="0"/>
              <a:t> </a:t>
            </a:r>
          </a:p>
        </p:txBody>
      </p:sp>
    </p:spTree>
    <p:extLst>
      <p:ext uri="{BB962C8B-B14F-4D97-AF65-F5344CB8AC3E}">
        <p14:creationId xmlns:p14="http://schemas.microsoft.com/office/powerpoint/2010/main" val="2830359268"/>
      </p:ext>
    </p:extLst>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438400" y="685800"/>
            <a:ext cx="3877985" cy="461665"/>
          </a:xfrm>
          <a:prstGeom prst="rect">
            <a:avLst/>
          </a:prstGeom>
          <a:solidFill>
            <a:schemeClr val="bg1"/>
          </a:solidFill>
        </p:spPr>
        <p:txBody>
          <a:bodyPr wrap="none">
            <a:spAutoFit/>
          </a:bodyPr>
          <a:lstStyle/>
          <a:p>
            <a:r>
              <a:rPr lang="en-US" sz="2400" b="1" dirty="0" smtClean="0">
                <a:solidFill>
                  <a:srgbClr val="A7D9FF"/>
                </a:solidFill>
                <a:latin typeface="Algerian" pitchFamily="82" charset="0"/>
              </a:rPr>
              <a:t>Cost </a:t>
            </a:r>
            <a:r>
              <a:rPr lang="en-US" sz="2400" b="1" dirty="0">
                <a:solidFill>
                  <a:srgbClr val="A7D9FF"/>
                </a:solidFill>
                <a:latin typeface="Algerian" pitchFamily="82" charset="0"/>
              </a:rPr>
              <a:t>of the system 	</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0200" y="1447800"/>
            <a:ext cx="5707875" cy="4473328"/>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406780455"/>
      </p:ext>
    </p:extLst>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52600" y="914400"/>
            <a:ext cx="5485797" cy="461665"/>
          </a:xfrm>
          <a:prstGeom prst="rect">
            <a:avLst/>
          </a:prstGeom>
          <a:solidFill>
            <a:schemeClr val="bg1"/>
          </a:solidFill>
          <a:ln>
            <a:solidFill>
              <a:schemeClr val="bg1"/>
            </a:solidFill>
          </a:ln>
        </p:spPr>
        <p:txBody>
          <a:bodyPr wrap="none">
            <a:spAutoFit/>
          </a:bodyPr>
          <a:lstStyle/>
          <a:p>
            <a:r>
              <a:rPr lang="en-US" sz="2400" b="1" dirty="0" smtClean="0">
                <a:solidFill>
                  <a:srgbClr val="D0AFC2"/>
                </a:solidFill>
                <a:latin typeface="Algerian" pitchFamily="82" charset="0"/>
              </a:rPr>
              <a:t>Reason </a:t>
            </a:r>
            <a:r>
              <a:rPr lang="en-US" sz="2400" b="1" dirty="0">
                <a:solidFill>
                  <a:srgbClr val="D0AFC2"/>
                </a:solidFill>
                <a:latin typeface="Algerian" pitchFamily="82" charset="0"/>
              </a:rPr>
              <a:t>for choosing this system </a:t>
            </a:r>
          </a:p>
        </p:txBody>
      </p:sp>
      <p:sp>
        <p:nvSpPr>
          <p:cNvPr id="5" name="Rectangle 4"/>
          <p:cNvSpPr/>
          <p:nvPr/>
        </p:nvSpPr>
        <p:spPr>
          <a:xfrm>
            <a:off x="1295400" y="2362200"/>
            <a:ext cx="6400800" cy="1323439"/>
          </a:xfrm>
          <a:prstGeom prst="rect">
            <a:avLst/>
          </a:prstGeom>
          <a:solidFill>
            <a:schemeClr val="bg1"/>
          </a:solidFill>
        </p:spPr>
        <p:txBody>
          <a:bodyPr wrap="square">
            <a:spAutoFit/>
          </a:bodyPr>
          <a:lstStyle/>
          <a:p>
            <a:r>
              <a:rPr lang="en-US" sz="2000" b="1" dirty="0">
                <a:solidFill>
                  <a:srgbClr val="828282"/>
                </a:solidFill>
                <a:latin typeface="Bahnschrift Condensed" pitchFamily="34" charset="0"/>
              </a:rPr>
              <a:t>By using the method of sensing dirt by color, the system is operated in a time when the productivity of cells is affected by the amount of dust, all of which happen automatically, in addition to the system is not expensive and it has high efficiency. </a:t>
            </a:r>
          </a:p>
        </p:txBody>
      </p:sp>
    </p:spTree>
    <p:extLst>
      <p:ext uri="{BB962C8B-B14F-4D97-AF65-F5344CB8AC3E}">
        <p14:creationId xmlns:p14="http://schemas.microsoft.com/office/powerpoint/2010/main" val="358658755"/>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G_٢٠٢٠٠٥١٣_١٤٤٥٤١"/>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7400" y="1524000"/>
            <a:ext cx="7620000" cy="4719935"/>
          </a:xfrm>
          <a:prstGeom prst="rect">
            <a:avLst/>
          </a:prstGeom>
          <a:noFill/>
          <a:ln>
            <a:noFill/>
          </a:ln>
        </p:spPr>
      </p:pic>
      <p:sp>
        <p:nvSpPr>
          <p:cNvPr id="6" name="Rectangle 5"/>
          <p:cNvSpPr/>
          <p:nvPr/>
        </p:nvSpPr>
        <p:spPr>
          <a:xfrm>
            <a:off x="1295400" y="1752600"/>
            <a:ext cx="6172200" cy="923330"/>
          </a:xfrm>
          <a:prstGeom prst="rect">
            <a:avLst/>
          </a:prstGeom>
          <a:solidFill>
            <a:schemeClr val="bg1"/>
          </a:solidFill>
        </p:spPr>
        <p:txBody>
          <a:bodyPr wrap="square">
            <a:spAutoFit/>
          </a:bodyPr>
          <a:lstStyle/>
          <a:p>
            <a:r>
              <a:rPr lang="en-US" dirty="0">
                <a:solidFill>
                  <a:srgbClr val="11A392"/>
                </a:solidFill>
                <a:latin typeface="Bahnschrift Condensed" pitchFamily="34" charset="0"/>
              </a:rPr>
              <a:t>In a real practical study on a solar field that produces electricity for the importance of periodic washing on the solar cells and increasing the productivity and efficiency of the entire plant</a:t>
            </a:r>
          </a:p>
        </p:txBody>
      </p:sp>
      <p:sp>
        <p:nvSpPr>
          <p:cNvPr id="7" name="Rectangle 6"/>
          <p:cNvSpPr/>
          <p:nvPr/>
        </p:nvSpPr>
        <p:spPr>
          <a:xfrm>
            <a:off x="1295400" y="2868304"/>
            <a:ext cx="6172200" cy="369332"/>
          </a:xfrm>
          <a:prstGeom prst="rect">
            <a:avLst/>
          </a:prstGeom>
          <a:solidFill>
            <a:schemeClr val="bg1"/>
          </a:solidFill>
        </p:spPr>
        <p:txBody>
          <a:bodyPr wrap="square">
            <a:spAutoFit/>
          </a:bodyPr>
          <a:lstStyle/>
          <a:p>
            <a:r>
              <a:rPr lang="ar-SA" dirty="0">
                <a:solidFill>
                  <a:srgbClr val="11A392"/>
                </a:solidFill>
                <a:latin typeface="Bahnschrift Condensed" pitchFamily="34" charset="0"/>
              </a:rPr>
              <a:t> </a:t>
            </a:r>
            <a:r>
              <a:rPr lang="en-US" dirty="0">
                <a:solidFill>
                  <a:srgbClr val="11A392"/>
                </a:solidFill>
                <a:latin typeface="Bahnschrift Condensed" pitchFamily="34" charset="0"/>
              </a:rPr>
              <a:t>We went to the </a:t>
            </a:r>
            <a:r>
              <a:rPr lang="en-US" dirty="0" err="1">
                <a:solidFill>
                  <a:srgbClr val="11A392"/>
                </a:solidFill>
                <a:latin typeface="Bahnschrift Condensed" pitchFamily="34" charset="0"/>
              </a:rPr>
              <a:t>Ajja</a:t>
            </a:r>
            <a:r>
              <a:rPr lang="en-US" dirty="0">
                <a:solidFill>
                  <a:srgbClr val="11A392"/>
                </a:solidFill>
                <a:latin typeface="Bahnschrift Condensed" pitchFamily="34" charset="0"/>
              </a:rPr>
              <a:t> station and took all the necessary values for the study.</a:t>
            </a:r>
          </a:p>
        </p:txBody>
      </p:sp>
      <p:sp>
        <p:nvSpPr>
          <p:cNvPr id="2" name="Rectangle 1"/>
          <p:cNvSpPr/>
          <p:nvPr/>
        </p:nvSpPr>
        <p:spPr>
          <a:xfrm>
            <a:off x="990600" y="561875"/>
            <a:ext cx="7162800" cy="923330"/>
          </a:xfrm>
          <a:prstGeom prst="rect">
            <a:avLst/>
          </a:prstGeom>
          <a:solidFill>
            <a:schemeClr val="bg1"/>
          </a:solidFill>
        </p:spPr>
        <p:txBody>
          <a:bodyPr wrap="square">
            <a:spAutoFit/>
          </a:bodyPr>
          <a:lstStyle/>
          <a:p>
            <a:r>
              <a:rPr lang="en-US" b="1" dirty="0" smtClean="0">
                <a:latin typeface="Algerian" pitchFamily="82" charset="0"/>
              </a:rPr>
              <a:t>Feasibility </a:t>
            </a:r>
            <a:r>
              <a:rPr lang="en-US" b="1" dirty="0">
                <a:latin typeface="Algerian" pitchFamily="82" charset="0"/>
              </a:rPr>
              <a:t>study of productivity for </a:t>
            </a:r>
            <a:r>
              <a:rPr lang="en-US" b="1" dirty="0" err="1">
                <a:latin typeface="Algerian" pitchFamily="82" charset="0"/>
              </a:rPr>
              <a:t>pv</a:t>
            </a:r>
            <a:r>
              <a:rPr lang="en-US" b="1" dirty="0">
                <a:latin typeface="Algerian" pitchFamily="82" charset="0"/>
              </a:rPr>
              <a:t> farm before and after the cleaning process</a:t>
            </a:r>
          </a:p>
          <a:p>
            <a:r>
              <a:rPr lang="ar-SA" dirty="0"/>
              <a:t> </a:t>
            </a:r>
            <a:endParaRPr lang="en-US" dirty="0"/>
          </a:p>
        </p:txBody>
      </p:sp>
    </p:spTree>
    <p:extLst>
      <p:ext uri="{BB962C8B-B14F-4D97-AF65-F5344CB8AC3E}">
        <p14:creationId xmlns:p14="http://schemas.microsoft.com/office/powerpoint/2010/main" val="708893843"/>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3000" y="999452"/>
            <a:ext cx="6705600" cy="1015663"/>
          </a:xfrm>
          <a:prstGeom prst="rect">
            <a:avLst/>
          </a:prstGeom>
          <a:solidFill>
            <a:schemeClr val="bg1"/>
          </a:solidFill>
        </p:spPr>
        <p:txBody>
          <a:bodyPr wrap="square">
            <a:spAutoFit/>
          </a:bodyPr>
          <a:lstStyle/>
          <a:p>
            <a:r>
              <a:rPr lang="en-US" sz="2000" dirty="0">
                <a:solidFill>
                  <a:srgbClr val="11A392"/>
                </a:solidFill>
                <a:latin typeface="Bahnschrift Condensed" pitchFamily="34" charset="0"/>
              </a:rPr>
              <a:t>Each inverter contains 200 solar cell and reads the cell productivity for each row. Therefore, we monitored the reading of the inverter No. 11 cleaning process.</a:t>
            </a:r>
          </a:p>
        </p:txBody>
      </p:sp>
      <p:sp>
        <p:nvSpPr>
          <p:cNvPr id="3" name="Rectangle 2"/>
          <p:cNvSpPr/>
          <p:nvPr/>
        </p:nvSpPr>
        <p:spPr>
          <a:xfrm>
            <a:off x="1219200" y="2209800"/>
            <a:ext cx="6629400" cy="1292662"/>
          </a:xfrm>
          <a:prstGeom prst="rect">
            <a:avLst/>
          </a:prstGeom>
          <a:solidFill>
            <a:schemeClr val="bg1"/>
          </a:solidFill>
        </p:spPr>
        <p:txBody>
          <a:bodyPr wrap="square">
            <a:spAutoFit/>
          </a:bodyPr>
          <a:lstStyle/>
          <a:p>
            <a:r>
              <a:rPr lang="en-US" sz="2000" dirty="0">
                <a:solidFill>
                  <a:srgbClr val="11A392"/>
                </a:solidFill>
                <a:latin typeface="Bahnschrift Condensed" pitchFamily="34" charset="0"/>
              </a:rPr>
              <a:t>Knowing that the productivity of this station work between 5AM to 7PM and the values ​​were as follows</a:t>
            </a:r>
            <a:r>
              <a:rPr lang="ar-SA" sz="2000" dirty="0">
                <a:solidFill>
                  <a:srgbClr val="11A392"/>
                </a:solidFill>
                <a:latin typeface="Bahnschrift Condensed" pitchFamily="34" charset="0"/>
              </a:rPr>
              <a:t>, </a:t>
            </a:r>
            <a:r>
              <a:rPr lang="en-US" sz="2000" dirty="0">
                <a:solidFill>
                  <a:srgbClr val="11A392"/>
                </a:solidFill>
                <a:latin typeface="Bahnschrift Condensed" pitchFamily="34" charset="0"/>
              </a:rPr>
              <a:t>Station productivity data is stored every five minutes.</a:t>
            </a:r>
          </a:p>
          <a:p>
            <a:pPr rtl="1"/>
            <a:r>
              <a:rPr lang="en-US" dirty="0"/>
              <a:t>   </a:t>
            </a:r>
          </a:p>
        </p:txBody>
      </p:sp>
      <p:sp>
        <p:nvSpPr>
          <p:cNvPr id="5" name="Rectangle 4"/>
          <p:cNvSpPr/>
          <p:nvPr/>
        </p:nvSpPr>
        <p:spPr>
          <a:xfrm>
            <a:off x="1219200" y="3657600"/>
            <a:ext cx="6629400" cy="1292662"/>
          </a:xfrm>
          <a:prstGeom prst="rect">
            <a:avLst/>
          </a:prstGeom>
          <a:solidFill>
            <a:schemeClr val="bg1"/>
          </a:solidFill>
        </p:spPr>
        <p:txBody>
          <a:bodyPr wrap="square">
            <a:spAutoFit/>
          </a:bodyPr>
          <a:lstStyle/>
          <a:p>
            <a:pPr rtl="1"/>
            <a:r>
              <a:rPr lang="en-US" sz="2000" dirty="0">
                <a:solidFill>
                  <a:srgbClr val="11A392"/>
                </a:solidFill>
                <a:latin typeface="Bahnschrift Condensed" pitchFamily="34" charset="0"/>
              </a:rPr>
              <a:t>By studying the productivity of the solar cells connected to the inverter 11 in the </a:t>
            </a:r>
            <a:r>
              <a:rPr lang="en-US" sz="2000" dirty="0" smtClean="0">
                <a:solidFill>
                  <a:srgbClr val="11A392"/>
                </a:solidFill>
                <a:latin typeface="Bahnschrift Condensed" pitchFamily="34" charset="0"/>
              </a:rPr>
              <a:t> plant </a:t>
            </a:r>
            <a:r>
              <a:rPr lang="en-US" sz="2000" dirty="0">
                <a:solidFill>
                  <a:srgbClr val="11A392"/>
                </a:solidFill>
                <a:latin typeface="Bahnschrift Condensed" pitchFamily="34" charset="0"/>
              </a:rPr>
              <a:t>after washing the cells connected to it and noticing the quantity of production  </a:t>
            </a:r>
            <a:r>
              <a:rPr lang="en-US" sz="2000" dirty="0" smtClean="0">
                <a:solidFill>
                  <a:srgbClr val="11A392"/>
                </a:solidFill>
                <a:latin typeface="Bahnschrift Condensed" pitchFamily="34" charset="0"/>
              </a:rPr>
              <a:t>and </a:t>
            </a:r>
            <a:r>
              <a:rPr lang="en-US" sz="2000" dirty="0">
                <a:solidFill>
                  <a:srgbClr val="11A392"/>
                </a:solidFill>
                <a:latin typeface="Bahnschrift Condensed" pitchFamily="34" charset="0"/>
              </a:rPr>
              <a:t>thus increasing the volume of profits after cleaning.</a:t>
            </a:r>
          </a:p>
          <a:p>
            <a:r>
              <a:rPr lang="ar-AE" dirty="0"/>
              <a:t> </a:t>
            </a:r>
            <a:endParaRPr lang="en-US" dirty="0"/>
          </a:p>
        </p:txBody>
      </p:sp>
    </p:spTree>
    <p:extLst>
      <p:ext uri="{BB962C8B-B14F-4D97-AF65-F5344CB8AC3E}">
        <p14:creationId xmlns:p14="http://schemas.microsoft.com/office/powerpoint/2010/main" val="2042317593"/>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14400" y="612744"/>
            <a:ext cx="7315200" cy="400110"/>
          </a:xfrm>
          <a:prstGeom prst="rect">
            <a:avLst/>
          </a:prstGeom>
          <a:solidFill>
            <a:schemeClr val="bg1"/>
          </a:solidFill>
        </p:spPr>
        <p:txBody>
          <a:bodyPr wrap="square">
            <a:spAutoFit/>
          </a:bodyPr>
          <a:lstStyle/>
          <a:p>
            <a:r>
              <a:rPr lang="en-US" sz="2000" b="1" dirty="0">
                <a:solidFill>
                  <a:schemeClr val="bg2">
                    <a:lumMod val="50000"/>
                  </a:schemeClr>
                </a:solidFill>
                <a:latin typeface="Algerian" pitchFamily="82" charset="0"/>
              </a:rPr>
              <a:t>this table shows Inverter readings before washing</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2600" y="1066800"/>
            <a:ext cx="5029200" cy="5114503"/>
          </a:xfrm>
          <a:prstGeom prst="rect">
            <a:avLst/>
          </a:prstGeom>
          <a:ln w="38100" cap="sq">
            <a:solidFill>
              <a:schemeClr val="bg1">
                <a:lumMod val="50000"/>
              </a:schemeClr>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957486528"/>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7114" y="1066800"/>
            <a:ext cx="5669771" cy="4435019"/>
          </a:xfrm>
          <a:prstGeom prst="rect">
            <a:avLst/>
          </a:prstGeom>
          <a:ln w="38100" cap="sq">
            <a:solidFill>
              <a:schemeClr val="bg1">
                <a:lumMod val="50000"/>
              </a:schemeClr>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189221598"/>
      </p:ext>
    </p:extLst>
  </p:cSld>
  <p:clrMapOvr>
    <a:masterClrMapping/>
  </p:clrMapOvr>
  <p:transition spd="slow">
    <p:cove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Chart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1999" y="900640"/>
            <a:ext cx="3852333" cy="2484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Chart 1"/>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3552295"/>
            <a:ext cx="4309533" cy="262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 name="Chart 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90533" y="900640"/>
            <a:ext cx="3657600" cy="2484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67086624"/>
      </p:ext>
    </p:extLst>
  </p:cSld>
  <p:clrMapOvr>
    <a:masterClrMapping/>
  </p:clrMapOvr>
  <p:transition spd="slow">
    <p:cove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219200" y="838200"/>
            <a:ext cx="3863558" cy="461665"/>
          </a:xfrm>
          <a:prstGeom prst="rect">
            <a:avLst/>
          </a:prstGeom>
          <a:solidFill>
            <a:schemeClr val="bg2">
              <a:lumMod val="75000"/>
            </a:schemeClr>
          </a:solidFill>
        </p:spPr>
        <p:txBody>
          <a:bodyPr wrap="none">
            <a:spAutoFit/>
          </a:bodyPr>
          <a:lstStyle/>
          <a:p>
            <a:r>
              <a:rPr lang="en-US" sz="2400" dirty="0" smtClean="0">
                <a:solidFill>
                  <a:schemeClr val="bg1"/>
                </a:solidFill>
                <a:latin typeface="Algerian" pitchFamily="82" charset="0"/>
              </a:rPr>
              <a:t>Problem </a:t>
            </a:r>
            <a:r>
              <a:rPr lang="en-US" sz="2400" dirty="0">
                <a:solidFill>
                  <a:schemeClr val="bg1"/>
                </a:solidFill>
                <a:latin typeface="Algerian" pitchFamily="82" charset="0"/>
              </a:rPr>
              <a:t>of statement.</a:t>
            </a:r>
          </a:p>
        </p:txBody>
      </p:sp>
      <p:sp>
        <p:nvSpPr>
          <p:cNvPr id="2" name="Rectangle 1"/>
          <p:cNvSpPr/>
          <p:nvPr/>
        </p:nvSpPr>
        <p:spPr>
          <a:xfrm>
            <a:off x="1202267" y="4419600"/>
            <a:ext cx="6096000" cy="1631216"/>
          </a:xfrm>
          <a:prstGeom prst="rect">
            <a:avLst/>
          </a:prstGeom>
          <a:solidFill>
            <a:schemeClr val="bg1"/>
          </a:solidFill>
        </p:spPr>
        <p:txBody>
          <a:bodyPr wrap="square">
            <a:spAutoFit/>
          </a:bodyPr>
          <a:lstStyle/>
          <a:p>
            <a:r>
              <a:rPr lang="en-US" sz="2000" b="1" dirty="0">
                <a:solidFill>
                  <a:schemeClr val="bg2">
                    <a:lumMod val="50000"/>
                  </a:schemeClr>
                </a:solidFill>
                <a:latin typeface="Bahnschrift Condensed" pitchFamily="34" charset="0"/>
              </a:rPr>
              <a:t>The Productivity of solar panels can be reduced 20 percent due to dust, pollen, grime and other particulates that accumulate on the solar panel </a:t>
            </a:r>
            <a:r>
              <a:rPr lang="en-US" sz="2000" b="1" dirty="0" smtClean="0">
                <a:solidFill>
                  <a:schemeClr val="bg2">
                    <a:lumMod val="50000"/>
                  </a:schemeClr>
                </a:solidFill>
                <a:latin typeface="Bahnschrift Condensed" pitchFamily="34" charset="0"/>
              </a:rPr>
              <a:t>. </a:t>
            </a:r>
            <a:r>
              <a:rPr lang="en-US" sz="2000" b="1" dirty="0">
                <a:solidFill>
                  <a:schemeClr val="bg2">
                    <a:lumMod val="50000"/>
                  </a:schemeClr>
                </a:solidFill>
                <a:latin typeface="Bahnschrift Condensed" pitchFamily="34" charset="0"/>
              </a:rPr>
              <a:t>For high dust, pollen or desert areas, a dirty solar panel can reduce its power capabilities by up to 30 percent </a:t>
            </a:r>
            <a:r>
              <a:rPr lang="en-US" sz="2000" b="1" dirty="0" smtClean="0">
                <a:solidFill>
                  <a:schemeClr val="bg2">
                    <a:lumMod val="50000"/>
                  </a:schemeClr>
                </a:solidFill>
                <a:latin typeface="Bahnschrift Condensed" pitchFamily="34" charset="0"/>
              </a:rPr>
              <a:t>, </a:t>
            </a:r>
            <a:r>
              <a:rPr lang="en-US" sz="2000" b="1" dirty="0">
                <a:solidFill>
                  <a:schemeClr val="bg2">
                    <a:lumMod val="50000"/>
                  </a:schemeClr>
                </a:solidFill>
                <a:latin typeface="Bahnschrift Condensed" pitchFamily="34" charset="0"/>
              </a:rPr>
              <a:t>this means the percent of produced electricity will be reduced</a:t>
            </a:r>
          </a:p>
        </p:txBody>
      </p:sp>
      <p:sp>
        <p:nvSpPr>
          <p:cNvPr id="3" name="Rectangle 2"/>
          <p:cNvSpPr/>
          <p:nvPr/>
        </p:nvSpPr>
        <p:spPr>
          <a:xfrm>
            <a:off x="3159446" y="1524000"/>
            <a:ext cx="4572000" cy="2585323"/>
          </a:xfrm>
          <a:prstGeom prst="rect">
            <a:avLst/>
          </a:prstGeom>
          <a:solidFill>
            <a:schemeClr val="bg1"/>
          </a:solidFill>
        </p:spPr>
        <p:txBody>
          <a:bodyPr>
            <a:spAutoFit/>
          </a:bodyPr>
          <a:lstStyle/>
          <a:p>
            <a:r>
              <a:rPr lang="en-US" b="1" dirty="0">
                <a:solidFill>
                  <a:schemeClr val="bg2">
                    <a:lumMod val="50000"/>
                  </a:schemeClr>
                </a:solidFill>
                <a:latin typeface="Bahnschrift Condensed" pitchFamily="34" charset="0"/>
              </a:rPr>
              <a:t>With the growth and development of solar systems in Palestine and the start of investment with the construction of large solar stations, the need to design a system for washing solar cells and providing continuous cleanliness and high efficiency of the system has entered.</a:t>
            </a:r>
          </a:p>
          <a:p>
            <a:r>
              <a:rPr lang="en-US" b="1" dirty="0">
                <a:solidFill>
                  <a:schemeClr val="bg2">
                    <a:lumMod val="50000"/>
                  </a:schemeClr>
                </a:solidFill>
                <a:latin typeface="Bahnschrift Condensed" pitchFamily="34" charset="0"/>
              </a:rPr>
              <a:t>Solar cells provide human effort, especially with systems installed on rooftops that are difficult to clean for their location.</a:t>
            </a:r>
          </a:p>
        </p:txBody>
      </p:sp>
    </p:spTree>
    <p:extLst>
      <p:ext uri="{BB962C8B-B14F-4D97-AF65-F5344CB8AC3E}">
        <p14:creationId xmlns:p14="http://schemas.microsoft.com/office/powerpoint/2010/main" val="635607267"/>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Chart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71133" y="609600"/>
            <a:ext cx="49530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Chart 1"/>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71133" y="3581400"/>
            <a:ext cx="495300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2769951"/>
      </p:ext>
    </p:extLst>
  </p:cSld>
  <p:clrMapOvr>
    <a:masterClrMapping/>
  </p:clrMapOvr>
  <p:transition spd="slow">
    <p:cove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90600" y="685800"/>
            <a:ext cx="7010400" cy="400110"/>
          </a:xfrm>
          <a:prstGeom prst="rect">
            <a:avLst/>
          </a:prstGeom>
          <a:solidFill>
            <a:schemeClr val="bg1"/>
          </a:solidFill>
        </p:spPr>
        <p:txBody>
          <a:bodyPr wrap="square">
            <a:spAutoFit/>
          </a:bodyPr>
          <a:lstStyle/>
          <a:p>
            <a:r>
              <a:rPr lang="en-US" sz="2000" b="1" dirty="0">
                <a:solidFill>
                  <a:schemeClr val="accent1">
                    <a:lumMod val="60000"/>
                    <a:lumOff val="40000"/>
                  </a:schemeClr>
                </a:solidFill>
                <a:latin typeface="Algerian" pitchFamily="82" charset="0"/>
              </a:rPr>
              <a:t>this table shows Inverter readings After washing</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1219199"/>
            <a:ext cx="5715000" cy="501263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019029775"/>
      </p:ext>
    </p:extLst>
  </p:cSld>
  <p:clrMapOvr>
    <a:masterClrMapping/>
  </p:clrMapOvr>
  <p:transition spd="slow">
    <p:cove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800" y="616672"/>
            <a:ext cx="6934200" cy="566250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956639377"/>
      </p:ext>
    </p:extLst>
  </p:cSld>
  <p:clrMapOvr>
    <a:masterClrMapping/>
  </p:clrMapOvr>
  <p:transition spd="slow">
    <p:cove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Chart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609600"/>
            <a:ext cx="56007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Chart 1"/>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0701" y="3581400"/>
            <a:ext cx="5562599" cy="2680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10763074"/>
      </p:ext>
    </p:extLst>
  </p:cSld>
  <p:clrMapOvr>
    <a:masterClrMapping/>
  </p:clrMapOvr>
  <p:transition spd="slow">
    <p:cove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Chart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685800"/>
            <a:ext cx="5410200" cy="256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Chart 1"/>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3581400"/>
            <a:ext cx="5410200" cy="262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08906018"/>
      </p:ext>
    </p:extLst>
  </p:cSld>
  <p:clrMapOvr>
    <a:masterClrMapping/>
  </p:clrMapOvr>
  <p:transition spd="slow">
    <p:cove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Chart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524000"/>
            <a:ext cx="6324600"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6835827"/>
      </p:ext>
    </p:extLst>
  </p:cSld>
  <p:clrMapOvr>
    <a:masterClrMapping/>
  </p:clrMapOvr>
  <p:transition spd="slow">
    <p:cove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94560" y="609600"/>
            <a:ext cx="4823756" cy="461665"/>
          </a:xfrm>
          <a:prstGeom prst="rect">
            <a:avLst/>
          </a:prstGeom>
          <a:solidFill>
            <a:schemeClr val="bg1"/>
          </a:solidFill>
        </p:spPr>
        <p:txBody>
          <a:bodyPr wrap="none">
            <a:spAutoFit/>
          </a:bodyPr>
          <a:lstStyle/>
          <a:p>
            <a:r>
              <a:rPr lang="en-US" sz="2400" dirty="0">
                <a:solidFill>
                  <a:schemeClr val="bg2">
                    <a:lumMod val="75000"/>
                  </a:schemeClr>
                </a:solidFill>
                <a:latin typeface="Algerian" pitchFamily="82" charset="0"/>
              </a:rPr>
              <a:t>Calculation for our project</a:t>
            </a:r>
            <a:endParaRPr lang="en-US" sz="2400" dirty="0">
              <a:solidFill>
                <a:schemeClr val="bg2">
                  <a:lumMod val="75000"/>
                </a:schemeClr>
              </a:solidFill>
              <a:latin typeface="Algerian" pitchFamily="82" charset="0"/>
            </a:endParaRPr>
          </a:p>
        </p:txBody>
      </p:sp>
      <p:sp>
        <p:nvSpPr>
          <p:cNvPr id="3" name="Rectangle 2"/>
          <p:cNvSpPr/>
          <p:nvPr/>
        </p:nvSpPr>
        <p:spPr>
          <a:xfrm>
            <a:off x="816864" y="1143000"/>
            <a:ext cx="5638800" cy="369332"/>
          </a:xfrm>
          <a:prstGeom prst="rect">
            <a:avLst/>
          </a:prstGeom>
          <a:solidFill>
            <a:schemeClr val="bg1"/>
          </a:solidFill>
        </p:spPr>
        <p:txBody>
          <a:bodyPr wrap="square">
            <a:spAutoFit/>
          </a:bodyPr>
          <a:lstStyle/>
          <a:p>
            <a:r>
              <a:rPr lang="en-US" b="1" dirty="0" smtClean="0">
                <a:latin typeface="Bahnschrift Light Condensed" pitchFamily="34" charset="0"/>
              </a:rPr>
              <a:t>we </a:t>
            </a:r>
            <a:r>
              <a:rPr lang="en-US" b="1" dirty="0">
                <a:latin typeface="Bahnschrift Light Condensed" pitchFamily="34" charset="0"/>
              </a:rPr>
              <a:t>take the values and calculate the average power (KW/Hour) in day</a:t>
            </a:r>
            <a:endParaRPr lang="en-US" b="1" dirty="0">
              <a:latin typeface="Bahnschrift Light Condensed"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3579162678"/>
              </p:ext>
            </p:extLst>
          </p:nvPr>
        </p:nvGraphicFramePr>
        <p:xfrm>
          <a:off x="1295400" y="2514600"/>
          <a:ext cx="2895600" cy="3689674"/>
        </p:xfrm>
        <a:graphic>
          <a:graphicData uri="http://schemas.openxmlformats.org/drawingml/2006/table">
            <a:tbl>
              <a:tblPr firstRow="1" firstCol="1" bandRow="1">
                <a:tableStyleId>{5C22544A-7EE6-4342-B048-85BDC9FD1C3A}</a:tableStyleId>
              </a:tblPr>
              <a:tblGrid>
                <a:gridCol w="990600"/>
                <a:gridCol w="1905000"/>
              </a:tblGrid>
              <a:tr h="399034">
                <a:tc>
                  <a:txBody>
                    <a:bodyPr/>
                    <a:lstStyle/>
                    <a:p>
                      <a:pPr marL="0" marR="0" algn="ctr">
                        <a:lnSpc>
                          <a:spcPct val="107000"/>
                        </a:lnSpc>
                        <a:spcBef>
                          <a:spcPts val="0"/>
                        </a:spcBef>
                        <a:spcAft>
                          <a:spcPts val="0"/>
                        </a:spcAft>
                      </a:pPr>
                      <a:r>
                        <a:rPr lang="en-US" sz="1100" dirty="0">
                          <a:effectLst/>
                        </a:rPr>
                        <a:t>O’clock </a:t>
                      </a:r>
                      <a:endParaRPr lang="en-US" sz="1100" dirty="0">
                        <a:solidFill>
                          <a:srgbClr val="000000"/>
                        </a:solidFill>
                        <a:effectLst/>
                        <a:latin typeface="Calibri"/>
                        <a:ea typeface="Calibri"/>
                        <a:cs typeface="Times New Roman"/>
                      </a:endParaRPr>
                    </a:p>
                  </a:txBody>
                  <a:tcPr marL="68580" marR="68580" marT="0" marB="0" anchor="ctr"/>
                </a:tc>
                <a:tc>
                  <a:txBody>
                    <a:bodyPr/>
                    <a:lstStyle/>
                    <a:p>
                      <a:pPr marL="0" marR="0" algn="ctr">
                        <a:lnSpc>
                          <a:spcPct val="107000"/>
                        </a:lnSpc>
                        <a:spcBef>
                          <a:spcPts val="0"/>
                        </a:spcBef>
                        <a:spcAft>
                          <a:spcPts val="0"/>
                        </a:spcAft>
                      </a:pPr>
                      <a:r>
                        <a:rPr lang="en-US" sz="1100" dirty="0">
                          <a:effectLst/>
                        </a:rPr>
                        <a:t>Avg. power(</a:t>
                      </a:r>
                      <a:r>
                        <a:rPr lang="en-US" sz="1100" dirty="0" err="1">
                          <a:effectLst/>
                        </a:rPr>
                        <a:t>kw.hour</a:t>
                      </a:r>
                      <a:r>
                        <a:rPr lang="en-US" sz="1100" dirty="0">
                          <a:effectLst/>
                        </a:rPr>
                        <a:t>)</a:t>
                      </a:r>
                      <a:endParaRPr lang="en-US" sz="1100" dirty="0">
                        <a:solidFill>
                          <a:srgbClr val="000000"/>
                        </a:solidFill>
                        <a:effectLst/>
                        <a:latin typeface="Calibri"/>
                        <a:ea typeface="Calibri"/>
                        <a:cs typeface="Times New Roman"/>
                      </a:endParaRPr>
                    </a:p>
                  </a:txBody>
                  <a:tcPr marL="68580" marR="68580" marT="0" marB="0" anchor="ctr"/>
                </a:tc>
              </a:tr>
              <a:tr h="205665">
                <a:tc>
                  <a:txBody>
                    <a:bodyPr/>
                    <a:lstStyle/>
                    <a:p>
                      <a:pPr marL="0" marR="0" algn="ctr">
                        <a:lnSpc>
                          <a:spcPct val="107000"/>
                        </a:lnSpc>
                        <a:spcBef>
                          <a:spcPts val="0"/>
                        </a:spcBef>
                        <a:spcAft>
                          <a:spcPts val="0"/>
                        </a:spcAft>
                      </a:pPr>
                      <a:r>
                        <a:rPr lang="en-US" sz="1100" dirty="0">
                          <a:effectLst/>
                        </a:rPr>
                        <a:t>5</a:t>
                      </a:r>
                      <a:endParaRPr lang="en-US" sz="1100" dirty="0">
                        <a:solidFill>
                          <a:srgbClr val="000000"/>
                        </a:solidFill>
                        <a:effectLst/>
                        <a:latin typeface="Calibri"/>
                        <a:ea typeface="Calibri"/>
                        <a:cs typeface="Times New Roman"/>
                      </a:endParaRPr>
                    </a:p>
                  </a:txBody>
                  <a:tcPr marL="68580" marR="68580" marT="0" marB="0" anchor="ctr"/>
                </a:tc>
                <a:tc>
                  <a:txBody>
                    <a:bodyPr/>
                    <a:lstStyle/>
                    <a:p>
                      <a:pPr marL="0" marR="0" algn="ctr">
                        <a:lnSpc>
                          <a:spcPct val="107000"/>
                        </a:lnSpc>
                        <a:spcBef>
                          <a:spcPts val="0"/>
                        </a:spcBef>
                        <a:spcAft>
                          <a:spcPts val="0"/>
                        </a:spcAft>
                      </a:pPr>
                      <a:r>
                        <a:rPr lang="en-US" sz="1100">
                          <a:effectLst/>
                        </a:rPr>
                        <a:t>0.205</a:t>
                      </a:r>
                      <a:endParaRPr lang="en-US" sz="1100">
                        <a:solidFill>
                          <a:srgbClr val="000000"/>
                        </a:solidFill>
                        <a:effectLst/>
                        <a:latin typeface="Calibri"/>
                        <a:ea typeface="Calibri"/>
                        <a:cs typeface="Times New Roman"/>
                      </a:endParaRPr>
                    </a:p>
                  </a:txBody>
                  <a:tcPr marL="68580" marR="68580" marT="0" marB="0" anchor="ctr"/>
                </a:tc>
              </a:tr>
              <a:tr h="205665">
                <a:tc>
                  <a:txBody>
                    <a:bodyPr/>
                    <a:lstStyle/>
                    <a:p>
                      <a:pPr marL="0" marR="0" algn="ctr">
                        <a:lnSpc>
                          <a:spcPct val="107000"/>
                        </a:lnSpc>
                        <a:spcBef>
                          <a:spcPts val="0"/>
                        </a:spcBef>
                        <a:spcAft>
                          <a:spcPts val="0"/>
                        </a:spcAft>
                      </a:pPr>
                      <a:r>
                        <a:rPr lang="en-US" sz="1100">
                          <a:effectLst/>
                        </a:rPr>
                        <a:t>6</a:t>
                      </a:r>
                      <a:endParaRPr lang="en-US" sz="1100">
                        <a:solidFill>
                          <a:srgbClr val="000000"/>
                        </a:solidFill>
                        <a:effectLst/>
                        <a:latin typeface="Calibri"/>
                        <a:ea typeface="Calibri"/>
                        <a:cs typeface="Times New Roman"/>
                      </a:endParaRPr>
                    </a:p>
                  </a:txBody>
                  <a:tcPr marL="68580" marR="68580" marT="0" marB="0" anchor="ctr"/>
                </a:tc>
                <a:tc>
                  <a:txBody>
                    <a:bodyPr/>
                    <a:lstStyle/>
                    <a:p>
                      <a:pPr marL="0" marR="0" algn="ctr">
                        <a:lnSpc>
                          <a:spcPct val="107000"/>
                        </a:lnSpc>
                        <a:spcBef>
                          <a:spcPts val="0"/>
                        </a:spcBef>
                        <a:spcAft>
                          <a:spcPts val="0"/>
                        </a:spcAft>
                      </a:pPr>
                      <a:r>
                        <a:rPr lang="en-US" sz="1100">
                          <a:effectLst/>
                        </a:rPr>
                        <a:t>2.39</a:t>
                      </a:r>
                      <a:endParaRPr lang="en-US" sz="1100">
                        <a:solidFill>
                          <a:srgbClr val="000000"/>
                        </a:solidFill>
                        <a:effectLst/>
                        <a:latin typeface="Calibri"/>
                        <a:ea typeface="Calibri"/>
                        <a:cs typeface="Times New Roman"/>
                      </a:endParaRPr>
                    </a:p>
                  </a:txBody>
                  <a:tcPr marL="68580" marR="68580" marT="0" marB="0" anchor="ctr"/>
                </a:tc>
              </a:tr>
              <a:tr h="205665">
                <a:tc>
                  <a:txBody>
                    <a:bodyPr/>
                    <a:lstStyle/>
                    <a:p>
                      <a:pPr marL="0" marR="0" algn="ctr">
                        <a:lnSpc>
                          <a:spcPct val="107000"/>
                        </a:lnSpc>
                        <a:spcBef>
                          <a:spcPts val="0"/>
                        </a:spcBef>
                        <a:spcAft>
                          <a:spcPts val="0"/>
                        </a:spcAft>
                      </a:pPr>
                      <a:r>
                        <a:rPr lang="en-US" sz="1100" dirty="0">
                          <a:effectLst/>
                        </a:rPr>
                        <a:t>7</a:t>
                      </a:r>
                      <a:endParaRPr lang="en-US" sz="1100" dirty="0">
                        <a:solidFill>
                          <a:srgbClr val="000000"/>
                        </a:solidFill>
                        <a:effectLst/>
                        <a:latin typeface="Calibri"/>
                        <a:ea typeface="Calibri"/>
                        <a:cs typeface="Times New Roman"/>
                      </a:endParaRPr>
                    </a:p>
                  </a:txBody>
                  <a:tcPr marL="68580" marR="68580" marT="0" marB="0" anchor="ctr"/>
                </a:tc>
                <a:tc>
                  <a:txBody>
                    <a:bodyPr/>
                    <a:lstStyle/>
                    <a:p>
                      <a:pPr marL="0" marR="0" algn="ctr">
                        <a:lnSpc>
                          <a:spcPct val="107000"/>
                        </a:lnSpc>
                        <a:spcBef>
                          <a:spcPts val="0"/>
                        </a:spcBef>
                        <a:spcAft>
                          <a:spcPts val="0"/>
                        </a:spcAft>
                      </a:pPr>
                      <a:r>
                        <a:rPr lang="en-US" sz="1100">
                          <a:effectLst/>
                        </a:rPr>
                        <a:t>9.72</a:t>
                      </a:r>
                      <a:endParaRPr lang="en-US" sz="1100">
                        <a:solidFill>
                          <a:srgbClr val="000000"/>
                        </a:solidFill>
                        <a:effectLst/>
                        <a:latin typeface="Calibri"/>
                        <a:ea typeface="Calibri"/>
                        <a:cs typeface="Times New Roman"/>
                      </a:endParaRPr>
                    </a:p>
                  </a:txBody>
                  <a:tcPr marL="68580" marR="68580" marT="0" marB="0" anchor="ctr"/>
                </a:tc>
              </a:tr>
              <a:tr h="205665">
                <a:tc>
                  <a:txBody>
                    <a:bodyPr/>
                    <a:lstStyle/>
                    <a:p>
                      <a:pPr marL="0" marR="0" algn="ctr">
                        <a:lnSpc>
                          <a:spcPct val="107000"/>
                        </a:lnSpc>
                        <a:spcBef>
                          <a:spcPts val="0"/>
                        </a:spcBef>
                        <a:spcAft>
                          <a:spcPts val="0"/>
                        </a:spcAft>
                      </a:pPr>
                      <a:r>
                        <a:rPr lang="en-US" sz="1100">
                          <a:effectLst/>
                        </a:rPr>
                        <a:t>8</a:t>
                      </a:r>
                      <a:endParaRPr lang="en-US" sz="1100">
                        <a:solidFill>
                          <a:srgbClr val="000000"/>
                        </a:solidFill>
                        <a:effectLst/>
                        <a:latin typeface="Calibri"/>
                        <a:ea typeface="Calibri"/>
                        <a:cs typeface="Times New Roman"/>
                      </a:endParaRPr>
                    </a:p>
                  </a:txBody>
                  <a:tcPr marL="68580" marR="68580" marT="0" marB="0" anchor="ctr"/>
                </a:tc>
                <a:tc>
                  <a:txBody>
                    <a:bodyPr/>
                    <a:lstStyle/>
                    <a:p>
                      <a:pPr marL="0" marR="0" algn="ctr">
                        <a:lnSpc>
                          <a:spcPct val="107000"/>
                        </a:lnSpc>
                        <a:spcBef>
                          <a:spcPts val="0"/>
                        </a:spcBef>
                        <a:spcAft>
                          <a:spcPts val="0"/>
                        </a:spcAft>
                      </a:pPr>
                      <a:r>
                        <a:rPr lang="en-US" sz="1100">
                          <a:effectLst/>
                        </a:rPr>
                        <a:t>21.64</a:t>
                      </a:r>
                      <a:endParaRPr lang="en-US" sz="1100">
                        <a:solidFill>
                          <a:srgbClr val="000000"/>
                        </a:solidFill>
                        <a:effectLst/>
                        <a:latin typeface="Calibri"/>
                        <a:ea typeface="Calibri"/>
                        <a:cs typeface="Times New Roman"/>
                      </a:endParaRPr>
                    </a:p>
                  </a:txBody>
                  <a:tcPr marL="68580" marR="68580" marT="0" marB="0" anchor="ctr"/>
                </a:tc>
              </a:tr>
              <a:tr h="205665">
                <a:tc>
                  <a:txBody>
                    <a:bodyPr/>
                    <a:lstStyle/>
                    <a:p>
                      <a:pPr marL="0" marR="0" algn="ctr">
                        <a:lnSpc>
                          <a:spcPct val="107000"/>
                        </a:lnSpc>
                        <a:spcBef>
                          <a:spcPts val="0"/>
                        </a:spcBef>
                        <a:spcAft>
                          <a:spcPts val="0"/>
                        </a:spcAft>
                      </a:pPr>
                      <a:r>
                        <a:rPr lang="en-US" sz="1100">
                          <a:effectLst/>
                        </a:rPr>
                        <a:t>9</a:t>
                      </a:r>
                      <a:endParaRPr lang="en-US" sz="1100">
                        <a:solidFill>
                          <a:srgbClr val="000000"/>
                        </a:solidFill>
                        <a:effectLst/>
                        <a:latin typeface="Calibri"/>
                        <a:ea typeface="Calibri"/>
                        <a:cs typeface="Times New Roman"/>
                      </a:endParaRPr>
                    </a:p>
                  </a:txBody>
                  <a:tcPr marL="68580" marR="68580" marT="0" marB="0" anchor="ctr"/>
                </a:tc>
                <a:tc>
                  <a:txBody>
                    <a:bodyPr/>
                    <a:lstStyle/>
                    <a:p>
                      <a:pPr marL="0" marR="0" algn="ctr">
                        <a:lnSpc>
                          <a:spcPct val="107000"/>
                        </a:lnSpc>
                        <a:spcBef>
                          <a:spcPts val="0"/>
                        </a:spcBef>
                        <a:spcAft>
                          <a:spcPts val="0"/>
                        </a:spcAft>
                      </a:pPr>
                      <a:r>
                        <a:rPr lang="en-US" sz="1100">
                          <a:effectLst/>
                        </a:rPr>
                        <a:t>32.47</a:t>
                      </a:r>
                      <a:endParaRPr lang="en-US" sz="1100">
                        <a:solidFill>
                          <a:srgbClr val="000000"/>
                        </a:solidFill>
                        <a:effectLst/>
                        <a:latin typeface="Calibri"/>
                        <a:ea typeface="Calibri"/>
                        <a:cs typeface="Times New Roman"/>
                      </a:endParaRPr>
                    </a:p>
                  </a:txBody>
                  <a:tcPr marL="68580" marR="68580" marT="0" marB="0" anchor="ctr"/>
                </a:tc>
              </a:tr>
              <a:tr h="205665">
                <a:tc>
                  <a:txBody>
                    <a:bodyPr/>
                    <a:lstStyle/>
                    <a:p>
                      <a:pPr marL="0" marR="0" algn="ctr">
                        <a:lnSpc>
                          <a:spcPct val="107000"/>
                        </a:lnSpc>
                        <a:spcBef>
                          <a:spcPts val="0"/>
                        </a:spcBef>
                        <a:spcAft>
                          <a:spcPts val="0"/>
                        </a:spcAft>
                      </a:pPr>
                      <a:r>
                        <a:rPr lang="en-US" sz="1100" dirty="0">
                          <a:effectLst/>
                        </a:rPr>
                        <a:t>10</a:t>
                      </a:r>
                      <a:endParaRPr lang="en-US" sz="1100" dirty="0">
                        <a:solidFill>
                          <a:srgbClr val="000000"/>
                        </a:solidFill>
                        <a:effectLst/>
                        <a:latin typeface="Calibri"/>
                        <a:ea typeface="Calibri"/>
                        <a:cs typeface="Times New Roman"/>
                      </a:endParaRPr>
                    </a:p>
                  </a:txBody>
                  <a:tcPr marL="68580" marR="68580" marT="0" marB="0" anchor="ctr"/>
                </a:tc>
                <a:tc>
                  <a:txBody>
                    <a:bodyPr/>
                    <a:lstStyle/>
                    <a:p>
                      <a:pPr marL="0" marR="0" algn="ctr">
                        <a:lnSpc>
                          <a:spcPct val="107000"/>
                        </a:lnSpc>
                        <a:spcBef>
                          <a:spcPts val="0"/>
                        </a:spcBef>
                        <a:spcAft>
                          <a:spcPts val="0"/>
                        </a:spcAft>
                      </a:pPr>
                      <a:r>
                        <a:rPr lang="en-US" sz="1100">
                          <a:effectLst/>
                        </a:rPr>
                        <a:t>40.87</a:t>
                      </a:r>
                      <a:endParaRPr lang="en-US" sz="1100">
                        <a:solidFill>
                          <a:srgbClr val="000000"/>
                        </a:solidFill>
                        <a:effectLst/>
                        <a:latin typeface="Calibri"/>
                        <a:ea typeface="Calibri"/>
                        <a:cs typeface="Times New Roman"/>
                      </a:endParaRPr>
                    </a:p>
                  </a:txBody>
                  <a:tcPr marL="68580" marR="68580" marT="0" marB="0" anchor="ctr"/>
                </a:tc>
              </a:tr>
              <a:tr h="205665">
                <a:tc>
                  <a:txBody>
                    <a:bodyPr/>
                    <a:lstStyle/>
                    <a:p>
                      <a:pPr marL="0" marR="0" algn="ctr">
                        <a:lnSpc>
                          <a:spcPct val="107000"/>
                        </a:lnSpc>
                        <a:spcBef>
                          <a:spcPts val="0"/>
                        </a:spcBef>
                        <a:spcAft>
                          <a:spcPts val="0"/>
                        </a:spcAft>
                      </a:pPr>
                      <a:r>
                        <a:rPr lang="en-US" sz="1100">
                          <a:effectLst/>
                        </a:rPr>
                        <a:t>11</a:t>
                      </a:r>
                      <a:endParaRPr lang="en-US" sz="1100">
                        <a:solidFill>
                          <a:srgbClr val="000000"/>
                        </a:solidFill>
                        <a:effectLst/>
                        <a:latin typeface="Calibri"/>
                        <a:ea typeface="Calibri"/>
                        <a:cs typeface="Times New Roman"/>
                      </a:endParaRPr>
                    </a:p>
                  </a:txBody>
                  <a:tcPr marL="68580" marR="68580" marT="0" marB="0" anchor="ctr"/>
                </a:tc>
                <a:tc>
                  <a:txBody>
                    <a:bodyPr/>
                    <a:lstStyle/>
                    <a:p>
                      <a:pPr marL="0" marR="0" algn="ctr">
                        <a:lnSpc>
                          <a:spcPct val="107000"/>
                        </a:lnSpc>
                        <a:spcBef>
                          <a:spcPts val="0"/>
                        </a:spcBef>
                        <a:spcAft>
                          <a:spcPts val="0"/>
                        </a:spcAft>
                      </a:pPr>
                      <a:r>
                        <a:rPr lang="en-US" sz="1100" dirty="0">
                          <a:effectLst/>
                        </a:rPr>
                        <a:t>45.8</a:t>
                      </a:r>
                      <a:endParaRPr lang="en-US" sz="1100" dirty="0">
                        <a:solidFill>
                          <a:srgbClr val="000000"/>
                        </a:solidFill>
                        <a:effectLst/>
                        <a:latin typeface="Calibri"/>
                        <a:ea typeface="Calibri"/>
                        <a:cs typeface="Times New Roman"/>
                      </a:endParaRPr>
                    </a:p>
                  </a:txBody>
                  <a:tcPr marL="68580" marR="68580" marT="0" marB="0" anchor="ctr"/>
                </a:tc>
              </a:tr>
              <a:tr h="205665">
                <a:tc>
                  <a:txBody>
                    <a:bodyPr/>
                    <a:lstStyle/>
                    <a:p>
                      <a:pPr marL="0" marR="0" algn="ctr">
                        <a:lnSpc>
                          <a:spcPct val="107000"/>
                        </a:lnSpc>
                        <a:spcBef>
                          <a:spcPts val="0"/>
                        </a:spcBef>
                        <a:spcAft>
                          <a:spcPts val="0"/>
                        </a:spcAft>
                      </a:pPr>
                      <a:r>
                        <a:rPr lang="en-US" sz="1100">
                          <a:effectLst/>
                        </a:rPr>
                        <a:t>12</a:t>
                      </a:r>
                      <a:endParaRPr lang="en-US" sz="1100">
                        <a:solidFill>
                          <a:srgbClr val="000000"/>
                        </a:solidFill>
                        <a:effectLst/>
                        <a:latin typeface="Calibri"/>
                        <a:ea typeface="Calibri"/>
                        <a:cs typeface="Times New Roman"/>
                      </a:endParaRPr>
                    </a:p>
                  </a:txBody>
                  <a:tcPr marL="68580" marR="68580" marT="0" marB="0" anchor="ctr"/>
                </a:tc>
                <a:tc>
                  <a:txBody>
                    <a:bodyPr/>
                    <a:lstStyle/>
                    <a:p>
                      <a:pPr marL="0" marR="0" algn="ctr">
                        <a:lnSpc>
                          <a:spcPct val="107000"/>
                        </a:lnSpc>
                        <a:spcBef>
                          <a:spcPts val="0"/>
                        </a:spcBef>
                        <a:spcAft>
                          <a:spcPts val="0"/>
                        </a:spcAft>
                      </a:pPr>
                      <a:r>
                        <a:rPr lang="en-US" sz="1100">
                          <a:effectLst/>
                        </a:rPr>
                        <a:t>48.4</a:t>
                      </a:r>
                      <a:endParaRPr lang="en-US" sz="1100">
                        <a:solidFill>
                          <a:srgbClr val="000000"/>
                        </a:solidFill>
                        <a:effectLst/>
                        <a:latin typeface="Calibri"/>
                        <a:ea typeface="Calibri"/>
                        <a:cs typeface="Times New Roman"/>
                      </a:endParaRPr>
                    </a:p>
                  </a:txBody>
                  <a:tcPr marL="68580" marR="68580" marT="0" marB="0" anchor="ctr"/>
                </a:tc>
              </a:tr>
              <a:tr h="205665">
                <a:tc>
                  <a:txBody>
                    <a:bodyPr/>
                    <a:lstStyle/>
                    <a:p>
                      <a:pPr marL="0" marR="0" algn="ctr">
                        <a:lnSpc>
                          <a:spcPct val="107000"/>
                        </a:lnSpc>
                        <a:spcBef>
                          <a:spcPts val="0"/>
                        </a:spcBef>
                        <a:spcAft>
                          <a:spcPts val="0"/>
                        </a:spcAft>
                      </a:pPr>
                      <a:r>
                        <a:rPr lang="en-US" sz="1100">
                          <a:effectLst/>
                        </a:rPr>
                        <a:t>1</a:t>
                      </a:r>
                      <a:endParaRPr lang="en-US" sz="1100">
                        <a:solidFill>
                          <a:srgbClr val="000000"/>
                        </a:solidFill>
                        <a:effectLst/>
                        <a:latin typeface="Calibri"/>
                        <a:ea typeface="Calibri"/>
                        <a:cs typeface="Times New Roman"/>
                      </a:endParaRPr>
                    </a:p>
                  </a:txBody>
                  <a:tcPr marL="68580" marR="68580" marT="0" marB="0" anchor="ctr"/>
                </a:tc>
                <a:tc>
                  <a:txBody>
                    <a:bodyPr/>
                    <a:lstStyle/>
                    <a:p>
                      <a:pPr marL="0" marR="0" algn="ctr">
                        <a:lnSpc>
                          <a:spcPct val="107000"/>
                        </a:lnSpc>
                        <a:spcBef>
                          <a:spcPts val="0"/>
                        </a:spcBef>
                        <a:spcAft>
                          <a:spcPts val="0"/>
                        </a:spcAft>
                      </a:pPr>
                      <a:r>
                        <a:rPr lang="en-US" sz="1100">
                          <a:effectLst/>
                        </a:rPr>
                        <a:t>47.9</a:t>
                      </a:r>
                      <a:endParaRPr lang="en-US" sz="1100">
                        <a:solidFill>
                          <a:srgbClr val="000000"/>
                        </a:solidFill>
                        <a:effectLst/>
                        <a:latin typeface="Calibri"/>
                        <a:ea typeface="Calibri"/>
                        <a:cs typeface="Times New Roman"/>
                      </a:endParaRPr>
                    </a:p>
                  </a:txBody>
                  <a:tcPr marL="68580" marR="68580" marT="0" marB="0" anchor="ctr"/>
                </a:tc>
              </a:tr>
              <a:tr h="205665">
                <a:tc>
                  <a:txBody>
                    <a:bodyPr/>
                    <a:lstStyle/>
                    <a:p>
                      <a:pPr marL="0" marR="0" algn="ctr">
                        <a:lnSpc>
                          <a:spcPct val="107000"/>
                        </a:lnSpc>
                        <a:spcBef>
                          <a:spcPts val="0"/>
                        </a:spcBef>
                        <a:spcAft>
                          <a:spcPts val="0"/>
                        </a:spcAft>
                      </a:pPr>
                      <a:r>
                        <a:rPr lang="en-US" sz="1100">
                          <a:effectLst/>
                        </a:rPr>
                        <a:t>2</a:t>
                      </a:r>
                      <a:endParaRPr lang="en-US" sz="1100">
                        <a:solidFill>
                          <a:srgbClr val="000000"/>
                        </a:solidFill>
                        <a:effectLst/>
                        <a:latin typeface="Calibri"/>
                        <a:ea typeface="Calibri"/>
                        <a:cs typeface="Times New Roman"/>
                      </a:endParaRPr>
                    </a:p>
                  </a:txBody>
                  <a:tcPr marL="68580" marR="68580" marT="0" marB="0" anchor="ctr"/>
                </a:tc>
                <a:tc>
                  <a:txBody>
                    <a:bodyPr/>
                    <a:lstStyle/>
                    <a:p>
                      <a:pPr marL="0" marR="0" algn="ctr">
                        <a:lnSpc>
                          <a:spcPct val="107000"/>
                        </a:lnSpc>
                        <a:spcBef>
                          <a:spcPts val="0"/>
                        </a:spcBef>
                        <a:spcAft>
                          <a:spcPts val="0"/>
                        </a:spcAft>
                      </a:pPr>
                      <a:r>
                        <a:rPr lang="en-US" sz="1100">
                          <a:effectLst/>
                        </a:rPr>
                        <a:t>43.56</a:t>
                      </a:r>
                      <a:endParaRPr lang="en-US" sz="1100">
                        <a:solidFill>
                          <a:srgbClr val="000000"/>
                        </a:solidFill>
                        <a:effectLst/>
                        <a:latin typeface="Calibri"/>
                        <a:ea typeface="Calibri"/>
                        <a:cs typeface="Times New Roman"/>
                      </a:endParaRPr>
                    </a:p>
                  </a:txBody>
                  <a:tcPr marL="68580" marR="68580" marT="0" marB="0" anchor="ctr"/>
                </a:tc>
              </a:tr>
              <a:tr h="205665">
                <a:tc>
                  <a:txBody>
                    <a:bodyPr/>
                    <a:lstStyle/>
                    <a:p>
                      <a:pPr marL="0" marR="0" algn="ctr">
                        <a:lnSpc>
                          <a:spcPct val="107000"/>
                        </a:lnSpc>
                        <a:spcBef>
                          <a:spcPts val="0"/>
                        </a:spcBef>
                        <a:spcAft>
                          <a:spcPts val="0"/>
                        </a:spcAft>
                      </a:pPr>
                      <a:r>
                        <a:rPr lang="en-US" sz="1100">
                          <a:effectLst/>
                        </a:rPr>
                        <a:t>3</a:t>
                      </a:r>
                      <a:endParaRPr lang="en-US" sz="1100">
                        <a:solidFill>
                          <a:srgbClr val="000000"/>
                        </a:solidFill>
                        <a:effectLst/>
                        <a:latin typeface="Calibri"/>
                        <a:ea typeface="Calibri"/>
                        <a:cs typeface="Times New Roman"/>
                      </a:endParaRPr>
                    </a:p>
                  </a:txBody>
                  <a:tcPr marL="68580" marR="68580" marT="0" marB="0" anchor="ctr"/>
                </a:tc>
                <a:tc>
                  <a:txBody>
                    <a:bodyPr/>
                    <a:lstStyle/>
                    <a:p>
                      <a:pPr marL="0" marR="0" algn="ctr">
                        <a:lnSpc>
                          <a:spcPct val="107000"/>
                        </a:lnSpc>
                        <a:spcBef>
                          <a:spcPts val="0"/>
                        </a:spcBef>
                        <a:spcAft>
                          <a:spcPts val="0"/>
                        </a:spcAft>
                      </a:pPr>
                      <a:r>
                        <a:rPr lang="en-US" sz="1100">
                          <a:effectLst/>
                        </a:rPr>
                        <a:t>43.56</a:t>
                      </a:r>
                      <a:endParaRPr lang="en-US" sz="1100">
                        <a:solidFill>
                          <a:srgbClr val="000000"/>
                        </a:solidFill>
                        <a:effectLst/>
                        <a:latin typeface="Calibri"/>
                        <a:ea typeface="Calibri"/>
                        <a:cs typeface="Times New Roman"/>
                      </a:endParaRPr>
                    </a:p>
                  </a:txBody>
                  <a:tcPr marL="68580" marR="68580" marT="0" marB="0" anchor="ctr"/>
                </a:tc>
              </a:tr>
              <a:tr h="205665">
                <a:tc>
                  <a:txBody>
                    <a:bodyPr/>
                    <a:lstStyle/>
                    <a:p>
                      <a:pPr marL="0" marR="0" algn="ctr">
                        <a:lnSpc>
                          <a:spcPct val="107000"/>
                        </a:lnSpc>
                        <a:spcBef>
                          <a:spcPts val="0"/>
                        </a:spcBef>
                        <a:spcAft>
                          <a:spcPts val="0"/>
                        </a:spcAft>
                      </a:pPr>
                      <a:r>
                        <a:rPr lang="en-US" sz="1100">
                          <a:effectLst/>
                        </a:rPr>
                        <a:t>4</a:t>
                      </a:r>
                      <a:endParaRPr lang="en-US" sz="1100">
                        <a:solidFill>
                          <a:srgbClr val="000000"/>
                        </a:solidFill>
                        <a:effectLst/>
                        <a:latin typeface="Calibri"/>
                        <a:ea typeface="Calibri"/>
                        <a:cs typeface="Times New Roman"/>
                      </a:endParaRPr>
                    </a:p>
                  </a:txBody>
                  <a:tcPr marL="68580" marR="68580" marT="0" marB="0" anchor="ctr"/>
                </a:tc>
                <a:tc>
                  <a:txBody>
                    <a:bodyPr/>
                    <a:lstStyle/>
                    <a:p>
                      <a:pPr marL="0" marR="0" algn="ctr">
                        <a:lnSpc>
                          <a:spcPct val="107000"/>
                        </a:lnSpc>
                        <a:spcBef>
                          <a:spcPts val="0"/>
                        </a:spcBef>
                        <a:spcAft>
                          <a:spcPts val="0"/>
                        </a:spcAft>
                      </a:pPr>
                      <a:r>
                        <a:rPr lang="en-US" sz="1100">
                          <a:effectLst/>
                        </a:rPr>
                        <a:t>25.22</a:t>
                      </a:r>
                      <a:endParaRPr lang="en-US" sz="1100">
                        <a:solidFill>
                          <a:srgbClr val="000000"/>
                        </a:solidFill>
                        <a:effectLst/>
                        <a:latin typeface="Calibri"/>
                        <a:ea typeface="Calibri"/>
                        <a:cs typeface="Times New Roman"/>
                      </a:endParaRPr>
                    </a:p>
                  </a:txBody>
                  <a:tcPr marL="68580" marR="68580" marT="0" marB="0" anchor="ctr"/>
                </a:tc>
              </a:tr>
              <a:tr h="205665">
                <a:tc>
                  <a:txBody>
                    <a:bodyPr/>
                    <a:lstStyle/>
                    <a:p>
                      <a:pPr marL="0" marR="0" algn="ctr">
                        <a:lnSpc>
                          <a:spcPct val="107000"/>
                        </a:lnSpc>
                        <a:spcBef>
                          <a:spcPts val="0"/>
                        </a:spcBef>
                        <a:spcAft>
                          <a:spcPts val="0"/>
                        </a:spcAft>
                      </a:pPr>
                      <a:r>
                        <a:rPr lang="en-US" sz="1100">
                          <a:effectLst/>
                        </a:rPr>
                        <a:t>5</a:t>
                      </a:r>
                      <a:endParaRPr lang="en-US" sz="1100">
                        <a:solidFill>
                          <a:srgbClr val="000000"/>
                        </a:solidFill>
                        <a:effectLst/>
                        <a:latin typeface="Calibri"/>
                        <a:ea typeface="Calibri"/>
                        <a:cs typeface="Times New Roman"/>
                      </a:endParaRPr>
                    </a:p>
                  </a:txBody>
                  <a:tcPr marL="68580" marR="68580" marT="0" marB="0" anchor="ctr"/>
                </a:tc>
                <a:tc>
                  <a:txBody>
                    <a:bodyPr/>
                    <a:lstStyle/>
                    <a:p>
                      <a:pPr marL="0" marR="0" algn="ctr">
                        <a:lnSpc>
                          <a:spcPct val="107000"/>
                        </a:lnSpc>
                        <a:spcBef>
                          <a:spcPts val="0"/>
                        </a:spcBef>
                        <a:spcAft>
                          <a:spcPts val="0"/>
                        </a:spcAft>
                      </a:pPr>
                      <a:r>
                        <a:rPr lang="en-US" sz="1100">
                          <a:effectLst/>
                        </a:rPr>
                        <a:t>13.46</a:t>
                      </a:r>
                      <a:endParaRPr lang="en-US" sz="1100">
                        <a:solidFill>
                          <a:srgbClr val="000000"/>
                        </a:solidFill>
                        <a:effectLst/>
                        <a:latin typeface="Calibri"/>
                        <a:ea typeface="Calibri"/>
                        <a:cs typeface="Times New Roman"/>
                      </a:endParaRPr>
                    </a:p>
                  </a:txBody>
                  <a:tcPr marL="68580" marR="68580" marT="0" marB="0" anchor="ctr"/>
                </a:tc>
              </a:tr>
              <a:tr h="205665">
                <a:tc>
                  <a:txBody>
                    <a:bodyPr/>
                    <a:lstStyle/>
                    <a:p>
                      <a:pPr marL="0" marR="0" algn="ctr">
                        <a:lnSpc>
                          <a:spcPct val="107000"/>
                        </a:lnSpc>
                        <a:spcBef>
                          <a:spcPts val="0"/>
                        </a:spcBef>
                        <a:spcAft>
                          <a:spcPts val="0"/>
                        </a:spcAft>
                      </a:pPr>
                      <a:r>
                        <a:rPr lang="en-US" sz="1100">
                          <a:effectLst/>
                        </a:rPr>
                        <a:t>6</a:t>
                      </a:r>
                      <a:endParaRPr lang="en-US" sz="1100">
                        <a:solidFill>
                          <a:srgbClr val="000000"/>
                        </a:solidFill>
                        <a:effectLst/>
                        <a:latin typeface="Calibri"/>
                        <a:ea typeface="Calibri"/>
                        <a:cs typeface="Times New Roman"/>
                      </a:endParaRPr>
                    </a:p>
                  </a:txBody>
                  <a:tcPr marL="68580" marR="68580" marT="0" marB="0" anchor="ctr"/>
                </a:tc>
                <a:tc>
                  <a:txBody>
                    <a:bodyPr/>
                    <a:lstStyle/>
                    <a:p>
                      <a:pPr marL="0" marR="0" algn="ctr">
                        <a:lnSpc>
                          <a:spcPct val="107000"/>
                        </a:lnSpc>
                        <a:spcBef>
                          <a:spcPts val="0"/>
                        </a:spcBef>
                        <a:spcAft>
                          <a:spcPts val="0"/>
                        </a:spcAft>
                      </a:pPr>
                      <a:r>
                        <a:rPr lang="en-US" sz="1100">
                          <a:effectLst/>
                        </a:rPr>
                        <a:t>4.76</a:t>
                      </a:r>
                      <a:endParaRPr lang="en-US" sz="1100">
                        <a:solidFill>
                          <a:srgbClr val="000000"/>
                        </a:solidFill>
                        <a:effectLst/>
                        <a:latin typeface="Calibri"/>
                        <a:ea typeface="Calibri"/>
                        <a:cs typeface="Times New Roman"/>
                      </a:endParaRPr>
                    </a:p>
                  </a:txBody>
                  <a:tcPr marL="68580" marR="68580" marT="0" marB="0" anchor="ctr"/>
                </a:tc>
              </a:tr>
              <a:tr h="205665">
                <a:tc>
                  <a:txBody>
                    <a:bodyPr/>
                    <a:lstStyle/>
                    <a:p>
                      <a:pPr marL="0" marR="0" algn="ctr">
                        <a:lnSpc>
                          <a:spcPct val="107000"/>
                        </a:lnSpc>
                        <a:spcBef>
                          <a:spcPts val="0"/>
                        </a:spcBef>
                        <a:spcAft>
                          <a:spcPts val="0"/>
                        </a:spcAft>
                      </a:pPr>
                      <a:r>
                        <a:rPr lang="en-US" sz="1100">
                          <a:effectLst/>
                        </a:rPr>
                        <a:t>7</a:t>
                      </a:r>
                      <a:endParaRPr lang="en-US" sz="1100">
                        <a:solidFill>
                          <a:srgbClr val="000000"/>
                        </a:solidFill>
                        <a:effectLst/>
                        <a:latin typeface="Calibri"/>
                        <a:ea typeface="Calibri"/>
                        <a:cs typeface="Times New Roman"/>
                      </a:endParaRPr>
                    </a:p>
                  </a:txBody>
                  <a:tcPr marL="68580" marR="68580" marT="0" marB="0" anchor="ctr"/>
                </a:tc>
                <a:tc>
                  <a:txBody>
                    <a:bodyPr/>
                    <a:lstStyle/>
                    <a:p>
                      <a:pPr marL="0" marR="0" algn="ctr">
                        <a:lnSpc>
                          <a:spcPct val="107000"/>
                        </a:lnSpc>
                        <a:spcBef>
                          <a:spcPts val="0"/>
                        </a:spcBef>
                        <a:spcAft>
                          <a:spcPts val="0"/>
                        </a:spcAft>
                      </a:pPr>
                      <a:r>
                        <a:rPr lang="en-US" sz="1100">
                          <a:effectLst/>
                        </a:rPr>
                        <a:t>0.918</a:t>
                      </a:r>
                      <a:endParaRPr lang="en-US" sz="1100">
                        <a:solidFill>
                          <a:srgbClr val="000000"/>
                        </a:solidFill>
                        <a:effectLst/>
                        <a:latin typeface="Calibri"/>
                        <a:ea typeface="Calibri"/>
                        <a:cs typeface="Times New Roman"/>
                      </a:endParaRPr>
                    </a:p>
                  </a:txBody>
                  <a:tcPr marL="68580" marR="68580" marT="0" marB="0" anchor="ctr"/>
                </a:tc>
              </a:tr>
              <a:tr h="205665">
                <a:tc>
                  <a:txBody>
                    <a:bodyPr/>
                    <a:lstStyle/>
                    <a:p>
                      <a:pPr marL="0" marR="0" algn="ctr">
                        <a:lnSpc>
                          <a:spcPct val="107000"/>
                        </a:lnSpc>
                        <a:spcBef>
                          <a:spcPts val="0"/>
                        </a:spcBef>
                        <a:spcAft>
                          <a:spcPts val="0"/>
                        </a:spcAft>
                      </a:pPr>
                      <a:r>
                        <a:rPr lang="en-US" sz="1100">
                          <a:effectLst/>
                        </a:rPr>
                        <a:t> </a:t>
                      </a:r>
                      <a:endParaRPr lang="en-US" sz="1100">
                        <a:solidFill>
                          <a:srgbClr val="000000"/>
                        </a:solidFill>
                        <a:effectLst/>
                        <a:latin typeface="Calibri"/>
                        <a:ea typeface="Calibri"/>
                        <a:cs typeface="Times New Roman"/>
                      </a:endParaRPr>
                    </a:p>
                  </a:txBody>
                  <a:tcPr marL="68580" marR="68580" marT="0" marB="0" anchor="ctr"/>
                </a:tc>
                <a:tc>
                  <a:txBody>
                    <a:bodyPr/>
                    <a:lstStyle/>
                    <a:p>
                      <a:pPr marL="0" marR="0" algn="ctr">
                        <a:lnSpc>
                          <a:spcPct val="107000"/>
                        </a:lnSpc>
                        <a:spcBef>
                          <a:spcPts val="0"/>
                        </a:spcBef>
                        <a:spcAft>
                          <a:spcPts val="0"/>
                        </a:spcAft>
                      </a:pPr>
                      <a:r>
                        <a:rPr lang="en-US" sz="1100" dirty="0">
                          <a:effectLst/>
                        </a:rPr>
                        <a:t>380.87 </a:t>
                      </a:r>
                      <a:r>
                        <a:rPr lang="en-US" sz="1100" dirty="0" err="1">
                          <a:effectLst/>
                        </a:rPr>
                        <a:t>KW.h</a:t>
                      </a:r>
                      <a:endParaRPr lang="en-US" sz="1100" dirty="0">
                        <a:solidFill>
                          <a:srgbClr val="000000"/>
                        </a:solidFill>
                        <a:effectLst/>
                        <a:latin typeface="Calibri"/>
                        <a:ea typeface="Calibri"/>
                        <a:cs typeface="Times New Roman"/>
                      </a:endParaRPr>
                    </a:p>
                  </a:txBody>
                  <a:tcPr marL="68580" marR="68580" marT="0" marB="0" anchor="ctr"/>
                </a:tc>
              </a:tr>
            </a:tbl>
          </a:graphicData>
        </a:graphic>
      </p:graphicFrame>
      <p:sp>
        <p:nvSpPr>
          <p:cNvPr id="7" name="Rectangle 6"/>
          <p:cNvSpPr/>
          <p:nvPr/>
        </p:nvSpPr>
        <p:spPr>
          <a:xfrm>
            <a:off x="816864" y="1625108"/>
            <a:ext cx="5799116" cy="646331"/>
          </a:xfrm>
          <a:prstGeom prst="rect">
            <a:avLst/>
          </a:prstGeom>
          <a:solidFill>
            <a:schemeClr val="bg1"/>
          </a:solidFill>
        </p:spPr>
        <p:txBody>
          <a:bodyPr wrap="square">
            <a:spAutoFit/>
          </a:bodyPr>
          <a:lstStyle/>
          <a:p>
            <a:pPr marL="285750" indent="-285750">
              <a:buFont typeface="Wingdings" pitchFamily="2" charset="2"/>
              <a:buChar char="v"/>
            </a:pPr>
            <a:r>
              <a:rPr lang="en-US" b="1" dirty="0" smtClean="0">
                <a:solidFill>
                  <a:srgbClr val="C24A72"/>
                </a:solidFill>
                <a:latin typeface="Bahnschrift Condensed" pitchFamily="34" charset="0"/>
              </a:rPr>
              <a:t>Productivity </a:t>
            </a:r>
            <a:r>
              <a:rPr lang="en-US" b="1" dirty="0">
                <a:solidFill>
                  <a:srgbClr val="C24A72"/>
                </a:solidFill>
                <a:latin typeface="Bahnschrift Condensed" pitchFamily="34" charset="0"/>
              </a:rPr>
              <a:t>of solar cells on the inverter number 11 during working hours per day before cleaning</a:t>
            </a:r>
            <a:endParaRPr lang="en-US" b="1" dirty="0">
              <a:solidFill>
                <a:srgbClr val="C24A72"/>
              </a:solidFill>
              <a:latin typeface="Bahnschrift Condensed" pitchFamily="34" charset="0"/>
            </a:endParaRPr>
          </a:p>
        </p:txBody>
      </p:sp>
      <p:sp>
        <p:nvSpPr>
          <p:cNvPr id="9" name="Rectangle 8"/>
          <p:cNvSpPr/>
          <p:nvPr/>
        </p:nvSpPr>
        <p:spPr>
          <a:xfrm>
            <a:off x="4606438" y="2752112"/>
            <a:ext cx="3470762" cy="707886"/>
          </a:xfrm>
          <a:prstGeom prst="rect">
            <a:avLst/>
          </a:prstGeom>
          <a:solidFill>
            <a:schemeClr val="bg1"/>
          </a:solidFill>
        </p:spPr>
        <p:txBody>
          <a:bodyPr wrap="square">
            <a:spAutoFit/>
          </a:bodyPr>
          <a:lstStyle/>
          <a:p>
            <a:r>
              <a:rPr lang="en-US" sz="2000" dirty="0">
                <a:solidFill>
                  <a:schemeClr val="tx1">
                    <a:lumMod val="95000"/>
                    <a:lumOff val="5000"/>
                  </a:schemeClr>
                </a:solidFill>
                <a:latin typeface="Bahnschrift SemiBold" pitchFamily="34" charset="0"/>
              </a:rPr>
              <a:t>The total productivity at all hour in day = 380.87KWh</a:t>
            </a:r>
            <a:endParaRPr lang="en-US" sz="2000" dirty="0">
              <a:solidFill>
                <a:schemeClr val="tx1">
                  <a:lumMod val="95000"/>
                  <a:lumOff val="5000"/>
                </a:schemeClr>
              </a:solidFill>
              <a:latin typeface="Bahnschrift SemiBold" pitchFamily="34" charset="0"/>
            </a:endParaRPr>
          </a:p>
        </p:txBody>
      </p:sp>
    </p:spTree>
    <p:extLst>
      <p:ext uri="{BB962C8B-B14F-4D97-AF65-F5344CB8AC3E}">
        <p14:creationId xmlns:p14="http://schemas.microsoft.com/office/powerpoint/2010/main" val="1043052622"/>
      </p:ext>
    </p:extLst>
  </p:cSld>
  <p:clrMapOvr>
    <a:masterClrMapping/>
  </p:clrMapOvr>
  <mc:AlternateContent xmlns:mc="http://schemas.openxmlformats.org/markup-compatibility/2006">
    <mc:Choice xmlns:p14="http://schemas.microsoft.com/office/powerpoint/2010/main" Requires="p14">
      <p:transition spd="slow" p14:dur="1500">
        <p:randomBar dir="vert"/>
      </p:transition>
    </mc:Choice>
    <mc:Fallback>
      <p:transition spd="slow">
        <p:randomBar dir="vert"/>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3000" y="990600"/>
            <a:ext cx="6705600" cy="400110"/>
          </a:xfrm>
          <a:prstGeom prst="rect">
            <a:avLst/>
          </a:prstGeom>
          <a:solidFill>
            <a:schemeClr val="bg1"/>
          </a:solidFill>
        </p:spPr>
        <p:txBody>
          <a:bodyPr wrap="square">
            <a:spAutoFit/>
          </a:bodyPr>
          <a:lstStyle/>
          <a:p>
            <a:r>
              <a:rPr lang="en-US" sz="2000" b="1" dirty="0" smtClean="0">
                <a:latin typeface="Bahnschrift Condensed" pitchFamily="34" charset="0"/>
              </a:rPr>
              <a:t>we </a:t>
            </a:r>
            <a:r>
              <a:rPr lang="en-US" sz="2000" b="1" dirty="0">
                <a:latin typeface="Bahnschrift Condensed" pitchFamily="34" charset="0"/>
              </a:rPr>
              <a:t>take the values and calculate the average power (KW/Hour) in day</a:t>
            </a:r>
            <a:endParaRPr lang="en-US" sz="2000" b="1" dirty="0">
              <a:latin typeface="Bahnschrift Condensed" pitchFamily="34" charset="0"/>
            </a:endParaRPr>
          </a:p>
        </p:txBody>
      </p:sp>
      <p:sp>
        <p:nvSpPr>
          <p:cNvPr id="3" name="Rectangle 2"/>
          <p:cNvSpPr/>
          <p:nvPr/>
        </p:nvSpPr>
        <p:spPr>
          <a:xfrm>
            <a:off x="1155192" y="1524000"/>
            <a:ext cx="6693408" cy="707886"/>
          </a:xfrm>
          <a:prstGeom prst="rect">
            <a:avLst/>
          </a:prstGeom>
        </p:spPr>
        <p:txBody>
          <a:bodyPr wrap="square">
            <a:spAutoFit/>
          </a:bodyPr>
          <a:lstStyle/>
          <a:p>
            <a:pPr marL="285750" indent="-285750">
              <a:buFont typeface="Wingdings" pitchFamily="2" charset="2"/>
              <a:buChar char="v"/>
            </a:pPr>
            <a:r>
              <a:rPr lang="en-US" sz="2000" b="1" dirty="0" smtClean="0">
                <a:solidFill>
                  <a:srgbClr val="C24A72"/>
                </a:solidFill>
                <a:latin typeface="Bahnschrift Condensed" pitchFamily="34" charset="0"/>
              </a:rPr>
              <a:t>Productivity </a:t>
            </a:r>
            <a:r>
              <a:rPr lang="en-US" sz="2000" b="1" dirty="0">
                <a:solidFill>
                  <a:srgbClr val="C24A72"/>
                </a:solidFill>
                <a:latin typeface="Bahnschrift Condensed" pitchFamily="34" charset="0"/>
              </a:rPr>
              <a:t>of solar cells on the inverter number 11during working hours per day after cleaning</a:t>
            </a:r>
          </a:p>
        </p:txBody>
      </p:sp>
      <p:graphicFrame>
        <p:nvGraphicFramePr>
          <p:cNvPr id="9" name="Table 8"/>
          <p:cNvGraphicFramePr>
            <a:graphicFrameLocks noGrp="1"/>
          </p:cNvGraphicFramePr>
          <p:nvPr>
            <p:extLst>
              <p:ext uri="{D42A27DB-BD31-4B8C-83A1-F6EECF244321}">
                <p14:modId xmlns:p14="http://schemas.microsoft.com/office/powerpoint/2010/main" val="4036221350"/>
              </p:ext>
            </p:extLst>
          </p:nvPr>
        </p:nvGraphicFramePr>
        <p:xfrm>
          <a:off x="1371600" y="2438400"/>
          <a:ext cx="2590800" cy="3263900"/>
        </p:xfrm>
        <a:graphic>
          <a:graphicData uri="http://schemas.openxmlformats.org/drawingml/2006/table">
            <a:tbl>
              <a:tblPr firstRow="1" firstCol="1" bandRow="1">
                <a:tableStyleId>{5C22544A-7EE6-4342-B048-85BDC9FD1C3A}</a:tableStyleId>
              </a:tblPr>
              <a:tblGrid>
                <a:gridCol w="838200"/>
                <a:gridCol w="1752600"/>
              </a:tblGrid>
              <a:tr h="184150">
                <a:tc>
                  <a:txBody>
                    <a:bodyPr/>
                    <a:lstStyle/>
                    <a:p>
                      <a:pPr marL="0" marR="0" algn="ctr">
                        <a:lnSpc>
                          <a:spcPct val="107000"/>
                        </a:lnSpc>
                        <a:spcBef>
                          <a:spcPts val="0"/>
                        </a:spcBef>
                        <a:spcAft>
                          <a:spcPts val="0"/>
                        </a:spcAft>
                      </a:pPr>
                      <a:r>
                        <a:rPr lang="en-US" sz="1100" dirty="0">
                          <a:effectLst/>
                        </a:rPr>
                        <a:t>O’clock </a:t>
                      </a:r>
                      <a:endParaRPr lang="en-US" sz="1100" dirty="0">
                        <a:solidFill>
                          <a:srgbClr val="000000"/>
                        </a:solidFill>
                        <a:effectLst/>
                        <a:latin typeface="Calibri"/>
                        <a:ea typeface="Calibri"/>
                        <a:cs typeface="Times New Roman"/>
                      </a:endParaRPr>
                    </a:p>
                  </a:txBody>
                  <a:tcPr marL="68580" marR="68580" marT="0" marB="0" anchor="ctr"/>
                </a:tc>
                <a:tc>
                  <a:txBody>
                    <a:bodyPr/>
                    <a:lstStyle/>
                    <a:p>
                      <a:pPr marL="0" marR="0" algn="ctr">
                        <a:lnSpc>
                          <a:spcPct val="107000"/>
                        </a:lnSpc>
                        <a:spcBef>
                          <a:spcPts val="0"/>
                        </a:spcBef>
                        <a:spcAft>
                          <a:spcPts val="0"/>
                        </a:spcAft>
                      </a:pPr>
                      <a:r>
                        <a:rPr lang="en-US" sz="1100">
                          <a:effectLst/>
                        </a:rPr>
                        <a:t>Avg. power(kw.hour)</a:t>
                      </a:r>
                      <a:endParaRPr lang="en-US" sz="1100">
                        <a:solidFill>
                          <a:srgbClr val="000000"/>
                        </a:solidFill>
                        <a:effectLst/>
                        <a:latin typeface="Calibri"/>
                        <a:ea typeface="Calibri"/>
                        <a:cs typeface="Times New Roman"/>
                      </a:endParaRPr>
                    </a:p>
                  </a:txBody>
                  <a:tcPr marL="68580" marR="68580" marT="0" marB="0" anchor="ctr"/>
                </a:tc>
              </a:tr>
              <a:tr h="273050">
                <a:tc>
                  <a:txBody>
                    <a:bodyPr/>
                    <a:lstStyle/>
                    <a:p>
                      <a:pPr marL="0" marR="0" algn="ctr">
                        <a:lnSpc>
                          <a:spcPct val="107000"/>
                        </a:lnSpc>
                        <a:spcBef>
                          <a:spcPts val="0"/>
                        </a:spcBef>
                        <a:spcAft>
                          <a:spcPts val="0"/>
                        </a:spcAft>
                      </a:pPr>
                      <a:r>
                        <a:rPr lang="en-US" sz="1100">
                          <a:effectLst/>
                        </a:rPr>
                        <a:t>5</a:t>
                      </a:r>
                      <a:endParaRPr lang="en-US" sz="1100">
                        <a:solidFill>
                          <a:srgbClr val="000000"/>
                        </a:solidFill>
                        <a:effectLst/>
                        <a:latin typeface="Calibri"/>
                        <a:ea typeface="Calibri"/>
                        <a:cs typeface="Times New Roman"/>
                      </a:endParaRPr>
                    </a:p>
                  </a:txBody>
                  <a:tcPr marL="68580" marR="68580" marT="0" marB="0" anchor="ctr"/>
                </a:tc>
                <a:tc>
                  <a:txBody>
                    <a:bodyPr/>
                    <a:lstStyle/>
                    <a:p>
                      <a:pPr marL="0" marR="0" algn="ctr">
                        <a:lnSpc>
                          <a:spcPct val="107000"/>
                        </a:lnSpc>
                        <a:spcBef>
                          <a:spcPts val="0"/>
                        </a:spcBef>
                        <a:spcAft>
                          <a:spcPts val="0"/>
                        </a:spcAft>
                      </a:pPr>
                      <a:r>
                        <a:rPr lang="en-US" sz="1100">
                          <a:effectLst/>
                        </a:rPr>
                        <a:t>0.24</a:t>
                      </a:r>
                      <a:endParaRPr lang="en-US" sz="1100">
                        <a:solidFill>
                          <a:srgbClr val="000000"/>
                        </a:solidFill>
                        <a:effectLst/>
                        <a:latin typeface="Calibri"/>
                        <a:ea typeface="Calibri"/>
                        <a:cs typeface="Times New Roman"/>
                      </a:endParaRPr>
                    </a:p>
                  </a:txBody>
                  <a:tcPr marL="68580" marR="68580" marT="0" marB="0" anchor="ctr"/>
                </a:tc>
              </a:tr>
              <a:tr h="228600">
                <a:tc>
                  <a:txBody>
                    <a:bodyPr/>
                    <a:lstStyle/>
                    <a:p>
                      <a:pPr marL="0" marR="0" algn="ctr">
                        <a:lnSpc>
                          <a:spcPct val="107000"/>
                        </a:lnSpc>
                        <a:spcBef>
                          <a:spcPts val="0"/>
                        </a:spcBef>
                        <a:spcAft>
                          <a:spcPts val="0"/>
                        </a:spcAft>
                      </a:pPr>
                      <a:r>
                        <a:rPr lang="en-US" sz="1100">
                          <a:effectLst/>
                        </a:rPr>
                        <a:t>6</a:t>
                      </a:r>
                      <a:endParaRPr lang="en-US" sz="1100">
                        <a:solidFill>
                          <a:srgbClr val="000000"/>
                        </a:solidFill>
                        <a:effectLst/>
                        <a:latin typeface="Calibri"/>
                        <a:ea typeface="Calibri"/>
                        <a:cs typeface="Times New Roman"/>
                      </a:endParaRPr>
                    </a:p>
                  </a:txBody>
                  <a:tcPr marL="68580" marR="68580" marT="0" marB="0" anchor="ctr"/>
                </a:tc>
                <a:tc>
                  <a:txBody>
                    <a:bodyPr/>
                    <a:lstStyle/>
                    <a:p>
                      <a:pPr marL="0" marR="0" algn="ctr">
                        <a:lnSpc>
                          <a:spcPct val="107000"/>
                        </a:lnSpc>
                        <a:spcBef>
                          <a:spcPts val="0"/>
                        </a:spcBef>
                        <a:spcAft>
                          <a:spcPts val="0"/>
                        </a:spcAft>
                      </a:pPr>
                      <a:r>
                        <a:rPr lang="en-US" sz="1100" dirty="0">
                          <a:effectLst/>
                        </a:rPr>
                        <a:t>3.42</a:t>
                      </a:r>
                      <a:endParaRPr lang="en-US" sz="1100" dirty="0">
                        <a:solidFill>
                          <a:srgbClr val="000000"/>
                        </a:solidFill>
                        <a:effectLst/>
                        <a:latin typeface="Calibri"/>
                        <a:ea typeface="Calibri"/>
                        <a:cs typeface="Times New Roman"/>
                      </a:endParaRPr>
                    </a:p>
                  </a:txBody>
                  <a:tcPr marL="68580" marR="68580" marT="0" marB="0" anchor="ctr"/>
                </a:tc>
              </a:tr>
              <a:tr h="184150">
                <a:tc>
                  <a:txBody>
                    <a:bodyPr/>
                    <a:lstStyle/>
                    <a:p>
                      <a:pPr marL="0" marR="0" algn="ctr">
                        <a:lnSpc>
                          <a:spcPct val="107000"/>
                        </a:lnSpc>
                        <a:spcBef>
                          <a:spcPts val="0"/>
                        </a:spcBef>
                        <a:spcAft>
                          <a:spcPts val="0"/>
                        </a:spcAft>
                      </a:pPr>
                      <a:r>
                        <a:rPr lang="en-US" sz="1100">
                          <a:effectLst/>
                        </a:rPr>
                        <a:t>7</a:t>
                      </a:r>
                      <a:endParaRPr lang="en-US" sz="1100">
                        <a:solidFill>
                          <a:srgbClr val="000000"/>
                        </a:solidFill>
                        <a:effectLst/>
                        <a:latin typeface="Calibri"/>
                        <a:ea typeface="Calibri"/>
                        <a:cs typeface="Times New Roman"/>
                      </a:endParaRPr>
                    </a:p>
                  </a:txBody>
                  <a:tcPr marL="68580" marR="68580" marT="0" marB="0" anchor="ctr"/>
                </a:tc>
                <a:tc>
                  <a:txBody>
                    <a:bodyPr/>
                    <a:lstStyle/>
                    <a:p>
                      <a:pPr marL="0" marR="0" algn="ctr">
                        <a:lnSpc>
                          <a:spcPct val="107000"/>
                        </a:lnSpc>
                        <a:spcBef>
                          <a:spcPts val="0"/>
                        </a:spcBef>
                        <a:spcAft>
                          <a:spcPts val="0"/>
                        </a:spcAft>
                      </a:pPr>
                      <a:r>
                        <a:rPr lang="en-US" sz="1100">
                          <a:effectLst/>
                        </a:rPr>
                        <a:t>10.4</a:t>
                      </a:r>
                      <a:endParaRPr lang="en-US" sz="1100">
                        <a:solidFill>
                          <a:srgbClr val="000000"/>
                        </a:solidFill>
                        <a:effectLst/>
                        <a:latin typeface="Calibri"/>
                        <a:ea typeface="Calibri"/>
                        <a:cs typeface="Times New Roman"/>
                      </a:endParaRPr>
                    </a:p>
                  </a:txBody>
                  <a:tcPr marL="68580" marR="68580" marT="0" marB="0" anchor="ctr"/>
                </a:tc>
              </a:tr>
              <a:tr h="184150">
                <a:tc>
                  <a:txBody>
                    <a:bodyPr/>
                    <a:lstStyle/>
                    <a:p>
                      <a:pPr marL="0" marR="0" algn="ctr">
                        <a:lnSpc>
                          <a:spcPct val="107000"/>
                        </a:lnSpc>
                        <a:spcBef>
                          <a:spcPts val="0"/>
                        </a:spcBef>
                        <a:spcAft>
                          <a:spcPts val="0"/>
                        </a:spcAft>
                      </a:pPr>
                      <a:r>
                        <a:rPr lang="en-US" sz="1100">
                          <a:effectLst/>
                        </a:rPr>
                        <a:t>8</a:t>
                      </a:r>
                      <a:endParaRPr lang="en-US" sz="1100">
                        <a:solidFill>
                          <a:srgbClr val="000000"/>
                        </a:solidFill>
                        <a:effectLst/>
                        <a:latin typeface="Calibri"/>
                        <a:ea typeface="Calibri"/>
                        <a:cs typeface="Times New Roman"/>
                      </a:endParaRPr>
                    </a:p>
                  </a:txBody>
                  <a:tcPr marL="68580" marR="68580" marT="0" marB="0" anchor="ctr"/>
                </a:tc>
                <a:tc>
                  <a:txBody>
                    <a:bodyPr/>
                    <a:lstStyle/>
                    <a:p>
                      <a:pPr marL="0" marR="0" algn="ctr">
                        <a:lnSpc>
                          <a:spcPct val="107000"/>
                        </a:lnSpc>
                        <a:spcBef>
                          <a:spcPts val="0"/>
                        </a:spcBef>
                        <a:spcAft>
                          <a:spcPts val="0"/>
                        </a:spcAft>
                      </a:pPr>
                      <a:r>
                        <a:rPr lang="en-US" sz="1100">
                          <a:effectLst/>
                        </a:rPr>
                        <a:t>20.57</a:t>
                      </a:r>
                      <a:endParaRPr lang="en-US" sz="1100">
                        <a:solidFill>
                          <a:srgbClr val="000000"/>
                        </a:solidFill>
                        <a:effectLst/>
                        <a:latin typeface="Calibri"/>
                        <a:ea typeface="Calibri"/>
                        <a:cs typeface="Times New Roman"/>
                      </a:endParaRPr>
                    </a:p>
                  </a:txBody>
                  <a:tcPr marL="68580" marR="68580" marT="0" marB="0" anchor="ctr"/>
                </a:tc>
              </a:tr>
              <a:tr h="184150">
                <a:tc>
                  <a:txBody>
                    <a:bodyPr/>
                    <a:lstStyle/>
                    <a:p>
                      <a:pPr marL="0" marR="0" algn="ctr">
                        <a:lnSpc>
                          <a:spcPct val="107000"/>
                        </a:lnSpc>
                        <a:spcBef>
                          <a:spcPts val="0"/>
                        </a:spcBef>
                        <a:spcAft>
                          <a:spcPts val="0"/>
                        </a:spcAft>
                      </a:pPr>
                      <a:r>
                        <a:rPr lang="en-US" sz="1100">
                          <a:effectLst/>
                        </a:rPr>
                        <a:t>9</a:t>
                      </a:r>
                      <a:endParaRPr lang="en-US" sz="1100">
                        <a:solidFill>
                          <a:srgbClr val="000000"/>
                        </a:solidFill>
                        <a:effectLst/>
                        <a:latin typeface="Calibri"/>
                        <a:ea typeface="Calibri"/>
                        <a:cs typeface="Times New Roman"/>
                      </a:endParaRPr>
                    </a:p>
                  </a:txBody>
                  <a:tcPr marL="68580" marR="68580" marT="0" marB="0" anchor="ctr"/>
                </a:tc>
                <a:tc>
                  <a:txBody>
                    <a:bodyPr/>
                    <a:lstStyle/>
                    <a:p>
                      <a:pPr marL="0" marR="0" algn="ctr">
                        <a:lnSpc>
                          <a:spcPct val="107000"/>
                        </a:lnSpc>
                        <a:spcBef>
                          <a:spcPts val="0"/>
                        </a:spcBef>
                        <a:spcAft>
                          <a:spcPts val="0"/>
                        </a:spcAft>
                      </a:pPr>
                      <a:r>
                        <a:rPr lang="en-US" sz="1100">
                          <a:effectLst/>
                        </a:rPr>
                        <a:t>36.17</a:t>
                      </a:r>
                      <a:endParaRPr lang="en-US" sz="1100">
                        <a:solidFill>
                          <a:srgbClr val="000000"/>
                        </a:solidFill>
                        <a:effectLst/>
                        <a:latin typeface="Calibri"/>
                        <a:ea typeface="Calibri"/>
                        <a:cs typeface="Times New Roman"/>
                      </a:endParaRPr>
                    </a:p>
                  </a:txBody>
                  <a:tcPr marL="68580" marR="68580" marT="0" marB="0" anchor="ctr"/>
                </a:tc>
              </a:tr>
              <a:tr h="184150">
                <a:tc>
                  <a:txBody>
                    <a:bodyPr/>
                    <a:lstStyle/>
                    <a:p>
                      <a:pPr marL="0" marR="0" algn="ctr">
                        <a:lnSpc>
                          <a:spcPct val="107000"/>
                        </a:lnSpc>
                        <a:spcBef>
                          <a:spcPts val="0"/>
                        </a:spcBef>
                        <a:spcAft>
                          <a:spcPts val="0"/>
                        </a:spcAft>
                      </a:pPr>
                      <a:r>
                        <a:rPr lang="en-US" sz="1100">
                          <a:effectLst/>
                        </a:rPr>
                        <a:t>10</a:t>
                      </a:r>
                      <a:endParaRPr lang="en-US" sz="1100">
                        <a:solidFill>
                          <a:srgbClr val="000000"/>
                        </a:solidFill>
                        <a:effectLst/>
                        <a:latin typeface="Calibri"/>
                        <a:ea typeface="Calibri"/>
                        <a:cs typeface="Times New Roman"/>
                      </a:endParaRPr>
                    </a:p>
                  </a:txBody>
                  <a:tcPr marL="68580" marR="68580" marT="0" marB="0" anchor="ctr"/>
                </a:tc>
                <a:tc>
                  <a:txBody>
                    <a:bodyPr/>
                    <a:lstStyle/>
                    <a:p>
                      <a:pPr marL="0" marR="0" algn="ctr">
                        <a:lnSpc>
                          <a:spcPct val="107000"/>
                        </a:lnSpc>
                        <a:spcBef>
                          <a:spcPts val="0"/>
                        </a:spcBef>
                        <a:spcAft>
                          <a:spcPts val="0"/>
                        </a:spcAft>
                      </a:pPr>
                      <a:r>
                        <a:rPr lang="en-US" sz="1100">
                          <a:effectLst/>
                        </a:rPr>
                        <a:t>47.16</a:t>
                      </a:r>
                      <a:endParaRPr lang="en-US" sz="1100">
                        <a:solidFill>
                          <a:srgbClr val="000000"/>
                        </a:solidFill>
                        <a:effectLst/>
                        <a:latin typeface="Calibri"/>
                        <a:ea typeface="Calibri"/>
                        <a:cs typeface="Times New Roman"/>
                      </a:endParaRPr>
                    </a:p>
                  </a:txBody>
                  <a:tcPr marL="68580" marR="68580" marT="0" marB="0" anchor="ctr"/>
                </a:tc>
              </a:tr>
              <a:tr h="184150">
                <a:tc>
                  <a:txBody>
                    <a:bodyPr/>
                    <a:lstStyle/>
                    <a:p>
                      <a:pPr marL="0" marR="0" algn="ctr">
                        <a:lnSpc>
                          <a:spcPct val="107000"/>
                        </a:lnSpc>
                        <a:spcBef>
                          <a:spcPts val="0"/>
                        </a:spcBef>
                        <a:spcAft>
                          <a:spcPts val="0"/>
                        </a:spcAft>
                      </a:pPr>
                      <a:r>
                        <a:rPr lang="en-US" sz="1100">
                          <a:effectLst/>
                        </a:rPr>
                        <a:t>11</a:t>
                      </a:r>
                      <a:endParaRPr lang="en-US" sz="1100">
                        <a:solidFill>
                          <a:srgbClr val="000000"/>
                        </a:solidFill>
                        <a:effectLst/>
                        <a:latin typeface="Calibri"/>
                        <a:ea typeface="Calibri"/>
                        <a:cs typeface="Times New Roman"/>
                      </a:endParaRPr>
                    </a:p>
                  </a:txBody>
                  <a:tcPr marL="68580" marR="68580" marT="0" marB="0" anchor="ctr"/>
                </a:tc>
                <a:tc>
                  <a:txBody>
                    <a:bodyPr/>
                    <a:lstStyle/>
                    <a:p>
                      <a:pPr marL="0" marR="0" algn="ctr">
                        <a:lnSpc>
                          <a:spcPct val="107000"/>
                        </a:lnSpc>
                        <a:spcBef>
                          <a:spcPts val="0"/>
                        </a:spcBef>
                        <a:spcAft>
                          <a:spcPts val="0"/>
                        </a:spcAft>
                      </a:pPr>
                      <a:r>
                        <a:rPr lang="en-US" sz="1100">
                          <a:effectLst/>
                        </a:rPr>
                        <a:t>52.09</a:t>
                      </a:r>
                      <a:endParaRPr lang="en-US" sz="1100">
                        <a:solidFill>
                          <a:srgbClr val="000000"/>
                        </a:solidFill>
                        <a:effectLst/>
                        <a:latin typeface="Calibri"/>
                        <a:ea typeface="Calibri"/>
                        <a:cs typeface="Times New Roman"/>
                      </a:endParaRPr>
                    </a:p>
                  </a:txBody>
                  <a:tcPr marL="68580" marR="68580" marT="0" marB="0" anchor="ctr"/>
                </a:tc>
              </a:tr>
              <a:tr h="184150">
                <a:tc>
                  <a:txBody>
                    <a:bodyPr/>
                    <a:lstStyle/>
                    <a:p>
                      <a:pPr marL="0" marR="0" algn="ctr">
                        <a:lnSpc>
                          <a:spcPct val="107000"/>
                        </a:lnSpc>
                        <a:spcBef>
                          <a:spcPts val="0"/>
                        </a:spcBef>
                        <a:spcAft>
                          <a:spcPts val="0"/>
                        </a:spcAft>
                      </a:pPr>
                      <a:r>
                        <a:rPr lang="en-US" sz="1100">
                          <a:effectLst/>
                        </a:rPr>
                        <a:t>12</a:t>
                      </a:r>
                      <a:endParaRPr lang="en-US" sz="1100">
                        <a:solidFill>
                          <a:srgbClr val="000000"/>
                        </a:solidFill>
                        <a:effectLst/>
                        <a:latin typeface="Calibri"/>
                        <a:ea typeface="Calibri"/>
                        <a:cs typeface="Times New Roman"/>
                      </a:endParaRPr>
                    </a:p>
                  </a:txBody>
                  <a:tcPr marL="68580" marR="68580" marT="0" marB="0" anchor="ctr"/>
                </a:tc>
                <a:tc>
                  <a:txBody>
                    <a:bodyPr/>
                    <a:lstStyle/>
                    <a:p>
                      <a:pPr marL="0" marR="0" algn="ctr">
                        <a:lnSpc>
                          <a:spcPct val="107000"/>
                        </a:lnSpc>
                        <a:spcBef>
                          <a:spcPts val="0"/>
                        </a:spcBef>
                        <a:spcAft>
                          <a:spcPts val="0"/>
                        </a:spcAft>
                      </a:pPr>
                      <a:r>
                        <a:rPr lang="en-US" sz="1100">
                          <a:effectLst/>
                        </a:rPr>
                        <a:t>55.22</a:t>
                      </a:r>
                      <a:endParaRPr lang="en-US" sz="1100">
                        <a:solidFill>
                          <a:srgbClr val="000000"/>
                        </a:solidFill>
                        <a:effectLst/>
                        <a:latin typeface="Calibri"/>
                        <a:ea typeface="Calibri"/>
                        <a:cs typeface="Times New Roman"/>
                      </a:endParaRPr>
                    </a:p>
                  </a:txBody>
                  <a:tcPr marL="68580" marR="68580" marT="0" marB="0" anchor="ctr"/>
                </a:tc>
              </a:tr>
              <a:tr h="184150">
                <a:tc>
                  <a:txBody>
                    <a:bodyPr/>
                    <a:lstStyle/>
                    <a:p>
                      <a:pPr marL="0" marR="0" algn="ctr">
                        <a:lnSpc>
                          <a:spcPct val="107000"/>
                        </a:lnSpc>
                        <a:spcBef>
                          <a:spcPts val="0"/>
                        </a:spcBef>
                        <a:spcAft>
                          <a:spcPts val="0"/>
                        </a:spcAft>
                      </a:pPr>
                      <a:r>
                        <a:rPr lang="en-US" sz="1100">
                          <a:effectLst/>
                        </a:rPr>
                        <a:t>1</a:t>
                      </a:r>
                      <a:endParaRPr lang="en-US" sz="1100">
                        <a:solidFill>
                          <a:srgbClr val="000000"/>
                        </a:solidFill>
                        <a:effectLst/>
                        <a:latin typeface="Calibri"/>
                        <a:ea typeface="Calibri"/>
                        <a:cs typeface="Times New Roman"/>
                      </a:endParaRPr>
                    </a:p>
                  </a:txBody>
                  <a:tcPr marL="68580" marR="68580" marT="0" marB="0" anchor="ctr"/>
                </a:tc>
                <a:tc>
                  <a:txBody>
                    <a:bodyPr/>
                    <a:lstStyle/>
                    <a:p>
                      <a:pPr marL="0" marR="0" algn="ctr">
                        <a:lnSpc>
                          <a:spcPct val="107000"/>
                        </a:lnSpc>
                        <a:spcBef>
                          <a:spcPts val="0"/>
                        </a:spcBef>
                        <a:spcAft>
                          <a:spcPts val="0"/>
                        </a:spcAft>
                      </a:pPr>
                      <a:r>
                        <a:rPr lang="en-US" sz="1100">
                          <a:effectLst/>
                        </a:rPr>
                        <a:t>54.37</a:t>
                      </a:r>
                      <a:endParaRPr lang="en-US" sz="1100">
                        <a:solidFill>
                          <a:srgbClr val="000000"/>
                        </a:solidFill>
                        <a:effectLst/>
                        <a:latin typeface="Calibri"/>
                        <a:ea typeface="Calibri"/>
                        <a:cs typeface="Times New Roman"/>
                      </a:endParaRPr>
                    </a:p>
                  </a:txBody>
                  <a:tcPr marL="68580" marR="68580" marT="0" marB="0" anchor="ctr"/>
                </a:tc>
              </a:tr>
              <a:tr h="184150">
                <a:tc>
                  <a:txBody>
                    <a:bodyPr/>
                    <a:lstStyle/>
                    <a:p>
                      <a:pPr marL="0" marR="0" algn="ctr">
                        <a:lnSpc>
                          <a:spcPct val="107000"/>
                        </a:lnSpc>
                        <a:spcBef>
                          <a:spcPts val="0"/>
                        </a:spcBef>
                        <a:spcAft>
                          <a:spcPts val="0"/>
                        </a:spcAft>
                      </a:pPr>
                      <a:r>
                        <a:rPr lang="en-US" sz="1100">
                          <a:effectLst/>
                        </a:rPr>
                        <a:t>2</a:t>
                      </a:r>
                      <a:endParaRPr lang="en-US" sz="1100">
                        <a:solidFill>
                          <a:srgbClr val="000000"/>
                        </a:solidFill>
                        <a:effectLst/>
                        <a:latin typeface="Calibri"/>
                        <a:ea typeface="Calibri"/>
                        <a:cs typeface="Times New Roman"/>
                      </a:endParaRPr>
                    </a:p>
                  </a:txBody>
                  <a:tcPr marL="68580" marR="68580" marT="0" marB="0" anchor="ctr"/>
                </a:tc>
                <a:tc>
                  <a:txBody>
                    <a:bodyPr/>
                    <a:lstStyle/>
                    <a:p>
                      <a:pPr marL="0" marR="0" algn="ctr">
                        <a:lnSpc>
                          <a:spcPct val="107000"/>
                        </a:lnSpc>
                        <a:spcBef>
                          <a:spcPts val="0"/>
                        </a:spcBef>
                        <a:spcAft>
                          <a:spcPts val="0"/>
                        </a:spcAft>
                      </a:pPr>
                      <a:r>
                        <a:rPr lang="en-US" sz="1100">
                          <a:effectLst/>
                        </a:rPr>
                        <a:t>50.64</a:t>
                      </a:r>
                      <a:endParaRPr lang="en-US" sz="1100">
                        <a:solidFill>
                          <a:srgbClr val="000000"/>
                        </a:solidFill>
                        <a:effectLst/>
                        <a:latin typeface="Calibri"/>
                        <a:ea typeface="Calibri"/>
                        <a:cs typeface="Times New Roman"/>
                      </a:endParaRPr>
                    </a:p>
                  </a:txBody>
                  <a:tcPr marL="68580" marR="68580" marT="0" marB="0" anchor="ctr"/>
                </a:tc>
              </a:tr>
              <a:tr h="184150">
                <a:tc>
                  <a:txBody>
                    <a:bodyPr/>
                    <a:lstStyle/>
                    <a:p>
                      <a:pPr marL="0" marR="0" algn="ctr">
                        <a:lnSpc>
                          <a:spcPct val="107000"/>
                        </a:lnSpc>
                        <a:spcBef>
                          <a:spcPts val="0"/>
                        </a:spcBef>
                        <a:spcAft>
                          <a:spcPts val="0"/>
                        </a:spcAft>
                      </a:pPr>
                      <a:r>
                        <a:rPr lang="en-US" sz="1100">
                          <a:effectLst/>
                        </a:rPr>
                        <a:t>3</a:t>
                      </a:r>
                      <a:endParaRPr lang="en-US" sz="1100">
                        <a:solidFill>
                          <a:srgbClr val="000000"/>
                        </a:solidFill>
                        <a:effectLst/>
                        <a:latin typeface="Calibri"/>
                        <a:ea typeface="Calibri"/>
                        <a:cs typeface="Times New Roman"/>
                      </a:endParaRPr>
                    </a:p>
                  </a:txBody>
                  <a:tcPr marL="68580" marR="68580" marT="0" marB="0" anchor="ctr"/>
                </a:tc>
                <a:tc>
                  <a:txBody>
                    <a:bodyPr/>
                    <a:lstStyle/>
                    <a:p>
                      <a:pPr marL="0" marR="0" algn="ctr">
                        <a:lnSpc>
                          <a:spcPct val="107000"/>
                        </a:lnSpc>
                        <a:spcBef>
                          <a:spcPts val="0"/>
                        </a:spcBef>
                        <a:spcAft>
                          <a:spcPts val="0"/>
                        </a:spcAft>
                      </a:pPr>
                      <a:r>
                        <a:rPr lang="en-US" sz="1100">
                          <a:effectLst/>
                        </a:rPr>
                        <a:t>42.89</a:t>
                      </a:r>
                      <a:endParaRPr lang="en-US" sz="1100">
                        <a:solidFill>
                          <a:srgbClr val="000000"/>
                        </a:solidFill>
                        <a:effectLst/>
                        <a:latin typeface="Calibri"/>
                        <a:ea typeface="Calibri"/>
                        <a:cs typeface="Times New Roman"/>
                      </a:endParaRPr>
                    </a:p>
                  </a:txBody>
                  <a:tcPr marL="68580" marR="68580" marT="0" marB="0" anchor="ctr"/>
                </a:tc>
              </a:tr>
              <a:tr h="184150">
                <a:tc>
                  <a:txBody>
                    <a:bodyPr/>
                    <a:lstStyle/>
                    <a:p>
                      <a:pPr marL="0" marR="0" algn="ctr">
                        <a:lnSpc>
                          <a:spcPct val="107000"/>
                        </a:lnSpc>
                        <a:spcBef>
                          <a:spcPts val="0"/>
                        </a:spcBef>
                        <a:spcAft>
                          <a:spcPts val="0"/>
                        </a:spcAft>
                      </a:pPr>
                      <a:r>
                        <a:rPr lang="en-US" sz="1100">
                          <a:effectLst/>
                        </a:rPr>
                        <a:t>4</a:t>
                      </a:r>
                      <a:endParaRPr lang="en-US" sz="1100">
                        <a:solidFill>
                          <a:srgbClr val="000000"/>
                        </a:solidFill>
                        <a:effectLst/>
                        <a:latin typeface="Calibri"/>
                        <a:ea typeface="Calibri"/>
                        <a:cs typeface="Times New Roman"/>
                      </a:endParaRPr>
                    </a:p>
                  </a:txBody>
                  <a:tcPr marL="68580" marR="68580" marT="0" marB="0" anchor="ctr"/>
                </a:tc>
                <a:tc>
                  <a:txBody>
                    <a:bodyPr/>
                    <a:lstStyle/>
                    <a:p>
                      <a:pPr marL="0" marR="0" algn="ctr">
                        <a:lnSpc>
                          <a:spcPct val="107000"/>
                        </a:lnSpc>
                        <a:spcBef>
                          <a:spcPts val="0"/>
                        </a:spcBef>
                        <a:spcAft>
                          <a:spcPts val="0"/>
                        </a:spcAft>
                      </a:pPr>
                      <a:r>
                        <a:rPr lang="en-US" sz="1100">
                          <a:effectLst/>
                        </a:rPr>
                        <a:t>31.6</a:t>
                      </a:r>
                      <a:endParaRPr lang="en-US" sz="1100">
                        <a:solidFill>
                          <a:srgbClr val="000000"/>
                        </a:solidFill>
                        <a:effectLst/>
                        <a:latin typeface="Calibri"/>
                        <a:ea typeface="Calibri"/>
                        <a:cs typeface="Times New Roman"/>
                      </a:endParaRPr>
                    </a:p>
                  </a:txBody>
                  <a:tcPr marL="68580" marR="68580" marT="0" marB="0" anchor="ctr"/>
                </a:tc>
              </a:tr>
              <a:tr h="184150">
                <a:tc>
                  <a:txBody>
                    <a:bodyPr/>
                    <a:lstStyle/>
                    <a:p>
                      <a:pPr marL="0" marR="0" algn="ctr">
                        <a:lnSpc>
                          <a:spcPct val="107000"/>
                        </a:lnSpc>
                        <a:spcBef>
                          <a:spcPts val="0"/>
                        </a:spcBef>
                        <a:spcAft>
                          <a:spcPts val="0"/>
                        </a:spcAft>
                      </a:pPr>
                      <a:r>
                        <a:rPr lang="en-US" sz="1100">
                          <a:effectLst/>
                        </a:rPr>
                        <a:t>5</a:t>
                      </a:r>
                      <a:endParaRPr lang="en-US" sz="1100">
                        <a:solidFill>
                          <a:srgbClr val="000000"/>
                        </a:solidFill>
                        <a:effectLst/>
                        <a:latin typeface="Calibri"/>
                        <a:ea typeface="Calibri"/>
                        <a:cs typeface="Times New Roman"/>
                      </a:endParaRPr>
                    </a:p>
                  </a:txBody>
                  <a:tcPr marL="68580" marR="68580" marT="0" marB="0" anchor="ctr"/>
                </a:tc>
                <a:tc>
                  <a:txBody>
                    <a:bodyPr/>
                    <a:lstStyle/>
                    <a:p>
                      <a:pPr marL="0" marR="0" algn="ctr">
                        <a:lnSpc>
                          <a:spcPct val="107000"/>
                        </a:lnSpc>
                        <a:spcBef>
                          <a:spcPts val="0"/>
                        </a:spcBef>
                        <a:spcAft>
                          <a:spcPts val="0"/>
                        </a:spcAft>
                      </a:pPr>
                      <a:r>
                        <a:rPr lang="en-US" sz="1100">
                          <a:effectLst/>
                        </a:rPr>
                        <a:t>17.8</a:t>
                      </a:r>
                      <a:endParaRPr lang="en-US" sz="1100">
                        <a:solidFill>
                          <a:srgbClr val="000000"/>
                        </a:solidFill>
                        <a:effectLst/>
                        <a:latin typeface="Calibri"/>
                        <a:ea typeface="Calibri"/>
                        <a:cs typeface="Times New Roman"/>
                      </a:endParaRPr>
                    </a:p>
                  </a:txBody>
                  <a:tcPr marL="68580" marR="68580" marT="0" marB="0" anchor="ctr"/>
                </a:tc>
              </a:tr>
              <a:tr h="184150">
                <a:tc>
                  <a:txBody>
                    <a:bodyPr/>
                    <a:lstStyle/>
                    <a:p>
                      <a:pPr marL="0" marR="0" algn="ctr">
                        <a:lnSpc>
                          <a:spcPct val="107000"/>
                        </a:lnSpc>
                        <a:spcBef>
                          <a:spcPts val="0"/>
                        </a:spcBef>
                        <a:spcAft>
                          <a:spcPts val="0"/>
                        </a:spcAft>
                      </a:pPr>
                      <a:r>
                        <a:rPr lang="en-US" sz="1100">
                          <a:effectLst/>
                        </a:rPr>
                        <a:t>6</a:t>
                      </a:r>
                      <a:endParaRPr lang="en-US" sz="1100">
                        <a:solidFill>
                          <a:srgbClr val="000000"/>
                        </a:solidFill>
                        <a:effectLst/>
                        <a:latin typeface="Calibri"/>
                        <a:ea typeface="Calibri"/>
                        <a:cs typeface="Times New Roman"/>
                      </a:endParaRPr>
                    </a:p>
                  </a:txBody>
                  <a:tcPr marL="68580" marR="68580" marT="0" marB="0" anchor="ctr"/>
                </a:tc>
                <a:tc>
                  <a:txBody>
                    <a:bodyPr/>
                    <a:lstStyle/>
                    <a:p>
                      <a:pPr marL="0" marR="0" algn="ctr">
                        <a:lnSpc>
                          <a:spcPct val="107000"/>
                        </a:lnSpc>
                        <a:spcBef>
                          <a:spcPts val="0"/>
                        </a:spcBef>
                        <a:spcAft>
                          <a:spcPts val="0"/>
                        </a:spcAft>
                      </a:pPr>
                      <a:r>
                        <a:rPr lang="en-US" sz="1100">
                          <a:effectLst/>
                        </a:rPr>
                        <a:t>5.2</a:t>
                      </a:r>
                      <a:endParaRPr lang="en-US" sz="1100">
                        <a:solidFill>
                          <a:srgbClr val="000000"/>
                        </a:solidFill>
                        <a:effectLst/>
                        <a:latin typeface="Calibri"/>
                        <a:ea typeface="Calibri"/>
                        <a:cs typeface="Times New Roman"/>
                      </a:endParaRPr>
                    </a:p>
                  </a:txBody>
                  <a:tcPr marL="68580" marR="68580" marT="0" marB="0" anchor="ctr"/>
                </a:tc>
              </a:tr>
              <a:tr h="184150">
                <a:tc>
                  <a:txBody>
                    <a:bodyPr/>
                    <a:lstStyle/>
                    <a:p>
                      <a:pPr marL="0" marR="0" algn="ctr">
                        <a:lnSpc>
                          <a:spcPct val="107000"/>
                        </a:lnSpc>
                        <a:spcBef>
                          <a:spcPts val="0"/>
                        </a:spcBef>
                        <a:spcAft>
                          <a:spcPts val="0"/>
                        </a:spcAft>
                      </a:pPr>
                      <a:r>
                        <a:rPr lang="en-US" sz="1100">
                          <a:effectLst/>
                        </a:rPr>
                        <a:t>7</a:t>
                      </a:r>
                      <a:endParaRPr lang="en-US" sz="1100">
                        <a:solidFill>
                          <a:srgbClr val="000000"/>
                        </a:solidFill>
                        <a:effectLst/>
                        <a:latin typeface="Calibri"/>
                        <a:ea typeface="Calibri"/>
                        <a:cs typeface="Times New Roman"/>
                      </a:endParaRPr>
                    </a:p>
                  </a:txBody>
                  <a:tcPr marL="68580" marR="68580" marT="0" marB="0" anchor="ctr"/>
                </a:tc>
                <a:tc>
                  <a:txBody>
                    <a:bodyPr/>
                    <a:lstStyle/>
                    <a:p>
                      <a:pPr marL="0" marR="0" algn="ctr">
                        <a:lnSpc>
                          <a:spcPct val="107000"/>
                        </a:lnSpc>
                        <a:spcBef>
                          <a:spcPts val="0"/>
                        </a:spcBef>
                        <a:spcAft>
                          <a:spcPts val="0"/>
                        </a:spcAft>
                      </a:pPr>
                      <a:r>
                        <a:rPr lang="en-US" sz="1100">
                          <a:effectLst/>
                        </a:rPr>
                        <a:t>0.806</a:t>
                      </a:r>
                      <a:endParaRPr lang="en-US" sz="1100">
                        <a:solidFill>
                          <a:srgbClr val="000000"/>
                        </a:solidFill>
                        <a:effectLst/>
                        <a:latin typeface="Calibri"/>
                        <a:ea typeface="Calibri"/>
                        <a:cs typeface="Times New Roman"/>
                      </a:endParaRPr>
                    </a:p>
                  </a:txBody>
                  <a:tcPr marL="68580" marR="68580" marT="0" marB="0" anchor="ctr"/>
                </a:tc>
              </a:tr>
              <a:tr h="184150">
                <a:tc>
                  <a:txBody>
                    <a:bodyPr/>
                    <a:lstStyle/>
                    <a:p>
                      <a:pPr marL="0" marR="0" algn="ctr">
                        <a:lnSpc>
                          <a:spcPct val="107000"/>
                        </a:lnSpc>
                        <a:spcBef>
                          <a:spcPts val="0"/>
                        </a:spcBef>
                        <a:spcAft>
                          <a:spcPts val="0"/>
                        </a:spcAft>
                      </a:pPr>
                      <a:r>
                        <a:rPr lang="en-US" sz="1100">
                          <a:effectLst/>
                        </a:rPr>
                        <a:t> </a:t>
                      </a:r>
                      <a:endParaRPr lang="en-US" sz="1100">
                        <a:solidFill>
                          <a:srgbClr val="000000"/>
                        </a:solidFill>
                        <a:effectLst/>
                        <a:latin typeface="Calibri"/>
                        <a:ea typeface="Calibri"/>
                        <a:cs typeface="Times New Roman"/>
                      </a:endParaRPr>
                    </a:p>
                  </a:txBody>
                  <a:tcPr marL="68580" marR="68580" marT="0" marB="0" anchor="ctr"/>
                </a:tc>
                <a:tc>
                  <a:txBody>
                    <a:bodyPr/>
                    <a:lstStyle/>
                    <a:p>
                      <a:pPr marL="0" marR="0" algn="ctr">
                        <a:lnSpc>
                          <a:spcPct val="107000"/>
                        </a:lnSpc>
                        <a:spcBef>
                          <a:spcPts val="0"/>
                        </a:spcBef>
                        <a:spcAft>
                          <a:spcPts val="0"/>
                        </a:spcAft>
                      </a:pPr>
                      <a:r>
                        <a:rPr lang="en-US" sz="1100" dirty="0">
                          <a:effectLst/>
                        </a:rPr>
                        <a:t>428.576 KWh</a:t>
                      </a:r>
                      <a:endParaRPr lang="en-US" sz="1100" dirty="0">
                        <a:solidFill>
                          <a:srgbClr val="000000"/>
                        </a:solidFill>
                        <a:effectLst/>
                        <a:latin typeface="Calibri"/>
                        <a:ea typeface="Calibri"/>
                        <a:cs typeface="Times New Roman"/>
                      </a:endParaRPr>
                    </a:p>
                  </a:txBody>
                  <a:tcPr marL="68580" marR="68580" marT="0" marB="0" anchor="ctr"/>
                </a:tc>
              </a:tr>
            </a:tbl>
          </a:graphicData>
        </a:graphic>
      </p:graphicFrame>
      <p:sp>
        <p:nvSpPr>
          <p:cNvPr id="10" name="Rectangle 9"/>
          <p:cNvSpPr/>
          <p:nvPr/>
        </p:nvSpPr>
        <p:spPr>
          <a:xfrm>
            <a:off x="4114800" y="2438400"/>
            <a:ext cx="4191000" cy="1200329"/>
          </a:xfrm>
          <a:prstGeom prst="rect">
            <a:avLst/>
          </a:prstGeom>
          <a:solidFill>
            <a:schemeClr val="bg1"/>
          </a:solidFill>
        </p:spPr>
        <p:txBody>
          <a:bodyPr wrap="square">
            <a:spAutoFit/>
          </a:bodyPr>
          <a:lstStyle/>
          <a:p>
            <a:r>
              <a:rPr lang="en-US" dirty="0" smtClean="0">
                <a:solidFill>
                  <a:schemeClr val="tx1">
                    <a:lumMod val="95000"/>
                    <a:lumOff val="5000"/>
                  </a:schemeClr>
                </a:solidFill>
                <a:latin typeface="Bahnschrift" pitchFamily="34" charset="0"/>
              </a:rPr>
              <a:t>The </a:t>
            </a:r>
            <a:r>
              <a:rPr lang="en-US" dirty="0">
                <a:solidFill>
                  <a:schemeClr val="tx1">
                    <a:lumMod val="95000"/>
                    <a:lumOff val="5000"/>
                  </a:schemeClr>
                </a:solidFill>
                <a:latin typeface="Bahnschrift" pitchFamily="34" charset="0"/>
              </a:rPr>
              <a:t>total productivity at all hour in day =428.576 KWh</a:t>
            </a:r>
            <a:br>
              <a:rPr lang="en-US" dirty="0">
                <a:solidFill>
                  <a:schemeClr val="tx1">
                    <a:lumMod val="95000"/>
                    <a:lumOff val="5000"/>
                  </a:schemeClr>
                </a:solidFill>
                <a:latin typeface="Bahnschrift" pitchFamily="34" charset="0"/>
              </a:rPr>
            </a:br>
            <a:r>
              <a:rPr lang="en-US" dirty="0">
                <a:solidFill>
                  <a:schemeClr val="tx1">
                    <a:lumMod val="95000"/>
                    <a:lumOff val="5000"/>
                  </a:schemeClr>
                </a:solidFill>
                <a:latin typeface="Bahnschrift" pitchFamily="34" charset="0"/>
              </a:rPr>
              <a:t/>
            </a:r>
            <a:br>
              <a:rPr lang="en-US" dirty="0">
                <a:solidFill>
                  <a:schemeClr val="tx1">
                    <a:lumMod val="95000"/>
                    <a:lumOff val="5000"/>
                  </a:schemeClr>
                </a:solidFill>
                <a:latin typeface="Bahnschrift" pitchFamily="34" charset="0"/>
              </a:rPr>
            </a:br>
            <a:endParaRPr lang="en-US" dirty="0">
              <a:solidFill>
                <a:schemeClr val="tx1">
                  <a:lumMod val="95000"/>
                  <a:lumOff val="5000"/>
                </a:schemeClr>
              </a:solidFill>
              <a:latin typeface="Bahnschrift" pitchFamily="34" charset="0"/>
            </a:endParaRPr>
          </a:p>
        </p:txBody>
      </p:sp>
    </p:spTree>
    <p:extLst>
      <p:ext uri="{BB962C8B-B14F-4D97-AF65-F5344CB8AC3E}">
        <p14:creationId xmlns:p14="http://schemas.microsoft.com/office/powerpoint/2010/main" val="194922714"/>
      </p:ext>
    </p:extLst>
  </p:cSld>
  <p:clrMapOvr>
    <a:masterClrMapping/>
  </p:clrMapOvr>
  <p:transition spd="slow">
    <p:pull/>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51560" y="609600"/>
            <a:ext cx="4572000" cy="3970318"/>
          </a:xfrm>
          <a:prstGeom prst="rect">
            <a:avLst/>
          </a:prstGeom>
          <a:solidFill>
            <a:schemeClr val="bg1"/>
          </a:solidFill>
        </p:spPr>
        <p:txBody>
          <a:bodyPr>
            <a:spAutoFit/>
          </a:bodyPr>
          <a:lstStyle/>
          <a:p>
            <a:r>
              <a:rPr lang="en-US" dirty="0">
                <a:solidFill>
                  <a:schemeClr val="tx1">
                    <a:lumMod val="95000"/>
                    <a:lumOff val="5000"/>
                  </a:schemeClr>
                </a:solidFill>
                <a:latin typeface="Bahnschrift Light" pitchFamily="34" charset="0"/>
              </a:rPr>
              <a:t>We have 2MWP </a:t>
            </a:r>
            <a:br>
              <a:rPr lang="en-US" dirty="0">
                <a:solidFill>
                  <a:schemeClr val="tx1">
                    <a:lumMod val="95000"/>
                    <a:lumOff val="5000"/>
                  </a:schemeClr>
                </a:solidFill>
                <a:latin typeface="Bahnschrift Light" pitchFamily="34" charset="0"/>
              </a:rPr>
            </a:br>
            <a:r>
              <a:rPr lang="en-US" dirty="0">
                <a:solidFill>
                  <a:schemeClr val="tx1">
                    <a:lumMod val="95000"/>
                    <a:lumOff val="5000"/>
                  </a:schemeClr>
                </a:solidFill>
                <a:latin typeface="Bahnschrift Light" pitchFamily="34" charset="0"/>
              </a:rPr>
              <a:t>1kwp produce 1800kwh/year</a:t>
            </a:r>
            <a:br>
              <a:rPr lang="en-US" dirty="0">
                <a:solidFill>
                  <a:schemeClr val="tx1">
                    <a:lumMod val="95000"/>
                    <a:lumOff val="5000"/>
                  </a:schemeClr>
                </a:solidFill>
                <a:latin typeface="Bahnschrift Light" pitchFamily="34" charset="0"/>
              </a:rPr>
            </a:br>
            <a:r>
              <a:rPr lang="en-US" dirty="0">
                <a:solidFill>
                  <a:schemeClr val="tx1">
                    <a:lumMod val="95000"/>
                    <a:lumOff val="5000"/>
                  </a:schemeClr>
                </a:solidFill>
                <a:latin typeface="Bahnschrift Light" pitchFamily="34" charset="0"/>
              </a:rPr>
              <a:t>so 2MWP=2*1000*1800 =3600Mwh/year</a:t>
            </a:r>
            <a:br>
              <a:rPr lang="en-US" dirty="0">
                <a:solidFill>
                  <a:schemeClr val="tx1">
                    <a:lumMod val="95000"/>
                    <a:lumOff val="5000"/>
                  </a:schemeClr>
                </a:solidFill>
                <a:latin typeface="Bahnschrift Light" pitchFamily="34" charset="0"/>
              </a:rPr>
            </a:br>
            <a:r>
              <a:rPr lang="en-US" dirty="0">
                <a:solidFill>
                  <a:schemeClr val="tx1">
                    <a:lumMod val="95000"/>
                    <a:lumOff val="5000"/>
                  </a:schemeClr>
                </a:solidFill>
                <a:latin typeface="Bahnschrift Light" pitchFamily="34" charset="0"/>
              </a:rPr>
              <a:t>If we assume after cleaning 10%</a:t>
            </a:r>
            <a:br>
              <a:rPr lang="en-US" dirty="0">
                <a:solidFill>
                  <a:schemeClr val="tx1">
                    <a:lumMod val="95000"/>
                    <a:lumOff val="5000"/>
                  </a:schemeClr>
                </a:solidFill>
                <a:latin typeface="Bahnschrift Light" pitchFamily="34" charset="0"/>
              </a:rPr>
            </a:br>
            <a:r>
              <a:rPr lang="en-US" dirty="0">
                <a:solidFill>
                  <a:schemeClr val="tx1">
                    <a:lumMod val="95000"/>
                    <a:lumOff val="5000"/>
                  </a:schemeClr>
                </a:solidFill>
                <a:latin typeface="Bahnschrift Light" pitchFamily="34" charset="0"/>
              </a:rPr>
              <a:t>without cleaning: 3240Mwh</a:t>
            </a:r>
            <a:br>
              <a:rPr lang="en-US" dirty="0">
                <a:solidFill>
                  <a:schemeClr val="tx1">
                    <a:lumMod val="95000"/>
                    <a:lumOff val="5000"/>
                  </a:schemeClr>
                </a:solidFill>
                <a:latin typeface="Bahnschrift Light" pitchFamily="34" charset="0"/>
              </a:rPr>
            </a:br>
            <a:r>
              <a:rPr lang="en-US" dirty="0">
                <a:solidFill>
                  <a:schemeClr val="tx1">
                    <a:lumMod val="95000"/>
                    <a:lumOff val="5000"/>
                  </a:schemeClr>
                </a:solidFill>
                <a:latin typeface="Bahnschrift Light" pitchFamily="34" charset="0"/>
              </a:rPr>
              <a:t>with cleaning: 3600Mwh</a:t>
            </a:r>
            <a:br>
              <a:rPr lang="en-US" dirty="0">
                <a:solidFill>
                  <a:schemeClr val="tx1">
                    <a:lumMod val="95000"/>
                    <a:lumOff val="5000"/>
                  </a:schemeClr>
                </a:solidFill>
                <a:latin typeface="Bahnschrift Light" pitchFamily="34" charset="0"/>
              </a:rPr>
            </a:br>
            <a:r>
              <a:rPr lang="en-US" dirty="0">
                <a:solidFill>
                  <a:schemeClr val="tx1">
                    <a:lumMod val="95000"/>
                    <a:lumOff val="5000"/>
                  </a:schemeClr>
                </a:solidFill>
                <a:latin typeface="Bahnschrift Light" pitchFamily="34" charset="0"/>
              </a:rPr>
              <a:t>saving /year=3600-3240  = 360Mwh/year</a:t>
            </a:r>
            <a:br>
              <a:rPr lang="en-US" dirty="0">
                <a:solidFill>
                  <a:schemeClr val="tx1">
                    <a:lumMod val="95000"/>
                    <a:lumOff val="5000"/>
                  </a:schemeClr>
                </a:solidFill>
                <a:latin typeface="Bahnschrift Light" pitchFamily="34" charset="0"/>
              </a:rPr>
            </a:br>
            <a:r>
              <a:rPr lang="en-US" dirty="0">
                <a:solidFill>
                  <a:schemeClr val="tx1">
                    <a:lumMod val="95000"/>
                    <a:lumOff val="5000"/>
                  </a:schemeClr>
                </a:solidFill>
                <a:latin typeface="Bahnschrift Light" pitchFamily="34" charset="0"/>
              </a:rPr>
              <a:t>If we assume 5% so: 0.5*360</a:t>
            </a:r>
            <a:br>
              <a:rPr lang="en-US" dirty="0">
                <a:solidFill>
                  <a:schemeClr val="tx1">
                    <a:lumMod val="95000"/>
                    <a:lumOff val="5000"/>
                  </a:schemeClr>
                </a:solidFill>
                <a:latin typeface="Bahnschrift Light" pitchFamily="34" charset="0"/>
              </a:rPr>
            </a:br>
            <a:r>
              <a:rPr lang="en-US" dirty="0">
                <a:solidFill>
                  <a:schemeClr val="tx1">
                    <a:lumMod val="95000"/>
                    <a:lumOff val="5000"/>
                  </a:schemeClr>
                </a:solidFill>
                <a:latin typeface="Bahnschrift Light" pitchFamily="34" charset="0"/>
              </a:rPr>
              <a:t>=180Mwh /year</a:t>
            </a:r>
            <a:br>
              <a:rPr lang="en-US" dirty="0">
                <a:solidFill>
                  <a:schemeClr val="tx1">
                    <a:lumMod val="95000"/>
                    <a:lumOff val="5000"/>
                  </a:schemeClr>
                </a:solidFill>
                <a:latin typeface="Bahnschrift Light" pitchFamily="34" charset="0"/>
              </a:rPr>
            </a:br>
            <a:r>
              <a:rPr lang="en-US" dirty="0">
                <a:solidFill>
                  <a:schemeClr val="tx1">
                    <a:lumMod val="95000"/>
                    <a:lumOff val="5000"/>
                  </a:schemeClr>
                </a:solidFill>
                <a:latin typeface="Bahnschrift Light" pitchFamily="34" charset="0"/>
              </a:rPr>
              <a:t>=180000Kwh/year</a:t>
            </a:r>
            <a:br>
              <a:rPr lang="en-US" dirty="0">
                <a:solidFill>
                  <a:schemeClr val="tx1">
                    <a:lumMod val="95000"/>
                    <a:lumOff val="5000"/>
                  </a:schemeClr>
                </a:solidFill>
                <a:latin typeface="Bahnschrift Light" pitchFamily="34" charset="0"/>
              </a:rPr>
            </a:br>
            <a:r>
              <a:rPr lang="en-US" dirty="0">
                <a:solidFill>
                  <a:schemeClr val="tx1">
                    <a:lumMod val="95000"/>
                    <a:lumOff val="5000"/>
                  </a:schemeClr>
                </a:solidFill>
                <a:latin typeface="Bahnschrift Light" pitchFamily="34" charset="0"/>
              </a:rPr>
              <a:t>each Kwh=0.5NIS</a:t>
            </a:r>
            <a:br>
              <a:rPr lang="en-US" dirty="0">
                <a:solidFill>
                  <a:schemeClr val="tx1">
                    <a:lumMod val="95000"/>
                    <a:lumOff val="5000"/>
                  </a:schemeClr>
                </a:solidFill>
                <a:latin typeface="Bahnschrift Light" pitchFamily="34" charset="0"/>
              </a:rPr>
            </a:br>
            <a:r>
              <a:rPr lang="en-US" dirty="0">
                <a:solidFill>
                  <a:schemeClr val="tx1">
                    <a:lumMod val="95000"/>
                    <a:lumOff val="5000"/>
                  </a:schemeClr>
                </a:solidFill>
                <a:latin typeface="Bahnschrift Light" pitchFamily="34" charset="0"/>
              </a:rPr>
              <a:t>the saving =0.5*180000</a:t>
            </a:r>
            <a:br>
              <a:rPr lang="en-US" dirty="0">
                <a:solidFill>
                  <a:schemeClr val="tx1">
                    <a:lumMod val="95000"/>
                    <a:lumOff val="5000"/>
                  </a:schemeClr>
                </a:solidFill>
                <a:latin typeface="Bahnschrift Light" pitchFamily="34" charset="0"/>
              </a:rPr>
            </a:br>
            <a:r>
              <a:rPr lang="en-US" dirty="0">
                <a:solidFill>
                  <a:schemeClr val="tx1">
                    <a:lumMod val="95000"/>
                    <a:lumOff val="5000"/>
                  </a:schemeClr>
                </a:solidFill>
                <a:latin typeface="Bahnschrift Light" pitchFamily="34" charset="0"/>
              </a:rPr>
              <a:t>=90000NIS/year</a:t>
            </a:r>
            <a:br>
              <a:rPr lang="en-US" dirty="0">
                <a:solidFill>
                  <a:schemeClr val="tx1">
                    <a:lumMod val="95000"/>
                    <a:lumOff val="5000"/>
                  </a:schemeClr>
                </a:solidFill>
                <a:latin typeface="Bahnschrift Light" pitchFamily="34" charset="0"/>
              </a:rPr>
            </a:br>
            <a:endParaRPr lang="en-US" dirty="0">
              <a:solidFill>
                <a:schemeClr val="tx1">
                  <a:lumMod val="95000"/>
                  <a:lumOff val="5000"/>
                </a:schemeClr>
              </a:solidFill>
              <a:latin typeface="Bahnschrift Light" pitchFamily="34" charset="0"/>
            </a:endParaRPr>
          </a:p>
        </p:txBody>
      </p:sp>
      <p:sp>
        <p:nvSpPr>
          <p:cNvPr id="3" name="Rectangle 2"/>
          <p:cNvSpPr/>
          <p:nvPr/>
        </p:nvSpPr>
        <p:spPr>
          <a:xfrm>
            <a:off x="1066800" y="4212336"/>
            <a:ext cx="4572000" cy="2031325"/>
          </a:xfrm>
          <a:prstGeom prst="rect">
            <a:avLst/>
          </a:prstGeom>
          <a:solidFill>
            <a:schemeClr val="bg1"/>
          </a:solidFill>
        </p:spPr>
        <p:txBody>
          <a:bodyPr>
            <a:spAutoFit/>
          </a:bodyPr>
          <a:lstStyle/>
          <a:p>
            <a:r>
              <a:rPr lang="en-US" dirty="0"/>
              <a:t/>
            </a:r>
            <a:br>
              <a:rPr lang="en-US" dirty="0"/>
            </a:br>
            <a:r>
              <a:rPr lang="en-US" dirty="0">
                <a:solidFill>
                  <a:schemeClr val="tx1">
                    <a:lumMod val="95000"/>
                    <a:lumOff val="5000"/>
                  </a:schemeClr>
                </a:solidFill>
                <a:latin typeface="Bahnschrift Light" pitchFamily="34" charset="0"/>
              </a:rPr>
              <a:t>the total cost of our device is 1000 shekel</a:t>
            </a:r>
          </a:p>
          <a:p>
            <a:r>
              <a:rPr lang="en-US" dirty="0">
                <a:solidFill>
                  <a:schemeClr val="tx1">
                    <a:lumMod val="95000"/>
                    <a:lumOff val="5000"/>
                  </a:schemeClr>
                </a:solidFill>
                <a:latin typeface="Bahnschrift Light" pitchFamily="34" charset="0"/>
              </a:rPr>
              <a:t>We have 28 inverter in </a:t>
            </a:r>
            <a:r>
              <a:rPr lang="en-US" dirty="0" err="1">
                <a:solidFill>
                  <a:schemeClr val="tx1">
                    <a:lumMod val="95000"/>
                    <a:lumOff val="5000"/>
                  </a:schemeClr>
                </a:solidFill>
                <a:latin typeface="Bahnschrift Light" pitchFamily="34" charset="0"/>
              </a:rPr>
              <a:t>ajja</a:t>
            </a:r>
            <a:r>
              <a:rPr lang="en-US" dirty="0">
                <a:solidFill>
                  <a:schemeClr val="tx1">
                    <a:lumMod val="95000"/>
                    <a:lumOff val="5000"/>
                  </a:schemeClr>
                </a:solidFill>
                <a:latin typeface="Bahnschrift Light" pitchFamily="34" charset="0"/>
              </a:rPr>
              <a:t> station, that’s mean there is 28 rows, if we put at every 7 rows 1 device ,so we need 4 devices, and every year need 1000 NIS for maintenance, then we need 5000 NIS at first year.</a:t>
            </a:r>
          </a:p>
        </p:txBody>
      </p:sp>
      <p:sp>
        <p:nvSpPr>
          <p:cNvPr id="6" name="Rectangle 5"/>
          <p:cNvSpPr/>
          <p:nvPr/>
        </p:nvSpPr>
        <p:spPr>
          <a:xfrm>
            <a:off x="3962400" y="2996767"/>
            <a:ext cx="4800600" cy="1200329"/>
          </a:xfrm>
          <a:prstGeom prst="rect">
            <a:avLst/>
          </a:prstGeom>
          <a:solidFill>
            <a:schemeClr val="bg1"/>
          </a:solidFill>
        </p:spPr>
        <p:txBody>
          <a:bodyPr wrap="square">
            <a:spAutoFit/>
          </a:bodyPr>
          <a:lstStyle/>
          <a:p>
            <a:r>
              <a:rPr lang="en-US" dirty="0">
                <a:solidFill>
                  <a:schemeClr val="accent1">
                    <a:lumMod val="75000"/>
                  </a:schemeClr>
                </a:solidFill>
              </a:rPr>
              <a:t>The saving =90000-5000 = 85000NIS at first year</a:t>
            </a:r>
            <a:br>
              <a:rPr lang="en-US" dirty="0">
                <a:solidFill>
                  <a:schemeClr val="accent1">
                    <a:lumMod val="75000"/>
                  </a:schemeClr>
                </a:solidFill>
              </a:rPr>
            </a:br>
            <a:r>
              <a:rPr lang="en-US" dirty="0">
                <a:solidFill>
                  <a:schemeClr val="accent1">
                    <a:lumMod val="75000"/>
                  </a:schemeClr>
                </a:solidFill>
              </a:rPr>
              <a:t>another years=90000-1000 = 89000NIS</a:t>
            </a:r>
          </a:p>
          <a:p>
            <a:r>
              <a:rPr lang="en-US" dirty="0"/>
              <a:t> </a:t>
            </a:r>
          </a:p>
        </p:txBody>
      </p:sp>
    </p:spTree>
    <p:extLst>
      <p:ext uri="{BB962C8B-B14F-4D97-AF65-F5344CB8AC3E}">
        <p14:creationId xmlns:p14="http://schemas.microsoft.com/office/powerpoint/2010/main" val="2286134810"/>
      </p:ext>
    </p:extLst>
  </p:cSld>
  <p:clrMapOvr>
    <a:masterClrMapping/>
  </p:clrMapOvr>
  <p:transition spd="slow">
    <p:pull/>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81200" y="914400"/>
            <a:ext cx="2743200" cy="461665"/>
          </a:xfrm>
          <a:prstGeom prst="rect">
            <a:avLst/>
          </a:prstGeom>
          <a:solidFill>
            <a:schemeClr val="bg1"/>
          </a:solidFill>
        </p:spPr>
        <p:txBody>
          <a:bodyPr wrap="square">
            <a:spAutoFit/>
          </a:bodyPr>
          <a:lstStyle/>
          <a:p>
            <a:r>
              <a:rPr lang="en-US" sz="2400" b="1" dirty="0">
                <a:solidFill>
                  <a:schemeClr val="accent1">
                    <a:lumMod val="60000"/>
                    <a:lumOff val="40000"/>
                  </a:schemeClr>
                </a:solidFill>
                <a:latin typeface="Algerian" pitchFamily="82" charset="0"/>
              </a:rPr>
              <a:t>Future vision</a:t>
            </a:r>
          </a:p>
        </p:txBody>
      </p:sp>
      <p:sp>
        <p:nvSpPr>
          <p:cNvPr id="5" name="Rectangle 4"/>
          <p:cNvSpPr/>
          <p:nvPr/>
        </p:nvSpPr>
        <p:spPr>
          <a:xfrm>
            <a:off x="1219200" y="1847400"/>
            <a:ext cx="6477000" cy="1323439"/>
          </a:xfrm>
          <a:prstGeom prst="rect">
            <a:avLst/>
          </a:prstGeom>
          <a:solidFill>
            <a:schemeClr val="bg1"/>
          </a:solidFill>
        </p:spPr>
        <p:txBody>
          <a:bodyPr wrap="square">
            <a:spAutoFit/>
          </a:bodyPr>
          <a:lstStyle/>
          <a:p>
            <a:pPr marL="342900" lvl="0" indent="-342900">
              <a:buFont typeface="Arial" pitchFamily="34" charset="0"/>
              <a:buChar char="•"/>
            </a:pPr>
            <a:r>
              <a:rPr lang="en-US" sz="2000" dirty="0">
                <a:solidFill>
                  <a:schemeClr val="bg2">
                    <a:lumMod val="50000"/>
                  </a:schemeClr>
                </a:solidFill>
                <a:latin typeface="Bahnschrift Condensed" pitchFamily="34" charset="0"/>
              </a:rPr>
              <a:t>In this project, we aspire in the future to remove all barriers facing solar </a:t>
            </a:r>
            <a:r>
              <a:rPr lang="en-US" sz="2000" dirty="0" smtClean="0">
                <a:solidFill>
                  <a:schemeClr val="bg2">
                    <a:lumMod val="50000"/>
                  </a:schemeClr>
                </a:solidFill>
                <a:latin typeface="Bahnschrift Condensed" pitchFamily="34" charset="0"/>
              </a:rPr>
              <a:t>cells Through </a:t>
            </a:r>
            <a:r>
              <a:rPr lang="en-US" sz="2000" dirty="0">
                <a:solidFill>
                  <a:schemeClr val="bg2">
                    <a:lumMod val="50000"/>
                  </a:schemeClr>
                </a:solidFill>
                <a:latin typeface="Bahnschrift Condensed" pitchFamily="34" charset="0"/>
              </a:rPr>
              <a:t>the development of the project to satisfy large solar farms that travel through railways covering all rows of power stations</a:t>
            </a:r>
          </a:p>
        </p:txBody>
      </p:sp>
      <p:sp>
        <p:nvSpPr>
          <p:cNvPr id="6" name="Rectangle 5"/>
          <p:cNvSpPr/>
          <p:nvPr/>
        </p:nvSpPr>
        <p:spPr>
          <a:xfrm>
            <a:off x="1219200" y="3321278"/>
            <a:ext cx="6477000" cy="707886"/>
          </a:xfrm>
          <a:prstGeom prst="rect">
            <a:avLst/>
          </a:prstGeom>
          <a:solidFill>
            <a:schemeClr val="bg1"/>
          </a:solidFill>
        </p:spPr>
        <p:txBody>
          <a:bodyPr wrap="square">
            <a:spAutoFit/>
          </a:bodyPr>
          <a:lstStyle/>
          <a:p>
            <a:pPr marL="342900" lvl="0" indent="-342900">
              <a:buFont typeface="Arial" pitchFamily="34" charset="0"/>
              <a:buChar char="•"/>
            </a:pPr>
            <a:r>
              <a:rPr lang="en-US" sz="2000" dirty="0">
                <a:solidFill>
                  <a:schemeClr val="bg2">
                    <a:lumMod val="50000"/>
                  </a:schemeClr>
                </a:solidFill>
                <a:latin typeface="Bahnschrift Condensed" pitchFamily="34" charset="0"/>
              </a:rPr>
              <a:t>Also, in the future, we seek to add water as additional support with the project to clean the cells and wash them</a:t>
            </a:r>
          </a:p>
        </p:txBody>
      </p:sp>
      <p:sp>
        <p:nvSpPr>
          <p:cNvPr id="7" name="Rectangle 6"/>
          <p:cNvSpPr/>
          <p:nvPr/>
        </p:nvSpPr>
        <p:spPr>
          <a:xfrm>
            <a:off x="1257300" y="4267200"/>
            <a:ext cx="6400800" cy="707886"/>
          </a:xfrm>
          <a:prstGeom prst="rect">
            <a:avLst/>
          </a:prstGeom>
          <a:solidFill>
            <a:schemeClr val="bg1"/>
          </a:solidFill>
        </p:spPr>
        <p:txBody>
          <a:bodyPr wrap="square">
            <a:spAutoFit/>
          </a:bodyPr>
          <a:lstStyle/>
          <a:p>
            <a:pPr marL="342900" lvl="0" indent="-342900">
              <a:buFont typeface="Arial" pitchFamily="34" charset="0"/>
              <a:buChar char="•"/>
            </a:pPr>
            <a:r>
              <a:rPr lang="en-US" sz="2000" dirty="0">
                <a:solidFill>
                  <a:schemeClr val="bg2">
                    <a:lumMod val="50000"/>
                  </a:schemeClr>
                </a:solidFill>
                <a:latin typeface="Bahnschrift Condensed" pitchFamily="34" charset="0"/>
              </a:rPr>
              <a:t>We hope to link the station to an online library on the meteorological department to read the weather in advance and work Consequently</a:t>
            </a:r>
          </a:p>
        </p:txBody>
      </p:sp>
      <p:sp>
        <p:nvSpPr>
          <p:cNvPr id="8" name="Rectangle 7"/>
          <p:cNvSpPr/>
          <p:nvPr/>
        </p:nvSpPr>
        <p:spPr>
          <a:xfrm>
            <a:off x="1752600" y="5187696"/>
            <a:ext cx="5410200" cy="707886"/>
          </a:xfrm>
          <a:prstGeom prst="rect">
            <a:avLst/>
          </a:prstGeom>
          <a:solidFill>
            <a:schemeClr val="bg1"/>
          </a:solidFill>
        </p:spPr>
        <p:txBody>
          <a:bodyPr wrap="square">
            <a:spAutoFit/>
          </a:bodyPr>
          <a:lstStyle/>
          <a:p>
            <a:r>
              <a:rPr lang="en-US" sz="2000" dirty="0">
                <a:solidFill>
                  <a:schemeClr val="bg2">
                    <a:lumMod val="50000"/>
                  </a:schemeClr>
                </a:solidFill>
                <a:latin typeface="Bahnschrift Condensed" pitchFamily="34" charset="0"/>
              </a:rPr>
              <a:t>If there is rain, the project does not work with water, and if there are moving winds, the project does not work</a:t>
            </a:r>
          </a:p>
        </p:txBody>
      </p:sp>
    </p:spTree>
    <p:extLst>
      <p:ext uri="{BB962C8B-B14F-4D97-AF65-F5344CB8AC3E}">
        <p14:creationId xmlns:p14="http://schemas.microsoft.com/office/powerpoint/2010/main" val="2341257486"/>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2.jpeg"/>
          <p:cNvPicPr/>
          <p:nvPr/>
        </p:nvPicPr>
        <p:blipFill>
          <a:blip r:embed="rId2" cstate="print"/>
          <a:stretch>
            <a:fillRect/>
          </a:stretch>
        </p:blipFill>
        <p:spPr>
          <a:xfrm>
            <a:off x="1066799" y="838200"/>
            <a:ext cx="7039401" cy="42672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6" name="Rectangle 5"/>
          <p:cNvSpPr/>
          <p:nvPr/>
        </p:nvSpPr>
        <p:spPr>
          <a:xfrm>
            <a:off x="3497411" y="3244334"/>
            <a:ext cx="242374" cy="369332"/>
          </a:xfrm>
          <a:prstGeom prst="rect">
            <a:avLst/>
          </a:prstGeom>
        </p:spPr>
        <p:txBody>
          <a:bodyPr wrap="none">
            <a:spAutoFit/>
          </a:bodyPr>
          <a:lstStyle/>
          <a:p>
            <a:r>
              <a:rPr lang="en-US" b="1" dirty="0" smtClean="0"/>
              <a:t>:</a:t>
            </a:r>
            <a:endParaRPr lang="en-US" dirty="0"/>
          </a:p>
        </p:txBody>
      </p:sp>
      <p:sp>
        <p:nvSpPr>
          <p:cNvPr id="7" name="Rectangle 6"/>
          <p:cNvSpPr/>
          <p:nvPr/>
        </p:nvSpPr>
        <p:spPr>
          <a:xfrm>
            <a:off x="1203058" y="990600"/>
            <a:ext cx="3321743" cy="461665"/>
          </a:xfrm>
          <a:prstGeom prst="rect">
            <a:avLst/>
          </a:prstGeom>
          <a:ln>
            <a:solidFill>
              <a:schemeClr val="bg1">
                <a:lumMod val="50000"/>
              </a:schemeClr>
            </a:solidFill>
          </a:ln>
        </p:spPr>
        <p:style>
          <a:lnRef idx="2">
            <a:schemeClr val="dk1"/>
          </a:lnRef>
          <a:fillRef idx="1">
            <a:schemeClr val="lt1"/>
          </a:fillRef>
          <a:effectRef idx="0">
            <a:schemeClr val="dk1"/>
          </a:effectRef>
          <a:fontRef idx="minor">
            <a:schemeClr val="dk1"/>
          </a:fontRef>
        </p:style>
        <p:txBody>
          <a:bodyPr wrap="none">
            <a:spAutoFit/>
          </a:bodyPr>
          <a:lstStyle/>
          <a:p>
            <a:r>
              <a:rPr lang="en-US" sz="2400" dirty="0">
                <a:solidFill>
                  <a:srgbClr val="0070C0"/>
                </a:solidFill>
                <a:latin typeface="Algerian" pitchFamily="82" charset="0"/>
              </a:rPr>
              <a:t> System description</a:t>
            </a:r>
          </a:p>
        </p:txBody>
      </p:sp>
      <p:sp>
        <p:nvSpPr>
          <p:cNvPr id="10" name="Rectangle 9"/>
          <p:cNvSpPr/>
          <p:nvPr/>
        </p:nvSpPr>
        <p:spPr>
          <a:xfrm rot="21040469">
            <a:off x="4190827" y="3964303"/>
            <a:ext cx="4510948" cy="2246769"/>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wrap="square">
            <a:spAutoFit/>
          </a:bodyPr>
          <a:lstStyle/>
          <a:p>
            <a:r>
              <a:rPr lang="en-US" sz="2000" dirty="0">
                <a:solidFill>
                  <a:srgbClr val="0070C0"/>
                </a:solidFill>
                <a:latin typeface="Bahnschrift Condensed" pitchFamily="34" charset="0"/>
              </a:rPr>
              <a:t>Our designed cleaning mechanism solar panel should be consisting of two main parts</a:t>
            </a:r>
          </a:p>
          <a:p>
            <a:r>
              <a:rPr lang="en-US" sz="2000" dirty="0" smtClean="0">
                <a:solidFill>
                  <a:srgbClr val="0070C0"/>
                </a:solidFill>
                <a:latin typeface="Bahnschrift Condensed" pitchFamily="34" charset="0"/>
              </a:rPr>
              <a:t>1. sensing </a:t>
            </a:r>
            <a:r>
              <a:rPr lang="en-US" sz="2000" dirty="0">
                <a:solidFill>
                  <a:srgbClr val="0070C0"/>
                </a:solidFill>
                <a:latin typeface="Bahnschrift Condensed" pitchFamily="34" charset="0"/>
              </a:rPr>
              <a:t>the dust through color processing : the cleanliness of the panels is measured with these of a color sensor. 	</a:t>
            </a:r>
          </a:p>
          <a:p>
            <a:r>
              <a:rPr lang="en-US" sz="2000" dirty="0">
                <a:solidFill>
                  <a:srgbClr val="0070C0"/>
                </a:solidFill>
                <a:latin typeface="Bahnschrift Condensed" pitchFamily="34" charset="0"/>
              </a:rPr>
              <a:t> </a:t>
            </a:r>
            <a:r>
              <a:rPr lang="en-US" sz="2000" dirty="0" smtClean="0">
                <a:solidFill>
                  <a:srgbClr val="0070C0"/>
                </a:solidFill>
                <a:latin typeface="Bahnschrift Condensed" pitchFamily="34" charset="0"/>
              </a:rPr>
              <a:t>2. the </a:t>
            </a:r>
            <a:r>
              <a:rPr lang="en-US" sz="2000" dirty="0">
                <a:solidFill>
                  <a:srgbClr val="0070C0"/>
                </a:solidFill>
                <a:latin typeface="Bahnschrift Condensed" pitchFamily="34" charset="0"/>
              </a:rPr>
              <a:t>cleaning tool: it is can remove the dust over the rover’s solar panel</a:t>
            </a:r>
            <a:r>
              <a:rPr lang="en-US" sz="2000" dirty="0">
                <a:solidFill>
                  <a:srgbClr val="0070C0"/>
                </a:solidFill>
              </a:rPr>
              <a:t>.</a:t>
            </a:r>
          </a:p>
        </p:txBody>
      </p:sp>
    </p:spTree>
    <p:extLst>
      <p:ext uri="{BB962C8B-B14F-4D97-AF65-F5344CB8AC3E}">
        <p14:creationId xmlns:p14="http://schemas.microsoft.com/office/powerpoint/2010/main" val="803320927"/>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0" y="1210870"/>
            <a:ext cx="6245621" cy="461665"/>
          </a:xfrm>
          <a:prstGeom prst="rect">
            <a:avLst/>
          </a:prstGeom>
          <a:solidFill>
            <a:schemeClr val="bg2">
              <a:lumMod val="75000"/>
            </a:schemeClr>
          </a:solidFill>
        </p:spPr>
        <p:txBody>
          <a:bodyPr wrap="none">
            <a:spAutoFit/>
          </a:bodyPr>
          <a:lstStyle/>
          <a:p>
            <a:r>
              <a:rPr lang="en-US" sz="2400" dirty="0">
                <a:solidFill>
                  <a:schemeClr val="bg1"/>
                </a:solidFill>
                <a:latin typeface="Algerian" pitchFamily="82" charset="0"/>
              </a:rPr>
              <a:t>PV PANELS CLEANING ROBOTICS SEYSTEM </a:t>
            </a:r>
          </a:p>
        </p:txBody>
      </p:sp>
      <p:sp>
        <p:nvSpPr>
          <p:cNvPr id="5" name="Rectangle 4"/>
          <p:cNvSpPr/>
          <p:nvPr/>
        </p:nvSpPr>
        <p:spPr>
          <a:xfrm>
            <a:off x="1905000" y="2238345"/>
            <a:ext cx="1676400" cy="461665"/>
          </a:xfrm>
          <a:prstGeom prst="rect">
            <a:avLst/>
          </a:prstGeom>
          <a:solidFill>
            <a:schemeClr val="bg1"/>
          </a:solidFill>
        </p:spPr>
        <p:txBody>
          <a:bodyPr wrap="square">
            <a:spAutoFit/>
          </a:bodyPr>
          <a:lstStyle/>
          <a:p>
            <a:r>
              <a:rPr lang="en-US" sz="2400" b="1" dirty="0">
                <a:solidFill>
                  <a:schemeClr val="tx1">
                    <a:lumMod val="50000"/>
                    <a:lumOff val="50000"/>
                  </a:schemeClr>
                </a:solidFill>
                <a:latin typeface="Agency FB" pitchFamily="34" charset="0"/>
              </a:rPr>
              <a:t>Supervised by </a:t>
            </a:r>
            <a:endParaRPr lang="en-US" sz="2400" dirty="0">
              <a:solidFill>
                <a:schemeClr val="tx1">
                  <a:lumMod val="50000"/>
                  <a:lumOff val="50000"/>
                </a:schemeClr>
              </a:solidFill>
              <a:latin typeface="Agency FB" pitchFamily="34" charset="0"/>
            </a:endParaRPr>
          </a:p>
        </p:txBody>
      </p:sp>
      <p:sp>
        <p:nvSpPr>
          <p:cNvPr id="7" name="Rectangle 6"/>
          <p:cNvSpPr/>
          <p:nvPr/>
        </p:nvSpPr>
        <p:spPr>
          <a:xfrm>
            <a:off x="4114800" y="2236856"/>
            <a:ext cx="1739579" cy="461665"/>
          </a:xfrm>
          <a:prstGeom prst="rect">
            <a:avLst/>
          </a:prstGeom>
          <a:solidFill>
            <a:schemeClr val="bg2">
              <a:lumMod val="75000"/>
            </a:schemeClr>
          </a:solidFill>
        </p:spPr>
        <p:txBody>
          <a:bodyPr wrap="none">
            <a:spAutoFit/>
          </a:bodyPr>
          <a:lstStyle/>
          <a:p>
            <a:pPr lvl="0"/>
            <a:r>
              <a:rPr lang="en-US" sz="2400" b="1" dirty="0" err="1">
                <a:solidFill>
                  <a:schemeClr val="bg1"/>
                </a:solidFill>
                <a:latin typeface="Bahnschrift Condensed" pitchFamily="34" charset="0"/>
              </a:rPr>
              <a:t>Dr.Moien</a:t>
            </a:r>
            <a:r>
              <a:rPr lang="en-US" sz="2400" b="1" dirty="0">
                <a:solidFill>
                  <a:schemeClr val="bg1"/>
                </a:solidFill>
                <a:latin typeface="Bahnschrift Condensed" pitchFamily="34" charset="0"/>
              </a:rPr>
              <a:t> Omar </a:t>
            </a:r>
            <a:endParaRPr lang="en-US" sz="2400" b="1" dirty="0">
              <a:solidFill>
                <a:schemeClr val="bg1"/>
              </a:solidFill>
              <a:latin typeface="Bahnschrift Condensed" pitchFamily="34" charset="0"/>
            </a:endParaRPr>
          </a:p>
        </p:txBody>
      </p:sp>
      <p:sp>
        <p:nvSpPr>
          <p:cNvPr id="8" name="Rectangle 7"/>
          <p:cNvSpPr/>
          <p:nvPr/>
        </p:nvSpPr>
        <p:spPr>
          <a:xfrm>
            <a:off x="2971800" y="3505200"/>
            <a:ext cx="4572000" cy="1569660"/>
          </a:xfrm>
          <a:prstGeom prst="rect">
            <a:avLst/>
          </a:prstGeom>
          <a:solidFill>
            <a:schemeClr val="bg2">
              <a:lumMod val="75000"/>
            </a:schemeClr>
          </a:solidFill>
        </p:spPr>
        <p:txBody>
          <a:bodyPr>
            <a:spAutoFit/>
          </a:bodyPr>
          <a:lstStyle/>
          <a:p>
            <a:r>
              <a:rPr lang="en-US" sz="2400" b="1" dirty="0" err="1">
                <a:solidFill>
                  <a:schemeClr val="bg1"/>
                </a:solidFill>
                <a:latin typeface="Bahnschrift Condensed" pitchFamily="34" charset="0"/>
              </a:rPr>
              <a:t>Mostafa</a:t>
            </a:r>
            <a:r>
              <a:rPr lang="en-US" sz="2400" b="1" dirty="0">
                <a:solidFill>
                  <a:schemeClr val="bg1"/>
                </a:solidFill>
                <a:latin typeface="Bahnschrift Condensed" pitchFamily="34" charset="0"/>
              </a:rPr>
              <a:t> Ahmad </a:t>
            </a:r>
            <a:r>
              <a:rPr lang="en-US" sz="2400" b="1" dirty="0" err="1">
                <a:solidFill>
                  <a:schemeClr val="bg1"/>
                </a:solidFill>
                <a:latin typeface="Bahnschrift Condensed" pitchFamily="34" charset="0"/>
              </a:rPr>
              <a:t>Alawneh</a:t>
            </a:r>
            <a:r>
              <a:rPr lang="en-US" sz="2400" b="1" dirty="0">
                <a:solidFill>
                  <a:schemeClr val="bg1"/>
                </a:solidFill>
                <a:latin typeface="Bahnschrift Condensed" pitchFamily="34" charset="0"/>
              </a:rPr>
              <a:t> (11525946)</a:t>
            </a:r>
          </a:p>
          <a:p>
            <a:r>
              <a:rPr lang="en-US" sz="2400" b="1" dirty="0" err="1">
                <a:solidFill>
                  <a:schemeClr val="bg1"/>
                </a:solidFill>
                <a:latin typeface="Bahnschrift Condensed" pitchFamily="34" charset="0"/>
              </a:rPr>
              <a:t>Baraa</a:t>
            </a:r>
            <a:r>
              <a:rPr lang="en-US" sz="2400" b="1" dirty="0">
                <a:solidFill>
                  <a:schemeClr val="bg1"/>
                </a:solidFill>
                <a:latin typeface="Bahnschrift Condensed" pitchFamily="34" charset="0"/>
              </a:rPr>
              <a:t> </a:t>
            </a:r>
            <a:r>
              <a:rPr lang="en-US" sz="2400" b="1" dirty="0" err="1">
                <a:solidFill>
                  <a:schemeClr val="bg1"/>
                </a:solidFill>
                <a:latin typeface="Bahnschrift Condensed" pitchFamily="34" charset="0"/>
              </a:rPr>
              <a:t>Horani</a:t>
            </a:r>
            <a:r>
              <a:rPr lang="en-US" sz="2400" b="1" dirty="0">
                <a:solidFill>
                  <a:schemeClr val="bg1"/>
                </a:solidFill>
                <a:latin typeface="Bahnschrift Condensed" pitchFamily="34" charset="0"/>
              </a:rPr>
              <a:t>(11527482)</a:t>
            </a:r>
          </a:p>
          <a:p>
            <a:r>
              <a:rPr lang="en-US" sz="2400" b="1" dirty="0">
                <a:solidFill>
                  <a:schemeClr val="bg1"/>
                </a:solidFill>
                <a:latin typeface="Bahnschrift Condensed" pitchFamily="34" charset="0"/>
              </a:rPr>
              <a:t>Mohammad Abu </a:t>
            </a:r>
            <a:r>
              <a:rPr lang="en-US" sz="2400" b="1" dirty="0" err="1">
                <a:solidFill>
                  <a:schemeClr val="bg1"/>
                </a:solidFill>
                <a:latin typeface="Bahnschrift Condensed" pitchFamily="34" charset="0"/>
              </a:rPr>
              <a:t>Hania</a:t>
            </a:r>
            <a:r>
              <a:rPr lang="en-US" sz="2400" b="1" dirty="0">
                <a:solidFill>
                  <a:schemeClr val="bg1"/>
                </a:solidFill>
                <a:latin typeface="Bahnschrift Condensed" pitchFamily="34" charset="0"/>
              </a:rPr>
              <a:t> (11525206)</a:t>
            </a:r>
          </a:p>
          <a:p>
            <a:r>
              <a:rPr lang="en-US" sz="2400" b="1" dirty="0" err="1">
                <a:solidFill>
                  <a:schemeClr val="bg1"/>
                </a:solidFill>
                <a:latin typeface="Bahnschrift Condensed" pitchFamily="34" charset="0"/>
              </a:rPr>
              <a:t>Rafeef</a:t>
            </a:r>
            <a:r>
              <a:rPr lang="en-US" sz="2400" b="1" dirty="0">
                <a:solidFill>
                  <a:schemeClr val="bg1"/>
                </a:solidFill>
                <a:latin typeface="Bahnschrift Condensed" pitchFamily="34" charset="0"/>
              </a:rPr>
              <a:t> </a:t>
            </a:r>
            <a:r>
              <a:rPr lang="en-US" sz="2400" b="1" dirty="0" err="1">
                <a:solidFill>
                  <a:schemeClr val="bg1"/>
                </a:solidFill>
                <a:latin typeface="Bahnschrift Condensed" pitchFamily="34" charset="0"/>
              </a:rPr>
              <a:t>Durgham</a:t>
            </a:r>
            <a:r>
              <a:rPr lang="en-US" sz="2400" b="1" dirty="0">
                <a:solidFill>
                  <a:schemeClr val="bg1"/>
                </a:solidFill>
                <a:latin typeface="Bahnschrift Condensed" pitchFamily="34" charset="0"/>
              </a:rPr>
              <a:t> </a:t>
            </a:r>
            <a:r>
              <a:rPr lang="en-US" sz="2400" b="1" dirty="0" err="1">
                <a:solidFill>
                  <a:schemeClr val="bg1"/>
                </a:solidFill>
                <a:latin typeface="Bahnschrift Condensed" pitchFamily="34" charset="0"/>
              </a:rPr>
              <a:t>Jian</a:t>
            </a:r>
            <a:r>
              <a:rPr lang="en-US" sz="2400" b="1" dirty="0">
                <a:solidFill>
                  <a:schemeClr val="bg1"/>
                </a:solidFill>
                <a:latin typeface="Bahnschrift Condensed" pitchFamily="34" charset="0"/>
              </a:rPr>
              <a:t> (11526242)</a:t>
            </a:r>
          </a:p>
        </p:txBody>
      </p:sp>
    </p:spTree>
    <p:extLst>
      <p:ext uri="{BB962C8B-B14F-4D97-AF65-F5344CB8AC3E}">
        <p14:creationId xmlns:p14="http://schemas.microsoft.com/office/powerpoint/2010/main" val="4205819994"/>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400" y="685800"/>
            <a:ext cx="7493000" cy="487441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Rectangle 5"/>
          <p:cNvSpPr/>
          <p:nvPr/>
        </p:nvSpPr>
        <p:spPr>
          <a:xfrm>
            <a:off x="2743200" y="840432"/>
            <a:ext cx="4324350" cy="461665"/>
          </a:xfrm>
          <a:prstGeom prst="rect">
            <a:avLst/>
          </a:prstGeom>
          <a:solidFill>
            <a:schemeClr val="bg1"/>
          </a:solidFill>
        </p:spPr>
        <p:txBody>
          <a:bodyPr wrap="square">
            <a:spAutoFit/>
          </a:bodyPr>
          <a:lstStyle/>
          <a:p>
            <a:r>
              <a:rPr lang="en-US" sz="2400" b="1" dirty="0" smtClean="0">
                <a:latin typeface="Algerian" pitchFamily="82" charset="0"/>
              </a:rPr>
              <a:t>Importance of the system</a:t>
            </a:r>
            <a:endParaRPr lang="en-US" sz="2400" b="1" dirty="0">
              <a:latin typeface="Algerian" pitchFamily="82" charset="0"/>
            </a:endParaRPr>
          </a:p>
        </p:txBody>
      </p:sp>
      <p:sp>
        <p:nvSpPr>
          <p:cNvPr id="9" name="Rectangle 8"/>
          <p:cNvSpPr/>
          <p:nvPr/>
        </p:nvSpPr>
        <p:spPr>
          <a:xfrm rot="21290567">
            <a:off x="3505410" y="4137317"/>
            <a:ext cx="5703717" cy="2585323"/>
          </a:xfrm>
          <a:prstGeom prst="rect">
            <a:avLst/>
          </a:prstGeom>
          <a:solidFill>
            <a:schemeClr val="bg1"/>
          </a:solidFill>
        </p:spPr>
        <p:txBody>
          <a:bodyPr wrap="square">
            <a:spAutoFit/>
          </a:bodyPr>
          <a:lstStyle/>
          <a:p>
            <a:r>
              <a:rPr lang="en-US" dirty="0" smtClean="0">
                <a:solidFill>
                  <a:schemeClr val="bg2">
                    <a:lumMod val="50000"/>
                  </a:schemeClr>
                </a:solidFill>
                <a:latin typeface="Bahnschrift" pitchFamily="34" charset="0"/>
                <a:cs typeface="Aldhabi" pitchFamily="2" charset="-78"/>
              </a:rPr>
              <a:t>1. </a:t>
            </a:r>
            <a:r>
              <a:rPr lang="en-US" dirty="0" smtClean="0">
                <a:solidFill>
                  <a:srgbClr val="585858"/>
                </a:solidFill>
                <a:latin typeface="Bahnschrift" pitchFamily="34" charset="0"/>
                <a:cs typeface="Aldhabi" pitchFamily="2" charset="-78"/>
              </a:rPr>
              <a:t>solar cells face an ongoing problem of accumulating dirt on cells, thereby reducing cell productivity.</a:t>
            </a:r>
          </a:p>
          <a:p>
            <a:r>
              <a:rPr lang="en-US" dirty="0" smtClean="0">
                <a:solidFill>
                  <a:srgbClr val="585858"/>
                </a:solidFill>
                <a:latin typeface="Bahnschrift" pitchFamily="34" charset="0"/>
                <a:cs typeface="Aldhabi" pitchFamily="2" charset="-78"/>
              </a:rPr>
              <a:t> 2. design of a system that works on the continuous automatic cleaning of solar cells without resorting to the need for human cleaning.</a:t>
            </a:r>
          </a:p>
          <a:p>
            <a:r>
              <a:rPr lang="en-US" dirty="0" smtClean="0">
                <a:solidFill>
                  <a:srgbClr val="585858"/>
                </a:solidFill>
                <a:latin typeface="Bahnschrift" pitchFamily="34" charset="0"/>
                <a:cs typeface="Aldhabi" pitchFamily="2" charset="-78"/>
              </a:rPr>
              <a:t>3. the system works to wash and clean the cell from the dirt and dust accumulated or from the dust of the residual rain suspended on the cell.</a:t>
            </a:r>
            <a:endParaRPr lang="en-US" dirty="0">
              <a:solidFill>
                <a:srgbClr val="585858"/>
              </a:solidFill>
              <a:latin typeface="Bahnschrift" pitchFamily="34" charset="0"/>
              <a:cs typeface="Aldhabi" pitchFamily="2" charset="-78"/>
            </a:endParaRPr>
          </a:p>
        </p:txBody>
      </p:sp>
    </p:spTree>
    <p:extLst>
      <p:ext uri="{BB962C8B-B14F-4D97-AF65-F5344CB8AC3E}">
        <p14:creationId xmlns:p14="http://schemas.microsoft.com/office/powerpoint/2010/main" val="518636810"/>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838200"/>
            <a:ext cx="1371600" cy="461665"/>
          </a:xfrm>
          <a:prstGeom prst="rect">
            <a:avLst/>
          </a:prstGeom>
          <a:solidFill>
            <a:schemeClr val="bg2">
              <a:lumMod val="75000"/>
            </a:schemeClr>
          </a:solidFill>
        </p:spPr>
        <p:txBody>
          <a:bodyPr wrap="square">
            <a:spAutoFit/>
          </a:bodyPr>
          <a:lstStyle/>
          <a:p>
            <a:r>
              <a:rPr lang="en-US" sz="2400" b="1" dirty="0" smtClean="0">
                <a:solidFill>
                  <a:schemeClr val="bg1"/>
                </a:solidFill>
                <a:latin typeface="Algerian" pitchFamily="82" charset="0"/>
              </a:rPr>
              <a:t>   Aims</a:t>
            </a:r>
            <a:endParaRPr lang="en-US" sz="2400" b="1" dirty="0">
              <a:solidFill>
                <a:schemeClr val="bg1"/>
              </a:solidFill>
              <a:latin typeface="Algerian" pitchFamily="82" charset="0"/>
            </a:endParaRPr>
          </a:p>
        </p:txBody>
      </p:sp>
      <p:sp>
        <p:nvSpPr>
          <p:cNvPr id="4" name="Rectangle 3"/>
          <p:cNvSpPr/>
          <p:nvPr/>
        </p:nvSpPr>
        <p:spPr>
          <a:xfrm>
            <a:off x="1905000" y="1371600"/>
            <a:ext cx="5562600" cy="1938992"/>
          </a:xfrm>
          <a:prstGeom prst="rect">
            <a:avLst/>
          </a:prstGeom>
          <a:solidFill>
            <a:schemeClr val="bg1"/>
          </a:solidFill>
          <a:ln>
            <a:solidFill>
              <a:schemeClr val="bg2"/>
            </a:solidFill>
          </a:ln>
        </p:spPr>
        <p:txBody>
          <a:bodyPr wrap="square">
            <a:spAutoFit/>
          </a:bodyPr>
          <a:lstStyle/>
          <a:p>
            <a:pPr marL="114300" indent="0">
              <a:buNone/>
            </a:pPr>
            <a:r>
              <a:rPr lang="en-US" sz="2000" dirty="0">
                <a:solidFill>
                  <a:srgbClr val="0070C0"/>
                </a:solidFill>
                <a:latin typeface="Bahnschrift" pitchFamily="34" charset="0"/>
              </a:rPr>
              <a:t>We aspire through our project to implement an automated system that works automatically, systematically and orderly without the need for human intervention to provide greater efficiency and provide the best productivity and efficiency of the system.</a:t>
            </a:r>
          </a:p>
        </p:txBody>
      </p:sp>
      <p:sp>
        <p:nvSpPr>
          <p:cNvPr id="5" name="Rectangle 4"/>
          <p:cNvSpPr/>
          <p:nvPr/>
        </p:nvSpPr>
        <p:spPr>
          <a:xfrm>
            <a:off x="1066800" y="3657600"/>
            <a:ext cx="1981200" cy="738664"/>
          </a:xfrm>
          <a:prstGeom prst="rect">
            <a:avLst/>
          </a:prstGeom>
          <a:solidFill>
            <a:schemeClr val="bg2">
              <a:lumMod val="75000"/>
            </a:schemeClr>
          </a:solidFill>
        </p:spPr>
        <p:txBody>
          <a:bodyPr wrap="square">
            <a:spAutoFit/>
          </a:bodyPr>
          <a:lstStyle/>
          <a:p>
            <a:pPr lvl="0"/>
            <a:r>
              <a:rPr lang="en-US" sz="2400" b="1" dirty="0" smtClean="0">
                <a:solidFill>
                  <a:schemeClr val="bg1"/>
                </a:solidFill>
                <a:latin typeface="Algerian" pitchFamily="82" charset="0"/>
              </a:rPr>
              <a:t>Objectives</a:t>
            </a:r>
            <a:endParaRPr lang="en-US" sz="2400" b="1" dirty="0">
              <a:latin typeface="Algerian" pitchFamily="82" charset="0"/>
            </a:endParaRPr>
          </a:p>
          <a:p>
            <a:endParaRPr lang="en-US" dirty="0"/>
          </a:p>
        </p:txBody>
      </p:sp>
      <p:sp>
        <p:nvSpPr>
          <p:cNvPr id="6" name="Rectangle 5"/>
          <p:cNvSpPr/>
          <p:nvPr/>
        </p:nvSpPr>
        <p:spPr>
          <a:xfrm>
            <a:off x="2362200" y="4648200"/>
            <a:ext cx="4572000" cy="1015663"/>
          </a:xfrm>
          <a:prstGeom prst="rect">
            <a:avLst/>
          </a:prstGeom>
          <a:solidFill>
            <a:schemeClr val="bg1"/>
          </a:solidFill>
        </p:spPr>
        <p:txBody>
          <a:bodyPr>
            <a:spAutoFit/>
          </a:bodyPr>
          <a:lstStyle/>
          <a:p>
            <a:pPr marL="457200" lvl="0" indent="-342900">
              <a:buFont typeface="Arial" pitchFamily="34" charset="0"/>
              <a:buChar char="•"/>
            </a:pPr>
            <a:r>
              <a:rPr lang="en-US" sz="2000" dirty="0">
                <a:solidFill>
                  <a:srgbClr val="0070C0"/>
                </a:solidFill>
                <a:latin typeface="Bahnschrift" pitchFamily="34" charset="0"/>
              </a:rPr>
              <a:t>Have a high efficiency power from </a:t>
            </a:r>
            <a:r>
              <a:rPr lang="en-US" sz="2000" dirty="0" err="1">
                <a:solidFill>
                  <a:srgbClr val="0070C0"/>
                </a:solidFill>
                <a:latin typeface="Bahnschrift" pitchFamily="34" charset="0"/>
              </a:rPr>
              <a:t>pvs</a:t>
            </a:r>
            <a:r>
              <a:rPr lang="en-US" sz="2000" dirty="0">
                <a:solidFill>
                  <a:srgbClr val="0070C0"/>
                </a:solidFill>
                <a:latin typeface="Bahnschrift" pitchFamily="34" charset="0"/>
              </a:rPr>
              <a:t> modules.</a:t>
            </a:r>
          </a:p>
          <a:p>
            <a:pPr marL="457200" lvl="0" indent="-342900">
              <a:buFont typeface="Arial" pitchFamily="34" charset="0"/>
              <a:buChar char="•"/>
            </a:pPr>
            <a:r>
              <a:rPr lang="en-US" sz="2000" dirty="0">
                <a:solidFill>
                  <a:srgbClr val="0070C0"/>
                </a:solidFill>
                <a:latin typeface="Bahnschrift" pitchFamily="34" charset="0"/>
              </a:rPr>
              <a:t>Least human effort and cost.</a:t>
            </a:r>
          </a:p>
        </p:txBody>
      </p:sp>
    </p:spTree>
    <p:extLst>
      <p:ext uri="{BB962C8B-B14F-4D97-AF65-F5344CB8AC3E}">
        <p14:creationId xmlns:p14="http://schemas.microsoft.com/office/powerpoint/2010/main" val="3908960466"/>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1066800"/>
            <a:ext cx="3962400" cy="609600"/>
          </a:xfrm>
          <a:solidFill>
            <a:schemeClr val="bg1"/>
          </a:solidFill>
        </p:spPr>
        <p:txBody>
          <a:bodyPr>
            <a:normAutofit fontScale="90000"/>
          </a:bodyPr>
          <a:lstStyle/>
          <a:p>
            <a:pPr lvl="1" algn="ctr" rtl="0">
              <a:spcBef>
                <a:spcPct val="0"/>
              </a:spcBef>
            </a:pPr>
            <a:r>
              <a:rPr lang="en-US" sz="2400" b="1" dirty="0">
                <a:solidFill>
                  <a:schemeClr val="bg2">
                    <a:lumMod val="50000"/>
                  </a:schemeClr>
                </a:solidFill>
                <a:latin typeface="Algerian" pitchFamily="82" charset="0"/>
              </a:rPr>
              <a:t>ENGINEERING STANDARDS.</a:t>
            </a:r>
            <a:br>
              <a:rPr lang="en-US" sz="2400" b="1" dirty="0">
                <a:solidFill>
                  <a:schemeClr val="bg2">
                    <a:lumMod val="50000"/>
                  </a:schemeClr>
                </a:solidFill>
                <a:latin typeface="Algerian" pitchFamily="82" charset="0"/>
              </a:rPr>
            </a:br>
            <a:endParaRPr lang="en-US" sz="2400" b="1" dirty="0">
              <a:solidFill>
                <a:schemeClr val="bg2">
                  <a:lumMod val="50000"/>
                </a:schemeClr>
              </a:solidFill>
              <a:latin typeface="Algerian" pitchFamily="82" charset="0"/>
            </a:endParaRPr>
          </a:p>
        </p:txBody>
      </p:sp>
      <p:sp>
        <p:nvSpPr>
          <p:cNvPr id="4" name="Rectangle 3"/>
          <p:cNvSpPr/>
          <p:nvPr/>
        </p:nvSpPr>
        <p:spPr>
          <a:xfrm>
            <a:off x="2133600" y="1828800"/>
            <a:ext cx="5638800" cy="1938992"/>
          </a:xfrm>
          <a:prstGeom prst="rect">
            <a:avLst/>
          </a:prstGeom>
          <a:solidFill>
            <a:schemeClr val="bg1"/>
          </a:solidFill>
        </p:spPr>
        <p:txBody>
          <a:bodyPr wrap="square">
            <a:spAutoFit/>
          </a:bodyPr>
          <a:lstStyle/>
          <a:p>
            <a:pPr>
              <a:buFont typeface="Wingdings" pitchFamily="2" charset="2"/>
              <a:buChar char="Ø"/>
            </a:pPr>
            <a:r>
              <a:rPr lang="en-US" sz="2000" dirty="0">
                <a:solidFill>
                  <a:schemeClr val="bg2">
                    <a:lumMod val="50000"/>
                  </a:schemeClr>
                </a:solidFill>
                <a:latin typeface="Bahnschrift Condensed" pitchFamily="34" charset="0"/>
              </a:rPr>
              <a:t>here are several international standards associated with piezoelectric material:</a:t>
            </a:r>
          </a:p>
          <a:p>
            <a:pPr marL="571500" indent="-457200">
              <a:buFont typeface="+mj-lt"/>
              <a:buAutoNum type="arabicPeriod"/>
            </a:pPr>
            <a:r>
              <a:rPr lang="en-US" sz="2000" dirty="0">
                <a:solidFill>
                  <a:schemeClr val="bg2">
                    <a:lumMod val="50000"/>
                  </a:schemeClr>
                </a:solidFill>
                <a:latin typeface="Bahnschrift Condensed" pitchFamily="34" charset="0"/>
              </a:rPr>
              <a:t>the IEC 61724-1 Photovoltaic system performance monitoring.</a:t>
            </a:r>
          </a:p>
          <a:p>
            <a:pPr marL="571500" indent="-457200">
              <a:buFont typeface="+mj-lt"/>
              <a:buAutoNum type="arabicPeriod"/>
            </a:pPr>
            <a:r>
              <a:rPr lang="en-US" sz="2000" dirty="0">
                <a:solidFill>
                  <a:schemeClr val="bg2">
                    <a:lumMod val="50000"/>
                  </a:schemeClr>
                </a:solidFill>
                <a:latin typeface="Bahnschrift Condensed" pitchFamily="34" charset="0"/>
              </a:rPr>
              <a:t>Guidelines for measurement ,data exchange, and analysis.</a:t>
            </a:r>
          </a:p>
        </p:txBody>
      </p:sp>
      <p:sp>
        <p:nvSpPr>
          <p:cNvPr id="5" name="Rectangle 4"/>
          <p:cNvSpPr/>
          <p:nvPr/>
        </p:nvSpPr>
        <p:spPr>
          <a:xfrm>
            <a:off x="1123387" y="4114800"/>
            <a:ext cx="1467413" cy="461665"/>
          </a:xfrm>
          <a:prstGeom prst="rect">
            <a:avLst/>
          </a:prstGeom>
          <a:solidFill>
            <a:schemeClr val="bg1"/>
          </a:solidFill>
        </p:spPr>
        <p:txBody>
          <a:bodyPr wrap="square">
            <a:spAutoFit/>
          </a:bodyPr>
          <a:lstStyle/>
          <a:p>
            <a:pPr algn="ctr">
              <a:buFont typeface="Wingdings" pitchFamily="2" charset="2"/>
              <a:buChar char="Ø"/>
            </a:pPr>
            <a:r>
              <a:rPr lang="en-US" sz="2400" b="1" dirty="0">
                <a:solidFill>
                  <a:schemeClr val="bg2">
                    <a:lumMod val="50000"/>
                  </a:schemeClr>
                </a:solidFill>
                <a:latin typeface="Algerian" pitchFamily="82" charset="0"/>
              </a:rPr>
              <a:t> </a:t>
            </a:r>
            <a:r>
              <a:rPr lang="en-US" sz="2400" b="1" dirty="0" smtClean="0">
                <a:solidFill>
                  <a:schemeClr val="bg2">
                    <a:lumMod val="50000"/>
                  </a:schemeClr>
                </a:solidFill>
                <a:latin typeface="Algerian" pitchFamily="82" charset="0"/>
              </a:rPr>
              <a:t>aims</a:t>
            </a:r>
            <a:endParaRPr lang="en-US" sz="2400" b="1" dirty="0">
              <a:solidFill>
                <a:schemeClr val="bg2">
                  <a:lumMod val="50000"/>
                </a:schemeClr>
              </a:solidFill>
              <a:latin typeface="Algerian" pitchFamily="82" charset="0"/>
            </a:endParaRPr>
          </a:p>
        </p:txBody>
      </p:sp>
      <p:sp>
        <p:nvSpPr>
          <p:cNvPr id="6" name="Rectangle 5"/>
          <p:cNvSpPr/>
          <p:nvPr/>
        </p:nvSpPr>
        <p:spPr>
          <a:xfrm>
            <a:off x="2438400" y="4800600"/>
            <a:ext cx="5181600" cy="1015663"/>
          </a:xfrm>
          <a:prstGeom prst="rect">
            <a:avLst/>
          </a:prstGeom>
          <a:solidFill>
            <a:schemeClr val="bg1"/>
          </a:solidFill>
        </p:spPr>
        <p:txBody>
          <a:bodyPr wrap="square">
            <a:spAutoFit/>
          </a:bodyPr>
          <a:lstStyle/>
          <a:p>
            <a:r>
              <a:rPr lang="en-US" sz="2000" dirty="0">
                <a:solidFill>
                  <a:schemeClr val="bg2">
                    <a:lumMod val="50000"/>
                  </a:schemeClr>
                </a:solidFill>
                <a:latin typeface="Bahnschrift Condensed" pitchFamily="34" charset="0"/>
              </a:rPr>
              <a:t>keep measurement errors within specified limits, it does so by establishing “accuracy classes” for monitoring systems</a:t>
            </a:r>
          </a:p>
        </p:txBody>
      </p:sp>
    </p:spTree>
    <p:extLst>
      <p:ext uri="{BB962C8B-B14F-4D97-AF65-F5344CB8AC3E}">
        <p14:creationId xmlns:p14="http://schemas.microsoft.com/office/powerpoint/2010/main" val="612511976"/>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914399"/>
            <a:ext cx="3886200" cy="457201"/>
          </a:xfrm>
          <a:solidFill>
            <a:schemeClr val="bg1"/>
          </a:solidFill>
        </p:spPr>
        <p:txBody>
          <a:bodyPr>
            <a:normAutofit fontScale="90000"/>
          </a:bodyPr>
          <a:lstStyle/>
          <a:p>
            <a:r>
              <a:rPr lang="en-US" sz="2400" b="1" dirty="0" smtClean="0">
                <a:solidFill>
                  <a:srgbClr val="11A392"/>
                </a:solidFill>
                <a:latin typeface="Algerian" pitchFamily="82" charset="0"/>
              </a:rPr>
              <a:t/>
            </a:r>
            <a:br>
              <a:rPr lang="en-US" sz="2400" b="1" dirty="0" smtClean="0">
                <a:solidFill>
                  <a:srgbClr val="11A392"/>
                </a:solidFill>
                <a:latin typeface="Algerian" pitchFamily="82" charset="0"/>
              </a:rPr>
            </a:br>
            <a:r>
              <a:rPr lang="en-US" sz="2400" b="1" dirty="0" smtClean="0">
                <a:solidFill>
                  <a:srgbClr val="11A392"/>
                </a:solidFill>
                <a:latin typeface="Algerian" pitchFamily="82" charset="0"/>
              </a:rPr>
              <a:t>DESIGN  </a:t>
            </a:r>
            <a:r>
              <a:rPr lang="en-US" sz="2400" b="1" dirty="0">
                <a:solidFill>
                  <a:srgbClr val="11A392"/>
                </a:solidFill>
                <a:latin typeface="Algerian" pitchFamily="82" charset="0"/>
              </a:rPr>
              <a:t>CONSTRAINTS.</a:t>
            </a:r>
            <a:br>
              <a:rPr lang="en-US" sz="2400" b="1" dirty="0">
                <a:solidFill>
                  <a:srgbClr val="11A392"/>
                </a:solidFill>
                <a:latin typeface="Algerian" pitchFamily="82" charset="0"/>
              </a:rPr>
            </a:br>
            <a:endParaRPr lang="en-US" sz="2400" b="1" dirty="0">
              <a:solidFill>
                <a:srgbClr val="11A392"/>
              </a:solidFill>
              <a:latin typeface="Algerian" pitchFamily="82" charset="0"/>
            </a:endParaRPr>
          </a:p>
        </p:txBody>
      </p:sp>
      <p:sp>
        <p:nvSpPr>
          <p:cNvPr id="4" name="Rectangle 3"/>
          <p:cNvSpPr/>
          <p:nvPr/>
        </p:nvSpPr>
        <p:spPr>
          <a:xfrm>
            <a:off x="999067" y="2314545"/>
            <a:ext cx="4572000" cy="400110"/>
          </a:xfrm>
          <a:prstGeom prst="rect">
            <a:avLst/>
          </a:prstGeom>
          <a:solidFill>
            <a:schemeClr val="bg1"/>
          </a:solidFill>
        </p:spPr>
        <p:txBody>
          <a:bodyPr>
            <a:spAutoFit/>
          </a:bodyPr>
          <a:lstStyle/>
          <a:p>
            <a:pPr marL="285750" indent="-285750">
              <a:buFont typeface="Wingdings" pitchFamily="2" charset="2"/>
              <a:buChar char="§"/>
            </a:pPr>
            <a:r>
              <a:rPr lang="en-US" sz="2000" b="1" dirty="0" smtClean="0">
                <a:solidFill>
                  <a:schemeClr val="tx1">
                    <a:lumMod val="50000"/>
                    <a:lumOff val="50000"/>
                  </a:schemeClr>
                </a:solidFill>
                <a:latin typeface="Bahnschrift Condensed" pitchFamily="34" charset="0"/>
              </a:rPr>
              <a:t>The </a:t>
            </a:r>
            <a:r>
              <a:rPr lang="en-US" sz="2000" b="1" dirty="0">
                <a:solidFill>
                  <a:schemeClr val="tx1">
                    <a:lumMod val="50000"/>
                    <a:lumOff val="50000"/>
                  </a:schemeClr>
                </a:solidFill>
                <a:latin typeface="Bahnschrift Condensed" pitchFamily="34" charset="0"/>
              </a:rPr>
              <a:t>cell area that we are working on</a:t>
            </a:r>
          </a:p>
        </p:txBody>
      </p:sp>
      <p:sp>
        <p:nvSpPr>
          <p:cNvPr id="5" name="Rectangle 4"/>
          <p:cNvSpPr/>
          <p:nvPr/>
        </p:nvSpPr>
        <p:spPr>
          <a:xfrm>
            <a:off x="990600" y="2971800"/>
            <a:ext cx="5334000" cy="1015663"/>
          </a:xfrm>
          <a:prstGeom prst="rect">
            <a:avLst/>
          </a:prstGeom>
          <a:solidFill>
            <a:schemeClr val="bg1"/>
          </a:solidFill>
        </p:spPr>
        <p:txBody>
          <a:bodyPr wrap="square">
            <a:spAutoFit/>
          </a:bodyPr>
          <a:lstStyle/>
          <a:p>
            <a:pPr marL="342900" indent="-342900">
              <a:buFont typeface="Wingdings" pitchFamily="2" charset="2"/>
              <a:buChar char="§"/>
            </a:pPr>
            <a:r>
              <a:rPr lang="en-US" sz="2000" b="1" dirty="0">
                <a:solidFill>
                  <a:schemeClr val="tx1">
                    <a:lumMod val="50000"/>
                    <a:lumOff val="50000"/>
                  </a:schemeClr>
                </a:solidFill>
                <a:latin typeface="Bahnschrift Condensed" pitchFamily="34" charset="0"/>
              </a:rPr>
              <a:t>the power source for this system, which can put a suitable battery or solar cell for the system to power it or through its connection to a direct power source.</a:t>
            </a:r>
          </a:p>
        </p:txBody>
      </p:sp>
      <p:sp>
        <p:nvSpPr>
          <p:cNvPr id="6" name="Rectangle 5"/>
          <p:cNvSpPr/>
          <p:nvPr/>
        </p:nvSpPr>
        <p:spPr>
          <a:xfrm>
            <a:off x="999067" y="4191000"/>
            <a:ext cx="6544733" cy="1631216"/>
          </a:xfrm>
          <a:prstGeom prst="rect">
            <a:avLst/>
          </a:prstGeom>
          <a:solidFill>
            <a:schemeClr val="bg1"/>
          </a:solidFill>
        </p:spPr>
        <p:txBody>
          <a:bodyPr wrap="square">
            <a:spAutoFit/>
          </a:bodyPr>
          <a:lstStyle/>
          <a:p>
            <a:pPr marL="342900" indent="-342900">
              <a:buFont typeface="Wingdings" pitchFamily="2" charset="2"/>
              <a:buChar char="§"/>
            </a:pPr>
            <a:r>
              <a:rPr lang="en-US" sz="2000" b="1" dirty="0">
                <a:solidFill>
                  <a:schemeClr val="tx1">
                    <a:lumMod val="50000"/>
                    <a:lumOff val="50000"/>
                  </a:schemeClr>
                </a:solidFill>
                <a:latin typeface="Bahnschrift Condensed" pitchFamily="34" charset="0"/>
              </a:rPr>
              <a:t>The system to work with water, because water helps in the cleaning process, water is likely to affect the electrical equipment used in the system, so we have to isolate the sensitive devices from the water, and the second problem in the water problem is how to deliver water to this mobile system.</a:t>
            </a:r>
          </a:p>
        </p:txBody>
      </p:sp>
      <p:sp>
        <p:nvSpPr>
          <p:cNvPr id="7" name="Rectangle 6"/>
          <p:cNvSpPr/>
          <p:nvPr/>
        </p:nvSpPr>
        <p:spPr>
          <a:xfrm>
            <a:off x="1219200" y="1447800"/>
            <a:ext cx="6019800" cy="646331"/>
          </a:xfrm>
          <a:prstGeom prst="rect">
            <a:avLst/>
          </a:prstGeom>
          <a:solidFill>
            <a:schemeClr val="bg1"/>
          </a:solidFill>
        </p:spPr>
        <p:txBody>
          <a:bodyPr wrap="square">
            <a:spAutoFit/>
          </a:bodyPr>
          <a:lstStyle/>
          <a:p>
            <a:r>
              <a:rPr lang="en-US" b="1" dirty="0">
                <a:solidFill>
                  <a:schemeClr val="tx1">
                    <a:lumMod val="95000"/>
                    <a:lumOff val="5000"/>
                  </a:schemeClr>
                </a:solidFill>
              </a:rPr>
              <a:t>There must be constraints in each project, which negatively affect the progress of the project, some of these are:</a:t>
            </a:r>
          </a:p>
        </p:txBody>
      </p:sp>
    </p:spTree>
    <p:extLst>
      <p:ext uri="{BB962C8B-B14F-4D97-AF65-F5344CB8AC3E}">
        <p14:creationId xmlns:p14="http://schemas.microsoft.com/office/powerpoint/2010/main" val="1393032760"/>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85800"/>
            <a:ext cx="3352800" cy="1143000"/>
          </a:xfrm>
          <a:solidFill>
            <a:schemeClr val="bg1"/>
          </a:solidFill>
        </p:spPr>
        <p:txBody>
          <a:bodyPr>
            <a:normAutofit/>
          </a:bodyPr>
          <a:lstStyle/>
          <a:p>
            <a:r>
              <a:rPr lang="en-US" sz="2000" b="1" dirty="0">
                <a:solidFill>
                  <a:srgbClr val="0070C0"/>
                </a:solidFill>
                <a:latin typeface="Algerian" pitchFamily="82" charset="0"/>
              </a:rPr>
              <a:t>Temperature effect on PV module performance</a:t>
            </a:r>
          </a:p>
        </p:txBody>
      </p:sp>
      <p:pic>
        <p:nvPicPr>
          <p:cNvPr id="4" name="image8.jpeg"/>
          <p:cNvPicPr/>
          <p:nvPr/>
        </p:nvPicPr>
        <p:blipFill>
          <a:blip r:embed="rId3" cstate="print"/>
          <a:stretch>
            <a:fillRect/>
          </a:stretch>
        </p:blipFill>
        <p:spPr>
          <a:xfrm>
            <a:off x="2057400" y="1955800"/>
            <a:ext cx="6019800" cy="3581400"/>
          </a:xfrm>
          <a:prstGeom prst="rect">
            <a:avLst/>
          </a:prstGeom>
          <a:ln w="38100" cap="sq">
            <a:solidFill>
              <a:schemeClr val="bg1">
                <a:lumMod val="65000"/>
              </a:schemeClr>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932557236"/>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ushpin">
  <a:themeElements>
    <a:clrScheme name="Custom 1">
      <a:dk1>
        <a:sysClr val="windowText" lastClr="000000"/>
      </a:dk1>
      <a:lt1>
        <a:sysClr val="window" lastClr="FFFFFF"/>
      </a:lt1>
      <a:dk2>
        <a:srgbClr val="D487C4"/>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2280</TotalTime>
  <Words>1817</Words>
  <Application>Microsoft Office PowerPoint</Application>
  <PresentationFormat>On-screen Show (4:3)</PresentationFormat>
  <Paragraphs>191</Paragraphs>
  <Slides>40</Slides>
  <Notes>4</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Pushpin</vt:lpstr>
      <vt:lpstr>PV PANELS CLEANING ROBOTICS SEYSTEM</vt:lpstr>
      <vt:lpstr>PowerPoint Presentation</vt:lpstr>
      <vt:lpstr>PowerPoint Presentation</vt:lpstr>
      <vt:lpstr>PowerPoint Presentation</vt:lpstr>
      <vt:lpstr>PowerPoint Presentation</vt:lpstr>
      <vt:lpstr>PowerPoint Presentation</vt:lpstr>
      <vt:lpstr>ENGINEERING STANDARDS. </vt:lpstr>
      <vt:lpstr> DESIGN  CONSTRAINTS. </vt:lpstr>
      <vt:lpstr>Temperature effect on PV module performance</vt:lpstr>
      <vt:lpstr>Influence of dust on pv system</vt:lpstr>
      <vt:lpstr>PowerPoint Presentation</vt:lpstr>
      <vt:lpstr>The effect of cleaning on pv efficiency and productivity</vt:lpstr>
      <vt:lpstr>System components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PV PANELS CLEANING ROBOTICS SEYSTEM</dc:title>
  <dc:creator>DELL</dc:creator>
  <cp:lastModifiedBy>DELL</cp:lastModifiedBy>
  <cp:revision>72</cp:revision>
  <dcterms:created xsi:type="dcterms:W3CDTF">2020-05-18T06:43:01Z</dcterms:created>
  <dcterms:modified xsi:type="dcterms:W3CDTF">2020-05-23T18:12:58Z</dcterms:modified>
</cp:coreProperties>
</file>