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58" r:id="rId1"/>
    <p:sldMasterId id="2147483912" r:id="rId2"/>
    <p:sldMasterId id="2147483930" r:id="rId3"/>
    <p:sldMasterId id="2147483948" r:id="rId4"/>
    <p:sldMasterId id="2147483966" r:id="rId5"/>
    <p:sldMasterId id="2147483984" r:id="rId6"/>
    <p:sldMasterId id="2147484002" r:id="rId7"/>
    <p:sldMasterId id="2147484020" r:id="rId8"/>
  </p:sldMasterIdLst>
  <p:notesMasterIdLst>
    <p:notesMasterId r:id="rId117"/>
  </p:notesMasterIdLst>
  <p:sldIdLst>
    <p:sldId id="377" r:id="rId9"/>
    <p:sldId id="380" r:id="rId10"/>
    <p:sldId id="379" r:id="rId11"/>
    <p:sldId id="376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88" r:id="rId22"/>
    <p:sldId id="267" r:id="rId23"/>
    <p:sldId id="268" r:id="rId24"/>
    <p:sldId id="287" r:id="rId25"/>
    <p:sldId id="289" r:id="rId26"/>
    <p:sldId id="290" r:id="rId27"/>
    <p:sldId id="295" r:id="rId28"/>
    <p:sldId id="296" r:id="rId29"/>
    <p:sldId id="297" r:id="rId30"/>
    <p:sldId id="299" r:id="rId31"/>
    <p:sldId id="303" r:id="rId32"/>
    <p:sldId id="300" r:id="rId33"/>
    <p:sldId id="301" r:id="rId34"/>
    <p:sldId id="304" r:id="rId35"/>
    <p:sldId id="313" r:id="rId36"/>
    <p:sldId id="305" r:id="rId37"/>
    <p:sldId id="307" r:id="rId38"/>
    <p:sldId id="318" r:id="rId39"/>
    <p:sldId id="308" r:id="rId40"/>
    <p:sldId id="310" r:id="rId41"/>
    <p:sldId id="311" r:id="rId42"/>
    <p:sldId id="312" r:id="rId43"/>
    <p:sldId id="314" r:id="rId44"/>
    <p:sldId id="315" r:id="rId45"/>
    <p:sldId id="316" r:id="rId46"/>
    <p:sldId id="294" r:id="rId47"/>
    <p:sldId id="291" r:id="rId48"/>
    <p:sldId id="292" r:id="rId49"/>
    <p:sldId id="271" r:id="rId50"/>
    <p:sldId id="293" r:id="rId51"/>
    <p:sldId id="275" r:id="rId52"/>
    <p:sldId id="276" r:id="rId53"/>
    <p:sldId id="277" r:id="rId54"/>
    <p:sldId id="278" r:id="rId55"/>
    <p:sldId id="317" r:id="rId56"/>
    <p:sldId id="280" r:id="rId57"/>
    <p:sldId id="382" r:id="rId58"/>
    <p:sldId id="383" r:id="rId59"/>
    <p:sldId id="384" r:id="rId60"/>
    <p:sldId id="281" r:id="rId61"/>
    <p:sldId id="323" r:id="rId62"/>
    <p:sldId id="282" r:id="rId63"/>
    <p:sldId id="283" r:id="rId64"/>
    <p:sldId id="284" r:id="rId65"/>
    <p:sldId id="324" r:id="rId66"/>
    <p:sldId id="285" r:id="rId67"/>
    <p:sldId id="325" r:id="rId68"/>
    <p:sldId id="326" r:id="rId69"/>
    <p:sldId id="327" r:id="rId70"/>
    <p:sldId id="330" r:id="rId71"/>
    <p:sldId id="328" r:id="rId72"/>
    <p:sldId id="329" r:id="rId73"/>
    <p:sldId id="331" r:id="rId74"/>
    <p:sldId id="332" r:id="rId75"/>
    <p:sldId id="333" r:id="rId76"/>
    <p:sldId id="334" r:id="rId77"/>
    <p:sldId id="335" r:id="rId78"/>
    <p:sldId id="336" r:id="rId79"/>
    <p:sldId id="337" r:id="rId80"/>
    <p:sldId id="341" r:id="rId81"/>
    <p:sldId id="338" r:id="rId82"/>
    <p:sldId id="339" r:id="rId83"/>
    <p:sldId id="340" r:id="rId84"/>
    <p:sldId id="342" r:id="rId85"/>
    <p:sldId id="343" r:id="rId86"/>
    <p:sldId id="385" r:id="rId87"/>
    <p:sldId id="344" r:id="rId88"/>
    <p:sldId id="345" r:id="rId89"/>
    <p:sldId id="346" r:id="rId90"/>
    <p:sldId id="355" r:id="rId91"/>
    <p:sldId id="347" r:id="rId92"/>
    <p:sldId id="356" r:id="rId93"/>
    <p:sldId id="362" r:id="rId94"/>
    <p:sldId id="357" r:id="rId95"/>
    <p:sldId id="358" r:id="rId96"/>
    <p:sldId id="359" r:id="rId97"/>
    <p:sldId id="360" r:id="rId98"/>
    <p:sldId id="361" r:id="rId99"/>
    <p:sldId id="386" r:id="rId100"/>
    <p:sldId id="387" r:id="rId101"/>
    <p:sldId id="348" r:id="rId102"/>
    <p:sldId id="349" r:id="rId103"/>
    <p:sldId id="363" r:id="rId104"/>
    <p:sldId id="364" r:id="rId105"/>
    <p:sldId id="365" r:id="rId106"/>
    <p:sldId id="350" r:id="rId107"/>
    <p:sldId id="366" r:id="rId108"/>
    <p:sldId id="367" r:id="rId109"/>
    <p:sldId id="351" r:id="rId110"/>
    <p:sldId id="369" r:id="rId111"/>
    <p:sldId id="353" r:id="rId112"/>
    <p:sldId id="354" r:id="rId113"/>
    <p:sldId id="372" r:id="rId114"/>
    <p:sldId id="374" r:id="rId115"/>
    <p:sldId id="371" r:id="rId1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59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117" Type="http://schemas.openxmlformats.org/officeDocument/2006/relationships/notesMaster" Target="notesMasters/notesMaster1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84" Type="http://schemas.openxmlformats.org/officeDocument/2006/relationships/slide" Target="slides/slide76.xml"/><Relationship Id="rId89" Type="http://schemas.openxmlformats.org/officeDocument/2006/relationships/slide" Target="slides/slide81.xml"/><Relationship Id="rId112" Type="http://schemas.openxmlformats.org/officeDocument/2006/relationships/slide" Target="slides/slide104.xml"/><Relationship Id="rId16" Type="http://schemas.openxmlformats.org/officeDocument/2006/relationships/slide" Target="slides/slide8.xml"/><Relationship Id="rId107" Type="http://schemas.openxmlformats.org/officeDocument/2006/relationships/slide" Target="slides/slide99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74" Type="http://schemas.openxmlformats.org/officeDocument/2006/relationships/slide" Target="slides/slide66.xml"/><Relationship Id="rId79" Type="http://schemas.openxmlformats.org/officeDocument/2006/relationships/slide" Target="slides/slide71.xml"/><Relationship Id="rId102" Type="http://schemas.openxmlformats.org/officeDocument/2006/relationships/slide" Target="slides/slide94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82" Type="http://schemas.openxmlformats.org/officeDocument/2006/relationships/slide" Target="slides/slide74.xml"/><Relationship Id="rId90" Type="http://schemas.openxmlformats.org/officeDocument/2006/relationships/slide" Target="slides/slide82.xml"/><Relationship Id="rId95" Type="http://schemas.openxmlformats.org/officeDocument/2006/relationships/slide" Target="slides/slide87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slide" Target="slides/slide69.xml"/><Relationship Id="rId100" Type="http://schemas.openxmlformats.org/officeDocument/2006/relationships/slide" Target="slides/slide92.xml"/><Relationship Id="rId105" Type="http://schemas.openxmlformats.org/officeDocument/2006/relationships/slide" Target="slides/slide97.xml"/><Relationship Id="rId113" Type="http://schemas.openxmlformats.org/officeDocument/2006/relationships/slide" Target="slides/slide105.xml"/><Relationship Id="rId11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0" Type="http://schemas.openxmlformats.org/officeDocument/2006/relationships/slide" Target="slides/slide72.xml"/><Relationship Id="rId85" Type="http://schemas.openxmlformats.org/officeDocument/2006/relationships/slide" Target="slides/slide77.xml"/><Relationship Id="rId93" Type="http://schemas.openxmlformats.org/officeDocument/2006/relationships/slide" Target="slides/slide85.xml"/><Relationship Id="rId98" Type="http://schemas.openxmlformats.org/officeDocument/2006/relationships/slide" Target="slides/slide90.xml"/><Relationship Id="rId12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103" Type="http://schemas.openxmlformats.org/officeDocument/2006/relationships/slide" Target="slides/slide95.xml"/><Relationship Id="rId108" Type="http://schemas.openxmlformats.org/officeDocument/2006/relationships/slide" Target="slides/slide100.xml"/><Relationship Id="rId116" Type="http://schemas.openxmlformats.org/officeDocument/2006/relationships/slide" Target="slides/slide108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83" Type="http://schemas.openxmlformats.org/officeDocument/2006/relationships/slide" Target="slides/slide75.xml"/><Relationship Id="rId88" Type="http://schemas.openxmlformats.org/officeDocument/2006/relationships/slide" Target="slides/slide80.xml"/><Relationship Id="rId91" Type="http://schemas.openxmlformats.org/officeDocument/2006/relationships/slide" Target="slides/slide83.xml"/><Relationship Id="rId96" Type="http://schemas.openxmlformats.org/officeDocument/2006/relationships/slide" Target="slides/slide88.xml"/><Relationship Id="rId111" Type="http://schemas.openxmlformats.org/officeDocument/2006/relationships/slide" Target="slides/slide10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6" Type="http://schemas.openxmlformats.org/officeDocument/2006/relationships/slide" Target="slides/slide98.xml"/><Relationship Id="rId114" Type="http://schemas.openxmlformats.org/officeDocument/2006/relationships/slide" Target="slides/slide106.xml"/><Relationship Id="rId119" Type="http://schemas.openxmlformats.org/officeDocument/2006/relationships/viewProps" Target="viewProps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81" Type="http://schemas.openxmlformats.org/officeDocument/2006/relationships/slide" Target="slides/slide73.xml"/><Relationship Id="rId86" Type="http://schemas.openxmlformats.org/officeDocument/2006/relationships/slide" Target="slides/slide78.xml"/><Relationship Id="rId94" Type="http://schemas.openxmlformats.org/officeDocument/2006/relationships/slide" Target="slides/slide86.xml"/><Relationship Id="rId99" Type="http://schemas.openxmlformats.org/officeDocument/2006/relationships/slide" Target="slides/slide91.xml"/><Relationship Id="rId101" Type="http://schemas.openxmlformats.org/officeDocument/2006/relationships/slide" Target="slides/slide9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109" Type="http://schemas.openxmlformats.org/officeDocument/2006/relationships/slide" Target="slides/slide10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slide" Target="slides/slide68.xml"/><Relationship Id="rId97" Type="http://schemas.openxmlformats.org/officeDocument/2006/relationships/slide" Target="slides/slide89.xml"/><Relationship Id="rId104" Type="http://schemas.openxmlformats.org/officeDocument/2006/relationships/slide" Target="slides/slide96.xml"/><Relationship Id="rId12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92" Type="http://schemas.openxmlformats.org/officeDocument/2006/relationships/slide" Target="slides/slide84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Relationship Id="rId87" Type="http://schemas.openxmlformats.org/officeDocument/2006/relationships/slide" Target="slides/slide79.xml"/><Relationship Id="rId110" Type="http://schemas.openxmlformats.org/officeDocument/2006/relationships/slide" Target="slides/slide102.xml"/><Relationship Id="rId115" Type="http://schemas.openxmlformats.org/officeDocument/2006/relationships/slide" Target="slides/slide10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1C5D4-2AE0-4A93-871D-5D84FB70DC6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25E5E-E68E-4199-B9DD-CD8B5E1E0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6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25E5E-E68E-4199-B9DD-CD8B5E1E01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579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50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5001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44409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55940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7786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97737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7979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79365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4929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08738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21927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86769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0815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6686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0954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3150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30070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0130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40006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05815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02936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612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01071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3" y="69758"/>
            <a:ext cx="12017830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1" cy="1600200"/>
          </a:xfrm>
        </p:spPr>
        <p:txBody>
          <a:bodyPr/>
          <a:lstStyle>
            <a:lvl1pPr marL="0" indent="0" algn="ctr">
              <a:buNone/>
              <a:defRPr sz="3500">
                <a:solidFill>
                  <a:schemeClr val="tx2"/>
                </a:solidFill>
              </a:defRPr>
            </a:lvl1pPr>
            <a:lvl2pPr marL="609493" indent="0" algn="ctr">
              <a:buNone/>
            </a:lvl2pPr>
            <a:lvl3pPr marL="1218987" indent="0" algn="ctr">
              <a:buNone/>
            </a:lvl3pPr>
            <a:lvl4pPr marL="1828480" indent="0" algn="ctr">
              <a:buNone/>
            </a:lvl4pPr>
            <a:lvl5pPr marL="2437973" indent="0" algn="ctr">
              <a:buNone/>
            </a:lvl5pPr>
            <a:lvl6pPr marL="3047467" indent="0" algn="ctr">
              <a:buNone/>
            </a:lvl6pPr>
            <a:lvl7pPr marL="3656960" indent="0" algn="ctr">
              <a:buNone/>
            </a:lvl7pPr>
            <a:lvl8pPr marL="4266453" indent="0" algn="ctr">
              <a:buNone/>
            </a:lvl8pPr>
            <a:lvl9pPr marL="4875947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900">
                <a:solidFill>
                  <a:srgbClr val="FFFFFF"/>
                </a:solidFill>
              </a:defRPr>
            </a:lvl1pPr>
          </a:lstStyle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910" y="1449305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83910" y="1396722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83910" y="2976651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4"/>
            <a:ext cx="10972801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22856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9201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0570985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3" y="69758"/>
            <a:ext cx="12017830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2"/>
            <a:ext cx="10363200" cy="1362075"/>
          </a:xfrm>
        </p:spPr>
        <p:txBody>
          <a:bodyPr anchor="b" anchorCtr="0"/>
          <a:lstStyle>
            <a:lvl1pPr algn="l">
              <a:buNone/>
              <a:defRPr sz="53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40"/>
            <a:ext cx="10363200" cy="1338263"/>
          </a:xfrm>
        </p:spPr>
        <p:txBody>
          <a:bodyPr anchor="t" anchorCtr="0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2551" y="2376831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92195" y="2341479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14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0321804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273051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121899" anchor="b" anchorCtr="0">
            <a:no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700" b="1"/>
            </a:lvl2pPr>
            <a:lvl3pPr>
              <a:buNone/>
              <a:defRPr sz="2400" b="1"/>
            </a:lvl3pPr>
            <a:lvl4pPr>
              <a:buNone/>
              <a:defRPr sz="2100" b="1"/>
            </a:lvl4pPr>
            <a:lvl5pPr>
              <a:buNone/>
              <a:defRPr sz="2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121899" anchor="b" anchorCtr="0">
            <a:no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700" b="1"/>
            </a:lvl2pPr>
            <a:lvl3pPr>
              <a:buNone/>
              <a:defRPr sz="2400" b="1"/>
            </a:lvl3pPr>
            <a:lvl4pPr>
              <a:buNone/>
              <a:defRPr sz="2100" b="1"/>
            </a:lvl4pPr>
            <a:lvl5pPr>
              <a:buNone/>
              <a:defRPr sz="2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8878041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0346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0450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30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273051"/>
            <a:ext cx="10363200" cy="1143000"/>
          </a:xfrm>
        </p:spPr>
        <p:txBody>
          <a:bodyPr anchor="b" anchorCtr="0"/>
          <a:lstStyle>
            <a:lvl1pPr algn="l">
              <a:buNone/>
              <a:defRPr sz="53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2400"/>
            </a:lvl1pPr>
            <a:lvl2pPr>
              <a:buNone/>
              <a:defRPr sz="1600"/>
            </a:lvl2pPr>
            <a:lvl3pPr>
              <a:buNone/>
              <a:defRPr sz="1300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400205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4900551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37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21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>
          <a:xfrm>
            <a:off x="91347" y="4650478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91349" y="4773227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9" y="66676"/>
            <a:ext cx="12002498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43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1558799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82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8519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682241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3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93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733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033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598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137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374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0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8571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487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471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1301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6446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90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616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35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79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7746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18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0208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327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476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122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608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5556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3089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819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2462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813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32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113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3135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02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4883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605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26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9539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3429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722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5944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2226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9890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1143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9614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521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0281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9497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9843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5111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748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20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0443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15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154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72144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6241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0512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0099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6287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3913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94311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93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811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286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206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528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2333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06604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7155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0073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715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2125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81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5152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6203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515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75129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9740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5023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1499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32549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033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38019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80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285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73523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92964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3375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5856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9858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4402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71682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42075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40668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098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7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2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8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  <p:sldLayoutId id="2147483946" r:id="rId16"/>
    <p:sldLayoutId id="214748394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99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  <p:sldLayoutId id="214748396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16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  <p:sldLayoutId id="2147483978" r:id="rId12"/>
    <p:sldLayoutId id="2147483979" r:id="rId13"/>
    <p:sldLayoutId id="2147483980" r:id="rId14"/>
    <p:sldLayoutId id="2147483981" r:id="rId15"/>
    <p:sldLayoutId id="2147483982" r:id="rId16"/>
    <p:sldLayoutId id="214748398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4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  <p:sldLayoutId id="2147484000" r:id="rId16"/>
    <p:sldLayoutId id="21474840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  <p:sldLayoutId id="21474840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30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1" y="274637"/>
            <a:ext cx="10363200" cy="1143000"/>
          </a:xfrm>
          <a:prstGeom prst="rect">
            <a:avLst/>
          </a:prstGeom>
        </p:spPr>
        <p:txBody>
          <a:bodyPr lIns="121899" tIns="60949" rIns="121899" bIns="121899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1" y="1447800"/>
            <a:ext cx="10363200" cy="4572000"/>
          </a:xfrm>
          <a:prstGeom prst="rect">
            <a:avLst/>
          </a:prstGeom>
        </p:spPr>
        <p:txBody>
          <a:bodyPr lIns="121899" tIns="60949" rIns="121899" bIns="60949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1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algn="r" eaLnBrk="1" latinLnBrk="0" hangingPunct="1">
              <a:defRPr kumimoji="0" sz="1900">
                <a:solidFill>
                  <a:schemeClr val="tx2"/>
                </a:solidFill>
              </a:defRPr>
            </a:lvl1pPr>
          </a:lstStyle>
          <a:p>
            <a:fld id="{6EE8CF78-6321-4894-BF49-960C00BC08EA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eaLnBrk="1" latinLnBrk="0" hangingPunct="1">
              <a:defRPr kumimoji="0" sz="1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9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3383BDC-9182-4A93-A7A1-68ED6F2DC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12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696" indent="-365696" algn="l" rtl="0" eaLnBrk="1" latinLnBrk="0" hangingPunct="1">
        <a:spcBef>
          <a:spcPts val="773"/>
        </a:spcBef>
        <a:buClr>
          <a:schemeClr val="accent1"/>
        </a:buClr>
        <a:buSzPct val="85000"/>
        <a:buFont typeface="Wingdings 2"/>
        <a:buChar char=""/>
        <a:defRPr kumimoji="0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rtl="0" eaLnBrk="1" latinLnBrk="0" hangingPunct="1">
        <a:spcBef>
          <a:spcPts val="493"/>
        </a:spcBef>
        <a:buClr>
          <a:schemeClr val="accent2"/>
        </a:buClr>
        <a:buSzPct val="85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088" indent="-304747" algn="l" rtl="0" eaLnBrk="1" latinLnBrk="0" hangingPunct="1">
        <a:spcBef>
          <a:spcPts val="493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462784" indent="-304747" algn="l" rtl="0" eaLnBrk="1" latinLnBrk="0" hangingPunct="1">
        <a:spcBef>
          <a:spcPts val="493"/>
        </a:spcBef>
        <a:buClr>
          <a:schemeClr val="accent3"/>
        </a:buClr>
        <a:buSzPct val="80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indent="-304747" algn="l" rtl="0" eaLnBrk="1" latinLnBrk="0" hangingPunct="1">
        <a:spcBef>
          <a:spcPts val="493"/>
        </a:spcBef>
        <a:buClr>
          <a:schemeClr val="accent3"/>
        </a:buClr>
        <a:buFontTx/>
        <a:buChar char="o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4176" indent="-304747" algn="l" rtl="0" eaLnBrk="1" latinLnBrk="0" hangingPunct="1">
        <a:spcBef>
          <a:spcPts val="493"/>
        </a:spcBef>
        <a:buClr>
          <a:schemeClr val="accent3"/>
        </a:buClr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59872" indent="-304747" algn="l" rtl="0" eaLnBrk="1" latinLnBrk="0" hangingPunct="1">
        <a:spcBef>
          <a:spcPts val="493"/>
        </a:spcBef>
        <a:buClr>
          <a:schemeClr val="accent2"/>
        </a:buClr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2925568" indent="-304747" algn="l" rtl="0" eaLnBrk="1" latinLnBrk="0" hangingPunct="1">
        <a:spcBef>
          <a:spcPts val="493"/>
        </a:spcBef>
        <a:buClr>
          <a:schemeClr val="accent1">
            <a:tint val="60000"/>
          </a:schemeClr>
        </a:buClr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264" indent="-304747" algn="l" rtl="0" eaLnBrk="1" latinLnBrk="0" hangingPunct="1">
        <a:spcBef>
          <a:spcPts val="493"/>
        </a:spcBef>
        <a:buClr>
          <a:schemeClr val="accent2">
            <a:tint val="60000"/>
          </a:schemeClr>
        </a:buClr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2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26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125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2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26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26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0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12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12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12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6.xml"/><Relationship Id="rId4" Type="http://schemas.openxmlformats.org/officeDocument/2006/relationships/image" Target="../media/image440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26.xml"/><Relationship Id="rId4" Type="http://schemas.openxmlformats.org/officeDocument/2006/relationships/image" Target="../media/image73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12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2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12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2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2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2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26.xml"/><Relationship Id="rId4" Type="http://schemas.openxmlformats.org/officeDocument/2006/relationships/image" Target="../media/image86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750.png"/><Relationship Id="rId1" Type="http://schemas.openxmlformats.org/officeDocument/2006/relationships/slideLayout" Target="../slideLayouts/slideLayout126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2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2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0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26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2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2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116157" y="4356100"/>
            <a:ext cx="9852634" cy="17526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100" b="1" dirty="0" smtClean="0">
                <a:latin typeface="+mn-lt"/>
              </a:rPr>
              <a:t>Structural Analysis and Design of Palestine Red Crescent Society School For Deaf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2401" y="1740021"/>
            <a:ext cx="9546390" cy="2616079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2700" b="1" dirty="0" smtClean="0">
                <a:cs typeface="Arial" pitchFamily="34" charset="0"/>
              </a:rPr>
              <a:t>An-</a:t>
            </a:r>
            <a:r>
              <a:rPr lang="en-US" altLang="en-US" sz="2700" b="1" dirty="0" err="1" smtClean="0">
                <a:cs typeface="Arial" pitchFamily="34" charset="0"/>
              </a:rPr>
              <a:t>Najah</a:t>
            </a:r>
            <a:r>
              <a:rPr lang="en-US" altLang="en-US" sz="2700" b="1" dirty="0" smtClean="0">
                <a:cs typeface="Arial" pitchFamily="34" charset="0"/>
              </a:rPr>
              <a:t> National University</a:t>
            </a:r>
          </a:p>
          <a:p>
            <a:pPr algn="ctr">
              <a:lnSpc>
                <a:spcPct val="150000"/>
              </a:lnSpc>
            </a:pPr>
            <a:r>
              <a:rPr lang="en-US" altLang="en-US" sz="2700" b="1" dirty="0" smtClean="0">
                <a:cs typeface="Arial" pitchFamily="34" charset="0"/>
              </a:rPr>
              <a:t>  Faculty of Engineering</a:t>
            </a:r>
          </a:p>
          <a:p>
            <a:pPr algn="ctr">
              <a:lnSpc>
                <a:spcPct val="150000"/>
              </a:lnSpc>
            </a:pPr>
            <a:r>
              <a:rPr lang="en-US" altLang="en-US" sz="2700" b="1" dirty="0" smtClean="0">
                <a:cs typeface="Arial" pitchFamily="34" charset="0"/>
              </a:rPr>
              <a:t>Civil Engineering </a:t>
            </a:r>
            <a:r>
              <a:rPr lang="en-US" altLang="en-US" sz="2700" b="1" dirty="0" smtClean="0">
                <a:cs typeface="Arial" pitchFamily="34" charset="0"/>
              </a:rPr>
              <a:t>Department</a:t>
            </a:r>
          </a:p>
          <a:p>
            <a:pPr algn="ctr">
              <a:lnSpc>
                <a:spcPct val="150000"/>
              </a:lnSpc>
            </a:pPr>
            <a:r>
              <a:rPr lang="en-US" altLang="ar-SA" sz="2700" b="1" dirty="0" smtClean="0">
                <a:cs typeface="Arial" pitchFamily="34" charset="0"/>
              </a:rPr>
              <a:t>Graduation Project </a:t>
            </a:r>
            <a:r>
              <a:rPr lang="en-US" sz="2800" b="1" dirty="0"/>
              <a:t>II</a:t>
            </a:r>
            <a:endParaRPr lang="en-US" altLang="en-US" sz="2700" b="1" dirty="0">
              <a:cs typeface="Arial" pitchFamily="34" charset="0"/>
            </a:endParaRPr>
          </a:p>
        </p:txBody>
      </p:sp>
      <p:pic>
        <p:nvPicPr>
          <p:cNvPr id="6" name="Picture 5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469" y="621554"/>
            <a:ext cx="1980009" cy="14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3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78932"/>
            <a:ext cx="4812536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Codes and standards:</a:t>
            </a:r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949051"/>
            <a:ext cx="10515600" cy="4351338"/>
          </a:xfrm>
        </p:spPr>
        <p:txBody>
          <a:bodyPr/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American Society for Civil Engineering (ASCE 7-16).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American Society for Materials (ASTM).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American Concrete Institute (ACI 318-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4)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International Building Code (IBC- 2018).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77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3442" y="565835"/>
            <a:ext cx="4039888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marR="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Checks Using ETABS :</a:t>
            </a:r>
            <a:endParaRPr lang="en-US" sz="2400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6808" y="1384385"/>
            <a:ext cx="3177473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Bearing capacity Check : 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411895" y="2251461"/>
            <a:ext cx="6176949" cy="412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1934" y="691634"/>
            <a:ext cx="3805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 Punching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Shear capacity check :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2418444" y="5794291"/>
            <a:ext cx="385394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we can see all ratios &lt;1, so it is </a:t>
            </a:r>
            <a:r>
              <a:rPr lang="en-US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643270" y="1219200"/>
            <a:ext cx="7052420" cy="440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84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266882"/>
              </p:ext>
            </p:extLst>
          </p:nvPr>
        </p:nvGraphicFramePr>
        <p:xfrm>
          <a:off x="583095" y="181660"/>
          <a:ext cx="10947400" cy="62050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8906"/>
                <a:gridCol w="800706"/>
                <a:gridCol w="764828"/>
                <a:gridCol w="1529654"/>
                <a:gridCol w="1699612"/>
                <a:gridCol w="1699612"/>
                <a:gridCol w="1777041"/>
                <a:gridCol w="1777041"/>
              </a:tblGrid>
              <a:tr h="7230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(m)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(m)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(m)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Bottom Reinforcement in  X-Direction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Bottom Reinforcement in  Y-Direction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Top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Reinforcement in  X-Direction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Top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Reinforcement in  Y-Direction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2410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0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0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0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0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14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0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0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25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25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0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9.65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25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25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25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25 /150mm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22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18/200mm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F19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20 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16/200mm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1Ø 16/200mm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61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17500" y="260543"/>
                <a:ext cx="9906000" cy="63041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Design for flexure: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 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qu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L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^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num>
                      <m:den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46</m:t>
                        </m:r>
                        <m:r>
                          <a:rPr lang="en-US" b="0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8</m:t>
                        </m:r>
                        <m:r>
                          <a:rPr lang="en-US" b="0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.</m:t>
                        </m:r>
                        <m:r>
                          <a:rPr lang="en-US" b="0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.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6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.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6</m:t>
                        </m:r>
                      </m:num>
                      <m:den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 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599 </a:t>
                </a:r>
                <a:r>
                  <a:rPr lang="en-US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KN.m</a:t>
                </a:r>
                <a:endParaRPr lang="en-US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𝜌</m:t>
                    </m:r>
                    <m:r>
                      <a:rPr lang="en-US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0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.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85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𝑐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𝑓𝑦</m:t>
                        </m:r>
                      </m:den>
                    </m:f>
                    <m:d>
                      <m:d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1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2</m:t>
                                </m:r>
                                <m:r>
                                  <a:rPr lang="en-US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lang="en-US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61</m:t>
                                </m:r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𝑀𝑢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𝑏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en-US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𝑓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𝑐</m:t>
                                </m:r>
                              </m:den>
                            </m:f>
                          </m:e>
                        </m:rad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0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.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85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(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28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)</m:t>
                        </m:r>
                      </m:num>
                      <m:den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(</m:t>
                    </m:r>
                    <m:r>
                      <a:rPr lang="en-US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1</m:t>
                    </m:r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2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.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61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∗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5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99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1000</m:t>
                                </m:r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∗</m:t>
                                </m:r>
                                <m:r>
                                  <a:rPr lang="en-US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740</m:t>
                                </m:r>
                              </m:e>
                              <m:sup>
                                <m:r>
                                  <a:rPr lang="en-US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∗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28</m:t>
                            </m:r>
                          </m:den>
                        </m:f>
                      </m:e>
                    </m:rad>
                    <m:r>
                      <a:rPr lang="en-US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)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 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0.00297</a:t>
                </a:r>
                <a:endParaRPr lang="en-US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In x-direction &amp; Y-direction :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As =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𝜌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*B*d = 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0.00297*1000*740 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= 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2200 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mm</a:t>
                </a:r>
                <a:r>
                  <a:rPr lang="en-US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 </a:t>
                </a:r>
                <a:endParaRPr lang="en-US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As</a:t>
                </a:r>
                <a:r>
                  <a:rPr lang="en-US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min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𝜌</m:t>
                    </m:r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𝑚𝑖𝑛</m:t>
                    </m:r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*B*h = 0.0018*1000*800 = 1440 mm</a:t>
                </a:r>
                <a:r>
                  <a:rPr lang="en-US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    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As</a:t>
                </a:r>
                <a:r>
                  <a:rPr lang="en-US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min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&lt; As use 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As=2200 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mm</a:t>
                </a:r>
                <a:r>
                  <a:rPr lang="en-US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</a:t>
                </a:r>
                <a:endParaRPr lang="en-US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For bottom reinforcement 1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Ø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20 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/200mm</a:t>
                </a:r>
                <a:endParaRPr lang="en-US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For Top reinforcement put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US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As</a:t>
                </a:r>
                <a:r>
                  <a:rPr lang="en-US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min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1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Ø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16 /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200mm</a:t>
                </a:r>
                <a:endParaRPr lang="en-US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Use 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1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Ø</a:t>
                </a:r>
                <a:r>
                  <a:rPr lang="en-US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18 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/200 mm and it is ok.</a:t>
                </a: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00" y="260543"/>
                <a:ext cx="9906000" cy="6304162"/>
              </a:xfrm>
              <a:prstGeom prst="rect">
                <a:avLst/>
              </a:prstGeom>
              <a:blipFill rotWithShape="0">
                <a:blip r:embed="rId2"/>
                <a:stretch>
                  <a:fillRect l="-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657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2642" y="692835"/>
            <a:ext cx="443743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marR="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</a:t>
            </a:r>
            <a:r>
              <a:rPr lang="en-US" sz="28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Tie Beams :</a:t>
            </a:r>
            <a:endParaRPr lang="en-US" sz="2800" b="1" kern="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1700" y="1755914"/>
            <a:ext cx="933450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This section of tie beam (Depth =600 and Width =300 mm) is commonly used 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A</a:t>
            </a:r>
            <a:r>
              <a:rPr lang="en-US" sz="22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g</a:t>
            </a: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 = 300*600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090" y="2940854"/>
            <a:ext cx="5210810" cy="275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1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2642" y="692835"/>
            <a:ext cx="3732112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marR="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</a:t>
            </a:r>
            <a:r>
              <a:rPr lang="en-US" sz="28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of Stairs :</a:t>
            </a:r>
            <a:endParaRPr lang="en-US" sz="2800" b="1" kern="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9500" y="1354042"/>
            <a:ext cx="9715500" cy="4309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sz="20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Dimensions of stair: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following dimensions of stair as in architectural drawings.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Landing width = 3.1m 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Landing length =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1.2m 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Span length of flight  = 4.5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Rise=0.17 m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Going = 0.3m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084900" y="3260035"/>
            <a:ext cx="6563761" cy="335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96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711200" y="622300"/>
                <a:ext cx="10185400" cy="4617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5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Loads on the stair: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For flight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: 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h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𝐿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28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5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28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 0.16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try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h =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0.2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 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Dead load =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0.2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*25 =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5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KN\m</a:t>
                </a:r>
                <a:r>
                  <a:rPr lang="en-US" sz="20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For SD load = Tiles weight + Mortar weight + Sand weight 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0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.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03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×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27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0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.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02</m:t>
                    </m:r>
                    <m:r>
                      <a:rPr lang="en-U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∗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23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+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0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.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05</m:t>
                    </m:r>
                    <m:r>
                      <a:rPr lang="en-U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∗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18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=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2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.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1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KN\m</a:t>
                </a:r>
                <a:r>
                  <a:rPr lang="en-US" sz="20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Live load =5 KN\m</a:t>
                </a:r>
                <a:r>
                  <a:rPr lang="en-US" sz="20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Wu = 1.2D+1.6L =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1.2(5+2.1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) +1.6(5) =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16.52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KN\m2</a:t>
                </a: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200" y="622300"/>
                <a:ext cx="10185400" cy="4617611"/>
              </a:xfrm>
              <a:prstGeom prst="rect">
                <a:avLst/>
              </a:prstGeom>
              <a:blipFill rotWithShape="0">
                <a:blip r:embed="rId2"/>
                <a:stretch>
                  <a:fillRect l="-838" b="-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61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5300" y="889000"/>
            <a:ext cx="9486900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Landing 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Take h = thickness of slab = 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0.25 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 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Dead load = 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0.25 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*25 = 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6.25 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KN\m</a:t>
            </a:r>
            <a:r>
              <a:rPr lang="en-US" sz="2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endParaRPr lang="en-US" sz="2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SD load = 5 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KN\m</a:t>
            </a:r>
            <a:r>
              <a:rPr lang="en-US" sz="2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endParaRPr lang="en-US" sz="2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Live load =5 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KN\m</a:t>
            </a:r>
            <a:r>
              <a:rPr lang="en-US" sz="22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endParaRPr lang="en-US" sz="2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en-US" sz="2200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1.2D+1.6L </a:t>
            </a:r>
            <a:endParaRPr lang="en-US" sz="22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1.2(6.25+5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+1.6(5) = 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21.5 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KN\m</a:t>
            </a:r>
            <a:r>
              <a:rPr lang="en-US" sz="2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910470" y="408540"/>
            <a:ext cx="5446643" cy="433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06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92663764_5595958083778708_8827818515801354285_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57" y="1351722"/>
            <a:ext cx="10455388" cy="406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162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39700" y="901700"/>
            <a:ext cx="11010900" cy="5791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There are two types of materials which used in the building, such as </a:t>
            </a:r>
            <a:r>
              <a:rPr lang="en-US" sz="2400" dirty="0" smtClean="0"/>
              <a:t>:</a:t>
            </a:r>
            <a:endParaRPr lang="en-US" sz="2400" dirty="0"/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Structural element materials : concrete and steel</a:t>
            </a:r>
            <a:r>
              <a:rPr lang="en-US" sz="2400" dirty="0" smtClean="0"/>
              <a:t>.</a:t>
            </a:r>
            <a:endParaRPr lang="en-US" sz="2400" dirty="0"/>
          </a:p>
          <a:p>
            <a:pPr lvl="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dirty="0" smtClean="0"/>
              <a:t>For concrete :</a:t>
            </a:r>
            <a:endParaRPr lang="en-US" sz="24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For Steel 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58800" y="318869"/>
            <a:ext cx="1967526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Materials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b="1" dirty="0" smtClean="0"/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096357"/>
              </p:ext>
            </p:extLst>
          </p:nvPr>
        </p:nvGraphicFramePr>
        <p:xfrm>
          <a:off x="139700" y="2755900"/>
          <a:ext cx="8505826" cy="1625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2913"/>
                <a:gridCol w="4252913"/>
              </a:tblGrid>
              <a:tr h="406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Property 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</a:rPr>
                        <a:t>Cylindrical Compressive strength ( fc )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</a:rPr>
                        <a:t>28 MPa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Modulus of elasticity (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Ec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24.8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GPa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Unit weight  (Ɣ)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KN/m3 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013769"/>
              </p:ext>
            </p:extLst>
          </p:nvPr>
        </p:nvGraphicFramePr>
        <p:xfrm>
          <a:off x="139700" y="4864100"/>
          <a:ext cx="8505826" cy="1346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2913"/>
                <a:gridCol w="4252913"/>
              </a:tblGrid>
              <a:tr h="4487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Property 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Yielding strength (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fy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420 MPa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Modulus of elasticity (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Es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200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GPa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17500" y="342900"/>
            <a:ext cx="11455400" cy="58340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  Nonstructural element materials : blocks , tiles , masonry stone and wood.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672479"/>
              </p:ext>
            </p:extLst>
          </p:nvPr>
        </p:nvGraphicFramePr>
        <p:xfrm>
          <a:off x="876297" y="2126899"/>
          <a:ext cx="10147302" cy="4050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73651"/>
                <a:gridCol w="5073651"/>
              </a:tblGrid>
              <a:tr h="6730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Material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Unit Weight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Ɣ(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kN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/m3)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25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Tiles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Blocks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0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Masonry Stones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Filling Materials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Plaster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Concrete Mortar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Aggregate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Sand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2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95300" y="1016000"/>
            <a:ext cx="10858500" cy="5160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common types of loads on the structures are as follow: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Gravitational loads such as: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Live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Dead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Superimposed Dead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loads.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Dead Load :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is mainly the own weight of the structural elements and any permanent equipment, which can be defined as the load that does not change with time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progressing.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8500" y="331569"/>
            <a:ext cx="24892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Loads :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b="1" dirty="0" smtClean="0"/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4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431800"/>
            <a:ext cx="10896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Live Load :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can be defined as the loads that are variable by time progressing. However, it is mainly caused by people, furniture, or any other movable objects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660423"/>
              </p:ext>
            </p:extLst>
          </p:nvPr>
        </p:nvGraphicFramePr>
        <p:xfrm>
          <a:off x="1536697" y="2336798"/>
          <a:ext cx="9512302" cy="3291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6151"/>
                <a:gridCol w="4756151"/>
              </a:tblGrid>
              <a:tr h="358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Occupancy or use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 Load (kN/m2)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58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Laboratories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4.79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 room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8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Corridors in first floor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4.79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8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Corridors above first floor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3.83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8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Bathrooms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8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Dining rooms and restaurants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4.79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8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stairs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4.79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797044" y="5963976"/>
            <a:ext cx="44958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Use Live Load for all floors =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5 KN/m</a:t>
            </a:r>
            <a:r>
              <a:rPr lang="en-US" b="1" u="sng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u="sng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74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"/>
          </p:nvPr>
        </p:nvSpPr>
        <p:spPr>
          <a:xfrm>
            <a:off x="406400" y="546100"/>
            <a:ext cx="10947400" cy="5630863"/>
          </a:xfrm>
        </p:spPr>
        <p:txBody>
          <a:bodyPr/>
          <a:lstStyle/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Superimposed Dead Load :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load is mainly caused by the nonstructural elements of the building, it</a:t>
            </a:r>
          </a:p>
          <a:p>
            <a:pPr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consists of the weight of walls, floors, ceilings, partitions, finishes, cladding </a:t>
            </a:r>
          </a:p>
          <a:p>
            <a:pPr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fixed service equipment, such as mechanical ducts and electrical wires.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85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79400" y="0"/>
            <a:ext cx="11176000" cy="23768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Superimposed Dead Load :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Calculation far Superimposed dead load :</a:t>
            </a: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Floor Layers 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596072" y="2376804"/>
            <a:ext cx="6891655" cy="284289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46200" y="5533437"/>
            <a:ext cx="739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Total weight of layers = 0.03*27+0.02*23+0.1*18=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3.07 KN/m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2</a:t>
            </a:r>
          </a:p>
          <a:p>
            <a:pPr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79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188436"/>
            <a:ext cx="67437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Internal partitions </a:t>
            </a:r>
            <a:r>
              <a:rPr lang="en-US" sz="2200" dirty="0" smtClean="0"/>
              <a:t>:</a:t>
            </a:r>
          </a:p>
        </p:txBody>
      </p:sp>
      <p:pic>
        <p:nvPicPr>
          <p:cNvPr id="5" name="Picture 4" descr="C:\Users\microsys\Desktop\2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71963" y="1166417"/>
            <a:ext cx="2167572" cy="2752407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530087" y="4253948"/>
                <a:ext cx="9946388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superimposed dead load from internal partitions = 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1.3</a:t>
                </a:r>
                <a14:m>
                  <m:oMath xmlns:m="http://schemas.openxmlformats.org/officeDocument/2006/math">
                    <m:r>
                      <a:rPr lang="en-US" sz="2400"/>
                      <m:t> </m:t>
                    </m:r>
                    <m:r>
                      <m:rPr>
                        <m:sty m:val="p"/>
                      </m:rPr>
                      <a:rPr lang="en-US" sz="2400"/>
                      <m:t>KN</m:t>
                    </m:r>
                    <m:r>
                      <a:rPr lang="en-US" sz="2400"/>
                      <m:t>\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sz="2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Total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super dead load on floor = 1.3+ 3.07= 4.37 KN/m</a:t>
                </a:r>
                <a:r>
                  <a:rPr lang="en-US" sz="2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from partitions and flooring. </a:t>
                </a:r>
              </a:p>
              <a:p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Use 5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KN/m</a:t>
                </a:r>
                <a:r>
                  <a:rPr lang="en-US" sz="2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has been taken as conservative value. </a:t>
                </a:r>
              </a:p>
              <a:p>
                <a:pPr>
                  <a:buClr>
                    <a:srgbClr val="C00000"/>
                  </a:buClr>
                  <a:buNone/>
                </a:pPr>
                <a:endParaRPr lang="en-US" sz="2400" b="1" u="sng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087" y="4253948"/>
                <a:ext cx="9946388" cy="1938992"/>
              </a:xfrm>
              <a:prstGeom prst="rect">
                <a:avLst/>
              </a:prstGeom>
              <a:blipFill rotWithShape="0">
                <a:blip r:embed="rId3"/>
                <a:stretch>
                  <a:fillRect l="-980" t="-2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234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2600" y="495301"/>
            <a:ext cx="93472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600"/>
              </a:spcAf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    Lateral loads such as: wind, soil pressure and earthquakes . 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7100" y="1608668"/>
            <a:ext cx="85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Lateral Soil Pressure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 the design of structures below grade, provision shall be made for the lateral pressure of adjacent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soil.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5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34999" y="1865749"/>
            <a:ext cx="11277600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ASCE7-16 code will be used for seismic analysis to evaluate the building under </a:t>
            </a: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rgbClr val="C00000"/>
              </a:buCl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Lateral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forces.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1123108" y="818634"/>
            <a:ext cx="48331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Earthquake Load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153783" y="2997597"/>
            <a:ext cx="6162495" cy="301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815077" y="4111486"/>
            <a:ext cx="9755188" cy="2362200"/>
          </a:xfrm>
          <a:prstGeom prst="rect">
            <a:avLst/>
          </a:prstGeom>
        </p:spPr>
        <p:txBody>
          <a:bodyPr vert="horz" lIns="121899" tIns="60949" rIns="121899" bIns="60949">
            <a:normAutofit/>
          </a:bodyPr>
          <a:lstStyle/>
          <a:p>
            <a:r>
              <a:rPr lang="en-US" sz="3400" dirty="0">
                <a:solidFill>
                  <a:srgbClr val="7030A0"/>
                </a:solidFill>
              </a:rPr>
              <a:t>Supervisor Name</a:t>
            </a:r>
            <a:r>
              <a:rPr lang="en-US" sz="3400" dirty="0">
                <a:solidFill>
                  <a:srgbClr val="002060"/>
                </a:solidFill>
              </a:rPr>
              <a:t>:</a:t>
            </a:r>
            <a:r>
              <a:rPr lang="en-US" sz="3400" dirty="0"/>
              <a:t> Dr. </a:t>
            </a:r>
            <a:r>
              <a:rPr lang="en-US" sz="3400" dirty="0" err="1"/>
              <a:t>Munther</a:t>
            </a:r>
            <a:r>
              <a:rPr lang="en-US" sz="3400" dirty="0"/>
              <a:t> </a:t>
            </a:r>
            <a:r>
              <a:rPr lang="en-US" sz="3400" dirty="0" err="1" smtClean="0"/>
              <a:t>Diab</a:t>
            </a:r>
            <a:r>
              <a:rPr lang="en-US" sz="3400" dirty="0" smtClean="0"/>
              <a:t> </a:t>
            </a:r>
          </a:p>
          <a:p>
            <a:endParaRPr lang="en-US" sz="3400" dirty="0">
              <a:solidFill>
                <a:srgbClr val="002060"/>
              </a:solidFill>
            </a:endParaRPr>
          </a:p>
          <a:p>
            <a:r>
              <a:rPr lang="en-US" sz="3400" dirty="0" err="1" smtClean="0">
                <a:solidFill>
                  <a:srgbClr val="7030A0"/>
                </a:solidFill>
              </a:rPr>
              <a:t>AcademicYear</a:t>
            </a:r>
            <a:r>
              <a:rPr lang="en-US" sz="3400" dirty="0" smtClean="0">
                <a:solidFill>
                  <a:srgbClr val="7030A0"/>
                </a:solidFill>
              </a:rPr>
              <a:t>: </a:t>
            </a:r>
            <a:r>
              <a:rPr lang="en-US" sz="3400" dirty="0" smtClean="0"/>
              <a:t>2020-2021</a:t>
            </a:r>
            <a:endParaRPr lang="en-US" sz="3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22312" y="1066800"/>
            <a:ext cx="10809288" cy="28194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3900" dirty="0" smtClean="0">
                <a:solidFill>
                  <a:srgbClr val="7030A0"/>
                </a:solidFill>
                <a:cs typeface="Arial" pitchFamily="34" charset="0"/>
              </a:rPr>
              <a:t>Prepared by:     </a:t>
            </a:r>
            <a:r>
              <a:rPr lang="en-US" sz="3900" dirty="0" smtClean="0"/>
              <a:t>Ahmad yahya              11714678       </a:t>
            </a:r>
          </a:p>
          <a:p>
            <a:pPr marL="0" indent="0">
              <a:buFont typeface="Arial"/>
              <a:buNone/>
            </a:pPr>
            <a:r>
              <a:rPr lang="en-US" sz="3900" dirty="0" smtClean="0"/>
              <a:t>                         </a:t>
            </a:r>
            <a:r>
              <a:rPr lang="en-US" sz="3900" dirty="0" err="1" smtClean="0"/>
              <a:t>Madleen</a:t>
            </a:r>
            <a:r>
              <a:rPr lang="en-US" sz="3900" dirty="0" smtClean="0"/>
              <a:t> </a:t>
            </a:r>
            <a:r>
              <a:rPr lang="en-US" sz="3900" dirty="0" err="1" smtClean="0"/>
              <a:t>Bzoor</a:t>
            </a:r>
            <a:r>
              <a:rPr lang="en-US" sz="3900" dirty="0" smtClean="0"/>
              <a:t>            11612158</a:t>
            </a:r>
          </a:p>
          <a:p>
            <a:pPr marL="0" indent="0">
              <a:buFont typeface="Arial"/>
              <a:buNone/>
            </a:pPr>
            <a:r>
              <a:rPr lang="en-US" sz="3900" dirty="0" smtClean="0"/>
              <a:t>                         Mohammad Ibrahim   11714763         </a:t>
            </a:r>
          </a:p>
          <a:p>
            <a:pPr marL="0" indent="0">
              <a:buFont typeface="Arial"/>
              <a:buNone/>
            </a:pPr>
            <a:r>
              <a:rPr lang="en-US" sz="3900" dirty="0" smtClean="0"/>
              <a:t>                         </a:t>
            </a:r>
            <a:r>
              <a:rPr lang="en-US" sz="3900" dirty="0" err="1" smtClean="0"/>
              <a:t>Obaida</a:t>
            </a:r>
            <a:r>
              <a:rPr lang="en-US" sz="3900" dirty="0" smtClean="0"/>
              <a:t> </a:t>
            </a:r>
            <a:r>
              <a:rPr lang="en-US" sz="3900" dirty="0" err="1" smtClean="0"/>
              <a:t>Zaben</a:t>
            </a:r>
            <a:r>
              <a:rPr lang="en-US" sz="3900" dirty="0" smtClean="0"/>
              <a:t>               11440709</a:t>
            </a:r>
          </a:p>
          <a:p>
            <a:pPr marL="0" indent="0">
              <a:buFont typeface="Arial"/>
              <a:buNone/>
            </a:pPr>
            <a:r>
              <a:rPr lang="en-US" sz="3900" dirty="0" smtClean="0"/>
              <a:t>                         </a:t>
            </a:r>
            <a:r>
              <a:rPr lang="en-US" sz="3900" dirty="0" err="1" smtClean="0"/>
              <a:t>Rasha</a:t>
            </a:r>
            <a:r>
              <a:rPr lang="en-US" sz="3900" dirty="0" smtClean="0"/>
              <a:t> </a:t>
            </a:r>
            <a:r>
              <a:rPr lang="en-US" sz="3900" dirty="0" err="1" smtClean="0"/>
              <a:t>Yameen</a:t>
            </a:r>
            <a:r>
              <a:rPr lang="en-US" sz="3900" dirty="0" smtClean="0"/>
              <a:t>              11715486</a:t>
            </a:r>
          </a:p>
          <a:p>
            <a:pPr>
              <a:buFont typeface="Arial"/>
              <a:buNone/>
            </a:pPr>
            <a:endParaRPr lang="en-US" sz="3700" dirty="0" smtClean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04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3900" y="458569"/>
            <a:ext cx="56515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Load </a:t>
            </a:r>
            <a:r>
              <a:rPr lang="en-US" sz="28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Combinations</a:t>
            </a:r>
            <a:r>
              <a:rPr lang="en-US" sz="2800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 </a:t>
            </a:r>
            <a:r>
              <a:rPr lang="en-US" sz="28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:</a:t>
            </a:r>
            <a:endParaRPr lang="en-US" sz="2800" b="1" dirty="0" smtClean="0"/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37755"/>
              </p:ext>
            </p:extLst>
          </p:nvPr>
        </p:nvGraphicFramePr>
        <p:xfrm>
          <a:off x="342901" y="1405414"/>
          <a:ext cx="5410200" cy="46778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0200"/>
              </a:tblGrid>
              <a:tr h="584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Ultimate Load Combination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1.4D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 D + 1.6 L+0.5S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 D + L+1.6S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 D + 1.0W + L+0.5S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 D + 1.0E + L+0.2S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0.9D+1.0W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0.9D+1.0E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319764"/>
              </p:ext>
            </p:extLst>
          </p:nvPr>
        </p:nvGraphicFramePr>
        <p:xfrm>
          <a:off x="6083300" y="1413828"/>
          <a:ext cx="5651500" cy="46778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51500"/>
              </a:tblGrid>
              <a:tr h="584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Service Load Combination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D+L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D+S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D+0.75(0.6W)+0.75L+0.75S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D+0.75(0.7E)+0.75L+0.75S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0.6D+0.6W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0.6D+0.7E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30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5900" y="1803400"/>
            <a:ext cx="11379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"/>
            </a:pP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ETABS 2018 to Build a 3D model for the structure, and to take reinforcing steel results for structural elements. 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"/>
            </a:pP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AutoCAD 2017 to draw plans, and reinforcing details.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"/>
            </a:pP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SAFE 2016 to design the footing .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3900" y="458569"/>
            <a:ext cx="56515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u="none" strike="noStrike" kern="0" spc="0" dirty="0" smtClean="0">
                <a:ln>
                  <a:noFill/>
                </a:ln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Computer Programs :</a:t>
            </a:r>
            <a:endParaRPr lang="en-US" sz="2800" b="1" u="none" strike="noStrike" kern="0" spc="0" dirty="0" smtClean="0">
              <a:ln>
                <a:noFill/>
              </a:ln>
              <a:solidFill>
                <a:srgbClr val="7030A0"/>
              </a:solidFill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60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1540" y="2860813"/>
            <a:ext cx="104267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</a:rPr>
              <a:t>Structural System Design and Analysis.</a:t>
            </a:r>
            <a:endParaRPr lang="en-US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23900" y="509369"/>
            <a:ext cx="56515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500" b="1" u="none" strike="noStrike" kern="0" spc="0" dirty="0" smtClean="0">
                <a:ln>
                  <a:noFill/>
                </a:ln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Structural System:</a:t>
            </a:r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4200" y="2141210"/>
            <a:ext cx="6184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 bearing structure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Moment Resisting Frame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System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Dual system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75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23900" y="509369"/>
            <a:ext cx="56515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500" b="1" u="none" strike="noStrike" kern="0" spc="0" dirty="0" smtClean="0">
                <a:ln>
                  <a:noFill/>
                </a:ln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Structural Element:</a:t>
            </a:r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3900" y="2133684"/>
            <a:ext cx="6184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System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System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System</a:t>
            </a:r>
          </a:p>
          <a:p>
            <a:pPr lvl="0"/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86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23900" y="509369"/>
            <a:ext cx="5651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Preliminary Design :</a:t>
            </a:r>
            <a:endParaRPr lang="en-US" sz="3000" b="1" dirty="0" smtClean="0"/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500" y="1524000"/>
            <a:ext cx="9740900" cy="2720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ratio of the longer to the shorter side (L/B) of the slab less than 2 so it’s preferable to design the slab as two way slab.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 find an initial thickness of slabs, take the critical panel as seen in figure below :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600"/>
              </a:spcAft>
            </a:pP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960245" y="3949148"/>
            <a:ext cx="4626085" cy="230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94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7" y="1993901"/>
            <a:ext cx="6818313" cy="2703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704848" y="705535"/>
            <a:ext cx="9150351" cy="780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ACI Code for minimum slab thickness in two way slabs with beams between all supports 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793748" y="5559602"/>
                <a:ext cx="7048924" cy="5799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h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𝑚𝑖𝑛</m:t>
                        </m:r>
                      </m:sub>
                    </m:sSub>
                    <m:r>
                      <a:rPr lang="en-US" sz="2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2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0</m:t>
                    </m:r>
                    <m:r>
                      <a:rPr lang="en-US" sz="2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.</m:t>
                    </m:r>
                    <m:r>
                      <a:rPr lang="en-US" sz="2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17</m:t>
                    </m:r>
                    <m:r>
                      <a:rPr lang="en-US" sz="2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a:rPr lang="en-U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𝑚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Use</a:t>
                </a:r>
                <a:r>
                  <a:rPr lang="en-US" sz="24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h</m:t>
                    </m:r>
                    <m:r>
                      <a:rPr lang="en-U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250</m:t>
                    </m:r>
                    <m:r>
                      <a:rPr lang="en-U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a:rPr lang="en-U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𝑚𝑚</m:t>
                    </m:r>
                  </m:oMath>
                </a14:m>
                <a:endPara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48" y="5559602"/>
                <a:ext cx="7048924" cy="579967"/>
              </a:xfrm>
              <a:prstGeom prst="rect">
                <a:avLst/>
              </a:prstGeom>
              <a:blipFill rotWithShape="0">
                <a:blip r:embed="rId3"/>
                <a:stretch>
                  <a:fillRect l="-259" b="-2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009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5596" y="546185"/>
            <a:ext cx="3299703" cy="62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sp>
        <p:nvSpPr>
          <p:cNvPr id="3" name="Rectangle 2"/>
          <p:cNvSpPr/>
          <p:nvPr/>
        </p:nvSpPr>
        <p:spPr>
          <a:xfrm>
            <a:off x="1208796" y="1404352"/>
            <a:ext cx="6480107" cy="539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Beams have been designed according to the ACI code : 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Picture 3" descr="ÙØªÙØ¬Ø© Ø¨Ø­Ø« Ø§ÙØµÙØ± Ø¹Ù âªBEAMS DEPTHâ¬â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96" y="2743201"/>
            <a:ext cx="8976604" cy="20164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10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722954"/>
              </p:ext>
            </p:extLst>
          </p:nvPr>
        </p:nvGraphicFramePr>
        <p:xfrm>
          <a:off x="533399" y="2265996"/>
          <a:ext cx="5410200" cy="1409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400"/>
                <a:gridCol w="1803400"/>
                <a:gridCol w="1803400"/>
              </a:tblGrid>
              <a:tr h="469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Direction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(mm)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 (mm)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-Direction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-Direction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485" y="848139"/>
            <a:ext cx="5125706" cy="562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15096" y="889085"/>
            <a:ext cx="375690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668776"/>
              </p:ext>
            </p:extLst>
          </p:nvPr>
        </p:nvGraphicFramePr>
        <p:xfrm>
          <a:off x="228136" y="2295410"/>
          <a:ext cx="5827005" cy="1832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2335"/>
                <a:gridCol w="1942335"/>
                <a:gridCol w="1942335"/>
              </a:tblGrid>
              <a:tr h="4580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(mm)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 (mm)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580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80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80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527" y="1325217"/>
            <a:ext cx="4382411" cy="496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0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04302" y="1007166"/>
            <a:ext cx="6399133" cy="13716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Outline</a:t>
            </a:r>
            <a:endParaRPr lang="en-US" sz="6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44600" y="2565400"/>
            <a:ext cx="10007600" cy="2349500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Description.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 Design and Analysis.</a:t>
            </a: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Dimensional Modeling &amp; Analysis.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Design of Structural Elements.</a:t>
            </a:r>
          </a:p>
          <a:p>
            <a:pPr marL="0" indent="0">
              <a:buNone/>
            </a:pP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5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5096" y="889085"/>
            <a:ext cx="3756904" cy="62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 Thickness 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267351"/>
              </p:ext>
            </p:extLst>
          </p:nvPr>
        </p:nvGraphicFramePr>
        <p:xfrm>
          <a:off x="346895" y="2706780"/>
          <a:ext cx="5670372" cy="187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186"/>
                <a:gridCol w="2835186"/>
              </a:tblGrid>
              <a:tr h="469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 (mm)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W1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41" y="1509704"/>
            <a:ext cx="4455920" cy="490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0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6368" y="838018"/>
            <a:ext cx="497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696" lvl="0" indent="-365696">
              <a:spcBef>
                <a:spcPts val="773"/>
              </a:spcBef>
              <a:buClr>
                <a:srgbClr val="C00000"/>
              </a:buClr>
              <a:buSzPct val="85000"/>
              <a:buFont typeface="Wingdings" panose="05000000000000000000" pitchFamily="2" charset="2"/>
              <a:buChar char="Ø"/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 for structural elements: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096636"/>
              </p:ext>
            </p:extLst>
          </p:nvPr>
        </p:nvGraphicFramePr>
        <p:xfrm>
          <a:off x="2786567" y="2291398"/>
          <a:ext cx="4853486" cy="3061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6743"/>
                <a:gridCol w="2426743"/>
              </a:tblGrid>
              <a:tr h="612261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elements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Modifiers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612261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0.25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22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0.35 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22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22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353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23900" y="509369"/>
            <a:ext cx="56515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Structural Model Verification :</a:t>
            </a:r>
            <a:endParaRPr lang="en-US" sz="3200" dirty="0" smtClean="0"/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7034" y="1473285"/>
            <a:ext cx="5122766" cy="62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Compatibility Check :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352" y="1551208"/>
            <a:ext cx="6747013" cy="484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9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3834" y="723985"/>
            <a:ext cx="5122766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r>
              <a:rPr lang="en-US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 :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67820"/>
              </p:ext>
            </p:extLst>
          </p:nvPr>
        </p:nvGraphicFramePr>
        <p:xfrm>
          <a:off x="1311543" y="2676410"/>
          <a:ext cx="8505560" cy="1984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390"/>
                <a:gridCol w="2126390"/>
                <a:gridCol w="2126390"/>
                <a:gridCol w="2126390"/>
              </a:tblGrid>
              <a:tr h="4961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Type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Result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Result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%Difference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96123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58223.9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58186.25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0.06%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61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29997.75 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29997.76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0.00%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61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23327.56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23327.56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0.00%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642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93834" y="432935"/>
            <a:ext cx="51227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Internal Forces Check 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693834" y="1755349"/>
                <a:ext cx="6799166" cy="48167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Results from ETABS :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baseline="-25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111.1 </a:t>
                </a:r>
                <a:r>
                  <a:rPr lang="en-US" sz="2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KN.m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124KN.m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118 </a:t>
                </a:r>
                <a:r>
                  <a:rPr lang="en-US" sz="2000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KN.m</a:t>
                </a:r>
                <a:endParaRPr lang="en-US" sz="20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(M</a:t>
                </a:r>
                <a:r>
                  <a:rPr lang="en-US" sz="20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+M</a:t>
                </a:r>
                <a:r>
                  <a:rPr lang="en-US" sz="20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)</a:t>
                </a:r>
                <a:r>
                  <a:rPr lang="ar-S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 +M</a:t>
                </a:r>
                <a:r>
                  <a:rPr lang="en-US" sz="20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(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111.1+118)</a:t>
                </a:r>
                <a:r>
                  <a:rPr lang="ar-S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 +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124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238.5 </a:t>
                </a:r>
                <a:r>
                  <a:rPr lang="en-US" sz="2000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KN.m</a:t>
                </a:r>
                <a:endPara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Result Manually :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uL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∗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L</m:t>
                        </m:r>
                      </m:e>
                      <m:sub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𝑙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𝑛</m:t>
                        </m:r>
                      </m:sub>
                      <m:sup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) / 8 =5*5*(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8.6)</a:t>
                </a:r>
                <a:r>
                  <a:rPr lang="en-US" sz="2000" baseline="30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ar-S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 = 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231 </a:t>
                </a:r>
                <a:r>
                  <a:rPr lang="en-US" sz="2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KN.m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%Error =(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238.5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231</a:t>
                </a:r>
                <a:r>
                  <a:rPr lang="ar-SA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ar-S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231)*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100% =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3%</a:t>
                </a:r>
                <a:r>
                  <a:rPr lang="ar-S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&gt;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10%         </a:t>
                </a:r>
                <a:r>
                  <a:rPr lang="en-US" sz="2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OK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ar-S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US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834" y="1755349"/>
                <a:ext cx="6799166" cy="4816703"/>
              </a:xfrm>
              <a:prstGeom prst="rect">
                <a:avLst/>
              </a:prstGeom>
              <a:blipFill rotWithShape="0">
                <a:blip r:embed="rId2"/>
                <a:stretch>
                  <a:fillRect l="-987" b="-1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693834" y="1094142"/>
            <a:ext cx="5122766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Fream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Check :</a:t>
            </a:r>
            <a:endParaRPr lang="en-US" sz="2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93834" y="1094142"/>
            <a:ext cx="5122766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Deflection Check :</a:t>
            </a:r>
            <a:endParaRPr lang="en-US" sz="2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452533" y="2126672"/>
                <a:ext cx="6451849" cy="3212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marR="0">
                  <a:lnSpc>
                    <a:spcPct val="110000"/>
                  </a:lnSpc>
                  <a:spcBef>
                    <a:spcPts val="600"/>
                  </a:spcBef>
                  <a:spcAft>
                    <a:spcPts val="800"/>
                  </a:spcAft>
                </a:pP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 The check is done on the fourth slab.</a:t>
                </a:r>
              </a:p>
              <a:p>
                <a:pPr marL="800100" marR="0" indent="-342900">
                  <a:lnSpc>
                    <a:spcPct val="110000"/>
                  </a:lnSpc>
                  <a:spcBef>
                    <a:spcPts val="600"/>
                  </a:spcBef>
                  <a:spcAft>
                    <a:spcPts val="800"/>
                  </a:spcAft>
                  <a:buFontTx/>
                  <a:buChar char="-"/>
                </a:pP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Using the following equation:</a:t>
                </a:r>
              </a:p>
              <a:p>
                <a:pPr marL="457200">
                  <a:lnSpc>
                    <a:spcPct val="110000"/>
                  </a:lnSpc>
                  <a:spcBef>
                    <a:spcPts val="600"/>
                  </a:spcBef>
                  <a:spcAft>
                    <a:spcPts val="800"/>
                  </a:spcAft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term Deflection =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2D+2SD+1.25L</a:t>
                </a:r>
                <a:endParaRPr lang="en-US" sz="20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marR="0">
                  <a:lnSpc>
                    <a:spcPct val="110000"/>
                  </a:lnSpc>
                  <a:spcBef>
                    <a:spcPts val="600"/>
                  </a:spcBef>
                  <a:spcAft>
                    <a:spcPts val="800"/>
                  </a:spcAft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term Deflection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</a:p>
              <a:p>
                <a:pPr marL="457200" marR="0">
                  <a:lnSpc>
                    <a:spcPct val="110000"/>
                  </a:lnSpc>
                  <a:spcBef>
                    <a:spcPts val="600"/>
                  </a:spcBef>
                  <a:spcAft>
                    <a:spcPts val="800"/>
                  </a:spcAft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45.5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200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34.6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 </a:t>
                </a:r>
                <a:endParaRPr lang="en-US" sz="20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Deflection = 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L/240=9400/240=39.1&gt; </a:t>
                </a:r>
                <a:r>
                  <a:rPr lang="en-US" sz="2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34.6mm 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OK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533" y="2126672"/>
                <a:ext cx="6451849" cy="3212611"/>
              </a:xfrm>
              <a:prstGeom prst="rect">
                <a:avLst/>
              </a:prstGeom>
              <a:blipFill rotWithShape="0">
                <a:blip r:embed="rId2"/>
                <a:stretch>
                  <a:fillRect l="-944" t="-949" b="-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241774" y="1094142"/>
            <a:ext cx="5486400" cy="327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9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71500" y="1968500"/>
                <a:ext cx="8153400" cy="38686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31445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dirty="0" smtClean="0">
                    <a:solidFill>
                      <a:srgbClr val="5B9BD5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R="0" lv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2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In this section, check if the capacity of slab to resist shear force by reading Vu from ETABS and compare with </a:t>
                </a:r>
                <a14:m>
                  <m:oMath xmlns:m="http://schemas.openxmlformats.org/officeDocument/2006/math"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∅</m:t>
                    </m:r>
                  </m:oMath>
                </a14:m>
                <a:r>
                  <a:rPr lang="en-US" sz="2200" dirty="0" err="1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Vc</a:t>
                </a:r>
                <a:r>
                  <a:rPr lang="en-US" sz="2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of slab:</a:t>
                </a:r>
                <a:endParaRPr lang="en-US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SzPts val="1200"/>
                  <a:buFont typeface="Wingdings" panose="05000000000000000000" pitchFamily="2" charset="2"/>
                  <a:buChar char="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∅</m:t>
                        </m:r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𝑐</m:t>
                        </m:r>
                      </m:sub>
                    </m:sSub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∅</m:t>
                    </m:r>
                    <m:f>
                      <m:fPr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𝜆</m:t>
                    </m:r>
                    <m:rad>
                      <m:radPr>
                        <m:degHide m:val="on"/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2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r>
                              <a:rPr lang="en-US" sz="2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𝑏</m:t>
                        </m:r>
                      </m:e>
                      <m:sub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𝑤</m:t>
                        </m:r>
                      </m:sub>
                    </m:sSub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𝑑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75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×</m:t>
                    </m:r>
                    <m:f>
                      <m:fPr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28</m:t>
                        </m:r>
                      </m:e>
                    </m:rad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×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1000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×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170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2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𝟏𝟐𝟐</m:t>
                    </m:r>
                    <m:r>
                      <a:rPr lang="en-US" sz="22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sz="22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𝟒𝟒</m:t>
                    </m:r>
                    <m:r>
                      <a:rPr lang="en-US" sz="22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22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𝒌𝑵</m:t>
                    </m:r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en-US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SzPts val="1200"/>
                  <a:buFont typeface="Wingdings" panose="05000000000000000000" pitchFamily="2" charset="2"/>
                  <a:buChar char=""/>
                </a:pPr>
                <a:r>
                  <a:rPr lang="en-US" sz="2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Results from ETABS in B1 based on ultimate loads as shown in the following  figures: </a:t>
                </a:r>
                <a:endParaRPr lang="en-US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" y="1968500"/>
                <a:ext cx="8153400" cy="3868623"/>
              </a:xfrm>
              <a:prstGeom prst="rect">
                <a:avLst/>
              </a:prstGeom>
              <a:blipFill rotWithShape="0">
                <a:blip r:embed="rId2"/>
                <a:stretch>
                  <a:fillRect l="-972" r="-972" b="-1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693834" y="1094142"/>
            <a:ext cx="5122766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Slab shear Check :</a:t>
            </a:r>
            <a:endParaRPr lang="en-US" sz="2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40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602933" y="5863552"/>
                <a:ext cx="4541051" cy="4364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SzPts val="1200"/>
                  <a:buFont typeface="Wingdings" panose="05000000000000000000" pitchFamily="2" charset="2"/>
                  <a:buChar char=""/>
                </a:pPr>
                <a:r>
                  <a:rPr lang="en-US" sz="220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Based on results Vu &lt; </a:t>
                </a:r>
                <a14:m>
                  <m:oMath xmlns:m="http://schemas.openxmlformats.org/officeDocument/2006/math">
                    <m:r>
                      <a:rPr lang="en-US" sz="2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∅</m:t>
                    </m:r>
                    <m:sSub>
                      <m:sSubPr>
                        <m:ctrlP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2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OK</a:t>
                </a:r>
                <a:endParaRPr lang="en-US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2933" y="5863552"/>
                <a:ext cx="4541051" cy="436402"/>
              </a:xfrm>
              <a:prstGeom prst="rect">
                <a:avLst/>
              </a:prstGeom>
              <a:blipFill rotWithShape="0">
                <a:blip r:embed="rId4"/>
                <a:stretch>
                  <a:fillRect t="-9859" r="-940" b="-26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252" y="595354"/>
            <a:ext cx="5157636" cy="4829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795" y="595354"/>
            <a:ext cx="448627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6009" y="3076161"/>
            <a:ext cx="104267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7030A0"/>
                </a:solidFill>
              </a:rPr>
              <a:t>Three Dimensional Dynamic </a:t>
            </a:r>
            <a:r>
              <a:rPr lang="en-US" sz="4400" dirty="0" smtClean="0">
                <a:solidFill>
                  <a:srgbClr val="7030A0"/>
                </a:solidFill>
              </a:rPr>
              <a:t>Evaluation</a:t>
            </a:r>
            <a:endParaRPr lang="en-US" sz="4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9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6600" y="698500"/>
            <a:ext cx="974090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Determine the Risk Category: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building is used for educational purposes. Therefore, the risk category was determined as shown in Table 1.5-1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5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742121" y="2588728"/>
            <a:ext cx="10159448" cy="1325563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solidFill>
                  <a:srgbClr val="7030A0"/>
                </a:solidFill>
                <a:cs typeface="Arial" pitchFamily="34" charset="0"/>
              </a:rPr>
              <a:t>General Description.</a:t>
            </a:r>
            <a:r>
              <a:rPr lang="en-US" b="1" dirty="0" smtClean="0">
                <a:cs typeface="Arial" pitchFamily="34" charset="0"/>
              </a:rPr>
              <a:t/>
            </a:r>
            <a:br>
              <a:rPr lang="en-US" b="1" dirty="0" smtClean="0">
                <a:cs typeface="Arial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268287"/>
            <a:ext cx="6638924" cy="637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6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5500" y="574814"/>
            <a:ext cx="8585200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Determine the Importance Factor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24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importance factor is a function from the risk category and it is determined from Table 1.5-2 :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274" y="2755900"/>
            <a:ext cx="5788025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5600" y="381000"/>
            <a:ext cx="10071100" cy="2176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Determine Site Soil Classification: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selecting of site class is based on soil stiffness. According to Table 20.3-1, the type of soil is  rock with allowable bearing capacity = 450 KN/m</a:t>
            </a:r>
            <a:r>
              <a:rPr lang="en-US" sz="200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 the site class is (B).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557045"/>
            <a:ext cx="74803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5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"/>
          </p:nvPr>
        </p:nvSpPr>
        <p:spPr>
          <a:xfrm>
            <a:off x="165100" y="139700"/>
            <a:ext cx="12026900" cy="6243320"/>
          </a:xfrm>
        </p:spPr>
        <p:txBody>
          <a:bodyPr/>
          <a:lstStyle/>
          <a:p>
            <a:pPr>
              <a:buClr>
                <a:srgbClr val="C00000"/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 Mapped acceleration parameters:</a:t>
            </a:r>
          </a:p>
          <a:p>
            <a:pPr marL="457200" lvl="1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0.625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0.352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55" y="1038169"/>
            <a:ext cx="3736962" cy="33482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9912768"/>
                  </p:ext>
                </p:extLst>
              </p:nvPr>
            </p:nvGraphicFramePr>
            <p:xfrm>
              <a:off x="794247" y="2716693"/>
              <a:ext cx="5845091" cy="351182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91041"/>
                    <a:gridCol w="1977025"/>
                    <a:gridCol w="1977025"/>
                  </a:tblGrid>
                  <a:tr h="470324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</a:rPr>
                            <a:t>2% Exceedance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7032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</a:tr>
                  <a:tr h="109769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Using zones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(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𝟐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𝟓𝐙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) ∗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𝟏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𝟎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𝟗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(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𝟏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𝟐𝟓𝐙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) ∗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𝟏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𝟎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𝟖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47349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Ramallah Z=0.15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ctrlP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𝟐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.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𝟓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∗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𝟎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.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𝟏𝟓</m:t>
                                        </m:r>
                                      </m:e>
                                    </m:d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∗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𝟏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𝟎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𝟗</m:t>
                                    </m:r>
                                  </m:den>
                                </m:f>
                                <m:r>
                                  <a:rPr lang="en-US" sz="160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r>
                                  <a:rPr lang="en-US" sz="160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𝟎</m:t>
                                </m:r>
                                <m:r>
                                  <a:rPr lang="en-US" sz="160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.</m:t>
                                </m:r>
                                <m:r>
                                  <a:rPr lang="en-US" sz="160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𝟔𝟐𝟓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ctrlP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𝟏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.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𝟐𝟓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∗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𝟎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.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rPr>
                                          <m:t>𝟏𝟓</m:t>
                                        </m:r>
                                      </m:e>
                                    </m:d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∗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𝟏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𝟎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𝟖</m:t>
                                    </m:r>
                                  </m:den>
                                </m:f>
                                <m:r>
                                  <a:rPr lang="en-US" sz="160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r>
                                  <a:rPr lang="en-US" sz="160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𝟎</m:t>
                                </m:r>
                                <m:r>
                                  <a:rPr lang="en-US" sz="160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.</m:t>
                                </m:r>
                                <m:r>
                                  <a:rPr lang="en-US" sz="160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𝟑𝟓𝟐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9912768"/>
                  </p:ext>
                </p:extLst>
              </p:nvPr>
            </p:nvGraphicFramePr>
            <p:xfrm>
              <a:off x="794247" y="2716693"/>
              <a:ext cx="5845091" cy="351182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91041"/>
                    <a:gridCol w="1977025"/>
                    <a:gridCol w="1977025"/>
                  </a:tblGrid>
                  <a:tr h="470324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</a:rPr>
                            <a:t>2% Exceedance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7032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</a:tr>
                  <a:tr h="109769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Using zones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96296" t="-86667" r="-100926" b="-13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95692" t="-86667" r="-615" b="-135556"/>
                          </a:stretch>
                        </a:blipFill>
                      </a:tcPr>
                    </a:tc>
                  </a:tr>
                  <a:tr h="147349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Ramallah Z=0.15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96296" t="-138843" r="-100926" b="-8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310" marR="30480" marT="889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95692" t="-138843" r="-615" b="-82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4449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524014"/>
            <a:ext cx="999490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Define the Site Coefficients, F</a:t>
            </a:r>
            <a:r>
              <a:rPr lang="en-US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</a:t>
            </a:r>
            <a:r>
              <a:rPr lang="en-US" sz="24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These coefficients are based on site class and mapped spectral accelerations, </a:t>
            </a:r>
            <a:r>
              <a:rPr lang="en-US" sz="2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20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&amp; S</a:t>
            </a:r>
            <a:r>
              <a:rPr lang="en-US" sz="20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1" y="2209800"/>
            <a:ext cx="4902200" cy="37846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209800"/>
            <a:ext cx="5537200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4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06457" y="717034"/>
            <a:ext cx="61711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Spectral Response Acceleration Parameters</a:t>
            </a: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:</a:t>
            </a:r>
            <a:r>
              <a:rPr lang="en-US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435100" y="1485900"/>
            <a:ext cx="730250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2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MS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</a:t>
            </a:r>
            <a:r>
              <a:rPr lang="en-US" sz="2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</a:t>
            </a:r>
            <a:r>
              <a:rPr lang="en-US" sz="22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</a:t>
            </a:r>
            <a:r>
              <a:rPr lang="en-US" sz="2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·S</a:t>
            </a:r>
            <a:r>
              <a:rPr lang="en-US" sz="22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0.9 X 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0.625= 0.5625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2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M1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F</a:t>
            </a:r>
            <a:r>
              <a:rPr lang="en-US" sz="2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·S</a:t>
            </a:r>
            <a:r>
              <a:rPr lang="en-US" sz="2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0.8 X 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0.352 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= 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0.2816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81634" y="3270072"/>
            <a:ext cx="72876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Design Spectral Acceleration Parameters</a:t>
            </a:r>
            <a:r>
              <a:rPr lang="ar-S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ar-SA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endParaRPr lang="en-US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2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DS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2/3.S</a:t>
            </a:r>
            <a:r>
              <a:rPr lang="en-US" sz="2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MS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0.375</a:t>
            </a:r>
            <a:endParaRPr lang="en-US" sz="2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2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D1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2/3.S</a:t>
            </a:r>
            <a:r>
              <a:rPr lang="en-US" sz="22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M1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</a:t>
            </a: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0.188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9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59816" y="602734"/>
            <a:ext cx="700148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category (SDC): </a:t>
            </a:r>
            <a:r>
              <a:rPr lang="en-US" sz="2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26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54" y="2032317"/>
            <a:ext cx="4820368" cy="37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9816" y="602734"/>
            <a:ext cx="70014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Fundamental Natural Period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9816" y="1658070"/>
            <a:ext cx="875341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According to ASCE7-16 Code, the fundamental period in each direction calculated as follows: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= C</a:t>
            </a:r>
            <a:r>
              <a:rPr lang="en-US" sz="20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20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911" y="2121383"/>
            <a:ext cx="5163724" cy="260964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14651" y="4764673"/>
            <a:ext cx="8753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Using the Interpolation Cu =1.524</a:t>
            </a:r>
          </a:p>
        </p:txBody>
      </p:sp>
    </p:spTree>
    <p:extLst>
      <p:ext uri="{BB962C8B-B14F-4D97-AF65-F5344CB8AC3E}">
        <p14:creationId xmlns:p14="http://schemas.microsoft.com/office/powerpoint/2010/main" val="15560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3314" y="543397"/>
            <a:ext cx="980368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Section 12.8.2.1 of the ASCE7-16 provides an empirical formula to calculate the approximate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period ,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20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as follows: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20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C</a:t>
            </a:r>
            <a:r>
              <a:rPr lang="en-US" sz="20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ℎ</a:t>
            </a:r>
            <a:r>
              <a:rPr lang="en-US" sz="2000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792" y="1622286"/>
            <a:ext cx="6439208" cy="36355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3314" y="5401276"/>
            <a:ext cx="353673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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=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1.524X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0.622 =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0.95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sec.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2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9816" y="602734"/>
            <a:ext cx="70014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Seismic Analysis Methods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9183" y="1610979"/>
            <a:ext cx="62147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Equivalent Lateral Force Method (ELF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Response Spectrum Method (MRS):</a:t>
            </a: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Time History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128211" y="3116179"/>
            <a:ext cx="7976936" cy="320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8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79400" y="990600"/>
            <a:ext cx="10833100" cy="49276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Project Description 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project is analysis and design The Palestine Red Crescent Society School for the Deaf in Ramallah.</a:t>
            </a:r>
          </a:p>
          <a:p>
            <a:pPr marL="0" indent="0">
              <a:buNone/>
            </a:pPr>
            <a:r>
              <a:rPr lang="en-US" dirty="0"/>
              <a:t>This building has seven floors, two of them Underground (basement) and five above ground . This building includes: classrooms, halls, mechanical rooms, various laboratories, Elevators and water tanks </a:t>
            </a:r>
          </a:p>
        </p:txBody>
      </p:sp>
    </p:spTree>
    <p:extLst>
      <p:ext uri="{BB962C8B-B14F-4D97-AF65-F5344CB8AC3E}">
        <p14:creationId xmlns:p14="http://schemas.microsoft.com/office/powerpoint/2010/main" val="118756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9815" y="1471934"/>
            <a:ext cx="10365647" cy="104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These factors will be determined according to the types of lateral force resisting system listed in Table 12.2-1 of ASCE7-16 code.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9816" y="602734"/>
            <a:ext cx="9138426" cy="62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Determine Design Coefficients and Factors for LFRS:</a:t>
            </a:r>
          </a:p>
        </p:txBody>
      </p:sp>
      <p:sp>
        <p:nvSpPr>
          <p:cNvPr id="5" name="Rectangle 4"/>
          <p:cNvSpPr/>
          <p:nvPr/>
        </p:nvSpPr>
        <p:spPr>
          <a:xfrm>
            <a:off x="709419" y="3409943"/>
            <a:ext cx="106664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According to the Table 12.2-1 in ASCE7-16, the LFRS will be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Building Frame System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with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Ordinary reinforced concrete shear walls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and check using equivalent lateral force procedure to make sure that shear walls take the lateral forces.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50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78" y="503583"/>
            <a:ext cx="10336696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02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2052" y="955026"/>
            <a:ext cx="87469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modification coefficient (R)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Overstrength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factor (Ω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= 2.5 </a:t>
            </a:r>
          </a:p>
          <a:p>
            <a:pPr>
              <a:lnSpc>
                <a:spcPct val="15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amplification factor (C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4.5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899200"/>
              </p:ext>
            </p:extLst>
          </p:nvPr>
        </p:nvGraphicFramePr>
        <p:xfrm>
          <a:off x="782052" y="3140243"/>
          <a:ext cx="9300413" cy="19250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3090"/>
                <a:gridCol w="3023896"/>
                <a:gridCol w="2825238"/>
                <a:gridCol w="1268189"/>
              </a:tblGrid>
              <a:tr h="979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Shear wall reactions (KN)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Base shear(KN)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of load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727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X-direction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6493.2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6494.4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99.98%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27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Y-direction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4573.4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4576.7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99.99%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942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5041" y="768770"/>
            <a:ext cx="627905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Equivalent Lateral Force Method (ELF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:</a:t>
            </a:r>
            <a:endParaRPr lang="en-US" sz="2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18052" y="1768641"/>
            <a:ext cx="5446644" cy="411480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963477" y="1768641"/>
            <a:ext cx="5857461" cy="411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92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5611" y="617621"/>
            <a:ext cx="11428491" cy="6577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Hand calculations for ELF: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20" y="1149124"/>
            <a:ext cx="6317975" cy="550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450704"/>
              </p:ext>
            </p:extLst>
          </p:nvPr>
        </p:nvGraphicFramePr>
        <p:xfrm>
          <a:off x="1491915" y="1612230"/>
          <a:ext cx="7844592" cy="1720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1148"/>
                <a:gridCol w="1961148"/>
                <a:gridCol w="1961148"/>
                <a:gridCol w="1961148"/>
              </a:tblGrid>
              <a:tr h="573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 (KN)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(KN)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73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6581.1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6502.2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1.2%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3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4635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4597.8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491915" y="3982453"/>
            <a:ext cx="8590547" cy="81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"/>
              <a:tabLst>
                <a:tab pos="457200" algn="l"/>
              </a:tabLst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difference between hand results and ETABS results less than the allowable (10%) so it is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Ok. </a:t>
            </a:r>
            <a:endParaRPr lang="en-US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73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0948" y="609418"/>
            <a:ext cx="5782090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Structural Irregularities Checks</a:t>
            </a:r>
            <a:r>
              <a:rPr lang="en-US" sz="22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360948" y="1428055"/>
            <a:ext cx="50924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marR="0" lvl="2" indent="-285750">
              <a:lnSpc>
                <a:spcPct val="150000"/>
              </a:lnSpc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Horizontal Irregularity: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453423" y="1189385"/>
            <a:ext cx="6036212" cy="522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6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1369" y="47064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1a-Torsional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irregularity:</a:t>
            </a:r>
          </a:p>
          <a:p>
            <a:pPr lvl="1">
              <a:buClr>
                <a:srgbClr val="C00000"/>
              </a:buClr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</a:t>
            </a:r>
            <a:endParaRPr lang="en-US" sz="2400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148" y="1479882"/>
            <a:ext cx="6848409" cy="29357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65173" y="5220453"/>
            <a:ext cx="8739773" cy="539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Accidental eccentricity,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 = A</a:t>
            </a:r>
            <a:r>
              <a:rPr lang="en-US" sz="2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x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* 0.05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77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886943"/>
              </p:ext>
            </p:extLst>
          </p:nvPr>
        </p:nvGraphicFramePr>
        <p:xfrm>
          <a:off x="168441" y="1816770"/>
          <a:ext cx="11213434" cy="4776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5978"/>
                <a:gridCol w="1198763"/>
                <a:gridCol w="1475978"/>
                <a:gridCol w="1475978"/>
                <a:gridCol w="1424780"/>
                <a:gridCol w="1424780"/>
                <a:gridCol w="1018950"/>
                <a:gridCol w="1052664"/>
                <a:gridCol w="665563"/>
              </a:tblGrid>
              <a:tr h="597067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7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Displacement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Ratio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Ax</a:t>
                      </a:r>
                      <a:r>
                        <a:rPr lang="en-US" sz="18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Eccentricity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7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δmax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δavg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70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16.497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1.009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70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13.528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13.205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70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9.889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70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7.378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1.103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70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3.713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68441" y="871881"/>
            <a:ext cx="6424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Torsional irregularity in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X-direction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</a:p>
          <a:p>
            <a:pPr lvl="2">
              <a:buNone/>
            </a:pPr>
            <a:r>
              <a:rPr lang="en-US" sz="2400" u="sng" dirty="0">
                <a:latin typeface="Arial" pitchFamily="34" charset="0"/>
                <a:cs typeface="Arial" pitchFamily="34" charset="0"/>
              </a:rPr>
              <a:t>Irregularity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does not exist</a:t>
            </a:r>
            <a:endParaRPr lang="en-US" sz="2400" u="sng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09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193775"/>
              </p:ext>
            </p:extLst>
          </p:nvPr>
        </p:nvGraphicFramePr>
        <p:xfrm>
          <a:off x="372980" y="1588168"/>
          <a:ext cx="10936706" cy="48848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8369"/>
                <a:gridCol w="1086999"/>
                <a:gridCol w="1338369"/>
                <a:gridCol w="1338369"/>
                <a:gridCol w="1291945"/>
                <a:gridCol w="1370439"/>
                <a:gridCol w="1058030"/>
                <a:gridCol w="1389394"/>
                <a:gridCol w="724792"/>
              </a:tblGrid>
              <a:tr h="380357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Ey3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3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Displacement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Ay</a:t>
                      </a:r>
                      <a:r>
                        <a:rPr lang="en-US" sz="1600" b="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Eccentricity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3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δmax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δavg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8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30.885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30.008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1.032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8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25.325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24.554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1.031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1.035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8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19.657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19.026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1.033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1.034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8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14.14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13.65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8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9.105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8.728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1.007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421733" y="624823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Torsional irregularity in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Y-direction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</a:p>
          <a:p>
            <a:pPr lvl="2">
              <a:buNone/>
            </a:pPr>
            <a:r>
              <a:rPr lang="en-US" sz="2400" u="sng" dirty="0">
                <a:latin typeface="Arial" pitchFamily="34" charset="0"/>
                <a:cs typeface="Arial" pitchFamily="34" charset="0"/>
              </a:rPr>
              <a:t>Irregularity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exist</a:t>
            </a:r>
            <a:endParaRPr lang="en-US" sz="2400" u="sng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22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19951045"/>
              </p:ext>
            </p:extLst>
          </p:nvPr>
        </p:nvGraphicFramePr>
        <p:xfrm>
          <a:off x="1219200" y="1910951"/>
          <a:ext cx="7820025" cy="42805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6071"/>
                <a:gridCol w="2606977"/>
                <a:gridCol w="2606977"/>
              </a:tblGrid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Floor Name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Floor Height (m)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Floor Area (m</a:t>
                      </a: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second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Basement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813.95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first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Basement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711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ground floor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629.69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first floor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675.02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second floor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675.02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third floor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675.02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fourth floor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675.02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Roof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22.4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66138" y="1110732"/>
            <a:ext cx="4469493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General Information:</a:t>
            </a:r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6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1369" y="47064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buFont typeface="Wingdings" pitchFamily="2" charset="2"/>
              <a:buChar char="ü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Reentrant corner irregularity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8032" y="1181840"/>
            <a:ext cx="3029537" cy="188754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4800" y="4661377"/>
            <a:ext cx="6096000" cy="8951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69545" lvl="1" indent="-342900">
              <a:spcBef>
                <a:spcPts val="493"/>
              </a:spcBef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diaphragm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discontinuity irregularity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426645" lvl="1">
              <a:spcBef>
                <a:spcPts val="493"/>
              </a:spcBef>
              <a:buSzPct val="85000"/>
              <a:defRPr/>
            </a:pP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Does </a:t>
            </a:r>
            <a:r>
              <a:rPr lang="en-US" sz="2400" u="sng" dirty="0">
                <a:latin typeface="Arial" pitchFamily="34" charset="0"/>
                <a:cs typeface="Arial" pitchFamily="34" charset="0"/>
              </a:rPr>
              <a:t>not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exist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02961" y="3523021"/>
            <a:ext cx="25664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26645" lvl="1">
              <a:spcBef>
                <a:spcPts val="493"/>
              </a:spcBef>
              <a:buSzPct val="85000"/>
              <a:defRPr/>
            </a:pPr>
            <a:r>
              <a:rPr lang="en-US" sz="2400" u="sng" dirty="0">
                <a:latin typeface="Arial" pitchFamily="34" charset="0"/>
                <a:cs typeface="Arial" pitchFamily="34" charset="0"/>
              </a:rPr>
              <a:t>Does not exist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1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80156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buFont typeface="Wingdings" pitchFamily="2" charset="2"/>
              <a:buChar char="ü"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 Out of plane offset irregularity:</a:t>
            </a:r>
          </a:p>
          <a:p>
            <a:pPr lvl="1">
              <a:buNone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    </a:t>
            </a:r>
            <a:endParaRPr lang="en-US" sz="2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390" y="3723903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buFont typeface="Wingdings" pitchFamily="2" charset="2"/>
              <a:buChar char="ü"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Non parallel system irregularity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294252"/>
            <a:ext cx="1981200" cy="12684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864876"/>
            <a:ext cx="1828800" cy="1905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18391" y="1794293"/>
            <a:ext cx="24352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sz="2200" u="sng" dirty="0">
                <a:latin typeface="Arial" pitchFamily="34" charset="0"/>
                <a:cs typeface="Arial" pitchFamily="34" charset="0"/>
              </a:rPr>
              <a:t>Does not exist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26674" y="5347221"/>
            <a:ext cx="24352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sz="2200" u="sng" dirty="0">
                <a:latin typeface="Arial" pitchFamily="34" charset="0"/>
                <a:cs typeface="Arial" pitchFamily="34" charset="0"/>
              </a:rPr>
              <a:t>Does not exist</a:t>
            </a:r>
          </a:p>
        </p:txBody>
      </p:sp>
    </p:spTree>
    <p:extLst>
      <p:ext uri="{BB962C8B-B14F-4D97-AF65-F5344CB8AC3E}">
        <p14:creationId xmlns:p14="http://schemas.microsoft.com/office/powerpoint/2010/main" val="429065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20315" y="874603"/>
            <a:ext cx="5092475" cy="539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marR="0" lvl="2" indent="-285750">
              <a:lnSpc>
                <a:spcPct val="150000"/>
              </a:lnSpc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Vertical 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Irregularity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980" y="1413981"/>
            <a:ext cx="8130624" cy="5380121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36515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577" y="768769"/>
            <a:ext cx="3137141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Stiffness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Irregularities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2302" y="1308147"/>
            <a:ext cx="1876425" cy="22002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3558" y="2188647"/>
            <a:ext cx="22589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exist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7895" y="4644190"/>
            <a:ext cx="1762125" cy="1371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63558" y="3930922"/>
            <a:ext cx="39642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31392" lvl="1" indent="-304747">
              <a:spcBef>
                <a:spcPts val="493"/>
              </a:spcBef>
              <a:buSzPct val="85000"/>
              <a:buFont typeface="Wingdings" pitchFamily="2" charset="2"/>
              <a:buChar char="ü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(weight) irregularity:</a:t>
            </a:r>
          </a:p>
        </p:txBody>
      </p:sp>
      <p:sp>
        <p:nvSpPr>
          <p:cNvPr id="7" name="Rectangle 6"/>
          <p:cNvSpPr/>
          <p:nvPr/>
        </p:nvSpPr>
        <p:spPr>
          <a:xfrm>
            <a:off x="893023" y="5457753"/>
            <a:ext cx="22589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exist</a:t>
            </a:r>
          </a:p>
        </p:txBody>
      </p:sp>
    </p:spTree>
    <p:extLst>
      <p:ext uri="{BB962C8B-B14F-4D97-AF65-F5344CB8AC3E}">
        <p14:creationId xmlns:p14="http://schemas.microsoft.com/office/powerpoint/2010/main" val="349284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9534" y="768769"/>
            <a:ext cx="4173387" cy="5389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200" dirty="0">
                <a:latin typeface="Arial" pitchFamily="34" charset="0"/>
                <a:cs typeface="Arial" pitchFamily="34" charset="0"/>
              </a:rPr>
              <a:t>Vertical geometric irregularity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3331" y="1058560"/>
            <a:ext cx="266382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1895" y="2688926"/>
            <a:ext cx="22589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exist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569270" y="3600874"/>
            <a:ext cx="8229048" cy="539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In-Plane Discontinuity in Vertical Lateral Force Resisting Elements: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6772" y="4737914"/>
            <a:ext cx="3361690" cy="16954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891895" y="5525066"/>
            <a:ext cx="22589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exist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031631" y="1753483"/>
                <a:ext cx="2885726" cy="6183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27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27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631" y="1753483"/>
                <a:ext cx="2885726" cy="6183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648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746" y="544853"/>
            <a:ext cx="4715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Discontinuity in Lateral Strength: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98095" y="1497105"/>
            <a:ext cx="6096000" cy="10372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a- Weak Story Irregularity.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b- Extreme Weak Story Irregularity.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1574" y="1862321"/>
            <a:ext cx="2542089" cy="2325286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sp>
        <p:nvSpPr>
          <p:cNvPr id="6" name="Rectangle 5"/>
          <p:cNvSpPr/>
          <p:nvPr/>
        </p:nvSpPr>
        <p:spPr>
          <a:xfrm>
            <a:off x="995883" y="3756720"/>
            <a:ext cx="22589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exist</a:t>
            </a:r>
          </a:p>
        </p:txBody>
      </p:sp>
    </p:spTree>
    <p:extLst>
      <p:ext uri="{BB962C8B-B14F-4D97-AF65-F5344CB8AC3E}">
        <p14:creationId xmlns:p14="http://schemas.microsoft.com/office/powerpoint/2010/main" val="335086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47969" y="673185"/>
            <a:ext cx="416171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4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Response</a:t>
            </a:r>
            <a:r>
              <a:rPr lang="en-US" sz="2400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Spectrum Method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7969" y="1633153"/>
            <a:ext cx="6096000" cy="498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Minimum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Number of Modes: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574" y="2892907"/>
            <a:ext cx="7362203" cy="2487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801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56" y="1086678"/>
            <a:ext cx="5944318" cy="470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9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11469" y="972753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Response Spectrum Curve: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737224" y="1526751"/>
            <a:ext cx="5108575" cy="325278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1469" y="1871050"/>
            <a:ext cx="6096000" cy="34624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SDS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=0.375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SD1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=0.188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 = the fundamental period of the structure.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To = 0.2 SD1/SDS =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0.1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sec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TS = SD1/SDS =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0.5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sec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TL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 4sec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(Israeli code).  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Sa = the design spectral response acceleration.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5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8696" y="787485"/>
            <a:ext cx="4390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Response Spectrum Definition:</a:t>
            </a: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20348" y="1718309"/>
            <a:ext cx="7513983" cy="427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9635" y="653534"/>
            <a:ext cx="5191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/>
              <a:t>Arc</a:t>
            </a:r>
            <a:r>
              <a:rPr lang="en-US" sz="2800" b="1" dirty="0" smtClean="0">
                <a:cs typeface="Arial" pitchFamily="34" charset="0"/>
              </a:rPr>
              <a:t>hitectural Plans</a:t>
            </a:r>
            <a:r>
              <a:rPr lang="en-US" sz="2800" b="1" dirty="0" smtClean="0"/>
              <a:t>: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483759" y="5916827"/>
            <a:ext cx="207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Basement 1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159" y="5916826"/>
            <a:ext cx="207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Basement 2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62" y="1497330"/>
            <a:ext cx="4204018" cy="420147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521" y="1497330"/>
            <a:ext cx="4322762" cy="420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73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3460" y="711285"/>
            <a:ext cx="708302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Checking for Dynamic Response Spectrum Analysis:</a:t>
            </a: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3460" y="1714585"/>
            <a:ext cx="2573140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Scaling in X–direction: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8" y="3313043"/>
            <a:ext cx="3689281" cy="234915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470" y="3313043"/>
            <a:ext cx="4012896" cy="2349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004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344855" y="5739340"/>
                <a:ext cx="6231578" cy="5335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/>
                      <m:t>→</m:t>
                    </m:r>
                    <m:r>
                      <a:rPr lang="en-US" i="1"/>
                      <m:t>𝑆𝑐𝑎𝑙𝑒</m:t>
                    </m:r>
                    <m:r>
                      <a:rPr lang="en-US" i="1"/>
                      <m:t> </m:t>
                    </m:r>
                    <m:r>
                      <a:rPr lang="en-US" i="1"/>
                      <m:t>𝐹𝑎𝑐𝑡𝑜𝑟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𝑔</m:t>
                        </m:r>
                        <m:r>
                          <a:rPr lang="en-US" i="1"/>
                          <m:t>×</m:t>
                        </m:r>
                        <m:r>
                          <a:rPr lang="en-US" i="1"/>
                          <m:t>𝐼</m:t>
                        </m:r>
                      </m:num>
                      <m:den>
                        <m:r>
                          <a:rPr lang="en-US" i="1"/>
                          <m:t>𝑅</m:t>
                        </m:r>
                      </m:den>
                    </m:f>
                    <m:r>
                      <a:rPr lang="en-US" i="1"/>
                      <m:t>×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(</m:t>
                        </m:r>
                        <m:r>
                          <a:rPr lang="en-US" i="1"/>
                          <m:t>𝐸𝑥</m:t>
                        </m:r>
                        <m:r>
                          <a:rPr lang="en-US" i="1"/>
                          <m:t>)</m:t>
                        </m:r>
                      </m:num>
                      <m:den>
                        <m:r>
                          <a:rPr lang="en-US" i="1"/>
                          <m:t>(</m:t>
                        </m:r>
                        <m:r>
                          <a:rPr lang="en-US" i="1"/>
                          <m:t>𝑅𝑆𝑥</m:t>
                        </m:r>
                        <m:r>
                          <a:rPr lang="en-US" i="1"/>
                          <m:t>)</m:t>
                        </m:r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9810</m:t>
                        </m:r>
                        <m:r>
                          <a:rPr lang="en-US" i="1"/>
                          <m:t>×</m:t>
                        </m:r>
                        <m:r>
                          <a:rPr lang="en-US" i="1"/>
                          <m:t>1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25</m:t>
                        </m:r>
                      </m:num>
                      <m:den>
                        <m:r>
                          <a:rPr lang="en-US" i="1"/>
                          <m:t>5</m:t>
                        </m:r>
                      </m:den>
                    </m:f>
                    <m:r>
                      <a:rPr lang="en-US" i="1"/>
                      <m:t>×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6502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295</m:t>
                        </m:r>
                      </m:num>
                      <m:den>
                        <m:r>
                          <a:rPr lang="en-US" i="1"/>
                          <m:t>4418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6708</m:t>
                        </m:r>
                      </m:den>
                    </m:f>
                    <m:r>
                      <a:rPr lang="en-US" i="1"/>
                      <m:t>=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3608.9</a:t>
                </a: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855" y="5739340"/>
                <a:ext cx="6231578" cy="533544"/>
              </a:xfrm>
              <a:prstGeom prst="rect">
                <a:avLst/>
              </a:prstGeom>
              <a:blipFill rotWithShape="0">
                <a:blip r:embed="rId2"/>
                <a:stretch>
                  <a:fillRect b="-5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409" y="902183"/>
            <a:ext cx="5486400" cy="4391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618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5060" y="685885"/>
            <a:ext cx="2573140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Scaling in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Y–direction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52" y="3140766"/>
            <a:ext cx="3543300" cy="189837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44" y="3140766"/>
            <a:ext cx="4614241" cy="189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1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775792" y="5664200"/>
                <a:ext cx="7052286" cy="533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/>
                      <m:t>→</m:t>
                    </m:r>
                    <m:r>
                      <a:rPr lang="en-US" i="1"/>
                      <m:t>𝑆𝑐𝑎𝑙𝑒</m:t>
                    </m:r>
                    <m:r>
                      <a:rPr lang="en-US" i="1"/>
                      <m:t> </m:t>
                    </m:r>
                    <m:r>
                      <a:rPr lang="en-US" i="1"/>
                      <m:t>𝐹𝑎𝑐𝑡𝑜𝑟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𝑔</m:t>
                        </m:r>
                        <m:r>
                          <a:rPr lang="en-US" i="1"/>
                          <m:t>×</m:t>
                        </m:r>
                        <m:r>
                          <a:rPr lang="en-US" i="1"/>
                          <m:t>𝐼</m:t>
                        </m:r>
                      </m:num>
                      <m:den>
                        <m:r>
                          <a:rPr lang="en-US" i="1"/>
                          <m:t>𝑅</m:t>
                        </m:r>
                      </m:den>
                    </m:f>
                    <m:r>
                      <a:rPr lang="en-US" i="1"/>
                      <m:t>×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(</m:t>
                        </m:r>
                        <m:r>
                          <a:rPr lang="en-US" i="1"/>
                          <m:t>𝐸𝑦</m:t>
                        </m:r>
                        <m:r>
                          <a:rPr lang="en-US" i="1"/>
                          <m:t>)</m:t>
                        </m:r>
                      </m:num>
                      <m:den>
                        <m:r>
                          <a:rPr lang="en-US" i="1"/>
                          <m:t>(</m:t>
                        </m:r>
                        <m:r>
                          <a:rPr lang="en-US" i="1"/>
                          <m:t>𝑅𝑆𝑦</m:t>
                        </m:r>
                        <m:r>
                          <a:rPr lang="en-US" i="1"/>
                          <m:t>)</m:t>
                        </m:r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9810</m:t>
                        </m:r>
                        <m:r>
                          <a:rPr lang="en-US" i="1"/>
                          <m:t>×</m:t>
                        </m:r>
                        <m:r>
                          <a:rPr lang="en-US" i="1"/>
                          <m:t>1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25</m:t>
                        </m:r>
                      </m:num>
                      <m:den>
                        <m:r>
                          <a:rPr lang="en-US" i="1"/>
                          <m:t>5</m:t>
                        </m:r>
                      </m:den>
                    </m:f>
                    <m:r>
                      <a:rPr lang="en-US" i="1"/>
                      <m:t>×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4597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8113</m:t>
                        </m:r>
                      </m:num>
                      <m:den>
                        <m:r>
                          <a:rPr lang="en-US" i="1"/>
                          <m:t>3295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256</m:t>
                        </m:r>
                      </m:den>
                    </m:f>
                    <m:r>
                      <a:rPr lang="en-US" i="1"/>
                      <m:t>=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3421.9</a:t>
                </a: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792" y="5664200"/>
                <a:ext cx="7052286" cy="533544"/>
              </a:xfrm>
              <a:prstGeom prst="rect">
                <a:avLst/>
              </a:prstGeom>
              <a:blipFill rotWithShape="0">
                <a:blip r:embed="rId2"/>
                <a:stretch>
                  <a:fillRect b="-5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826" y="795130"/>
            <a:ext cx="6095999" cy="46647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779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3460" y="711285"/>
            <a:ext cx="370967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marR="0" lvl="1" indent="-3429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Check for Story Drift.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460" y="1651000"/>
            <a:ext cx="5196159" cy="39625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018024" y="4620152"/>
                <a:ext cx="1515351" cy="6656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8024" y="4620152"/>
                <a:ext cx="1515351" cy="6656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700" y="1651000"/>
            <a:ext cx="5791200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43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892854"/>
              </p:ext>
            </p:extLst>
          </p:nvPr>
        </p:nvGraphicFramePr>
        <p:xfrm>
          <a:off x="781878" y="821635"/>
          <a:ext cx="10575235" cy="5420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1801"/>
                <a:gridCol w="3092423"/>
                <a:gridCol w="1593024"/>
                <a:gridCol w="1583093"/>
                <a:gridCol w="1583093"/>
                <a:gridCol w="1361801"/>
              </a:tblGrid>
              <a:tr h="11230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Case/Combo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371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Envelop Service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0.000191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0.000688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1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Envelop Service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0.001008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1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Envelop Service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0.000279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0.001004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1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Envelop Service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0.000269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0.000968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1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Envelop Service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0.000267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0.000961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1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Envelop Service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0.000265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0.000954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1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Envelop Service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0.000128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0.000461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1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Envelop Service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0.000054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0.000194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0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3460" y="711285"/>
            <a:ext cx="3307316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marR="0" lvl="1" indent="-3429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Check for P-Delta.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906678" y="711285"/>
                <a:ext cx="1667444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Px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Ie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Vx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hsx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Cd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6678" y="711285"/>
                <a:ext cx="1667444" cy="61279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57562"/>
              </p:ext>
            </p:extLst>
          </p:nvPr>
        </p:nvGraphicFramePr>
        <p:xfrm>
          <a:off x="643462" y="1676400"/>
          <a:ext cx="10952191" cy="47509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2644"/>
                <a:gridCol w="1316020"/>
                <a:gridCol w="1731875"/>
                <a:gridCol w="1731875"/>
                <a:gridCol w="1132105"/>
                <a:gridCol w="1132105"/>
                <a:gridCol w="1132105"/>
                <a:gridCol w="1853462"/>
              </a:tblGrid>
              <a:tr h="527878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P-Delta ) 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RSx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787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∆X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ƟX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278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7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420.0938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23.3763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Neglect P-Delta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7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14152.3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727.9088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4.994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Neglect P-Delta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7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27747.48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1100.584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4.003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Neglect P-Delta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7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41389.94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1316.521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Neglect P-Delta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7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55099.7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1540.417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2.106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Neglect P-Delta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7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68196.44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1779.966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Neglect P-Delta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1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2642" y="692835"/>
            <a:ext cx="3725700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marR="0" lvl="1" indent="-3429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6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Load Combinations:</a:t>
            </a:r>
          </a:p>
        </p:txBody>
      </p:sp>
      <p:sp>
        <p:nvSpPr>
          <p:cNvPr id="5" name="Rectangle 4"/>
          <p:cNvSpPr/>
          <p:nvPr/>
        </p:nvSpPr>
        <p:spPr>
          <a:xfrm>
            <a:off x="492642" y="1907542"/>
            <a:ext cx="1130179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Seismic Load Effect: 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Use E = E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Where: 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= Q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effects of horizontal seismic forces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Ex + 0.3Ey</a:t>
            </a:r>
          </a:p>
          <a:p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+ 0.3Ex</a:t>
            </a:r>
          </a:p>
          <a:p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492642" y="4824169"/>
            <a:ext cx="11301793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the load effect resulting from the vertical component of the earthquake ground motion and it is equal to an addition of (0.2S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)D to the dead load effect.</a:t>
            </a:r>
          </a:p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0.2S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 = 0.2*0.375D = 0.075D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4176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364" y="770075"/>
            <a:ext cx="8281038" cy="348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20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42" y="583095"/>
            <a:ext cx="9352992" cy="409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14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534559" y="5713627"/>
            <a:ext cx="207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first floor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25759" y="5713627"/>
            <a:ext cx="207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Ground floor</a:t>
            </a: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08" y="1371600"/>
            <a:ext cx="4110831" cy="413512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1371600"/>
            <a:ext cx="4335621" cy="413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53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2642" y="692835"/>
            <a:ext cx="3877985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marR="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6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Diaphragm Rigidity:</a:t>
            </a:r>
          </a:p>
        </p:txBody>
      </p:sp>
      <p:sp>
        <p:nvSpPr>
          <p:cNvPr id="5" name="Rectangle 4"/>
          <p:cNvSpPr/>
          <p:nvPr/>
        </p:nvSpPr>
        <p:spPr>
          <a:xfrm>
            <a:off x="492642" y="2558534"/>
            <a:ext cx="341895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two types of diaphragms are flexible and rigid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948" y="692835"/>
            <a:ext cx="6553200" cy="509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1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72107" y="2582602"/>
            <a:ext cx="7378943" cy="82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Final Design of Structural Elements.</a:t>
            </a:r>
            <a:endParaRPr lang="en-US" sz="36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52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2642" y="692835"/>
            <a:ext cx="3034805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Slab Design</a:t>
            </a:r>
            <a:r>
              <a:rPr lang="en-US" sz="28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800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39641" y="1752685"/>
            <a:ext cx="247856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Design for flexure: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0447" y="2460643"/>
            <a:ext cx="2852063" cy="3799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Moment in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direction x: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71347" y="2460643"/>
            <a:ext cx="2946319" cy="3799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Moment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direction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446" y="2994579"/>
            <a:ext cx="4372457" cy="343272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741" y="2840619"/>
            <a:ext cx="4750363" cy="379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6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6447" y="754662"/>
            <a:ext cx="4066241" cy="3799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Top reinforcement in x-direction 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9035" y="782187"/>
            <a:ext cx="4186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Bottom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reinforcement in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X-direction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06188" y="4804781"/>
            <a:ext cx="848391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 for M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≤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38.4 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KN.m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/m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use minimum reinforcement of 1Ø10/200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mm for top reinforcement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and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1Ø10/150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mm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bottom reinforcement.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This figures show the As is  enough or not , when we need more As use 1Ø10/100 mm .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74462" y="1151519"/>
            <a:ext cx="5269747" cy="368631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475934" y="1134638"/>
            <a:ext cx="5079961" cy="370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3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6447" y="754662"/>
            <a:ext cx="4066241" cy="3799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Top reinforcement in Y-direction 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9035" y="782187"/>
            <a:ext cx="4186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Bottom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reinforcement in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Y-direction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728870" y="1151520"/>
            <a:ext cx="5141843" cy="365326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458833" y="1134638"/>
            <a:ext cx="5083809" cy="36701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6188" y="4804781"/>
            <a:ext cx="848391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 for M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≤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38.4 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KN.m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/m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use minimum reinforcement of 1Ø10/200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mm for top reinforcement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and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1Ø10/150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mm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bottom reinforcement.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This figures show the As is  enough or not , when we need more As use 1Ø10/100 mm .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02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2642" y="692835"/>
            <a:ext cx="3148619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Beam </a:t>
            </a:r>
            <a:r>
              <a:rPr lang="en-US" sz="28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</a:t>
            </a:r>
            <a:r>
              <a:rPr lang="en-US" sz="28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800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39641" y="1752685"/>
            <a:ext cx="247856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Design for flexure: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615276" y="477907"/>
            <a:ext cx="5267325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5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215483"/>
              </p:ext>
            </p:extLst>
          </p:nvPr>
        </p:nvGraphicFramePr>
        <p:xfrm>
          <a:off x="1679606" y="287130"/>
          <a:ext cx="8162343" cy="6265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3196"/>
                <a:gridCol w="1413196"/>
                <a:gridCol w="1413196"/>
                <a:gridCol w="849330"/>
                <a:gridCol w="913635"/>
                <a:gridCol w="1079895"/>
                <a:gridCol w="1079895"/>
              </a:tblGrid>
              <a:tr h="48475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Number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64" marR="54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64" marR="54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64" marR="54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As(mm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ETABS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64" marR="54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Used mm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64" marR="543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Bars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64" marR="543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484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Moment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64" marR="543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Torsion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64" marR="543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181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A-D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Negative-Left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2198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3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4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Negative-Right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1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F-I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Negative-Left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1884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3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4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Negative-Right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2512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181">
                <a:tc rowSpan="9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A-D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Negative-Left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3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4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Negative-Right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1884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1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D-F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Negative-Left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2198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3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1884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4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Negative-Right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2512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11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F-I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Negative-Left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1884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3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4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Negative-Right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Ø20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26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07999" y="377997"/>
                <a:ext cx="9457635" cy="55742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600" dirty="0" smtClean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200" b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Example for Calculation </a:t>
                </a:r>
                <a:r>
                  <a:rPr lang="en-US" sz="2200" b="1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:</a:t>
                </a:r>
                <a:endParaRPr lang="en-US" sz="22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For Negative moment M=229.4 </a:t>
                </a:r>
                <a:r>
                  <a:rPr lang="en-US" u="sng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KN.m</a:t>
                </a:r>
                <a:endParaRPr lang="en-US" u="sng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endParaRPr lang="en-US" sz="2000" u="sng" dirty="0" smtClean="0"/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endPara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r>
                  <a:rPr lang="en-US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en-US" i="1"/>
                      <m:t>𝜌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0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85</m:t>
                        </m:r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𝑓</m:t>
                            </m:r>
                          </m:e>
                          <m:sup>
                            <m:r>
                              <a:rPr lang="en-US" i="1"/>
                              <m:t>′</m:t>
                            </m:r>
                          </m:sup>
                        </m:sSup>
                        <m:r>
                          <a:rPr lang="en-US" i="1"/>
                          <m:t>𝑐</m:t>
                        </m:r>
                      </m:num>
                      <m:den>
                        <m:r>
                          <a:rPr lang="en-US" i="1"/>
                          <m:t>𝑓𝑦</m:t>
                        </m:r>
                      </m:den>
                    </m:f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</m:t>
                        </m:r>
                        <m:r>
                          <a:rPr lang="en-US" i="1"/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i="1"/>
                            </m:ctrlPr>
                          </m:radPr>
                          <m:deg/>
                          <m:e>
                            <m:r>
                              <a:rPr lang="en-US" i="1"/>
                              <m:t>1</m:t>
                            </m:r>
                            <m:r>
                              <a:rPr lang="en-US" i="1"/>
                              <m:t>−</m:t>
                            </m:r>
                            <m:f>
                              <m:fPr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2</m:t>
                                </m:r>
                                <m:r>
                                  <a:rPr lang="en-US" i="1"/>
                                  <m:t>.</m:t>
                                </m:r>
                                <m:r>
                                  <a:rPr lang="en-US" i="1"/>
                                  <m:t>61</m:t>
                                </m:r>
                                <m:r>
                                  <a:rPr lang="en-US" i="1"/>
                                  <m:t>𝑀𝑢</m:t>
                                </m:r>
                              </m:num>
                              <m:den>
                                <m:r>
                                  <a:rPr lang="en-US" i="1"/>
                                  <m:t>𝑏</m:t>
                                </m:r>
                                <m:sSup>
                                  <m:sSupPr>
                                    <m:ctrlPr>
                                      <a:rPr lang="en-US" i="1"/>
                                    </m:ctrlPr>
                                  </m:sSupPr>
                                  <m:e>
                                    <m:r>
                                      <a:rPr lang="en-US" i="1"/>
                                      <m:t>𝑑</m:t>
                                    </m:r>
                                  </m:e>
                                  <m:sup>
                                    <m:r>
                                      <a:rPr lang="en-US" i="1"/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i="1"/>
                                    </m:ctrlPr>
                                  </m:sSupPr>
                                  <m:e>
                                    <m:r>
                                      <a:rPr lang="en-US" i="1"/>
                                      <m:t>𝑓</m:t>
                                    </m:r>
                                  </m:e>
                                  <m:sup>
                                    <m:r>
                                      <a:rPr lang="en-US" i="1"/>
                                      <m:t>′</m:t>
                                    </m:r>
                                  </m:sup>
                                </m:sSup>
                                <m:r>
                                  <a:rPr lang="en-US" i="1"/>
                                  <m:t>𝑐</m:t>
                                </m:r>
                              </m:den>
                            </m:f>
                          </m:e>
                        </m:rad>
                        <m:r>
                          <a:rPr lang="en-US" i="1"/>
                          <m:t> </m:t>
                        </m:r>
                      </m:e>
                    </m:d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0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85</m:t>
                        </m:r>
                        <m:r>
                          <a:rPr lang="en-US" i="1"/>
                          <m:t>(</m:t>
                        </m:r>
                        <m:r>
                          <a:rPr lang="en-US" i="1"/>
                          <m:t>28</m:t>
                        </m:r>
                        <m:r>
                          <a:rPr lang="en-US" i="1"/>
                          <m:t>)</m:t>
                        </m:r>
                      </m:num>
                      <m:den>
                        <m:r>
                          <a:rPr lang="en-US" i="1"/>
                          <m:t>420</m:t>
                        </m:r>
                      </m:den>
                    </m:f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i="1"/>
                      <m:t>(</m:t>
                    </m:r>
                    <m:r>
                      <a:rPr lang="en-US" i="1"/>
                      <m:t>1</m:t>
                    </m:r>
                    <m:r>
                      <a:rPr lang="en-US" i="1"/>
                      <m:t>−</m:t>
                    </m:r>
                    <m:rad>
                      <m:radPr>
                        <m:degHide m:val="on"/>
                        <m:ctrlPr>
                          <a:rPr lang="en-US" i="1"/>
                        </m:ctrlPr>
                      </m:radPr>
                      <m:deg/>
                      <m:e>
                        <m:r>
                          <a:rPr lang="en-US" i="1"/>
                          <m:t>1</m:t>
                        </m:r>
                        <m:r>
                          <a:rPr lang="en-US" i="1"/>
                          <m:t>−</m:t>
                        </m:r>
                        <m:f>
                          <m:fPr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2</m:t>
                            </m:r>
                            <m:r>
                              <a:rPr lang="en-US" i="1"/>
                              <m:t>.</m:t>
                            </m:r>
                            <m:r>
                              <a:rPr lang="en-US" i="1"/>
                              <m:t>61</m:t>
                            </m:r>
                            <m:r>
                              <a:rPr lang="en-US" i="1"/>
                              <m:t>∗</m:t>
                            </m:r>
                            <m:r>
                              <a:rPr lang="en-US" i="1"/>
                              <m:t>229</m:t>
                            </m:r>
                            <m:r>
                              <a:rPr lang="en-US" i="1"/>
                              <m:t>.</m:t>
                            </m:r>
                            <m:r>
                              <a:rPr lang="en-US" i="1"/>
                              <m:t>4</m:t>
                            </m:r>
                            <m:r>
                              <a:rPr lang="en-US" i="1"/>
                              <m:t>∗</m:t>
                            </m:r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r>
                                  <a:rPr lang="en-US" i="1"/>
                                  <m:t>10</m:t>
                                </m:r>
                              </m:e>
                              <m:sup>
                                <m:r>
                                  <a:rPr lang="en-US" i="1"/>
                                  <m:t>6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r>
                                  <a:rPr lang="en-US" i="1"/>
                                  <m:t>500</m:t>
                                </m:r>
                                <m:r>
                                  <a:rPr lang="en-US" i="1"/>
                                  <m:t>∗</m:t>
                                </m:r>
                                <m:r>
                                  <a:rPr lang="en-US" i="1"/>
                                  <m:t>590</m:t>
                                </m:r>
                              </m:e>
                              <m:sup>
                                <m:r>
                                  <a:rPr lang="en-US" i="1"/>
                                  <m:t>2</m:t>
                                </m:r>
                              </m:sup>
                            </m:sSup>
                            <m:r>
                              <a:rPr lang="en-US" i="1"/>
                              <m:t>∗</m:t>
                            </m:r>
                            <m:r>
                              <a:rPr lang="en-US" i="1"/>
                              <m:t>28</m:t>
                            </m:r>
                          </m:den>
                        </m:f>
                      </m:e>
                    </m:rad>
                    <m:r>
                      <a:rPr lang="en-US" i="1"/>
                      <m:t> )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0.00386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effectLst/>
                          </a:rPr>
                          <m:t>As</m:t>
                        </m:r>
                      </m:e>
                      <m:sub>
                        <m:r>
                          <a:rPr lang="en-US" i="1">
                            <a:effectLst/>
                          </a:rPr>
                          <m:t>𝑐𝑎𝑙𝑐𝑢𝑙𝑎𝑡𝑒𝑑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dirty="0" err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ρbd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= 0.00386*500*590=1139 mm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en-US" baseline="30000" dirty="0" smtClean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dirty="0" smtClean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endParaRPr lang="en-US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effectLst/>
                          </a:rPr>
                          <m:t>As</m:t>
                        </m:r>
                      </m:e>
                      <m:sub>
                        <m:r>
                          <a:rPr lang="en-US" i="1">
                            <a:effectLst/>
                          </a:rPr>
                          <m:t>𝑚𝑖𝑛𝑖𝑚𝑚𝑢𝑚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dirty="0" err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ρ</a:t>
                </a:r>
                <a:r>
                  <a:rPr lang="en-US" baseline="-25000" dirty="0" err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min</a:t>
                </a:r>
                <a:r>
                  <a:rPr lang="en-US" dirty="0" err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bd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= 0.00333*500*590=982.5mm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   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US" dirty="0" smtClean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%Error = (1141 – 1139</a:t>
                </a:r>
                <a:r>
                  <a:rPr lang="ar-SA" dirty="0">
                    <a:latin typeface="Arial" panose="020B0604020202020204" pitchFamily="34" charset="0"/>
                    <a:cs typeface="Arial" panose="020B0604020202020204" pitchFamily="34" charset="0"/>
                  </a:rPr>
                  <a:t> /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1139)*100% =0.1 %</a:t>
                </a:r>
                <a:r>
                  <a:rPr lang="ar-SA" dirty="0">
                    <a:latin typeface="Arial" panose="020B0604020202020204" pitchFamily="34" charset="0"/>
                    <a:cs typeface="Arial" panose="020B0604020202020204" pitchFamily="34" charset="0"/>
                  </a:rPr>
                  <a:t>&gt;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10%         </a:t>
                </a:r>
                <a:r>
                  <a:rPr lang="en-US" u="sng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endParaRPr lang="en-US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999" y="377997"/>
                <a:ext cx="9457635" cy="5574283"/>
              </a:xfrm>
              <a:prstGeom prst="rect">
                <a:avLst/>
              </a:prstGeom>
              <a:blipFill rotWithShape="0">
                <a:blip r:embed="rId2"/>
                <a:stretch>
                  <a:fillRect l="-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99" y="377997"/>
            <a:ext cx="5685183" cy="1915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507999" y="1811902"/>
            <a:ext cx="5486400" cy="96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8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82441" y="685885"/>
            <a:ext cx="2337499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Design for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Shear: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697779"/>
              </p:ext>
            </p:extLst>
          </p:nvPr>
        </p:nvGraphicFramePr>
        <p:xfrm>
          <a:off x="927101" y="1574796"/>
          <a:ext cx="8724898" cy="46354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5451"/>
                <a:gridCol w="1245451"/>
                <a:gridCol w="1245451"/>
                <a:gridCol w="868451"/>
                <a:gridCol w="1114176"/>
                <a:gridCol w="1502959"/>
                <a:gridCol w="1502959"/>
              </a:tblGrid>
              <a:tr h="27427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Number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93" marR="524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93" marR="524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93" marR="524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Av/s + 2At/s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93" marR="524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Spacing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93" marR="524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stirrups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93" marR="5249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47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Av/s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93" marR="5249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2At/s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93" marR="5249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276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A-D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Left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1Ø12/100mm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Medill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1Ø12/100mm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Right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1Ø12/100mm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F-I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Left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1Ø12/90mm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Medill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1Ø12/90mm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Right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1Ø12/90mm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rowSpan="9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A-D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Left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1Ø12/110mm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Medill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1Ø12/110mm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Right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1Ø12/110mm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D-F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Left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1Ø12/160mm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Medill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1Ø12/200mm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Right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1Ø12/150mm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F-I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Left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1Ø12/180mm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Medill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1Ø12/200mm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Right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1Ø12/200mm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44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765" y="249620"/>
            <a:ext cx="7274201" cy="603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8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0300" y="5676901"/>
            <a:ext cx="2476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 Model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350" y="303847"/>
            <a:ext cx="5676900" cy="526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2642" y="692835"/>
            <a:ext cx="3469219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Column </a:t>
            </a:r>
            <a:r>
              <a:rPr lang="en-US" sz="28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</a:t>
            </a:r>
            <a:r>
              <a:rPr lang="en-US" sz="28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800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927504"/>
              </p:ext>
            </p:extLst>
          </p:nvPr>
        </p:nvGraphicFramePr>
        <p:xfrm>
          <a:off x="492643" y="2374898"/>
          <a:ext cx="5768457" cy="24638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6723"/>
                <a:gridCol w="1815867"/>
                <a:gridCol w="1815867"/>
              </a:tblGrid>
              <a:tr h="615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Section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400" b="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400" b="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Bars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615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400*550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10Ø18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15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800*600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16Ø20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15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550*250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1375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8Ø16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520070" y="404328"/>
            <a:ext cx="5367130" cy="570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7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952500" y="682004"/>
                <a:ext cx="7353300" cy="25294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 Column (400*550)       </a:t>
                </a:r>
                <a:endParaRPr lang="en-US" sz="2000" b="1" dirty="0" smtClean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 </a:t>
                </a:r>
                <a:endParaRPr lang="en-US" sz="2000" b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Check 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Distance Between bars if  &lt;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150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X-Direction =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𝑇𝑜𝑡𝑎𝑙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𝐿𝑒𝑛𝑔𝑡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∗(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𝑐𝑜𝑣𝑒𝑟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𝑁𝑢𝑚𝑏𝑒𝑟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𝑜𝑓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𝑏𝑎𝑟𝑠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400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120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=140 &lt; 150   </a:t>
                </a:r>
                <a:r>
                  <a:rPr lang="en-US" sz="2000" u="sng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OK</a:t>
                </a:r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 Y-Direction =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𝑇𝑜𝑡𝑎𝑙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𝐿𝑒𝑛𝑔𝑡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∗(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𝑐𝑜𝑣𝑒𝑟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𝑁𝑢𝑚𝑏𝑒𝑟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𝑜𝑓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𝑏𝑎𝑟𝑠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550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120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=143 &lt; 150   </a:t>
                </a:r>
                <a:r>
                  <a:rPr lang="en-US" sz="2000" u="sng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OK</a:t>
                </a:r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0" y="682004"/>
                <a:ext cx="7353300" cy="2529410"/>
              </a:xfrm>
              <a:prstGeom prst="rect">
                <a:avLst/>
              </a:prstGeom>
              <a:blipFill rotWithShape="0">
                <a:blip r:embed="rId2"/>
                <a:stretch>
                  <a:fillRect l="-829" t="-1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577850" y="3961238"/>
                <a:ext cx="8102600" cy="12688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Strips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≤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24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10*24 = 240</a:t>
                </a:r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≤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8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8*18 = 144                    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take s= 140 mm</a:t>
                </a:r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≤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Least Dimensions /2 =200</a:t>
                </a:r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50" y="3961238"/>
                <a:ext cx="8102600" cy="1268874"/>
              </a:xfrm>
              <a:prstGeom prst="rect">
                <a:avLst/>
              </a:prstGeom>
              <a:blipFill rotWithShape="0">
                <a:blip r:embed="rId3"/>
                <a:stretch>
                  <a:fillRect l="-828" t="-2885" b="-7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Bracket 3"/>
          <p:cNvSpPr/>
          <p:nvPr/>
        </p:nvSpPr>
        <p:spPr>
          <a:xfrm>
            <a:off x="4561052" y="3961238"/>
            <a:ext cx="45719" cy="1268874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7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952500" y="682004"/>
                <a:ext cx="8310770" cy="43165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 Column (600*800)       </a:t>
                </a:r>
                <a:endParaRPr lang="en-US" sz="2000" b="1" dirty="0" smtClean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 </a:t>
                </a:r>
                <a:endParaRPr lang="en-US" sz="2000" b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Check 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Distance Between bars if  &lt;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150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X-Direction =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𝑇𝑜𝑡𝑎𝑙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𝐿𝑒𝑛𝑔𝑡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∗(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𝑐𝑜𝑣𝑒𝑟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𝑁𝑢𝑚𝑏𝑒𝑟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𝑜𝑓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𝑏𝑎𝑟𝑠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600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120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160 &gt;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150   </a:t>
                </a:r>
                <a:r>
                  <a:rPr lang="en-US" sz="2000" u="sng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NOT OK</a:t>
                </a:r>
                <a:endParaRPr lang="en-US" sz="2000" u="sng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 Y-Direction =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𝑇𝑜𝑡𝑎𝑙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𝐿𝑒𝑛𝑔𝑡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∗(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𝑐𝑜𝑣𝑒𝑟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𝑁𝑢𝑚𝑏𝑒𝑟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𝑜𝑓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𝑏𝑎𝑟𝑠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800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120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136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&lt; 150   </a:t>
                </a:r>
                <a:r>
                  <a:rPr lang="en-US" sz="2000" u="sng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OK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US" sz="2000" u="sng" dirty="0" smtClean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𝑆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𝑀𝑖𝑛 (𝑙𝑒𝑎𝑠𝑡 𝑐𝑜𝑙𝑢𝑚𝑛 𝑑𝑖𝑚, 8𝑑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𝑏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24𝑑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𝑠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300) = 𝑀𝑖𝑛 (600, 160, 240, 300) 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𝑆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150 mm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endParaRPr lang="en-US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0" y="682004"/>
                <a:ext cx="8310770" cy="4316566"/>
              </a:xfrm>
              <a:prstGeom prst="rect">
                <a:avLst/>
              </a:prstGeom>
              <a:blipFill rotWithShape="0">
                <a:blip r:embed="rId2"/>
                <a:stretch>
                  <a:fillRect l="-733" t="-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1056585" y="4849133"/>
                <a:ext cx="8102600" cy="3994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800</m:t>
                    </m:r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𝑚𝑚</m:t>
                    </m:r>
                  </m:oMath>
                </a14:m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585" y="4849133"/>
                <a:ext cx="8102600" cy="399405"/>
              </a:xfrm>
              <a:prstGeom prst="rect">
                <a:avLst/>
              </a:prstGeom>
              <a:blipFill rotWithShape="0">
                <a:blip r:embed="rId3"/>
                <a:stretch>
                  <a:fillRect l="-752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556524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748" y="768625"/>
            <a:ext cx="7832035" cy="5234609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68580728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2642" y="692835"/>
            <a:ext cx="391645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Shear Wall </a:t>
            </a:r>
            <a:r>
              <a:rPr lang="en-US" sz="28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</a:t>
            </a:r>
            <a:r>
              <a:rPr lang="en-US" sz="28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2800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345857"/>
              </p:ext>
            </p:extLst>
          </p:nvPr>
        </p:nvGraphicFramePr>
        <p:xfrm>
          <a:off x="1200467" y="1841503"/>
          <a:ext cx="8070534" cy="4552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9002"/>
                <a:gridCol w="1549571"/>
                <a:gridCol w="2528390"/>
                <a:gridCol w="2313571"/>
              </a:tblGrid>
              <a:tr h="10118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Shear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Name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Thickness(mm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Longitudinal Reinforcement for Each face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Transverse Reinforcement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Each face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/250mm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/250mm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/250mm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/250mm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/250mm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/250mm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/300mm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/300mm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10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/250mm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/300mm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11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/300mm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/300mm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12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/200mm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/250mm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1Ø 10 /300mm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63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301" y="596900"/>
            <a:ext cx="6007100" cy="52704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55600" y="1319644"/>
                <a:ext cx="6096000" cy="363868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As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𝑚𝑖𝑛𝑖𝑚𝑚𝑢𝑚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 </a:t>
                </a:r>
                <a:r>
                  <a:rPr lang="en-US" sz="2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ρ</a:t>
                </a:r>
                <a:r>
                  <a:rPr lang="en-US" sz="2000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min</a:t>
                </a:r>
                <a:r>
                  <a:rPr lang="en-US" sz="2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bh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= 0.0025*1000*250=625mm</a:t>
                </a:r>
                <a:r>
                  <a:rPr lang="en-US" sz="20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/m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1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Ø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10 /250mm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As from ETABS = 4000 mm</a:t>
                </a:r>
                <a:r>
                  <a:rPr lang="en-US" sz="20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Length = 6.4 m 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As = 4000/6.4 =625 mm</a:t>
                </a:r>
                <a:r>
                  <a:rPr lang="en-US" sz="20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/m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%Error = (625 – 625</a:t>
                </a:r>
                <a:r>
                  <a:rPr lang="ar-S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/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625)*100% = 0 %</a:t>
                </a:r>
                <a:r>
                  <a:rPr lang="ar-S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&gt;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10%        </a:t>
                </a:r>
                <a:r>
                  <a:rPr lang="en-US" sz="2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US" sz="2000" u="sng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OK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00" y="1319644"/>
                <a:ext cx="6096000" cy="3638688"/>
              </a:xfrm>
              <a:prstGeom prst="rect">
                <a:avLst/>
              </a:prstGeom>
              <a:blipFill rotWithShape="0">
                <a:blip r:embed="rId3"/>
                <a:stretch>
                  <a:fillRect l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532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2642" y="692835"/>
            <a:ext cx="4753224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marR="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</a:t>
            </a:r>
            <a:r>
              <a:rPr lang="en-US" sz="28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Foundations :</a:t>
            </a:r>
            <a:endParaRPr lang="en-US" sz="2800" b="1" kern="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342" y="3478565"/>
            <a:ext cx="88138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Percentage of area of footing = 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30 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% on the area of building . 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Area of footings &lt; 50%  Area of building, Use single footing , combined footing , mat footing and Wall footing .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825500" y="1903764"/>
                <a:ext cx="8801100" cy="14259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Area of footing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Total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service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load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Allowable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bearing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capacity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 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200" b="0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11511</m:t>
                        </m:r>
                        <m:r>
                          <a:rPr lang="en-US" sz="2200" b="0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.</m:t>
                        </m:r>
                        <m:r>
                          <a:rPr lang="en-US" sz="2200" b="0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58</m:t>
                        </m:r>
                      </m:num>
                      <m:den>
                        <m: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450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 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en-US" sz="2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247.8</a:t>
                </a:r>
                <a:r>
                  <a:rPr lang="en-US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en-US" sz="22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</a:t>
                </a:r>
                <a:endParaRPr lang="en-US" sz="2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Area of building =  813.95  m</a:t>
                </a:r>
                <a:r>
                  <a:rPr lang="en-US" sz="22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00" y="1903764"/>
                <a:ext cx="8801100" cy="1425968"/>
              </a:xfrm>
              <a:prstGeom prst="rect">
                <a:avLst/>
              </a:prstGeom>
              <a:blipFill rotWithShape="0">
                <a:blip r:embed="rId2"/>
                <a:stretch>
                  <a:fillRect l="-900" b="-8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311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191" y="909319"/>
            <a:ext cx="9303026" cy="541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82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922925"/>
            <a:ext cx="120396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Single footing 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use depth 40 cm , 60 cm , 70 cm , 80 cm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according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to Punching shear check .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combined footing : </a:t>
            </a:r>
            <a:endParaRPr lang="en-US" sz="2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use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depth 60 cm , 70 cm , 80 cm according to Punching shear check .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mat footing : </a:t>
            </a:r>
            <a:endParaRPr lang="en-US" sz="2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use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depth 60 cm ,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90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cm according to Punching shear check 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For 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stiff is the  area that moment of inertia is more large and it is use for column and wall location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2642" y="692835"/>
            <a:ext cx="3610284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marR="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Sections of footing :</a:t>
            </a:r>
            <a:endParaRPr lang="en-US" sz="2400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50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2495867" y="1536700"/>
            <a:ext cx="4870133" cy="44621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43442" y="565835"/>
            <a:ext cx="2824812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marR="0" lvl="1" indent="-457200" fontAlgn="base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Soil Property:</a:t>
            </a:r>
            <a:endParaRPr lang="en-US" sz="2400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01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1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2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3.xml><?xml version="1.0" encoding="utf-8"?>
<a:theme xmlns:a="http://schemas.openxmlformats.org/drawingml/2006/main" name="3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4.xml><?xml version="1.0" encoding="utf-8"?>
<a:theme xmlns:a="http://schemas.openxmlformats.org/drawingml/2006/main" name="4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5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6.xml><?xml version="1.0" encoding="utf-8"?>
<a:theme xmlns:a="http://schemas.openxmlformats.org/drawingml/2006/main" name="5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7.xml><?xml version="1.0" encoding="utf-8"?>
<a:theme xmlns:a="http://schemas.openxmlformats.org/drawingml/2006/main" name="6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8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1175</TotalTime>
  <Words>3199</Words>
  <Application>Microsoft Office PowerPoint</Application>
  <PresentationFormat>Widescreen</PresentationFormat>
  <Paragraphs>1204</Paragraphs>
  <Slides>108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108</vt:i4>
      </vt:variant>
    </vt:vector>
  </HeadingPairs>
  <TitlesOfParts>
    <vt:vector size="126" baseType="lpstr">
      <vt:lpstr>Arial</vt:lpstr>
      <vt:lpstr>Calibri</vt:lpstr>
      <vt:lpstr>Cambria Math</vt:lpstr>
      <vt:lpstr>Franklin Gothic Book</vt:lpstr>
      <vt:lpstr>Garamond</vt:lpstr>
      <vt:lpstr>Perpetua</vt:lpstr>
      <vt:lpstr>Symbol</vt:lpstr>
      <vt:lpstr>Times New Roman</vt:lpstr>
      <vt:lpstr>Wingdings</vt:lpstr>
      <vt:lpstr>Wingdings 2</vt:lpstr>
      <vt:lpstr>1_Organic</vt:lpstr>
      <vt:lpstr>2_Organic</vt:lpstr>
      <vt:lpstr>3_Organic</vt:lpstr>
      <vt:lpstr>4_Organic</vt:lpstr>
      <vt:lpstr>Organic</vt:lpstr>
      <vt:lpstr>5_Organic</vt:lpstr>
      <vt:lpstr>6_Organic</vt:lpstr>
      <vt:lpstr>Equity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Analysis and Design of Palestine Red Crescent Society School For Deaf</dc:title>
  <dc:creator>pc</dc:creator>
  <cp:lastModifiedBy>pc</cp:lastModifiedBy>
  <cp:revision>102</cp:revision>
  <dcterms:created xsi:type="dcterms:W3CDTF">2020-12-08T09:24:26Z</dcterms:created>
  <dcterms:modified xsi:type="dcterms:W3CDTF">2021-05-28T14:20:28Z</dcterms:modified>
</cp:coreProperties>
</file>