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5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4" r:id="rId16"/>
    <p:sldId id="291" r:id="rId17"/>
    <p:sldId id="282" r:id="rId18"/>
    <p:sldId id="292" r:id="rId19"/>
    <p:sldId id="293" r:id="rId20"/>
    <p:sldId id="294" r:id="rId21"/>
    <p:sldId id="295" r:id="rId22"/>
    <p:sldId id="296" r:id="rId23"/>
    <p:sldId id="297" r:id="rId24"/>
    <p:sldId id="300" r:id="rId25"/>
    <p:sldId id="301" r:id="rId26"/>
    <p:sldId id="303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330" r:id="rId35"/>
    <p:sldId id="313" r:id="rId36"/>
    <p:sldId id="314" r:id="rId37"/>
    <p:sldId id="315" r:id="rId38"/>
    <p:sldId id="316" r:id="rId39"/>
    <p:sldId id="317" r:id="rId40"/>
    <p:sldId id="318" r:id="rId41"/>
    <p:sldId id="279" r:id="rId42"/>
    <p:sldId id="319" r:id="rId43"/>
    <p:sldId id="320" r:id="rId44"/>
    <p:sldId id="321" r:id="rId45"/>
    <p:sldId id="322" r:id="rId46"/>
    <p:sldId id="323" r:id="rId47"/>
    <p:sldId id="324" r:id="rId48"/>
    <p:sldId id="326" r:id="rId49"/>
    <p:sldId id="327" r:id="rId50"/>
    <p:sldId id="328" r:id="rId51"/>
    <p:sldId id="278" r:id="rId52"/>
    <p:sldId id="329" r:id="rId53"/>
    <p:sldId id="289" r:id="rId54"/>
    <p:sldId id="290" r:id="rId5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CD1F2-7DA4-47F1-95EB-0CF4F4D5AE95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A35CF-223E-47AB-B397-D6473AEF1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976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755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479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8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57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54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12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89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47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78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67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29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4408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532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03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183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010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06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96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58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42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575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25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5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0EF86-8060-4A91-8DE5-22E8D0348DF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9608F3A-0A55-4C70-BBD2-E21B4322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01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30C0E1D9-FDCB-48F5-A5D3-C6B80F4EE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14325" y="2752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13B589-1736-474C-BCC9-94734F98D14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605" y="592455"/>
            <a:ext cx="2274570" cy="1874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CCE796-A1BE-40EA-9B6B-E8C16AD59741}"/>
              </a:ext>
            </a:extLst>
          </p:cNvPr>
          <p:cNvSpPr txBox="1"/>
          <p:nvPr/>
        </p:nvSpPr>
        <p:spPr>
          <a:xfrm>
            <a:off x="609600" y="2990849"/>
            <a:ext cx="981075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An-Najah National University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Faculty of Engineering and Information Technology 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Building Engineering Department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Graduation Project II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“Integrated design of Al-Bukhari Center for Qur’an Memorization”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PREPERED BY: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Mohamad Ghassan Hamdan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Raif Daragmah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Hilal Jalal Atout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sng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SUPERVISOR: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DR. Mutasim baba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Presented in partial fulfilment of the requirements. for Bachelor degree in (Building Engineering)</a:t>
            </a:r>
            <a:endParaRPr kumimoji="0" lang="en-US" altLang="en-US" sz="9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 2022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260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19DFA-33F6-4A42-BCBC-923924654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Aspects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41544D8-646E-43CF-B8B7-FFFAB0A867F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13" y="1570552"/>
            <a:ext cx="4233862" cy="45587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A40EDA-1EF3-4903-8283-8B6DF99F9642}"/>
              </a:ext>
            </a:extLst>
          </p:cNvPr>
          <p:cNvSpPr txBox="1"/>
          <p:nvPr/>
        </p:nvSpPr>
        <p:spPr>
          <a:xfrm>
            <a:off x="747713" y="1201221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Southeastern elevation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D70AAE-2117-4136-8FEC-99A5CA559E24}"/>
              </a:ext>
            </a:extLst>
          </p:cNvPr>
          <p:cNvSpPr txBox="1"/>
          <p:nvPr/>
        </p:nvSpPr>
        <p:spPr>
          <a:xfrm>
            <a:off x="1993285" y="624840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4ECCE0-0653-45F4-9389-DC41F9BA944E}"/>
              </a:ext>
            </a:extLst>
          </p:cNvPr>
          <p:cNvSpPr txBox="1"/>
          <p:nvPr/>
        </p:nvSpPr>
        <p:spPr>
          <a:xfrm>
            <a:off x="6729413" y="6242565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762CD2-B24A-4D0B-91F4-17A4E6BF0E2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172874" y="1570552"/>
            <a:ext cx="4549140" cy="461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221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895D3-DA67-4AAF-AA31-DC37D2440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Aspects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5126AFF-6837-45A7-9746-6BA4C91089F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67" y="1639332"/>
            <a:ext cx="4061460" cy="43963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50ECE8-FC86-4DFA-B107-2D8A0D85BC5F}"/>
              </a:ext>
            </a:extLst>
          </p:cNvPr>
          <p:cNvSpPr txBox="1"/>
          <p:nvPr/>
        </p:nvSpPr>
        <p:spPr>
          <a:xfrm>
            <a:off x="747713" y="127000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Northwestern elevation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2FB8CA-17D5-40E4-AE2B-6E58F95448A9}"/>
              </a:ext>
            </a:extLst>
          </p:cNvPr>
          <p:cNvSpPr txBox="1"/>
          <p:nvPr/>
        </p:nvSpPr>
        <p:spPr>
          <a:xfrm>
            <a:off x="2105900" y="6035674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243E06-8C23-474C-B251-0FC5B9EB736F}"/>
              </a:ext>
            </a:extLst>
          </p:cNvPr>
          <p:cNvSpPr txBox="1"/>
          <p:nvPr/>
        </p:nvSpPr>
        <p:spPr>
          <a:xfrm>
            <a:off x="7119938" y="6035674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174333-3036-4A91-92D3-CD1A0F0FF0D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358818" y="1639332"/>
            <a:ext cx="4061460" cy="439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15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2DFA8-A4F2-439D-A9DF-1D093CCB9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Aspects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379D8F0-C4E9-4CEE-96B4-CD03BDD6456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17" y="1733550"/>
            <a:ext cx="5434483" cy="43084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B05FCC-004D-449E-A511-9F568F5BEF81}"/>
              </a:ext>
            </a:extLst>
          </p:cNvPr>
          <p:cNvSpPr txBox="1"/>
          <p:nvPr/>
        </p:nvSpPr>
        <p:spPr>
          <a:xfrm>
            <a:off x="677334" y="127000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Northeastern elevation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9F84E8-9434-4ABA-A167-BDB92D4DE324}"/>
              </a:ext>
            </a:extLst>
          </p:cNvPr>
          <p:cNvSpPr txBox="1"/>
          <p:nvPr/>
        </p:nvSpPr>
        <p:spPr>
          <a:xfrm>
            <a:off x="2043113" y="6042025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154779-C29A-4A0D-812E-5E00C717E7AF}"/>
              </a:ext>
            </a:extLst>
          </p:cNvPr>
          <p:cNvSpPr txBox="1"/>
          <p:nvPr/>
        </p:nvSpPr>
        <p:spPr>
          <a:xfrm>
            <a:off x="6967538" y="6042025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475D5F-5E3C-4842-8EBD-42842C81995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763683" y="1733550"/>
            <a:ext cx="5866342" cy="430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832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EE4F-303B-4968-AEC8-AD781892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Aspects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2D0341C-023E-46B3-A51F-7BF7AC60F77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488" y="2305050"/>
            <a:ext cx="5608637" cy="3771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843D78-E4A5-4702-BEF1-8D99322C485B}"/>
              </a:ext>
            </a:extLst>
          </p:cNvPr>
          <p:cNvSpPr txBox="1"/>
          <p:nvPr/>
        </p:nvSpPr>
        <p:spPr>
          <a:xfrm>
            <a:off x="-366712" y="6143824"/>
            <a:ext cx="6105524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Effect of Shading in winter at 8:00 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C5113D-16BE-4E43-8DCE-7ED10E6DD0A0}"/>
              </a:ext>
            </a:extLst>
          </p:cNvPr>
          <p:cNvSpPr txBox="1"/>
          <p:nvPr/>
        </p:nvSpPr>
        <p:spPr>
          <a:xfrm>
            <a:off x="785813" y="1284069"/>
            <a:ext cx="61055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Shading                                    </a:t>
            </a:r>
          </a:p>
          <a:p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Winter at(21/12)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6F4C74-ACD1-4ABC-9765-156896599F0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125" y="2305048"/>
            <a:ext cx="5562600" cy="37719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1DD388-55BE-4CA9-B73C-0DF1D44C3232}"/>
              </a:ext>
            </a:extLst>
          </p:cNvPr>
          <p:cNvSpPr txBox="1"/>
          <p:nvPr/>
        </p:nvSpPr>
        <p:spPr>
          <a:xfrm>
            <a:off x="6734175" y="1868844"/>
            <a:ext cx="62865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Summer at(21/7)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AD1D6B-B7DF-4105-89BA-97FBC5D84527}"/>
              </a:ext>
            </a:extLst>
          </p:cNvPr>
          <p:cNvSpPr txBox="1"/>
          <p:nvPr/>
        </p:nvSpPr>
        <p:spPr>
          <a:xfrm>
            <a:off x="4975668" y="6180629"/>
            <a:ext cx="6691312" cy="710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Effect of Shading in summer at 8:00 am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121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EE4F-303B-4968-AEC8-AD781892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Aspects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C5113D-16BE-4E43-8DCE-7ED10E6DD0A0}"/>
              </a:ext>
            </a:extLst>
          </p:cNvPr>
          <p:cNvSpPr txBox="1"/>
          <p:nvPr/>
        </p:nvSpPr>
        <p:spPr>
          <a:xfrm>
            <a:off x="785813" y="1284069"/>
            <a:ext cx="61055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Shading                                    </a:t>
            </a:r>
          </a:p>
          <a:p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Winter at(21/12)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14C92C-86F9-490C-B7B1-76F29D31D2C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95276" y="2136402"/>
            <a:ext cx="6105524" cy="41119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9CCC3B3-2422-47C3-B491-F8BCD8D027B0}"/>
              </a:ext>
            </a:extLst>
          </p:cNvPr>
          <p:cNvSpPr txBox="1"/>
          <p:nvPr/>
        </p:nvSpPr>
        <p:spPr>
          <a:xfrm>
            <a:off x="-100012" y="6180635"/>
            <a:ext cx="6105524" cy="677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Effect of Shading in winter at 2:00 pm</a:t>
            </a:r>
            <a:b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0BEFDD-5F49-4FC0-B765-F6FA3A064B9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99" y="2136402"/>
            <a:ext cx="5381625" cy="41119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1B5E363-9633-4123-8788-1FE6035F26D3}"/>
              </a:ext>
            </a:extLst>
          </p:cNvPr>
          <p:cNvSpPr txBox="1"/>
          <p:nvPr/>
        </p:nvSpPr>
        <p:spPr>
          <a:xfrm>
            <a:off x="5791202" y="6180635"/>
            <a:ext cx="615315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Effect of Shading in summer at 2:00 pm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6269BF-A922-4E02-A877-816301EDCF8D}"/>
              </a:ext>
            </a:extLst>
          </p:cNvPr>
          <p:cNvSpPr txBox="1"/>
          <p:nvPr/>
        </p:nvSpPr>
        <p:spPr>
          <a:xfrm>
            <a:off x="7086600" y="1761122"/>
            <a:ext cx="61531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Summer at(21/7)</a:t>
            </a:r>
          </a:p>
        </p:txBody>
      </p:sp>
    </p:spTree>
    <p:extLst>
      <p:ext uri="{BB962C8B-B14F-4D97-AF65-F5344CB8AC3E}">
        <p14:creationId xmlns:p14="http://schemas.microsoft.com/office/powerpoint/2010/main" val="1900117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EE4F-303B-4968-AEC8-AD781892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Aspects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C5113D-16BE-4E43-8DCE-7ED10E6DD0A0}"/>
              </a:ext>
            </a:extLst>
          </p:cNvPr>
          <p:cNvSpPr txBox="1"/>
          <p:nvPr/>
        </p:nvSpPr>
        <p:spPr>
          <a:xfrm>
            <a:off x="785813" y="1284069"/>
            <a:ext cx="61055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Daylight analysis</a:t>
            </a:r>
          </a:p>
          <a:p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Ground floor</a:t>
            </a:r>
          </a:p>
        </p:txBody>
      </p:sp>
      <p:pic>
        <p:nvPicPr>
          <p:cNvPr id="4" name="صورة 73">
            <a:extLst>
              <a:ext uri="{FF2B5EF4-FFF2-40B4-BE49-F238E27FC236}">
                <a16:creationId xmlns:a16="http://schemas.microsoft.com/office/drawing/2014/main" id="{08E666A3-EA83-4AF5-A78F-5458E0AF28D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2143125"/>
            <a:ext cx="5924550" cy="3790949"/>
          </a:xfrm>
          <a:prstGeom prst="rect">
            <a:avLst/>
          </a:prstGeom>
        </p:spPr>
      </p:pic>
      <p:pic>
        <p:nvPicPr>
          <p:cNvPr id="5" name="صورة 72">
            <a:extLst>
              <a:ext uri="{FF2B5EF4-FFF2-40B4-BE49-F238E27FC236}">
                <a16:creationId xmlns:a16="http://schemas.microsoft.com/office/drawing/2014/main" id="{A021332D-AC0E-4AAD-B29B-5C2970A6B4D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2" y="2143124"/>
            <a:ext cx="6105524" cy="37909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B4CF74-9E84-4F64-8533-7B62DEAB0DC2}"/>
              </a:ext>
            </a:extLst>
          </p:cNvPr>
          <p:cNvSpPr txBox="1"/>
          <p:nvPr/>
        </p:nvSpPr>
        <p:spPr>
          <a:xfrm>
            <a:off x="1922906" y="6063734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01CCE6-2342-49D0-88AD-A8AA10EB8A8A}"/>
              </a:ext>
            </a:extLst>
          </p:cNvPr>
          <p:cNvSpPr txBox="1"/>
          <p:nvPr/>
        </p:nvSpPr>
        <p:spPr>
          <a:xfrm>
            <a:off x="6681788" y="6063734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3864918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80C82-8E77-43D3-B00D-6439035BA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Builder software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F719B-08C6-4194-A4EB-1C1E49E6F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509" y="1488614"/>
            <a:ext cx="8596668" cy="2349962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Improvement &amp; treatment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0A0C8D-BDF7-4DC6-BCE6-F91D5D613DA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1" y="1930400"/>
            <a:ext cx="5415915" cy="431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7554521-911F-42BB-9953-3B87AC38BCB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816" y="1930399"/>
            <a:ext cx="5671183" cy="431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3910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EE4F-303B-4968-AEC8-AD781892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Builder software analysis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78E060-2B4E-4C73-ABBB-172D653F398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073274"/>
            <a:ext cx="9447741" cy="285432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574FBC-9A9B-4B3B-925E-4118EE1BB428}"/>
              </a:ext>
            </a:extLst>
          </p:cNvPr>
          <p:cNvSpPr txBox="1"/>
          <p:nvPr/>
        </p:nvSpPr>
        <p:spPr>
          <a:xfrm>
            <a:off x="747713" y="1478617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PMV</a:t>
            </a:r>
          </a:p>
        </p:txBody>
      </p:sp>
    </p:spTree>
    <p:extLst>
      <p:ext uri="{BB962C8B-B14F-4D97-AF65-F5344CB8AC3E}">
        <p14:creationId xmlns:p14="http://schemas.microsoft.com/office/powerpoint/2010/main" val="2482130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Builder software analysis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188901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Cooling load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CE971E8-4953-4024-9368-253199AFA54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712121"/>
            <a:ext cx="8733366" cy="43394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5075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Builder software analysis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270000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Heating load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AEFD9CB-141B-4532-AEE7-24CFC76B94E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808163"/>
            <a:ext cx="8895291" cy="42497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7944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E1D8A-B040-4EFC-B3B9-F62A7C204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A38D1-D3A8-44FC-B225-943F85F83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Al-Bukhari Center for Qur’an memorization is a religious educational building consisting of 4 floors with a total area of 1281.1 m</a:t>
            </a:r>
            <a:r>
              <a:rPr lang="ar-SA" sz="2000" dirty="0"/>
              <a:t>2</a:t>
            </a:r>
            <a:r>
              <a:rPr lang="en-US" sz="2000" dirty="0"/>
              <a:t>.</a:t>
            </a:r>
          </a:p>
          <a:p>
            <a:r>
              <a:rPr lang="en-US" sz="2000" dirty="0"/>
              <a:t>It is under construction.</a:t>
            </a:r>
          </a:p>
        </p:txBody>
      </p:sp>
    </p:spTree>
    <p:extLst>
      <p:ext uri="{BB962C8B-B14F-4D97-AF65-F5344CB8AC3E}">
        <p14:creationId xmlns:p14="http://schemas.microsoft.com/office/powerpoint/2010/main" val="20104956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HVAC system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66008"/>
            <a:ext cx="8596668" cy="4175354"/>
          </a:xfrm>
        </p:spPr>
        <p:txBody>
          <a:bodyPr/>
          <a:lstStyle/>
          <a:p>
            <a:r>
              <a:rPr lang="en-US" dirty="0"/>
              <a:t>VRV unit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80CFC16-F30F-44A8-8ACE-7D41E6C0542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64860"/>
            <a:ext cx="8596668" cy="387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324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HVAC system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66008"/>
            <a:ext cx="8596668" cy="4175354"/>
          </a:xfrm>
        </p:spPr>
        <p:txBody>
          <a:bodyPr/>
          <a:lstStyle/>
          <a:p>
            <a:r>
              <a:rPr lang="en-US" dirty="0"/>
              <a:t>Wall mounted unit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880658C-7A88-4BAE-A2E6-ECF974E63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59" y="2230707"/>
            <a:ext cx="9067800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4038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HVAC system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66008"/>
            <a:ext cx="8596668" cy="4175354"/>
          </a:xfrm>
        </p:spPr>
        <p:txBody>
          <a:bodyPr/>
          <a:lstStyle/>
          <a:p>
            <a:r>
              <a:rPr lang="en-US" dirty="0"/>
              <a:t>Fan coil unit                                                 Diffusers      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59F9BE-ED9E-44E8-A54B-FCBB54EE5E8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50082"/>
            <a:ext cx="4961466" cy="38912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68F111-1518-41FE-8BA3-26795231178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150083"/>
            <a:ext cx="5200650" cy="389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307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HVAC system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66008"/>
            <a:ext cx="8596668" cy="4175354"/>
          </a:xfrm>
        </p:spPr>
        <p:txBody>
          <a:bodyPr/>
          <a:lstStyle/>
          <a:p>
            <a:r>
              <a:rPr lang="en-US" dirty="0"/>
              <a:t>HVAC unit distribution in GF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8C4792-2D10-4573-9905-C0F947B30AD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77334" y="2233295"/>
            <a:ext cx="9495367" cy="401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3063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Electrical aspects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66008"/>
            <a:ext cx="8596668" cy="4175354"/>
          </a:xfrm>
        </p:spPr>
        <p:txBody>
          <a:bodyPr/>
          <a:lstStyle/>
          <a:p>
            <a:r>
              <a:rPr lang="en-US" dirty="0"/>
              <a:t>Lighting distribution in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F96DC8-0253-493B-91B0-15A33A901E3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196465"/>
            <a:ext cx="6294966" cy="446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C28069-3FF5-463B-8EF5-39D7232CFA5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3622154"/>
            <a:ext cx="2895600" cy="1613941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8F1E2F-AE71-48EC-86D2-A26DBC95AFA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2196465"/>
            <a:ext cx="2895600" cy="1490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EA5E51-D4ED-4882-B3F5-0D0E83CD4CCF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5194187"/>
            <a:ext cx="2895600" cy="1516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E5CEEB-F641-4032-9949-22CC0F19029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548" y="1139949"/>
            <a:ext cx="5456152" cy="1036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5198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Electrical aspects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66008"/>
            <a:ext cx="8596668" cy="4175354"/>
          </a:xfrm>
        </p:spPr>
        <p:txBody>
          <a:bodyPr/>
          <a:lstStyle/>
          <a:p>
            <a:r>
              <a:rPr lang="en-US" dirty="0"/>
              <a:t>Lighting distribution in classroom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9A786F-870D-4D23-A14F-06F7CB2BD78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66" y="2317100"/>
            <a:ext cx="6828234" cy="4007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38E3B2-CD17-4C57-B74C-D9E00CF3AC9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924" y="4352773"/>
            <a:ext cx="3526155" cy="197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D39CEE-A83F-4796-8002-6F2504E1788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568" y="2371966"/>
            <a:ext cx="3526155" cy="16975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90055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Electrical aspects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66008"/>
            <a:ext cx="8596668" cy="4175354"/>
          </a:xfrm>
        </p:spPr>
        <p:txBody>
          <a:bodyPr/>
          <a:lstStyle/>
          <a:p>
            <a:r>
              <a:rPr lang="en-US" dirty="0"/>
              <a:t>Lighting distribution in SF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FF84C8-FA8D-44F0-B25B-6FB8530A83C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95" y="2299572"/>
            <a:ext cx="9843029" cy="39488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85191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Acoustical aspects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C5A141-4DE4-477C-BF27-82057B09E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84" y="2663588"/>
            <a:ext cx="3767455" cy="2632312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762CCCC-2B82-447E-8A04-02E04E3DF8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15325"/>
              </p:ext>
            </p:extLst>
          </p:nvPr>
        </p:nvGraphicFramePr>
        <p:xfrm>
          <a:off x="4668308" y="4218507"/>
          <a:ext cx="1943100" cy="20438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5200">
                  <a:extLst>
                    <a:ext uri="{9D8B030D-6E8A-4147-A177-3AD203B41FA5}">
                      <a16:colId xmlns:a16="http://schemas.microsoft.com/office/drawing/2014/main" val="906196861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1061274984"/>
                    </a:ext>
                  </a:extLst>
                </a:gridCol>
              </a:tblGrid>
              <a:tr h="2150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Frequency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RT60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8207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500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554226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537955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417538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1K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291339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2K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025571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4K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16403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8K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54987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16K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6911384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SAverage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0.672222222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70334572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5681C75-F5C6-4EA3-A85E-F1CFD97E753F}"/>
              </a:ext>
            </a:extLst>
          </p:cNvPr>
          <p:cNvSpPr txBox="1"/>
          <p:nvPr/>
        </p:nvSpPr>
        <p:spPr>
          <a:xfrm>
            <a:off x="4134907" y="6279315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Standard reverberation time (0.5-0.9)</a:t>
            </a:r>
            <a:endParaRPr lang="en-US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25A8000-30AA-4E20-ADEF-C2DBB3F80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478002"/>
              </p:ext>
            </p:extLst>
          </p:nvPr>
        </p:nvGraphicFramePr>
        <p:xfrm>
          <a:off x="4549616" y="2168353"/>
          <a:ext cx="3767455" cy="7570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60817975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3699342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642686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11857135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087388784"/>
                    </a:ext>
                  </a:extLst>
                </a:gridCol>
                <a:gridCol w="719455">
                  <a:extLst>
                    <a:ext uri="{9D8B030D-6E8A-4147-A177-3AD203B41FA5}">
                      <a16:colId xmlns:a16="http://schemas.microsoft.com/office/drawing/2014/main" val="4195615129"/>
                    </a:ext>
                  </a:extLst>
                </a:gridCol>
              </a:tblGrid>
              <a:tr h="3913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S/N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RT60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Artictulation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19850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82.2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28713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good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accept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7749396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C4A7DF58-B133-4ADA-A4C5-4B193AD50754}"/>
              </a:ext>
            </a:extLst>
          </p:cNvPr>
          <p:cNvSpPr txBox="1"/>
          <p:nvPr/>
        </p:nvSpPr>
        <p:spPr>
          <a:xfrm>
            <a:off x="505884" y="5495854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Classroom plan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D98D36-D67B-4DA7-B1A7-345C718341C5}"/>
              </a:ext>
            </a:extLst>
          </p:cNvPr>
          <p:cNvSpPr txBox="1"/>
          <p:nvPr/>
        </p:nvSpPr>
        <p:spPr>
          <a:xfrm>
            <a:off x="4668308" y="3022005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AL&lt; 10% accept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710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Acoustical aspects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681C75-F5C6-4EA3-A85E-F1CFD97E753F}"/>
              </a:ext>
            </a:extLst>
          </p:cNvPr>
          <p:cNvSpPr txBox="1"/>
          <p:nvPr/>
        </p:nvSpPr>
        <p:spPr>
          <a:xfrm>
            <a:off x="505884" y="6272552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Standard STC 40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A7DF58-B133-4ADA-A4C5-4B193AD50754}"/>
              </a:ext>
            </a:extLst>
          </p:cNvPr>
          <p:cNvSpPr txBox="1"/>
          <p:nvPr/>
        </p:nvSpPr>
        <p:spPr>
          <a:xfrm>
            <a:off x="505884" y="5495854"/>
            <a:ext cx="34279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STC for barrier between Classroom and adjacent classroom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E1EF36-3563-428F-84D0-63FA1263651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05884" y="2492132"/>
            <a:ext cx="2307074" cy="30037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AC1243-4B6F-4706-8383-EC043731B2B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549602" y="2410798"/>
            <a:ext cx="4895850" cy="29425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FFAA39B-D106-4D4B-80C0-8B9C1DD1FC82}"/>
              </a:ext>
            </a:extLst>
          </p:cNvPr>
          <p:cNvSpPr txBox="1"/>
          <p:nvPr/>
        </p:nvSpPr>
        <p:spPr>
          <a:xfrm>
            <a:off x="4424363" y="5422287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Composite TL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barrier between Classroom and corridor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B6ECCC-D33D-489A-9428-71E438C3A519}"/>
              </a:ext>
            </a:extLst>
          </p:cNvPr>
          <p:cNvSpPr txBox="1"/>
          <p:nvPr/>
        </p:nvSpPr>
        <p:spPr>
          <a:xfrm>
            <a:off x="5029114" y="6142185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Standard STC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8839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Acoustical aspects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FA8386E-FA87-4831-B6C9-736FDF94F23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22497" y="2366009"/>
            <a:ext cx="3054177" cy="25615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51EAC93-01CA-41F5-A224-90E4A081683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875260" y="2366009"/>
            <a:ext cx="548640" cy="256159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274A31D-50FB-47E6-8072-C47C028BF953}"/>
              </a:ext>
            </a:extLst>
          </p:cNvPr>
          <p:cNvSpPr txBox="1"/>
          <p:nvPr/>
        </p:nvSpPr>
        <p:spPr>
          <a:xfrm>
            <a:off x="822498" y="5379066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recommendation 87 dB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559B05B-AB07-40C6-BC8A-57CE0EB686B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724400" y="2424727"/>
            <a:ext cx="5943600" cy="178371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7C7A913-D1D0-47B8-B991-061906D0ED57}"/>
              </a:ext>
            </a:extLst>
          </p:cNvPr>
          <p:cNvSpPr txBox="1"/>
          <p:nvPr/>
        </p:nvSpPr>
        <p:spPr>
          <a:xfrm>
            <a:off x="6096000" y="5379066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recommendation 80 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742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2F8BA-5109-45C1-AFC2-9B24F6FB6C35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Site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1C3A2-26FD-4D71-A896-6C706EAEB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83450"/>
            <a:ext cx="8596668" cy="3880773"/>
          </a:xfrm>
        </p:spPr>
        <p:txBody>
          <a:bodyPr/>
          <a:lstStyle/>
          <a:p>
            <a:r>
              <a:rPr lang="en-US" dirty="0"/>
              <a:t>The site is located in the city of Nablus on Al-Bukhari Street</a:t>
            </a:r>
            <a:r>
              <a:rPr lang="ar-SA" dirty="0"/>
              <a:t>.</a:t>
            </a:r>
          </a:p>
          <a:p>
            <a:r>
              <a:rPr lang="en-US" dirty="0"/>
              <a:t>Land area 668 m2</a:t>
            </a:r>
            <a:r>
              <a:rPr lang="ar-SA" dirty="0"/>
              <a:t>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BFC144-5F9D-4736-B48C-C0D762635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2238375"/>
            <a:ext cx="8201025" cy="436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9763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Fire fighting aspects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66008"/>
            <a:ext cx="8596668" cy="4175354"/>
          </a:xfrm>
        </p:spPr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Alarm</a:t>
            </a:r>
            <a:r>
              <a:rPr lang="en-US" dirty="0"/>
              <a:t> system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C7A913-D1D0-47B8-B991-061906D0ED57}"/>
              </a:ext>
            </a:extLst>
          </p:cNvPr>
          <p:cNvSpPr txBox="1"/>
          <p:nvPr/>
        </p:nvSpPr>
        <p:spPr>
          <a:xfrm>
            <a:off x="3657600" y="619525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Manual ,Detector &amp;</a:t>
            </a: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Alarm in S.F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3B57F-B515-453B-A169-77B8C4A65D0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41" y="2243222"/>
            <a:ext cx="8710083" cy="37981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43373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Fire fighting aspects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66008"/>
            <a:ext cx="8596668" cy="4175354"/>
          </a:xfrm>
        </p:spPr>
        <p:txBody>
          <a:bodyPr/>
          <a:lstStyle/>
          <a:p>
            <a:r>
              <a:rPr lang="en-US" dirty="0"/>
              <a:t>Protection system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C7A913-D1D0-47B8-B991-061906D0ED57}"/>
              </a:ext>
            </a:extLst>
          </p:cNvPr>
          <p:cNvSpPr txBox="1"/>
          <p:nvPr/>
        </p:nvSpPr>
        <p:spPr>
          <a:xfrm>
            <a:off x="838200" y="5879068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Manual protection in ground floor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5F992D-015E-408B-8FE4-BEB691223D2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09" y="2249592"/>
            <a:ext cx="5694891" cy="3472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BED9A3-E2B5-4927-91A0-1AE028B90D4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2249592"/>
            <a:ext cx="5694891" cy="347257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230AD6-2296-4D1D-9273-DD11EC7F0541}"/>
              </a:ext>
            </a:extLst>
          </p:cNvPr>
          <p:cNvSpPr txBox="1"/>
          <p:nvPr/>
        </p:nvSpPr>
        <p:spPr>
          <a:xfrm>
            <a:off x="6472238" y="5879068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Automatic protection (sprinkler)  in ground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188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270000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Water supply aspects 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E9AB9B7-BD20-4D5E-8385-909FD1847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420836"/>
              </p:ext>
            </p:extLst>
          </p:nvPr>
        </p:nvGraphicFramePr>
        <p:xfrm>
          <a:off x="762126" y="1727867"/>
          <a:ext cx="4844203" cy="23470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3256">
                  <a:extLst>
                    <a:ext uri="{9D8B030D-6E8A-4147-A177-3AD203B41FA5}">
                      <a16:colId xmlns:a16="http://schemas.microsoft.com/office/drawing/2014/main" val="1097858095"/>
                    </a:ext>
                  </a:extLst>
                </a:gridCol>
                <a:gridCol w="1460911">
                  <a:extLst>
                    <a:ext uri="{9D8B030D-6E8A-4147-A177-3AD203B41FA5}">
                      <a16:colId xmlns:a16="http://schemas.microsoft.com/office/drawing/2014/main" val="2543520216"/>
                    </a:ext>
                  </a:extLst>
                </a:gridCol>
                <a:gridCol w="1480036">
                  <a:extLst>
                    <a:ext uri="{9D8B030D-6E8A-4147-A177-3AD203B41FA5}">
                      <a16:colId xmlns:a16="http://schemas.microsoft.com/office/drawing/2014/main" val="3069220347"/>
                    </a:ext>
                  </a:extLst>
                </a:gridCol>
              </a:tblGrid>
              <a:tr h="1761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42408756"/>
                  </a:ext>
                </a:extLst>
              </a:tr>
              <a:tr h="1588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WSFU's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WSFU'S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5611437"/>
                  </a:ext>
                </a:extLst>
              </a:tr>
              <a:tr h="15882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WC's*5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2998439"/>
                  </a:ext>
                </a:extLst>
              </a:tr>
              <a:tr h="1588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Lavatory*2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0239475"/>
                  </a:ext>
                </a:extLst>
              </a:tr>
              <a:tr h="15882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WC's*5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1966619"/>
                  </a:ext>
                </a:extLst>
              </a:tr>
              <a:tr h="1588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lavatory*2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022512"/>
                  </a:ext>
                </a:extLst>
              </a:tr>
              <a:tr h="15882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WC's*5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62214508"/>
                  </a:ext>
                </a:extLst>
              </a:tr>
              <a:tr h="1588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lavatory*2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115354"/>
                  </a:ext>
                </a:extLst>
              </a:tr>
              <a:tr h="1588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Kitchen sink*4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143667"/>
                  </a:ext>
                </a:extLst>
              </a:tr>
              <a:tr h="15882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WC's*5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4645512"/>
                  </a:ext>
                </a:extLst>
              </a:tr>
              <a:tr h="1588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lavatory*2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928621"/>
                  </a:ext>
                </a:extLst>
              </a:tr>
              <a:tr h="1588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Kitchen sink*4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890720"/>
                  </a:ext>
                </a:extLst>
              </a:tr>
              <a:tr h="1588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37696657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CCC003D-3282-4843-ADB5-F37B7F54E8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750580"/>
              </p:ext>
            </p:extLst>
          </p:nvPr>
        </p:nvGraphicFramePr>
        <p:xfrm>
          <a:off x="5657852" y="1739488"/>
          <a:ext cx="5785485" cy="10591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652">
                  <a:extLst>
                    <a:ext uri="{9D8B030D-6E8A-4147-A177-3AD203B41FA5}">
                      <a16:colId xmlns:a16="http://schemas.microsoft.com/office/drawing/2014/main" val="3152293415"/>
                    </a:ext>
                  </a:extLst>
                </a:gridCol>
                <a:gridCol w="1005315">
                  <a:extLst>
                    <a:ext uri="{9D8B030D-6E8A-4147-A177-3AD203B41FA5}">
                      <a16:colId xmlns:a16="http://schemas.microsoft.com/office/drawing/2014/main" val="3439986092"/>
                    </a:ext>
                  </a:extLst>
                </a:gridCol>
                <a:gridCol w="1277760">
                  <a:extLst>
                    <a:ext uri="{9D8B030D-6E8A-4147-A177-3AD203B41FA5}">
                      <a16:colId xmlns:a16="http://schemas.microsoft.com/office/drawing/2014/main" val="2259440924"/>
                    </a:ext>
                  </a:extLst>
                </a:gridCol>
                <a:gridCol w="1174879">
                  <a:extLst>
                    <a:ext uri="{9D8B030D-6E8A-4147-A177-3AD203B41FA5}">
                      <a16:colId xmlns:a16="http://schemas.microsoft.com/office/drawing/2014/main" val="3659315186"/>
                    </a:ext>
                  </a:extLst>
                </a:gridCol>
                <a:gridCol w="1174879">
                  <a:extLst>
                    <a:ext uri="{9D8B030D-6E8A-4147-A177-3AD203B41FA5}">
                      <a16:colId xmlns:a16="http://schemas.microsoft.com/office/drawing/2014/main" val="920800986"/>
                    </a:ext>
                  </a:extLst>
                </a:gridCol>
              </a:tblGrid>
              <a:tr h="2647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Selected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60557537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Vertical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Horizontal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Branch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losses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5968904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diameter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11/2"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0414066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Press. Loss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0.046764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1.996764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931546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FD6CE93-E02F-4BAF-AA1B-1C2452E611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993549"/>
              </p:ext>
            </p:extLst>
          </p:nvPr>
        </p:nvGraphicFramePr>
        <p:xfrm>
          <a:off x="5657853" y="2911365"/>
          <a:ext cx="5785484" cy="11837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5025">
                  <a:extLst>
                    <a:ext uri="{9D8B030D-6E8A-4147-A177-3AD203B41FA5}">
                      <a16:colId xmlns:a16="http://schemas.microsoft.com/office/drawing/2014/main" val="1207547722"/>
                    </a:ext>
                  </a:extLst>
                </a:gridCol>
                <a:gridCol w="1209261">
                  <a:extLst>
                    <a:ext uri="{9D8B030D-6E8A-4147-A177-3AD203B41FA5}">
                      <a16:colId xmlns:a16="http://schemas.microsoft.com/office/drawing/2014/main" val="1647048273"/>
                    </a:ext>
                  </a:extLst>
                </a:gridCol>
                <a:gridCol w="1236012">
                  <a:extLst>
                    <a:ext uri="{9D8B030D-6E8A-4147-A177-3AD203B41FA5}">
                      <a16:colId xmlns:a16="http://schemas.microsoft.com/office/drawing/2014/main" val="736876313"/>
                    </a:ext>
                  </a:extLst>
                </a:gridCol>
                <a:gridCol w="1036596">
                  <a:extLst>
                    <a:ext uri="{9D8B030D-6E8A-4147-A177-3AD203B41FA5}">
                      <a16:colId xmlns:a16="http://schemas.microsoft.com/office/drawing/2014/main" val="3601066657"/>
                    </a:ext>
                  </a:extLst>
                </a:gridCol>
                <a:gridCol w="1188590">
                  <a:extLst>
                    <a:ext uri="{9D8B030D-6E8A-4147-A177-3AD203B41FA5}">
                      <a16:colId xmlns:a16="http://schemas.microsoft.com/office/drawing/2014/main" val="3363208537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834074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Selected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53416213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Vertical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Horizontal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Branch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losses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27963556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diameter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11/2"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08701240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Press. Loss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0.03996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1.97996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0606840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735C4F40-E67D-458D-8926-39BBA4BC7D0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515466" y="4074954"/>
            <a:ext cx="6181725" cy="260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2330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0AAF-BB08-4B31-8EEB-F008FA71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Electrotechnical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Drainage system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3959D93-5E15-49C4-8446-CA427C58E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040746"/>
              </p:ext>
            </p:extLst>
          </p:nvPr>
        </p:nvGraphicFramePr>
        <p:xfrm>
          <a:off x="817721" y="1930400"/>
          <a:ext cx="5135245" cy="21902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7395">
                  <a:extLst>
                    <a:ext uri="{9D8B030D-6E8A-4147-A177-3AD203B41FA5}">
                      <a16:colId xmlns:a16="http://schemas.microsoft.com/office/drawing/2014/main" val="1287434501"/>
                    </a:ext>
                  </a:extLst>
                </a:gridCol>
                <a:gridCol w="1548765">
                  <a:extLst>
                    <a:ext uri="{9D8B030D-6E8A-4147-A177-3AD203B41FA5}">
                      <a16:colId xmlns:a16="http://schemas.microsoft.com/office/drawing/2014/main" val="2995937817"/>
                    </a:ext>
                  </a:extLst>
                </a:gridCol>
                <a:gridCol w="1569085">
                  <a:extLst>
                    <a:ext uri="{9D8B030D-6E8A-4147-A177-3AD203B41FA5}">
                      <a16:colId xmlns:a16="http://schemas.microsoft.com/office/drawing/2014/main" val="480179299"/>
                    </a:ext>
                  </a:extLst>
                </a:gridCol>
              </a:tblGrid>
              <a:tr h="1638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Floors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Dfu's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66384270"/>
                  </a:ext>
                </a:extLst>
              </a:tr>
              <a:tr h="2051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WC's*4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2302394"/>
                  </a:ext>
                </a:extLst>
              </a:tr>
              <a:tr h="163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 Lavatory*1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207590"/>
                  </a:ext>
                </a:extLst>
              </a:tr>
              <a:tr h="16383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WC's*4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0057767"/>
                  </a:ext>
                </a:extLst>
              </a:tr>
              <a:tr h="163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 lavatory*1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780054"/>
                  </a:ext>
                </a:extLst>
              </a:tr>
              <a:tr h="16383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WC's*4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8202825"/>
                  </a:ext>
                </a:extLst>
              </a:tr>
              <a:tr h="163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lavatory*1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666152"/>
                  </a:ext>
                </a:extLst>
              </a:tr>
              <a:tr h="163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Kitchen sink*2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0563722"/>
                  </a:ext>
                </a:extLst>
              </a:tr>
              <a:tr h="16383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Third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5WC's*4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809438"/>
                  </a:ext>
                </a:extLst>
              </a:tr>
              <a:tr h="163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lavatory*1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050110"/>
                  </a:ext>
                </a:extLst>
              </a:tr>
              <a:tr h="163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Kitchen sink*2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44757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76232434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CAB7DE4-BCB0-4E79-9A4B-5666DE4AF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999886"/>
              </p:ext>
            </p:extLst>
          </p:nvPr>
        </p:nvGraphicFramePr>
        <p:xfrm>
          <a:off x="4462304" y="4476433"/>
          <a:ext cx="5142230" cy="902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1555">
                  <a:extLst>
                    <a:ext uri="{9D8B030D-6E8A-4147-A177-3AD203B41FA5}">
                      <a16:colId xmlns:a16="http://schemas.microsoft.com/office/drawing/2014/main" val="870927608"/>
                    </a:ext>
                  </a:extLst>
                </a:gridCol>
                <a:gridCol w="1499870">
                  <a:extLst>
                    <a:ext uri="{9D8B030D-6E8A-4147-A177-3AD203B41FA5}">
                      <a16:colId xmlns:a16="http://schemas.microsoft.com/office/drawing/2014/main" val="4285329509"/>
                    </a:ext>
                  </a:extLst>
                </a:gridCol>
                <a:gridCol w="1360805">
                  <a:extLst>
                    <a:ext uri="{9D8B030D-6E8A-4147-A177-3AD203B41FA5}">
                      <a16:colId xmlns:a16="http://schemas.microsoft.com/office/drawing/2014/main" val="2674878039"/>
                    </a:ext>
                  </a:extLst>
                </a:gridCol>
              </a:tblGrid>
              <a:tr h="14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Type of fixture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Diameter (inch)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Slope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0538316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62855453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Sewer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1988699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Drainage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0214867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Between manhole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555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57843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9F44C-C6A4-B542-7BF5-9CB205545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6237"/>
            <a:ext cx="8596668" cy="89812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br>
              <a:rPr lang="en-US" sz="3200" b="1" i="0" u="none" strike="noStrike" dirty="0">
                <a:solidFill>
                  <a:schemeClr val="tx1"/>
                </a:solidFill>
                <a:effectLst/>
                <a:latin typeface="Lustria"/>
              </a:rPr>
            </a:b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913DE-EA0B-5677-4726-3CEBBC1BF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951723"/>
            <a:ext cx="8596668" cy="5089640"/>
          </a:xfrm>
        </p:spPr>
        <p:txBody>
          <a:bodyPr/>
          <a:lstStyle/>
          <a:p>
            <a:pPr marL="0" indent="0">
              <a:buNone/>
            </a:pPr>
            <a:r>
              <a:rPr lang="en-US" sz="1800" b="1" i="0" u="none" strike="noStrike" dirty="0">
                <a:solidFill>
                  <a:schemeClr val="tx1"/>
                </a:solidFill>
                <a:effectLst/>
                <a:latin typeface="Lustria"/>
              </a:rPr>
              <a:t>Etabs models :</a:t>
            </a:r>
            <a:endParaRPr lang="en-US" sz="1800" b="0" i="0" u="none" strike="noStrike" dirty="0">
              <a:solidFill>
                <a:schemeClr val="tx1"/>
              </a:solidFill>
              <a:effectLst/>
              <a:latin typeface="Lustria"/>
            </a:endParaRPr>
          </a:p>
          <a:p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model from ETABS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B85FF3-4F4B-B083-B6EC-222401B6E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57" y="2276773"/>
            <a:ext cx="5943600" cy="435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9578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B8837-902B-C58B-DACE-3856711EB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089" y="228600"/>
            <a:ext cx="8596668" cy="891073"/>
          </a:xfrm>
        </p:spPr>
        <p:txBody>
          <a:bodyPr>
            <a:no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b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</a:br>
            <a:b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</a:br>
            <a:r>
              <a:rPr lang="en-US" sz="4000" i="0" u="none" strike="noStrike" dirty="0">
                <a:solidFill>
                  <a:schemeClr val="tx1"/>
                </a:solidFill>
                <a:effectLst/>
                <a:latin typeface="Lustria"/>
              </a:rPr>
              <a:t>check’s</a:t>
            </a:r>
            <a:endParaRPr lang="en-US" sz="40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56E617E-4B1F-E1D8-93E4-EC2C33B3BD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4983876"/>
              </p:ext>
            </p:extLst>
          </p:nvPr>
        </p:nvGraphicFramePr>
        <p:xfrm>
          <a:off x="1363134" y="2367211"/>
          <a:ext cx="2369424" cy="3315389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1777068">
                  <a:extLst>
                    <a:ext uri="{9D8B030D-6E8A-4147-A177-3AD203B41FA5}">
                      <a16:colId xmlns:a16="http://schemas.microsoft.com/office/drawing/2014/main" val="3334044665"/>
                    </a:ext>
                  </a:extLst>
                </a:gridCol>
                <a:gridCol w="592356">
                  <a:extLst>
                    <a:ext uri="{9D8B030D-6E8A-4147-A177-3AD203B41FA5}">
                      <a16:colId xmlns:a16="http://schemas.microsoft.com/office/drawing/2014/main" val="1629131170"/>
                    </a:ext>
                  </a:extLst>
                </a:gridCol>
              </a:tblGrid>
              <a:tr h="405790">
                <a:tc gridSpan="2"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Analysis Checks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513454"/>
                  </a:ext>
                </a:extLst>
              </a:tr>
              <a:tr h="33671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Check: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chemeClr val="bg2"/>
                          </a:solidFill>
                          <a:effectLst/>
                        </a:rPr>
                        <a:t>Result</a:t>
                      </a:r>
                      <a:endParaRPr lang="en-US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4061140024"/>
                  </a:ext>
                </a:extLst>
              </a:tr>
              <a:tr h="613002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Compatibility Check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Ok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3695313248"/>
                  </a:ext>
                </a:extLst>
              </a:tr>
              <a:tr h="33671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Equilibrium check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Ok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81192177"/>
                  </a:ext>
                </a:extLst>
              </a:tr>
              <a:tr h="613002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Internal Force Check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  <a:highlight>
                            <a:srgbClr val="000000"/>
                          </a:highlight>
                        </a:rPr>
                        <a:t> 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  <a:highlight>
                          <a:srgbClr val="000000"/>
                        </a:highlight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1855179207"/>
                  </a:ext>
                </a:extLst>
              </a:tr>
              <a:tr h="33671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Columns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Ok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2011240475"/>
                  </a:ext>
                </a:extLst>
              </a:tr>
              <a:tr h="33671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Beams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 Ok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539644031"/>
                  </a:ext>
                </a:extLst>
              </a:tr>
              <a:tr h="33671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Slab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2"/>
                          </a:solidFill>
                          <a:effectLst/>
                        </a:rPr>
                        <a:t>Ok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86870908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D9F614CA-E7CB-A771-567C-BB9F8F8CE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C0FA1AD-B11F-2C57-302B-A247E9C630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304856"/>
              </p:ext>
            </p:extLst>
          </p:nvPr>
        </p:nvGraphicFramePr>
        <p:xfrm>
          <a:off x="3971944" y="2367212"/>
          <a:ext cx="2078958" cy="3315391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1424940">
                  <a:extLst>
                    <a:ext uri="{9D8B030D-6E8A-4147-A177-3AD203B41FA5}">
                      <a16:colId xmlns:a16="http://schemas.microsoft.com/office/drawing/2014/main" val="3230801748"/>
                    </a:ext>
                  </a:extLst>
                </a:gridCol>
                <a:gridCol w="654018">
                  <a:extLst>
                    <a:ext uri="{9D8B030D-6E8A-4147-A177-3AD203B41FA5}">
                      <a16:colId xmlns:a16="http://schemas.microsoft.com/office/drawing/2014/main" val="501246536"/>
                    </a:ext>
                  </a:extLst>
                </a:gridCol>
              </a:tblGrid>
              <a:tr h="547496">
                <a:tc gridSpan="2"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Design Check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315712"/>
                  </a:ext>
                </a:extLst>
              </a:tr>
              <a:tr h="719855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Check: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chemeClr val="bg1"/>
                          </a:solidFill>
                          <a:effectLst/>
                        </a:rPr>
                        <a:t>Result</a:t>
                      </a:r>
                      <a:endParaRPr lang="en-US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1263933084"/>
                  </a:ext>
                </a:extLst>
              </a:tr>
              <a:tr h="43596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Deflection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Ok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1639436018"/>
                  </a:ext>
                </a:extLst>
              </a:tr>
              <a:tr h="43596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chemeClr val="bg1"/>
                          </a:solidFill>
                          <a:effectLst/>
                        </a:rPr>
                        <a:t>Beam</a:t>
                      </a:r>
                      <a:endParaRPr lang="en-US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Ok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2083204056"/>
                  </a:ext>
                </a:extLst>
              </a:tr>
              <a:tr h="456247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chemeClr val="bg1"/>
                          </a:solidFill>
                          <a:effectLst/>
                        </a:rPr>
                        <a:t>Shear Check</a:t>
                      </a:r>
                      <a:endParaRPr lang="en-US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Ok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1819439277"/>
                  </a:ext>
                </a:extLst>
              </a:tr>
              <a:tr h="719855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Tow way ribbed slab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Ok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2092700119"/>
                  </a:ext>
                </a:extLst>
              </a:tr>
            </a:tbl>
          </a:graphicData>
        </a:graphic>
      </p:graphicFrame>
      <p:sp>
        <p:nvSpPr>
          <p:cNvPr id="9" name="Rectangle 2">
            <a:extLst>
              <a:ext uri="{FF2B5EF4-FFF2-40B4-BE49-F238E27FC236}">
                <a16:creationId xmlns:a16="http://schemas.microsoft.com/office/drawing/2014/main" id="{935A123C-70FF-C29A-65E8-2DFE9E112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0103" y="285543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A8BD947-388E-AE4B-F2D4-4FFD0051C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686765"/>
              </p:ext>
            </p:extLst>
          </p:nvPr>
        </p:nvGraphicFramePr>
        <p:xfrm>
          <a:off x="6231651" y="2367211"/>
          <a:ext cx="2369424" cy="3315393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1722120">
                  <a:extLst>
                    <a:ext uri="{9D8B030D-6E8A-4147-A177-3AD203B41FA5}">
                      <a16:colId xmlns:a16="http://schemas.microsoft.com/office/drawing/2014/main" val="2498907024"/>
                    </a:ext>
                  </a:extLst>
                </a:gridCol>
                <a:gridCol w="647304">
                  <a:extLst>
                    <a:ext uri="{9D8B030D-6E8A-4147-A177-3AD203B41FA5}">
                      <a16:colId xmlns:a16="http://schemas.microsoft.com/office/drawing/2014/main" val="1170675507"/>
                    </a:ext>
                  </a:extLst>
                </a:gridCol>
              </a:tblGrid>
              <a:tr h="423257">
                <a:tc gridSpan="2"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Seismic Checks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622951"/>
                  </a:ext>
                </a:extLst>
              </a:tr>
              <a:tr h="639387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Check: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chemeClr val="bg1"/>
                          </a:solidFill>
                          <a:effectLst/>
                        </a:rPr>
                        <a:t>Result</a:t>
                      </a:r>
                      <a:endParaRPr lang="en-US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3524936989"/>
                  </a:ext>
                </a:extLst>
              </a:tr>
              <a:tr h="414251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Period check.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chemeClr val="bg1"/>
                          </a:solidFill>
                          <a:effectLst/>
                        </a:rPr>
                        <a:t>Ok</a:t>
                      </a:r>
                      <a:endParaRPr lang="en-US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659075423"/>
                  </a:ext>
                </a:extLst>
              </a:tr>
              <a:tr h="639387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Modal mass participation ratio 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chemeClr val="bg1"/>
                          </a:solidFill>
                          <a:effectLst/>
                        </a:rPr>
                        <a:t>Ok</a:t>
                      </a:r>
                      <a:endParaRPr lang="en-US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2371422579"/>
                  </a:ext>
                </a:extLst>
              </a:tr>
              <a:tr h="639387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Base shear (scale factor)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chemeClr val="bg1"/>
                          </a:solidFill>
                          <a:effectLst/>
                        </a:rPr>
                        <a:t>Ok</a:t>
                      </a:r>
                      <a:endParaRPr lang="en-US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3321341559"/>
                  </a:ext>
                </a:extLst>
              </a:tr>
              <a:tr h="414251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chemeClr val="bg1"/>
                          </a:solidFill>
                          <a:effectLst/>
                        </a:rPr>
                        <a:t>Drift </a:t>
                      </a:r>
                      <a:endParaRPr lang="en-US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Ok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620" marR="7620" marT="7620" anchor="ctr"/>
                </a:tc>
                <a:extLst>
                  <a:ext uri="{0D108BD9-81ED-4DB2-BD59-A6C34878D82A}">
                    <a16:rowId xmlns:a16="http://schemas.microsoft.com/office/drawing/2014/main" val="2330567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5556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842AC-41E9-2D08-018B-C650336B3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17D64-62B2-79CE-E6C7-73E11B7C9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82147"/>
            <a:ext cx="8596668" cy="4259215"/>
          </a:xfrm>
        </p:spPr>
        <p:txBody>
          <a:bodyPr/>
          <a:lstStyle/>
          <a:p>
            <a:r>
              <a:rPr lang="en-US" sz="1800" b="1" i="0" u="none" strike="noStrike" dirty="0">
                <a:solidFill>
                  <a:schemeClr val="tx1"/>
                </a:solidFill>
                <a:effectLst/>
                <a:latin typeface="Lustria"/>
              </a:rPr>
              <a:t>Footing  plan :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699F44-8B49-6409-785F-8AE40D965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332655"/>
            <a:ext cx="8350898" cy="42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999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2D1A1-D306-F463-1210-EA279A4F2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6E1DB-4914-AB5E-E803-416B6B99F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Lustria"/>
              </a:rPr>
              <a:t>Footing </a:t>
            </a:r>
            <a:r>
              <a:rPr lang="en-US" sz="1800" b="0" i="1" u="none" strike="noStrike" dirty="0">
                <a:solidFill>
                  <a:schemeClr val="tx1"/>
                </a:solidFill>
                <a:effectLst/>
                <a:latin typeface="Lustria"/>
              </a:rPr>
              <a:t>detailing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Lustria"/>
              </a:rPr>
              <a:t>: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Single footing:</a:t>
            </a:r>
          </a:p>
          <a:p>
            <a:endParaRPr lang="en-US" sz="1800" b="0" i="0" u="none" strike="noStrike" dirty="0">
              <a:solidFill>
                <a:schemeClr val="tx1"/>
              </a:solidFill>
              <a:effectLst/>
              <a:latin typeface="Lustria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Lustria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613F70-26D0-C9A6-C079-89583A095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408" y="1953551"/>
            <a:ext cx="6456784" cy="23115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DBE6CB-1B63-D99D-87C1-4D12D042D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47" y="4167862"/>
            <a:ext cx="7075908" cy="197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335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5376F-A1AF-56D5-08F1-E32D7D981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DC93F-C0D9-38B4-4483-C3787CDB7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Combined footing: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6B70A9-3AA2-77AC-A3D3-2CCF2F51C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514" y="1625581"/>
            <a:ext cx="4763135" cy="2519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0A26A7-2F89-7ACF-61B4-33D6ABB1BD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045" y="4375450"/>
            <a:ext cx="5943600" cy="211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5668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5380F-788B-7D0B-DE7A-D1A8B4B5D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CA1F9-4BBB-2FC4-05BB-38418FB9F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wall footing: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4FA5F0-2FE8-A73F-4E5B-B9B5EB6817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977" y="1489021"/>
            <a:ext cx="4549140" cy="1977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7A73C6-58FB-C7D2-B568-7FA71DCBF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383" y="3507409"/>
            <a:ext cx="5943600" cy="257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015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265EA-24E8-4406-A0E0-C7CDA80F5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Aspects </a:t>
            </a:r>
          </a:p>
        </p:txBody>
      </p:sp>
      <p:pic>
        <p:nvPicPr>
          <p:cNvPr id="4" name="صورة 6">
            <a:extLst>
              <a:ext uri="{FF2B5EF4-FFF2-40B4-BE49-F238E27FC236}">
                <a16:creationId xmlns:a16="http://schemas.microsoft.com/office/drawing/2014/main" id="{510D77B0-7847-4C5E-950D-E4587543823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218" y="1828800"/>
            <a:ext cx="5285560" cy="39433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B20115-8EA8-4618-85F3-0A4FF746F9A3}"/>
              </a:ext>
            </a:extLst>
          </p:cNvPr>
          <p:cNvSpPr txBox="1"/>
          <p:nvPr/>
        </p:nvSpPr>
        <p:spPr>
          <a:xfrm>
            <a:off x="561975" y="1195149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Basement Floor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E7E267-1C4F-4086-9615-685EC2394B1F}"/>
              </a:ext>
            </a:extLst>
          </p:cNvPr>
          <p:cNvSpPr txBox="1"/>
          <p:nvPr/>
        </p:nvSpPr>
        <p:spPr>
          <a:xfrm>
            <a:off x="2085975" y="5956816"/>
            <a:ext cx="1000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D6CDFB-031C-4AAD-A8BF-0600AC3D5D06}"/>
              </a:ext>
            </a:extLst>
          </p:cNvPr>
          <p:cNvSpPr txBox="1"/>
          <p:nvPr/>
        </p:nvSpPr>
        <p:spPr>
          <a:xfrm>
            <a:off x="6391275" y="5992773"/>
            <a:ext cx="1000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9E7EF8-42D9-45BE-9B7B-8BB45E310EF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560778" y="1828801"/>
            <a:ext cx="59436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8354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36694-C71F-07A1-C95E-A78E661C5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4B0C5-B6BC-ED4A-DC6A-40615CD23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 foundation: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EDB2C7-4AFF-D4FF-3009-AF3AC1FB02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245" y="1688841"/>
            <a:ext cx="5731510" cy="1903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524EFB-23C2-3465-A9F5-B7996AA604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423" y="3730306"/>
            <a:ext cx="6784911" cy="251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454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36694-C71F-07A1-C95E-A78E661C5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4B0C5-B6BC-ED4A-DC6A-40615CD23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Shear wall design :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EB09FB-7B72-934F-8240-8A1347703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6051" y="1567406"/>
            <a:ext cx="4019010" cy="38807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904367-5AB6-DFC3-6EDA-CB79748A5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9377" y="1567405"/>
            <a:ext cx="2577733" cy="410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6433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F6089-C0F9-D728-389F-1ECC0E028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r>
              <a:rPr lang="en-US" sz="4000" b="0" i="0" u="none" strike="noStrike" dirty="0">
                <a:solidFill>
                  <a:schemeClr val="tx1"/>
                </a:solidFill>
                <a:effectLst/>
                <a:latin typeface="Lustria"/>
              </a:rPr>
              <a:t> 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05667-0AD3-76B2-FCEC-65D929738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Column layout: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842F6C-E270-B5C9-72EF-0E53FD707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7998" y="2160589"/>
            <a:ext cx="6095373" cy="363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428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3592F-2523-983B-3C63-2E2F36E48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r>
              <a:rPr lang="en-US" sz="4000" b="0" i="0" u="none" strike="noStrike" dirty="0">
                <a:solidFill>
                  <a:schemeClr val="tx1"/>
                </a:solidFill>
                <a:effectLst/>
                <a:latin typeface="Lustria"/>
              </a:rPr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9D2F5-1123-87D4-F135-F2910FC6D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864" y="1539551"/>
            <a:ext cx="8596668" cy="4501811"/>
          </a:xfrm>
        </p:spPr>
        <p:txBody>
          <a:bodyPr/>
          <a:lstStyle/>
          <a:p>
            <a:r>
              <a:rPr lang="en-US" dirty="0"/>
              <a:t>Column detailing: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7F43AD-80BF-CF10-6FE3-A16E30B24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007" y="2519743"/>
            <a:ext cx="3820422" cy="20446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629686-3794-D6C4-C001-F629C4D2C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29" y="1873049"/>
            <a:ext cx="3083560" cy="49849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C10DD4-EB9F-4229-D314-3EB5BBEBB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872" y="1930401"/>
            <a:ext cx="2858135" cy="48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429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D7039-E270-68B1-C879-04747BF7E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r>
              <a:rPr lang="en-US" sz="4000" b="0" i="0" u="none" strike="noStrike" dirty="0">
                <a:solidFill>
                  <a:schemeClr val="tx1"/>
                </a:solidFill>
                <a:effectLst/>
                <a:latin typeface="Lustria"/>
              </a:rPr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A321B-4C2A-A5FF-64B4-978C77AD8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Lustria"/>
              </a:rPr>
              <a:t>beam </a:t>
            </a:r>
            <a:r>
              <a:rPr lang="en-US" dirty="0">
                <a:solidFill>
                  <a:schemeClr val="tx1"/>
                </a:solidFill>
                <a:latin typeface="Lustria"/>
              </a:rPr>
              <a:t>layout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Lustria"/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Lustria"/>
              </a:rPr>
              <a:t>Layout 1: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D3FEF5-3100-0DF8-6095-2C4174A76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387" y="1930400"/>
            <a:ext cx="6532983" cy="395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9034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D7039-E270-68B1-C879-04747BF7E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r>
              <a:rPr lang="en-US" sz="4000" b="0" i="0" u="none" strike="noStrike" dirty="0">
                <a:solidFill>
                  <a:schemeClr val="tx1"/>
                </a:solidFill>
                <a:effectLst/>
                <a:latin typeface="Lustria"/>
              </a:rPr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A321B-4C2A-A5FF-64B4-978C77AD8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Lustria"/>
              </a:rPr>
              <a:t>beam </a:t>
            </a:r>
            <a:r>
              <a:rPr lang="en-US" dirty="0">
                <a:solidFill>
                  <a:schemeClr val="tx1"/>
                </a:solidFill>
                <a:latin typeface="Lustria"/>
              </a:rPr>
              <a:t>layout</a:t>
            </a:r>
            <a:r>
              <a:rPr lang="en-US" sz="1800" b="0" i="0" u="none" strike="noStrike" dirty="0">
                <a:solidFill>
                  <a:schemeClr val="tx1"/>
                </a:solidFill>
                <a:effectLst/>
                <a:latin typeface="Lustria"/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Lustria"/>
              </a:rPr>
              <a:t>Layout 2: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994AC2-98AE-8578-0D96-F91A749BA9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396" y="1930400"/>
            <a:ext cx="6532984" cy="400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7641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A2DC7-0352-9F61-FAD6-4E5E83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r>
              <a:rPr lang="en-US" sz="4000" b="0" i="0" u="none" strike="noStrike" dirty="0">
                <a:solidFill>
                  <a:schemeClr val="tx1"/>
                </a:solidFill>
                <a:effectLst/>
                <a:latin typeface="Lustria"/>
              </a:rPr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3F099-675E-1AE3-1E5C-8FC95142D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 of beam: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68E553-BCC0-40CA-9F0D-9BEA293339B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19274" y="2656177"/>
            <a:ext cx="6638925" cy="361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324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C7B7D-8166-31AD-95A8-DD43464D6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r>
              <a:rPr lang="en-US" sz="4000" b="0" i="0" u="none" strike="noStrike" dirty="0">
                <a:solidFill>
                  <a:schemeClr val="tx1"/>
                </a:solidFill>
                <a:effectLst/>
                <a:latin typeface="Lustria"/>
              </a:rPr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47946-C6CB-4769-A763-62881D7C6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/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 of Beam :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frame 1: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491A08-0432-37C6-7705-B46092DDE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130" y="2451690"/>
            <a:ext cx="6934200" cy="306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44262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25876-64EE-18E8-571A-8DD6433AD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r>
              <a:rPr lang="en-US" sz="4000" b="0" i="0" u="none" strike="noStrike" dirty="0">
                <a:solidFill>
                  <a:schemeClr val="tx1"/>
                </a:solidFill>
                <a:effectLst/>
                <a:latin typeface="Lustria"/>
              </a:rPr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BF811-598B-1DC4-A71E-4D40533A3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869" y="2235245"/>
            <a:ext cx="8826133" cy="3806117"/>
          </a:xfrm>
        </p:spPr>
        <p:txBody>
          <a:bodyPr/>
          <a:lstStyle/>
          <a:p>
            <a:r>
              <a:rPr lang="en-US" dirty="0"/>
              <a:t>Slab layout &amp; design:</a:t>
            </a:r>
          </a:p>
          <a:p>
            <a:pPr marL="0" indent="0">
              <a:buNone/>
            </a:pPr>
            <a:r>
              <a:rPr lang="en-US" dirty="0"/>
              <a:t>Slab 1: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337B5B-9454-1740-4AD7-4913E97FD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408" y="1324947"/>
            <a:ext cx="6270171" cy="36026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9D2844-075F-15F5-1B0D-D976F7C90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473" y="5084666"/>
            <a:ext cx="5943600" cy="154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748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25876-64EE-18E8-571A-8DD6433AD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r>
              <a:rPr lang="en-US" sz="4000" b="0" i="0" u="none" strike="noStrike" dirty="0">
                <a:solidFill>
                  <a:schemeClr val="tx1"/>
                </a:solidFill>
                <a:effectLst/>
                <a:latin typeface="Lustria"/>
              </a:rPr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BF811-598B-1DC4-A71E-4D40533A3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24" y="2071397"/>
            <a:ext cx="8900778" cy="39699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Slab 2 layout &amp; design 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2E20B0-3205-B3A4-150C-5B181F466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348" y="1270000"/>
            <a:ext cx="6522876" cy="36680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3C1B1F-5449-9241-F914-92FF7510DB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723" y="5187206"/>
            <a:ext cx="5571930" cy="156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648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51DE2-BCC0-491B-A85F-BD85DDF86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Aspects </a:t>
            </a:r>
          </a:p>
        </p:txBody>
      </p:sp>
      <p:pic>
        <p:nvPicPr>
          <p:cNvPr id="6" name="صورة 58">
            <a:extLst>
              <a:ext uri="{FF2B5EF4-FFF2-40B4-BE49-F238E27FC236}">
                <a16:creationId xmlns:a16="http://schemas.microsoft.com/office/drawing/2014/main" id="{6EEADB7E-C049-4C90-A24F-A6D8EF1F365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669" y="1860829"/>
            <a:ext cx="5301456" cy="38814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0CAF29-17DA-48B1-A6AB-3E3D233CE6E6}"/>
              </a:ext>
            </a:extLst>
          </p:cNvPr>
          <p:cNvSpPr txBox="1"/>
          <p:nvPr/>
        </p:nvSpPr>
        <p:spPr>
          <a:xfrm>
            <a:off x="871538" y="1491497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Ground Floor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F4F2AD-3B98-4473-B345-F4DD0DDF6B2C}"/>
              </a:ext>
            </a:extLst>
          </p:cNvPr>
          <p:cNvSpPr txBox="1"/>
          <p:nvPr/>
        </p:nvSpPr>
        <p:spPr>
          <a:xfrm>
            <a:off x="2143125" y="5879068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84B131-7032-4EFB-9451-9542212724B5}"/>
              </a:ext>
            </a:extLst>
          </p:cNvPr>
          <p:cNvSpPr txBox="1"/>
          <p:nvPr/>
        </p:nvSpPr>
        <p:spPr>
          <a:xfrm>
            <a:off x="7472363" y="5879068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F41238-4075-44E3-8E0A-DF3D4756DBA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572125" y="1860829"/>
            <a:ext cx="5943600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6574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25876-64EE-18E8-571A-8DD6433AD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r>
              <a:rPr lang="en-US" sz="4000" b="0" i="0" u="none" strike="noStrike" dirty="0">
                <a:solidFill>
                  <a:schemeClr val="tx1"/>
                </a:solidFill>
                <a:effectLst/>
                <a:latin typeface="Lustria"/>
              </a:rPr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BF811-598B-1DC4-A71E-4D40533A3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24" y="2071397"/>
            <a:ext cx="8900778" cy="39699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Tie beam layout 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DC9245-7E26-CC56-C41B-E48FE9689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37" y="2673201"/>
            <a:ext cx="6877289" cy="375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0322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25876-64EE-18E8-571A-8DD6433AD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r>
              <a:rPr lang="en-US" sz="4000" b="0" i="0" u="none" strike="noStrike" dirty="0">
                <a:solidFill>
                  <a:schemeClr val="tx1"/>
                </a:solidFill>
                <a:effectLst/>
                <a:latin typeface="Lustria"/>
              </a:rPr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BF811-598B-1DC4-A71E-4D40533A3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24" y="2071397"/>
            <a:ext cx="8900778" cy="39699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Tie beam design 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F81FF0-A255-737A-8EC5-8598BDF73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290" y="2076062"/>
            <a:ext cx="5943600" cy="24345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E3C95A-F8DE-4911-099F-AD8F29724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248" y="4510652"/>
            <a:ext cx="3741420" cy="200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458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25876-64EE-18E8-571A-8DD6433AD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i="0" u="none" strike="noStrike" dirty="0">
                <a:solidFill>
                  <a:schemeClr val="tx1"/>
                </a:solidFill>
                <a:effectLst/>
                <a:latin typeface="Lustria"/>
              </a:rPr>
              <a:t>Structural Analysis</a:t>
            </a:r>
            <a:r>
              <a:rPr lang="en-US" sz="4000" b="0" i="0" u="none" strike="noStrike" dirty="0">
                <a:solidFill>
                  <a:schemeClr val="tx1"/>
                </a:solidFill>
                <a:effectLst/>
                <a:latin typeface="Lustria"/>
              </a:rPr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BF811-598B-1DC4-A71E-4D40533A3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24" y="2071397"/>
            <a:ext cx="8900778" cy="3969966"/>
          </a:xfrm>
        </p:spPr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1800" b="0" i="1" u="none" strike="noStrike" dirty="0">
                <a:solidFill>
                  <a:schemeClr val="tx1"/>
                </a:solidFill>
                <a:effectLst/>
                <a:latin typeface="Lustria"/>
              </a:rPr>
              <a:t>Stairs Design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B923B6-5B09-AA19-A81A-63CFE938B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769" y="1753552"/>
            <a:ext cx="6001138" cy="452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2163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EE4F-303B-4968-AEC8-AD781892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cost estimate</a:t>
            </a:r>
            <a:r>
              <a:rPr lang="en-US" dirty="0"/>
              <a:t> Aspects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C372F2-1B5D-401E-B70E-6CBA4A7FF75F}"/>
              </a:ext>
            </a:extLst>
          </p:cNvPr>
          <p:cNvSpPr txBox="1"/>
          <p:nvPr/>
        </p:nvSpPr>
        <p:spPr>
          <a:xfrm>
            <a:off x="600075" y="5020360"/>
            <a:ext cx="86739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n>
                  <a:noFill/>
                </a:ln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At the end we figure out and get to a conclusion that the total estimate cost of the building is around 2.86 million NIS.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26D8DC-3784-42A5-89D0-189962BE2B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354341"/>
              </p:ext>
            </p:extLst>
          </p:nvPr>
        </p:nvGraphicFramePr>
        <p:xfrm>
          <a:off x="2220595" y="1484654"/>
          <a:ext cx="5170805" cy="16585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9035">
                  <a:extLst>
                    <a:ext uri="{9D8B030D-6E8A-4147-A177-3AD203B41FA5}">
                      <a16:colId xmlns:a16="http://schemas.microsoft.com/office/drawing/2014/main" val="1501017605"/>
                    </a:ext>
                  </a:extLst>
                </a:gridCol>
                <a:gridCol w="1365885">
                  <a:extLst>
                    <a:ext uri="{9D8B030D-6E8A-4147-A177-3AD203B41FA5}">
                      <a16:colId xmlns:a16="http://schemas.microsoft.com/office/drawing/2014/main" val="3250384809"/>
                    </a:ext>
                  </a:extLst>
                </a:gridCol>
                <a:gridCol w="1365885">
                  <a:extLst>
                    <a:ext uri="{9D8B030D-6E8A-4147-A177-3AD203B41FA5}">
                      <a16:colId xmlns:a16="http://schemas.microsoft.com/office/drawing/2014/main" val="1606829848"/>
                    </a:ext>
                  </a:extLst>
                </a:gridCol>
              </a:tblGrid>
              <a:tr h="2690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Work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cost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price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01044510"/>
                  </a:ext>
                </a:extLst>
              </a:tr>
              <a:tr h="2690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Earth Work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531150.2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637380.3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4055323"/>
                  </a:ext>
                </a:extLst>
              </a:tr>
              <a:tr h="2690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Structure work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2146515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2575818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5197657"/>
                  </a:ext>
                </a:extLst>
              </a:tr>
              <a:tr h="2690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Mechanical Work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148636.6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178363.9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9478354"/>
                  </a:ext>
                </a:extLst>
              </a:tr>
              <a:tr h="2912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Electrical Work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33331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35677.2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171373"/>
                  </a:ext>
                </a:extLst>
              </a:tr>
              <a:tr h="2912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2859633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3427239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629165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4B05641-1712-4132-9566-4FE5073FAB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931970"/>
              </p:ext>
            </p:extLst>
          </p:nvPr>
        </p:nvGraphicFramePr>
        <p:xfrm>
          <a:off x="2220595" y="3546487"/>
          <a:ext cx="5258435" cy="9436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7035">
                  <a:extLst>
                    <a:ext uri="{9D8B030D-6E8A-4147-A177-3AD203B41FA5}">
                      <a16:colId xmlns:a16="http://schemas.microsoft.com/office/drawing/2014/main" val="945164170"/>
                    </a:ext>
                  </a:extLst>
                </a:gridCol>
                <a:gridCol w="1839595">
                  <a:extLst>
                    <a:ext uri="{9D8B030D-6E8A-4147-A177-3AD203B41FA5}">
                      <a16:colId xmlns:a16="http://schemas.microsoft.com/office/drawing/2014/main" val="2730632735"/>
                    </a:ext>
                  </a:extLst>
                </a:gridCol>
                <a:gridCol w="1741805">
                  <a:extLst>
                    <a:ext uri="{9D8B030D-6E8A-4147-A177-3AD203B41FA5}">
                      <a16:colId xmlns:a16="http://schemas.microsoft.com/office/drawing/2014/main" val="2142078923"/>
                    </a:ext>
                  </a:extLst>
                </a:gridCol>
              </a:tblGrid>
              <a:tr h="2216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Unit cost/M2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Cost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73021597"/>
                  </a:ext>
                </a:extLst>
              </a:tr>
              <a:tr h="234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NIS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1972.161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2860000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16835705"/>
                  </a:ext>
                </a:extLst>
              </a:tr>
              <a:tr h="234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410.3359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0710349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578.7536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840000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21293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49399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47B26C2-8CA3-43DD-A9D3-EDC4B9C88DCA}"/>
              </a:ext>
            </a:extLst>
          </p:cNvPr>
          <p:cNvSpPr/>
          <p:nvPr/>
        </p:nvSpPr>
        <p:spPr>
          <a:xfrm>
            <a:off x="3143250" y="2714624"/>
            <a:ext cx="523875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40330718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42DCA-2F2F-40D9-87F0-D955EBA0D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Aspects </a:t>
            </a:r>
          </a:p>
        </p:txBody>
      </p:sp>
      <p:pic>
        <p:nvPicPr>
          <p:cNvPr id="6" name="صورة 42">
            <a:extLst>
              <a:ext uri="{FF2B5EF4-FFF2-40B4-BE49-F238E27FC236}">
                <a16:creationId xmlns:a16="http://schemas.microsoft.com/office/drawing/2014/main" id="{D8E2CB6E-11BA-4336-BF7B-A07E9876591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700" y="1706561"/>
            <a:ext cx="5480826" cy="39512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DFFFFF-C6FF-4BD7-B23B-DD5DACEDFBC8}"/>
              </a:ext>
            </a:extLst>
          </p:cNvPr>
          <p:cNvSpPr txBox="1"/>
          <p:nvPr/>
        </p:nvSpPr>
        <p:spPr>
          <a:xfrm>
            <a:off x="776288" y="127000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First Floor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07F0D3-FBC0-4880-B2D5-0C140D7B5621}"/>
              </a:ext>
            </a:extLst>
          </p:cNvPr>
          <p:cNvSpPr txBox="1"/>
          <p:nvPr/>
        </p:nvSpPr>
        <p:spPr>
          <a:xfrm>
            <a:off x="1585913" y="5879068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95253A-3536-4718-B76C-5192D212A2B7}"/>
              </a:ext>
            </a:extLst>
          </p:cNvPr>
          <p:cNvSpPr txBox="1"/>
          <p:nvPr/>
        </p:nvSpPr>
        <p:spPr>
          <a:xfrm>
            <a:off x="7553325" y="5879068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A936C9-DF78-4511-A1C8-2015EEB7428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724526" y="1706561"/>
            <a:ext cx="5943600" cy="395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032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66D5C-C60D-4192-B792-F785D3D28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Aspects </a:t>
            </a:r>
          </a:p>
        </p:txBody>
      </p:sp>
      <p:pic>
        <p:nvPicPr>
          <p:cNvPr id="6" name="صورة 62">
            <a:extLst>
              <a:ext uri="{FF2B5EF4-FFF2-40B4-BE49-F238E27FC236}">
                <a16:creationId xmlns:a16="http://schemas.microsoft.com/office/drawing/2014/main" id="{73C89A05-1D17-44C0-BE5F-FBBA5446D15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670" y="1706563"/>
            <a:ext cx="5486580" cy="38814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4E86A6-94CD-4E04-A5A9-DCBA7F8AB550}"/>
              </a:ext>
            </a:extLst>
          </p:cNvPr>
          <p:cNvSpPr txBox="1"/>
          <p:nvPr/>
        </p:nvSpPr>
        <p:spPr>
          <a:xfrm>
            <a:off x="776288" y="127000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Second Floor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FACA29-B124-45F0-9020-7A02CA21EAF6}"/>
              </a:ext>
            </a:extLst>
          </p:cNvPr>
          <p:cNvSpPr txBox="1"/>
          <p:nvPr/>
        </p:nvSpPr>
        <p:spPr>
          <a:xfrm>
            <a:off x="2195513" y="5792271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94B21A-C45B-4618-8B2D-E293533DE31F}"/>
              </a:ext>
            </a:extLst>
          </p:cNvPr>
          <p:cNvSpPr txBox="1"/>
          <p:nvPr/>
        </p:nvSpPr>
        <p:spPr>
          <a:xfrm>
            <a:off x="7367588" y="5792271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21D2D0-86B2-4659-9DF9-D699C46140D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1706563"/>
            <a:ext cx="5704416" cy="3881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3120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FBAC9-DE81-490A-ABA6-4B7AE386E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Aspects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C83746-0DF6-4F19-A5F3-C0D70B712566}"/>
              </a:ext>
            </a:extLst>
          </p:cNvPr>
          <p:cNvSpPr txBox="1"/>
          <p:nvPr/>
        </p:nvSpPr>
        <p:spPr>
          <a:xfrm>
            <a:off x="776288" y="127000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Third Floor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6863B5-99FF-48B8-BF3A-4C15760BA53B}"/>
              </a:ext>
            </a:extLst>
          </p:cNvPr>
          <p:cNvSpPr txBox="1"/>
          <p:nvPr/>
        </p:nvSpPr>
        <p:spPr>
          <a:xfrm>
            <a:off x="1283829" y="2024342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Addition floor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0597CA-3CCA-46AC-840B-32BB16607608}"/>
              </a:ext>
            </a:extLst>
          </p:cNvPr>
          <p:cNvSpPr txBox="1"/>
          <p:nvPr/>
        </p:nvSpPr>
        <p:spPr>
          <a:xfrm>
            <a:off x="4157663" y="6170889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After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E472CC-907E-408D-97A9-002F5A0B2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FFAC60A-12EC-4C2D-B595-51A9F59D20A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119590"/>
            <a:ext cx="8596668" cy="39217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8664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78775-64B2-4198-AD5D-A997001FA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Aspects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5C5D7ED-183B-4EA2-AD80-2F0FB107E51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08" y="1706563"/>
            <a:ext cx="5393692" cy="38814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37B1C3-9C3F-4297-AF1D-9F7C324DC6D9}"/>
              </a:ext>
            </a:extLst>
          </p:cNvPr>
          <p:cNvSpPr txBox="1"/>
          <p:nvPr/>
        </p:nvSpPr>
        <p:spPr>
          <a:xfrm>
            <a:off x="804863" y="127000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Southwestern elevation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55E1D1-8D59-4296-8B1A-CA18FE7D8016}"/>
              </a:ext>
            </a:extLst>
          </p:cNvPr>
          <p:cNvSpPr txBox="1"/>
          <p:nvPr/>
        </p:nvSpPr>
        <p:spPr>
          <a:xfrm>
            <a:off x="1757363" y="5772666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5F38BC-53A0-48B0-9E17-CA1A89CF1EDF}"/>
              </a:ext>
            </a:extLst>
          </p:cNvPr>
          <p:cNvSpPr txBox="1"/>
          <p:nvPr/>
        </p:nvSpPr>
        <p:spPr>
          <a:xfrm>
            <a:off x="7862887" y="5772666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9A5454-02D8-4537-85A6-677B92B9A54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638800" y="1706563"/>
            <a:ext cx="5943600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51504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9630</TotalTime>
  <Words>960</Words>
  <Application>Microsoft Office PowerPoint</Application>
  <PresentationFormat>Widescreen</PresentationFormat>
  <Paragraphs>397</Paragraphs>
  <Slides>54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1" baseType="lpstr">
      <vt:lpstr>Arial</vt:lpstr>
      <vt:lpstr>Calibri</vt:lpstr>
      <vt:lpstr>Lustria</vt:lpstr>
      <vt:lpstr>Times New Roman</vt:lpstr>
      <vt:lpstr>Trebuchet MS</vt:lpstr>
      <vt:lpstr>Wingdings 3</vt:lpstr>
      <vt:lpstr>Facet</vt:lpstr>
      <vt:lpstr>PowerPoint Presentation</vt:lpstr>
      <vt:lpstr>Introduction</vt:lpstr>
      <vt:lpstr>Site analysis</vt:lpstr>
      <vt:lpstr>Architectural Aspects </vt:lpstr>
      <vt:lpstr>Architectural Aspects </vt:lpstr>
      <vt:lpstr>Architectural Aspects </vt:lpstr>
      <vt:lpstr>Architectural Aspects </vt:lpstr>
      <vt:lpstr>Architectural Aspects </vt:lpstr>
      <vt:lpstr>Architectural Aspects </vt:lpstr>
      <vt:lpstr>Architectural Aspects </vt:lpstr>
      <vt:lpstr>Architectural Aspects </vt:lpstr>
      <vt:lpstr>Architectural Aspects </vt:lpstr>
      <vt:lpstr>Environmental Aspects </vt:lpstr>
      <vt:lpstr>Environmental Aspects </vt:lpstr>
      <vt:lpstr>Environmental Aspects </vt:lpstr>
      <vt:lpstr>Design Builder software analysis</vt:lpstr>
      <vt:lpstr>Design Builder software analysis</vt:lpstr>
      <vt:lpstr>Design Builder software analysis</vt:lpstr>
      <vt:lpstr>Design Builder software analysis</vt:lpstr>
      <vt:lpstr>Electrotechnical aspects</vt:lpstr>
      <vt:lpstr>Electrotechnical aspects</vt:lpstr>
      <vt:lpstr>Electrotechnical aspects</vt:lpstr>
      <vt:lpstr>Electrotechnical aspects</vt:lpstr>
      <vt:lpstr>Electrotechnical aspects</vt:lpstr>
      <vt:lpstr>Electrotechnical aspects</vt:lpstr>
      <vt:lpstr>Electrotechnical aspects</vt:lpstr>
      <vt:lpstr>Electrotechnical aspects</vt:lpstr>
      <vt:lpstr>Electrotechnical aspects</vt:lpstr>
      <vt:lpstr>Electrotechnical aspects</vt:lpstr>
      <vt:lpstr>Electrotechnical aspects</vt:lpstr>
      <vt:lpstr>Electrotechnical aspects</vt:lpstr>
      <vt:lpstr>Electrotechnical aspects</vt:lpstr>
      <vt:lpstr>Electrotechnical aspects</vt:lpstr>
      <vt:lpstr>Structural Analysis </vt:lpstr>
      <vt:lpstr>Structural Analysis  check’s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cost estimate Aspects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Hamdan</dc:creator>
  <cp:lastModifiedBy>mohammad Hamdan</cp:lastModifiedBy>
  <cp:revision>58</cp:revision>
  <dcterms:created xsi:type="dcterms:W3CDTF">2021-12-25T20:16:05Z</dcterms:created>
  <dcterms:modified xsi:type="dcterms:W3CDTF">2022-06-08T19:46:36Z</dcterms:modified>
</cp:coreProperties>
</file>