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30"/>
  </p:notesMasterIdLst>
  <p:sldIdLst>
    <p:sldId id="256" r:id="rId2"/>
    <p:sldId id="299" r:id="rId3"/>
    <p:sldId id="322" r:id="rId4"/>
    <p:sldId id="257" r:id="rId5"/>
    <p:sldId id="285" r:id="rId6"/>
    <p:sldId id="280" r:id="rId7"/>
    <p:sldId id="312" r:id="rId8"/>
    <p:sldId id="318" r:id="rId9"/>
    <p:sldId id="319" r:id="rId10"/>
    <p:sldId id="320" r:id="rId11"/>
    <p:sldId id="321" r:id="rId12"/>
    <p:sldId id="301" r:id="rId13"/>
    <p:sldId id="288" r:id="rId14"/>
    <p:sldId id="269" r:id="rId15"/>
    <p:sldId id="282" r:id="rId16"/>
    <p:sldId id="302" r:id="rId17"/>
    <p:sldId id="303" r:id="rId18"/>
    <p:sldId id="304" r:id="rId19"/>
    <p:sldId id="267" r:id="rId20"/>
    <p:sldId id="307" r:id="rId21"/>
    <p:sldId id="306" r:id="rId22"/>
    <p:sldId id="305" r:id="rId23"/>
    <p:sldId id="314" r:id="rId24"/>
    <p:sldId id="309" r:id="rId25"/>
    <p:sldId id="310" r:id="rId26"/>
    <p:sldId id="311" r:id="rId27"/>
    <p:sldId id="313" r:id="rId28"/>
    <p:sldId id="284" r:id="rId29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1729"/>
    <a:srgbClr val="FFFB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57" autoAdjust="0"/>
    <p:restoredTop sz="94660"/>
  </p:normalViewPr>
  <p:slideViewPr>
    <p:cSldViewPr>
      <p:cViewPr>
        <p:scale>
          <a:sx n="75" d="100"/>
          <a:sy n="75" d="100"/>
        </p:scale>
        <p:origin x="-135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02A6D-9691-4653-8684-6003E97320F9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00B0-22E6-4D37-8505-D92AC07E3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438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AE308-10E2-45F4-BE32-6343B8F35FD9}" type="datetimeFigureOut">
              <a:rPr lang="fr-FR"/>
              <a:pPr>
                <a:defRPr/>
              </a:pPr>
              <a:t>01/06/2011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5633C-69EF-4BEF-85F4-4C9800CCD75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0206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BC82B-1B2A-497E-99F1-EE870825E474}" type="datetimeFigureOut">
              <a:rPr lang="fr-FR"/>
              <a:pPr>
                <a:defRPr/>
              </a:pPr>
              <a:t>01/06/2011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331D5-1B5F-49EB-921E-36A8284F1F8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28441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3CA0E-33DA-4B15-B4AB-E02AFCF82BF5}" type="datetimeFigureOut">
              <a:rPr lang="fr-FR"/>
              <a:pPr>
                <a:defRPr/>
              </a:pPr>
              <a:t>01/06/2011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3B646-8185-4A24-9E0B-B7963086203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48055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1C5B6-28D3-47D6-9FFB-F346BC45063C}" type="datetimeFigureOut">
              <a:rPr lang="fr-FR"/>
              <a:pPr>
                <a:defRPr/>
              </a:pPr>
              <a:t>01/06/2011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D7C77-C397-447A-A062-F5D072BA94A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84516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A45DA-9EA2-4C03-9D80-DDBB3FD165D3}" type="datetimeFigureOut">
              <a:rPr lang="fr-FR"/>
              <a:pPr>
                <a:defRPr/>
              </a:pPr>
              <a:t>01/06/2011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35213-E971-489A-88F7-20661BD8B72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07294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360A7-5659-43CE-9E60-5D3065693C19}" type="datetimeFigureOut">
              <a:rPr lang="fr-FR"/>
              <a:pPr>
                <a:defRPr/>
              </a:pPr>
              <a:t>01/06/2011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B3C67-8AB8-4F02-B685-B1EA6711441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95731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3859B-1DE6-475C-BCC4-A0A4AD7ACC7A}" type="datetimeFigureOut">
              <a:rPr lang="fr-FR"/>
              <a:pPr>
                <a:defRPr/>
              </a:pPr>
              <a:t>01/06/2011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3C3C4-F0B6-4E3E-9474-6FEFD5535F0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6180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60A6E-7992-4FF3-8276-4A98F9F4E378}" type="datetimeFigureOut">
              <a:rPr lang="fr-FR"/>
              <a:pPr>
                <a:defRPr/>
              </a:pPr>
              <a:t>01/06/2011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B13CD-1F50-4BB0-8348-984BE735C24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33051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5813A-9A1B-4C67-8E7A-EAE6796D4A7E}" type="datetimeFigureOut">
              <a:rPr lang="fr-FR"/>
              <a:pPr>
                <a:defRPr/>
              </a:pPr>
              <a:t>01/06/2011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0337B-4F74-49EB-AE83-A4471F55D33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05589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AE615-7D23-4163-88A1-FAB239EF092F}" type="datetimeFigureOut">
              <a:rPr lang="fr-FR"/>
              <a:pPr>
                <a:defRPr/>
              </a:pPr>
              <a:t>01/06/2011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762F1-6302-4D28-B5EC-D06B3C34700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46255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96FB0-60BF-4D9F-BA79-8C40A2EF4CC5}" type="datetimeFigureOut">
              <a:rPr lang="fr-FR"/>
              <a:pPr>
                <a:defRPr/>
              </a:pPr>
              <a:t>01/06/2011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6F80C-0FEB-4C58-BFFC-C3B2BBDBC22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08869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E81A68-EBA2-4532-AA40-B300F420FB05}" type="datetimeFigureOut">
              <a:rPr lang="fr-FR"/>
              <a:pPr>
                <a:defRPr/>
              </a:pPr>
              <a:t>01/06/2011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E6CF4AD-31DE-4C79-ABD0-3D0B7512A739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92550" y="3162295"/>
            <a:ext cx="4572000" cy="1377813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marL="0" marR="0" algn="ctr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i="1" dirty="0" smtClean="0">
                <a:effectLst>
                  <a:reflection blurRad="6350" stA="55000" endA="300" endPos="45500" dir="5400000" sy="-100000" algn="bl"/>
                </a:effectLst>
                <a:latin typeface="Monotype Corsiva"/>
                <a:ea typeface="Times New Roman"/>
                <a:cs typeface="Arial"/>
              </a:rPr>
              <a:t>Dr. Husni Odeh</a:t>
            </a:r>
          </a:p>
          <a:p>
            <a:pPr marL="0" marR="0" algn="ctr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i="1" dirty="0" smtClean="0">
                <a:effectLst>
                  <a:reflection blurRad="6350" stA="55000" endA="300" endPos="45500" dir="5400000" sy="-100000" algn="bl"/>
                </a:effectLst>
                <a:latin typeface="Monotype Corsiva"/>
                <a:ea typeface="Times New Roman"/>
                <a:cs typeface="Arial"/>
              </a:rPr>
              <a:t>Eng. Mohamad Shana’a</a:t>
            </a:r>
            <a:endParaRPr lang="en-US" sz="3200" i="1" dirty="0" smtClean="0">
              <a:effectLst/>
              <a:latin typeface="Calibri"/>
              <a:ea typeface="Times New Roman"/>
              <a:cs typeface="Arial"/>
            </a:endParaRPr>
          </a:p>
        </p:txBody>
      </p:sp>
      <p:sp>
        <p:nvSpPr>
          <p:cNvPr id="4" name="TextBox 1"/>
          <p:cNvSpPr txBox="1"/>
          <p:nvPr/>
        </p:nvSpPr>
        <p:spPr>
          <a:xfrm>
            <a:off x="679450" y="457200"/>
            <a:ext cx="7810500" cy="243840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and Development of Microemulsion </a:t>
            </a:r>
          </a:p>
          <a:p>
            <a:pPr algn="ctr"/>
            <a:r>
              <a:rPr lang="en-US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Drug Delivery System for Improvement of </a:t>
            </a:r>
          </a:p>
          <a:p>
            <a:pPr algn="ctr"/>
            <a:r>
              <a:rPr lang="en-US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Drug Solubility</a:t>
            </a:r>
          </a:p>
          <a:p>
            <a:endParaRPr lang="en-US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92550" y="5257800"/>
            <a:ext cx="4572000" cy="646331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n-US" b="1" dirty="0" smtClean="0"/>
              <a:t>5</a:t>
            </a:r>
            <a:r>
              <a:rPr lang="en-US" b="1" baseline="30000" dirty="0" smtClean="0"/>
              <a:t>th</a:t>
            </a:r>
            <a:r>
              <a:rPr lang="en-US" b="1" dirty="0" smtClean="0"/>
              <a:t> international chemistry conference , at NNU  Nablus   1/6/2011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457200" y="322643"/>
            <a:ext cx="8229600" cy="1143000"/>
          </a:xfrm>
        </p:spPr>
        <p:txBody>
          <a:bodyPr/>
          <a:lstStyle/>
          <a:p>
            <a:pPr marL="742950" indent="-742950"/>
            <a: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ME for </a:t>
            </a:r>
            <a:r>
              <a:rPr lang="en-US" b="1" i="1" dirty="0">
                <a:solidFill>
                  <a:schemeClr val="bg1"/>
                </a:solidFill>
              </a:rPr>
              <a:t>Saquinavir</a:t>
            </a:r>
            <a: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 drug </a:t>
            </a:r>
            <a:endParaRPr lang="en-US" b="1" kern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85801" y="3810001"/>
            <a:ext cx="8077200" cy="304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0800" y="1752600"/>
            <a:ext cx="8991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i="1" dirty="0" smtClean="0"/>
              <a:t>Increasing </a:t>
            </a:r>
            <a:r>
              <a:rPr lang="en-US" sz="2400" b="1" i="1" dirty="0"/>
              <a:t>drug bioavailability of Saquinavir</a:t>
            </a:r>
          </a:p>
          <a:p>
            <a:r>
              <a:rPr lang="en-US" sz="2400" i="1" dirty="0" smtClean="0"/>
              <a:t>Mendel </a:t>
            </a:r>
            <a:r>
              <a:rPr lang="en-US" sz="2400" i="1" dirty="0"/>
              <a:t>and coworker 2009  have developed an oral microemulsion based drug delivery system for enhancing the bioavailability of Saquinavir </a:t>
            </a:r>
          </a:p>
          <a:p>
            <a:r>
              <a:rPr lang="en-US" sz="2400" i="1" dirty="0"/>
              <a:t>The surfactant cosurfactant mixture are Tween 80/PEG 400=3/1</a:t>
            </a:r>
          </a:p>
          <a:p>
            <a:pPr algn="ctr"/>
            <a:r>
              <a:rPr lang="en-US" sz="2400" b="1" i="1" dirty="0"/>
              <a:t>Pseudo Ternary Phase Diagram Study</a:t>
            </a:r>
          </a:p>
        </p:txBody>
      </p:sp>
    </p:spTree>
    <p:extLst>
      <p:ext uri="{BB962C8B-B14F-4D97-AF65-F5344CB8AC3E}">
        <p14:creationId xmlns:p14="http://schemas.microsoft.com/office/powerpoint/2010/main" val="86228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457200" y="322643"/>
            <a:ext cx="8229600" cy="1143000"/>
          </a:xfrm>
        </p:spPr>
        <p:txBody>
          <a:bodyPr/>
          <a:lstStyle/>
          <a:p>
            <a:pPr marL="742950" indent="-742950"/>
            <a: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Research Paper for </a:t>
            </a:r>
            <a:r>
              <a:rPr lang="en-US" b="1" i="1" dirty="0" smtClean="0">
                <a:solidFill>
                  <a:schemeClr val="bg1"/>
                </a:solidFill>
              </a:rPr>
              <a:t>Glimepiride</a:t>
            </a:r>
            <a: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 drug </a:t>
            </a:r>
            <a:endParaRPr lang="en-US" b="1" kern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500" y="2133600"/>
            <a:ext cx="89916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i="1" dirty="0" smtClean="0"/>
              <a:t>Increasing </a:t>
            </a:r>
            <a:r>
              <a:rPr lang="en-US" sz="2400" b="1" i="1" dirty="0"/>
              <a:t>drug </a:t>
            </a:r>
            <a:r>
              <a:rPr lang="en-US" sz="2400" b="1" i="1" dirty="0" smtClean="0"/>
              <a:t>Solubility </a:t>
            </a:r>
            <a:r>
              <a:rPr lang="en-US" sz="2400" b="1" i="1" dirty="0"/>
              <a:t>of </a:t>
            </a:r>
            <a:r>
              <a:rPr lang="en-US" sz="2400" b="1" i="1" dirty="0" smtClean="0"/>
              <a:t>Glimepiride</a:t>
            </a:r>
          </a:p>
          <a:p>
            <a:endParaRPr lang="en-US" sz="2400" dirty="0" smtClean="0"/>
          </a:p>
          <a:p>
            <a:r>
              <a:rPr lang="en-US" sz="2400" dirty="0" smtClean="0"/>
              <a:t>***O.P. Baliar Singh, S. Biswal*, J. Sahoo and P. N. Murthy</a:t>
            </a:r>
            <a:r>
              <a:rPr lang="en-US" sz="2400" i="1" dirty="0" smtClean="0"/>
              <a:t>2009  have developed an Solubility of  </a:t>
            </a:r>
            <a:r>
              <a:rPr lang="en-US" sz="2400" dirty="0" smtClean="0"/>
              <a:t>Glimepiride </a:t>
            </a:r>
            <a:r>
              <a:rPr lang="en-US" sz="2400" dirty="0"/>
              <a:t>in Solid Dispersions </a:t>
            </a:r>
            <a:r>
              <a:rPr lang="en-US" sz="2400" dirty="0" smtClean="0"/>
              <a:t>with Polyethylene </a:t>
            </a:r>
            <a:r>
              <a:rPr lang="en-US" sz="2400" dirty="0"/>
              <a:t>Glycol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*** </a:t>
            </a:r>
            <a:r>
              <a:rPr lang="en-US" sz="2400" b="1" dirty="0" smtClean="0"/>
              <a:t>Solubility Result :</a:t>
            </a:r>
          </a:p>
          <a:p>
            <a:r>
              <a:rPr lang="en-US" sz="2400" dirty="0"/>
              <a:t>The stability constant was found to be 0.128 </a:t>
            </a:r>
            <a:r>
              <a:rPr lang="en-US" sz="2400" dirty="0" smtClean="0"/>
              <a:t>mg/ml.</a:t>
            </a:r>
            <a:endParaRPr lang="en-US" sz="2400" dirty="0"/>
          </a:p>
          <a:p>
            <a:r>
              <a:rPr lang="en-US" sz="2400" dirty="0" smtClean="0"/>
              <a:t>Increased</a:t>
            </a:r>
            <a:r>
              <a:rPr lang="en-US" sz="2400" dirty="0"/>
              <a:t> </a:t>
            </a:r>
            <a:r>
              <a:rPr lang="en-US" sz="2400" dirty="0" smtClean="0"/>
              <a:t>solubility </a:t>
            </a:r>
            <a:r>
              <a:rPr lang="en-US" sz="2400" dirty="0"/>
              <a:t>may be due to the improved dissolution of</a:t>
            </a:r>
          </a:p>
          <a:p>
            <a:r>
              <a:rPr lang="en-US" sz="2400" dirty="0"/>
              <a:t>glimepiride </a:t>
            </a:r>
            <a:r>
              <a:rPr lang="en-US" sz="2400" dirty="0" smtClean="0"/>
              <a:t>particles .</a:t>
            </a:r>
            <a:endParaRPr lang="en-US" sz="2400" b="1" dirty="0" smtClean="0"/>
          </a:p>
          <a:p>
            <a:endParaRPr lang="en-US" sz="2400" b="1" i="1" dirty="0" smtClean="0"/>
          </a:p>
          <a:p>
            <a:r>
              <a:rPr lang="en-US" sz="1000" b="1" i="1" dirty="0" smtClean="0"/>
              <a:t>Ref. : O.P</a:t>
            </a:r>
            <a:r>
              <a:rPr lang="en-US" sz="1000" b="1" i="1" dirty="0"/>
              <a:t>. Baliar Singh, S. Biswal*, J. Sahoo and P. N. Murthy.</a:t>
            </a:r>
            <a:r>
              <a:rPr lang="en-US" sz="1000" i="1" dirty="0"/>
              <a:t> </a:t>
            </a:r>
            <a:r>
              <a:rPr lang="en-US" sz="1000" dirty="0"/>
              <a:t>Physicochemical Properties of Glimepiride in Solid Dispersions with Polyethylene Glycol 20000. </a:t>
            </a:r>
            <a:r>
              <a:rPr lang="en-US" sz="1000" i="1" dirty="0"/>
              <a:t>Orissa, India, July – September 2009</a:t>
            </a:r>
            <a:r>
              <a:rPr lang="en-US" sz="1000" i="1" dirty="0" smtClean="0"/>
              <a:t>.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238148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kern="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</a:rPr>
              <a:t>EXPERIMENTAL </a:t>
            </a:r>
            <a:r>
              <a:rPr lang="en-US" b="1" kern="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</a:rPr>
              <a:t>WORK</a:t>
            </a:r>
            <a:endParaRPr lang="fr-CA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800"/>
          </a:xfr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endParaRPr lang="en-US" b="1" kern="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</a:endParaRPr>
          </a:p>
          <a:p>
            <a:pPr marL="742950" indent="-742950" algn="ctr">
              <a:buAutoNum type="arabicPeriod"/>
            </a:pPr>
            <a:r>
              <a:rPr lang="en-US" sz="4000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Raw material preparation</a:t>
            </a:r>
          </a:p>
          <a:p>
            <a:pPr marL="0" indent="0" algn="ctr">
              <a:buNone/>
            </a:pPr>
            <a:endParaRPr lang="en-US" sz="4000" b="1" kern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/>
            </a:endParaRPr>
          </a:p>
          <a:p>
            <a:pPr marL="0" indent="0" algn="ctr">
              <a:buNone/>
            </a:pPr>
            <a:r>
              <a:rPr lang="en-US" sz="4000" b="1" kern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2</a:t>
            </a:r>
            <a:r>
              <a:rPr lang="en-US" sz="4000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.Design of Microemulsion System </a:t>
            </a:r>
          </a:p>
          <a:p>
            <a:pPr marL="0" indent="0" algn="ctr">
              <a:buNone/>
            </a:pPr>
            <a:endParaRPr lang="en-US" sz="4000" b="1" kern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/>
            </a:endParaRPr>
          </a:p>
          <a:p>
            <a:pPr marL="0" indent="0" algn="ctr">
              <a:buNone/>
            </a:pPr>
            <a:r>
              <a:rPr lang="en-US" sz="4000" b="1" kern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3</a:t>
            </a:r>
            <a:r>
              <a:rPr lang="en-US" sz="4000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.Improvement the glimepiride solubility</a:t>
            </a:r>
          </a:p>
        </p:txBody>
      </p:sp>
    </p:spTree>
    <p:extLst>
      <p:ext uri="{BB962C8B-B14F-4D97-AF65-F5344CB8AC3E}">
        <p14:creationId xmlns:p14="http://schemas.microsoft.com/office/powerpoint/2010/main" val="85596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457200" y="322643"/>
            <a:ext cx="8229600" cy="1143000"/>
          </a:xfrm>
        </p:spPr>
        <p:txBody>
          <a:bodyPr/>
          <a:lstStyle/>
          <a:p>
            <a:pPr marL="742950" indent="-742950"/>
            <a:r>
              <a:rPr lang="en-US" b="1" kern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Raw material preparation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752600"/>
            <a:ext cx="8077200" cy="5334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Table (1) : Sources of raw Material</a:t>
            </a:r>
            <a:endParaRPr lang="en-US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7478990"/>
              </p:ext>
            </p:extLst>
          </p:nvPr>
        </p:nvGraphicFramePr>
        <p:xfrm>
          <a:off x="584200" y="2108200"/>
          <a:ext cx="8102600" cy="3962400"/>
        </p:xfrm>
        <a:graphic>
          <a:graphicData uri="http://schemas.openxmlformats.org/drawingml/2006/table">
            <a:tbl>
              <a:tblPr firstRow="1" firstCol="1" bandRow="1"/>
              <a:tblGrid>
                <a:gridCol w="3068716"/>
                <a:gridCol w="5033884"/>
              </a:tblGrid>
              <a:tr h="26416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Oil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2D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Turmic oil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Al-Oba Company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Ethyl Oleate 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Prepared on Unit Operation  lab –Najah University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6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Aqueous phase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2D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Milli Q Water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Al-Quds University - (Jerusalem)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6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Surfactants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2D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Tween 80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Gift from Al-Quds pharmaceutical Industry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Spans 80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Gift from Al-Quds pharmaceutical Industry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Tween 20   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Gift from Al-Quds pharmaceutical Industry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6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Effective materials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2D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Curcumin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Prepared on Unit Operation  lab –Najah University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Atorvastatin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Gift from Al-Quds pharmaceutical Industry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Glimepiride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Gift from Al-Quds pharmaceutical Industry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Valsartan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Gift from Al-Quds pharmaceutical Industry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Glibenclamide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Gift from Al-Quds pharmaceutical Industry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533400" y="6083300"/>
            <a:ext cx="8153400" cy="762000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**Curcumin : By Extraction And Leaching From the roots of Curcumin</a:t>
            </a: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**Ethyl Oleate: By Esterification between Oleic acid(99%) and ethanol(99%) </a:t>
            </a:r>
            <a:endParaRPr lang="en-US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8883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Design </a:t>
            </a:r>
            <a:r>
              <a:rPr lang="en-US" b="1" kern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of Microemulsion System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en-US" sz="2000" b="1" i="1" dirty="0" smtClean="0"/>
              <a:t>The Composition in each System is Variable ( To Cover whole Composition in phase diagram ) .</a:t>
            </a:r>
          </a:p>
          <a:p>
            <a:pPr marL="0" indent="0" algn="ctr">
              <a:lnSpc>
                <a:spcPct val="250000"/>
              </a:lnSpc>
              <a:buNone/>
            </a:pPr>
            <a:r>
              <a:rPr lang="en-US" sz="1600" b="1" i="1" dirty="0" smtClean="0">
                <a:solidFill>
                  <a:srgbClr val="281729"/>
                </a:solidFill>
              </a:rPr>
              <a:t>Table (</a:t>
            </a:r>
            <a:r>
              <a:rPr lang="en-US" sz="1600" b="1" i="1" dirty="0">
                <a:solidFill>
                  <a:srgbClr val="281729"/>
                </a:solidFill>
              </a:rPr>
              <a:t>2</a:t>
            </a:r>
            <a:r>
              <a:rPr lang="en-US" sz="1600" b="1" i="1" dirty="0" smtClean="0">
                <a:solidFill>
                  <a:srgbClr val="281729"/>
                </a:solidFill>
              </a:rPr>
              <a:t>): </a:t>
            </a:r>
            <a:r>
              <a:rPr lang="en-US" sz="1600" b="1" i="1" dirty="0">
                <a:solidFill>
                  <a:srgbClr val="281729"/>
                </a:solidFill>
              </a:rPr>
              <a:t>The composition of (</a:t>
            </a:r>
            <a:r>
              <a:rPr lang="en-US" sz="1600" b="1" i="1" dirty="0" smtClean="0">
                <a:solidFill>
                  <a:srgbClr val="281729"/>
                </a:solidFill>
              </a:rPr>
              <a:t>oil , tween 80, MilliQ water) as Variable.</a:t>
            </a:r>
          </a:p>
          <a:p>
            <a:pPr algn="ctr">
              <a:lnSpc>
                <a:spcPct val="250000"/>
              </a:lnSpc>
            </a:pPr>
            <a:endParaRPr lang="en-US" sz="2000" b="1" i="1" dirty="0"/>
          </a:p>
          <a:p>
            <a:pPr algn="ctr"/>
            <a:endParaRPr lang="en-US" sz="2000" b="1" i="1" dirty="0" smtClean="0"/>
          </a:p>
          <a:p>
            <a:pPr marL="0" indent="0" algn="ctr">
              <a:buNone/>
            </a:pPr>
            <a:endParaRPr lang="en-US" sz="2000" b="1" i="1" dirty="0"/>
          </a:p>
          <a:p>
            <a:r>
              <a:rPr lang="en-US" sz="2000" b="1" i="1" dirty="0" smtClean="0"/>
              <a:t> The type of oils is Variable (There are three System with different oils)</a:t>
            </a:r>
          </a:p>
          <a:p>
            <a:pPr marL="0" indent="0">
              <a:buNone/>
            </a:pPr>
            <a:r>
              <a:rPr lang="en-US" sz="2000" b="1" i="1" dirty="0"/>
              <a:t> </a:t>
            </a:r>
            <a:r>
              <a:rPr lang="en-US" sz="2000" b="1" i="1" dirty="0" smtClean="0"/>
              <a:t>       1- Ethyl Oleate &amp; Turmic Oil / Tween 80 </a:t>
            </a:r>
          </a:p>
          <a:p>
            <a:pPr marL="0" indent="0">
              <a:buNone/>
            </a:pPr>
            <a:r>
              <a:rPr lang="en-US" sz="2000" b="1" i="1" dirty="0"/>
              <a:t> </a:t>
            </a:r>
            <a:r>
              <a:rPr lang="en-US" sz="2000" b="1" i="1" dirty="0" smtClean="0"/>
              <a:t>      2- Ethyl Oleate &amp; Clove Oil / Tween 80</a:t>
            </a:r>
          </a:p>
          <a:p>
            <a:pPr marL="0" indent="0">
              <a:buNone/>
            </a:pPr>
            <a:r>
              <a:rPr lang="en-US" sz="2000" b="1" i="1" dirty="0"/>
              <a:t> </a:t>
            </a:r>
            <a:r>
              <a:rPr lang="en-US" sz="2000" b="1" i="1" dirty="0" smtClean="0"/>
              <a:t>      3- Oleic acid  / Tween 80</a:t>
            </a:r>
            <a:endParaRPr lang="en-US" sz="2800" kern="0" dirty="0">
              <a:solidFill>
                <a:srgbClr val="3333CC"/>
              </a:solidFill>
              <a:latin typeface="Times New Roman"/>
            </a:endParaRPr>
          </a:p>
          <a:p>
            <a:pPr marL="0" indent="0" algn="ctr">
              <a:buNone/>
            </a:pPr>
            <a:endParaRPr lang="en-US" sz="2800" kern="0" dirty="0" smtClean="0">
              <a:solidFill>
                <a:srgbClr val="3333CC"/>
              </a:solidFill>
              <a:latin typeface="Times New Roman"/>
            </a:endParaRPr>
          </a:p>
          <a:p>
            <a:pPr algn="ctr"/>
            <a:endParaRPr lang="en-US" sz="2800" kern="0" dirty="0">
              <a:solidFill>
                <a:srgbClr val="3333CC"/>
              </a:solidFill>
              <a:latin typeface="Times New Roman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706525"/>
              </p:ext>
            </p:extLst>
          </p:nvPr>
        </p:nvGraphicFramePr>
        <p:xfrm>
          <a:off x="1447800" y="3276600"/>
          <a:ext cx="6031230" cy="1280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3281"/>
                <a:gridCol w="531512"/>
                <a:gridCol w="530815"/>
                <a:gridCol w="530815"/>
                <a:gridCol w="530815"/>
                <a:gridCol w="530815"/>
                <a:gridCol w="530815"/>
                <a:gridCol w="530815"/>
                <a:gridCol w="530815"/>
                <a:gridCol w="530815"/>
                <a:gridCol w="509917"/>
              </a:tblGrid>
              <a:tr h="2773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Comparing as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Tube 1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Tube 2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Tube 3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Tube 4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Tube 5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Tube 6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Tube 7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Tube 8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Tube 9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Tube 10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Mix. Of  Oil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0.8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0.9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1.0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</a:rPr>
                        <a:t>Surfactant</a:t>
                      </a:r>
                      <a:endParaRPr lang="en-US" sz="1000" i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(Tween 80)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0.9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0.8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Milli Q Water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droplet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droplet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droplet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droplet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droplet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droplet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droplet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droplet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droplet</a:t>
                      </a:r>
                      <a:endParaRPr lang="en-US" sz="1000" i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No M.E</a:t>
                      </a:r>
                      <a:endParaRPr lang="en-US" sz="1000" i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297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-228600"/>
            <a:ext cx="91440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sz="30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Design </a:t>
            </a:r>
            <a:r>
              <a:rPr lang="en-US" b="1" kern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of Microemulsion System </a:t>
            </a:r>
            <a: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/>
            </a:r>
            <a:b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</a:br>
            <a:r>
              <a:rPr lang="en-US" sz="2400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Analysis of data</a:t>
            </a:r>
            <a:endParaRPr lang="en-US" sz="2400" b="1" kern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/>
            </a:endParaRPr>
          </a:p>
        </p:txBody>
      </p:sp>
      <p:pic>
        <p:nvPicPr>
          <p:cNvPr id="11" name="Content Placeholder 10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33500" y="2058432"/>
            <a:ext cx="6324600" cy="4267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81400" y="1905000"/>
            <a:ext cx="3733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Table </a:t>
            </a:r>
            <a:r>
              <a:rPr lang="en-US" sz="1400" b="1" i="1" dirty="0" smtClean="0"/>
              <a:t>(</a:t>
            </a:r>
            <a:r>
              <a:rPr lang="en-US" sz="1400" b="1" i="1" dirty="0"/>
              <a:t>3</a:t>
            </a:r>
            <a:r>
              <a:rPr lang="en-US" sz="1400" b="1" i="1" dirty="0" smtClean="0"/>
              <a:t>): </a:t>
            </a:r>
            <a:r>
              <a:rPr lang="en-US" sz="1400" b="1" i="1" dirty="0"/>
              <a:t>Analysis data for one vial until 22 day 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43000" y="6325632"/>
            <a:ext cx="6553200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i="1" dirty="0"/>
              <a:t>This table shows the changing on composition </a:t>
            </a:r>
            <a:r>
              <a:rPr lang="en-US" sz="1400" b="1" i="1" dirty="0" smtClean="0"/>
              <a:t>in one vial with </a:t>
            </a:r>
            <a:r>
              <a:rPr lang="en-US" sz="1400" b="1" i="1" dirty="0"/>
              <a:t>each day. </a:t>
            </a:r>
          </a:p>
        </p:txBody>
      </p:sp>
    </p:spTree>
    <p:extLst>
      <p:ext uri="{BB962C8B-B14F-4D97-AF65-F5344CB8AC3E}">
        <p14:creationId xmlns:p14="http://schemas.microsoft.com/office/powerpoint/2010/main" val="37087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-228600"/>
            <a:ext cx="91440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sz="30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Phase diagram study</a:t>
            </a:r>
            <a:b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</a:br>
            <a:r>
              <a:rPr lang="en-US" sz="2400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First System (Ethyl Oleate &amp; Turmic Oil /Tween 80 /Milli Q water)</a:t>
            </a:r>
            <a:endParaRPr lang="en-US" sz="2400" b="1" kern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/>
            </a:endParaRPr>
          </a:p>
        </p:txBody>
      </p:sp>
      <p:pic>
        <p:nvPicPr>
          <p:cNvPr id="8" name="Picture 7" descr="E:\CHEMICAL ENG\PROJECT\2\phase diagram\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209800"/>
            <a:ext cx="5194300" cy="41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76200" y="3048000"/>
            <a:ext cx="4038600" cy="2862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Low">
              <a:buFont typeface="Arial" pitchFamily="34" charset="0"/>
              <a:buChar char="•"/>
            </a:pPr>
            <a:r>
              <a:rPr lang="en-US" b="1" i="1" dirty="0" smtClean="0"/>
              <a:t>The </a:t>
            </a:r>
            <a:r>
              <a:rPr lang="en-US" b="1" i="1" dirty="0"/>
              <a:t>Area of microemulsion  </a:t>
            </a:r>
            <a:r>
              <a:rPr lang="en-US" b="1" i="1" dirty="0" smtClean="0"/>
              <a:t>= 34.8%</a:t>
            </a:r>
          </a:p>
          <a:p>
            <a:pPr algn="justLow"/>
            <a:endParaRPr lang="en-US" b="1" i="1" dirty="0"/>
          </a:p>
          <a:p>
            <a:pPr marL="285750" indent="-285750" algn="justLow">
              <a:buFont typeface="Arial" pitchFamily="34" charset="0"/>
              <a:buChar char="•"/>
            </a:pPr>
            <a:r>
              <a:rPr lang="en-US" b="1" i="1" dirty="0" smtClean="0"/>
              <a:t>Low concentration of surfactant and oil</a:t>
            </a:r>
          </a:p>
          <a:p>
            <a:pPr marL="285750" indent="-285750" algn="justLow">
              <a:buFont typeface="Arial" pitchFamily="34" charset="0"/>
              <a:buChar char="•"/>
            </a:pPr>
            <a:r>
              <a:rPr lang="en-US" b="1" i="1" dirty="0" smtClean="0"/>
              <a:t>High concentration of water and low viscosity</a:t>
            </a:r>
          </a:p>
          <a:p>
            <a:pPr marL="285750" indent="-285750" algn="justLow">
              <a:buFont typeface="Arial" pitchFamily="34" charset="0"/>
              <a:buChar char="•"/>
            </a:pPr>
            <a:r>
              <a:rPr lang="en-US" b="1" i="1" dirty="0" smtClean="0"/>
              <a:t>These properties  have many advantages .</a:t>
            </a:r>
          </a:p>
          <a:p>
            <a:pPr algn="justLow"/>
            <a:endParaRPr lang="en-US" b="1" i="1" dirty="0"/>
          </a:p>
          <a:p>
            <a:pPr algn="justLow"/>
            <a:endParaRPr lang="en-US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4495800" y="6070481"/>
            <a:ext cx="4648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Figure </a:t>
            </a:r>
            <a:r>
              <a:rPr lang="en-US" sz="1400" b="1" i="1" dirty="0" smtClean="0"/>
              <a:t>(</a:t>
            </a:r>
            <a:r>
              <a:rPr lang="en-US" sz="1400" b="1" i="1" dirty="0"/>
              <a:t>1</a:t>
            </a:r>
            <a:r>
              <a:rPr lang="en-US" sz="1400" b="1" i="1" dirty="0" smtClean="0"/>
              <a:t>) </a:t>
            </a:r>
            <a:r>
              <a:rPr lang="en-US" sz="1400" b="1" i="1" dirty="0"/>
              <a:t>: phase diagram of Ethyl Oleate / </a:t>
            </a:r>
            <a:r>
              <a:rPr lang="en-US" sz="1400" b="1" i="1" dirty="0" smtClean="0"/>
              <a:t>Turmic Oil </a:t>
            </a:r>
            <a:r>
              <a:rPr lang="en-US" sz="1400" b="1" i="1" dirty="0"/>
              <a:t>/  Tween 80 /Milli Q water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44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-228600"/>
            <a:ext cx="91440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sz="30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Phase diagram study</a:t>
            </a:r>
            <a:b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</a:br>
            <a:r>
              <a:rPr lang="en-US" sz="2400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Second System (Ethyl Oleate &amp; Clove Oil /Tween 80 /Milli Q water)</a:t>
            </a:r>
            <a:endParaRPr lang="en-US" sz="2400" b="1" kern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/>
            </a:endParaRPr>
          </a:p>
        </p:txBody>
      </p:sp>
      <p:pic>
        <p:nvPicPr>
          <p:cNvPr id="9" name="Content Placeholder 5" descr="E:\CHEMICAL ENG\PROJECT\2\phase diagram\2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133600"/>
            <a:ext cx="4810728" cy="429736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4495800" y="6324600"/>
            <a:ext cx="4648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Figure </a:t>
            </a:r>
            <a:r>
              <a:rPr lang="en-US" sz="1400" b="1" i="1" dirty="0" smtClean="0"/>
              <a:t>(2) </a:t>
            </a:r>
            <a:r>
              <a:rPr lang="en-US" sz="1400" b="1" i="1" dirty="0"/>
              <a:t>: phase diagram of Ethyl Oleate / Clove Oil /  Tween 80 /Milli Q water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2819400"/>
            <a:ext cx="4648200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Low"/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For this system the area of microemulsion domain is </a:t>
            </a:r>
            <a:r>
              <a:rPr lang="en-US" b="1" i="1" u="sng" dirty="0">
                <a:latin typeface="Times New Roman" pitchFamily="18" charset="0"/>
                <a:cs typeface="Times New Roman" pitchFamily="18" charset="0"/>
              </a:rPr>
              <a:t>30.5%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of the whole area (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microemulsion domain is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shaded) .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  <a:p>
            <a:pPr algn="justLow"/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In the figure (23) it is important to know that after construction this three phase diagram </a:t>
            </a:r>
            <a:r>
              <a:rPr lang="en-US" b="1" i="1" u="sng" dirty="0">
                <a:latin typeface="Times New Roman" pitchFamily="18" charset="0"/>
                <a:cs typeface="Times New Roman" pitchFamily="18" charset="0"/>
              </a:rPr>
              <a:t>man can directly prepared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the required composition of any microemulsion</a:t>
            </a:r>
          </a:p>
          <a:p>
            <a:pPr algn="justLow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28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-228600"/>
            <a:ext cx="91440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sz="30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Phase diagram study</a:t>
            </a:r>
            <a:b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</a:br>
            <a:r>
              <a:rPr lang="en-US" sz="2400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Third System (Ethyl Oleate &amp; Clove Oil /Tween 80 /Milli Q water)</a:t>
            </a:r>
            <a:endParaRPr lang="en-US" sz="2400" b="1" kern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95800" y="6324600"/>
            <a:ext cx="4648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Figure </a:t>
            </a:r>
            <a:r>
              <a:rPr lang="en-US" sz="1400" b="1" i="1" dirty="0" smtClean="0"/>
              <a:t>(3) </a:t>
            </a:r>
            <a:r>
              <a:rPr lang="en-US" sz="1400" b="1" i="1" dirty="0"/>
              <a:t>: phase diagram of Ethyl Oleate / Clove Oil /  Tween 80 /Milli Q water</a:t>
            </a:r>
          </a:p>
          <a:p>
            <a:endParaRPr lang="en-US" dirty="0"/>
          </a:p>
        </p:txBody>
      </p:sp>
      <p:pic>
        <p:nvPicPr>
          <p:cNvPr id="8" name="Picture 7" descr="E:\CHEMICAL ENG\PROJECT\2\phase diagram\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209801"/>
            <a:ext cx="5334000" cy="41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52400" y="2514600"/>
            <a:ext cx="4495800" cy="25853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i="1" dirty="0"/>
              <a:t>For this system the Area of microemulsion is </a:t>
            </a:r>
            <a:r>
              <a:rPr lang="en-US" b="1" i="1" u="sng" dirty="0"/>
              <a:t>24% </a:t>
            </a:r>
            <a:r>
              <a:rPr lang="en-US" b="1" i="1" dirty="0"/>
              <a:t>, So it is possible to </a:t>
            </a:r>
            <a:r>
              <a:rPr lang="en-US" b="1" i="1" dirty="0" smtClean="0"/>
              <a:t>develop  micro-emulsion </a:t>
            </a:r>
            <a:r>
              <a:rPr lang="en-US" b="1" i="1" dirty="0"/>
              <a:t>with more than 80% of water and low concentration of surfactant and oil this is important because the </a:t>
            </a:r>
            <a:r>
              <a:rPr lang="en-US" b="1" i="1" u="sng" dirty="0"/>
              <a:t>best </a:t>
            </a:r>
            <a:r>
              <a:rPr lang="en-US" b="1" i="1" u="sng" dirty="0" smtClean="0"/>
              <a:t>micro-emulsion </a:t>
            </a:r>
            <a:r>
              <a:rPr lang="en-US" b="1" i="1" dirty="0"/>
              <a:t>which has low surfactant concentration and high water concentration . The low area of microemulsion because that no ethyl Oleate on this system as we expect.</a:t>
            </a:r>
          </a:p>
        </p:txBody>
      </p:sp>
    </p:spTree>
    <p:extLst>
      <p:ext uri="{BB962C8B-B14F-4D97-AF65-F5344CB8AC3E}">
        <p14:creationId xmlns:p14="http://schemas.microsoft.com/office/powerpoint/2010/main" val="50680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marL="0" indent="0"/>
            <a: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Phase diagram study</a:t>
            </a:r>
            <a:b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</a:br>
            <a:r>
              <a:rPr lang="en-US" sz="2400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Compare between areas of Phase diagram study</a:t>
            </a:r>
            <a:endParaRPr lang="en-US" sz="2400" b="1" kern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57600" y="5105400"/>
            <a:ext cx="457200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b="1" i="1" dirty="0"/>
              <a:t>When we use ethyl Oleate on the system with another oil the area of microemulsion is increased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636" y="1612898"/>
            <a:ext cx="5495925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865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CA" dirty="0">
                <a:solidFill>
                  <a:srgbClr val="FFFBF2"/>
                </a:solidFill>
              </a:rPr>
              <a:t>The  </a:t>
            </a:r>
            <a:r>
              <a:rPr lang="fr-CA" dirty="0" err="1" smtClean="0">
                <a:solidFill>
                  <a:srgbClr val="FFFBF2"/>
                </a:solidFill>
              </a:rPr>
              <a:t>Aims</a:t>
            </a:r>
            <a:r>
              <a:rPr lang="fr-CA" dirty="0" smtClean="0">
                <a:solidFill>
                  <a:srgbClr val="FFFBF2"/>
                </a:solidFill>
              </a:rPr>
              <a:t> </a:t>
            </a:r>
            <a:r>
              <a:rPr lang="fr-CA" dirty="0">
                <a:solidFill>
                  <a:srgbClr val="FFFBF2"/>
                </a:solidFill>
              </a:rPr>
              <a:t>of </a:t>
            </a:r>
            <a:r>
              <a:rPr lang="fr-CA" dirty="0" smtClean="0">
                <a:solidFill>
                  <a:srgbClr val="FFFBF2"/>
                </a:solidFill>
              </a:rPr>
              <a:t>Project</a:t>
            </a:r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76200" y="2209800"/>
            <a:ext cx="8915400" cy="3581400"/>
          </a:xfrm>
        </p:spPr>
        <p:txBody>
          <a:bodyPr/>
          <a:lstStyle/>
          <a:p>
            <a:pPr marL="0" indent="0">
              <a:buNone/>
            </a:pPr>
            <a:r>
              <a:rPr lang="en-US" sz="4400" kern="0" dirty="0" smtClean="0">
                <a:solidFill>
                  <a:srgbClr val="3333CC"/>
                </a:solidFill>
                <a:latin typeface="Times New Roman"/>
              </a:rPr>
              <a:t>The aims </a:t>
            </a:r>
            <a:r>
              <a:rPr lang="en-US" sz="4400" kern="0" dirty="0">
                <a:solidFill>
                  <a:srgbClr val="3333CC"/>
                </a:solidFill>
                <a:latin typeface="Times New Roman"/>
              </a:rPr>
              <a:t>of the present study </a:t>
            </a:r>
            <a:r>
              <a:rPr lang="en-US" sz="4400" kern="0" dirty="0" smtClean="0">
                <a:solidFill>
                  <a:srgbClr val="3333CC"/>
                </a:solidFill>
                <a:latin typeface="Times New Roman"/>
              </a:rPr>
              <a:t>was: 1.Design </a:t>
            </a:r>
            <a:r>
              <a:rPr lang="en-US" sz="4400" kern="0" dirty="0">
                <a:solidFill>
                  <a:srgbClr val="3333CC"/>
                </a:solidFill>
                <a:latin typeface="Times New Roman"/>
              </a:rPr>
              <a:t>o/w microemulsion .</a:t>
            </a:r>
            <a:r>
              <a:rPr lang="en-US" sz="4400" kern="0" dirty="0" smtClean="0">
                <a:solidFill>
                  <a:srgbClr val="3333CC"/>
                </a:solidFill>
                <a:latin typeface="Times New Roman"/>
              </a:rPr>
              <a:t> </a:t>
            </a:r>
          </a:p>
          <a:p>
            <a:pPr marL="0" indent="0">
              <a:buNone/>
            </a:pPr>
            <a:r>
              <a:rPr lang="en-US" sz="4400" kern="0" dirty="0" smtClean="0">
                <a:solidFill>
                  <a:srgbClr val="3333CC"/>
                </a:solidFill>
                <a:latin typeface="Times New Roman"/>
              </a:rPr>
              <a:t>2.Improvement the solubility of Glimepiride </a:t>
            </a:r>
          </a:p>
        </p:txBody>
      </p:sp>
    </p:spTree>
    <p:extLst>
      <p:ext uri="{BB962C8B-B14F-4D97-AF65-F5344CB8AC3E}">
        <p14:creationId xmlns:p14="http://schemas.microsoft.com/office/powerpoint/2010/main" val="336407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-228600"/>
            <a:ext cx="91440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sz="30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Solubility study</a:t>
            </a:r>
            <a:b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</a:br>
            <a:r>
              <a:rPr lang="en-US" sz="2400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First system (Ethyl Oleate &amp; Turmic Oil /Tween 80 /Milli Q water)</a:t>
            </a:r>
            <a:endParaRPr lang="en-US" sz="2400" b="1" kern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" y="5247381"/>
            <a:ext cx="906780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Low"/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In the figure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the compositions are chosen in this system appear on the phase diagram and we Know when the 80% water formed (o/w) microemulsion but when 20% water (w/o)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microemulsion.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  <a:p>
            <a:pPr algn="justLow"/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76400"/>
            <a:ext cx="4572000" cy="309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76400"/>
            <a:ext cx="4619625" cy="27813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115887" y="4746744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(5): </a:t>
            </a:r>
            <a:r>
              <a:rPr lang="en-US" sz="1400" b="1" i="1" dirty="0">
                <a:latin typeface="Times New Roman" pitchFamily="18" charset="0"/>
                <a:cs typeface="Times New Roman" pitchFamily="18" charset="0"/>
              </a:rPr>
              <a:t>solubility value for ethyl Oleate &amp; Turmic oil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system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86300" y="4648200"/>
            <a:ext cx="4648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(4) </a:t>
            </a:r>
            <a:r>
              <a:rPr lang="en-US" sz="1400" b="1" i="1" dirty="0">
                <a:latin typeface="Times New Roman" pitchFamily="18" charset="0"/>
                <a:cs typeface="Times New Roman" pitchFamily="18" charset="0"/>
              </a:rPr>
              <a:t>: phase diagram of Ethyl Oleate / Clove Oil /  Tween 80 /Milli Q water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6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-228600"/>
            <a:ext cx="91440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sz="30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Solubility study</a:t>
            </a:r>
            <a:b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</a:br>
            <a:r>
              <a:rPr lang="en-US" sz="2400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Second system System (Ethyl Oleate &amp; Clove oil  /Tween 80 /Milli Q water)</a:t>
            </a:r>
            <a:endParaRPr lang="en-US" sz="2400" b="1" kern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" y="5247381"/>
            <a:ext cx="906780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Low"/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In the figure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the compositions are chosen in this system appear on the phase diagram and we Know when the 80% water formed (o/w) microemulsion but when 20% water (w/o)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microemulsion.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  <a:p>
            <a:pPr algn="justLow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5887" y="4746744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b="1" i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en-US" sz="1400" b="1" i="1" dirty="0">
                <a:latin typeface="Times New Roman" pitchFamily="18" charset="0"/>
                <a:cs typeface="Times New Roman" pitchFamily="18" charset="0"/>
              </a:rPr>
              <a:t>solubility value for ethyl Oleate &amp; Turmic oil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system</a:t>
            </a:r>
            <a:endParaRPr lang="en-US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86300" y="4648200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(6) </a:t>
            </a:r>
            <a:r>
              <a:rPr lang="en-US" sz="1400" b="1" i="1" dirty="0">
                <a:latin typeface="Times New Roman" pitchFamily="18" charset="0"/>
                <a:cs typeface="Times New Roman" pitchFamily="18" charset="0"/>
              </a:rPr>
              <a:t>: phase diagram of Ethyl Oleate / Clove Oil /  Tween 80 /Milli Q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water</a:t>
            </a:r>
            <a:endParaRPr lang="en-US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400" y="1524000"/>
            <a:ext cx="4572000" cy="2989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4629150" cy="2790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675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-228600"/>
            <a:ext cx="91440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sz="30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Solubility study</a:t>
            </a:r>
            <a:b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</a:br>
            <a:r>
              <a:rPr lang="en-US" sz="2400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Third system  (Oleic acid  /Tween 80 /Milli Q water)</a:t>
            </a:r>
            <a:endParaRPr lang="en-US" sz="2400" b="1" kern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247381"/>
            <a:ext cx="914400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Low"/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In the figure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the compositions are chosen in this system appear on the phase diagram and we Know when the 80% water formed (o/w) microemulsion but when 20% water (w/o)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microemulsion.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  <a:p>
            <a:pPr algn="justLow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5887" y="4746744"/>
            <a:ext cx="464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b="1" i="1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en-US" sz="1400" b="1" i="1" dirty="0">
                <a:latin typeface="Times New Roman" pitchFamily="18" charset="0"/>
                <a:cs typeface="Times New Roman" pitchFamily="18" charset="0"/>
              </a:rPr>
              <a:t>solubility value for 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Oleic acid </a:t>
            </a:r>
            <a:r>
              <a:rPr lang="en-US" sz="1400" b="1" i="1" dirty="0">
                <a:latin typeface="Times New Roman" pitchFamily="18" charset="0"/>
                <a:cs typeface="Times New Roman" pitchFamily="18" charset="0"/>
              </a:rPr>
              <a:t>system</a:t>
            </a: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686300" y="4648200"/>
            <a:ext cx="4648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b="1" i="1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1400" b="1" i="1" dirty="0">
                <a:latin typeface="Times New Roman" pitchFamily="18" charset="0"/>
                <a:cs typeface="Times New Roman" pitchFamily="18" charset="0"/>
              </a:rPr>
              <a:t>: phase diagram of 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Oleic acid /  </a:t>
            </a:r>
            <a:r>
              <a:rPr lang="en-US" sz="1400" b="1" i="1" dirty="0">
                <a:latin typeface="Times New Roman" pitchFamily="18" charset="0"/>
                <a:cs typeface="Times New Roman" pitchFamily="18" charset="0"/>
              </a:rPr>
              <a:t>Tween 80 /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Milli </a:t>
            </a:r>
            <a:r>
              <a:rPr lang="en-US" sz="1400" b="1" i="1" dirty="0">
                <a:latin typeface="Times New Roman" pitchFamily="18" charset="0"/>
                <a:cs typeface="Times New Roman" pitchFamily="18" charset="0"/>
              </a:rPr>
              <a:t>Q water</a:t>
            </a:r>
          </a:p>
          <a:p>
            <a:endParaRPr lang="en-US" dirty="0"/>
          </a:p>
        </p:txBody>
      </p:sp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1555869"/>
            <a:ext cx="4457700" cy="309233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5867"/>
            <a:ext cx="4614545" cy="27857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218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-228600"/>
            <a:ext cx="91440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sz="30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b="1" dirty="0">
                <a:gradFill>
                  <a:gsLst>
                    <a:gs pos="0">
                      <a:srgbClr val="DE7E79"/>
                    </a:gs>
                    <a:gs pos="75000">
                      <a:srgbClr val="B0281F"/>
                    </a:gs>
                    <a:gs pos="100000">
                      <a:srgbClr val="B20000"/>
                    </a:gs>
                  </a:gsLst>
                  <a:lin ang="5400000"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  <a:reflection blurRad="6350" stA="55000" endA="50" endPos="85000" dist="29997" dir="5400000" sy="-100000" algn="bl"/>
                </a:effectLst>
                <a:latin typeface="Times New Roman"/>
                <a:ea typeface="Times New Roman"/>
                <a:cs typeface="Arial"/>
              </a:rPr>
              <a:t>Discussion of solubility</a:t>
            </a:r>
            <a:endParaRPr lang="en-US" sz="2400" b="1" kern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2551837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AMARYL® (glimepiride tablets) is an oral blood-glucose-lowering drug , formulated into tablets of 1-mg, 2-mg, and 4-mg strengths for oral administration</a:t>
            </a:r>
            <a:r>
              <a:rPr lang="en-US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At (Ethyl </a:t>
            </a:r>
            <a:r>
              <a:rPr lang="en-US" dirty="0" smtClean="0"/>
              <a:t>Oleate </a:t>
            </a:r>
            <a:r>
              <a:rPr lang="en-US" dirty="0"/>
              <a:t>&amp; clove oil) and (Ethyl </a:t>
            </a:r>
            <a:r>
              <a:rPr lang="en-US" dirty="0" smtClean="0"/>
              <a:t>Oleate </a:t>
            </a:r>
            <a:r>
              <a:rPr lang="en-US" dirty="0"/>
              <a:t>&amp; Turmic oil) </a:t>
            </a:r>
            <a:r>
              <a:rPr lang="en-US" dirty="0" smtClean="0"/>
              <a:t>we exceed the maximum traditional dose 4mg at (80% water content).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Glimepiride </a:t>
            </a:r>
            <a:r>
              <a:rPr lang="en-US" dirty="0" smtClean="0"/>
              <a:t>very </a:t>
            </a:r>
            <a:r>
              <a:rPr lang="en-US" dirty="0"/>
              <a:t>poor solubility (at 370C, &lt;0.004 mg/ml) which may cause poor </a:t>
            </a:r>
            <a:r>
              <a:rPr lang="en-US" dirty="0" smtClean="0"/>
              <a:t>dissolution , </a:t>
            </a:r>
            <a:r>
              <a:rPr lang="en-US" i="1" dirty="0"/>
              <a:t>the Solubility of Glimepiride at the </a:t>
            </a:r>
            <a:r>
              <a:rPr lang="en-US" i="1" dirty="0" smtClean="0"/>
              <a:t>(O/W) microemulsion </a:t>
            </a:r>
            <a:r>
              <a:rPr lang="en-US" i="1" dirty="0"/>
              <a:t>was increased by 1625 times to that of pure water </a:t>
            </a:r>
            <a:r>
              <a:rPr lang="en-US" i="1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i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If we study the type of microemulsion on phase diagram , we can take the minimum Volume of (o/w) and that due to rising the solubility more than this result 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82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311239" y="304800"/>
            <a:ext cx="8799491" cy="1143000"/>
          </a:xfrm>
        </p:spPr>
        <p:txBody>
          <a:bodyPr/>
          <a:lstStyle/>
          <a:p>
            <a:pPr marL="0" marR="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gradFill>
                  <a:gsLst>
                    <a:gs pos="0">
                      <a:srgbClr val="DE7E79"/>
                    </a:gs>
                    <a:gs pos="75000">
                      <a:srgbClr val="B0281F"/>
                    </a:gs>
                    <a:gs pos="100000">
                      <a:srgbClr val="B20000"/>
                    </a:gs>
                  </a:gsLst>
                  <a:lin ang="5400000"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  <a:reflection blurRad="6350" stA="55000" endA="50" endPos="85000" dist="29997" dir="5400000" sy="-100000" algn="bl"/>
                </a:effectLst>
                <a:latin typeface="Times New Roman"/>
                <a:ea typeface="Times New Roman"/>
                <a:cs typeface="Arial"/>
              </a:rPr>
              <a:t>Recommendation </a:t>
            </a:r>
            <a:endParaRPr lang="en-US" i="1" dirty="0">
              <a:ea typeface="Times New Roman"/>
              <a:cs typeface="Arial"/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/>
              <a:t>1. More than one variable must be studied for each system not only oil as variable but parameter surfactant and cosurfactant as variable .</a:t>
            </a:r>
          </a:p>
          <a:p>
            <a:r>
              <a:rPr lang="en-US" sz="2400" i="1" dirty="0"/>
              <a:t>2. Use more effective way for mixing.</a:t>
            </a:r>
          </a:p>
          <a:p>
            <a:r>
              <a:rPr lang="en-US" sz="2400" i="1" dirty="0"/>
              <a:t>3. Increase the cooperation between our department and the outside center or saving some device as HPLC and GC and who expert on this equipment’s.</a:t>
            </a:r>
          </a:p>
          <a:p>
            <a:r>
              <a:rPr lang="en-US" sz="2400" i="1" dirty="0"/>
              <a:t>4. When doing graduation project on microemulsion topics start with experimental work from first semester beside theoretical part.</a:t>
            </a:r>
          </a:p>
          <a:p>
            <a:r>
              <a:rPr lang="en-US" sz="2400" i="1" dirty="0"/>
              <a:t>5. The raw material must be ordered from first semester.</a:t>
            </a:r>
          </a:p>
          <a:p>
            <a:r>
              <a:rPr lang="en-US" sz="2400" i="1" dirty="0"/>
              <a:t>6. More accurate Measuring instrument weight must be used on solubility study</a:t>
            </a:r>
            <a:endParaRPr lang="fr-CA" sz="24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03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458200" cy="1143000"/>
          </a:xfrm>
        </p:spPr>
        <p:txBody>
          <a:bodyPr/>
          <a:lstStyle/>
          <a:p>
            <a:pPr marL="0" marR="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 smtClean="0">
                <a:gradFill>
                  <a:gsLst>
                    <a:gs pos="0">
                      <a:srgbClr val="DE7E79"/>
                    </a:gs>
                    <a:gs pos="75000">
                      <a:srgbClr val="B0281F"/>
                    </a:gs>
                    <a:gs pos="100000">
                      <a:srgbClr val="B20000"/>
                    </a:gs>
                  </a:gsLst>
                  <a:lin ang="5400000"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  <a:reflection blurRad="6350" stA="55000" endA="50" endPos="85000" dist="29997" dir="5400000" sy="-100000" algn="bl"/>
                </a:effectLst>
                <a:latin typeface="Times New Roman"/>
                <a:ea typeface="Times New Roman"/>
                <a:cs typeface="Arial"/>
              </a:rPr>
              <a:t> Future Studies</a:t>
            </a:r>
            <a:endParaRPr lang="en-US" i="1" dirty="0">
              <a:ea typeface="Times New Roman"/>
              <a:cs typeface="Arial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76600" y="1600200"/>
            <a:ext cx="5410200" cy="4525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>
              <a:buNone/>
            </a:pPr>
            <a:endParaRPr lang="en-U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514350" indent="-514350">
              <a:buAutoNum type="arabicPeriod"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Stability Study</a:t>
            </a:r>
            <a:endParaRPr lang="ar-SA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514350" indent="-514350">
              <a:buAutoNum type="arabicPeriod"/>
            </a:pPr>
            <a:endParaRPr lang="ar-S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514350" indent="-514350">
              <a:buAutoNum type="arabicPeriod"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Dissolution Study</a:t>
            </a:r>
          </a:p>
          <a:p>
            <a:pPr marL="0" indent="0">
              <a:buNone/>
            </a:pPr>
            <a:endParaRPr lang="en-U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 Bioavailability Study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062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311239" y="304800"/>
            <a:ext cx="8799491" cy="1143000"/>
          </a:xfrm>
        </p:spPr>
        <p:txBody>
          <a:bodyPr/>
          <a:lstStyle/>
          <a:p>
            <a:pPr marL="0" marR="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b="1" dirty="0" smtClean="0">
                <a:gradFill>
                  <a:gsLst>
                    <a:gs pos="0">
                      <a:srgbClr val="DE7E79"/>
                    </a:gs>
                    <a:gs pos="75000">
                      <a:srgbClr val="B0281F"/>
                    </a:gs>
                    <a:gs pos="100000">
                      <a:srgbClr val="B20000"/>
                    </a:gs>
                  </a:gsLst>
                  <a:lin ang="5400000"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  <a:reflection blurRad="6350" stA="55000" endA="50" endPos="85000" dist="29997" dir="5400000" sy="-100000" algn="bl"/>
                </a:effectLst>
                <a:latin typeface="Times New Roman"/>
                <a:ea typeface="Times New Roman"/>
                <a:cs typeface="Arial"/>
              </a:rPr>
              <a:t>الى كل من وقف الى جانبنا نتوجه بالشكر الى :</a:t>
            </a:r>
            <a:endParaRPr lang="en-US" i="1" dirty="0">
              <a:ea typeface="Times New Roman"/>
              <a:cs typeface="Arial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95400" y="1600200"/>
            <a:ext cx="7391400" cy="41148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r" rtl="1">
              <a:buNone/>
            </a:pPr>
            <a:r>
              <a:rPr lang="ar-S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ar-S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.شركة القدس للمستحضرات الطبية.</a:t>
            </a:r>
          </a:p>
          <a:p>
            <a:pPr marL="0" indent="0" algn="r" rtl="1">
              <a:buNone/>
            </a:pPr>
            <a:r>
              <a:rPr lang="ar-S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2.شركة الشمس – نابلس </a:t>
            </a:r>
            <a:endParaRPr lang="en-U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 algn="r">
              <a:buNone/>
            </a:pPr>
            <a:r>
              <a:rPr lang="ar-S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 شركة النصر جنين .</a:t>
            </a:r>
          </a:p>
          <a:p>
            <a:pPr marL="0" indent="0" algn="r">
              <a:buNone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r>
              <a:rPr lang="ar-S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4.مختبر المراقبة الدوائية – جامعة النجاح الوطنية</a:t>
            </a:r>
          </a:p>
          <a:p>
            <a:pPr marL="0" indent="0" algn="r">
              <a:buNone/>
            </a:pPr>
            <a:r>
              <a:rPr lang="ar-S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5. جامعة القدس – (ابو ديس ). </a:t>
            </a:r>
            <a:endParaRPr lang="en-U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 algn="r">
              <a:buNone/>
            </a:pPr>
            <a:r>
              <a:rPr lang="ar-S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6.د.حكمت الحكيم </a:t>
            </a:r>
            <a:r>
              <a:rPr lang="ar-SA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على توجيهاته لنا </a:t>
            </a:r>
            <a:r>
              <a:rPr lang="ar-S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في المشروع .</a:t>
            </a:r>
            <a:endParaRPr lang="ar-SA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719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8799491" cy="1143000"/>
          </a:xfrm>
        </p:spPr>
        <p:txBody>
          <a:bodyPr/>
          <a:lstStyle/>
          <a:p>
            <a:pPr marL="0" marR="0" algn="l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 smtClean="0">
                <a:gradFill>
                  <a:gsLst>
                    <a:gs pos="0">
                      <a:srgbClr val="DE7E79"/>
                    </a:gs>
                    <a:gs pos="75000">
                      <a:srgbClr val="B0281F"/>
                    </a:gs>
                    <a:gs pos="100000">
                      <a:srgbClr val="B20000"/>
                    </a:gs>
                  </a:gsLst>
                  <a:lin ang="5400000"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  <a:reflection blurRad="6350" stA="55000" endA="50" endPos="85000" dist="29997" dir="5400000" sy="-100000" algn="bl"/>
                </a:effectLst>
                <a:latin typeface="Times New Roman"/>
                <a:ea typeface="Times New Roman"/>
                <a:cs typeface="Arial"/>
              </a:rPr>
              <a:t>Cont. …. </a:t>
            </a:r>
            <a:endParaRPr lang="en-US" i="1" dirty="0">
              <a:ea typeface="Times New Roman"/>
              <a:cs typeface="Arial"/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286000" y="381000"/>
            <a:ext cx="6858000" cy="6477000"/>
          </a:xfr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indent="0" algn="justLow">
              <a:buNone/>
            </a:pPr>
            <a:r>
              <a:rPr lang="en-US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gradFill>
                  <a:gsLst>
                    <a:gs pos="0">
                      <a:srgbClr val="DE7E79"/>
                    </a:gs>
                    <a:gs pos="75000">
                      <a:srgbClr val="B0281F"/>
                    </a:gs>
                    <a:gs pos="100000">
                      <a:srgbClr val="B20000"/>
                    </a:gs>
                  </a:gsLst>
                  <a:lin ang="5400000"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  <a:reflection blurRad="6350" stA="55000" endA="50" endPos="85000" dist="29997" dir="5400000" sy="-100000" algn="bl"/>
                </a:effectLst>
                <a:latin typeface="Times New Roman"/>
                <a:ea typeface="Times New Roman"/>
                <a:cs typeface="Arial"/>
              </a:rPr>
              <a:t>Why the (o/w) less solubility than (w/o)</a:t>
            </a:r>
            <a:endParaRPr lang="en-US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Low">
              <a:buNone/>
            </a:pPr>
            <a:r>
              <a:rPr lang="en-US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**That’s because in (o/w) the continuous phase is the water  and that very poor soluble to glimepiride but the </a:t>
            </a:r>
            <a:r>
              <a:rPr lang="en-US" sz="28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continuous phase </a:t>
            </a:r>
            <a:r>
              <a:rPr lang="en-US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(w/o) is the oil  and that soluble to </a:t>
            </a:r>
            <a:r>
              <a:rPr lang="en-US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glimepiride</a:t>
            </a:r>
            <a:r>
              <a:rPr lang="en-US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marL="0" indent="0" algn="justLow">
              <a:buNone/>
            </a:pPr>
            <a:endParaRPr lang="en-US" sz="2800" b="1" i="1" dirty="0">
              <a:ln w="50800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Low">
              <a:buNone/>
            </a:pPr>
            <a:r>
              <a:rPr lang="en-US" sz="2800" b="1" i="1" dirty="0" smtClean="0">
                <a:ln w="5080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** When the drug soluble in </a:t>
            </a:r>
            <a:r>
              <a:rPr lang="en-US" sz="2800" b="1" i="1" u="sng" dirty="0" smtClean="0">
                <a:ln w="5080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oil due to more degradation </a:t>
            </a:r>
            <a:r>
              <a:rPr lang="en-US" sz="2800" b="1" i="1" dirty="0" smtClean="0">
                <a:ln w="5080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 glimepiride but  the  M.E vehicle  Capsulate the drug and protect it .</a:t>
            </a:r>
          </a:p>
          <a:p>
            <a:pPr marL="0" indent="0" algn="justLow">
              <a:buNone/>
            </a:pPr>
            <a:endParaRPr lang="en-US" sz="2800" b="1" i="1" dirty="0" smtClean="0">
              <a:ln w="50800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Low">
              <a:buNone/>
            </a:pPr>
            <a:r>
              <a:rPr lang="en-US" sz="2800" b="1" i="1" dirty="0" smtClean="0">
                <a:ln w="5080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** To achieving  from previous points must be studying the stability of M.E drug</a:t>
            </a:r>
            <a:endParaRPr lang="en-US" sz="2800" b="1" i="1" dirty="0">
              <a:ln w="50800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Low">
              <a:buNone/>
            </a:pPr>
            <a:endParaRPr lang="fr-CA" sz="24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28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152401" y="304800"/>
            <a:ext cx="8958330" cy="1219200"/>
          </a:xfrm>
        </p:spPr>
        <p:txBody>
          <a:bodyPr/>
          <a:lstStyle/>
          <a:p>
            <a:pPr marL="0" marR="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b="1" dirty="0" smtClean="0">
                <a:gradFill>
                  <a:gsLst>
                    <a:gs pos="0">
                      <a:srgbClr val="DE7E79"/>
                    </a:gs>
                    <a:gs pos="75000">
                      <a:srgbClr val="B0281F"/>
                    </a:gs>
                    <a:gs pos="100000">
                      <a:srgbClr val="B20000"/>
                    </a:gs>
                  </a:gsLst>
                  <a:lin ang="5400000"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  <a:reflection blurRad="6350" stA="55000" endA="50" endPos="85000" dist="29997" dir="5400000" sy="-100000" algn="bl"/>
                </a:effectLst>
                <a:latin typeface="Times New Roman"/>
                <a:ea typeface="Times New Roman"/>
                <a:cs typeface="Arial"/>
              </a:rPr>
              <a:t>Why we preferred M.E with high content of water</a:t>
            </a:r>
            <a:endParaRPr lang="en-US" sz="3200" i="1" dirty="0">
              <a:ea typeface="Times New Roman"/>
              <a:cs typeface="Arial"/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1905000" y="1447800"/>
            <a:ext cx="7162800" cy="5181600"/>
          </a:xfr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indent="0" algn="justLow">
              <a:buNone/>
            </a:pPr>
            <a:r>
              <a:rPr lang="en-US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The </a:t>
            </a:r>
            <a:r>
              <a:rPr lang="en-US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high content of water give us </a:t>
            </a:r>
            <a:r>
              <a:rPr lang="en-US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(o/w) M.E and that due to :</a:t>
            </a:r>
          </a:p>
          <a:p>
            <a:pPr marL="0" indent="0" algn="justLow">
              <a:buNone/>
            </a:pPr>
            <a:endParaRPr lang="en-US" sz="2400" b="1" i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en-US" sz="2400" b="1" dirty="0">
                <a:solidFill>
                  <a:schemeClr val="tx1"/>
                </a:solidFill>
              </a:rPr>
              <a:t>Low viscosity : </a:t>
            </a:r>
            <a:r>
              <a:rPr lang="en-US" sz="2400" b="1" u="sng" dirty="0">
                <a:solidFill>
                  <a:schemeClr val="tx1"/>
                </a:solidFill>
              </a:rPr>
              <a:t>more absorption </a:t>
            </a:r>
            <a:r>
              <a:rPr lang="en-US" sz="2400" b="1" dirty="0">
                <a:solidFill>
                  <a:schemeClr val="tx1"/>
                </a:solidFill>
              </a:rPr>
              <a:t>inside the body </a:t>
            </a:r>
            <a:r>
              <a:rPr lang="en-US" sz="2400" b="1" dirty="0" smtClean="0">
                <a:solidFill>
                  <a:schemeClr val="tx1"/>
                </a:solidFill>
              </a:rPr>
              <a:t>and </a:t>
            </a:r>
            <a:r>
              <a:rPr lang="en-US" sz="2400" b="1" u="sng" dirty="0" smtClean="0">
                <a:solidFill>
                  <a:schemeClr val="tx1"/>
                </a:solidFill>
              </a:rPr>
              <a:t>no </a:t>
            </a:r>
            <a:r>
              <a:rPr lang="en-US" sz="2400" b="1" u="sng" dirty="0">
                <a:solidFill>
                  <a:schemeClr val="tx1"/>
                </a:solidFill>
              </a:rPr>
              <a:t>p</a:t>
            </a:r>
            <a:r>
              <a:rPr lang="en-US" sz="2400" b="1" u="sng" dirty="0" smtClean="0">
                <a:solidFill>
                  <a:schemeClr val="tx1"/>
                </a:solidFill>
              </a:rPr>
              <a:t>ain </a:t>
            </a:r>
            <a:r>
              <a:rPr lang="en-US" sz="2400" b="1" dirty="0" smtClean="0">
                <a:solidFill>
                  <a:schemeClr val="tx1"/>
                </a:solidFill>
              </a:rPr>
              <a:t>with injection .</a:t>
            </a:r>
            <a:endParaRPr lang="en-US" sz="2400" b="1" dirty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en-US" sz="2400" b="1" u="sng" dirty="0">
                <a:solidFill>
                  <a:schemeClr val="tx1"/>
                </a:solidFill>
              </a:rPr>
              <a:t>More cheap </a:t>
            </a:r>
            <a:r>
              <a:rPr lang="en-US" sz="2400" b="1" dirty="0">
                <a:solidFill>
                  <a:schemeClr val="tx1"/>
                </a:solidFill>
              </a:rPr>
              <a:t>than high content of oil .</a:t>
            </a:r>
          </a:p>
          <a:p>
            <a:pPr lvl="0">
              <a:buFont typeface="Wingdings" pitchFamily="2" charset="2"/>
              <a:buChar char="v"/>
            </a:pPr>
            <a:r>
              <a:rPr lang="en-US" sz="2400" b="1" dirty="0">
                <a:solidFill>
                  <a:schemeClr val="tx1"/>
                </a:solidFill>
              </a:rPr>
              <a:t>Formation the </a:t>
            </a:r>
            <a:r>
              <a:rPr lang="en-US" sz="2400" b="1" u="sng" dirty="0">
                <a:solidFill>
                  <a:schemeClr val="tx1"/>
                </a:solidFill>
              </a:rPr>
              <a:t>o/w</a:t>
            </a:r>
            <a:r>
              <a:rPr lang="en-US" sz="2400" b="1" dirty="0">
                <a:solidFill>
                  <a:schemeClr val="tx1"/>
                </a:solidFill>
              </a:rPr>
              <a:t> (continuous phase is water ) </a:t>
            </a:r>
            <a:r>
              <a:rPr lang="en-US" sz="2400" b="1" dirty="0" smtClean="0">
                <a:solidFill>
                  <a:schemeClr val="tx1"/>
                </a:solidFill>
              </a:rPr>
              <a:t>due to capsulated drug  </a:t>
            </a:r>
            <a:r>
              <a:rPr lang="en-US" sz="2400" b="1" dirty="0">
                <a:solidFill>
                  <a:schemeClr val="tx1"/>
                </a:solidFill>
              </a:rPr>
              <a:t>inside the droplet .</a:t>
            </a:r>
          </a:p>
          <a:p>
            <a:pPr lvl="0">
              <a:buFont typeface="Wingdings" pitchFamily="2" charset="2"/>
              <a:buChar char="v"/>
            </a:pPr>
            <a:r>
              <a:rPr lang="en-US" sz="2400" b="1" u="sng" dirty="0">
                <a:solidFill>
                  <a:schemeClr val="tx1"/>
                </a:solidFill>
              </a:rPr>
              <a:t>Low surfactant </a:t>
            </a:r>
            <a:r>
              <a:rPr lang="en-US" sz="2400" b="1" dirty="0" smtClean="0">
                <a:solidFill>
                  <a:schemeClr val="tx1"/>
                </a:solidFill>
              </a:rPr>
              <a:t>(&lt;10%) at </a:t>
            </a:r>
            <a:r>
              <a:rPr lang="en-US" sz="2400" b="1" dirty="0">
                <a:solidFill>
                  <a:schemeClr val="tx1"/>
                </a:solidFill>
              </a:rPr>
              <a:t>high content of water </a:t>
            </a:r>
            <a:r>
              <a:rPr lang="en-US" sz="2400" b="1" dirty="0" smtClean="0">
                <a:solidFill>
                  <a:schemeClr val="tx1"/>
                </a:solidFill>
              </a:rPr>
              <a:t>(&gt;80%)  due </a:t>
            </a:r>
            <a:r>
              <a:rPr lang="en-US" sz="2400" b="1" dirty="0">
                <a:solidFill>
                  <a:schemeClr val="tx1"/>
                </a:solidFill>
              </a:rPr>
              <a:t>to reduce the side effects  of surfactant .</a:t>
            </a:r>
          </a:p>
          <a:p>
            <a:pPr lvl="0">
              <a:buFont typeface="Wingdings" pitchFamily="2" charset="2"/>
              <a:buChar char="v"/>
            </a:pPr>
            <a:endParaRPr lang="fr-CA" sz="24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32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>
                <a:solidFill>
                  <a:srgbClr val="FFFBF2"/>
                </a:solidFill>
              </a:rPr>
              <a:t>Topics of presentation</a:t>
            </a:r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168775"/>
          </a:xfrm>
        </p:spPr>
        <p:txBody>
          <a:bodyPr/>
          <a:lstStyle/>
          <a:p>
            <a:pPr marL="0" indent="0" algn="ctr">
              <a:buNone/>
            </a:pPr>
            <a:endParaRPr lang="en-US" kern="0" dirty="0" smtClean="0">
              <a:solidFill>
                <a:srgbClr val="3333CC"/>
              </a:solidFill>
              <a:latin typeface="Times New Roman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>
                <a:solidFill>
                  <a:srgbClr val="3333CC"/>
                </a:solidFill>
                <a:latin typeface="Times New Roman"/>
              </a:rPr>
              <a:t>Introduction to Microemulsion (ME)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>
                <a:solidFill>
                  <a:srgbClr val="3333CC"/>
                </a:solidFill>
                <a:latin typeface="Times New Roman"/>
              </a:rPr>
              <a:t>Previous ME studies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>
                <a:solidFill>
                  <a:srgbClr val="3333CC"/>
                </a:solidFill>
                <a:latin typeface="Times New Roman"/>
              </a:rPr>
              <a:t>Experimental work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>
                <a:solidFill>
                  <a:srgbClr val="3333CC"/>
                </a:solidFill>
                <a:latin typeface="Times New Roman"/>
              </a:rPr>
              <a:t>Results and discussion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>
                <a:solidFill>
                  <a:srgbClr val="3333CC"/>
                </a:solidFill>
                <a:latin typeface="Times New Roman"/>
              </a:rPr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396621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1600200" y="0"/>
            <a:ext cx="8799491" cy="1143000"/>
          </a:xfrm>
        </p:spPr>
        <p:txBody>
          <a:bodyPr/>
          <a:lstStyle/>
          <a:p>
            <a:pPr marL="0" marR="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 smtClean="0">
                <a:gradFill>
                  <a:gsLst>
                    <a:gs pos="0">
                      <a:srgbClr val="DE7E79"/>
                    </a:gs>
                    <a:gs pos="75000">
                      <a:srgbClr val="B0281F"/>
                    </a:gs>
                    <a:gs pos="100000">
                      <a:srgbClr val="B20000"/>
                    </a:gs>
                  </a:gsLst>
                  <a:lin ang="5400000"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  <a:reflection blurRad="6350" stA="55000" endA="50" endPos="85000" dist="29997" dir="5400000" sy="-100000" algn="bl"/>
                </a:effectLst>
                <a:latin typeface="Times New Roman"/>
                <a:ea typeface="Times New Roman"/>
                <a:cs typeface="Arial"/>
              </a:rPr>
              <a:t>Microemulsion</a:t>
            </a:r>
            <a:endParaRPr lang="en-US" i="1" dirty="0">
              <a:ea typeface="Times New Roman"/>
              <a:cs typeface="Arial"/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730500" y="3936998"/>
            <a:ext cx="6400800" cy="3149602"/>
          </a:xfrm>
        </p:spPr>
        <p:txBody>
          <a:bodyPr/>
          <a:lstStyle/>
          <a:p>
            <a:pPr marL="0" indent="0" algn="justLow">
              <a:buNone/>
            </a:pPr>
            <a:r>
              <a:rPr lang="en-US" dirty="0"/>
              <a:t>Microemulsions are </a:t>
            </a:r>
            <a:r>
              <a:rPr lang="en-US" dirty="0" smtClean="0"/>
              <a:t>mono-dispersed spherical droplets </a:t>
            </a:r>
            <a:r>
              <a:rPr lang="en-US" b="1" dirty="0" smtClean="0"/>
              <a:t>(</a:t>
            </a:r>
            <a:r>
              <a:rPr lang="en-US" b="1" i="1" dirty="0" smtClean="0"/>
              <a:t>diameter </a:t>
            </a:r>
            <a:r>
              <a:rPr lang="en-US" b="1" i="1" dirty="0"/>
              <a:t>&lt; </a:t>
            </a:r>
            <a:r>
              <a:rPr lang="en-US" b="1" i="1" dirty="0" smtClean="0"/>
              <a:t>100 nm</a:t>
            </a:r>
            <a:r>
              <a:rPr lang="en-US" b="1" dirty="0"/>
              <a:t>)  </a:t>
            </a:r>
            <a:r>
              <a:rPr lang="en-US" dirty="0"/>
              <a:t>of water in oil or oil in </a:t>
            </a:r>
            <a:r>
              <a:rPr lang="en-US" dirty="0" smtClean="0"/>
              <a:t>water, with presence of surfactants and co-surfactants, as seen in these vials.</a:t>
            </a:r>
            <a:endParaRPr lang="en-US" dirty="0"/>
          </a:p>
          <a:p>
            <a:pPr marL="0" indent="0">
              <a:buNone/>
            </a:pPr>
            <a:endParaRPr lang="fr-CA" dirty="0" smtClean="0">
              <a:solidFill>
                <a:srgbClr val="281729"/>
              </a:solidFill>
            </a:endParaRPr>
          </a:p>
        </p:txBody>
      </p:sp>
      <p:pic>
        <p:nvPicPr>
          <p:cNvPr id="6" name="Picture 5" descr="E:\CHEMICAL ENG\PROJECT\2\PIC\IMG_002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990600"/>
            <a:ext cx="4191000" cy="294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990600"/>
            <a:ext cx="4419600" cy="2946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311239" y="304800"/>
            <a:ext cx="8799491" cy="1143000"/>
          </a:xfrm>
        </p:spPr>
        <p:txBody>
          <a:bodyPr/>
          <a:lstStyle/>
          <a:p>
            <a:pPr marL="0" marR="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 smtClean="0">
                <a:gradFill>
                  <a:gsLst>
                    <a:gs pos="0">
                      <a:srgbClr val="DE7E79"/>
                    </a:gs>
                    <a:gs pos="75000">
                      <a:srgbClr val="B0281F"/>
                    </a:gs>
                    <a:gs pos="100000">
                      <a:srgbClr val="B20000"/>
                    </a:gs>
                  </a:gsLst>
                  <a:lin ang="5400000"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  <a:reflection blurRad="6350" stA="55000" endA="50" endPos="85000" dist="29997" dir="5400000" sy="-100000" algn="bl"/>
                </a:effectLst>
                <a:latin typeface="Times New Roman"/>
                <a:ea typeface="Times New Roman"/>
                <a:cs typeface="Arial"/>
              </a:rPr>
              <a:t>Composition of microemulsion</a:t>
            </a:r>
            <a:endParaRPr lang="en-US" i="1" dirty="0">
              <a:ea typeface="Times New Roman"/>
              <a:cs typeface="Arial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730" y="3505200"/>
            <a:ext cx="3810000" cy="3230563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438400" y="1676400"/>
            <a:ext cx="6186487" cy="4525963"/>
          </a:xfrm>
        </p:spPr>
        <p:txBody>
          <a:bodyPr/>
          <a:lstStyle/>
          <a:p>
            <a:pPr marL="0" indent="0">
              <a:buNone/>
            </a:pPr>
            <a:r>
              <a:rPr lang="en-US" i="1" dirty="0"/>
              <a:t>Microemulsion is defined </a:t>
            </a:r>
            <a:r>
              <a:rPr lang="en-US" i="1" dirty="0" smtClean="0"/>
              <a:t>as transparent dispersion </a:t>
            </a:r>
            <a:r>
              <a:rPr lang="en-US" i="1" dirty="0"/>
              <a:t>consisting of </a:t>
            </a:r>
            <a:r>
              <a:rPr lang="en-US" i="1" dirty="0" smtClean="0"/>
              <a:t>(</a:t>
            </a:r>
            <a:r>
              <a:rPr lang="en-US" i="1" dirty="0"/>
              <a:t>1) Oil.</a:t>
            </a:r>
          </a:p>
          <a:p>
            <a:pPr marL="0" indent="0">
              <a:buNone/>
            </a:pPr>
            <a:r>
              <a:rPr lang="en-US" i="1" dirty="0"/>
              <a:t>(2) Surfactant.</a:t>
            </a:r>
          </a:p>
          <a:p>
            <a:pPr marL="0" indent="0">
              <a:buNone/>
            </a:pPr>
            <a:r>
              <a:rPr lang="en-US" i="1" dirty="0"/>
              <a:t>(3) Cosurfactant.</a:t>
            </a:r>
          </a:p>
          <a:p>
            <a:pPr marL="0" indent="0">
              <a:buNone/>
            </a:pPr>
            <a:r>
              <a:rPr lang="en-US" i="1" dirty="0"/>
              <a:t>(4) </a:t>
            </a:r>
            <a:r>
              <a:rPr lang="en-US" i="1" dirty="0" smtClean="0"/>
              <a:t>water.</a:t>
            </a:r>
            <a:endParaRPr lang="en-US" i="1" dirty="0"/>
          </a:p>
          <a:p>
            <a:pPr marL="0" indent="0">
              <a:buNone/>
            </a:pPr>
            <a:r>
              <a:rPr lang="fr-CA" dirty="0" smtClean="0">
                <a:solidFill>
                  <a:srgbClr val="281729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4470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Microemulsion as vehicle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600200"/>
            <a:ext cx="6705600" cy="4648200"/>
          </a:xfrm>
        </p:spPr>
        <p:txBody>
          <a:bodyPr/>
          <a:lstStyle/>
          <a:p>
            <a:r>
              <a:rPr lang="en-US" dirty="0" smtClean="0"/>
              <a:t>Microemulsion has a </a:t>
            </a:r>
            <a:r>
              <a:rPr lang="en-US" u="sng" dirty="0" smtClean="0"/>
              <a:t>unique </a:t>
            </a:r>
            <a:r>
              <a:rPr lang="en-US" u="sng" dirty="0"/>
              <a:t>solubilization</a:t>
            </a:r>
            <a:r>
              <a:rPr lang="en-US" dirty="0"/>
              <a:t> </a:t>
            </a:r>
            <a:r>
              <a:rPr lang="en-US" dirty="0" smtClean="0"/>
              <a:t>properties.</a:t>
            </a:r>
          </a:p>
          <a:p>
            <a:r>
              <a:rPr lang="en-US" dirty="0" smtClean="0"/>
              <a:t> microemulsions have attracted </a:t>
            </a:r>
            <a:r>
              <a:rPr lang="en-US" u="sng" dirty="0" smtClean="0"/>
              <a:t>increasing attention </a:t>
            </a:r>
            <a:r>
              <a:rPr lang="en-US" dirty="0" smtClean="0"/>
              <a:t>as potential drug delivery systems. As in the case of curcumin,  valsartan</a:t>
            </a:r>
            <a:r>
              <a:rPr lang="en-US" dirty="0"/>
              <a:t>, </a:t>
            </a:r>
            <a:r>
              <a:rPr lang="en-US" dirty="0" smtClean="0"/>
              <a:t>glimepiride,….. </a:t>
            </a:r>
          </a:p>
        </p:txBody>
      </p:sp>
    </p:spTree>
    <p:extLst>
      <p:ext uri="{BB962C8B-B14F-4D97-AF65-F5344CB8AC3E}">
        <p14:creationId xmlns:p14="http://schemas.microsoft.com/office/powerpoint/2010/main" val="207936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>
                <a:solidFill>
                  <a:srgbClr val="FFFBF2"/>
                </a:solidFill>
              </a:rPr>
              <a:t>Section One</a:t>
            </a:r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168775"/>
          </a:xfrm>
        </p:spPr>
        <p:txBody>
          <a:bodyPr/>
          <a:lstStyle/>
          <a:p>
            <a:pPr marL="0" indent="0" algn="ctr">
              <a:buNone/>
            </a:pPr>
            <a:endParaRPr lang="en-US" kern="0" dirty="0" smtClean="0">
              <a:solidFill>
                <a:srgbClr val="3333CC"/>
              </a:solidFill>
              <a:latin typeface="Times New Roman"/>
            </a:endParaRPr>
          </a:p>
          <a:p>
            <a:pPr algn="ctr"/>
            <a:endParaRPr lang="en-US" kern="0" dirty="0">
              <a:solidFill>
                <a:srgbClr val="3333CC"/>
              </a:solidFill>
              <a:latin typeface="Times New Roman"/>
            </a:endParaRPr>
          </a:p>
          <a:p>
            <a:pPr marL="0" indent="0" algn="ctr">
              <a:buNone/>
            </a:pPr>
            <a:r>
              <a:rPr lang="en-US" sz="6600" kern="0" dirty="0" smtClean="0">
                <a:solidFill>
                  <a:srgbClr val="3333CC"/>
                </a:solidFill>
                <a:latin typeface="Times New Roman"/>
              </a:rPr>
              <a:t>Previous (M.E) </a:t>
            </a:r>
          </a:p>
          <a:p>
            <a:pPr marL="0" indent="0" algn="ctr">
              <a:buNone/>
            </a:pPr>
            <a:r>
              <a:rPr lang="en-US" sz="6600" kern="0" dirty="0" smtClean="0">
                <a:solidFill>
                  <a:srgbClr val="3333CC"/>
                </a:solidFill>
                <a:latin typeface="Times New Roman"/>
              </a:rPr>
              <a:t>Studies</a:t>
            </a:r>
            <a:endParaRPr lang="en-US" sz="6600" kern="0" dirty="0">
              <a:solidFill>
                <a:srgbClr val="3333CC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518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457200" y="322643"/>
            <a:ext cx="8229600" cy="1143000"/>
          </a:xfrm>
        </p:spPr>
        <p:txBody>
          <a:bodyPr/>
          <a:lstStyle/>
          <a:p>
            <a:pPr marL="742950" indent="-742950"/>
            <a: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ME for Acyclovir drug </a:t>
            </a:r>
            <a:endParaRPr lang="en-US" b="1" kern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/>
            </a:endParaRPr>
          </a:p>
        </p:txBody>
      </p:sp>
      <p:pic>
        <p:nvPicPr>
          <p:cNvPr id="2049" name="Picture 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075" y="4470400"/>
            <a:ext cx="321945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2104916"/>
            <a:ext cx="8991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/>
              <a:t>Kumar Ghosh </a:t>
            </a:r>
            <a:r>
              <a:rPr lang="en-US" b="1" i="1" dirty="0" smtClean="0"/>
              <a:t> (2006) has </a:t>
            </a:r>
            <a:r>
              <a:rPr lang="en-US" i="1" dirty="0"/>
              <a:t>developed an oral microemulsion for enhancing the bioavailability of acyclovir. </a:t>
            </a:r>
          </a:p>
          <a:p>
            <a:r>
              <a:rPr lang="en-US" i="1" dirty="0"/>
              <a:t>ME </a:t>
            </a:r>
            <a:r>
              <a:rPr lang="en-US" i="1" dirty="0" smtClean="0"/>
              <a:t> developed consists </a:t>
            </a:r>
            <a:r>
              <a:rPr lang="en-US" i="1" dirty="0"/>
              <a:t>of : A Labrafac as oil with Labrasol as surfactant and Plurol Oleique as cosurfactant </a:t>
            </a:r>
          </a:p>
          <a:p>
            <a:r>
              <a:rPr lang="en-US" i="1" dirty="0"/>
              <a:t> </a:t>
            </a:r>
          </a:p>
          <a:p>
            <a:r>
              <a:rPr lang="en-US" b="1" i="1" dirty="0"/>
              <a:t> Phase Diagram</a:t>
            </a:r>
          </a:p>
          <a:p>
            <a:r>
              <a:rPr lang="en-US" i="1" dirty="0"/>
              <a:t>A pseudoternary phase diagram of the investigated quaternary system water /Labrasol/Plurol Oleique/Labrafac is presented </a:t>
            </a:r>
          </a:p>
        </p:txBody>
      </p:sp>
    </p:spTree>
    <p:extLst>
      <p:ext uri="{BB962C8B-B14F-4D97-AF65-F5344CB8AC3E}">
        <p14:creationId xmlns:p14="http://schemas.microsoft.com/office/powerpoint/2010/main" val="350773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457200" y="322643"/>
            <a:ext cx="8229600" cy="1143000"/>
          </a:xfrm>
        </p:spPr>
        <p:txBody>
          <a:bodyPr/>
          <a:lstStyle/>
          <a:p>
            <a:pPr marL="742950" indent="-742950"/>
            <a:r>
              <a:rPr lang="en-US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</a:rPr>
              <a:t>ME for Acyclovir drug </a:t>
            </a:r>
            <a:endParaRPr lang="en-US" b="1" kern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3958" tIns="126960" rIns="9144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Patients with  cystic  fibrosis  absorb  cyclosporin poorly and erratically. Wallwork etal. have compared the relative bioavailability of cyclosporin from conventional and micro-emulsion formulations in 5 adult heart-lung transplant candidates with cystic fibrosis. (9)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1" u="none" strike="noStrike" cap="none" normalizeH="0" baseline="0" dirty="0" smtClean="0">
              <a:ln>
                <a:noFill/>
              </a:ln>
              <a:solidFill>
                <a:srgbClr val="732117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 smtClean="0">
                <a:ln>
                  <a:noFill/>
                </a:ln>
                <a:solidFill>
                  <a:srgbClr val="732117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Bioavailability Study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7" name="Picture 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962400"/>
            <a:ext cx="4600575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038600" y="4712985"/>
            <a:ext cx="48768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1" i="1" u="none" strike="noStrike" cap="none" normalizeH="0" baseline="0" dirty="0" smtClean="0" bmk="_Toc294427202">
                <a:ln>
                  <a:noFill/>
                </a:ln>
                <a:solidFill>
                  <a:srgbClr val="732117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000" b="1" i="1" u="none" strike="noStrike" cap="none" normalizeH="0" baseline="0" dirty="0" smtClean="0" bmk="_Toc294427202">
                <a:ln>
                  <a:noFill/>
                </a:ln>
                <a:solidFill>
                  <a:srgbClr val="732117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Bioavailability studying   [doses  of conventional  (circles) and  microemulsion  (triangles).]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1981200"/>
            <a:ext cx="7696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smtClean="0"/>
              <a:t>Wallwork </a:t>
            </a:r>
            <a:r>
              <a:rPr lang="en-US" sz="2800" i="1" dirty="0"/>
              <a:t>etal</a:t>
            </a:r>
            <a:r>
              <a:rPr lang="en-US" sz="2800" i="1" dirty="0" smtClean="0"/>
              <a:t>. (1995) </a:t>
            </a:r>
            <a:r>
              <a:rPr lang="en-US" sz="2800" i="1" dirty="0"/>
              <a:t>have compared the relative bioavailability of cyclosporin from conventional and micro-emulsion formulations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val="287239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3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2443</TotalTime>
  <Words>1687</Words>
  <Application>Microsoft Office PowerPoint</Application>
  <PresentationFormat>On-screen Show (4:3)</PresentationFormat>
  <Paragraphs>227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130</vt:lpstr>
      <vt:lpstr>PowerPoint Presentation</vt:lpstr>
      <vt:lpstr>The  Aims of Project</vt:lpstr>
      <vt:lpstr>Topics of presentation</vt:lpstr>
      <vt:lpstr>Microemulsion</vt:lpstr>
      <vt:lpstr>Composition of microemulsion</vt:lpstr>
      <vt:lpstr>Microemulsion as vehicle</vt:lpstr>
      <vt:lpstr>Section One</vt:lpstr>
      <vt:lpstr>ME for Acyclovir drug </vt:lpstr>
      <vt:lpstr>ME for Acyclovir drug </vt:lpstr>
      <vt:lpstr>ME for Saquinavir drug </vt:lpstr>
      <vt:lpstr>Research Paper for Glimepiride drug </vt:lpstr>
      <vt:lpstr>EXPERIMENTAL WORK</vt:lpstr>
      <vt:lpstr>Raw material preparation</vt:lpstr>
      <vt:lpstr>Design of Microemulsion System </vt:lpstr>
      <vt:lpstr>Design of Microemulsion System  Analysis of data</vt:lpstr>
      <vt:lpstr>Phase diagram study First System (Ethyl Oleate &amp; Turmic Oil /Tween 80 /Milli Q water)</vt:lpstr>
      <vt:lpstr>Phase diagram study Second System (Ethyl Oleate &amp; Clove Oil /Tween 80 /Milli Q water)</vt:lpstr>
      <vt:lpstr>Phase diagram study Third System (Ethyl Oleate &amp; Clove Oil /Tween 80 /Milli Q water)</vt:lpstr>
      <vt:lpstr>Phase diagram study Compare between areas of Phase diagram study</vt:lpstr>
      <vt:lpstr>Solubility study First system (Ethyl Oleate &amp; Turmic Oil /Tween 80 /Milli Q water)</vt:lpstr>
      <vt:lpstr>Solubility study Second system System (Ethyl Oleate &amp; Clove oil  /Tween 80 /Milli Q water)</vt:lpstr>
      <vt:lpstr>Solubility study Third system  (Oleic acid  /Tween 80 /Milli Q water)</vt:lpstr>
      <vt:lpstr>Discussion of solubility</vt:lpstr>
      <vt:lpstr>Recommendation </vt:lpstr>
      <vt:lpstr> Future Studies</vt:lpstr>
      <vt:lpstr>الى كل من وقف الى جانبنا نتوجه بالشكر الى :</vt:lpstr>
      <vt:lpstr>Cont. …. </vt:lpstr>
      <vt:lpstr>Why we preferred M.E with high content of water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</dc:creator>
  <cp:lastModifiedBy>mohamad</cp:lastModifiedBy>
  <cp:revision>131</cp:revision>
  <dcterms:created xsi:type="dcterms:W3CDTF">2010-12-23T06:14:59Z</dcterms:created>
  <dcterms:modified xsi:type="dcterms:W3CDTF">2011-06-01T08:57:11Z</dcterms:modified>
</cp:coreProperties>
</file>