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19"/>
  </p:notesMasterIdLst>
  <p:sldIdLst>
    <p:sldId id="256" r:id="rId2"/>
    <p:sldId id="257" r:id="rId3"/>
    <p:sldId id="258" r:id="rId4"/>
    <p:sldId id="259" r:id="rId5"/>
    <p:sldId id="261" r:id="rId6"/>
    <p:sldId id="260" r:id="rId7"/>
    <p:sldId id="262" r:id="rId8"/>
    <p:sldId id="263" r:id="rId9"/>
    <p:sldId id="264" r:id="rId10"/>
    <p:sldId id="272" r:id="rId11"/>
    <p:sldId id="265" r:id="rId12"/>
    <p:sldId id="266" r:id="rId13"/>
    <p:sldId id="267" r:id="rId14"/>
    <p:sldId id="268" r:id="rId15"/>
    <p:sldId id="269" r:id="rId16"/>
    <p:sldId id="270" r:id="rId17"/>
    <p:sldId id="271"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L"/>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1C7F6A6-C25C-664D-A526-382BC2326D90}" type="datetimeFigureOut">
              <a:rPr lang="en-IL" smtClean="0"/>
              <a:t>04/06/2021</a:t>
            </a:fld>
            <a:endParaRPr lang="en-IL"/>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L"/>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L"/>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L"/>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AE86351-BDE0-A342-A1BC-6036BD4757AC}" type="slidenum">
              <a:rPr lang="en-IL" smtClean="0"/>
              <a:t>‹#›</a:t>
            </a:fld>
            <a:endParaRPr lang="en-IL"/>
          </a:p>
        </p:txBody>
      </p:sp>
    </p:spTree>
    <p:extLst>
      <p:ext uri="{BB962C8B-B14F-4D97-AF65-F5344CB8AC3E}">
        <p14:creationId xmlns:p14="http://schemas.microsoft.com/office/powerpoint/2010/main" val="16708723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L" dirty="0"/>
          </a:p>
        </p:txBody>
      </p:sp>
      <p:sp>
        <p:nvSpPr>
          <p:cNvPr id="4" name="Slide Number Placeholder 3"/>
          <p:cNvSpPr>
            <a:spLocks noGrp="1"/>
          </p:cNvSpPr>
          <p:nvPr>
            <p:ph type="sldNum" sz="quarter" idx="5"/>
          </p:nvPr>
        </p:nvSpPr>
        <p:spPr/>
        <p:txBody>
          <a:bodyPr/>
          <a:lstStyle/>
          <a:p>
            <a:fld id="{3AE86351-BDE0-A342-A1BC-6036BD4757AC}" type="slidenum">
              <a:rPr lang="en-IL" smtClean="0"/>
              <a:t>4</a:t>
            </a:fld>
            <a:endParaRPr lang="en-IL"/>
          </a:p>
        </p:txBody>
      </p:sp>
    </p:spTree>
    <p:extLst>
      <p:ext uri="{BB962C8B-B14F-4D97-AF65-F5344CB8AC3E}">
        <p14:creationId xmlns:p14="http://schemas.microsoft.com/office/powerpoint/2010/main" val="8238622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en-US"/>
              <a:t>Click to edit Master title style</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6/4/21</a:t>
            </a:fld>
            <a:endParaRPr lang="en-US" dirty="0"/>
          </a:p>
        </p:txBody>
      </p:sp>
      <p:sp>
        <p:nvSpPr>
          <p:cNvPr id="5" name="Footer Placeholder 4"/>
          <p:cNvSpPr>
            <a:spLocks noGrp="1"/>
          </p:cNvSpPr>
          <p:nvPr>
            <p:ph type="ftr" sz="quarter" idx="11"/>
          </p:nvPr>
        </p:nvSpPr>
        <p:spPr>
          <a:xfrm>
            <a:off x="2416500" y="329307"/>
            <a:ext cx="4973915" cy="309201"/>
          </a:xfrm>
        </p:spPr>
        <p:txBody>
          <a:bodyPr/>
          <a:lstStyle/>
          <a:p>
            <a:endParaRPr lang="en-US" dirty="0"/>
          </a:p>
        </p:txBody>
      </p:sp>
      <p:sp>
        <p:nvSpPr>
          <p:cNvPr id="6" name="Slide Number Placeholder 5"/>
          <p:cNvSpPr>
            <a:spLocks noGrp="1"/>
          </p:cNvSpPr>
          <p:nvPr>
            <p:ph type="sldNum" sz="quarter" idx="12"/>
          </p:nvPr>
        </p:nvSpPr>
        <p:spPr>
          <a:xfrm>
            <a:off x="1437664" y="798973"/>
            <a:ext cx="811019" cy="503578"/>
          </a:xfrm>
        </p:spPr>
        <p:txBody>
          <a:bodyPr/>
          <a:lstStyle/>
          <a:p>
            <a:fld id="{6D22F896-40B5-4ADD-8801-0D06FADFA095}" type="slidenum">
              <a:rPr lang="en-US" dirty="0"/>
              <a:t>‹#›</a:t>
            </a:fld>
            <a:endParaRPr lang="en-US" dirty="0"/>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6/4/21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6/4/21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6/4/21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en-US"/>
              <a:t>Click to edit Master title style</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dirty="0"/>
              <a:t>6/4/21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6/4/21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en-US"/>
              <a:t>Click to edit Master title style</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447191" y="2824269"/>
            <a:ext cx="4645152" cy="26444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412362" y="2821491"/>
            <a:ext cx="4645152" cy="263737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6/4/21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6/4/21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6/4/21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en-US"/>
              <a:t>Click to edit Master title style</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6/4/21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48A87A34-81AB-432B-8DAE-1953F412C126}" type="datetimeFigureOut">
              <a:rPr lang="en-US" dirty="0"/>
              <a:pPr/>
              <a:t>6/4/21</a:t>
            </a:fld>
            <a:endParaRPr lang="en-US" dirty="0"/>
          </a:p>
        </p:txBody>
      </p:sp>
      <p:sp>
        <p:nvSpPr>
          <p:cNvPr id="6" name="Footer Placeholder 5"/>
          <p:cNvSpPr>
            <a:spLocks noGrp="1"/>
          </p:cNvSpPr>
          <p:nvPr>
            <p:ph type="ftr" sz="quarter" idx="11"/>
          </p:nvPr>
        </p:nvSpPr>
        <p:spPr>
          <a:xfrm>
            <a:off x="1447382" y="318640"/>
            <a:ext cx="5541004" cy="320931"/>
          </a:xfrm>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48A87A34-81AB-432B-8DAE-1953F412C126}" type="datetimeFigureOut">
              <a:rPr lang="en-US" dirty="0"/>
              <a:pPr/>
              <a:t>6/4/21</a:t>
            </a:fld>
            <a:endParaRPr lang="en-US" dirty="0"/>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6D22F896-40B5-4ADD-8801-0D06FADFA095}" type="slidenum">
              <a:rPr lang="en-US" dirty="0"/>
              <a:pPr/>
              <a:t>‹#›</a:t>
            </a:fld>
            <a:endParaRPr lang="en-US" dirty="0"/>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A53E69-DFEC-7C4E-88AF-D5E1DA3E0FD0}"/>
              </a:ext>
            </a:extLst>
          </p:cNvPr>
          <p:cNvSpPr>
            <a:spLocks noGrp="1"/>
          </p:cNvSpPr>
          <p:nvPr>
            <p:ph type="ctrTitle"/>
          </p:nvPr>
        </p:nvSpPr>
        <p:spPr>
          <a:xfrm>
            <a:off x="932404" y="377569"/>
            <a:ext cx="11630300" cy="1504886"/>
          </a:xfrm>
        </p:spPr>
        <p:txBody>
          <a:bodyPr>
            <a:normAutofit/>
          </a:bodyPr>
          <a:lstStyle/>
          <a:p>
            <a:r>
              <a:rPr lang="en-GB" sz="6100" i="1" dirty="0"/>
              <a:t>Smart energy meter with wifi</a:t>
            </a:r>
            <a:endParaRPr lang="en-IL" sz="6100" i="1" dirty="0"/>
          </a:p>
        </p:txBody>
      </p:sp>
      <p:sp>
        <p:nvSpPr>
          <p:cNvPr id="3" name="Subtitle 2">
            <a:extLst>
              <a:ext uri="{FF2B5EF4-FFF2-40B4-BE49-F238E27FC236}">
                <a16:creationId xmlns:a16="http://schemas.microsoft.com/office/drawing/2014/main" id="{78DF1555-B140-B645-86E6-68E7875A0C3F}"/>
              </a:ext>
            </a:extLst>
          </p:cNvPr>
          <p:cNvSpPr>
            <a:spLocks noGrp="1"/>
          </p:cNvSpPr>
          <p:nvPr>
            <p:ph type="subTitle" idx="1"/>
          </p:nvPr>
        </p:nvSpPr>
        <p:spPr>
          <a:xfrm>
            <a:off x="1502869" y="2059459"/>
            <a:ext cx="8637072" cy="3403552"/>
          </a:xfrm>
        </p:spPr>
        <p:txBody>
          <a:bodyPr>
            <a:noAutofit/>
          </a:bodyPr>
          <a:lstStyle/>
          <a:p>
            <a:r>
              <a:rPr lang="en-GB" sz="1900" i="1" dirty="0"/>
              <a:t>Prepared by:   </a:t>
            </a:r>
          </a:p>
          <a:p>
            <a:r>
              <a:rPr lang="en-GB" sz="1900" i="1" dirty="0"/>
              <a:t>                       Lilia Hajali</a:t>
            </a:r>
            <a:endParaRPr lang="ar-SA" sz="1900" i="1" dirty="0"/>
          </a:p>
          <a:p>
            <a:pPr marL="0" indent="0">
              <a:buNone/>
            </a:pPr>
            <a:r>
              <a:rPr lang="en-GB" sz="1900" i="1" dirty="0"/>
              <a:t>                      </a:t>
            </a:r>
            <a:r>
              <a:rPr lang="en-GB" sz="1900" i="1" dirty="0" err="1"/>
              <a:t>Noor</a:t>
            </a:r>
            <a:r>
              <a:rPr lang="en-GB" sz="1900" i="1" dirty="0"/>
              <a:t> </a:t>
            </a:r>
            <a:r>
              <a:rPr lang="en-GB" sz="1900" i="1" dirty="0" err="1"/>
              <a:t>hweati</a:t>
            </a:r>
            <a:r>
              <a:rPr lang="en-GB" sz="1900" i="1" dirty="0"/>
              <a:t> </a:t>
            </a:r>
            <a:endParaRPr lang="ar-SA" sz="1900" i="1" dirty="0"/>
          </a:p>
          <a:p>
            <a:pPr marL="0" indent="0">
              <a:buNone/>
            </a:pPr>
            <a:r>
              <a:rPr lang="en-GB" sz="1900" i="1" dirty="0"/>
              <a:t>                      Rajaa </a:t>
            </a:r>
            <a:r>
              <a:rPr lang="en-GB" sz="1900" i="1" dirty="0" err="1"/>
              <a:t>Zamel</a:t>
            </a:r>
            <a:endParaRPr lang="en-GB" sz="1900" i="1" dirty="0"/>
          </a:p>
          <a:p>
            <a:pPr marL="0" indent="0">
              <a:buNone/>
            </a:pPr>
            <a:r>
              <a:rPr lang="en-GB" sz="1900" i="1" dirty="0"/>
              <a:t> </a:t>
            </a:r>
          </a:p>
          <a:p>
            <a:pPr marL="0" indent="0">
              <a:buNone/>
            </a:pPr>
            <a:r>
              <a:rPr lang="en-GB" sz="1900" i="1" dirty="0"/>
              <a:t>Supervisor : </a:t>
            </a:r>
            <a:r>
              <a:rPr lang="en-GB" sz="1900" i="1" dirty="0" err="1"/>
              <a:t>Dr.Saed</a:t>
            </a:r>
            <a:r>
              <a:rPr lang="en-GB" sz="1900" i="1" dirty="0"/>
              <a:t>  </a:t>
            </a:r>
            <a:r>
              <a:rPr lang="en-GB" sz="1900" i="1" dirty="0" err="1"/>
              <a:t>Tarapiah</a:t>
            </a:r>
            <a:endParaRPr lang="en-GB" sz="1900" i="1" dirty="0"/>
          </a:p>
          <a:p>
            <a:pPr marL="0" indent="0">
              <a:buNone/>
            </a:pPr>
            <a:r>
              <a:rPr lang="en-GB" sz="1900" i="1" dirty="0"/>
              <a:t>                 May 2021</a:t>
            </a:r>
            <a:endParaRPr lang="en-IL" sz="1900" i="1" dirty="0"/>
          </a:p>
        </p:txBody>
      </p:sp>
      <p:pic>
        <p:nvPicPr>
          <p:cNvPr id="5" name="Picture 4">
            <a:extLst>
              <a:ext uri="{FF2B5EF4-FFF2-40B4-BE49-F238E27FC236}">
                <a16:creationId xmlns:a16="http://schemas.microsoft.com/office/drawing/2014/main" id="{D5830B2F-2F5F-C342-9051-288209B1CD7E}"/>
              </a:ext>
            </a:extLst>
          </p:cNvPr>
          <p:cNvPicPr>
            <a:picLocks noChangeAspect="1"/>
          </p:cNvPicPr>
          <p:nvPr/>
        </p:nvPicPr>
        <p:blipFill>
          <a:blip r:embed="rId2"/>
          <a:stretch>
            <a:fillRect/>
          </a:stretch>
        </p:blipFill>
        <p:spPr>
          <a:xfrm>
            <a:off x="7865849" y="3761235"/>
            <a:ext cx="1485598" cy="1524771"/>
          </a:xfrm>
          <a:prstGeom prst="rect">
            <a:avLst/>
          </a:prstGeom>
        </p:spPr>
      </p:pic>
      <p:pic>
        <p:nvPicPr>
          <p:cNvPr id="4" name="Picture 3">
            <a:extLst>
              <a:ext uri="{FF2B5EF4-FFF2-40B4-BE49-F238E27FC236}">
                <a16:creationId xmlns:a16="http://schemas.microsoft.com/office/drawing/2014/main" id="{E19D9DF9-515F-DE45-90F9-855B4BAFB47F}"/>
              </a:ext>
            </a:extLst>
          </p:cNvPr>
          <p:cNvPicPr>
            <a:picLocks noChangeAspect="1"/>
          </p:cNvPicPr>
          <p:nvPr/>
        </p:nvPicPr>
        <p:blipFill>
          <a:blip r:embed="rId3"/>
          <a:stretch>
            <a:fillRect/>
          </a:stretch>
        </p:blipFill>
        <p:spPr>
          <a:xfrm rot="19093006" flipH="1">
            <a:off x="9472354" y="3489750"/>
            <a:ext cx="1265332" cy="995634"/>
          </a:xfrm>
          <a:prstGeom prst="rect">
            <a:avLst/>
          </a:prstGeom>
        </p:spPr>
      </p:pic>
      <p:pic>
        <p:nvPicPr>
          <p:cNvPr id="7" name="صورة 6" descr="ee779596-d499-4b52-83ca-477020f50af6.jpg">
            <a:extLst>
              <a:ext uri="{FF2B5EF4-FFF2-40B4-BE49-F238E27FC236}">
                <a16:creationId xmlns:a16="http://schemas.microsoft.com/office/drawing/2014/main" id="{2817E085-1C1B-B044-BAFE-3A2C3E677136}"/>
              </a:ext>
            </a:extLst>
          </p:cNvPr>
          <p:cNvPicPr>
            <a:picLocks noChangeAspect="1"/>
          </p:cNvPicPr>
          <p:nvPr/>
        </p:nvPicPr>
        <p:blipFill>
          <a:blip r:embed="rId4"/>
          <a:stretch>
            <a:fillRect/>
          </a:stretch>
        </p:blipFill>
        <p:spPr>
          <a:xfrm>
            <a:off x="10593639" y="4153297"/>
            <a:ext cx="648068" cy="1080113"/>
          </a:xfrm>
          <a:prstGeom prst="rect">
            <a:avLst/>
          </a:prstGeom>
        </p:spPr>
      </p:pic>
      <p:pic>
        <p:nvPicPr>
          <p:cNvPr id="6" name="Picture 5">
            <a:extLst>
              <a:ext uri="{FF2B5EF4-FFF2-40B4-BE49-F238E27FC236}">
                <a16:creationId xmlns:a16="http://schemas.microsoft.com/office/drawing/2014/main" id="{850C6DBB-F33F-6E43-A8F1-A04562AF20B0}"/>
              </a:ext>
            </a:extLst>
          </p:cNvPr>
          <p:cNvPicPr>
            <a:picLocks noChangeAspect="1"/>
          </p:cNvPicPr>
          <p:nvPr/>
        </p:nvPicPr>
        <p:blipFill>
          <a:blip r:embed="rId5"/>
          <a:stretch>
            <a:fillRect/>
          </a:stretch>
        </p:blipFill>
        <p:spPr>
          <a:xfrm flipH="1">
            <a:off x="10593639" y="4100704"/>
            <a:ext cx="685801" cy="1185301"/>
          </a:xfrm>
          <a:prstGeom prst="rect">
            <a:avLst/>
          </a:prstGeom>
        </p:spPr>
      </p:pic>
    </p:spTree>
    <p:extLst>
      <p:ext uri="{BB962C8B-B14F-4D97-AF65-F5344CB8AC3E}">
        <p14:creationId xmlns:p14="http://schemas.microsoft.com/office/powerpoint/2010/main" val="22859696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BA2011-4C77-7347-AAD6-0E320DB7F2D7}"/>
              </a:ext>
            </a:extLst>
          </p:cNvPr>
          <p:cNvSpPr>
            <a:spLocks noGrp="1"/>
          </p:cNvSpPr>
          <p:nvPr>
            <p:ph type="title"/>
          </p:nvPr>
        </p:nvSpPr>
        <p:spPr/>
        <p:txBody>
          <a:bodyPr/>
          <a:lstStyle/>
          <a:p>
            <a:r>
              <a:rPr lang="en-GB" dirty="0"/>
              <a:t>Result:</a:t>
            </a:r>
            <a:endParaRPr lang="en-IL" dirty="0"/>
          </a:p>
        </p:txBody>
      </p:sp>
      <p:pic>
        <p:nvPicPr>
          <p:cNvPr id="7" name="Picture Placeholder 6">
            <a:extLst>
              <a:ext uri="{FF2B5EF4-FFF2-40B4-BE49-F238E27FC236}">
                <a16:creationId xmlns:a16="http://schemas.microsoft.com/office/drawing/2014/main" id="{4EABBE86-70E6-394E-B6E3-C0B47A02CB30}"/>
              </a:ext>
            </a:extLst>
          </p:cNvPr>
          <p:cNvPicPr>
            <a:picLocks noGrp="1" noChangeAspect="1"/>
          </p:cNvPicPr>
          <p:nvPr>
            <p:ph idx="1"/>
          </p:nvPr>
        </p:nvPicPr>
        <p:blipFill rotWithShape="1">
          <a:blip r:embed="rId2"/>
          <a:stretch/>
        </p:blipFill>
        <p:spPr>
          <a:xfrm>
            <a:off x="6624596" y="194894"/>
            <a:ext cx="4122734" cy="5949160"/>
          </a:xfrm>
          <a:prstGeom prst="rect">
            <a:avLst/>
          </a:prstGeom>
        </p:spPr>
      </p:pic>
      <p:sp>
        <p:nvSpPr>
          <p:cNvPr id="4" name="Text Placeholder 3">
            <a:extLst>
              <a:ext uri="{FF2B5EF4-FFF2-40B4-BE49-F238E27FC236}">
                <a16:creationId xmlns:a16="http://schemas.microsoft.com/office/drawing/2014/main" id="{961CC396-9D74-9349-AE99-2A924846EEDF}"/>
              </a:ext>
            </a:extLst>
          </p:cNvPr>
          <p:cNvSpPr>
            <a:spLocks noGrp="1"/>
          </p:cNvSpPr>
          <p:nvPr>
            <p:ph type="body" sz="half" idx="2"/>
          </p:nvPr>
        </p:nvSpPr>
        <p:spPr>
          <a:xfrm>
            <a:off x="1444671" y="3205491"/>
            <a:ext cx="3275013" cy="2938563"/>
          </a:xfrm>
        </p:spPr>
        <p:txBody>
          <a:bodyPr>
            <a:noAutofit/>
          </a:bodyPr>
          <a:lstStyle/>
          <a:p>
            <a:pPr algn="just"/>
            <a:r>
              <a:rPr lang="en-US" sz="2400" i="1" dirty="0"/>
              <a:t>The app screen shows the consumed and remaining power as well as the current and voltages, also the field which we enter the charge code through it.</a:t>
            </a:r>
            <a:endParaRPr lang="en-IL" sz="2400" i="1" dirty="0"/>
          </a:p>
        </p:txBody>
      </p:sp>
    </p:spTree>
    <p:extLst>
      <p:ext uri="{BB962C8B-B14F-4D97-AF65-F5344CB8AC3E}">
        <p14:creationId xmlns:p14="http://schemas.microsoft.com/office/powerpoint/2010/main" val="11056007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C8CA5C61-7536-704E-8154-B6848FB16FD0}"/>
              </a:ext>
            </a:extLst>
          </p:cNvPr>
          <p:cNvSpPr>
            <a:spLocks noGrp="1"/>
          </p:cNvSpPr>
          <p:nvPr>
            <p:ph type="body" sz="half" idx="2"/>
          </p:nvPr>
        </p:nvSpPr>
        <p:spPr>
          <a:xfrm>
            <a:off x="1450329" y="3145991"/>
            <a:ext cx="5524404" cy="2860765"/>
          </a:xfrm>
        </p:spPr>
        <p:txBody>
          <a:bodyPr>
            <a:noAutofit/>
          </a:bodyPr>
          <a:lstStyle/>
          <a:p>
            <a:pPr algn="just"/>
            <a:r>
              <a:rPr lang="en-US" sz="3500" i="1" dirty="0">
                <a:effectLst/>
                <a:ea typeface="Calibri" panose="020F0502020204030204" pitchFamily="34" charset="0"/>
                <a:cs typeface="Arial" panose="020B0604020202020204" pitchFamily="34" charset="0"/>
              </a:rPr>
              <a:t>This notification appears when</a:t>
            </a:r>
            <a:r>
              <a:rPr lang="en-GB" sz="3500" i="1" dirty="0">
                <a:effectLst/>
                <a:ea typeface="Calibri" panose="020F0502020204030204" pitchFamily="34" charset="0"/>
                <a:cs typeface="Arial" panose="020B0604020202020204" pitchFamily="34" charset="0"/>
              </a:rPr>
              <a:t> the user </a:t>
            </a:r>
            <a:r>
              <a:rPr lang="en-US" sz="3500" i="1" dirty="0">
                <a:effectLst/>
                <a:ea typeface="Calibri" panose="020F0502020204030204" pitchFamily="34" charset="0"/>
                <a:cs typeface="Arial" panose="020B0604020202020204" pitchFamily="34" charset="0"/>
              </a:rPr>
              <a:t>charging either from the app by entering </a:t>
            </a:r>
            <a:r>
              <a:rPr lang="en-GB" sz="3500" i="1" dirty="0">
                <a:effectLst/>
                <a:ea typeface="Calibri" panose="020F0502020204030204" pitchFamily="34" charset="0"/>
                <a:cs typeface="Arial" panose="020B0604020202020204" pitchFamily="34" charset="0"/>
              </a:rPr>
              <a:t>99 </a:t>
            </a:r>
            <a:r>
              <a:rPr lang="en-US" sz="3500" i="1" dirty="0">
                <a:effectLst/>
                <a:ea typeface="Calibri" panose="020F0502020204030204" pitchFamily="34" charset="0"/>
                <a:cs typeface="Arial" panose="020B0604020202020204" pitchFamily="34" charset="0"/>
              </a:rPr>
              <a:t>or from</a:t>
            </a:r>
            <a:r>
              <a:rPr lang="en-GB" sz="3500" i="1" dirty="0">
                <a:effectLst/>
                <a:ea typeface="Calibri" panose="020F0502020204030204" pitchFamily="34" charset="0"/>
                <a:cs typeface="Arial" panose="020B0604020202020204" pitchFamily="34" charset="0"/>
              </a:rPr>
              <a:t> </a:t>
            </a:r>
            <a:r>
              <a:rPr lang="en-GB" sz="3500" i="1" dirty="0">
                <a:ea typeface="Calibri" panose="020F0502020204030204" pitchFamily="34" charset="0"/>
                <a:cs typeface="Arial" panose="020B0604020202020204" pitchFamily="34" charset="0"/>
              </a:rPr>
              <a:t>key pad</a:t>
            </a:r>
            <a:r>
              <a:rPr lang="en-US" sz="3500" i="1" dirty="0">
                <a:effectLst/>
                <a:ea typeface="Calibri" panose="020F0502020204030204" pitchFamily="34" charset="0"/>
                <a:cs typeface="Arial" panose="020B0604020202020204" pitchFamily="34" charset="0"/>
              </a:rPr>
              <a:t> by entering 1234</a:t>
            </a:r>
            <a:r>
              <a:rPr lang="en-GB" sz="3500" i="1" dirty="0">
                <a:effectLst/>
                <a:ea typeface="Calibri" panose="020F0502020204030204" pitchFamily="34" charset="0"/>
                <a:cs typeface="Arial" panose="020B0604020202020204" pitchFamily="34" charset="0"/>
              </a:rPr>
              <a:t>#</a:t>
            </a:r>
            <a:endParaRPr lang="en-IL" sz="3500" i="1" dirty="0"/>
          </a:p>
        </p:txBody>
      </p:sp>
      <p:pic>
        <p:nvPicPr>
          <p:cNvPr id="10" name="Picture Placeholder 9">
            <a:extLst>
              <a:ext uri="{FF2B5EF4-FFF2-40B4-BE49-F238E27FC236}">
                <a16:creationId xmlns:a16="http://schemas.microsoft.com/office/drawing/2014/main" id="{70CC7EA0-A331-6A4C-B27F-20DC4D49921C}"/>
              </a:ext>
            </a:extLst>
          </p:cNvPr>
          <p:cNvPicPr>
            <a:picLocks noGrp="1" noChangeAspect="1"/>
          </p:cNvPicPr>
          <p:nvPr>
            <p:ph type="pic" idx="1"/>
          </p:nvPr>
        </p:nvPicPr>
        <p:blipFill rotWithShape="1">
          <a:blip r:embed="rId2"/>
          <a:srcRect t="18003" b="18003"/>
          <a:stretch/>
        </p:blipFill>
        <p:spPr>
          <a:prstGeom prst="rect">
            <a:avLst/>
          </a:prstGeom>
        </p:spPr>
      </p:pic>
    </p:spTree>
    <p:extLst>
      <p:ext uri="{BB962C8B-B14F-4D97-AF65-F5344CB8AC3E}">
        <p14:creationId xmlns:p14="http://schemas.microsoft.com/office/powerpoint/2010/main" val="16617098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C81B3C29-6DE7-9A47-998B-A88A9845BF44}"/>
              </a:ext>
            </a:extLst>
          </p:cNvPr>
          <p:cNvSpPr>
            <a:spLocks noGrp="1"/>
          </p:cNvSpPr>
          <p:nvPr>
            <p:ph type="body" sz="half" idx="2"/>
          </p:nvPr>
        </p:nvSpPr>
        <p:spPr/>
        <p:txBody>
          <a:bodyPr>
            <a:noAutofit/>
          </a:bodyPr>
          <a:lstStyle/>
          <a:p>
            <a:pPr algn="just"/>
            <a:r>
              <a:rPr lang="en-US" sz="3900" i="1" dirty="0">
                <a:effectLst/>
                <a:ea typeface="Calibri" panose="020F0502020204030204" pitchFamily="34" charset="0"/>
                <a:cs typeface="Arial" panose="020B0604020202020204" pitchFamily="34" charset="0"/>
              </a:rPr>
              <a:t> This notification appears when the power reaches the minimum power we have assumed which is 5KW</a:t>
            </a:r>
            <a:r>
              <a:rPr lang="en-GB" sz="3900" i="1" dirty="0">
                <a:effectLst/>
                <a:ea typeface="Calibri" panose="020F0502020204030204" pitchFamily="34" charset="0"/>
                <a:cs typeface="Arial" panose="020B0604020202020204" pitchFamily="34" charset="0"/>
              </a:rPr>
              <a:t>.</a:t>
            </a:r>
            <a:endParaRPr lang="x-none" sz="3900" i="1">
              <a:effectLst/>
              <a:ea typeface="Calibri" panose="020F0502020204030204" pitchFamily="34" charset="0"/>
              <a:cs typeface="Arial" panose="020B0604020202020204" pitchFamily="34" charset="0"/>
            </a:endParaRPr>
          </a:p>
          <a:p>
            <a:pPr algn="just"/>
            <a:endParaRPr lang="x-none" sz="3900" i="1" dirty="0"/>
          </a:p>
        </p:txBody>
      </p:sp>
      <p:pic>
        <p:nvPicPr>
          <p:cNvPr id="10" name="Picture Placeholder 9">
            <a:extLst>
              <a:ext uri="{FF2B5EF4-FFF2-40B4-BE49-F238E27FC236}">
                <a16:creationId xmlns:a16="http://schemas.microsoft.com/office/drawing/2014/main" id="{29F26559-1853-8946-9989-E106D60C0D7D}"/>
              </a:ext>
            </a:extLst>
          </p:cNvPr>
          <p:cNvPicPr>
            <a:picLocks noGrp="1" noChangeAspect="1"/>
          </p:cNvPicPr>
          <p:nvPr>
            <p:ph type="pic" idx="1"/>
          </p:nvPr>
        </p:nvPicPr>
        <p:blipFill rotWithShape="1">
          <a:blip r:embed="rId2"/>
          <a:srcRect t="18003" b="18003"/>
          <a:stretch/>
        </p:blipFill>
        <p:spPr>
          <a:prstGeom prst="rect">
            <a:avLst/>
          </a:prstGeom>
        </p:spPr>
      </p:pic>
    </p:spTree>
    <p:extLst>
      <p:ext uri="{BB962C8B-B14F-4D97-AF65-F5344CB8AC3E}">
        <p14:creationId xmlns:p14="http://schemas.microsoft.com/office/powerpoint/2010/main" val="17314241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AD6E5CC8-BFF1-4242-ABCF-E339FD25BD3B}"/>
              </a:ext>
            </a:extLst>
          </p:cNvPr>
          <p:cNvSpPr>
            <a:spLocks noGrp="1"/>
          </p:cNvSpPr>
          <p:nvPr>
            <p:ph type="body" sz="half" idx="2"/>
          </p:nvPr>
        </p:nvSpPr>
        <p:spPr>
          <a:xfrm>
            <a:off x="1450329" y="3145992"/>
            <a:ext cx="5524404" cy="2963738"/>
          </a:xfrm>
        </p:spPr>
        <p:txBody>
          <a:bodyPr>
            <a:noAutofit/>
          </a:bodyPr>
          <a:lstStyle/>
          <a:p>
            <a:pPr algn="just"/>
            <a:r>
              <a:rPr lang="en-US" sz="3300" i="1" dirty="0">
                <a:effectLst/>
                <a:ea typeface="Calibri" panose="020F0502020204030204" pitchFamily="34" charset="0"/>
                <a:cs typeface="Arial" panose="020B0604020202020204" pitchFamily="34" charset="0"/>
              </a:rPr>
              <a:t>This notification appears if</a:t>
            </a:r>
            <a:r>
              <a:rPr lang="en-GB" sz="3300" i="1" dirty="0">
                <a:effectLst/>
                <a:ea typeface="Calibri" panose="020F0502020204030204" pitchFamily="34" charset="0"/>
                <a:cs typeface="Arial" panose="020B0604020202020204" pitchFamily="34" charset="0"/>
              </a:rPr>
              <a:t> the user consumed </a:t>
            </a:r>
            <a:r>
              <a:rPr lang="en-US" sz="3300" i="1" dirty="0">
                <a:effectLst/>
                <a:ea typeface="Calibri" panose="020F0502020204030204" pitchFamily="34" charset="0"/>
                <a:cs typeface="Arial" panose="020B0604020202020204" pitchFamily="34" charset="0"/>
              </a:rPr>
              <a:t>all power</a:t>
            </a:r>
            <a:r>
              <a:rPr lang="en-GB" sz="3300" i="1" dirty="0">
                <a:effectLst/>
                <a:ea typeface="Calibri" panose="020F0502020204030204" pitchFamily="34" charset="0"/>
                <a:cs typeface="Arial" panose="020B0604020202020204" pitchFamily="34" charset="0"/>
              </a:rPr>
              <a:t> </a:t>
            </a:r>
            <a:r>
              <a:rPr lang="en-US" sz="3300" i="1" dirty="0">
                <a:effectLst/>
                <a:ea typeface="Calibri" panose="020F0502020204030204" pitchFamily="34" charset="0"/>
                <a:cs typeface="Arial" panose="020B0604020202020204" pitchFamily="34" charset="0"/>
              </a:rPr>
              <a:t>and </a:t>
            </a:r>
            <a:r>
              <a:rPr lang="en-GB" sz="3300" i="1" dirty="0">
                <a:ea typeface="Calibri" panose="020F0502020204030204" pitchFamily="34" charset="0"/>
                <a:cs typeface="Arial" panose="020B0604020202020204" pitchFamily="34" charset="0"/>
              </a:rPr>
              <a:t>does</a:t>
            </a:r>
            <a:r>
              <a:rPr lang="en-US" sz="3300" i="1" dirty="0">
                <a:effectLst/>
                <a:ea typeface="Calibri" panose="020F0502020204030204" pitchFamily="34" charset="0"/>
                <a:cs typeface="Arial" panose="020B0604020202020204" pitchFamily="34" charset="0"/>
              </a:rPr>
              <a:t> not</a:t>
            </a:r>
            <a:r>
              <a:rPr lang="en-GB" sz="3300" i="1" dirty="0">
                <a:effectLst/>
                <a:ea typeface="Calibri" panose="020F0502020204030204" pitchFamily="34" charset="0"/>
                <a:cs typeface="Arial" panose="020B0604020202020204" pitchFamily="34" charset="0"/>
              </a:rPr>
              <a:t> recharge </a:t>
            </a:r>
            <a:r>
              <a:rPr lang="en-US" sz="3300" i="1" dirty="0">
                <a:effectLst/>
                <a:ea typeface="Calibri" panose="020F0502020204030204" pitchFamily="34" charset="0"/>
                <a:cs typeface="Arial" panose="020B0604020202020204" pitchFamily="34" charset="0"/>
              </a:rPr>
              <a:t>after </a:t>
            </a:r>
            <a:r>
              <a:rPr lang="en-GB" sz="3300" i="1" dirty="0">
                <a:effectLst/>
                <a:ea typeface="Calibri" panose="020F0502020204030204" pitchFamily="34" charset="0"/>
                <a:cs typeface="Arial" panose="020B0604020202020204" pitchFamily="34" charset="0"/>
              </a:rPr>
              <a:t>he</a:t>
            </a:r>
            <a:r>
              <a:rPr lang="en-US" sz="3300" i="1" dirty="0">
                <a:effectLst/>
                <a:ea typeface="Calibri" panose="020F0502020204030204" pitchFamily="34" charset="0"/>
                <a:cs typeface="Arial" panose="020B0604020202020204" pitchFamily="34" charset="0"/>
              </a:rPr>
              <a:t> noticed that the power is low</a:t>
            </a:r>
            <a:r>
              <a:rPr lang="en-GB" sz="3300" i="1" dirty="0">
                <a:effectLst/>
                <a:ea typeface="Calibri" panose="020F0502020204030204" pitchFamily="34" charset="0"/>
                <a:cs typeface="Arial" panose="020B0604020202020204" pitchFamily="34" charset="0"/>
              </a:rPr>
              <a:t>.</a:t>
            </a:r>
            <a:endParaRPr lang="x-none" sz="3300" i="1">
              <a:effectLst/>
              <a:ea typeface="Calibri" panose="020F0502020204030204" pitchFamily="34" charset="0"/>
              <a:cs typeface="Arial" panose="020B0604020202020204" pitchFamily="34" charset="0"/>
            </a:endParaRPr>
          </a:p>
          <a:p>
            <a:pPr algn="just"/>
            <a:endParaRPr lang="x-none" sz="3300" i="1"/>
          </a:p>
          <a:p>
            <a:endParaRPr lang="en-IL" sz="3300" i="1" dirty="0"/>
          </a:p>
        </p:txBody>
      </p:sp>
      <p:pic>
        <p:nvPicPr>
          <p:cNvPr id="7" name="Picture Placeholder 6">
            <a:extLst>
              <a:ext uri="{FF2B5EF4-FFF2-40B4-BE49-F238E27FC236}">
                <a16:creationId xmlns:a16="http://schemas.microsoft.com/office/drawing/2014/main" id="{11EBB9F9-0535-1B43-9641-83B4F93E5DF4}"/>
              </a:ext>
            </a:extLst>
          </p:cNvPr>
          <p:cNvPicPr>
            <a:picLocks noGrp="1" noChangeAspect="1"/>
          </p:cNvPicPr>
          <p:nvPr>
            <p:ph type="pic" idx="1"/>
          </p:nvPr>
        </p:nvPicPr>
        <p:blipFill rotWithShape="1">
          <a:blip r:embed="rId2"/>
          <a:srcRect t="18003" b="18003"/>
          <a:stretch/>
        </p:blipFill>
        <p:spPr>
          <a:prstGeom prst="rect">
            <a:avLst/>
          </a:prstGeom>
        </p:spPr>
      </p:pic>
    </p:spTree>
    <p:extLst>
      <p:ext uri="{BB962C8B-B14F-4D97-AF65-F5344CB8AC3E}">
        <p14:creationId xmlns:p14="http://schemas.microsoft.com/office/powerpoint/2010/main" val="23563863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F3DD77-D615-9549-84E9-7D332CB8BC79}"/>
              </a:ext>
            </a:extLst>
          </p:cNvPr>
          <p:cNvSpPr>
            <a:spLocks noGrp="1"/>
          </p:cNvSpPr>
          <p:nvPr>
            <p:ph type="title"/>
          </p:nvPr>
        </p:nvSpPr>
        <p:spPr/>
        <p:txBody>
          <a:bodyPr/>
          <a:lstStyle/>
          <a:p>
            <a:r>
              <a:rPr lang="en-GB" dirty="0"/>
              <a:t>Conclusion:</a:t>
            </a:r>
            <a:endParaRPr lang="en-IL" dirty="0"/>
          </a:p>
        </p:txBody>
      </p:sp>
      <p:sp>
        <p:nvSpPr>
          <p:cNvPr id="3" name="Picture Placeholder 2">
            <a:extLst>
              <a:ext uri="{FF2B5EF4-FFF2-40B4-BE49-F238E27FC236}">
                <a16:creationId xmlns:a16="http://schemas.microsoft.com/office/drawing/2014/main" id="{BC695CC4-D0D1-534E-94DE-80A2F8BA83DC}"/>
              </a:ext>
            </a:extLst>
          </p:cNvPr>
          <p:cNvSpPr>
            <a:spLocks noGrp="1"/>
          </p:cNvSpPr>
          <p:nvPr>
            <p:ph idx="1"/>
          </p:nvPr>
        </p:nvSpPr>
        <p:spPr>
          <a:xfrm>
            <a:off x="1451579" y="2015732"/>
            <a:ext cx="7472745" cy="3450613"/>
          </a:xfrm>
        </p:spPr>
        <p:txBody>
          <a:bodyPr>
            <a:normAutofit lnSpcReduction="10000"/>
          </a:bodyPr>
          <a:lstStyle/>
          <a:p>
            <a:pPr algn="just"/>
            <a:r>
              <a:rPr lang="en-US" sz="3900" i="1" dirty="0"/>
              <a:t>In this project we implemented a smart system for charging electrical meter, that can be able to charge the electrical energy meter via application using wifi. </a:t>
            </a:r>
            <a:endParaRPr lang="x-none" sz="3900" i="1"/>
          </a:p>
          <a:p>
            <a:pPr algn="just"/>
            <a:endParaRPr lang="en-IL" sz="3900" i="1" dirty="0"/>
          </a:p>
        </p:txBody>
      </p:sp>
      <p:pic>
        <p:nvPicPr>
          <p:cNvPr id="5" name="Picture 4">
            <a:extLst>
              <a:ext uri="{FF2B5EF4-FFF2-40B4-BE49-F238E27FC236}">
                <a16:creationId xmlns:a16="http://schemas.microsoft.com/office/drawing/2014/main" id="{9D1793C6-8644-CD46-9733-9EC7F96F1F47}"/>
              </a:ext>
            </a:extLst>
          </p:cNvPr>
          <p:cNvPicPr>
            <a:picLocks noChangeAspect="1"/>
          </p:cNvPicPr>
          <p:nvPr/>
        </p:nvPicPr>
        <p:blipFill>
          <a:blip r:embed="rId2"/>
          <a:stretch>
            <a:fillRect/>
          </a:stretch>
        </p:blipFill>
        <p:spPr>
          <a:xfrm>
            <a:off x="9416775" y="2417392"/>
            <a:ext cx="2647292" cy="2647292"/>
          </a:xfrm>
          <a:prstGeom prst="rect">
            <a:avLst/>
          </a:prstGeom>
        </p:spPr>
      </p:pic>
    </p:spTree>
    <p:extLst>
      <p:ext uri="{BB962C8B-B14F-4D97-AF65-F5344CB8AC3E}">
        <p14:creationId xmlns:p14="http://schemas.microsoft.com/office/powerpoint/2010/main" val="233465686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841153-401F-7947-B6C8-0CF73927155E}"/>
              </a:ext>
            </a:extLst>
          </p:cNvPr>
          <p:cNvSpPr>
            <a:spLocks noGrp="1"/>
          </p:cNvSpPr>
          <p:nvPr>
            <p:ph type="title"/>
          </p:nvPr>
        </p:nvSpPr>
        <p:spPr/>
        <p:txBody>
          <a:bodyPr/>
          <a:lstStyle/>
          <a:p>
            <a:r>
              <a:rPr lang="en-GB" dirty="0"/>
              <a:t>Future work:</a:t>
            </a:r>
            <a:endParaRPr lang="en-IL" dirty="0"/>
          </a:p>
        </p:txBody>
      </p:sp>
      <p:sp>
        <p:nvSpPr>
          <p:cNvPr id="3" name="Content Placeholder 2">
            <a:extLst>
              <a:ext uri="{FF2B5EF4-FFF2-40B4-BE49-F238E27FC236}">
                <a16:creationId xmlns:a16="http://schemas.microsoft.com/office/drawing/2014/main" id="{9DD91A22-C792-6F4F-837A-158CB32C897A}"/>
              </a:ext>
            </a:extLst>
          </p:cNvPr>
          <p:cNvSpPr>
            <a:spLocks noGrp="1"/>
          </p:cNvSpPr>
          <p:nvPr>
            <p:ph idx="1"/>
          </p:nvPr>
        </p:nvSpPr>
        <p:spPr/>
        <p:txBody>
          <a:bodyPr>
            <a:noAutofit/>
          </a:bodyPr>
          <a:lstStyle/>
          <a:p>
            <a:pPr algn="just"/>
            <a:r>
              <a:rPr lang="en-US" sz="3300" b="0" i="1" dirty="0">
                <a:effectLst/>
              </a:rPr>
              <a:t>We will work on developing this project to become  more simulated reality so that it can be used on a large number of meters, by adding the "meter number" field and communicating with any of the online payment companies such as Jawwal pay, </a:t>
            </a:r>
            <a:r>
              <a:rPr lang="en-US" sz="3300" b="0" i="1" dirty="0" err="1">
                <a:effectLst/>
              </a:rPr>
              <a:t>palpay</a:t>
            </a:r>
            <a:r>
              <a:rPr lang="en-US" sz="3300" b="0" i="1" dirty="0">
                <a:effectLst/>
              </a:rPr>
              <a:t>, </a:t>
            </a:r>
            <a:r>
              <a:rPr lang="en-US" sz="3300" b="0" i="1" dirty="0" err="1">
                <a:effectLst/>
              </a:rPr>
              <a:t>maalchat</a:t>
            </a:r>
            <a:r>
              <a:rPr lang="en-US" sz="3300" b="0" i="1" dirty="0">
                <a:effectLst/>
              </a:rPr>
              <a:t>, </a:t>
            </a:r>
            <a:r>
              <a:rPr lang="en-GB" sz="3300" i="1" dirty="0"/>
              <a:t>or</a:t>
            </a:r>
            <a:r>
              <a:rPr lang="en-US" sz="3300" b="0" i="1" dirty="0">
                <a:effectLst/>
              </a:rPr>
              <a:t> online banking services.</a:t>
            </a:r>
            <a:endParaRPr lang="en-US" sz="3300" i="1" dirty="0">
              <a:effectLst/>
            </a:endParaRPr>
          </a:p>
        </p:txBody>
      </p:sp>
    </p:spTree>
    <p:extLst>
      <p:ext uri="{BB962C8B-B14F-4D97-AF65-F5344CB8AC3E}">
        <p14:creationId xmlns:p14="http://schemas.microsoft.com/office/powerpoint/2010/main" val="401731942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D202D1-AF13-2445-8D63-80E617FEBC1A}"/>
              </a:ext>
            </a:extLst>
          </p:cNvPr>
          <p:cNvSpPr>
            <a:spLocks noGrp="1"/>
          </p:cNvSpPr>
          <p:nvPr>
            <p:ph type="title"/>
          </p:nvPr>
        </p:nvSpPr>
        <p:spPr/>
        <p:txBody>
          <a:bodyPr/>
          <a:lstStyle/>
          <a:p>
            <a:r>
              <a:rPr lang="en-US" dirty="0"/>
              <a:t>Dedicate</a:t>
            </a:r>
            <a:r>
              <a:rPr lang="en-GB"/>
              <a:t>:</a:t>
            </a:r>
            <a:br>
              <a:rPr lang="x-none"/>
            </a:br>
            <a:endParaRPr lang="en-IL" dirty="0"/>
          </a:p>
        </p:txBody>
      </p:sp>
      <p:sp>
        <p:nvSpPr>
          <p:cNvPr id="3" name="Content Placeholder 2">
            <a:extLst>
              <a:ext uri="{FF2B5EF4-FFF2-40B4-BE49-F238E27FC236}">
                <a16:creationId xmlns:a16="http://schemas.microsoft.com/office/drawing/2014/main" id="{6960A203-736A-E847-8F2A-435B4C79EFC0}"/>
              </a:ext>
            </a:extLst>
          </p:cNvPr>
          <p:cNvSpPr>
            <a:spLocks noGrp="1"/>
          </p:cNvSpPr>
          <p:nvPr>
            <p:ph idx="1"/>
          </p:nvPr>
        </p:nvSpPr>
        <p:spPr/>
        <p:txBody>
          <a:bodyPr>
            <a:noAutofit/>
          </a:bodyPr>
          <a:lstStyle/>
          <a:p>
            <a:pPr algn="just"/>
            <a:r>
              <a:rPr lang="en-US" sz="2600" i="1" dirty="0"/>
              <a:t>Finally, we dedicate this success and achievement that we have achieved and it was a fruit of our fatigue and perseverance during the five years to our parents who stood with us, supported us, endured us and gave us more than they could, then to our supervisor who provided us with great support and helped us step by step, and to all our teachers who endured us and supported us until </a:t>
            </a:r>
            <a:r>
              <a:rPr lang="en-GB" sz="2600" i="1" dirty="0"/>
              <a:t>we </a:t>
            </a:r>
            <a:r>
              <a:rPr lang="en-US" sz="2600" i="1" dirty="0"/>
              <a:t>reach this moment, and to the friends of the moment in five years, to whom all of us thank you very much and most sincerely</a:t>
            </a:r>
            <a:r>
              <a:rPr lang="en-GB" sz="2600" i="1" dirty="0"/>
              <a:t>.</a:t>
            </a:r>
            <a:endParaRPr lang="x-none" sz="2600" i="1" dirty="0"/>
          </a:p>
        </p:txBody>
      </p:sp>
    </p:spTree>
    <p:extLst>
      <p:ext uri="{BB962C8B-B14F-4D97-AF65-F5344CB8AC3E}">
        <p14:creationId xmlns:p14="http://schemas.microsoft.com/office/powerpoint/2010/main" val="7117494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A8F8570B-2A08-6F4F-A00B-3D98AB83A179}"/>
              </a:ext>
            </a:extLst>
          </p:cNvPr>
          <p:cNvPicPr>
            <a:picLocks noChangeAspect="1"/>
          </p:cNvPicPr>
          <p:nvPr/>
        </p:nvPicPr>
        <p:blipFill>
          <a:blip r:embed="rId2"/>
          <a:stretch>
            <a:fillRect/>
          </a:stretch>
        </p:blipFill>
        <p:spPr>
          <a:xfrm>
            <a:off x="2509108" y="0"/>
            <a:ext cx="7644268" cy="6858000"/>
          </a:xfrm>
          <a:prstGeom prst="rect">
            <a:avLst/>
          </a:prstGeom>
        </p:spPr>
      </p:pic>
    </p:spTree>
    <p:extLst>
      <p:ext uri="{BB962C8B-B14F-4D97-AF65-F5344CB8AC3E}">
        <p14:creationId xmlns:p14="http://schemas.microsoft.com/office/powerpoint/2010/main" val="29808111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33F2B3-48BF-E240-8379-56611B774CF4}"/>
              </a:ext>
            </a:extLst>
          </p:cNvPr>
          <p:cNvSpPr>
            <a:spLocks noGrp="1"/>
          </p:cNvSpPr>
          <p:nvPr>
            <p:ph type="title"/>
          </p:nvPr>
        </p:nvSpPr>
        <p:spPr/>
        <p:txBody>
          <a:bodyPr/>
          <a:lstStyle/>
          <a:p>
            <a:r>
              <a:rPr lang="en-GB" dirty="0"/>
              <a:t>Contents: </a:t>
            </a:r>
            <a:br>
              <a:rPr lang="x-none"/>
            </a:br>
            <a:endParaRPr lang="en-IL" dirty="0"/>
          </a:p>
        </p:txBody>
      </p:sp>
      <p:sp>
        <p:nvSpPr>
          <p:cNvPr id="3" name="Content Placeholder 2">
            <a:extLst>
              <a:ext uri="{FF2B5EF4-FFF2-40B4-BE49-F238E27FC236}">
                <a16:creationId xmlns:a16="http://schemas.microsoft.com/office/drawing/2014/main" id="{5E7232E3-BE57-A94E-B90B-C1452BB1FA70}"/>
              </a:ext>
            </a:extLst>
          </p:cNvPr>
          <p:cNvSpPr>
            <a:spLocks noGrp="1"/>
          </p:cNvSpPr>
          <p:nvPr>
            <p:ph idx="1"/>
          </p:nvPr>
        </p:nvSpPr>
        <p:spPr/>
        <p:txBody>
          <a:bodyPr>
            <a:noAutofit/>
          </a:bodyPr>
          <a:lstStyle/>
          <a:p>
            <a:pPr algn="just"/>
            <a:r>
              <a:rPr lang="en-GB" sz="2500" i="1" dirty="0"/>
              <a:t>Introduction</a:t>
            </a:r>
          </a:p>
          <a:p>
            <a:pPr algn="just"/>
            <a:r>
              <a:rPr lang="en-GB" sz="2500" i="1" dirty="0"/>
              <a:t>How the system works</a:t>
            </a:r>
          </a:p>
          <a:p>
            <a:pPr algn="just"/>
            <a:r>
              <a:rPr lang="en-US" sz="2500" i="1"/>
              <a:t>Design and construction</a:t>
            </a:r>
            <a:endParaRPr lang="ar-SA" sz="2500" i="1" dirty="0"/>
          </a:p>
          <a:p>
            <a:pPr algn="just"/>
            <a:r>
              <a:rPr lang="en-GB" sz="2500" i="1" dirty="0"/>
              <a:t>SWOT analysis </a:t>
            </a:r>
          </a:p>
          <a:p>
            <a:pPr algn="just"/>
            <a:r>
              <a:rPr lang="en-GB" sz="2500" i="1" dirty="0"/>
              <a:t>Results</a:t>
            </a:r>
          </a:p>
          <a:p>
            <a:pPr algn="just"/>
            <a:r>
              <a:rPr lang="en-GB" sz="2500" i="1" dirty="0"/>
              <a:t>Conclusion</a:t>
            </a:r>
          </a:p>
          <a:p>
            <a:pPr algn="just"/>
            <a:r>
              <a:rPr lang="en-GB" sz="2500" i="1" dirty="0"/>
              <a:t>Future work</a:t>
            </a:r>
            <a:endParaRPr lang="en-IL" sz="2500" i="1" dirty="0"/>
          </a:p>
        </p:txBody>
      </p:sp>
      <p:pic>
        <p:nvPicPr>
          <p:cNvPr id="5" name="Picture 4">
            <a:extLst>
              <a:ext uri="{FF2B5EF4-FFF2-40B4-BE49-F238E27FC236}">
                <a16:creationId xmlns:a16="http://schemas.microsoft.com/office/drawing/2014/main" id="{8B866313-ADD8-0341-BA38-C292E60CB52C}"/>
              </a:ext>
            </a:extLst>
          </p:cNvPr>
          <p:cNvPicPr>
            <a:picLocks noChangeAspect="1"/>
          </p:cNvPicPr>
          <p:nvPr/>
        </p:nvPicPr>
        <p:blipFill>
          <a:blip r:embed="rId2"/>
          <a:stretch>
            <a:fillRect/>
          </a:stretch>
        </p:blipFill>
        <p:spPr>
          <a:xfrm>
            <a:off x="7295437" y="2015732"/>
            <a:ext cx="3759417" cy="3759417"/>
          </a:xfrm>
          <a:prstGeom prst="rect">
            <a:avLst/>
          </a:prstGeom>
        </p:spPr>
      </p:pic>
    </p:spTree>
    <p:extLst>
      <p:ext uri="{BB962C8B-B14F-4D97-AF65-F5344CB8AC3E}">
        <p14:creationId xmlns:p14="http://schemas.microsoft.com/office/powerpoint/2010/main" val="38741649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3F1417-0722-4A46-9188-8DED2E623507}"/>
              </a:ext>
            </a:extLst>
          </p:cNvPr>
          <p:cNvSpPr>
            <a:spLocks noGrp="1"/>
          </p:cNvSpPr>
          <p:nvPr>
            <p:ph type="title"/>
          </p:nvPr>
        </p:nvSpPr>
        <p:spPr/>
        <p:txBody>
          <a:bodyPr/>
          <a:lstStyle/>
          <a:p>
            <a:r>
              <a:rPr lang="en-GB" dirty="0"/>
              <a:t>Introduction:</a:t>
            </a:r>
            <a:endParaRPr lang="en-IL" dirty="0"/>
          </a:p>
        </p:txBody>
      </p:sp>
      <p:sp>
        <p:nvSpPr>
          <p:cNvPr id="3" name="Content Placeholder 2">
            <a:extLst>
              <a:ext uri="{FF2B5EF4-FFF2-40B4-BE49-F238E27FC236}">
                <a16:creationId xmlns:a16="http://schemas.microsoft.com/office/drawing/2014/main" id="{D6006822-A570-5744-93D9-F936964885A2}"/>
              </a:ext>
            </a:extLst>
          </p:cNvPr>
          <p:cNvSpPr>
            <a:spLocks noGrp="1"/>
          </p:cNvSpPr>
          <p:nvPr>
            <p:ph idx="1"/>
          </p:nvPr>
        </p:nvSpPr>
        <p:spPr>
          <a:xfrm>
            <a:off x="1451579" y="2015733"/>
            <a:ext cx="6992205" cy="4037748"/>
          </a:xfrm>
        </p:spPr>
        <p:txBody>
          <a:bodyPr>
            <a:noAutofit/>
          </a:bodyPr>
          <a:lstStyle/>
          <a:p>
            <a:pPr algn="just"/>
            <a:r>
              <a:rPr lang="en-US" sz="4200" b="0" i="1" dirty="0">
                <a:effectLst/>
              </a:rPr>
              <a:t>The goal of our project is to design a </a:t>
            </a:r>
            <a:r>
              <a:rPr lang="en-GB" sz="4200" i="1" dirty="0"/>
              <a:t>system</a:t>
            </a:r>
            <a:r>
              <a:rPr lang="en-US" sz="4200" b="0" i="1" dirty="0">
                <a:effectLst/>
              </a:rPr>
              <a:t> </a:t>
            </a:r>
            <a:r>
              <a:rPr lang="en-GB" sz="4200" i="1"/>
              <a:t>with </a:t>
            </a:r>
            <a:r>
              <a:rPr lang="en-US" sz="4200" b="0" i="1">
                <a:effectLst/>
              </a:rPr>
              <a:t>wifi </a:t>
            </a:r>
            <a:r>
              <a:rPr lang="en-US" sz="4200" b="0" i="1" dirty="0">
                <a:effectLst/>
              </a:rPr>
              <a:t>in order to charge the electrical meter remotely and easily by application in a smart phone. </a:t>
            </a:r>
            <a:endParaRPr lang="en-US" sz="4200" i="1" dirty="0">
              <a:effectLst/>
            </a:endParaRPr>
          </a:p>
          <a:p>
            <a:pPr algn="just"/>
            <a:endParaRPr lang="x-none" sz="4200" i="1"/>
          </a:p>
          <a:p>
            <a:endParaRPr lang="en-IL" sz="4200" i="1" dirty="0"/>
          </a:p>
        </p:txBody>
      </p:sp>
      <p:pic>
        <p:nvPicPr>
          <p:cNvPr id="5" name="Picture 4">
            <a:extLst>
              <a:ext uri="{FF2B5EF4-FFF2-40B4-BE49-F238E27FC236}">
                <a16:creationId xmlns:a16="http://schemas.microsoft.com/office/drawing/2014/main" id="{143B663D-365C-EA47-8B80-8D26C74FC035}"/>
              </a:ext>
            </a:extLst>
          </p:cNvPr>
          <p:cNvPicPr>
            <a:picLocks noChangeAspect="1"/>
          </p:cNvPicPr>
          <p:nvPr/>
        </p:nvPicPr>
        <p:blipFill>
          <a:blip r:embed="rId2"/>
          <a:stretch>
            <a:fillRect/>
          </a:stretch>
        </p:blipFill>
        <p:spPr>
          <a:xfrm>
            <a:off x="8649730" y="2260987"/>
            <a:ext cx="2706600" cy="3503749"/>
          </a:xfrm>
          <a:prstGeom prst="rect">
            <a:avLst/>
          </a:prstGeom>
        </p:spPr>
      </p:pic>
    </p:spTree>
    <p:extLst>
      <p:ext uri="{BB962C8B-B14F-4D97-AF65-F5344CB8AC3E}">
        <p14:creationId xmlns:p14="http://schemas.microsoft.com/office/powerpoint/2010/main" val="11881658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2F7265-08C1-1541-B9D1-41259A175D3E}"/>
              </a:ext>
            </a:extLst>
          </p:cNvPr>
          <p:cNvSpPr>
            <a:spLocks noGrp="1"/>
          </p:cNvSpPr>
          <p:nvPr>
            <p:ph type="title"/>
          </p:nvPr>
        </p:nvSpPr>
        <p:spPr>
          <a:xfrm rot="10800000" flipV="1">
            <a:off x="1154876" y="686486"/>
            <a:ext cx="10790233" cy="1167027"/>
          </a:xfrm>
        </p:spPr>
        <p:txBody>
          <a:bodyPr/>
          <a:lstStyle/>
          <a:p>
            <a:r>
              <a:rPr lang="en-GB"/>
              <a:t>How the system work:</a:t>
            </a:r>
            <a:br>
              <a:rPr lang="en-GB"/>
            </a:br>
            <a:endParaRPr lang="en-IL" dirty="0"/>
          </a:p>
        </p:txBody>
      </p:sp>
      <p:pic>
        <p:nvPicPr>
          <p:cNvPr id="5" name="صورة 3" descr="ARCH.PNG">
            <a:extLst>
              <a:ext uri="{FF2B5EF4-FFF2-40B4-BE49-F238E27FC236}">
                <a16:creationId xmlns:a16="http://schemas.microsoft.com/office/drawing/2014/main" id="{E5317B0C-A5E4-8B46-8170-E224B0844181}"/>
              </a:ext>
            </a:extLst>
          </p:cNvPr>
          <p:cNvPicPr>
            <a:picLocks noGrp="1" noChangeAspect="1"/>
          </p:cNvPicPr>
          <p:nvPr>
            <p:ph idx="1"/>
          </p:nvPr>
        </p:nvPicPr>
        <p:blipFill>
          <a:blip r:embed="rId3"/>
          <a:stretch>
            <a:fillRect/>
          </a:stretch>
        </p:blipFill>
        <p:spPr>
          <a:xfrm>
            <a:off x="1399273" y="1891988"/>
            <a:ext cx="10158447" cy="4966012"/>
          </a:xfrm>
          <a:prstGeom prst="rect">
            <a:avLst/>
          </a:prstGeom>
        </p:spPr>
      </p:pic>
      <p:sp>
        <p:nvSpPr>
          <p:cNvPr id="6" name="TextBox 5">
            <a:extLst>
              <a:ext uri="{FF2B5EF4-FFF2-40B4-BE49-F238E27FC236}">
                <a16:creationId xmlns:a16="http://schemas.microsoft.com/office/drawing/2014/main" id="{B49032E7-CFC3-5F42-8A81-CD3573732711}"/>
              </a:ext>
            </a:extLst>
          </p:cNvPr>
          <p:cNvSpPr txBox="1"/>
          <p:nvPr/>
        </p:nvSpPr>
        <p:spPr>
          <a:xfrm rot="10800000" flipV="1">
            <a:off x="1312769" y="1445711"/>
            <a:ext cx="6830540" cy="446276"/>
          </a:xfrm>
          <a:prstGeom prst="rect">
            <a:avLst/>
          </a:prstGeom>
          <a:noFill/>
        </p:spPr>
        <p:txBody>
          <a:bodyPr wrap="square">
            <a:spAutoFit/>
          </a:bodyPr>
          <a:lstStyle/>
          <a:p>
            <a:r>
              <a:rPr lang="en-GB" sz="2300" i="1" dirty="0"/>
              <a:t>Architectural model: </a:t>
            </a:r>
            <a:endParaRPr lang="en-IL" sz="2300" i="1" dirty="0"/>
          </a:p>
        </p:txBody>
      </p:sp>
    </p:spTree>
    <p:extLst>
      <p:ext uri="{BB962C8B-B14F-4D97-AF65-F5344CB8AC3E}">
        <p14:creationId xmlns:p14="http://schemas.microsoft.com/office/powerpoint/2010/main" val="13057206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23E4D8A9-AE1F-F149-B223-C1A750788C6C}"/>
              </a:ext>
            </a:extLst>
          </p:cNvPr>
          <p:cNvSpPr>
            <a:spLocks noGrp="1"/>
          </p:cNvSpPr>
          <p:nvPr>
            <p:ph type="title" idx="4294967295"/>
          </p:nvPr>
        </p:nvSpPr>
        <p:spPr>
          <a:xfrm>
            <a:off x="0" y="358775"/>
            <a:ext cx="9602788" cy="808038"/>
          </a:xfrm>
        </p:spPr>
        <p:txBody>
          <a:bodyPr/>
          <a:lstStyle/>
          <a:p>
            <a:r>
              <a:rPr lang="en-GB" dirty="0"/>
              <a:t>Flow Chart:</a:t>
            </a:r>
            <a:endParaRPr lang="en-IL" dirty="0"/>
          </a:p>
        </p:txBody>
      </p:sp>
      <p:pic>
        <p:nvPicPr>
          <p:cNvPr id="7" name="صورة 1" descr="Untitled Workspace.jpg">
            <a:extLst>
              <a:ext uri="{FF2B5EF4-FFF2-40B4-BE49-F238E27FC236}">
                <a16:creationId xmlns:a16="http://schemas.microsoft.com/office/drawing/2014/main" id="{A0B18D22-6D92-664E-8400-C7B47086D006}"/>
              </a:ext>
            </a:extLst>
          </p:cNvPr>
          <p:cNvPicPr>
            <a:picLocks noChangeAspect="1"/>
          </p:cNvPicPr>
          <p:nvPr/>
        </p:nvPicPr>
        <p:blipFill>
          <a:blip r:embed="rId2"/>
          <a:stretch>
            <a:fillRect/>
          </a:stretch>
        </p:blipFill>
        <p:spPr>
          <a:xfrm>
            <a:off x="3263537" y="0"/>
            <a:ext cx="6339251" cy="6858000"/>
          </a:xfrm>
          <a:prstGeom prst="rect">
            <a:avLst/>
          </a:prstGeom>
        </p:spPr>
      </p:pic>
    </p:spTree>
    <p:extLst>
      <p:ext uri="{BB962C8B-B14F-4D97-AF65-F5344CB8AC3E}">
        <p14:creationId xmlns:p14="http://schemas.microsoft.com/office/powerpoint/2010/main" val="16855542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B592F43E-AE6C-554F-999C-348587F9B4E5}"/>
              </a:ext>
            </a:extLst>
          </p:cNvPr>
          <p:cNvSpPr>
            <a:spLocks noGrp="1"/>
          </p:cNvSpPr>
          <p:nvPr>
            <p:ph type="body" idx="1"/>
          </p:nvPr>
        </p:nvSpPr>
        <p:spPr>
          <a:xfrm>
            <a:off x="1454239" y="2574325"/>
            <a:ext cx="8630446" cy="1132702"/>
          </a:xfrm>
        </p:spPr>
        <p:txBody>
          <a:bodyPr>
            <a:noAutofit/>
          </a:bodyPr>
          <a:lstStyle/>
          <a:p>
            <a:r>
              <a:rPr lang="en-US" sz="3800" i="1" dirty="0"/>
              <a:t>Now we will show you how the project works</a:t>
            </a:r>
            <a:endParaRPr lang="en-IL" sz="3800" i="1" dirty="0"/>
          </a:p>
        </p:txBody>
      </p:sp>
      <p:pic>
        <p:nvPicPr>
          <p:cNvPr id="2" name="Picture 1">
            <a:extLst>
              <a:ext uri="{FF2B5EF4-FFF2-40B4-BE49-F238E27FC236}">
                <a16:creationId xmlns:a16="http://schemas.microsoft.com/office/drawing/2014/main" id="{39D5A7FA-AD86-5D41-B700-B456B2981407}"/>
              </a:ext>
            </a:extLst>
          </p:cNvPr>
          <p:cNvPicPr>
            <a:picLocks noChangeAspect="1"/>
          </p:cNvPicPr>
          <p:nvPr/>
        </p:nvPicPr>
        <p:blipFill>
          <a:blip r:embed="rId2"/>
          <a:stretch>
            <a:fillRect/>
          </a:stretch>
        </p:blipFill>
        <p:spPr>
          <a:xfrm flipV="1">
            <a:off x="4493683" y="3429000"/>
            <a:ext cx="3204633" cy="3198224"/>
          </a:xfrm>
          <a:prstGeom prst="rect">
            <a:avLst/>
          </a:prstGeom>
        </p:spPr>
      </p:pic>
    </p:spTree>
    <p:extLst>
      <p:ext uri="{BB962C8B-B14F-4D97-AF65-F5344CB8AC3E}">
        <p14:creationId xmlns:p14="http://schemas.microsoft.com/office/powerpoint/2010/main" val="13999240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8AB0DC-1E1E-9843-9184-755AA46F958B}"/>
              </a:ext>
            </a:extLst>
          </p:cNvPr>
          <p:cNvSpPr>
            <a:spLocks noGrp="1"/>
          </p:cNvSpPr>
          <p:nvPr>
            <p:ph type="title"/>
          </p:nvPr>
        </p:nvSpPr>
        <p:spPr/>
        <p:txBody>
          <a:bodyPr/>
          <a:lstStyle/>
          <a:p>
            <a:r>
              <a:rPr lang="en-US" dirty="0"/>
              <a:t>Design and construction:</a:t>
            </a:r>
            <a:br>
              <a:rPr lang="x-none"/>
            </a:br>
            <a:endParaRPr lang="en-IL" dirty="0"/>
          </a:p>
        </p:txBody>
      </p:sp>
      <p:sp>
        <p:nvSpPr>
          <p:cNvPr id="3" name="Text Placeholder 2">
            <a:extLst>
              <a:ext uri="{FF2B5EF4-FFF2-40B4-BE49-F238E27FC236}">
                <a16:creationId xmlns:a16="http://schemas.microsoft.com/office/drawing/2014/main" id="{98AB5674-F26F-A044-9281-D782952F7ABF}"/>
              </a:ext>
            </a:extLst>
          </p:cNvPr>
          <p:cNvSpPr>
            <a:spLocks noGrp="1"/>
          </p:cNvSpPr>
          <p:nvPr>
            <p:ph idx="1"/>
          </p:nvPr>
        </p:nvSpPr>
        <p:spPr>
          <a:xfrm>
            <a:off x="1451579" y="2015732"/>
            <a:ext cx="2598691" cy="3450613"/>
          </a:xfrm>
        </p:spPr>
        <p:txBody>
          <a:bodyPr/>
          <a:lstStyle/>
          <a:p>
            <a:r>
              <a:rPr lang="en-GB"/>
              <a:t>Hardware Design:</a:t>
            </a:r>
            <a:endParaRPr lang="x-none" dirty="0"/>
          </a:p>
        </p:txBody>
      </p:sp>
      <p:pic>
        <p:nvPicPr>
          <p:cNvPr id="5" name="Picture 4">
            <a:extLst>
              <a:ext uri="{FF2B5EF4-FFF2-40B4-BE49-F238E27FC236}">
                <a16:creationId xmlns:a16="http://schemas.microsoft.com/office/drawing/2014/main" id="{F0523E85-446B-FC4E-94D9-D4C3E4F4FC73}"/>
              </a:ext>
            </a:extLst>
          </p:cNvPr>
          <p:cNvPicPr>
            <a:picLocks noChangeAspect="1"/>
          </p:cNvPicPr>
          <p:nvPr/>
        </p:nvPicPr>
        <p:blipFill>
          <a:blip r:embed="rId2"/>
          <a:stretch>
            <a:fillRect/>
          </a:stretch>
        </p:blipFill>
        <p:spPr>
          <a:xfrm>
            <a:off x="3707027" y="1954226"/>
            <a:ext cx="7654324" cy="4139872"/>
          </a:xfrm>
          <a:prstGeom prst="rect">
            <a:avLst/>
          </a:prstGeom>
        </p:spPr>
      </p:pic>
    </p:spTree>
    <p:extLst>
      <p:ext uri="{BB962C8B-B14F-4D97-AF65-F5344CB8AC3E}">
        <p14:creationId xmlns:p14="http://schemas.microsoft.com/office/powerpoint/2010/main" val="8940760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AE0B5C-19AA-0445-8B05-2626677185C8}"/>
              </a:ext>
            </a:extLst>
          </p:cNvPr>
          <p:cNvSpPr>
            <a:spLocks noGrp="1"/>
          </p:cNvSpPr>
          <p:nvPr>
            <p:ph type="title" idx="4294967295"/>
          </p:nvPr>
        </p:nvSpPr>
        <p:spPr>
          <a:xfrm>
            <a:off x="0" y="274638"/>
            <a:ext cx="14452600" cy="1027112"/>
          </a:xfrm>
        </p:spPr>
        <p:txBody>
          <a:bodyPr>
            <a:normAutofit/>
          </a:bodyPr>
          <a:lstStyle/>
          <a:p>
            <a:r>
              <a:rPr lang="en-GB" sz="1900" dirty="0"/>
              <a:t>Software design:</a:t>
            </a:r>
            <a:br>
              <a:rPr lang="x-none" sz="1900"/>
            </a:br>
            <a:endParaRPr lang="en-IL" sz="1900" dirty="0"/>
          </a:p>
        </p:txBody>
      </p:sp>
      <p:pic>
        <p:nvPicPr>
          <p:cNvPr id="5" name="Picture 4">
            <a:extLst>
              <a:ext uri="{FF2B5EF4-FFF2-40B4-BE49-F238E27FC236}">
                <a16:creationId xmlns:a16="http://schemas.microsoft.com/office/drawing/2014/main" id="{973A3D52-DF6B-3E46-8FE7-5DFD4B15F3B2}"/>
              </a:ext>
            </a:extLst>
          </p:cNvPr>
          <p:cNvPicPr>
            <a:picLocks noChangeAspect="1"/>
          </p:cNvPicPr>
          <p:nvPr/>
        </p:nvPicPr>
        <p:blipFill>
          <a:blip r:embed="rId2"/>
          <a:stretch>
            <a:fillRect/>
          </a:stretch>
        </p:blipFill>
        <p:spPr>
          <a:xfrm>
            <a:off x="2814595" y="274638"/>
            <a:ext cx="2725649" cy="5717672"/>
          </a:xfrm>
          <a:prstGeom prst="rect">
            <a:avLst/>
          </a:prstGeom>
        </p:spPr>
      </p:pic>
      <p:pic>
        <p:nvPicPr>
          <p:cNvPr id="3" name="Picture 2">
            <a:extLst>
              <a:ext uri="{FF2B5EF4-FFF2-40B4-BE49-F238E27FC236}">
                <a16:creationId xmlns:a16="http://schemas.microsoft.com/office/drawing/2014/main" id="{129B70B4-53A4-7146-B5E4-FA214A901592}"/>
              </a:ext>
            </a:extLst>
          </p:cNvPr>
          <p:cNvPicPr>
            <a:picLocks noChangeAspect="1"/>
          </p:cNvPicPr>
          <p:nvPr/>
        </p:nvPicPr>
        <p:blipFill>
          <a:blip r:embed="rId3"/>
          <a:stretch>
            <a:fillRect/>
          </a:stretch>
        </p:blipFill>
        <p:spPr>
          <a:xfrm>
            <a:off x="6322539" y="274638"/>
            <a:ext cx="3054866" cy="5663513"/>
          </a:xfrm>
          <a:prstGeom prst="rect">
            <a:avLst/>
          </a:prstGeom>
        </p:spPr>
      </p:pic>
    </p:spTree>
    <p:extLst>
      <p:ext uri="{BB962C8B-B14F-4D97-AF65-F5344CB8AC3E}">
        <p14:creationId xmlns:p14="http://schemas.microsoft.com/office/powerpoint/2010/main" val="42099335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8BEA96-B28E-194A-9288-A25E10465C7D}"/>
              </a:ext>
            </a:extLst>
          </p:cNvPr>
          <p:cNvSpPr>
            <a:spLocks noGrp="1"/>
          </p:cNvSpPr>
          <p:nvPr>
            <p:ph type="title" idx="4294967295"/>
          </p:nvPr>
        </p:nvSpPr>
        <p:spPr>
          <a:xfrm>
            <a:off x="0" y="152400"/>
            <a:ext cx="15713075" cy="750888"/>
          </a:xfrm>
        </p:spPr>
        <p:txBody>
          <a:bodyPr>
            <a:normAutofit/>
          </a:bodyPr>
          <a:lstStyle/>
          <a:p>
            <a:r>
              <a:rPr lang="en-GB" sz="3000" dirty="0"/>
              <a:t>Swot analysis: </a:t>
            </a:r>
            <a:br>
              <a:rPr lang="x-none" sz="3000"/>
            </a:br>
            <a:endParaRPr lang="en-IL" sz="3000" dirty="0"/>
          </a:p>
        </p:txBody>
      </p:sp>
      <p:pic>
        <p:nvPicPr>
          <p:cNvPr id="4" name="صورة 3" descr="swoot.PNG">
            <a:extLst>
              <a:ext uri="{FF2B5EF4-FFF2-40B4-BE49-F238E27FC236}">
                <a16:creationId xmlns:a16="http://schemas.microsoft.com/office/drawing/2014/main" id="{BBE30495-FE62-2A48-8FEC-87AE20F68A0C}"/>
              </a:ext>
            </a:extLst>
          </p:cNvPr>
          <p:cNvPicPr>
            <a:picLocks noChangeAspect="1"/>
          </p:cNvPicPr>
          <p:nvPr/>
        </p:nvPicPr>
        <p:blipFill>
          <a:blip r:embed="rId2"/>
          <a:stretch>
            <a:fillRect/>
          </a:stretch>
        </p:blipFill>
        <p:spPr>
          <a:xfrm>
            <a:off x="990601" y="666808"/>
            <a:ext cx="10377564" cy="6038792"/>
          </a:xfrm>
          <a:prstGeom prst="rect">
            <a:avLst/>
          </a:prstGeom>
        </p:spPr>
      </p:pic>
    </p:spTree>
    <p:extLst>
      <p:ext uri="{BB962C8B-B14F-4D97-AF65-F5344CB8AC3E}">
        <p14:creationId xmlns:p14="http://schemas.microsoft.com/office/powerpoint/2010/main" val="4054191905"/>
      </p:ext>
    </p:extLst>
  </p:cSld>
  <p:clrMapOvr>
    <a:masterClrMapping/>
  </p:clrMapOvr>
</p:sld>
</file>

<file path=ppt/theme/theme1.xml><?xml version="1.0" encoding="utf-8"?>
<a:theme xmlns:a="http://schemas.openxmlformats.org/drawingml/2006/main" name="Gallery">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Application>Microsoft Office PowerPoint</Application>
  <PresentationFormat>Widescreen</PresentationFormat>
  <Slides>17</Slides>
  <Notes>1</Notes>
  <HiddenSlides>0</HiddenSlide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Gallery</vt:lpstr>
      <vt:lpstr>Smart energy meter with wifi</vt:lpstr>
      <vt:lpstr>Contents:  </vt:lpstr>
      <vt:lpstr>Introduction:</vt:lpstr>
      <vt:lpstr>How the system work: </vt:lpstr>
      <vt:lpstr>Flow Chart:</vt:lpstr>
      <vt:lpstr>PowerPoint Presentation</vt:lpstr>
      <vt:lpstr>Design and construction: </vt:lpstr>
      <vt:lpstr>Software design: </vt:lpstr>
      <vt:lpstr>Swot analysis:  </vt:lpstr>
      <vt:lpstr>Result:</vt:lpstr>
      <vt:lpstr>PowerPoint Presentation</vt:lpstr>
      <vt:lpstr>PowerPoint Presentation</vt:lpstr>
      <vt:lpstr>PowerPoint Presentation</vt:lpstr>
      <vt:lpstr>Conclusion:</vt:lpstr>
      <vt:lpstr>Future work:</vt:lpstr>
      <vt:lpstr>Dedicate: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Smart energy meter with wifi</dc:title>
  <dc:creator>Lilia Haitham</dc:creator>
  <cp:lastModifiedBy>Lilia Haitham</cp:lastModifiedBy>
  <cp:revision>48</cp:revision>
  <dcterms:created xsi:type="dcterms:W3CDTF">2021-05-12T20:35:34Z</dcterms:created>
  <dcterms:modified xsi:type="dcterms:W3CDTF">2021-06-04T17:48:47Z</dcterms:modified>
</cp:coreProperties>
</file>