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notesMasterIdLst>
    <p:notesMasterId r:id="rId35"/>
  </p:notesMasterIdLst>
  <p:sldIdLst>
    <p:sldId id="347" r:id="rId2"/>
    <p:sldId id="258" r:id="rId3"/>
    <p:sldId id="303" r:id="rId4"/>
    <p:sldId id="304" r:id="rId5"/>
    <p:sldId id="305" r:id="rId6"/>
    <p:sldId id="307" r:id="rId7"/>
    <p:sldId id="348" r:id="rId8"/>
    <p:sldId id="345" r:id="rId9"/>
    <p:sldId id="330" r:id="rId10"/>
    <p:sldId id="331" r:id="rId11"/>
    <p:sldId id="269" r:id="rId12"/>
    <p:sldId id="270" r:id="rId13"/>
    <p:sldId id="333" r:id="rId14"/>
    <p:sldId id="334" r:id="rId15"/>
    <p:sldId id="335" r:id="rId16"/>
    <p:sldId id="352" r:id="rId17"/>
    <p:sldId id="349" r:id="rId18"/>
    <p:sldId id="350" r:id="rId19"/>
    <p:sldId id="351" r:id="rId20"/>
    <p:sldId id="353" r:id="rId21"/>
    <p:sldId id="359" r:id="rId22"/>
    <p:sldId id="354" r:id="rId23"/>
    <p:sldId id="355" r:id="rId24"/>
    <p:sldId id="356" r:id="rId25"/>
    <p:sldId id="357" r:id="rId26"/>
    <p:sldId id="358" r:id="rId27"/>
    <p:sldId id="360" r:id="rId28"/>
    <p:sldId id="337" r:id="rId29"/>
    <p:sldId id="336" r:id="rId30"/>
    <p:sldId id="338" r:id="rId31"/>
    <p:sldId id="346" r:id="rId32"/>
    <p:sldId id="323" r:id="rId33"/>
    <p:sldId id="32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ACA7"/>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660"/>
  </p:normalViewPr>
  <p:slideViewPr>
    <p:cSldViewPr snapToObjects="1">
      <p:cViewPr>
        <p:scale>
          <a:sx n="80" d="100"/>
          <a:sy n="80" d="100"/>
        </p:scale>
        <p:origin x="-105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elete val="1"/>
          </c:dLbls>
          <c:cat>
            <c:strRef>
              <c:f>Sheet1!$A$2:$A$5</c:f>
              <c:strCache>
                <c:ptCount val="2"/>
                <c:pt idx="0">
                  <c:v>1st Qtr</c:v>
                </c:pt>
                <c:pt idx="1">
                  <c:v>2nd Qtr</c:v>
                </c:pt>
              </c:strCache>
            </c:strRef>
          </c:cat>
          <c:val>
            <c:numRef>
              <c:f>Sheet1!$B$2:$B$5</c:f>
              <c:numCache>
                <c:formatCode>0%</c:formatCode>
                <c:ptCount val="4"/>
                <c:pt idx="0">
                  <c:v>0.97299999999999998</c:v>
                </c:pt>
                <c:pt idx="1">
                  <c:v>2.7E-2</c:v>
                </c:pt>
              </c:numCache>
            </c:numRef>
          </c:val>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340"/>
      <c:rAngAx val="1"/>
    </c:view3D>
    <c:floor>
      <c:thickness val="0"/>
    </c:floor>
    <c:sideWall>
      <c:thickness val="0"/>
    </c:sideWall>
    <c:backWall>
      <c:thickness val="0"/>
    </c:backWall>
    <c:plotArea>
      <c:layout/>
      <c:bar3DChart>
        <c:barDir val="col"/>
        <c:grouping val="stacked"/>
        <c:varyColors val="0"/>
        <c:dLbls>
          <c:showLegendKey val="0"/>
          <c:showVal val="0"/>
          <c:showCatName val="0"/>
          <c:showSerName val="0"/>
          <c:showPercent val="0"/>
          <c:showBubbleSize val="0"/>
        </c:dLbls>
        <c:gapWidth val="150"/>
        <c:shape val="cylinder"/>
        <c:axId val="98644736"/>
        <c:axId val="98646272"/>
        <c:axId val="0"/>
      </c:bar3DChart>
      <c:catAx>
        <c:axId val="98644736"/>
        <c:scaling>
          <c:orientation val="maxMin"/>
        </c:scaling>
        <c:delete val="0"/>
        <c:axPos val="b"/>
        <c:numFmt formatCode="General" sourceLinked="0"/>
        <c:majorTickMark val="out"/>
        <c:minorTickMark val="none"/>
        <c:tickLblPos val="nextTo"/>
        <c:txPr>
          <a:bodyPr/>
          <a:lstStyle/>
          <a:p>
            <a:pPr>
              <a:defRPr lang="en-US"/>
            </a:pPr>
            <a:endParaRPr lang="ar-SA"/>
          </a:p>
        </c:txPr>
        <c:crossAx val="98646272"/>
        <c:crosses val="autoZero"/>
        <c:auto val="1"/>
        <c:lblAlgn val="ctr"/>
        <c:lblOffset val="100"/>
        <c:noMultiLvlLbl val="0"/>
      </c:catAx>
      <c:valAx>
        <c:axId val="98646272"/>
        <c:scaling>
          <c:orientation val="minMax"/>
        </c:scaling>
        <c:delete val="0"/>
        <c:axPos val="r"/>
        <c:majorGridlines/>
        <c:numFmt formatCode="General" sourceLinked="1"/>
        <c:majorTickMark val="out"/>
        <c:minorTickMark val="none"/>
        <c:tickLblPos val="nextTo"/>
        <c:txPr>
          <a:bodyPr/>
          <a:lstStyle/>
          <a:p>
            <a:pPr>
              <a:defRPr lang="en-US"/>
            </a:pPr>
            <a:endParaRPr lang="ar-SA"/>
          </a:p>
        </c:txPr>
        <c:crossAx val="98644736"/>
        <c:crosses val="autoZero"/>
        <c:crossBetween val="between"/>
      </c:valAx>
    </c:plotArea>
    <c:legend>
      <c:legendPos val="l"/>
      <c:layout/>
      <c:overlay val="0"/>
      <c:txPr>
        <a:bodyPr/>
        <a:lstStyle/>
        <a:p>
          <a:pPr>
            <a:defRPr lang="en-US"/>
          </a:pPr>
          <a:endParaRPr lang="ar-SA"/>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30"/>
      <c:rotY val="360"/>
      <c:rAngAx val="0"/>
      <c:perspective val="30"/>
    </c:view3D>
    <c:floor>
      <c:thickness val="0"/>
    </c:floor>
    <c:sideWall>
      <c:thickness val="0"/>
    </c:sideWall>
    <c:backWall>
      <c:thickness val="0"/>
    </c:backWall>
    <c:plotArea>
      <c:layout>
        <c:manualLayout>
          <c:layoutTarget val="inner"/>
          <c:xMode val="edge"/>
          <c:yMode val="edge"/>
          <c:x val="1.5387139107611656E-3"/>
          <c:y val="5.555555555555549E-2"/>
          <c:w val="0.84012795275590568"/>
          <c:h val="0.89814814814814814"/>
        </c:manualLayout>
      </c:layout>
      <c:pie3DChart>
        <c:varyColors val="1"/>
        <c:dLbls>
          <c:showLegendKey val="0"/>
          <c:showVal val="0"/>
          <c:showCatName val="0"/>
          <c:showSerName val="0"/>
          <c:showPercent val="0"/>
          <c:showBubbleSize val="0"/>
          <c:showLeaderLines val="1"/>
        </c:dLbls>
      </c:pie3DChart>
    </c:plotArea>
    <c:legend>
      <c:legendPos val="l"/>
      <c:layout/>
      <c:overlay val="0"/>
      <c:txPr>
        <a:bodyPr/>
        <a:lstStyle/>
        <a:p>
          <a:pPr>
            <a:defRPr lang="en-US"/>
          </a:pPr>
          <a:endParaRPr lang="ar-SA"/>
        </a:p>
      </c:txPr>
    </c:legend>
    <c:plotVisOnly val="1"/>
    <c:dispBlanksAs val="zero"/>
    <c:showDLblsOverMax val="0"/>
  </c:chart>
  <c:externalData r:id="rId1">
    <c:autoUpdate val="0"/>
  </c:externalData>
  <c:userShapes r:id="rId2"/>
</c:chartSpace>
</file>

<file path=ppt/drawings/_rels/drawing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rawings/drawing1.xml><?xml version="1.0" encoding="utf-8"?>
<c:userShapes xmlns:c="http://schemas.openxmlformats.org/drawingml/2006/chart">
  <cdr:relSizeAnchor xmlns:cdr="http://schemas.openxmlformats.org/drawingml/2006/chartDrawing">
    <cdr:from>
      <cdr:x>0.51668</cdr:x>
      <cdr:y>0.01695</cdr:y>
    </cdr:from>
    <cdr:to>
      <cdr:x>1</cdr:x>
      <cdr:y>0.98305</cdr:y>
    </cdr:to>
    <cdr:pic>
      <cdr:nvPicPr>
        <cdr:cNvPr id="2" name="Picture 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rcRect xmlns:a="http://schemas.openxmlformats.org/drawingml/2006/main"/>
        <a:stretch xmlns:a="http://schemas.openxmlformats.org/drawingml/2006/main">
          <a:fillRect/>
        </a:stretch>
      </cdr:blipFill>
      <cdr:spPr bwMode="auto">
        <a:xfrm xmlns:a="http://schemas.openxmlformats.org/drawingml/2006/main">
          <a:off x="4218181" y="72008"/>
          <a:ext cx="3945835" cy="4104455"/>
        </a:xfrm>
        <a:prstGeom xmlns:a="http://schemas.openxmlformats.org/drawingml/2006/main" prst="rect">
          <a:avLst/>
        </a:prstGeom>
        <a:noFill xmlns:a="http://schemas.openxmlformats.org/drawingml/2006/main"/>
        <a:ln xmlns:a="http://schemas.openxmlformats.org/drawingml/2006/main">
          <a:noFill/>
        </a:ln>
      </cdr:spPr>
    </cdr:pic>
  </cdr:relSizeAnchor>
  <cdr:relSizeAnchor xmlns:cdr="http://schemas.openxmlformats.org/drawingml/2006/chartDrawing">
    <cdr:from>
      <cdr:x>0</cdr:x>
      <cdr:y>0.01695</cdr:y>
    </cdr:from>
    <cdr:to>
      <cdr:x>0.50837</cdr:x>
      <cdr:y>0.9661</cdr:y>
    </cdr:to>
    <cdr:pic>
      <cdr:nvPicPr>
        <cdr:cNvPr id="3" name="Picture 2"/>
        <cdr:cNvPicPr/>
      </cdr:nvPicPr>
      <cdr:blipFill>
        <a:blip xmlns:a="http://schemas.openxmlformats.org/drawingml/2006/main" xmlns:r="http://schemas.openxmlformats.org/officeDocument/2006/relationships" r:embed="rId2">
          <a:extLst>
            <a:ext uri="{28A0092B-C50C-407E-A947-70E740481C1C}">
              <a14:useLocalDpi xmlns:a14="http://schemas.microsoft.com/office/drawing/2010/main" val="0"/>
            </a:ext>
          </a:extLst>
        </a:blip>
        <a:srcRect xmlns:a="http://schemas.openxmlformats.org/drawingml/2006/main"/>
        <a:stretch xmlns:a="http://schemas.openxmlformats.org/drawingml/2006/main">
          <a:fillRect/>
        </a:stretch>
      </cdr:blipFill>
      <cdr:spPr bwMode="auto">
        <a:xfrm xmlns:a="http://schemas.openxmlformats.org/drawingml/2006/main">
          <a:off x="-827584" y="72008"/>
          <a:ext cx="4150360" cy="4032448"/>
        </a:xfrm>
        <a:prstGeom xmlns:a="http://schemas.openxmlformats.org/drawingml/2006/main" prst="rect">
          <a:avLst/>
        </a:prstGeom>
        <a:noFill xmlns:a="http://schemas.openxmlformats.org/drawingml/2006/main"/>
        <a:ln xmlns:a="http://schemas.openxmlformats.org/drawingml/2006/main">
          <a:noFill/>
        </a:ln>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83D15-0C74-4BD1-9833-BE3FD19752B0}" type="datetimeFigureOut">
              <a:rPr lang="en-US" smtClean="0"/>
              <a:pPr/>
              <a:t>5/24/2017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52EA1C-8F19-46CB-B183-7E4F0610D32D}" type="slidenum">
              <a:rPr lang="en-US" smtClean="0"/>
              <a:pPr/>
              <a:t>‹#›</a:t>
            </a:fld>
            <a:endParaRPr lang="en-US" dirty="0"/>
          </a:p>
        </p:txBody>
      </p:sp>
    </p:spTree>
    <p:extLst>
      <p:ext uri="{BB962C8B-B14F-4D97-AF65-F5344CB8AC3E}">
        <p14:creationId xmlns:p14="http://schemas.microsoft.com/office/powerpoint/2010/main" val="3896476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52EA1C-8F19-46CB-B183-7E4F0610D32D}" type="slidenum">
              <a:rPr lang="en-US" smtClean="0"/>
              <a:pPr/>
              <a:t>9</a:t>
            </a:fld>
            <a:endParaRPr lang="en-US" dirty="0"/>
          </a:p>
        </p:txBody>
      </p:sp>
    </p:spTree>
    <p:extLst>
      <p:ext uri="{BB962C8B-B14F-4D97-AF65-F5344CB8AC3E}">
        <p14:creationId xmlns:p14="http://schemas.microsoft.com/office/powerpoint/2010/main" val="285044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52EA1C-8F19-46CB-B183-7E4F0610D32D}" type="slidenum">
              <a:rPr lang="en-US" smtClean="0"/>
              <a:pPr/>
              <a:t>29</a:t>
            </a:fld>
            <a:endParaRPr lang="en-US" dirty="0"/>
          </a:p>
        </p:txBody>
      </p:sp>
    </p:spTree>
    <p:extLst>
      <p:ext uri="{BB962C8B-B14F-4D97-AF65-F5344CB8AC3E}">
        <p14:creationId xmlns:p14="http://schemas.microsoft.com/office/powerpoint/2010/main" val="3255023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472589-7801-4627-9072-2FD0906B1885}"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472589-7801-4627-9072-2FD0906B1885}"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2472589-7801-4627-9072-2FD0906B1885}" type="slidenum">
              <a:rPr lang="en-US" smtClean="0"/>
              <a:pPr/>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472589-7801-4627-9072-2FD0906B1885}"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09D4B-DC7F-4BA9-BD04-F7F4D5D4CD29}" type="datetimeFigureOut">
              <a:rPr lang="en-US" smtClean="0"/>
              <a:pPr/>
              <a:t>5/24/2017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472589-7801-4627-9072-2FD0906B188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3609D4B-DC7F-4BA9-BD04-F7F4D5D4CD29}" type="datetimeFigureOut">
              <a:rPr lang="en-US" smtClean="0"/>
              <a:pPr/>
              <a:t>5/24/2017</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72472589-7801-4627-9072-2FD0906B188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204864"/>
            <a:ext cx="7848600" cy="1093961"/>
          </a:xfrm>
        </p:spPr>
        <p:txBody>
          <a:bodyPr/>
          <a:lstStyle/>
          <a:p>
            <a:pPr algn="r"/>
            <a:r>
              <a:rPr lang="ar-SA" sz="3200" b="1" dirty="0"/>
              <a:t>دور نظم دعم القرار في اتخاذ القرارات الإستراتيجية في مؤسسات القطاع الخاص في الضفة الغربية </a:t>
            </a:r>
            <a:endParaRPr lang="ar-SA" sz="3200" dirty="0"/>
          </a:p>
        </p:txBody>
      </p:sp>
      <p:sp>
        <p:nvSpPr>
          <p:cNvPr id="2" name="Subtitle 1"/>
          <p:cNvSpPr>
            <a:spLocks noGrp="1"/>
          </p:cNvSpPr>
          <p:nvPr>
            <p:ph type="subTitle" idx="1"/>
          </p:nvPr>
        </p:nvSpPr>
        <p:spPr>
          <a:xfrm>
            <a:off x="2131640" y="3505200"/>
            <a:ext cx="6400800" cy="2588096"/>
          </a:xfrm>
        </p:spPr>
        <p:txBody>
          <a:bodyPr>
            <a:noAutofit/>
          </a:bodyPr>
          <a:lstStyle/>
          <a:p>
            <a:pPr algn="r"/>
            <a:r>
              <a:rPr lang="ar-SA" sz="2800" dirty="0" smtClean="0"/>
              <a:t>بإشراف : أ. ماهر أبو بكر ، أ. محمد دويكات</a:t>
            </a:r>
          </a:p>
          <a:p>
            <a:pPr algn="r"/>
            <a:endParaRPr lang="ar-SA" sz="2800" dirty="0"/>
          </a:p>
          <a:p>
            <a:pPr algn="r"/>
            <a:r>
              <a:rPr lang="ar-SA" sz="2800" dirty="0" smtClean="0"/>
              <a:t>إعداد :-</a:t>
            </a:r>
          </a:p>
          <a:p>
            <a:pPr algn="r">
              <a:spcBef>
                <a:spcPts val="0"/>
              </a:spcBef>
            </a:pPr>
            <a:r>
              <a:rPr lang="ar-SA" sz="2800" dirty="0" smtClean="0"/>
              <a:t>سعد جبر</a:t>
            </a:r>
            <a:br>
              <a:rPr lang="ar-SA" sz="2800" dirty="0" smtClean="0"/>
            </a:br>
            <a:r>
              <a:rPr lang="ar-SA" sz="2800" dirty="0" smtClean="0"/>
              <a:t>محمد نجيب</a:t>
            </a:r>
            <a:endParaRPr lang="ar-SA" sz="2800" dirty="0"/>
          </a:p>
        </p:txBody>
      </p:sp>
      <p:pic>
        <p:nvPicPr>
          <p:cNvPr id="6" name="Shape 394"/>
          <p:cNvPicPr preferRelativeResize="0">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7904" y="463946"/>
            <a:ext cx="1732256" cy="1668910"/>
          </a:xfrm>
          <a:prstGeom prst="rect">
            <a:avLst/>
          </a:prstGeom>
          <a:noFill/>
          <a:ln>
            <a:noFill/>
          </a:ln>
        </p:spPr>
      </p:pic>
    </p:spTree>
    <p:extLst>
      <p:ext uri="{BB962C8B-B14F-4D97-AF65-F5344CB8AC3E}">
        <p14:creationId xmlns:p14="http://schemas.microsoft.com/office/powerpoint/2010/main" val="363840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a:t>الدراسات </a:t>
            </a:r>
            <a:r>
              <a:rPr lang="ar-SA" dirty="0" smtClean="0"/>
              <a:t>الأدبية</a:t>
            </a:r>
            <a:endParaRPr lang="ar-SA"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061349643"/>
              </p:ext>
            </p:extLst>
          </p:nvPr>
        </p:nvGraphicFramePr>
        <p:xfrm>
          <a:off x="611560" y="1916113"/>
          <a:ext cx="8075240" cy="4259067"/>
        </p:xfrm>
        <a:graphic>
          <a:graphicData uri="http://schemas.openxmlformats.org/drawingml/2006/table">
            <a:tbl>
              <a:tblPr firstRow="1" bandRow="1">
                <a:tableStyleId>{5C22544A-7EE6-4342-B048-85BDC9FD1C3A}</a:tableStyleId>
              </a:tblPr>
              <a:tblGrid>
                <a:gridCol w="2018810"/>
                <a:gridCol w="4029862"/>
                <a:gridCol w="1440160"/>
                <a:gridCol w="586408"/>
              </a:tblGrid>
              <a:tr h="270477">
                <a:tc>
                  <a:txBody>
                    <a:bodyPr/>
                    <a:lstStyle/>
                    <a:p>
                      <a:pPr marL="0" marR="0" algn="ctr" defTabSz="914400" rtl="1" eaLnBrk="1" latinLnBrk="0" hangingPunct="1">
                        <a:lnSpc>
                          <a:spcPct val="107000"/>
                        </a:lnSpc>
                        <a:spcBef>
                          <a:spcPts val="0"/>
                        </a:spcBef>
                        <a:spcAft>
                          <a:spcPts val="0"/>
                        </a:spcAft>
                      </a:pPr>
                      <a:r>
                        <a:rPr lang="ar-SA" sz="1600" kern="1200" dirty="0" smtClean="0">
                          <a:effectLst/>
                        </a:rPr>
                        <a:t>المرجع</a:t>
                      </a:r>
                      <a:endParaRPr lang="en-US" sz="1600" kern="1200" dirty="0">
                        <a:solidFill>
                          <a:schemeClr val="dk1"/>
                        </a:solidFill>
                        <a:effectLst/>
                        <a:latin typeface="+mn-lt"/>
                        <a:ea typeface="+mn-ea"/>
                        <a:cs typeface="+mn-cs"/>
                      </a:endParaRPr>
                    </a:p>
                  </a:txBody>
                  <a:tcPr/>
                </a:tc>
                <a:tc>
                  <a:txBody>
                    <a:bodyPr/>
                    <a:lstStyle/>
                    <a:p>
                      <a:pPr marL="0" marR="0" algn="ctr" defTabSz="914400" rtl="1" eaLnBrk="1" latinLnBrk="0" hangingPunct="1">
                        <a:lnSpc>
                          <a:spcPct val="107000"/>
                        </a:lnSpc>
                        <a:spcBef>
                          <a:spcPts val="0"/>
                        </a:spcBef>
                        <a:spcAft>
                          <a:spcPts val="0"/>
                        </a:spcAft>
                      </a:pPr>
                      <a:r>
                        <a:rPr lang="ar-SA" sz="1600" kern="1200" dirty="0" smtClean="0">
                          <a:effectLst/>
                        </a:rPr>
                        <a:t>الوصف</a:t>
                      </a:r>
                      <a:endParaRPr lang="en-US" sz="1600" kern="1200" dirty="0">
                        <a:solidFill>
                          <a:schemeClr val="dk1"/>
                        </a:solidFill>
                        <a:effectLst/>
                        <a:latin typeface="+mn-lt"/>
                        <a:ea typeface="+mn-ea"/>
                        <a:cs typeface="+mn-cs"/>
                      </a:endParaRPr>
                    </a:p>
                  </a:txBody>
                  <a:tcPr/>
                </a:tc>
                <a:tc>
                  <a:txBody>
                    <a:bodyPr/>
                    <a:lstStyle/>
                    <a:p>
                      <a:pPr marL="0" marR="0" algn="ctr" defTabSz="914400" rtl="1" eaLnBrk="1" latinLnBrk="0" hangingPunct="1">
                        <a:lnSpc>
                          <a:spcPct val="107000"/>
                        </a:lnSpc>
                        <a:spcBef>
                          <a:spcPts val="0"/>
                        </a:spcBef>
                        <a:spcAft>
                          <a:spcPts val="0"/>
                        </a:spcAft>
                      </a:pPr>
                      <a:r>
                        <a:rPr lang="ar-SA" sz="1600" kern="1200" dirty="0" smtClean="0">
                          <a:effectLst/>
                        </a:rPr>
                        <a:t>الدراسة</a:t>
                      </a:r>
                      <a:endParaRPr lang="en-US" sz="1600" kern="1200" dirty="0">
                        <a:solidFill>
                          <a:schemeClr val="dk1"/>
                        </a:solidFill>
                        <a:effectLst/>
                        <a:latin typeface="+mn-lt"/>
                        <a:ea typeface="+mn-ea"/>
                        <a:cs typeface="+mn-cs"/>
                      </a:endParaRPr>
                    </a:p>
                  </a:txBody>
                  <a:tcPr/>
                </a:tc>
                <a:tc>
                  <a:txBody>
                    <a:bodyPr/>
                    <a:lstStyle/>
                    <a:p>
                      <a:pPr marL="0" marR="0" algn="ctr" defTabSz="914400" rtl="1" eaLnBrk="1" latinLnBrk="0" hangingPunct="1">
                        <a:lnSpc>
                          <a:spcPct val="107000"/>
                        </a:lnSpc>
                        <a:spcBef>
                          <a:spcPts val="0"/>
                        </a:spcBef>
                        <a:spcAft>
                          <a:spcPts val="0"/>
                        </a:spcAft>
                      </a:pPr>
                      <a:r>
                        <a:rPr lang="ar-SA" sz="1600" kern="1200" dirty="0" smtClean="0">
                          <a:effectLst/>
                        </a:rPr>
                        <a:t>#</a:t>
                      </a:r>
                      <a:endParaRPr lang="en-US" sz="1600" kern="1200" dirty="0">
                        <a:solidFill>
                          <a:schemeClr val="dk1"/>
                        </a:solidFill>
                        <a:effectLst/>
                        <a:latin typeface="+mn-lt"/>
                        <a:ea typeface="+mn-ea"/>
                        <a:cs typeface="+mn-cs"/>
                      </a:endParaRPr>
                    </a:p>
                  </a:txBody>
                  <a:tcPr/>
                </a:tc>
              </a:tr>
              <a:tr h="1519274">
                <a:tc>
                  <a:txBody>
                    <a:bodyPr/>
                    <a:lstStyle/>
                    <a:p>
                      <a:pPr marL="0" marR="0" algn="l" defTabSz="914400" rtl="0" eaLnBrk="1" latinLnBrk="0" hangingPunct="1">
                        <a:lnSpc>
                          <a:spcPct val="107000"/>
                        </a:lnSpc>
                        <a:spcBef>
                          <a:spcPts val="0"/>
                        </a:spcBef>
                        <a:spcAft>
                          <a:spcPts val="0"/>
                        </a:spcAft>
                      </a:pPr>
                      <a:r>
                        <a:rPr lang="ar-SA" sz="1800" kern="1200" dirty="0" smtClean="0">
                          <a:effectLst/>
                        </a:rPr>
                        <a:t>)</a:t>
                      </a:r>
                      <a:r>
                        <a:rPr lang="en-US" sz="1800" kern="1200" dirty="0" smtClean="0">
                          <a:effectLst/>
                        </a:rPr>
                        <a:t>Angie</a:t>
                      </a:r>
                      <a:r>
                        <a:rPr lang="en-US" sz="1800" kern="1200" baseline="0" dirty="0" smtClean="0">
                          <a:effectLst/>
                        </a:rPr>
                        <a:t> </a:t>
                      </a:r>
                      <a:r>
                        <a:rPr lang="en-US" sz="1800" kern="1200" dirty="0" smtClean="0">
                          <a:effectLst/>
                        </a:rPr>
                        <a:t>Shelley </a:t>
                      </a:r>
                      <a:r>
                        <a:rPr lang="en-US" sz="1800" kern="1200" dirty="0" smtClean="0">
                          <a:effectLst/>
                        </a:rPr>
                        <a:t>miles , 2004)</a:t>
                      </a:r>
                      <a:endParaRPr lang="en-US" sz="1800" kern="1200" dirty="0">
                        <a:solidFill>
                          <a:schemeClr val="dk1"/>
                        </a:solidFill>
                        <a:effectLst/>
                        <a:latin typeface="+mn-lt"/>
                        <a:ea typeface="+mn-ea"/>
                        <a:cs typeface="+mn-cs"/>
                      </a:endParaRPr>
                    </a:p>
                  </a:txBody>
                  <a:tcPr/>
                </a:tc>
                <a:tc>
                  <a:txBody>
                    <a:bodyPr/>
                    <a:lstStyle/>
                    <a:p>
                      <a:pPr marL="0" marR="0" algn="r" defTabSz="914400" rtl="1" eaLnBrk="1" latinLnBrk="0" hangingPunct="1">
                        <a:lnSpc>
                          <a:spcPct val="107000"/>
                        </a:lnSpc>
                        <a:spcBef>
                          <a:spcPts val="0"/>
                        </a:spcBef>
                        <a:spcAft>
                          <a:spcPts val="0"/>
                        </a:spcAft>
                      </a:pPr>
                      <a:r>
                        <a:rPr lang="ar-SA" sz="1800" kern="1200" dirty="0" smtClean="0">
                          <a:effectLst/>
                        </a:rPr>
                        <a:t>وكان الهدف من الدراسة تطوير نظام دعم يساعد في اختيار أنظمة إدارة مياه الأمطار لتبسيط المعلومات المتوفرة, </a:t>
                      </a:r>
                    </a:p>
                    <a:p>
                      <a:pPr marL="0" marR="0" algn="r" defTabSz="914400" rtl="1" eaLnBrk="1" latinLnBrk="0" hangingPunct="1">
                        <a:lnSpc>
                          <a:spcPct val="107000"/>
                        </a:lnSpc>
                        <a:spcBef>
                          <a:spcPts val="0"/>
                        </a:spcBef>
                        <a:spcAft>
                          <a:spcPts val="0"/>
                        </a:spcAft>
                      </a:pPr>
                      <a:r>
                        <a:rPr lang="en-US" sz="1800" kern="1200" dirty="0" smtClean="0">
                          <a:solidFill>
                            <a:schemeClr val="tx2">
                              <a:lumMod val="75000"/>
                            </a:schemeClr>
                          </a:solidFill>
                          <a:effectLst/>
                        </a:rPr>
                        <a:t>BMP(http://www.bmpdatabase.org/)</a:t>
                      </a:r>
                      <a:endParaRPr lang="en-US" sz="1800" kern="1200" dirty="0">
                        <a:solidFill>
                          <a:schemeClr val="tx2">
                            <a:lumMod val="75000"/>
                          </a:schemeClr>
                        </a:solidFill>
                        <a:effectLst/>
                        <a:latin typeface="+mn-lt"/>
                        <a:ea typeface="+mn-ea"/>
                        <a:cs typeface="+mn-cs"/>
                      </a:endParaRPr>
                    </a:p>
                  </a:txBody>
                  <a:tcPr marL="114300" marR="114300" marT="0" marB="0"/>
                </a:tc>
                <a:tc>
                  <a:txBody>
                    <a:bodyPr/>
                    <a:lstStyle/>
                    <a:p>
                      <a:pPr marL="0" marR="0" algn="r" defTabSz="914400" rtl="1" eaLnBrk="1" latinLnBrk="0" hangingPunct="1">
                        <a:lnSpc>
                          <a:spcPct val="107000"/>
                        </a:lnSpc>
                        <a:spcBef>
                          <a:spcPts val="0"/>
                        </a:spcBef>
                        <a:spcAft>
                          <a:spcPts val="0"/>
                        </a:spcAft>
                      </a:pPr>
                      <a:r>
                        <a:rPr lang="ar-SA" sz="1800" kern="1200" dirty="0" smtClean="0">
                          <a:effectLst/>
                        </a:rPr>
                        <a:t>نظام دعم القرار لإدارة مياه الشرب اختيار النظام</a:t>
                      </a:r>
                      <a:r>
                        <a:rPr lang="en-US" sz="1800" kern="1200" dirty="0">
                          <a:effectLst/>
                        </a:rPr>
                        <a:t> </a:t>
                      </a:r>
                      <a:endParaRPr lang="en-US" sz="1800" kern="1200" dirty="0">
                        <a:solidFill>
                          <a:schemeClr val="dk1"/>
                        </a:solidFill>
                        <a:effectLst/>
                        <a:latin typeface="+mn-lt"/>
                        <a:ea typeface="+mn-ea"/>
                        <a:cs typeface="+mn-cs"/>
                      </a:endParaRPr>
                    </a:p>
                  </a:txBody>
                  <a:tcPr marL="114300" marR="114300" marT="0" marB="0"/>
                </a:tc>
                <a:tc>
                  <a:txBody>
                    <a:bodyPr/>
                    <a:lstStyle/>
                    <a:p>
                      <a:pPr marL="0" marR="0" algn="ctr" defTabSz="914400" rtl="1" eaLnBrk="1" latinLnBrk="0" hangingPunct="1">
                        <a:lnSpc>
                          <a:spcPct val="107000"/>
                        </a:lnSpc>
                        <a:spcBef>
                          <a:spcPts val="0"/>
                        </a:spcBef>
                        <a:spcAft>
                          <a:spcPts val="0"/>
                        </a:spcAft>
                      </a:pPr>
                      <a:r>
                        <a:rPr lang="en-US" sz="1800" kern="1200" dirty="0">
                          <a:effectLst/>
                        </a:rPr>
                        <a:t> </a:t>
                      </a:r>
                    </a:p>
                    <a:p>
                      <a:pPr marL="0" marR="0" algn="ctr" defTabSz="914400" rtl="1" eaLnBrk="1" latinLnBrk="0" hangingPunct="1">
                        <a:lnSpc>
                          <a:spcPct val="107000"/>
                        </a:lnSpc>
                        <a:spcBef>
                          <a:spcPts val="0"/>
                        </a:spcBef>
                        <a:spcAft>
                          <a:spcPts val="0"/>
                        </a:spcAft>
                      </a:pPr>
                      <a:r>
                        <a:rPr lang="ar-SA" sz="1800" kern="1200" dirty="0" smtClean="0">
                          <a:effectLst/>
                        </a:rPr>
                        <a:t>3</a:t>
                      </a:r>
                      <a:endParaRPr lang="en-US" sz="1800" kern="1200" dirty="0">
                        <a:solidFill>
                          <a:schemeClr val="dk1"/>
                        </a:solidFill>
                        <a:effectLst/>
                        <a:latin typeface="+mn-lt"/>
                        <a:ea typeface="+mn-ea"/>
                        <a:cs typeface="+mn-cs"/>
                      </a:endParaRPr>
                    </a:p>
                  </a:txBody>
                  <a:tcPr marL="68580" marR="68580" marT="0" marB="0"/>
                </a:tc>
              </a:tr>
              <a:tr h="2387431">
                <a:tc>
                  <a:txBody>
                    <a:bodyPr/>
                    <a:lstStyle/>
                    <a:p>
                      <a:pPr marL="0" marR="0" algn="l" defTabSz="914400" rtl="0" eaLnBrk="1" latinLnBrk="0" hangingPunct="1">
                        <a:lnSpc>
                          <a:spcPct val="107000"/>
                        </a:lnSpc>
                        <a:spcBef>
                          <a:spcPts val="0"/>
                        </a:spcBef>
                        <a:spcAft>
                          <a:spcPts val="0"/>
                        </a:spcAft>
                      </a:pPr>
                      <a:r>
                        <a:rPr lang="ar-SA" sz="1800" kern="1200" dirty="0">
                          <a:effectLst/>
                        </a:rPr>
                        <a:t> </a:t>
                      </a:r>
                      <a:r>
                        <a:rPr lang="ar-SA" sz="1800" kern="1200" dirty="0" smtClean="0">
                          <a:effectLst/>
                        </a:rPr>
                        <a:t>)</a:t>
                      </a:r>
                      <a:r>
                        <a:rPr lang="en-US" sz="1800" kern="1200" dirty="0" smtClean="0">
                          <a:effectLst/>
                        </a:rPr>
                        <a:t>Sheriff Kamal </a:t>
                      </a:r>
                      <a:r>
                        <a:rPr lang="en-US" sz="1800" kern="1200" dirty="0" smtClean="0">
                          <a:effectLst/>
                        </a:rPr>
                        <a:t>, 1998)</a:t>
                      </a:r>
                      <a:endParaRPr lang="en-US" sz="1800" kern="1200" dirty="0">
                        <a:solidFill>
                          <a:schemeClr val="dk1"/>
                        </a:solidFill>
                        <a:effectLst/>
                        <a:latin typeface="+mn-lt"/>
                        <a:ea typeface="+mn-ea"/>
                        <a:cs typeface="+mn-cs"/>
                      </a:endParaRPr>
                    </a:p>
                  </a:txBody>
                  <a:tcPr marL="114300" marR="114300" marT="0" marB="0"/>
                </a:tc>
                <a:tc>
                  <a:txBody>
                    <a:bodyPr/>
                    <a:lstStyle/>
                    <a:p>
                      <a:pPr marL="0" marR="0" algn="r" defTabSz="914400" rtl="1" eaLnBrk="1" latinLnBrk="0" hangingPunct="1">
                        <a:lnSpc>
                          <a:spcPct val="107000"/>
                        </a:lnSpc>
                        <a:spcBef>
                          <a:spcPts val="0"/>
                        </a:spcBef>
                        <a:spcAft>
                          <a:spcPts val="0"/>
                        </a:spcAft>
                      </a:pPr>
                      <a:r>
                        <a:rPr lang="ar-SA" sz="1800" kern="1200" dirty="0" smtClean="0">
                          <a:effectLst/>
                        </a:rPr>
                        <a:t>بينت هذه الدراسة أهمية نظم دعم القرار في كافة المجالات,وتم إنشاء مركز المعلومات  ودعم اتخاذ القرار, ومن أهم أهدافه تطوير نظم المعلومات ودعم القرارات ,ودعم إنشاء نظم دعم القرار في مختلف الوزارات. وبلغ مشاريع المركز إلى أكثر من 500</a:t>
                      </a:r>
                      <a:endParaRPr lang="en-US" sz="1800" kern="1200" dirty="0">
                        <a:solidFill>
                          <a:schemeClr val="dk1"/>
                        </a:solidFill>
                        <a:effectLst/>
                        <a:latin typeface="+mn-lt"/>
                        <a:ea typeface="+mn-ea"/>
                        <a:cs typeface="+mn-cs"/>
                      </a:endParaRPr>
                    </a:p>
                  </a:txBody>
                  <a:tcPr marL="114300" marR="114300" marT="0" marB="0"/>
                </a:tc>
                <a:tc>
                  <a:txBody>
                    <a:bodyPr/>
                    <a:lstStyle/>
                    <a:p>
                      <a:pPr marL="0" marR="0" algn="r" defTabSz="914400" rtl="1" eaLnBrk="1" latinLnBrk="0" hangingPunct="1">
                        <a:lnSpc>
                          <a:spcPct val="107000"/>
                        </a:lnSpc>
                        <a:spcBef>
                          <a:spcPts val="0"/>
                        </a:spcBef>
                        <a:spcAft>
                          <a:spcPts val="0"/>
                        </a:spcAft>
                      </a:pPr>
                      <a:r>
                        <a:rPr lang="ar-SA" sz="1800" kern="1200" dirty="0" smtClean="0">
                          <a:effectLst/>
                        </a:rPr>
                        <a:t>نظم دعم القرار والإستراتيجية العامة لصنع القرار في القطاع في مصر</a:t>
                      </a:r>
                      <a:endParaRPr lang="en-US" sz="1800" kern="1200" dirty="0">
                        <a:solidFill>
                          <a:schemeClr val="dk1"/>
                        </a:solidFill>
                        <a:effectLst/>
                        <a:latin typeface="+mn-lt"/>
                        <a:ea typeface="+mn-ea"/>
                        <a:cs typeface="+mn-cs"/>
                      </a:endParaRPr>
                    </a:p>
                  </a:txBody>
                  <a:tcPr marL="114300" marR="114300" marT="0" marB="0"/>
                </a:tc>
                <a:tc>
                  <a:txBody>
                    <a:bodyPr/>
                    <a:lstStyle/>
                    <a:p>
                      <a:pPr marL="0" marR="0" algn="ctr" defTabSz="914400" rtl="1" eaLnBrk="1" latinLnBrk="0" hangingPunct="1">
                        <a:lnSpc>
                          <a:spcPct val="107000"/>
                        </a:lnSpc>
                        <a:spcBef>
                          <a:spcPts val="0"/>
                        </a:spcBef>
                        <a:spcAft>
                          <a:spcPts val="0"/>
                        </a:spcAft>
                      </a:pPr>
                      <a:r>
                        <a:rPr lang="en-US" sz="1800" kern="1200" dirty="0">
                          <a:effectLst/>
                        </a:rPr>
                        <a:t> </a:t>
                      </a:r>
                    </a:p>
                    <a:p>
                      <a:pPr marL="0" marR="0" algn="ctr" defTabSz="914400" rtl="1" eaLnBrk="1" latinLnBrk="0" hangingPunct="1">
                        <a:lnSpc>
                          <a:spcPct val="107000"/>
                        </a:lnSpc>
                        <a:spcBef>
                          <a:spcPts val="0"/>
                        </a:spcBef>
                        <a:spcAft>
                          <a:spcPts val="0"/>
                        </a:spcAft>
                      </a:pPr>
                      <a:r>
                        <a:rPr lang="ar-SA" sz="1800" kern="1200" dirty="0" smtClean="0">
                          <a:effectLst/>
                        </a:rPr>
                        <a:t>4</a:t>
                      </a:r>
                      <a:endParaRPr lang="en-US" sz="1800" kern="1200" dirty="0">
                        <a:solidFill>
                          <a:schemeClr val="dk1"/>
                        </a:solidFill>
                        <a:effectLst/>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183956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38200"/>
            <a:ext cx="6345260" cy="761999"/>
          </a:xfrm>
        </p:spPr>
        <p:txBody>
          <a:bodyPr>
            <a:normAutofit/>
          </a:bodyPr>
          <a:lstStyle/>
          <a:p>
            <a:pPr algn="ctr"/>
            <a:r>
              <a:rPr lang="ar-SA" dirty="0"/>
              <a:t>مناطق توزيع العينة </a:t>
            </a:r>
            <a:endParaRPr lang="en-US" dirty="0"/>
          </a:p>
        </p:txBody>
      </p:sp>
      <p:sp>
        <p:nvSpPr>
          <p:cNvPr id="3" name="Content Placeholder 2"/>
          <p:cNvSpPr>
            <a:spLocks noGrp="1"/>
          </p:cNvSpPr>
          <p:nvPr>
            <p:ph idx="4294967295"/>
          </p:nvPr>
        </p:nvSpPr>
        <p:spPr>
          <a:xfrm>
            <a:off x="764232" y="2438400"/>
            <a:ext cx="7696200" cy="3840163"/>
          </a:xfrm>
        </p:spPr>
        <p:txBody>
          <a:bodyPr>
            <a:normAutofit/>
          </a:bodyPr>
          <a:lstStyle/>
          <a:p>
            <a:pPr rtl="1"/>
            <a:r>
              <a:rPr lang="ar-SA" sz="2000" b="1" dirty="0" smtClean="0"/>
              <a:t>نابلس :</a:t>
            </a:r>
            <a:endParaRPr lang="ar-SA" b="1" dirty="0" smtClean="0"/>
          </a:p>
          <a:p>
            <a:pPr lvl="1">
              <a:buFont typeface="Wingdings" pitchFamily="2" charset="2"/>
              <a:buChar char="§"/>
            </a:pPr>
            <a:r>
              <a:rPr lang="ar-SA" dirty="0" smtClean="0"/>
              <a:t>شركة الاتصالات</a:t>
            </a:r>
          </a:p>
          <a:p>
            <a:pPr lvl="1">
              <a:buFont typeface="Wingdings" pitchFamily="2" charset="2"/>
              <a:buChar char="§"/>
            </a:pPr>
            <a:r>
              <a:rPr lang="ar-SA" dirty="0" smtClean="0"/>
              <a:t>شركة جوال</a:t>
            </a:r>
          </a:p>
          <a:p>
            <a:pPr lvl="1">
              <a:buFont typeface="Wingdings" pitchFamily="2" charset="2"/>
              <a:buChar char="§"/>
            </a:pPr>
            <a:r>
              <a:rPr lang="ar-SA" dirty="0" smtClean="0"/>
              <a:t>شركة الإسراء</a:t>
            </a:r>
          </a:p>
          <a:p>
            <a:pPr lvl="1">
              <a:buFont typeface="Wingdings" pitchFamily="2" charset="2"/>
              <a:buChar char="§"/>
            </a:pPr>
            <a:r>
              <a:rPr lang="ar-SA" dirty="0" smtClean="0"/>
              <a:t>شركة </a:t>
            </a:r>
            <a:r>
              <a:rPr lang="ar-SA" dirty="0"/>
              <a:t>ترست العالمية </a:t>
            </a:r>
            <a:r>
              <a:rPr lang="ar-SA" dirty="0" smtClean="0"/>
              <a:t>للتأمين</a:t>
            </a:r>
          </a:p>
          <a:p>
            <a:pPr lvl="1">
              <a:buFont typeface="Wingdings" pitchFamily="2" charset="2"/>
              <a:buChar char="§"/>
            </a:pPr>
            <a:r>
              <a:rPr lang="ar-SA" dirty="0" smtClean="0"/>
              <a:t>شركة </a:t>
            </a:r>
            <a:r>
              <a:rPr lang="ar-SA" dirty="0"/>
              <a:t>جلوبال تك </a:t>
            </a:r>
            <a:r>
              <a:rPr lang="ar-SA" dirty="0" smtClean="0"/>
              <a:t>للكمبيوتر</a:t>
            </a:r>
            <a:endParaRPr lang="ar-SA" dirty="0"/>
          </a:p>
          <a:p>
            <a:pPr marL="0" indent="0" rtl="1">
              <a:buNone/>
            </a:pPr>
            <a:endParaRPr lang="ar-SA" dirty="0"/>
          </a:p>
          <a:p>
            <a:r>
              <a:rPr lang="ar-SA" sz="2000" b="1" dirty="0" smtClean="0"/>
              <a:t>جنين :</a:t>
            </a:r>
          </a:p>
          <a:p>
            <a:pPr lvl="1">
              <a:buFont typeface="Wingdings" pitchFamily="2" charset="2"/>
              <a:buChar char="§"/>
            </a:pPr>
            <a:r>
              <a:rPr lang="ar-SA" dirty="0" smtClean="0"/>
              <a:t>شركة السيلاوي</a:t>
            </a:r>
          </a:p>
          <a:p>
            <a:pPr lvl="1">
              <a:buFont typeface="Wingdings" pitchFamily="2" charset="2"/>
              <a:buChar char="§"/>
            </a:pPr>
            <a:r>
              <a:rPr lang="en-US" dirty="0" smtClean="0"/>
              <a:t>7</a:t>
            </a:r>
            <a:r>
              <a:rPr lang="ar-SA" dirty="0" smtClean="0"/>
              <a:t> </a:t>
            </a:r>
            <a:r>
              <a:rPr lang="ar-SA" dirty="0"/>
              <a:t>برذرز للاستيراد والتجارة </a:t>
            </a:r>
            <a:r>
              <a:rPr lang="ar-SA" dirty="0" smtClean="0"/>
              <a:t>العامة</a:t>
            </a:r>
            <a:endParaRPr lang="ar-SA" dirty="0"/>
          </a:p>
        </p:txBody>
      </p:sp>
    </p:spTree>
    <p:extLst>
      <p:ext uri="{BB962C8B-B14F-4D97-AF65-F5344CB8AC3E}">
        <p14:creationId xmlns:p14="http://schemas.microsoft.com/office/powerpoint/2010/main" val="2788374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1000"/>
                                        <p:tgtEl>
                                          <p:spTgt spid="3">
                                            <p:txEl>
                                              <p:pRg st="8" end="8"/>
                                            </p:txEl>
                                          </p:spTgt>
                                        </p:tgtEl>
                                      </p:cBhvr>
                                    </p:animEffect>
                                    <p:anim calcmode="lin" valueType="num">
                                      <p:cBhvr>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6345260" cy="709865"/>
          </a:xfrm>
        </p:spPr>
        <p:txBody>
          <a:bodyPr/>
          <a:lstStyle/>
          <a:p>
            <a:pPr algn="ctr"/>
            <a:r>
              <a:rPr lang="ar-SA" sz="3600" b="1" dirty="0" smtClean="0"/>
              <a:t>حجم العينة </a:t>
            </a:r>
            <a:endParaRPr lang="en-US" sz="3600" b="1" dirty="0"/>
          </a:p>
        </p:txBody>
      </p:sp>
      <p:sp>
        <p:nvSpPr>
          <p:cNvPr id="3" name="Content Placeholder 2"/>
          <p:cNvSpPr>
            <a:spLocks noGrp="1"/>
          </p:cNvSpPr>
          <p:nvPr>
            <p:ph idx="4294967295"/>
          </p:nvPr>
        </p:nvSpPr>
        <p:spPr>
          <a:xfrm>
            <a:off x="323528" y="1988840"/>
            <a:ext cx="8229600" cy="4114800"/>
          </a:xfrm>
        </p:spPr>
        <p:txBody>
          <a:bodyPr/>
          <a:lstStyle/>
          <a:p>
            <a:pPr marL="0" indent="0" algn="r" rtl="1">
              <a:buNone/>
            </a:pPr>
            <a:r>
              <a:rPr lang="ar-SA" sz="2000" b="1" dirty="0" smtClean="0"/>
              <a:t>لحساب حجم العينة المحتاجة لهذه الدراسة :</a:t>
            </a:r>
          </a:p>
          <a:p>
            <a:pPr marL="0" indent="0" algn="r" rtl="1">
              <a:buNone/>
            </a:pPr>
            <a:endParaRPr lang="ar-SA" sz="2000" b="1" dirty="0" smtClean="0"/>
          </a:p>
          <a:p>
            <a:pPr algn="r" rtl="1">
              <a:buFont typeface="Wingdings" pitchFamily="2" charset="2"/>
              <a:buChar char="q"/>
            </a:pPr>
            <a:r>
              <a:rPr lang="ar-SA" sz="2000" dirty="0"/>
              <a:t>حجم العنية </a:t>
            </a:r>
            <a:r>
              <a:rPr lang="ar-SA" sz="2000" dirty="0" smtClean="0"/>
              <a:t>: </a:t>
            </a:r>
            <a:r>
              <a:rPr lang="en-US" sz="2000" dirty="0" smtClean="0"/>
              <a:t>64</a:t>
            </a:r>
            <a:r>
              <a:rPr lang="ar-SA" sz="2000" dirty="0" smtClean="0"/>
              <a:t> موظف .</a:t>
            </a:r>
          </a:p>
          <a:p>
            <a:pPr marL="0" indent="0" algn="r" rtl="1">
              <a:buNone/>
            </a:pPr>
            <a:endParaRPr lang="ar-SA" sz="2000" dirty="0"/>
          </a:p>
          <a:p>
            <a:pPr algn="r" rtl="1">
              <a:buFont typeface="Wingdings" pitchFamily="2" charset="2"/>
              <a:buChar char="q"/>
            </a:pPr>
            <a:endParaRPr lang="ar-SA" sz="2000" dirty="0" smtClean="0"/>
          </a:p>
          <a:p>
            <a:pPr algn="r" rtl="1">
              <a:buFont typeface="Wingdings" pitchFamily="2" charset="2"/>
              <a:buChar char="q"/>
            </a:pPr>
            <a:endParaRPr lang="ar-SA" sz="2000" dirty="0"/>
          </a:p>
          <a:p>
            <a:pPr marL="0" indent="0" algn="r" rtl="1">
              <a:buNone/>
            </a:pPr>
            <a:endParaRPr lang="ar-SA" sz="2000" dirty="0" smtClean="0"/>
          </a:p>
          <a:p>
            <a:pPr algn="r" rtl="1">
              <a:buFont typeface="Wingdings" pitchFamily="2" charset="2"/>
              <a:buChar char="q"/>
            </a:pPr>
            <a:r>
              <a:rPr lang="ar-SA" sz="2000" dirty="0" smtClean="0"/>
              <a:t>معدل </a:t>
            </a:r>
            <a:r>
              <a:rPr lang="ar-SA" sz="2000" dirty="0"/>
              <a:t>الاستجابة </a:t>
            </a:r>
            <a:r>
              <a:rPr lang="ar-SA" sz="2000" dirty="0" smtClean="0"/>
              <a:t>: </a:t>
            </a:r>
            <a:r>
              <a:rPr lang="en-US" sz="2000" dirty="0" smtClean="0"/>
              <a:t>97.3</a:t>
            </a:r>
            <a:r>
              <a:rPr lang="ar-SA" sz="2000" dirty="0" smtClean="0"/>
              <a:t>% .</a:t>
            </a:r>
            <a:endParaRPr lang="en-US" sz="2000" b="1" dirty="0" smtClean="0"/>
          </a:p>
          <a:p>
            <a:endParaRPr lang="en-US" dirty="0" smtClean="0"/>
          </a:p>
          <a:p>
            <a:pPr marL="0" indent="0">
              <a:buNone/>
            </a:pPr>
            <a:endParaRPr lang="en-US" dirty="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1660277280"/>
              </p:ext>
            </p:extLst>
          </p:nvPr>
        </p:nvGraphicFramePr>
        <p:xfrm>
          <a:off x="1597318" y="4626402"/>
          <a:ext cx="3168352" cy="1944216"/>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2845470"/>
            <a:ext cx="2016224" cy="1375618"/>
          </a:xfrm>
          <a:prstGeom prst="rect">
            <a:avLst/>
          </a:prstGeom>
        </p:spPr>
      </p:pic>
    </p:spTree>
    <p:extLst>
      <p:ext uri="{BB962C8B-B14F-4D97-AF65-F5344CB8AC3E}">
        <p14:creationId xmlns:p14="http://schemas.microsoft.com/office/powerpoint/2010/main" val="79142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arn(inVertical)">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14400"/>
            <a:ext cx="6343672" cy="709865"/>
          </a:xfrm>
        </p:spPr>
        <p:txBody>
          <a:bodyPr>
            <a:normAutofit/>
          </a:bodyPr>
          <a:lstStyle/>
          <a:p>
            <a:pPr algn="ctr"/>
            <a:r>
              <a:rPr lang="ar-SA" dirty="0"/>
              <a:t>أداة جمع البيانات </a:t>
            </a:r>
            <a:endParaRPr lang="en-US" dirty="0"/>
          </a:p>
        </p:txBody>
      </p:sp>
      <p:sp>
        <p:nvSpPr>
          <p:cNvPr id="3" name="Content Placeholder 2"/>
          <p:cNvSpPr>
            <a:spLocks noGrp="1"/>
          </p:cNvSpPr>
          <p:nvPr>
            <p:ph idx="1"/>
          </p:nvPr>
        </p:nvSpPr>
        <p:spPr>
          <a:xfrm>
            <a:off x="609600" y="2362200"/>
            <a:ext cx="7793060" cy="3530600"/>
          </a:xfrm>
        </p:spPr>
        <p:txBody>
          <a:bodyPr>
            <a:normAutofit lnSpcReduction="10000"/>
          </a:bodyPr>
          <a:lstStyle/>
          <a:p>
            <a:pPr algn="r">
              <a:lnSpc>
                <a:spcPct val="110000"/>
              </a:lnSpc>
              <a:buSzPct val="110000"/>
            </a:pPr>
            <a:r>
              <a:rPr lang="ar-LY" sz="2000" b="1" dirty="0"/>
              <a:t>استخدم الباحثون اس</a:t>
            </a:r>
            <a:r>
              <a:rPr lang="ar-SA" sz="2000" b="1" dirty="0"/>
              <a:t>ت</a:t>
            </a:r>
            <a:r>
              <a:rPr lang="ar-LY" sz="2000" b="1" dirty="0"/>
              <a:t>بانة لجمع البيانات حول متغيرات الدراسة حيث تم توزيعها على مفردات العينة , نم تقسيم </a:t>
            </a:r>
            <a:r>
              <a:rPr lang="ar-SA" sz="2000" b="1" dirty="0"/>
              <a:t>ا</a:t>
            </a:r>
            <a:r>
              <a:rPr lang="ar-LY" sz="2000" b="1" dirty="0"/>
              <a:t>لاستبانه الى المحاور </a:t>
            </a:r>
            <a:r>
              <a:rPr lang="ar-LY" sz="2000" b="1" dirty="0" smtClean="0"/>
              <a:t>التالية:</a:t>
            </a:r>
            <a:endParaRPr lang="ar-SA" sz="2000" b="1" dirty="0" smtClean="0"/>
          </a:p>
          <a:p>
            <a:pPr marL="0" indent="0" algn="r">
              <a:lnSpc>
                <a:spcPct val="110000"/>
              </a:lnSpc>
              <a:buNone/>
            </a:pPr>
            <a:endParaRPr lang="ar-SA" dirty="0"/>
          </a:p>
          <a:p>
            <a:pPr lvl="1">
              <a:lnSpc>
                <a:spcPct val="110000"/>
              </a:lnSpc>
              <a:buFont typeface="Wingdings" pitchFamily="2" charset="2"/>
              <a:buChar char="§"/>
            </a:pPr>
            <a:r>
              <a:rPr lang="ar-LY" dirty="0" smtClean="0"/>
              <a:t>المعلومات </a:t>
            </a:r>
            <a:r>
              <a:rPr lang="ar-LY" dirty="0"/>
              <a:t>الشخصية</a:t>
            </a:r>
            <a:r>
              <a:rPr lang="ar-LY" dirty="0" smtClean="0"/>
              <a:t>.</a:t>
            </a:r>
            <a:endParaRPr lang="ar-LY" dirty="0"/>
          </a:p>
          <a:p>
            <a:pPr lvl="1">
              <a:buFont typeface="Wingdings" pitchFamily="2" charset="2"/>
              <a:buChar char="§"/>
            </a:pPr>
            <a:r>
              <a:rPr lang="ar-SA" dirty="0"/>
              <a:t>دعم الإدارة العليا لاستخدام نظم دعم القرارات</a:t>
            </a:r>
            <a:r>
              <a:rPr lang="ar-SA" dirty="0" smtClean="0"/>
              <a:t>.</a:t>
            </a:r>
            <a:endParaRPr lang="en-US" dirty="0"/>
          </a:p>
          <a:p>
            <a:pPr lvl="1">
              <a:buFont typeface="Wingdings" pitchFamily="2" charset="2"/>
              <a:buChar char="§"/>
            </a:pPr>
            <a:r>
              <a:rPr lang="ar-SA" dirty="0" smtClean="0"/>
              <a:t>الإمكانيات</a:t>
            </a:r>
            <a:r>
              <a:rPr lang="ar-LY" dirty="0" smtClean="0"/>
              <a:t> </a:t>
            </a:r>
            <a:r>
              <a:rPr lang="ar-LY" dirty="0"/>
              <a:t>المادية</a:t>
            </a:r>
            <a:r>
              <a:rPr lang="ar-SA" dirty="0"/>
              <a:t> </a:t>
            </a:r>
            <a:r>
              <a:rPr lang="ar-LY" dirty="0"/>
              <a:t>المتاحة </a:t>
            </a:r>
            <a:r>
              <a:rPr lang="ar-SA" dirty="0"/>
              <a:t>لتطبيق نظم دعم القرارات</a:t>
            </a:r>
            <a:r>
              <a:rPr lang="ar-SA" dirty="0" smtClean="0"/>
              <a:t>.</a:t>
            </a:r>
            <a:endParaRPr lang="ar-LY" dirty="0"/>
          </a:p>
          <a:p>
            <a:pPr lvl="1">
              <a:buFont typeface="Wingdings" pitchFamily="2" charset="2"/>
              <a:buChar char="§"/>
            </a:pPr>
            <a:r>
              <a:rPr lang="ar-SA" dirty="0"/>
              <a:t>الإمكانيات</a:t>
            </a:r>
            <a:r>
              <a:rPr lang="ar-LY" dirty="0"/>
              <a:t> البشرية المتاحة </a:t>
            </a:r>
            <a:r>
              <a:rPr lang="ar-SA" dirty="0"/>
              <a:t>لتطبيق نظم دعم القرارات</a:t>
            </a:r>
            <a:r>
              <a:rPr lang="ar-LY" dirty="0"/>
              <a:t>.</a:t>
            </a:r>
          </a:p>
          <a:p>
            <a:pPr lvl="1">
              <a:buFont typeface="Wingdings" pitchFamily="2" charset="2"/>
              <a:buChar char="§"/>
            </a:pPr>
            <a:r>
              <a:rPr lang="ar-SA" dirty="0"/>
              <a:t>الإمكانيات الفنية المتاحة لتطبيق نظم دعم القرارات.</a:t>
            </a:r>
          </a:p>
          <a:p>
            <a:pPr lvl="1">
              <a:buFont typeface="Wingdings" pitchFamily="2" charset="2"/>
              <a:buChar char="§"/>
            </a:pPr>
            <a:r>
              <a:rPr lang="ar-SA" dirty="0"/>
              <a:t>الإمكانيات التنظيمية لتطبيق نظم دعم القرارات.</a:t>
            </a:r>
          </a:p>
          <a:p>
            <a:pPr lvl="1">
              <a:buFont typeface="Wingdings" pitchFamily="2" charset="2"/>
              <a:buChar char="§"/>
            </a:pPr>
            <a:r>
              <a:rPr lang="ar-SA" dirty="0"/>
              <a:t>تطبيق نظم دعم القرار في عملية اتخاذ القرارات الإستراتيجية.</a:t>
            </a:r>
          </a:p>
          <a:p>
            <a:pPr algn="r">
              <a:buNone/>
            </a:pPr>
            <a:endParaRPr lang="en-US" sz="2000" dirty="0"/>
          </a:p>
        </p:txBody>
      </p:sp>
    </p:spTree>
    <p:extLst>
      <p:ext uri="{BB962C8B-B14F-4D97-AF65-F5344CB8AC3E}">
        <p14:creationId xmlns:p14="http://schemas.microsoft.com/office/powerpoint/2010/main" val="413184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4672" y="833038"/>
            <a:ext cx="6343672" cy="709865"/>
          </a:xfrm>
        </p:spPr>
        <p:txBody>
          <a:bodyPr>
            <a:normAutofit/>
          </a:bodyPr>
          <a:lstStyle/>
          <a:p>
            <a:pPr algn="ctr"/>
            <a:r>
              <a:rPr lang="ar-LY" dirty="0"/>
              <a:t>التحليل الاحصائي</a:t>
            </a:r>
            <a:endParaRPr lang="en-US" dirty="0"/>
          </a:p>
        </p:txBody>
      </p:sp>
      <p:sp>
        <p:nvSpPr>
          <p:cNvPr id="4" name="TextBox 3"/>
          <p:cNvSpPr txBox="1"/>
          <p:nvPr/>
        </p:nvSpPr>
        <p:spPr>
          <a:xfrm>
            <a:off x="878670" y="2590800"/>
            <a:ext cx="7772400" cy="1323439"/>
          </a:xfrm>
          <a:prstGeom prst="rect">
            <a:avLst/>
          </a:prstGeom>
          <a:noFill/>
        </p:spPr>
        <p:txBody>
          <a:bodyPr wrap="square" rtlCol="0">
            <a:spAutoFit/>
          </a:bodyPr>
          <a:lstStyle/>
          <a:p>
            <a:pPr marL="285750" indent="-285750" algn="r" rtl="1">
              <a:buSzPct val="115000"/>
              <a:buFont typeface="Arial" pitchFamily="34" charset="0"/>
              <a:buChar char="•"/>
            </a:pPr>
            <a:r>
              <a:rPr lang="ar-LY" sz="2000" b="1" dirty="0"/>
              <a:t>تمت معالجة بيانات الدراسة باستخدام عدد من الأساليب الاحصائية على برنامج التحليل الاحصائ</a:t>
            </a:r>
            <a:r>
              <a:rPr lang="ar-SA" sz="2000" b="1" dirty="0"/>
              <a:t>ي (</a:t>
            </a:r>
            <a:r>
              <a:rPr lang="en-US" sz="2000" b="1" dirty="0"/>
              <a:t>SPSS</a:t>
            </a:r>
            <a:r>
              <a:rPr lang="ar-SA" sz="2000" b="1" dirty="0" smtClean="0"/>
              <a:t>)</a:t>
            </a:r>
          </a:p>
          <a:p>
            <a:pPr algn="r" rtl="1">
              <a:buSzPct val="115000"/>
            </a:pPr>
            <a:endParaRPr lang="ar-SA" sz="2000" dirty="0"/>
          </a:p>
          <a:p>
            <a:pPr lvl="1" algn="r" rtl="1"/>
            <a:endParaRPr lang="ar-SA" sz="2000" dirty="0"/>
          </a:p>
        </p:txBody>
      </p:sp>
    </p:spTree>
    <p:extLst>
      <p:ext uri="{BB962C8B-B14F-4D97-AF65-F5344CB8AC3E}">
        <p14:creationId xmlns:p14="http://schemas.microsoft.com/office/powerpoint/2010/main" val="313547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0"/>
            <a:ext cx="6343672" cy="709865"/>
          </a:xfrm>
        </p:spPr>
        <p:txBody>
          <a:bodyPr/>
          <a:lstStyle/>
          <a:p>
            <a:pPr algn="ctr"/>
            <a:r>
              <a:rPr lang="ar-SA" sz="3600" b="1" dirty="0" smtClean="0"/>
              <a:t>صدق و</a:t>
            </a:r>
            <a:r>
              <a:rPr lang="ar-LY" sz="3600" b="1" dirty="0" smtClean="0"/>
              <a:t>ثبات الادا</a:t>
            </a:r>
            <a:r>
              <a:rPr lang="ar-SA" sz="3600" b="1" dirty="0" smtClean="0"/>
              <a:t>ة</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1151692"/>
              </p:ext>
            </p:extLst>
          </p:nvPr>
        </p:nvGraphicFramePr>
        <p:xfrm>
          <a:off x="1043608" y="2132857"/>
          <a:ext cx="7081747" cy="4032446"/>
        </p:xfrm>
        <a:graphic>
          <a:graphicData uri="http://schemas.openxmlformats.org/drawingml/2006/table">
            <a:tbl>
              <a:tblPr rtl="1">
                <a:tableStyleId>{C4B1156A-380E-4F78-BDF5-A606A8083BF9}</a:tableStyleId>
              </a:tblPr>
              <a:tblGrid>
                <a:gridCol w="1114505"/>
                <a:gridCol w="4778437"/>
                <a:gridCol w="1188805"/>
              </a:tblGrid>
              <a:tr h="500925">
                <a:tc>
                  <a:txBody>
                    <a:bodyPr/>
                    <a:lstStyle/>
                    <a:p>
                      <a:pPr algn="ctr" rtl="1" fontAlgn="b"/>
                      <a:r>
                        <a:rPr lang="ar-LY" sz="1600" b="1" u="none" strike="noStrike" dirty="0">
                          <a:effectLst/>
                        </a:rPr>
                        <a:t>المحور</a:t>
                      </a:r>
                      <a:endParaRPr lang="ar-LY" sz="1600" b="1" i="0" u="none" strike="noStrike" dirty="0">
                        <a:solidFill>
                          <a:srgbClr val="000000"/>
                        </a:solidFill>
                        <a:effectLst/>
                        <a:latin typeface="Calibri"/>
                      </a:endParaRPr>
                    </a:p>
                  </a:txBody>
                  <a:tcPr marL="9525" marR="9525" marT="9525" marB="0" anchor="ctr">
                    <a:solidFill>
                      <a:schemeClr val="accent1">
                        <a:lumMod val="75000"/>
                      </a:schemeClr>
                    </a:solidFill>
                  </a:tcPr>
                </a:tc>
                <a:tc>
                  <a:txBody>
                    <a:bodyPr/>
                    <a:lstStyle/>
                    <a:p>
                      <a:pPr algn="ctr" rtl="1" fontAlgn="b"/>
                      <a:r>
                        <a:rPr lang="ar-LY" sz="1600" b="1" u="none" strike="noStrike" dirty="0">
                          <a:effectLst/>
                        </a:rPr>
                        <a:t>محتوى المحور</a:t>
                      </a:r>
                      <a:endParaRPr lang="ar-LY" sz="1600" b="1" i="0" u="none" strike="noStrike" dirty="0">
                        <a:solidFill>
                          <a:srgbClr val="000000"/>
                        </a:solidFill>
                        <a:effectLst/>
                        <a:latin typeface="Calibri"/>
                      </a:endParaRPr>
                    </a:p>
                  </a:txBody>
                  <a:tcPr marL="9525" marR="9525" marT="9525" marB="0" anchor="ctr">
                    <a:solidFill>
                      <a:schemeClr val="accent1">
                        <a:lumMod val="75000"/>
                      </a:schemeClr>
                    </a:solidFill>
                  </a:tcPr>
                </a:tc>
                <a:tc>
                  <a:txBody>
                    <a:bodyPr/>
                    <a:lstStyle/>
                    <a:p>
                      <a:pPr algn="ctr" rtl="1" fontAlgn="b"/>
                      <a:r>
                        <a:rPr lang="ar-LY" sz="1600" b="1" u="none" strike="noStrike" dirty="0">
                          <a:effectLst/>
                        </a:rPr>
                        <a:t>عدد الفقرات</a:t>
                      </a:r>
                      <a:endParaRPr lang="ar-LY" sz="1600" b="1" i="0" u="none" strike="noStrike" dirty="0">
                        <a:solidFill>
                          <a:srgbClr val="000000"/>
                        </a:solidFill>
                        <a:effectLst/>
                        <a:latin typeface="Calibri"/>
                      </a:endParaRPr>
                    </a:p>
                  </a:txBody>
                  <a:tcPr marL="9525" marR="9525" marT="9525" marB="0" anchor="ctr">
                    <a:solidFill>
                      <a:schemeClr val="accent1">
                        <a:lumMod val="75000"/>
                      </a:schemeClr>
                    </a:solidFill>
                  </a:tcPr>
                </a:tc>
              </a:tr>
              <a:tr h="500925">
                <a:tc>
                  <a:txBody>
                    <a:bodyPr/>
                    <a:lstStyle/>
                    <a:p>
                      <a:pPr algn="ctr" rtl="1" fontAlgn="b"/>
                      <a:r>
                        <a:rPr lang="ar-LY" sz="1600" b="1" u="none" strike="noStrike">
                          <a:effectLst/>
                        </a:rPr>
                        <a:t>الأول</a:t>
                      </a:r>
                      <a:endParaRPr lang="ar-LY" sz="1600" b="1" i="0" u="none" strike="noStrike">
                        <a:solidFill>
                          <a:srgbClr val="000000"/>
                        </a:solidFill>
                        <a:effectLst/>
                        <a:latin typeface="Calibri"/>
                      </a:endParaRPr>
                    </a:p>
                  </a:txBody>
                  <a:tcPr marL="9525" marR="9525" marT="9525" marB="0" anchor="ctr"/>
                </a:tc>
                <a:tc>
                  <a:txBody>
                    <a:bodyPr/>
                    <a:lstStyle/>
                    <a:p>
                      <a:pPr algn="ctr" rtl="1" fontAlgn="b"/>
                      <a:r>
                        <a:rPr lang="ar-LY" sz="1600" b="1" u="none" strike="noStrike" dirty="0">
                          <a:effectLst/>
                        </a:rPr>
                        <a:t>الامكانات التنظيمية المتاحة لاستخدام انظمة المعلومات الادارية</a:t>
                      </a:r>
                      <a:endParaRPr lang="ar-LY" sz="1600" b="1" i="0" u="none" strike="noStrike" dirty="0">
                        <a:solidFill>
                          <a:srgbClr val="000000"/>
                        </a:solidFill>
                        <a:effectLst/>
                        <a:latin typeface="Calibri"/>
                      </a:endParaRPr>
                    </a:p>
                  </a:txBody>
                  <a:tcPr marL="9525" marR="9525" marT="9525" marB="0" anchor="ctr"/>
                </a:tc>
                <a:tc>
                  <a:txBody>
                    <a:bodyPr/>
                    <a:lstStyle/>
                    <a:p>
                      <a:pPr algn="ctr" rtl="0" fontAlgn="b"/>
                      <a:r>
                        <a:rPr lang="en-US" sz="1600" b="1" u="none" strike="noStrike" dirty="0" smtClean="0">
                          <a:effectLst/>
                        </a:rPr>
                        <a:t>3</a:t>
                      </a:r>
                      <a:endParaRPr lang="en-US" sz="1600" b="1" i="0" u="none" strike="noStrike" dirty="0">
                        <a:solidFill>
                          <a:srgbClr val="000000"/>
                        </a:solidFill>
                        <a:effectLst/>
                        <a:latin typeface="Calibri"/>
                      </a:endParaRPr>
                    </a:p>
                  </a:txBody>
                  <a:tcPr marL="9525" marR="9525" marT="9525" marB="0" anchor="ctr"/>
                </a:tc>
              </a:tr>
              <a:tr h="500925">
                <a:tc>
                  <a:txBody>
                    <a:bodyPr/>
                    <a:lstStyle/>
                    <a:p>
                      <a:pPr algn="ctr" rtl="1" fontAlgn="b"/>
                      <a:r>
                        <a:rPr lang="ar-LY" sz="1600" b="1" u="none" strike="noStrike">
                          <a:effectLst/>
                        </a:rPr>
                        <a:t>الثاني</a:t>
                      </a:r>
                      <a:endParaRPr lang="ar-LY" sz="1600" b="1" i="0" u="none" strike="noStrike">
                        <a:solidFill>
                          <a:srgbClr val="000000"/>
                        </a:solidFill>
                        <a:effectLst/>
                        <a:latin typeface="Calibri"/>
                      </a:endParaRPr>
                    </a:p>
                  </a:txBody>
                  <a:tcPr marL="9525" marR="9525" marT="9525" marB="0" anchor="ctr"/>
                </a:tc>
                <a:tc>
                  <a:txBody>
                    <a:bodyPr/>
                    <a:lstStyle/>
                    <a:p>
                      <a:pPr algn="ctr" rtl="1" fontAlgn="b"/>
                      <a:r>
                        <a:rPr lang="ar-LY" sz="1600" b="1" u="none" strike="noStrike" dirty="0">
                          <a:effectLst/>
                        </a:rPr>
                        <a:t>الامكانات المادية المتاحة لاستخدام انظمة المعلومات </a:t>
                      </a:r>
                      <a:r>
                        <a:rPr lang="ar-LY" sz="1600" b="1" u="none" strike="noStrike" dirty="0" smtClean="0">
                          <a:effectLst/>
                        </a:rPr>
                        <a:t>الادارية</a:t>
                      </a:r>
                      <a:endParaRPr lang="ar-LY" sz="1600" b="1" i="0" u="none" strike="noStrike" dirty="0">
                        <a:solidFill>
                          <a:srgbClr val="000000"/>
                        </a:solidFill>
                        <a:effectLst/>
                        <a:latin typeface="Calibri"/>
                      </a:endParaRPr>
                    </a:p>
                  </a:txBody>
                  <a:tcPr marL="9525" marR="9525" marT="9525" marB="0" anchor="ctr"/>
                </a:tc>
                <a:tc>
                  <a:txBody>
                    <a:bodyPr/>
                    <a:lstStyle/>
                    <a:p>
                      <a:pPr algn="ctr" rtl="0" fontAlgn="b"/>
                      <a:r>
                        <a:rPr lang="en-US" sz="1600" b="1" u="none" strike="noStrike" dirty="0" smtClean="0">
                          <a:effectLst/>
                        </a:rPr>
                        <a:t>3</a:t>
                      </a:r>
                      <a:endParaRPr lang="en-US" sz="1600" b="1" i="0" u="none" strike="noStrike" dirty="0">
                        <a:solidFill>
                          <a:srgbClr val="000000"/>
                        </a:solidFill>
                        <a:effectLst/>
                        <a:latin typeface="Calibri"/>
                      </a:endParaRPr>
                    </a:p>
                  </a:txBody>
                  <a:tcPr marL="9525" marR="9525" marT="9525" marB="0" anchor="ctr"/>
                </a:tc>
              </a:tr>
              <a:tr h="500925">
                <a:tc>
                  <a:txBody>
                    <a:bodyPr/>
                    <a:lstStyle/>
                    <a:p>
                      <a:pPr algn="ctr" rtl="1" fontAlgn="b"/>
                      <a:r>
                        <a:rPr lang="ar-LY" sz="1600" b="1" u="none" strike="noStrike">
                          <a:effectLst/>
                        </a:rPr>
                        <a:t>الثالث</a:t>
                      </a:r>
                      <a:endParaRPr lang="ar-LY" sz="1600" b="1" i="0" u="none" strike="noStrike">
                        <a:solidFill>
                          <a:srgbClr val="000000"/>
                        </a:solidFill>
                        <a:effectLst/>
                        <a:latin typeface="Calibri"/>
                      </a:endParaRPr>
                    </a:p>
                  </a:txBody>
                  <a:tcPr marL="9525" marR="9525" marT="9525" marB="0" anchor="ctr"/>
                </a:tc>
                <a:tc>
                  <a:txBody>
                    <a:bodyPr/>
                    <a:lstStyle/>
                    <a:p>
                      <a:pPr algn="ctr" rtl="1" fontAlgn="b"/>
                      <a:r>
                        <a:rPr lang="ar-LY" sz="1600" b="1" u="none" strike="noStrike" dirty="0">
                          <a:effectLst/>
                        </a:rPr>
                        <a:t>الامكانات الفنية المتاحة لاستخدام انظمة المعلومات الادارية</a:t>
                      </a:r>
                      <a:endParaRPr lang="ar-LY" sz="1600" b="1" i="0" u="none" strike="noStrike" dirty="0">
                        <a:solidFill>
                          <a:srgbClr val="000000"/>
                        </a:solidFill>
                        <a:effectLst/>
                        <a:latin typeface="Calibri"/>
                      </a:endParaRPr>
                    </a:p>
                  </a:txBody>
                  <a:tcPr marL="9525" marR="9525" marT="9525" marB="0" anchor="ctr"/>
                </a:tc>
                <a:tc>
                  <a:txBody>
                    <a:bodyPr/>
                    <a:lstStyle/>
                    <a:p>
                      <a:pPr algn="ctr" rtl="0" fontAlgn="b"/>
                      <a:r>
                        <a:rPr lang="en-US" sz="1600" b="1" u="none" strike="noStrike" dirty="0" smtClean="0">
                          <a:effectLst/>
                        </a:rPr>
                        <a:t>3</a:t>
                      </a:r>
                      <a:endParaRPr lang="en-US" sz="1600" b="1" i="0" u="none" strike="noStrike" dirty="0">
                        <a:solidFill>
                          <a:srgbClr val="000000"/>
                        </a:solidFill>
                        <a:effectLst/>
                        <a:latin typeface="Calibri"/>
                      </a:endParaRPr>
                    </a:p>
                  </a:txBody>
                  <a:tcPr marL="9525" marR="9525" marT="9525" marB="0" anchor="ctr"/>
                </a:tc>
              </a:tr>
              <a:tr h="500925">
                <a:tc>
                  <a:txBody>
                    <a:bodyPr/>
                    <a:lstStyle/>
                    <a:p>
                      <a:pPr algn="ctr" rtl="1" fontAlgn="b"/>
                      <a:r>
                        <a:rPr lang="ar-LY" sz="1600" b="1" u="none" strike="noStrike">
                          <a:effectLst/>
                        </a:rPr>
                        <a:t>الرابع</a:t>
                      </a:r>
                      <a:endParaRPr lang="ar-LY" sz="1600" b="1" i="0" u="none" strike="noStrike">
                        <a:solidFill>
                          <a:srgbClr val="000000"/>
                        </a:solidFill>
                        <a:effectLst/>
                        <a:latin typeface="Calibri"/>
                      </a:endParaRPr>
                    </a:p>
                  </a:txBody>
                  <a:tcPr marL="9525" marR="9525" marT="9525" marB="0" anchor="ctr"/>
                </a:tc>
                <a:tc>
                  <a:txBody>
                    <a:bodyPr/>
                    <a:lstStyle/>
                    <a:p>
                      <a:pPr algn="ctr" rtl="1" fontAlgn="b"/>
                      <a:r>
                        <a:rPr lang="ar-LY" sz="1600" b="1" u="none" strike="noStrike" dirty="0">
                          <a:effectLst/>
                        </a:rPr>
                        <a:t>الامكانات البشرية المتاحة لاستخدام انظمة المعلومات الادارية</a:t>
                      </a:r>
                      <a:endParaRPr lang="ar-LY" sz="1600" b="1" i="0" u="none" strike="noStrike" dirty="0">
                        <a:solidFill>
                          <a:srgbClr val="000000"/>
                        </a:solidFill>
                        <a:effectLst/>
                        <a:latin typeface="Calibri"/>
                      </a:endParaRPr>
                    </a:p>
                  </a:txBody>
                  <a:tcPr marL="9525" marR="9525" marT="9525" marB="0" anchor="ctr"/>
                </a:tc>
                <a:tc>
                  <a:txBody>
                    <a:bodyPr/>
                    <a:lstStyle/>
                    <a:p>
                      <a:pPr algn="ctr" rtl="0" fontAlgn="b"/>
                      <a:r>
                        <a:rPr lang="en-US" sz="1600" b="1" u="none" strike="noStrike" dirty="0" smtClean="0">
                          <a:effectLst/>
                        </a:rPr>
                        <a:t>4</a:t>
                      </a:r>
                      <a:endParaRPr lang="en-US" sz="1600" b="1" i="0" u="none" strike="noStrike" dirty="0">
                        <a:solidFill>
                          <a:srgbClr val="000000"/>
                        </a:solidFill>
                        <a:effectLst/>
                        <a:latin typeface="Calibri"/>
                      </a:endParaRPr>
                    </a:p>
                  </a:txBody>
                  <a:tcPr marL="9525" marR="9525" marT="9525" marB="0" anchor="ctr"/>
                </a:tc>
              </a:tr>
              <a:tr h="500925">
                <a:tc>
                  <a:txBody>
                    <a:bodyPr/>
                    <a:lstStyle/>
                    <a:p>
                      <a:pPr algn="ctr" rtl="1" fontAlgn="b"/>
                      <a:r>
                        <a:rPr lang="ar-SA" sz="1600" b="1" u="none" strike="noStrike" dirty="0" smtClean="0">
                          <a:effectLst/>
                        </a:rPr>
                        <a:t>الخامس</a:t>
                      </a:r>
                      <a:endParaRPr lang="ar-LY" sz="1600" b="1" i="0" u="none" strike="noStrike" dirty="0">
                        <a:solidFill>
                          <a:srgbClr val="000000"/>
                        </a:solidFill>
                        <a:effectLst/>
                        <a:latin typeface="Calibri"/>
                      </a:endParaRPr>
                    </a:p>
                  </a:txBody>
                  <a:tcPr marL="9525" marR="9525" marT="9525" marB="0" anchor="ctr"/>
                </a:tc>
                <a:tc>
                  <a:txBody>
                    <a:bodyPr/>
                    <a:lstStyle/>
                    <a:p>
                      <a:pPr algn="ctr" rtl="1" fontAlgn="b"/>
                      <a:r>
                        <a:rPr lang="ar-SA" sz="1600" b="1" kern="1200" dirty="0" smtClean="0">
                          <a:effectLst/>
                        </a:rPr>
                        <a:t>دعم الإدارة العليا لاستخدام نظم دعم القرارات</a:t>
                      </a:r>
                      <a:endParaRPr lang="ar-LY" sz="1600" b="1" i="0" u="none" strike="noStrike" dirty="0">
                        <a:solidFill>
                          <a:srgbClr val="000000"/>
                        </a:solidFill>
                        <a:effectLst/>
                        <a:latin typeface="Calibri"/>
                      </a:endParaRPr>
                    </a:p>
                  </a:txBody>
                  <a:tcPr marL="9525" marR="9525" marT="9525" marB="0" anchor="ctr"/>
                </a:tc>
                <a:tc>
                  <a:txBody>
                    <a:bodyPr/>
                    <a:lstStyle/>
                    <a:p>
                      <a:pPr marL="0" algn="ctr" defTabSz="457200" rtl="0" eaLnBrk="1" fontAlgn="b" latinLnBrk="0" hangingPunct="1"/>
                      <a:r>
                        <a:rPr lang="en-US" sz="1600" b="1" u="none" strike="noStrike" kern="1200" dirty="0" smtClean="0">
                          <a:effectLst/>
                        </a:rPr>
                        <a:t>5</a:t>
                      </a:r>
                      <a:endParaRPr lang="en-US" sz="1600" b="1" u="none" strike="noStrike" kern="1200" dirty="0">
                        <a:solidFill>
                          <a:schemeClr val="dk1"/>
                        </a:solidFill>
                        <a:effectLst/>
                        <a:latin typeface="+mn-lt"/>
                        <a:ea typeface="+mn-ea"/>
                        <a:cs typeface="+mn-cs"/>
                      </a:endParaRPr>
                    </a:p>
                  </a:txBody>
                  <a:tcPr marL="9525" marR="9525" marT="9525" marB="0" anchor="ctr"/>
                </a:tc>
              </a:tr>
              <a:tr h="500925">
                <a:tc>
                  <a:txBody>
                    <a:bodyPr/>
                    <a:lstStyle/>
                    <a:p>
                      <a:pPr algn="ctr" rtl="1" fontAlgn="b"/>
                      <a:r>
                        <a:rPr lang="ar-SA" sz="1600" b="1" u="none" strike="noStrike" dirty="0" smtClean="0">
                          <a:effectLst/>
                        </a:rPr>
                        <a:t>السادس</a:t>
                      </a:r>
                      <a:endParaRPr lang="ar-LY" sz="1600" b="1" i="0" u="none" strike="noStrike" dirty="0">
                        <a:solidFill>
                          <a:srgbClr val="000000"/>
                        </a:solidFill>
                        <a:effectLst/>
                        <a:latin typeface="Calibri"/>
                      </a:endParaRPr>
                    </a:p>
                  </a:txBody>
                  <a:tcPr marL="9525" marR="9525" marT="9525" marB="0" anchor="ctr"/>
                </a:tc>
                <a:tc>
                  <a:txBody>
                    <a:bodyPr/>
                    <a:lstStyle/>
                    <a:p>
                      <a:pPr algn="ctr" rtl="1" fontAlgn="b"/>
                      <a:r>
                        <a:rPr lang="ar-SA" sz="1600" b="1" kern="1200" dirty="0" smtClean="0">
                          <a:effectLst/>
                        </a:rPr>
                        <a:t>تطبيق نظم دعم القرار في عملية اتخاذ القرارات الإستراتيجية</a:t>
                      </a:r>
                      <a:endParaRPr lang="ar-LY" sz="1600" b="1" i="0" u="none" strike="noStrike" dirty="0">
                        <a:solidFill>
                          <a:srgbClr val="000000"/>
                        </a:solidFill>
                        <a:effectLst/>
                        <a:latin typeface="Calibri"/>
                      </a:endParaRPr>
                    </a:p>
                  </a:txBody>
                  <a:tcPr marL="9525" marR="9525" marT="9525" marB="0" anchor="ctr"/>
                </a:tc>
                <a:tc>
                  <a:txBody>
                    <a:bodyPr/>
                    <a:lstStyle/>
                    <a:p>
                      <a:pPr marL="0" algn="ctr" defTabSz="457200" rtl="0" eaLnBrk="1" fontAlgn="b" latinLnBrk="0" hangingPunct="1"/>
                      <a:r>
                        <a:rPr lang="en-US" sz="1600" b="1" u="none" strike="noStrike" kern="1200" dirty="0" smtClean="0">
                          <a:effectLst/>
                        </a:rPr>
                        <a:t>9</a:t>
                      </a:r>
                      <a:endParaRPr lang="en-US" sz="1600" b="1" u="none" strike="noStrike" kern="1200" dirty="0">
                        <a:solidFill>
                          <a:schemeClr val="dk1"/>
                        </a:solidFill>
                        <a:effectLst/>
                        <a:latin typeface="+mn-lt"/>
                        <a:ea typeface="+mn-ea"/>
                        <a:cs typeface="+mn-cs"/>
                      </a:endParaRPr>
                    </a:p>
                  </a:txBody>
                  <a:tcPr marL="9525" marR="9525" marT="9525" marB="0" anchor="ctr"/>
                </a:tc>
              </a:tr>
              <a:tr h="525971">
                <a:tc gridSpan="2">
                  <a:txBody>
                    <a:bodyPr/>
                    <a:lstStyle/>
                    <a:p>
                      <a:pPr algn="ctr" rtl="1" fontAlgn="b"/>
                      <a:r>
                        <a:rPr lang="ar-LY" sz="1600" b="1" u="none" strike="noStrike" dirty="0">
                          <a:effectLst/>
                        </a:rPr>
                        <a:t>جميع </a:t>
                      </a:r>
                      <a:r>
                        <a:rPr lang="ar-LY" sz="1600" b="1" u="none" strike="noStrike" dirty="0" smtClean="0">
                          <a:effectLst/>
                        </a:rPr>
                        <a:t>الفقرات</a:t>
                      </a:r>
                      <a:endParaRPr lang="ar-LY" sz="1600" b="1" i="0" u="none" strike="noStrike" dirty="0">
                        <a:solidFill>
                          <a:srgbClr val="000000"/>
                        </a:solidFill>
                        <a:effectLst/>
                        <a:latin typeface="Calibri"/>
                      </a:endParaRPr>
                    </a:p>
                  </a:txBody>
                  <a:tcPr marL="9525" marR="9525" marT="9525" marB="0" anchor="ctr">
                    <a:solidFill>
                      <a:schemeClr val="accent1">
                        <a:lumMod val="60000"/>
                        <a:lumOff val="40000"/>
                      </a:schemeClr>
                    </a:solidFill>
                  </a:tcPr>
                </a:tc>
                <a:tc hMerge="1">
                  <a:txBody>
                    <a:bodyPr/>
                    <a:lstStyle/>
                    <a:p>
                      <a:endParaRPr lang="en-US"/>
                    </a:p>
                  </a:txBody>
                  <a:tcPr/>
                </a:tc>
                <a:tc>
                  <a:txBody>
                    <a:bodyPr/>
                    <a:lstStyle/>
                    <a:p>
                      <a:pPr marL="0" algn="ctr" defTabSz="457200" rtl="0" eaLnBrk="1" fontAlgn="b" latinLnBrk="0" hangingPunct="1"/>
                      <a:r>
                        <a:rPr lang="en-US" sz="1600" b="1" u="none" strike="noStrike" kern="1200" dirty="0" smtClean="0">
                          <a:effectLst/>
                        </a:rPr>
                        <a:t>27</a:t>
                      </a:r>
                      <a:endParaRPr lang="en-US" sz="1600" b="1" u="none" strike="noStrike" kern="1200" dirty="0">
                        <a:solidFill>
                          <a:schemeClr val="dk1"/>
                        </a:solidFill>
                        <a:effectLst/>
                        <a:latin typeface="+mn-lt"/>
                        <a:ea typeface="+mn-ea"/>
                        <a:cs typeface="+mn-cs"/>
                      </a:endParaRPr>
                    </a:p>
                  </a:txBody>
                  <a:tcPr marL="9525" marR="9525" marT="9525" marB="0" anchor="ctr">
                    <a:solidFill>
                      <a:schemeClr val="accent1">
                        <a:lumMod val="60000"/>
                        <a:lumOff val="40000"/>
                      </a:schemeClr>
                    </a:solidFill>
                  </a:tcPr>
                </a:tc>
              </a:tr>
            </a:tbl>
          </a:graphicData>
        </a:graphic>
      </p:graphicFrame>
    </p:spTree>
    <p:extLst>
      <p:ext uri="{BB962C8B-B14F-4D97-AF65-F5344CB8AC3E}">
        <p14:creationId xmlns:p14="http://schemas.microsoft.com/office/powerpoint/2010/main" val="211482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1790328"/>
            <a:ext cx="5976663" cy="990600"/>
          </a:xfrm>
          <a:ln/>
        </p:spPr>
        <p:style>
          <a:lnRef idx="2">
            <a:schemeClr val="accent1"/>
          </a:lnRef>
          <a:fillRef idx="1">
            <a:schemeClr val="lt1"/>
          </a:fillRef>
          <a:effectRef idx="0">
            <a:schemeClr val="accent1"/>
          </a:effectRef>
          <a:fontRef idx="minor">
            <a:schemeClr val="dk1"/>
          </a:fontRef>
        </p:style>
        <p:txBody>
          <a:bodyPr>
            <a:normAutofit/>
          </a:bodyPr>
          <a:lstStyle/>
          <a:p>
            <a:pPr algn="r"/>
            <a:r>
              <a:rPr lang="ar-SA" sz="2800" dirty="0">
                <a:solidFill>
                  <a:schemeClr val="accent1">
                    <a:lumMod val="75000"/>
                  </a:schemeClr>
                </a:solidFill>
                <a:latin typeface="+mn-lt"/>
              </a:rPr>
              <a:t>توزيع عينة الدراسة حسب </a:t>
            </a:r>
            <a:r>
              <a:rPr lang="ar-SA" sz="2800" dirty="0" smtClean="0">
                <a:solidFill>
                  <a:schemeClr val="accent1">
                    <a:lumMod val="75000"/>
                  </a:schemeClr>
                </a:solidFill>
                <a:latin typeface="+mn-lt"/>
              </a:rPr>
              <a:t> الجنس :-</a:t>
            </a:r>
            <a:endParaRPr lang="ar-SA" sz="2800" dirty="0">
              <a:solidFill>
                <a:schemeClr val="accent1">
                  <a:lumMod val="75000"/>
                </a:schemeClr>
              </a:solidFill>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1360321960"/>
              </p:ext>
            </p:extLst>
          </p:nvPr>
        </p:nvGraphicFramePr>
        <p:xfrm>
          <a:off x="1547664" y="2910210"/>
          <a:ext cx="5976663" cy="2246982"/>
        </p:xfrm>
        <a:graphic>
          <a:graphicData uri="http://schemas.openxmlformats.org/drawingml/2006/table">
            <a:tbl>
              <a:tblPr rtl="1">
                <a:tableStyleId>{69CF1AB2-1976-4502-BF36-3FF5EA218861}</a:tableStyleId>
              </a:tblPr>
              <a:tblGrid>
                <a:gridCol w="1978403"/>
                <a:gridCol w="1682543"/>
                <a:gridCol w="2315717"/>
              </a:tblGrid>
              <a:tr h="750776">
                <a:tc>
                  <a:txBody>
                    <a:bodyPr/>
                    <a:lstStyle/>
                    <a:p>
                      <a:pPr marL="457200" algn="ctr" rtl="1">
                        <a:lnSpc>
                          <a:spcPct val="115000"/>
                        </a:lnSpc>
                        <a:spcAft>
                          <a:spcPts val="0"/>
                        </a:spcAft>
                      </a:pPr>
                      <a:r>
                        <a:rPr lang="ar-SA" dirty="0" smtClean="0"/>
                        <a:t>الجنس</a:t>
                      </a:r>
                      <a:endParaRPr lang="en-US" dirty="0"/>
                    </a:p>
                  </a:txBody>
                  <a:tcPr marL="504000" marR="68580" marT="0" marB="0" anchor="ctr">
                    <a:solidFill>
                      <a:schemeClr val="accent1">
                        <a:lumMod val="75000"/>
                      </a:schemeClr>
                    </a:solidFill>
                  </a:tcPr>
                </a:tc>
                <a:tc>
                  <a:txBody>
                    <a:bodyPr/>
                    <a:lstStyle/>
                    <a:p>
                      <a:pPr marL="457200" algn="ctr" rtl="1">
                        <a:lnSpc>
                          <a:spcPct val="115000"/>
                        </a:lnSpc>
                        <a:spcAft>
                          <a:spcPts val="0"/>
                        </a:spcAft>
                      </a:pPr>
                      <a:r>
                        <a:rPr lang="ar-SA" dirty="0"/>
                        <a:t>التكرار</a:t>
                      </a:r>
                      <a:endParaRPr lang="en-US" dirty="0"/>
                    </a:p>
                  </a:txBody>
                  <a:tcPr marL="504000" marR="68580" marT="0" marB="0" anchor="ctr">
                    <a:solidFill>
                      <a:schemeClr val="accent1">
                        <a:lumMod val="75000"/>
                      </a:schemeClr>
                    </a:solidFill>
                  </a:tcPr>
                </a:tc>
                <a:tc>
                  <a:txBody>
                    <a:bodyPr/>
                    <a:lstStyle/>
                    <a:p>
                      <a:pPr marL="457200" algn="ctr" rtl="1">
                        <a:lnSpc>
                          <a:spcPct val="115000"/>
                        </a:lnSpc>
                        <a:spcAft>
                          <a:spcPts val="1000"/>
                        </a:spcAft>
                      </a:pPr>
                      <a:r>
                        <a:rPr lang="ar-SA" dirty="0"/>
                        <a:t>النسبة المئوية %</a:t>
                      </a:r>
                      <a:endParaRPr lang="en-US" dirty="0"/>
                    </a:p>
                  </a:txBody>
                  <a:tcPr marL="504000" marR="68580" marT="0" marB="0" anchor="ctr">
                    <a:solidFill>
                      <a:schemeClr val="accent1">
                        <a:lumMod val="75000"/>
                      </a:schemeClr>
                    </a:solidFill>
                  </a:tcPr>
                </a:tc>
              </a:tr>
              <a:tr h="455393">
                <a:tc>
                  <a:txBody>
                    <a:bodyPr/>
                    <a:lstStyle/>
                    <a:p>
                      <a:pPr marL="457200" algn="ctr" rtl="1">
                        <a:lnSpc>
                          <a:spcPct val="115000"/>
                        </a:lnSpc>
                        <a:spcAft>
                          <a:spcPts val="0"/>
                        </a:spcAft>
                      </a:pPr>
                      <a:r>
                        <a:rPr lang="ar-SA" dirty="0"/>
                        <a:t>ذكر</a:t>
                      </a:r>
                      <a:endParaRPr lang="en-US" dirty="0"/>
                    </a:p>
                  </a:txBody>
                  <a:tcPr marL="504000" marR="68580" marT="0" marB="0" anchor="ctr"/>
                </a:tc>
                <a:tc>
                  <a:txBody>
                    <a:bodyPr/>
                    <a:lstStyle/>
                    <a:p>
                      <a:pPr marL="457200" algn="ctr" rtl="1">
                        <a:lnSpc>
                          <a:spcPct val="115000"/>
                        </a:lnSpc>
                        <a:spcAft>
                          <a:spcPts val="0"/>
                        </a:spcAft>
                      </a:pPr>
                      <a:r>
                        <a:rPr lang="en-US" dirty="0"/>
                        <a:t>36</a:t>
                      </a:r>
                    </a:p>
                  </a:txBody>
                  <a:tcPr marL="504000" marR="68580" marT="0" marB="0" anchor="ctr"/>
                </a:tc>
                <a:tc>
                  <a:txBody>
                    <a:bodyPr/>
                    <a:lstStyle/>
                    <a:p>
                      <a:pPr marL="457200" algn="ctr" rtl="1">
                        <a:lnSpc>
                          <a:spcPct val="115000"/>
                        </a:lnSpc>
                        <a:spcAft>
                          <a:spcPts val="1000"/>
                        </a:spcAft>
                      </a:pPr>
                      <a:r>
                        <a:rPr lang="en-US" dirty="0"/>
                        <a:t>56.3</a:t>
                      </a:r>
                    </a:p>
                  </a:txBody>
                  <a:tcPr marL="504000" marR="68580" marT="0" marB="0" anchor="ctr"/>
                </a:tc>
              </a:tr>
              <a:tr h="551962">
                <a:tc>
                  <a:txBody>
                    <a:bodyPr/>
                    <a:lstStyle/>
                    <a:p>
                      <a:pPr marL="457200" algn="ctr" rtl="1">
                        <a:lnSpc>
                          <a:spcPct val="115000"/>
                        </a:lnSpc>
                        <a:spcAft>
                          <a:spcPts val="0"/>
                        </a:spcAft>
                      </a:pPr>
                      <a:r>
                        <a:rPr lang="ar-SA" dirty="0"/>
                        <a:t>أنثى</a:t>
                      </a:r>
                      <a:endParaRPr lang="en-US" dirty="0"/>
                    </a:p>
                  </a:txBody>
                  <a:tcPr marL="504000" marR="68580" marT="0" marB="0" anchor="ctr"/>
                </a:tc>
                <a:tc>
                  <a:txBody>
                    <a:bodyPr/>
                    <a:lstStyle/>
                    <a:p>
                      <a:pPr marL="457200" algn="ctr" rtl="1">
                        <a:lnSpc>
                          <a:spcPct val="115000"/>
                        </a:lnSpc>
                        <a:spcAft>
                          <a:spcPts val="0"/>
                        </a:spcAft>
                      </a:pPr>
                      <a:r>
                        <a:rPr lang="en-US" dirty="0"/>
                        <a:t>28</a:t>
                      </a:r>
                    </a:p>
                  </a:txBody>
                  <a:tcPr marL="504000" marR="68580" marT="0" marB="0" anchor="ctr"/>
                </a:tc>
                <a:tc>
                  <a:txBody>
                    <a:bodyPr/>
                    <a:lstStyle/>
                    <a:p>
                      <a:pPr marL="457200" algn="ctr" rtl="1">
                        <a:lnSpc>
                          <a:spcPct val="115000"/>
                        </a:lnSpc>
                        <a:spcAft>
                          <a:spcPts val="1000"/>
                        </a:spcAft>
                      </a:pPr>
                      <a:r>
                        <a:rPr lang="en-US" dirty="0"/>
                        <a:t>43.7</a:t>
                      </a:r>
                    </a:p>
                  </a:txBody>
                  <a:tcPr marL="504000" marR="68580" marT="0" marB="0" anchor="ctr"/>
                </a:tc>
              </a:tr>
              <a:tr h="488851">
                <a:tc>
                  <a:txBody>
                    <a:bodyPr/>
                    <a:lstStyle/>
                    <a:p>
                      <a:pPr marL="457200" algn="ctr" rtl="1">
                        <a:lnSpc>
                          <a:spcPct val="115000"/>
                        </a:lnSpc>
                        <a:spcAft>
                          <a:spcPts val="0"/>
                        </a:spcAft>
                      </a:pPr>
                      <a:r>
                        <a:rPr lang="ar-SA" dirty="0" smtClean="0"/>
                        <a:t>المجموع</a:t>
                      </a:r>
                      <a:endParaRPr lang="en-US" dirty="0"/>
                    </a:p>
                  </a:txBody>
                  <a:tcPr marL="504000" marR="68580" marT="0" marB="0" anchor="ctr">
                    <a:solidFill>
                      <a:schemeClr val="accent1">
                        <a:lumMod val="60000"/>
                        <a:lumOff val="40000"/>
                      </a:schemeClr>
                    </a:solidFill>
                  </a:tcPr>
                </a:tc>
                <a:tc>
                  <a:txBody>
                    <a:bodyPr/>
                    <a:lstStyle/>
                    <a:p>
                      <a:pPr marL="457200" algn="ctr" rtl="1">
                        <a:lnSpc>
                          <a:spcPct val="115000"/>
                        </a:lnSpc>
                        <a:spcAft>
                          <a:spcPts val="0"/>
                        </a:spcAft>
                      </a:pPr>
                      <a:r>
                        <a:rPr lang="en-US" dirty="0"/>
                        <a:t>64</a:t>
                      </a:r>
                    </a:p>
                  </a:txBody>
                  <a:tcPr marL="504000" marR="68580" marT="0" marB="0" anchor="ctr">
                    <a:solidFill>
                      <a:schemeClr val="accent1">
                        <a:lumMod val="60000"/>
                        <a:lumOff val="40000"/>
                      </a:schemeClr>
                    </a:solidFill>
                  </a:tcPr>
                </a:tc>
                <a:tc>
                  <a:txBody>
                    <a:bodyPr/>
                    <a:lstStyle/>
                    <a:p>
                      <a:pPr marL="457200" algn="ctr" rtl="1">
                        <a:lnSpc>
                          <a:spcPct val="115000"/>
                        </a:lnSpc>
                        <a:spcAft>
                          <a:spcPts val="1000"/>
                        </a:spcAft>
                      </a:pPr>
                      <a:r>
                        <a:rPr lang="en-US" dirty="0"/>
                        <a:t>100</a:t>
                      </a:r>
                    </a:p>
                  </a:txBody>
                  <a:tcPr marL="504000" marR="68580" marT="0" marB="0" anchor="ctr">
                    <a:solidFill>
                      <a:schemeClr val="accent1">
                        <a:lumMod val="60000"/>
                        <a:lumOff val="40000"/>
                      </a:schemeClr>
                    </a:solidFill>
                  </a:tcPr>
                </a:tc>
              </a:tr>
            </a:tbl>
          </a:graphicData>
        </a:graphic>
      </p:graphicFrame>
    </p:spTree>
    <p:extLst>
      <p:ext uri="{BB962C8B-B14F-4D97-AF65-F5344CB8AC3E}">
        <p14:creationId xmlns:p14="http://schemas.microsoft.com/office/powerpoint/2010/main" val="2485190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7401523"/>
              </p:ext>
            </p:extLst>
          </p:nvPr>
        </p:nvGraphicFramePr>
        <p:xfrm>
          <a:off x="1547663" y="2886711"/>
          <a:ext cx="5976664" cy="3323773"/>
        </p:xfrm>
        <a:graphic>
          <a:graphicData uri="http://schemas.openxmlformats.org/drawingml/2006/table">
            <a:tbl>
              <a:tblPr rtl="1">
                <a:tableStyleId>{69CF1AB2-1976-4502-BF36-3FF5EA218861}</a:tableStyleId>
              </a:tblPr>
              <a:tblGrid>
                <a:gridCol w="2412111"/>
                <a:gridCol w="1644400"/>
                <a:gridCol w="1920153"/>
              </a:tblGrid>
              <a:tr h="471860">
                <a:tc>
                  <a:txBody>
                    <a:bodyPr/>
                    <a:lstStyle/>
                    <a:p>
                      <a:pPr marL="457200" algn="ctr" rtl="1">
                        <a:lnSpc>
                          <a:spcPct val="115000"/>
                        </a:lnSpc>
                        <a:spcAft>
                          <a:spcPts val="0"/>
                        </a:spcAft>
                      </a:pPr>
                      <a:r>
                        <a:rPr lang="ar-SA" dirty="0" smtClean="0"/>
                        <a:t>العمر</a:t>
                      </a:r>
                      <a:endParaRPr lang="en-US" dirty="0"/>
                    </a:p>
                  </a:txBody>
                  <a:tcPr marL="504000" marR="68580" marT="0" marB="0" anchor="ctr">
                    <a:solidFill>
                      <a:schemeClr val="accent1">
                        <a:lumMod val="75000"/>
                      </a:schemeClr>
                    </a:solidFill>
                  </a:tcPr>
                </a:tc>
                <a:tc>
                  <a:txBody>
                    <a:bodyPr/>
                    <a:lstStyle/>
                    <a:p>
                      <a:pPr marL="457200" algn="ctr" rtl="0">
                        <a:lnSpc>
                          <a:spcPct val="115000"/>
                        </a:lnSpc>
                        <a:spcAft>
                          <a:spcPts val="0"/>
                        </a:spcAft>
                      </a:pPr>
                      <a:r>
                        <a:rPr lang="ar-SA" dirty="0" smtClean="0"/>
                        <a:t>التكرار</a:t>
                      </a:r>
                      <a:endParaRPr lang="en-US" dirty="0"/>
                    </a:p>
                  </a:txBody>
                  <a:tcPr marL="0" marR="504000" marT="0" marB="0" anchor="ctr">
                    <a:solidFill>
                      <a:schemeClr val="accent1">
                        <a:lumMod val="75000"/>
                      </a:schemeClr>
                    </a:solidFill>
                  </a:tcPr>
                </a:tc>
                <a:tc>
                  <a:txBody>
                    <a:bodyPr/>
                    <a:lstStyle/>
                    <a:p>
                      <a:pPr marL="457200" algn="ctr" rtl="1">
                        <a:lnSpc>
                          <a:spcPct val="115000"/>
                        </a:lnSpc>
                        <a:spcAft>
                          <a:spcPts val="1000"/>
                        </a:spcAft>
                      </a:pPr>
                      <a:r>
                        <a:rPr lang="ar-SA" dirty="0" smtClean="0"/>
                        <a:t>النسبة المئوية %</a:t>
                      </a:r>
                      <a:endParaRPr lang="en-US" dirty="0"/>
                    </a:p>
                  </a:txBody>
                  <a:tcPr marL="504000" marR="68580" marT="0" marB="0" anchor="ctr">
                    <a:solidFill>
                      <a:schemeClr val="accent1">
                        <a:lumMod val="75000"/>
                      </a:schemeClr>
                    </a:solidFill>
                  </a:tcPr>
                </a:tc>
              </a:tr>
              <a:tr h="471860">
                <a:tc>
                  <a:txBody>
                    <a:bodyPr/>
                    <a:lstStyle/>
                    <a:p>
                      <a:pPr marL="457200" algn="ctr" rtl="1">
                        <a:lnSpc>
                          <a:spcPct val="115000"/>
                        </a:lnSpc>
                        <a:spcAft>
                          <a:spcPts val="0"/>
                        </a:spcAft>
                      </a:pPr>
                      <a:r>
                        <a:rPr lang="ar-SA" dirty="0"/>
                        <a:t>أقل من </a:t>
                      </a:r>
                      <a:r>
                        <a:rPr lang="en-US" dirty="0"/>
                        <a:t>30</a:t>
                      </a:r>
                      <a:r>
                        <a:rPr lang="ar-SA" dirty="0"/>
                        <a:t> سنة</a:t>
                      </a:r>
                      <a:endParaRPr lang="en-US" dirty="0"/>
                    </a:p>
                  </a:txBody>
                  <a:tcPr marL="504000" marR="68580" marT="0" marB="0" anchor="ctr"/>
                </a:tc>
                <a:tc>
                  <a:txBody>
                    <a:bodyPr/>
                    <a:lstStyle/>
                    <a:p>
                      <a:pPr marL="457200" algn="ctr" rtl="0">
                        <a:lnSpc>
                          <a:spcPct val="115000"/>
                        </a:lnSpc>
                        <a:spcAft>
                          <a:spcPts val="0"/>
                        </a:spcAft>
                      </a:pPr>
                      <a:r>
                        <a:rPr lang="en-US" dirty="0"/>
                        <a:t>30</a:t>
                      </a:r>
                    </a:p>
                  </a:txBody>
                  <a:tcPr marL="0" marR="504000" marT="0" marB="0" anchor="ctr"/>
                </a:tc>
                <a:tc>
                  <a:txBody>
                    <a:bodyPr/>
                    <a:lstStyle/>
                    <a:p>
                      <a:pPr marL="457200" algn="ctr" rtl="1">
                        <a:lnSpc>
                          <a:spcPct val="115000"/>
                        </a:lnSpc>
                        <a:spcAft>
                          <a:spcPts val="1000"/>
                        </a:spcAft>
                      </a:pPr>
                      <a:r>
                        <a:rPr lang="en-US" dirty="0"/>
                        <a:t>46.9</a:t>
                      </a:r>
                    </a:p>
                  </a:txBody>
                  <a:tcPr marL="504000" marR="68580" marT="0" marB="0" anchor="ctr"/>
                </a:tc>
              </a:tr>
              <a:tr h="471860">
                <a:tc>
                  <a:txBody>
                    <a:bodyPr/>
                    <a:lstStyle/>
                    <a:p>
                      <a:pPr marL="457200" algn="ctr" rtl="1">
                        <a:lnSpc>
                          <a:spcPct val="115000"/>
                        </a:lnSpc>
                        <a:spcAft>
                          <a:spcPts val="0"/>
                        </a:spcAft>
                      </a:pPr>
                      <a:r>
                        <a:rPr lang="ar-SA" dirty="0" smtClean="0"/>
                        <a:t>من </a:t>
                      </a:r>
                      <a:r>
                        <a:rPr lang="en-US" dirty="0" smtClean="0"/>
                        <a:t>30</a:t>
                      </a:r>
                      <a:r>
                        <a:rPr lang="ar-SA" dirty="0" smtClean="0"/>
                        <a:t> إلى </a:t>
                      </a:r>
                      <a:r>
                        <a:rPr lang="en-US" dirty="0" smtClean="0"/>
                        <a:t>40</a:t>
                      </a:r>
                      <a:r>
                        <a:rPr lang="ar-SA" dirty="0" smtClean="0"/>
                        <a:t> سنة</a:t>
                      </a:r>
                      <a:endParaRPr lang="en-US" dirty="0"/>
                    </a:p>
                  </a:txBody>
                  <a:tcPr marL="504000" marR="68580" marT="0" marB="0" anchor="ctr"/>
                </a:tc>
                <a:tc>
                  <a:txBody>
                    <a:bodyPr/>
                    <a:lstStyle/>
                    <a:p>
                      <a:pPr marL="457200" algn="ctr" rtl="0">
                        <a:lnSpc>
                          <a:spcPct val="115000"/>
                        </a:lnSpc>
                        <a:spcAft>
                          <a:spcPts val="0"/>
                        </a:spcAft>
                      </a:pPr>
                      <a:r>
                        <a:rPr lang="en-US" dirty="0"/>
                        <a:t>29</a:t>
                      </a:r>
                    </a:p>
                  </a:txBody>
                  <a:tcPr marL="0" marR="504000" marT="0" marB="0" anchor="ctr"/>
                </a:tc>
                <a:tc>
                  <a:txBody>
                    <a:bodyPr/>
                    <a:lstStyle/>
                    <a:p>
                      <a:pPr marL="457200" algn="ctr" rtl="1">
                        <a:lnSpc>
                          <a:spcPct val="115000"/>
                        </a:lnSpc>
                        <a:spcAft>
                          <a:spcPts val="1000"/>
                        </a:spcAft>
                      </a:pPr>
                      <a:r>
                        <a:rPr lang="en-US" dirty="0"/>
                        <a:t>45.3</a:t>
                      </a:r>
                    </a:p>
                  </a:txBody>
                  <a:tcPr marL="504000" marR="68580" marT="0" marB="0" anchor="ctr"/>
                </a:tc>
              </a:tr>
              <a:tr h="471860">
                <a:tc>
                  <a:txBody>
                    <a:bodyPr/>
                    <a:lstStyle/>
                    <a:p>
                      <a:pPr marL="457200" algn="ctr" rtl="1">
                        <a:lnSpc>
                          <a:spcPct val="115000"/>
                        </a:lnSpc>
                        <a:spcAft>
                          <a:spcPts val="0"/>
                        </a:spcAft>
                      </a:pPr>
                      <a:r>
                        <a:rPr lang="ar-SA" dirty="0"/>
                        <a:t>من </a:t>
                      </a:r>
                      <a:r>
                        <a:rPr lang="en-US" dirty="0"/>
                        <a:t>41 </a:t>
                      </a:r>
                      <a:r>
                        <a:rPr lang="ar-SA" dirty="0" smtClean="0"/>
                        <a:t> إلى </a:t>
                      </a:r>
                      <a:r>
                        <a:rPr lang="en-US" dirty="0"/>
                        <a:t>50</a:t>
                      </a:r>
                      <a:r>
                        <a:rPr lang="ar-SA" dirty="0"/>
                        <a:t> سنة</a:t>
                      </a:r>
                      <a:endParaRPr lang="en-US" dirty="0"/>
                    </a:p>
                  </a:txBody>
                  <a:tcPr marL="504000" marR="68580" marT="0" marB="0" anchor="ctr"/>
                </a:tc>
                <a:tc>
                  <a:txBody>
                    <a:bodyPr/>
                    <a:lstStyle/>
                    <a:p>
                      <a:pPr marL="457200" algn="ctr" rtl="0">
                        <a:lnSpc>
                          <a:spcPct val="115000"/>
                        </a:lnSpc>
                        <a:spcAft>
                          <a:spcPts val="0"/>
                        </a:spcAft>
                      </a:pPr>
                      <a:r>
                        <a:rPr lang="en-US" dirty="0"/>
                        <a:t>4</a:t>
                      </a:r>
                    </a:p>
                  </a:txBody>
                  <a:tcPr marL="0" marR="504000" marT="0" marB="0" anchor="ctr"/>
                </a:tc>
                <a:tc>
                  <a:txBody>
                    <a:bodyPr/>
                    <a:lstStyle/>
                    <a:p>
                      <a:pPr marL="457200" algn="ctr" rtl="1">
                        <a:lnSpc>
                          <a:spcPct val="115000"/>
                        </a:lnSpc>
                        <a:spcAft>
                          <a:spcPts val="1000"/>
                        </a:spcAft>
                      </a:pPr>
                      <a:r>
                        <a:rPr lang="en-US" dirty="0"/>
                        <a:t>6.3</a:t>
                      </a:r>
                    </a:p>
                  </a:txBody>
                  <a:tcPr marL="504000" marR="68580" marT="0" marB="0" anchor="ctr"/>
                </a:tc>
              </a:tr>
              <a:tr h="487245">
                <a:tc>
                  <a:txBody>
                    <a:bodyPr/>
                    <a:lstStyle/>
                    <a:p>
                      <a:pPr marL="457200" algn="ctr" rtl="1">
                        <a:lnSpc>
                          <a:spcPct val="115000"/>
                        </a:lnSpc>
                        <a:spcAft>
                          <a:spcPts val="0"/>
                        </a:spcAft>
                      </a:pPr>
                      <a:r>
                        <a:rPr lang="ar-SA" dirty="0"/>
                        <a:t>أكثر من </a:t>
                      </a:r>
                      <a:r>
                        <a:rPr lang="en-US" dirty="0"/>
                        <a:t>50</a:t>
                      </a:r>
                      <a:r>
                        <a:rPr lang="ar-SA" dirty="0"/>
                        <a:t> سنة</a:t>
                      </a:r>
                      <a:endParaRPr lang="en-US" dirty="0"/>
                    </a:p>
                  </a:txBody>
                  <a:tcPr marL="504000" marR="68580" marT="0" marB="0" anchor="ctr"/>
                </a:tc>
                <a:tc>
                  <a:txBody>
                    <a:bodyPr/>
                    <a:lstStyle/>
                    <a:p>
                      <a:pPr marL="457200" algn="ctr" rtl="0">
                        <a:lnSpc>
                          <a:spcPct val="115000"/>
                        </a:lnSpc>
                        <a:spcAft>
                          <a:spcPts val="0"/>
                        </a:spcAft>
                      </a:pPr>
                      <a:r>
                        <a:rPr lang="en-US" dirty="0"/>
                        <a:t>1</a:t>
                      </a:r>
                    </a:p>
                  </a:txBody>
                  <a:tcPr marL="0" marR="504000" marT="0" marB="0" anchor="ctr"/>
                </a:tc>
                <a:tc>
                  <a:txBody>
                    <a:bodyPr/>
                    <a:lstStyle/>
                    <a:p>
                      <a:pPr marL="457200" algn="ctr" rtl="1">
                        <a:lnSpc>
                          <a:spcPct val="115000"/>
                        </a:lnSpc>
                        <a:spcAft>
                          <a:spcPts val="1000"/>
                        </a:spcAft>
                      </a:pPr>
                      <a:r>
                        <a:rPr lang="en-US" dirty="0"/>
                        <a:t>1.6</a:t>
                      </a:r>
                    </a:p>
                  </a:txBody>
                  <a:tcPr marL="504000" marR="68580" marT="0" marB="0" anchor="ctr"/>
                </a:tc>
              </a:tr>
              <a:tr h="471860">
                <a:tc>
                  <a:txBody>
                    <a:bodyPr/>
                    <a:lstStyle/>
                    <a:p>
                      <a:pPr marL="457200" algn="ctr" rtl="1">
                        <a:lnSpc>
                          <a:spcPct val="115000"/>
                        </a:lnSpc>
                        <a:spcAft>
                          <a:spcPts val="0"/>
                        </a:spcAft>
                      </a:pPr>
                      <a:r>
                        <a:rPr lang="ar-SA" dirty="0"/>
                        <a:t>المجموع</a:t>
                      </a:r>
                      <a:endParaRPr lang="en-US" dirty="0"/>
                    </a:p>
                  </a:txBody>
                  <a:tcPr marL="504000" marR="68580" marT="0" marB="0" anchor="ctr">
                    <a:solidFill>
                      <a:schemeClr val="accent1">
                        <a:lumMod val="60000"/>
                        <a:lumOff val="40000"/>
                      </a:schemeClr>
                    </a:solidFill>
                  </a:tcPr>
                </a:tc>
                <a:tc>
                  <a:txBody>
                    <a:bodyPr/>
                    <a:lstStyle/>
                    <a:p>
                      <a:pPr marL="457200" algn="ctr" rtl="0">
                        <a:lnSpc>
                          <a:spcPct val="115000"/>
                        </a:lnSpc>
                        <a:spcAft>
                          <a:spcPts val="0"/>
                        </a:spcAft>
                      </a:pPr>
                      <a:r>
                        <a:rPr lang="en-US" dirty="0"/>
                        <a:t>64</a:t>
                      </a:r>
                    </a:p>
                  </a:txBody>
                  <a:tcPr marL="0" marR="504000" marT="0" marB="0" anchor="ctr">
                    <a:solidFill>
                      <a:schemeClr val="accent1">
                        <a:lumMod val="60000"/>
                        <a:lumOff val="40000"/>
                      </a:schemeClr>
                    </a:solidFill>
                  </a:tcPr>
                </a:tc>
                <a:tc>
                  <a:txBody>
                    <a:bodyPr/>
                    <a:lstStyle/>
                    <a:p>
                      <a:pPr marL="457200" algn="ctr" rtl="1">
                        <a:lnSpc>
                          <a:spcPct val="115000"/>
                        </a:lnSpc>
                        <a:spcAft>
                          <a:spcPts val="1000"/>
                        </a:spcAft>
                      </a:pPr>
                      <a:r>
                        <a:rPr lang="en-US" dirty="0"/>
                        <a:t>100</a:t>
                      </a:r>
                    </a:p>
                  </a:txBody>
                  <a:tcPr marL="504000" marR="68580" marT="0" marB="0" anchor="ctr">
                    <a:solidFill>
                      <a:schemeClr val="accent1">
                        <a:lumMod val="60000"/>
                        <a:lumOff val="40000"/>
                      </a:schemeClr>
                    </a:solidFill>
                  </a:tcPr>
                </a:tc>
              </a:tr>
            </a:tbl>
          </a:graphicData>
        </a:graphic>
      </p:graphicFrame>
      <p:sp>
        <p:nvSpPr>
          <p:cNvPr id="5" name="Title 1"/>
          <p:cNvSpPr>
            <a:spLocks noGrp="1"/>
          </p:cNvSpPr>
          <p:nvPr>
            <p:ph type="title"/>
          </p:nvPr>
        </p:nvSpPr>
        <p:spPr>
          <a:xfrm>
            <a:off x="1547664" y="1772816"/>
            <a:ext cx="5976663" cy="990600"/>
          </a:xfrm>
          <a:ln/>
        </p:spPr>
        <p:style>
          <a:lnRef idx="2">
            <a:schemeClr val="accent1"/>
          </a:lnRef>
          <a:fillRef idx="1">
            <a:schemeClr val="lt1"/>
          </a:fillRef>
          <a:effectRef idx="0">
            <a:schemeClr val="accent1"/>
          </a:effectRef>
          <a:fontRef idx="minor">
            <a:schemeClr val="dk1"/>
          </a:fontRef>
        </p:style>
        <p:txBody>
          <a:bodyPr>
            <a:normAutofit/>
          </a:bodyPr>
          <a:lstStyle/>
          <a:p>
            <a:pPr algn="r"/>
            <a:r>
              <a:rPr lang="ar-SA" sz="2800" dirty="0">
                <a:solidFill>
                  <a:schemeClr val="accent1">
                    <a:lumMod val="75000"/>
                  </a:schemeClr>
                </a:solidFill>
                <a:latin typeface="+mn-lt"/>
              </a:rPr>
              <a:t>توزيع عينة الدراسة حسب </a:t>
            </a:r>
            <a:r>
              <a:rPr lang="ar-SA" sz="2800" dirty="0" smtClean="0">
                <a:solidFill>
                  <a:schemeClr val="accent1">
                    <a:lumMod val="75000"/>
                  </a:schemeClr>
                </a:solidFill>
                <a:latin typeface="+mn-lt"/>
              </a:rPr>
              <a:t> الفئة العمرية :-</a:t>
            </a:r>
            <a:endParaRPr lang="ar-SA" sz="2800" dirty="0">
              <a:solidFill>
                <a:schemeClr val="accent1">
                  <a:lumMod val="75000"/>
                </a:schemeClr>
              </a:solidFill>
              <a:latin typeface="+mn-lt"/>
            </a:endParaRPr>
          </a:p>
        </p:txBody>
      </p:sp>
    </p:spTree>
    <p:extLst>
      <p:ext uri="{BB962C8B-B14F-4D97-AF65-F5344CB8AC3E}">
        <p14:creationId xmlns:p14="http://schemas.microsoft.com/office/powerpoint/2010/main" val="3281275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09192550"/>
              </p:ext>
            </p:extLst>
          </p:nvPr>
        </p:nvGraphicFramePr>
        <p:xfrm>
          <a:off x="1547666" y="2852936"/>
          <a:ext cx="5976661" cy="2600081"/>
        </p:xfrm>
        <a:graphic>
          <a:graphicData uri="http://schemas.openxmlformats.org/drawingml/2006/table">
            <a:tbl>
              <a:tblPr rtl="1">
                <a:tableStyleId>{69CF1AB2-1976-4502-BF36-3FF5EA218861}</a:tableStyleId>
              </a:tblPr>
              <a:tblGrid>
                <a:gridCol w="2316849"/>
                <a:gridCol w="1581041"/>
                <a:gridCol w="2078771"/>
              </a:tblGrid>
              <a:tr h="648072">
                <a:tc>
                  <a:txBody>
                    <a:bodyPr/>
                    <a:lstStyle/>
                    <a:p>
                      <a:pPr marL="457200" algn="ctr" rtl="1">
                        <a:lnSpc>
                          <a:spcPct val="115000"/>
                        </a:lnSpc>
                        <a:spcAft>
                          <a:spcPts val="0"/>
                        </a:spcAft>
                      </a:pPr>
                      <a:r>
                        <a:rPr lang="ar-SA" dirty="0" smtClean="0"/>
                        <a:t>المستوى التعليمي</a:t>
                      </a:r>
                      <a:endParaRPr lang="en-US" dirty="0"/>
                    </a:p>
                  </a:txBody>
                  <a:tcPr marL="504000" marR="68580" marT="0" marB="0" anchor="ctr">
                    <a:solidFill>
                      <a:schemeClr val="accent1">
                        <a:lumMod val="75000"/>
                      </a:schemeClr>
                    </a:solidFill>
                  </a:tcPr>
                </a:tc>
                <a:tc>
                  <a:txBody>
                    <a:bodyPr/>
                    <a:lstStyle/>
                    <a:p>
                      <a:pPr marL="457200" algn="ctr" rtl="0">
                        <a:lnSpc>
                          <a:spcPct val="115000"/>
                        </a:lnSpc>
                        <a:spcAft>
                          <a:spcPts val="0"/>
                        </a:spcAft>
                      </a:pPr>
                      <a:r>
                        <a:rPr lang="ar-SA" dirty="0" smtClean="0"/>
                        <a:t>التكرار</a:t>
                      </a:r>
                      <a:endParaRPr lang="en-US" dirty="0"/>
                    </a:p>
                  </a:txBody>
                  <a:tcPr marL="0" marR="468000" marT="0" marB="0" anchor="ctr">
                    <a:solidFill>
                      <a:schemeClr val="accent1">
                        <a:lumMod val="75000"/>
                      </a:schemeClr>
                    </a:solidFill>
                  </a:tcPr>
                </a:tc>
                <a:tc>
                  <a:txBody>
                    <a:bodyPr/>
                    <a:lstStyle/>
                    <a:p>
                      <a:pPr marL="457200" algn="ctr" rtl="1">
                        <a:lnSpc>
                          <a:spcPct val="115000"/>
                        </a:lnSpc>
                        <a:spcAft>
                          <a:spcPts val="1000"/>
                        </a:spcAft>
                      </a:pPr>
                      <a:r>
                        <a:rPr lang="ar-SA" dirty="0" smtClean="0"/>
                        <a:t>النسبة</a:t>
                      </a:r>
                      <a:r>
                        <a:rPr lang="ar-SA" baseline="0" dirty="0" smtClean="0"/>
                        <a:t> المئوية %</a:t>
                      </a:r>
                      <a:endParaRPr lang="en-US" dirty="0"/>
                    </a:p>
                  </a:txBody>
                  <a:tcPr marL="504000" marR="68580" marT="0" marB="0" anchor="ctr">
                    <a:solidFill>
                      <a:schemeClr val="accent1">
                        <a:lumMod val="75000"/>
                      </a:schemeClr>
                    </a:solidFill>
                  </a:tcPr>
                </a:tc>
              </a:tr>
              <a:tr h="431714">
                <a:tc>
                  <a:txBody>
                    <a:bodyPr/>
                    <a:lstStyle/>
                    <a:p>
                      <a:pPr marL="457200" algn="ctr" rtl="1">
                        <a:lnSpc>
                          <a:spcPct val="115000"/>
                        </a:lnSpc>
                        <a:spcAft>
                          <a:spcPts val="0"/>
                        </a:spcAft>
                      </a:pPr>
                      <a:r>
                        <a:rPr lang="ar-SA" dirty="0"/>
                        <a:t>ثانوي أو اقل</a:t>
                      </a:r>
                      <a:endParaRPr lang="en-US" dirty="0"/>
                    </a:p>
                  </a:txBody>
                  <a:tcPr marL="504000" marR="68580" marT="0" marB="0" anchor="ctr"/>
                </a:tc>
                <a:tc>
                  <a:txBody>
                    <a:bodyPr/>
                    <a:lstStyle/>
                    <a:p>
                      <a:pPr marL="457200" algn="ctr" rtl="0">
                        <a:lnSpc>
                          <a:spcPct val="115000"/>
                        </a:lnSpc>
                        <a:spcAft>
                          <a:spcPts val="0"/>
                        </a:spcAft>
                      </a:pPr>
                      <a:r>
                        <a:rPr lang="en-US" dirty="0"/>
                        <a:t>1</a:t>
                      </a:r>
                    </a:p>
                  </a:txBody>
                  <a:tcPr marL="0" marR="468000" marT="0" marB="0" anchor="ctr"/>
                </a:tc>
                <a:tc>
                  <a:txBody>
                    <a:bodyPr/>
                    <a:lstStyle/>
                    <a:p>
                      <a:pPr marL="457200" algn="ctr" rtl="1">
                        <a:lnSpc>
                          <a:spcPct val="115000"/>
                        </a:lnSpc>
                        <a:spcAft>
                          <a:spcPts val="1000"/>
                        </a:spcAft>
                      </a:pPr>
                      <a:r>
                        <a:rPr lang="en-US" dirty="0"/>
                        <a:t>1.6</a:t>
                      </a:r>
                    </a:p>
                  </a:txBody>
                  <a:tcPr marL="504000" marR="68580" marT="0" marB="0" anchor="ctr"/>
                </a:tc>
              </a:tr>
              <a:tr h="372354">
                <a:tc>
                  <a:txBody>
                    <a:bodyPr/>
                    <a:lstStyle/>
                    <a:p>
                      <a:pPr marL="457200" algn="ctr" rtl="1">
                        <a:lnSpc>
                          <a:spcPct val="115000"/>
                        </a:lnSpc>
                        <a:spcAft>
                          <a:spcPts val="0"/>
                        </a:spcAft>
                      </a:pPr>
                      <a:r>
                        <a:rPr lang="ar-SA" dirty="0"/>
                        <a:t>بكالوريوس</a:t>
                      </a:r>
                      <a:endParaRPr lang="en-US" dirty="0"/>
                    </a:p>
                  </a:txBody>
                  <a:tcPr marL="504000" marR="68580" marT="0" marB="0" anchor="ctr"/>
                </a:tc>
                <a:tc>
                  <a:txBody>
                    <a:bodyPr/>
                    <a:lstStyle/>
                    <a:p>
                      <a:pPr marL="457200" algn="ctr" rtl="0">
                        <a:lnSpc>
                          <a:spcPct val="115000"/>
                        </a:lnSpc>
                        <a:spcAft>
                          <a:spcPts val="0"/>
                        </a:spcAft>
                      </a:pPr>
                      <a:r>
                        <a:rPr lang="en-US" dirty="0"/>
                        <a:t>58</a:t>
                      </a:r>
                    </a:p>
                  </a:txBody>
                  <a:tcPr marL="0" marR="468000" marT="0" marB="0" anchor="ctr"/>
                </a:tc>
                <a:tc>
                  <a:txBody>
                    <a:bodyPr/>
                    <a:lstStyle/>
                    <a:p>
                      <a:pPr marL="457200" algn="ctr" rtl="1">
                        <a:lnSpc>
                          <a:spcPct val="115000"/>
                        </a:lnSpc>
                        <a:spcAft>
                          <a:spcPts val="1000"/>
                        </a:spcAft>
                      </a:pPr>
                      <a:r>
                        <a:rPr lang="en-US" dirty="0"/>
                        <a:t>90.6</a:t>
                      </a:r>
                    </a:p>
                  </a:txBody>
                  <a:tcPr marL="504000" marR="68580" marT="0" marB="0" anchor="ctr"/>
                </a:tc>
              </a:tr>
              <a:tr h="372354">
                <a:tc>
                  <a:txBody>
                    <a:bodyPr/>
                    <a:lstStyle/>
                    <a:p>
                      <a:pPr marL="457200" algn="ctr" rtl="1">
                        <a:lnSpc>
                          <a:spcPct val="115000"/>
                        </a:lnSpc>
                        <a:spcAft>
                          <a:spcPts val="0"/>
                        </a:spcAft>
                      </a:pPr>
                      <a:r>
                        <a:rPr lang="ar-SA" dirty="0"/>
                        <a:t>ماجستير</a:t>
                      </a:r>
                      <a:endParaRPr lang="en-US" dirty="0"/>
                    </a:p>
                  </a:txBody>
                  <a:tcPr marL="504000" marR="68580" marT="0" marB="0" anchor="ctr"/>
                </a:tc>
                <a:tc>
                  <a:txBody>
                    <a:bodyPr/>
                    <a:lstStyle/>
                    <a:p>
                      <a:pPr marL="457200" algn="ctr" rtl="0">
                        <a:lnSpc>
                          <a:spcPct val="115000"/>
                        </a:lnSpc>
                        <a:spcAft>
                          <a:spcPts val="0"/>
                        </a:spcAft>
                      </a:pPr>
                      <a:r>
                        <a:rPr lang="en-US" dirty="0"/>
                        <a:t>5</a:t>
                      </a:r>
                    </a:p>
                  </a:txBody>
                  <a:tcPr marL="0" marR="468000" marT="0" marB="0" anchor="ctr"/>
                </a:tc>
                <a:tc>
                  <a:txBody>
                    <a:bodyPr/>
                    <a:lstStyle/>
                    <a:p>
                      <a:pPr marL="457200" algn="ctr" rtl="1">
                        <a:lnSpc>
                          <a:spcPct val="115000"/>
                        </a:lnSpc>
                        <a:spcAft>
                          <a:spcPts val="1000"/>
                        </a:spcAft>
                      </a:pPr>
                      <a:r>
                        <a:rPr lang="en-US" dirty="0"/>
                        <a:t>7.8</a:t>
                      </a:r>
                    </a:p>
                  </a:txBody>
                  <a:tcPr marL="504000" marR="68580" marT="0" marB="0" anchor="ctr"/>
                </a:tc>
              </a:tr>
              <a:tr h="372354">
                <a:tc>
                  <a:txBody>
                    <a:bodyPr/>
                    <a:lstStyle/>
                    <a:p>
                      <a:pPr marL="457200" algn="ctr" rtl="1">
                        <a:lnSpc>
                          <a:spcPct val="115000"/>
                        </a:lnSpc>
                        <a:spcAft>
                          <a:spcPts val="0"/>
                        </a:spcAft>
                      </a:pPr>
                      <a:r>
                        <a:rPr lang="ar-SA" dirty="0"/>
                        <a:t>دكتوراه</a:t>
                      </a:r>
                      <a:endParaRPr lang="en-US" dirty="0"/>
                    </a:p>
                  </a:txBody>
                  <a:tcPr marL="504000" marR="68580" marT="0" marB="0" anchor="ctr"/>
                </a:tc>
                <a:tc>
                  <a:txBody>
                    <a:bodyPr/>
                    <a:lstStyle/>
                    <a:p>
                      <a:pPr marL="457200" algn="ctr" rtl="1">
                        <a:lnSpc>
                          <a:spcPct val="115000"/>
                        </a:lnSpc>
                        <a:spcAft>
                          <a:spcPts val="0"/>
                        </a:spcAft>
                      </a:pPr>
                      <a:r>
                        <a:rPr lang="ar-SA" dirty="0" smtClean="0"/>
                        <a:t>___</a:t>
                      </a:r>
                      <a:endParaRPr lang="en-US" dirty="0"/>
                    </a:p>
                  </a:txBody>
                  <a:tcPr marL="540000" marR="68580" marT="0" marB="0" anchor="ctr"/>
                </a:tc>
                <a:tc>
                  <a:txBody>
                    <a:bodyPr/>
                    <a:lstStyle/>
                    <a:p>
                      <a:pPr marL="457200" algn="ctr" rtl="1">
                        <a:lnSpc>
                          <a:spcPct val="115000"/>
                        </a:lnSpc>
                        <a:spcAft>
                          <a:spcPts val="1000"/>
                        </a:spcAft>
                      </a:pPr>
                      <a:r>
                        <a:rPr lang="ar-SA" dirty="0" smtClean="0"/>
                        <a:t>___</a:t>
                      </a:r>
                      <a:endParaRPr lang="en-US" dirty="0"/>
                    </a:p>
                  </a:txBody>
                  <a:tcPr marL="504000" marR="68580" marT="0" marB="0" anchor="ctr"/>
                </a:tc>
              </a:tr>
              <a:tr h="403233">
                <a:tc>
                  <a:txBody>
                    <a:bodyPr/>
                    <a:lstStyle/>
                    <a:p>
                      <a:pPr marL="457200" algn="ctr" rtl="1">
                        <a:lnSpc>
                          <a:spcPct val="115000"/>
                        </a:lnSpc>
                        <a:spcAft>
                          <a:spcPts val="0"/>
                        </a:spcAft>
                      </a:pPr>
                      <a:r>
                        <a:rPr lang="ar-SA" dirty="0"/>
                        <a:t>المجموع</a:t>
                      </a:r>
                      <a:endParaRPr lang="en-US" dirty="0"/>
                    </a:p>
                  </a:txBody>
                  <a:tcPr marL="504000" marR="68580" marT="0" marB="0" anchor="ctr">
                    <a:solidFill>
                      <a:schemeClr val="accent1">
                        <a:lumMod val="60000"/>
                        <a:lumOff val="40000"/>
                      </a:schemeClr>
                    </a:solidFill>
                  </a:tcPr>
                </a:tc>
                <a:tc>
                  <a:txBody>
                    <a:bodyPr/>
                    <a:lstStyle/>
                    <a:p>
                      <a:pPr marL="457200" algn="ctr" rtl="0">
                        <a:lnSpc>
                          <a:spcPct val="115000"/>
                        </a:lnSpc>
                        <a:spcAft>
                          <a:spcPts val="0"/>
                        </a:spcAft>
                      </a:pPr>
                      <a:r>
                        <a:rPr lang="en-US" dirty="0"/>
                        <a:t>64</a:t>
                      </a:r>
                    </a:p>
                  </a:txBody>
                  <a:tcPr marL="0" marR="504000" marT="0" marB="0" anchor="ctr">
                    <a:solidFill>
                      <a:schemeClr val="accent1">
                        <a:lumMod val="60000"/>
                        <a:lumOff val="40000"/>
                      </a:schemeClr>
                    </a:solidFill>
                  </a:tcPr>
                </a:tc>
                <a:tc>
                  <a:txBody>
                    <a:bodyPr/>
                    <a:lstStyle/>
                    <a:p>
                      <a:pPr marL="457200" algn="ctr" rtl="1">
                        <a:lnSpc>
                          <a:spcPct val="115000"/>
                        </a:lnSpc>
                        <a:spcAft>
                          <a:spcPts val="1000"/>
                        </a:spcAft>
                      </a:pPr>
                      <a:r>
                        <a:rPr lang="en-US" dirty="0"/>
                        <a:t>100</a:t>
                      </a:r>
                    </a:p>
                  </a:txBody>
                  <a:tcPr marL="504000" marR="68580" marT="0" marB="0" anchor="ctr">
                    <a:solidFill>
                      <a:schemeClr val="accent1">
                        <a:lumMod val="60000"/>
                        <a:lumOff val="40000"/>
                      </a:schemeClr>
                    </a:solidFill>
                  </a:tcPr>
                </a:tc>
              </a:tr>
            </a:tbl>
          </a:graphicData>
        </a:graphic>
      </p:graphicFrame>
      <p:sp>
        <p:nvSpPr>
          <p:cNvPr id="5" name="Title 1"/>
          <p:cNvSpPr>
            <a:spLocks noGrp="1"/>
          </p:cNvSpPr>
          <p:nvPr>
            <p:ph type="title"/>
          </p:nvPr>
        </p:nvSpPr>
        <p:spPr>
          <a:xfrm>
            <a:off x="1547664" y="1772816"/>
            <a:ext cx="5976663" cy="990600"/>
          </a:xfrm>
          <a:ln/>
        </p:spPr>
        <p:style>
          <a:lnRef idx="2">
            <a:schemeClr val="accent1"/>
          </a:lnRef>
          <a:fillRef idx="1">
            <a:schemeClr val="lt1"/>
          </a:fillRef>
          <a:effectRef idx="0">
            <a:schemeClr val="accent1"/>
          </a:effectRef>
          <a:fontRef idx="minor">
            <a:schemeClr val="dk1"/>
          </a:fontRef>
        </p:style>
        <p:txBody>
          <a:bodyPr>
            <a:normAutofit/>
          </a:bodyPr>
          <a:lstStyle/>
          <a:p>
            <a:pPr algn="r"/>
            <a:r>
              <a:rPr lang="ar-SA" sz="2800" dirty="0">
                <a:solidFill>
                  <a:schemeClr val="accent1">
                    <a:lumMod val="75000"/>
                  </a:schemeClr>
                </a:solidFill>
                <a:latin typeface="+mn-lt"/>
              </a:rPr>
              <a:t>توزيع عينة الدراسة حسب </a:t>
            </a:r>
            <a:r>
              <a:rPr lang="ar-SA" sz="2800" dirty="0" smtClean="0">
                <a:solidFill>
                  <a:schemeClr val="accent1">
                    <a:lumMod val="75000"/>
                  </a:schemeClr>
                </a:solidFill>
                <a:latin typeface="+mn-lt"/>
              </a:rPr>
              <a:t> المستوى التعليمي :-</a:t>
            </a:r>
            <a:endParaRPr lang="ar-SA" sz="2800" dirty="0">
              <a:solidFill>
                <a:schemeClr val="accent1">
                  <a:lumMod val="75000"/>
                </a:schemeClr>
              </a:solidFill>
              <a:latin typeface="+mn-lt"/>
            </a:endParaRPr>
          </a:p>
        </p:txBody>
      </p:sp>
    </p:spTree>
    <p:extLst>
      <p:ext uri="{BB962C8B-B14F-4D97-AF65-F5344CB8AC3E}">
        <p14:creationId xmlns:p14="http://schemas.microsoft.com/office/powerpoint/2010/main" val="2480757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85669387"/>
              </p:ext>
            </p:extLst>
          </p:nvPr>
        </p:nvGraphicFramePr>
        <p:xfrm>
          <a:off x="1547662" y="3068960"/>
          <a:ext cx="5976664" cy="2880318"/>
        </p:xfrm>
        <a:graphic>
          <a:graphicData uri="http://schemas.openxmlformats.org/drawingml/2006/table">
            <a:tbl>
              <a:tblPr rtl="1">
                <a:tableStyleId>{69CF1AB2-1976-4502-BF36-3FF5EA218861}</a:tableStyleId>
              </a:tblPr>
              <a:tblGrid>
                <a:gridCol w="2281664"/>
                <a:gridCol w="1865093"/>
                <a:gridCol w="1829907"/>
              </a:tblGrid>
              <a:tr h="921245">
                <a:tc>
                  <a:txBody>
                    <a:bodyPr/>
                    <a:lstStyle/>
                    <a:p>
                      <a:pPr marL="457200" algn="ctr" rtl="1">
                        <a:lnSpc>
                          <a:spcPct val="115000"/>
                        </a:lnSpc>
                        <a:spcAft>
                          <a:spcPts val="0"/>
                        </a:spcAft>
                      </a:pPr>
                      <a:r>
                        <a:rPr lang="ar-SA" dirty="0" smtClean="0"/>
                        <a:t>الموقع الوظيفي</a:t>
                      </a:r>
                      <a:endParaRPr lang="en-US" dirty="0"/>
                    </a:p>
                  </a:txBody>
                  <a:tcPr marL="432000" marR="68580" marT="0" marB="0" anchor="ctr">
                    <a:solidFill>
                      <a:schemeClr val="accent1">
                        <a:lumMod val="75000"/>
                      </a:schemeClr>
                    </a:solidFill>
                  </a:tcPr>
                </a:tc>
                <a:tc>
                  <a:txBody>
                    <a:bodyPr/>
                    <a:lstStyle/>
                    <a:p>
                      <a:pPr marL="457200" algn="ctr" rtl="1">
                        <a:lnSpc>
                          <a:spcPct val="115000"/>
                        </a:lnSpc>
                        <a:spcAft>
                          <a:spcPts val="0"/>
                        </a:spcAft>
                      </a:pPr>
                      <a:r>
                        <a:rPr lang="ar-SA" dirty="0" smtClean="0"/>
                        <a:t>التكرار</a:t>
                      </a:r>
                      <a:endParaRPr lang="en-US" dirty="0"/>
                    </a:p>
                  </a:txBody>
                  <a:tcPr marL="396000" marR="0" marT="0" marB="0" anchor="ctr">
                    <a:solidFill>
                      <a:schemeClr val="accent1">
                        <a:lumMod val="75000"/>
                      </a:schemeClr>
                    </a:solidFill>
                  </a:tcPr>
                </a:tc>
                <a:tc>
                  <a:txBody>
                    <a:bodyPr/>
                    <a:lstStyle/>
                    <a:p>
                      <a:pPr marL="457200" algn="ctr" rtl="1">
                        <a:lnSpc>
                          <a:spcPct val="115000"/>
                        </a:lnSpc>
                        <a:spcAft>
                          <a:spcPts val="1000"/>
                        </a:spcAft>
                      </a:pPr>
                      <a:r>
                        <a:rPr lang="ar-SA" dirty="0" smtClean="0"/>
                        <a:t>النسبة المئوية</a:t>
                      </a:r>
                      <a:endParaRPr lang="en-US" dirty="0"/>
                    </a:p>
                  </a:txBody>
                  <a:tcPr marL="540000" marR="68580" marT="0" marB="0" anchor="ctr">
                    <a:solidFill>
                      <a:schemeClr val="accent1">
                        <a:lumMod val="75000"/>
                      </a:schemeClr>
                    </a:solidFill>
                  </a:tcPr>
                </a:tc>
              </a:tr>
              <a:tr h="533536">
                <a:tc>
                  <a:txBody>
                    <a:bodyPr/>
                    <a:lstStyle/>
                    <a:p>
                      <a:pPr marL="457200" algn="ctr" rtl="1">
                        <a:lnSpc>
                          <a:spcPct val="115000"/>
                        </a:lnSpc>
                        <a:spcAft>
                          <a:spcPts val="0"/>
                        </a:spcAft>
                      </a:pPr>
                      <a:r>
                        <a:rPr lang="ar-SA" dirty="0"/>
                        <a:t>مدير عام</a:t>
                      </a:r>
                      <a:endParaRPr lang="en-US" dirty="0"/>
                    </a:p>
                  </a:txBody>
                  <a:tcPr marL="432000" marR="68580" marT="0" marB="0" anchor="ctr"/>
                </a:tc>
                <a:tc>
                  <a:txBody>
                    <a:bodyPr/>
                    <a:lstStyle/>
                    <a:p>
                      <a:pPr marL="457200" algn="ctr" rtl="1">
                        <a:lnSpc>
                          <a:spcPct val="115000"/>
                        </a:lnSpc>
                        <a:spcAft>
                          <a:spcPts val="0"/>
                        </a:spcAft>
                      </a:pPr>
                      <a:r>
                        <a:rPr lang="ar-SA" dirty="0"/>
                        <a:t>_</a:t>
                      </a:r>
                      <a:endParaRPr lang="en-US" dirty="0"/>
                    </a:p>
                  </a:txBody>
                  <a:tcPr marL="540000" marR="68580" marT="0" marB="0" anchor="ctr"/>
                </a:tc>
                <a:tc>
                  <a:txBody>
                    <a:bodyPr/>
                    <a:lstStyle/>
                    <a:p>
                      <a:pPr marL="457200" algn="ctr" rtl="1">
                        <a:lnSpc>
                          <a:spcPct val="115000"/>
                        </a:lnSpc>
                        <a:spcAft>
                          <a:spcPts val="1000"/>
                        </a:spcAft>
                      </a:pPr>
                      <a:r>
                        <a:rPr lang="ar-SA" dirty="0"/>
                        <a:t>_</a:t>
                      </a:r>
                      <a:endParaRPr lang="en-US" dirty="0"/>
                    </a:p>
                  </a:txBody>
                  <a:tcPr marL="540000" marR="68580" marT="0" marB="0" anchor="ctr"/>
                </a:tc>
              </a:tr>
              <a:tr h="545155">
                <a:tc>
                  <a:txBody>
                    <a:bodyPr/>
                    <a:lstStyle/>
                    <a:p>
                      <a:pPr marL="457200" algn="ctr" rtl="1">
                        <a:lnSpc>
                          <a:spcPct val="115000"/>
                        </a:lnSpc>
                        <a:spcAft>
                          <a:spcPts val="0"/>
                        </a:spcAft>
                      </a:pPr>
                      <a:r>
                        <a:rPr lang="ar-SA" dirty="0"/>
                        <a:t>رئيس قسم</a:t>
                      </a:r>
                      <a:endParaRPr lang="en-US" dirty="0"/>
                    </a:p>
                  </a:txBody>
                  <a:tcPr marL="432000" marR="68580" marT="0" marB="0" anchor="ctr"/>
                </a:tc>
                <a:tc>
                  <a:txBody>
                    <a:bodyPr/>
                    <a:lstStyle/>
                    <a:p>
                      <a:pPr marL="457200" algn="ctr" rtl="0">
                        <a:lnSpc>
                          <a:spcPct val="115000"/>
                        </a:lnSpc>
                        <a:spcAft>
                          <a:spcPts val="0"/>
                        </a:spcAft>
                      </a:pPr>
                      <a:r>
                        <a:rPr lang="en-US" dirty="0"/>
                        <a:t>16</a:t>
                      </a:r>
                    </a:p>
                  </a:txBody>
                  <a:tcPr marL="0" marR="540000" marT="0" marB="0" anchor="ctr"/>
                </a:tc>
                <a:tc>
                  <a:txBody>
                    <a:bodyPr/>
                    <a:lstStyle/>
                    <a:p>
                      <a:pPr marL="457200" algn="ctr" rtl="1">
                        <a:lnSpc>
                          <a:spcPct val="115000"/>
                        </a:lnSpc>
                        <a:spcAft>
                          <a:spcPts val="1000"/>
                        </a:spcAft>
                      </a:pPr>
                      <a:r>
                        <a:rPr lang="en-US" dirty="0"/>
                        <a:t>25</a:t>
                      </a:r>
                    </a:p>
                  </a:txBody>
                  <a:tcPr marL="540000" marR="68580" marT="0" marB="0" anchor="ctr"/>
                </a:tc>
              </a:tr>
              <a:tr h="440191">
                <a:tc>
                  <a:txBody>
                    <a:bodyPr/>
                    <a:lstStyle/>
                    <a:p>
                      <a:pPr marL="457200" algn="ctr" rtl="1">
                        <a:lnSpc>
                          <a:spcPct val="115000"/>
                        </a:lnSpc>
                        <a:spcAft>
                          <a:spcPts val="0"/>
                        </a:spcAft>
                      </a:pPr>
                      <a:r>
                        <a:rPr lang="ar-SA" dirty="0"/>
                        <a:t>أخرى</a:t>
                      </a:r>
                      <a:endParaRPr lang="en-US" dirty="0"/>
                    </a:p>
                  </a:txBody>
                  <a:tcPr marL="432000" marR="68580" marT="0" marB="0" anchor="ctr"/>
                </a:tc>
                <a:tc>
                  <a:txBody>
                    <a:bodyPr/>
                    <a:lstStyle/>
                    <a:p>
                      <a:pPr marL="457200" algn="ctr" rtl="0">
                        <a:lnSpc>
                          <a:spcPct val="115000"/>
                        </a:lnSpc>
                        <a:spcAft>
                          <a:spcPts val="0"/>
                        </a:spcAft>
                      </a:pPr>
                      <a:r>
                        <a:rPr lang="en-US" dirty="0"/>
                        <a:t>48</a:t>
                      </a:r>
                    </a:p>
                  </a:txBody>
                  <a:tcPr marL="0" marR="540000" marT="0" marB="0" anchor="ctr"/>
                </a:tc>
                <a:tc>
                  <a:txBody>
                    <a:bodyPr/>
                    <a:lstStyle/>
                    <a:p>
                      <a:pPr marL="457200" algn="ctr" rtl="1">
                        <a:lnSpc>
                          <a:spcPct val="115000"/>
                        </a:lnSpc>
                        <a:spcAft>
                          <a:spcPts val="1000"/>
                        </a:spcAft>
                      </a:pPr>
                      <a:r>
                        <a:rPr lang="en-US" dirty="0"/>
                        <a:t>75</a:t>
                      </a:r>
                    </a:p>
                  </a:txBody>
                  <a:tcPr marL="540000" marR="68580" marT="0" marB="0" anchor="ctr"/>
                </a:tc>
              </a:tr>
              <a:tr h="440191">
                <a:tc>
                  <a:txBody>
                    <a:bodyPr/>
                    <a:lstStyle/>
                    <a:p>
                      <a:pPr marL="457200" algn="ctr" rtl="1">
                        <a:lnSpc>
                          <a:spcPct val="115000"/>
                        </a:lnSpc>
                        <a:spcAft>
                          <a:spcPts val="0"/>
                        </a:spcAft>
                      </a:pPr>
                      <a:r>
                        <a:rPr lang="ar-SA" dirty="0"/>
                        <a:t>المجموع</a:t>
                      </a:r>
                      <a:endParaRPr lang="en-US" dirty="0"/>
                    </a:p>
                  </a:txBody>
                  <a:tcPr marL="432000" marR="68580" marT="0" marB="0" anchor="ctr">
                    <a:solidFill>
                      <a:schemeClr val="accent1">
                        <a:lumMod val="60000"/>
                        <a:lumOff val="40000"/>
                      </a:schemeClr>
                    </a:solidFill>
                  </a:tcPr>
                </a:tc>
                <a:tc>
                  <a:txBody>
                    <a:bodyPr/>
                    <a:lstStyle/>
                    <a:p>
                      <a:pPr marL="457200" algn="ctr" rtl="0">
                        <a:lnSpc>
                          <a:spcPct val="115000"/>
                        </a:lnSpc>
                        <a:spcAft>
                          <a:spcPts val="0"/>
                        </a:spcAft>
                      </a:pPr>
                      <a:r>
                        <a:rPr lang="en-US" dirty="0"/>
                        <a:t>64</a:t>
                      </a:r>
                    </a:p>
                  </a:txBody>
                  <a:tcPr marL="0" marR="540000" marT="0" marB="0" anchor="ctr">
                    <a:solidFill>
                      <a:schemeClr val="accent1">
                        <a:lumMod val="60000"/>
                        <a:lumOff val="40000"/>
                      </a:schemeClr>
                    </a:solidFill>
                  </a:tcPr>
                </a:tc>
                <a:tc>
                  <a:txBody>
                    <a:bodyPr/>
                    <a:lstStyle/>
                    <a:p>
                      <a:pPr marL="457200" algn="ctr" rtl="1">
                        <a:lnSpc>
                          <a:spcPct val="115000"/>
                        </a:lnSpc>
                        <a:spcAft>
                          <a:spcPts val="1000"/>
                        </a:spcAft>
                      </a:pPr>
                      <a:r>
                        <a:rPr lang="en-US" dirty="0"/>
                        <a:t>100</a:t>
                      </a:r>
                    </a:p>
                  </a:txBody>
                  <a:tcPr marL="540000" marR="68580" marT="0" marB="0" anchor="ctr">
                    <a:solidFill>
                      <a:schemeClr val="accent1">
                        <a:lumMod val="60000"/>
                        <a:lumOff val="40000"/>
                      </a:schemeClr>
                    </a:solidFill>
                  </a:tcPr>
                </a:tc>
              </a:tr>
            </a:tbl>
          </a:graphicData>
        </a:graphic>
      </p:graphicFrame>
      <p:sp>
        <p:nvSpPr>
          <p:cNvPr id="5" name="Title 1"/>
          <p:cNvSpPr>
            <a:spLocks noGrp="1"/>
          </p:cNvSpPr>
          <p:nvPr>
            <p:ph type="title"/>
          </p:nvPr>
        </p:nvSpPr>
        <p:spPr>
          <a:xfrm>
            <a:off x="1547664" y="1934344"/>
            <a:ext cx="5976663" cy="990600"/>
          </a:xfrm>
          <a:ln/>
        </p:spPr>
        <p:style>
          <a:lnRef idx="2">
            <a:schemeClr val="accent1"/>
          </a:lnRef>
          <a:fillRef idx="1">
            <a:schemeClr val="lt1"/>
          </a:fillRef>
          <a:effectRef idx="0">
            <a:schemeClr val="accent1"/>
          </a:effectRef>
          <a:fontRef idx="minor">
            <a:schemeClr val="dk1"/>
          </a:fontRef>
        </p:style>
        <p:txBody>
          <a:bodyPr>
            <a:normAutofit/>
          </a:bodyPr>
          <a:lstStyle/>
          <a:p>
            <a:pPr algn="r"/>
            <a:r>
              <a:rPr lang="ar-SA" sz="2800" dirty="0">
                <a:solidFill>
                  <a:schemeClr val="accent1">
                    <a:lumMod val="75000"/>
                  </a:schemeClr>
                </a:solidFill>
                <a:latin typeface="+mn-lt"/>
              </a:rPr>
              <a:t>توزيع عينة الدراسة حسب </a:t>
            </a:r>
            <a:r>
              <a:rPr lang="ar-SA" sz="2800" dirty="0" smtClean="0">
                <a:solidFill>
                  <a:schemeClr val="accent1">
                    <a:lumMod val="75000"/>
                  </a:schemeClr>
                </a:solidFill>
                <a:latin typeface="+mn-lt"/>
              </a:rPr>
              <a:t> الموقع الوظيفي :-</a:t>
            </a:r>
            <a:endParaRPr lang="ar-SA" sz="2800" dirty="0">
              <a:solidFill>
                <a:schemeClr val="accent1">
                  <a:lumMod val="75000"/>
                </a:schemeClr>
              </a:solidFill>
              <a:latin typeface="+mn-lt"/>
            </a:endParaRPr>
          </a:p>
        </p:txBody>
      </p:sp>
    </p:spTree>
    <p:extLst>
      <p:ext uri="{BB962C8B-B14F-4D97-AF65-F5344CB8AC3E}">
        <p14:creationId xmlns:p14="http://schemas.microsoft.com/office/powerpoint/2010/main" val="2480757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287430" cy="709865"/>
          </a:xfrm>
        </p:spPr>
        <p:txBody>
          <a:bodyPr>
            <a:normAutofit/>
          </a:bodyPr>
          <a:lstStyle/>
          <a:p>
            <a:pPr algn="ctr"/>
            <a:r>
              <a:rPr lang="ar-SA" b="1" dirty="0" smtClean="0"/>
              <a:t>  المحتويات </a:t>
            </a:r>
            <a:endParaRPr lang="en-US" b="1" dirty="0"/>
          </a:p>
        </p:txBody>
      </p:sp>
      <p:sp>
        <p:nvSpPr>
          <p:cNvPr id="3" name="Content Placeholder 2"/>
          <p:cNvSpPr>
            <a:spLocks noGrp="1"/>
          </p:cNvSpPr>
          <p:nvPr>
            <p:ph idx="1"/>
          </p:nvPr>
        </p:nvSpPr>
        <p:spPr>
          <a:xfrm>
            <a:off x="2133600" y="2438400"/>
            <a:ext cx="6345260" cy="3530600"/>
          </a:xfrm>
        </p:spPr>
        <p:txBody>
          <a:bodyPr/>
          <a:lstStyle/>
          <a:p>
            <a:pPr algn="r" rtl="1"/>
            <a:r>
              <a:rPr lang="ar-SA" sz="3200" dirty="0" smtClean="0"/>
              <a:t>المقدمة</a:t>
            </a:r>
            <a:endParaRPr lang="en-US" sz="3200" dirty="0" smtClean="0"/>
          </a:p>
          <a:p>
            <a:pPr algn="r" rtl="1"/>
            <a:r>
              <a:rPr lang="ar-SA" sz="3200" dirty="0" smtClean="0"/>
              <a:t>مشكلة الدراسة</a:t>
            </a:r>
            <a:endParaRPr lang="en-US" sz="3200" dirty="0" smtClean="0"/>
          </a:p>
          <a:p>
            <a:pPr algn="r" rtl="1"/>
            <a:r>
              <a:rPr lang="ar-SA" sz="3200" dirty="0" smtClean="0"/>
              <a:t>الدراسات الأدبية</a:t>
            </a:r>
            <a:endParaRPr lang="en-US" sz="3200" dirty="0" smtClean="0"/>
          </a:p>
          <a:p>
            <a:pPr algn="r" rtl="1"/>
            <a:r>
              <a:rPr lang="ar-SA" sz="3200" dirty="0" smtClean="0"/>
              <a:t>المنهجية والإجراءات </a:t>
            </a:r>
            <a:endParaRPr lang="en-US" sz="3200" dirty="0" smtClean="0"/>
          </a:p>
          <a:p>
            <a:pPr algn="r" rtl="1"/>
            <a:r>
              <a:rPr lang="ar-SA" sz="3200" dirty="0" smtClean="0"/>
              <a:t>النتائج والتوصيات</a:t>
            </a:r>
            <a:endParaRPr lang="en-US" sz="3200" dirty="0" smtClean="0"/>
          </a:p>
          <a:p>
            <a:pPr marL="0" indent="0"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876826321"/>
              </p:ext>
            </p:extLst>
          </p:nvPr>
        </p:nvGraphicFramePr>
        <p:xfrm>
          <a:off x="1619672" y="2852936"/>
          <a:ext cx="5976664" cy="3393862"/>
        </p:xfrm>
        <a:graphic>
          <a:graphicData uri="http://schemas.openxmlformats.org/drawingml/2006/table">
            <a:tbl>
              <a:tblPr rtl="1">
                <a:tableStyleId>{69CF1AB2-1976-4502-BF36-3FF5EA218861}</a:tableStyleId>
              </a:tblPr>
              <a:tblGrid>
                <a:gridCol w="2553860"/>
                <a:gridCol w="1622160"/>
                <a:gridCol w="1800644"/>
              </a:tblGrid>
              <a:tr h="527546">
                <a:tc>
                  <a:txBody>
                    <a:bodyPr/>
                    <a:lstStyle/>
                    <a:p>
                      <a:pPr marL="457200" algn="ctr" rtl="1">
                        <a:lnSpc>
                          <a:spcPct val="115000"/>
                        </a:lnSpc>
                        <a:spcAft>
                          <a:spcPts val="0"/>
                        </a:spcAft>
                      </a:pPr>
                      <a:r>
                        <a:rPr lang="ar-SA" dirty="0" smtClean="0"/>
                        <a:t>الخبرة المهنية</a:t>
                      </a:r>
                      <a:endParaRPr lang="en-US" dirty="0"/>
                    </a:p>
                  </a:txBody>
                  <a:tcPr marL="504000" marR="68580" marT="0" marB="0" anchor="ctr">
                    <a:solidFill>
                      <a:schemeClr val="accent1">
                        <a:lumMod val="75000"/>
                      </a:schemeClr>
                    </a:solidFill>
                  </a:tcPr>
                </a:tc>
                <a:tc>
                  <a:txBody>
                    <a:bodyPr/>
                    <a:lstStyle/>
                    <a:p>
                      <a:pPr marL="457200" algn="ctr" rtl="0">
                        <a:lnSpc>
                          <a:spcPct val="115000"/>
                        </a:lnSpc>
                        <a:spcAft>
                          <a:spcPts val="0"/>
                        </a:spcAft>
                      </a:pPr>
                      <a:r>
                        <a:rPr lang="ar-SA" dirty="0" smtClean="0"/>
                        <a:t>التكرار</a:t>
                      </a:r>
                      <a:endParaRPr lang="en-US" dirty="0"/>
                    </a:p>
                  </a:txBody>
                  <a:tcPr marL="0" marR="540000" marT="0" marB="0" anchor="ctr">
                    <a:solidFill>
                      <a:schemeClr val="accent1">
                        <a:lumMod val="75000"/>
                      </a:schemeClr>
                    </a:solidFill>
                  </a:tcPr>
                </a:tc>
                <a:tc>
                  <a:txBody>
                    <a:bodyPr/>
                    <a:lstStyle/>
                    <a:p>
                      <a:pPr marL="457200" algn="ctr" rtl="1">
                        <a:lnSpc>
                          <a:spcPct val="115000"/>
                        </a:lnSpc>
                        <a:spcAft>
                          <a:spcPts val="1000"/>
                        </a:spcAft>
                      </a:pPr>
                      <a:r>
                        <a:rPr lang="ar-SA" dirty="0" smtClean="0"/>
                        <a:t>النسبة المئوية %</a:t>
                      </a:r>
                      <a:endParaRPr lang="en-US" dirty="0"/>
                    </a:p>
                  </a:txBody>
                  <a:tcPr marL="504000" marR="68580" marT="0" marB="0" anchor="ctr">
                    <a:solidFill>
                      <a:schemeClr val="accent1">
                        <a:lumMod val="75000"/>
                      </a:schemeClr>
                    </a:solidFill>
                  </a:tcPr>
                </a:tc>
              </a:tr>
              <a:tr h="527546">
                <a:tc>
                  <a:txBody>
                    <a:bodyPr/>
                    <a:lstStyle/>
                    <a:p>
                      <a:pPr marL="457200" algn="ctr" rtl="1">
                        <a:lnSpc>
                          <a:spcPct val="115000"/>
                        </a:lnSpc>
                        <a:spcAft>
                          <a:spcPts val="0"/>
                        </a:spcAft>
                      </a:pPr>
                      <a:r>
                        <a:rPr lang="en-US" dirty="0"/>
                        <a:t>5</a:t>
                      </a:r>
                      <a:r>
                        <a:rPr lang="ar-SA" dirty="0"/>
                        <a:t> سنوات فأقل</a:t>
                      </a:r>
                      <a:endParaRPr lang="en-US" dirty="0"/>
                    </a:p>
                  </a:txBody>
                  <a:tcPr marL="504000" marR="68580" marT="0" marB="0" anchor="ctr"/>
                </a:tc>
                <a:tc>
                  <a:txBody>
                    <a:bodyPr/>
                    <a:lstStyle/>
                    <a:p>
                      <a:pPr marL="457200" algn="ctr" rtl="0">
                        <a:lnSpc>
                          <a:spcPct val="115000"/>
                        </a:lnSpc>
                        <a:spcAft>
                          <a:spcPts val="0"/>
                        </a:spcAft>
                      </a:pPr>
                      <a:r>
                        <a:rPr lang="en-US" dirty="0"/>
                        <a:t>25</a:t>
                      </a:r>
                    </a:p>
                  </a:txBody>
                  <a:tcPr marL="0" marR="576000" marT="0" marB="0" anchor="ctr"/>
                </a:tc>
                <a:tc>
                  <a:txBody>
                    <a:bodyPr/>
                    <a:lstStyle/>
                    <a:p>
                      <a:pPr marL="457200" algn="ctr" rtl="1">
                        <a:lnSpc>
                          <a:spcPct val="115000"/>
                        </a:lnSpc>
                        <a:spcAft>
                          <a:spcPts val="1000"/>
                        </a:spcAft>
                      </a:pPr>
                      <a:r>
                        <a:rPr lang="en-US" dirty="0"/>
                        <a:t>39.1</a:t>
                      </a:r>
                    </a:p>
                  </a:txBody>
                  <a:tcPr marL="504000" marR="68580" marT="0" marB="0" anchor="ctr"/>
                </a:tc>
              </a:tr>
              <a:tr h="436808">
                <a:tc>
                  <a:txBody>
                    <a:bodyPr/>
                    <a:lstStyle/>
                    <a:p>
                      <a:pPr marL="457200" algn="ctr" rtl="1">
                        <a:lnSpc>
                          <a:spcPct val="115000"/>
                        </a:lnSpc>
                        <a:spcAft>
                          <a:spcPts val="0"/>
                        </a:spcAft>
                      </a:pPr>
                      <a:r>
                        <a:rPr lang="ar-SA" dirty="0"/>
                        <a:t>من</a:t>
                      </a:r>
                      <a:r>
                        <a:rPr lang="en-US" dirty="0"/>
                        <a:t>5 </a:t>
                      </a:r>
                      <a:r>
                        <a:rPr lang="ar-SA" dirty="0" smtClean="0"/>
                        <a:t> إلى</a:t>
                      </a:r>
                      <a:r>
                        <a:rPr lang="en-US" dirty="0" smtClean="0"/>
                        <a:t>10 </a:t>
                      </a:r>
                      <a:r>
                        <a:rPr lang="ar-SA" dirty="0" smtClean="0"/>
                        <a:t> سنوات</a:t>
                      </a:r>
                      <a:endParaRPr lang="en-US" dirty="0"/>
                    </a:p>
                  </a:txBody>
                  <a:tcPr marL="504000" marR="68580" marT="0" marB="0" anchor="ctr"/>
                </a:tc>
                <a:tc>
                  <a:txBody>
                    <a:bodyPr/>
                    <a:lstStyle/>
                    <a:p>
                      <a:pPr marL="457200" algn="ctr" rtl="0">
                        <a:lnSpc>
                          <a:spcPct val="115000"/>
                        </a:lnSpc>
                        <a:spcAft>
                          <a:spcPts val="0"/>
                        </a:spcAft>
                      </a:pPr>
                      <a:r>
                        <a:rPr lang="en-US" dirty="0"/>
                        <a:t>24</a:t>
                      </a:r>
                    </a:p>
                  </a:txBody>
                  <a:tcPr marL="0" marR="576000" marT="0" marB="0" anchor="ctr"/>
                </a:tc>
                <a:tc>
                  <a:txBody>
                    <a:bodyPr/>
                    <a:lstStyle/>
                    <a:p>
                      <a:pPr marL="457200" algn="ctr" rtl="0">
                        <a:lnSpc>
                          <a:spcPct val="115000"/>
                        </a:lnSpc>
                        <a:spcAft>
                          <a:spcPts val="1000"/>
                        </a:spcAft>
                      </a:pPr>
                      <a:r>
                        <a:rPr lang="en-US" dirty="0" smtClean="0"/>
                        <a:t>37.4</a:t>
                      </a:r>
                      <a:endParaRPr lang="en-US" dirty="0"/>
                    </a:p>
                  </a:txBody>
                  <a:tcPr marL="0" marR="504000" marT="0" marB="0" anchor="ctr"/>
                </a:tc>
              </a:tr>
              <a:tr h="436808">
                <a:tc>
                  <a:txBody>
                    <a:bodyPr/>
                    <a:lstStyle/>
                    <a:p>
                      <a:pPr marL="457200" algn="ctr" rtl="1">
                        <a:lnSpc>
                          <a:spcPct val="115000"/>
                        </a:lnSpc>
                        <a:spcAft>
                          <a:spcPts val="0"/>
                        </a:spcAft>
                      </a:pPr>
                      <a:r>
                        <a:rPr lang="ar-SA" dirty="0"/>
                        <a:t>من </a:t>
                      </a:r>
                      <a:r>
                        <a:rPr lang="en-US" dirty="0" smtClean="0"/>
                        <a:t>11</a:t>
                      </a:r>
                      <a:r>
                        <a:rPr lang="ar-SA" dirty="0" smtClean="0"/>
                        <a:t> إلى </a:t>
                      </a:r>
                      <a:r>
                        <a:rPr lang="en-US" dirty="0"/>
                        <a:t>20</a:t>
                      </a:r>
                      <a:r>
                        <a:rPr lang="ar-SA" dirty="0"/>
                        <a:t> سنة</a:t>
                      </a:r>
                      <a:endParaRPr lang="en-US" dirty="0"/>
                    </a:p>
                  </a:txBody>
                  <a:tcPr marL="504000" marR="68580" marT="0" marB="0" anchor="ctr"/>
                </a:tc>
                <a:tc>
                  <a:txBody>
                    <a:bodyPr/>
                    <a:lstStyle/>
                    <a:p>
                      <a:pPr marL="457200" algn="ctr" rtl="0">
                        <a:lnSpc>
                          <a:spcPct val="115000"/>
                        </a:lnSpc>
                        <a:spcAft>
                          <a:spcPts val="1000"/>
                        </a:spcAft>
                      </a:pPr>
                      <a:r>
                        <a:rPr lang="en-US" dirty="0"/>
                        <a:t>14</a:t>
                      </a:r>
                    </a:p>
                  </a:txBody>
                  <a:tcPr marL="0" marR="576000" marT="0" marB="0" anchor="ctr"/>
                </a:tc>
                <a:tc>
                  <a:txBody>
                    <a:bodyPr/>
                    <a:lstStyle/>
                    <a:p>
                      <a:pPr algn="ctr" rtl="1">
                        <a:lnSpc>
                          <a:spcPct val="115000"/>
                        </a:lnSpc>
                        <a:spcAft>
                          <a:spcPts val="1000"/>
                        </a:spcAft>
                      </a:pPr>
                      <a:r>
                        <a:rPr lang="en-US" dirty="0"/>
                        <a:t>21.9</a:t>
                      </a:r>
                    </a:p>
                  </a:txBody>
                  <a:tcPr marL="0" marR="68580" marT="0" marB="0" anchor="ctr"/>
                </a:tc>
              </a:tr>
              <a:tr h="583818">
                <a:tc>
                  <a:txBody>
                    <a:bodyPr/>
                    <a:lstStyle/>
                    <a:p>
                      <a:pPr marL="457200" algn="ctr" rtl="1">
                        <a:lnSpc>
                          <a:spcPct val="115000"/>
                        </a:lnSpc>
                        <a:spcAft>
                          <a:spcPts val="0"/>
                        </a:spcAft>
                      </a:pPr>
                      <a:r>
                        <a:rPr lang="en-US" dirty="0"/>
                        <a:t>21</a:t>
                      </a:r>
                      <a:r>
                        <a:rPr lang="ar-SA" dirty="0"/>
                        <a:t> سنة فأكثر</a:t>
                      </a:r>
                      <a:endParaRPr lang="en-US" dirty="0"/>
                    </a:p>
                  </a:txBody>
                  <a:tcPr marL="504000" marR="68580" marT="0" marB="0" anchor="ctr"/>
                </a:tc>
                <a:tc>
                  <a:txBody>
                    <a:bodyPr/>
                    <a:lstStyle/>
                    <a:p>
                      <a:pPr marL="457200" algn="ctr" rtl="1">
                        <a:lnSpc>
                          <a:spcPct val="115000"/>
                        </a:lnSpc>
                        <a:spcAft>
                          <a:spcPts val="0"/>
                        </a:spcAft>
                      </a:pPr>
                      <a:r>
                        <a:rPr lang="en-US" dirty="0"/>
                        <a:t>1</a:t>
                      </a:r>
                    </a:p>
                  </a:txBody>
                  <a:tcPr marL="360000" marR="68580" marT="0" marB="0" anchor="ctr"/>
                </a:tc>
                <a:tc>
                  <a:txBody>
                    <a:bodyPr/>
                    <a:lstStyle/>
                    <a:p>
                      <a:pPr marL="457200" algn="ctr" rtl="1">
                        <a:lnSpc>
                          <a:spcPct val="115000"/>
                        </a:lnSpc>
                        <a:spcAft>
                          <a:spcPts val="1000"/>
                        </a:spcAft>
                      </a:pPr>
                      <a:r>
                        <a:rPr lang="en-US" dirty="0"/>
                        <a:t>1.6</a:t>
                      </a:r>
                    </a:p>
                  </a:txBody>
                  <a:tcPr marL="396000" marR="68580" marT="0" marB="0" anchor="ctr"/>
                </a:tc>
              </a:tr>
              <a:tr h="583818">
                <a:tc>
                  <a:txBody>
                    <a:bodyPr/>
                    <a:lstStyle/>
                    <a:p>
                      <a:pPr marL="457200" algn="ctr" rtl="1">
                        <a:lnSpc>
                          <a:spcPct val="115000"/>
                        </a:lnSpc>
                        <a:spcAft>
                          <a:spcPts val="0"/>
                        </a:spcAft>
                      </a:pPr>
                      <a:r>
                        <a:rPr lang="ar-SA" dirty="0" smtClean="0"/>
                        <a:t>المجموع</a:t>
                      </a:r>
                      <a:endParaRPr lang="en-US" dirty="0"/>
                    </a:p>
                  </a:txBody>
                  <a:tcPr marL="504000" marR="68580" marT="0" marB="0" anchor="ctr">
                    <a:solidFill>
                      <a:schemeClr val="accent1">
                        <a:lumMod val="60000"/>
                        <a:lumOff val="40000"/>
                      </a:schemeClr>
                    </a:solidFill>
                  </a:tcPr>
                </a:tc>
                <a:tc>
                  <a:txBody>
                    <a:bodyPr/>
                    <a:lstStyle/>
                    <a:p>
                      <a:pPr marL="457200" algn="ctr" rtl="1">
                        <a:lnSpc>
                          <a:spcPct val="115000"/>
                        </a:lnSpc>
                        <a:spcAft>
                          <a:spcPts val="0"/>
                        </a:spcAft>
                      </a:pPr>
                      <a:r>
                        <a:rPr lang="en-US" dirty="0" smtClean="0"/>
                        <a:t>64</a:t>
                      </a:r>
                      <a:endParaRPr lang="en-US" dirty="0"/>
                    </a:p>
                  </a:txBody>
                  <a:tcPr marL="360000" marR="68580" marT="0" marB="0" anchor="ctr">
                    <a:solidFill>
                      <a:schemeClr val="accent1">
                        <a:lumMod val="60000"/>
                        <a:lumOff val="40000"/>
                      </a:schemeClr>
                    </a:solidFill>
                  </a:tcPr>
                </a:tc>
                <a:tc>
                  <a:txBody>
                    <a:bodyPr/>
                    <a:lstStyle/>
                    <a:p>
                      <a:pPr marL="457200" algn="ctr" rtl="1">
                        <a:lnSpc>
                          <a:spcPct val="115000"/>
                        </a:lnSpc>
                        <a:spcAft>
                          <a:spcPts val="1000"/>
                        </a:spcAft>
                      </a:pPr>
                      <a:r>
                        <a:rPr lang="en-US" dirty="0" smtClean="0"/>
                        <a:t>100</a:t>
                      </a:r>
                      <a:endParaRPr lang="en-US" dirty="0"/>
                    </a:p>
                  </a:txBody>
                  <a:tcPr marL="396000" marR="68580" marT="0" marB="0" anchor="ctr">
                    <a:solidFill>
                      <a:schemeClr val="accent1">
                        <a:lumMod val="60000"/>
                        <a:lumOff val="40000"/>
                      </a:schemeClr>
                    </a:solidFill>
                  </a:tcPr>
                </a:tc>
              </a:tr>
            </a:tbl>
          </a:graphicData>
        </a:graphic>
      </p:graphicFrame>
      <p:sp>
        <p:nvSpPr>
          <p:cNvPr id="7" name="Title 1"/>
          <p:cNvSpPr>
            <a:spLocks noGrp="1"/>
          </p:cNvSpPr>
          <p:nvPr>
            <p:ph type="title"/>
          </p:nvPr>
        </p:nvSpPr>
        <p:spPr>
          <a:xfrm>
            <a:off x="1619673" y="1700808"/>
            <a:ext cx="5976663" cy="990600"/>
          </a:xfrm>
          <a:ln/>
        </p:spPr>
        <p:style>
          <a:lnRef idx="2">
            <a:schemeClr val="accent1"/>
          </a:lnRef>
          <a:fillRef idx="1">
            <a:schemeClr val="lt1"/>
          </a:fillRef>
          <a:effectRef idx="0">
            <a:schemeClr val="accent1"/>
          </a:effectRef>
          <a:fontRef idx="minor">
            <a:schemeClr val="dk1"/>
          </a:fontRef>
        </p:style>
        <p:txBody>
          <a:bodyPr>
            <a:normAutofit/>
          </a:bodyPr>
          <a:lstStyle/>
          <a:p>
            <a:pPr algn="r"/>
            <a:r>
              <a:rPr lang="ar-SA" sz="2800" dirty="0">
                <a:solidFill>
                  <a:schemeClr val="accent1">
                    <a:lumMod val="75000"/>
                  </a:schemeClr>
                </a:solidFill>
                <a:latin typeface="+mn-lt"/>
              </a:rPr>
              <a:t>توزيع عينة الدراسة حسب </a:t>
            </a:r>
            <a:r>
              <a:rPr lang="ar-SA" sz="2800" dirty="0" smtClean="0">
                <a:solidFill>
                  <a:schemeClr val="accent1">
                    <a:lumMod val="75000"/>
                  </a:schemeClr>
                </a:solidFill>
                <a:latin typeface="+mn-lt"/>
              </a:rPr>
              <a:t> الموقع الوظيفي :-</a:t>
            </a:r>
            <a:endParaRPr lang="ar-SA" sz="2800" dirty="0">
              <a:solidFill>
                <a:schemeClr val="accent1">
                  <a:lumMod val="75000"/>
                </a:schemeClr>
              </a:solidFill>
              <a:latin typeface="+mn-lt"/>
            </a:endParaRPr>
          </a:p>
        </p:txBody>
      </p:sp>
    </p:spTree>
    <p:extLst>
      <p:ext uri="{BB962C8B-B14F-4D97-AF65-F5344CB8AC3E}">
        <p14:creationId xmlns:p14="http://schemas.microsoft.com/office/powerpoint/2010/main" val="2025693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ar-SA" dirty="0"/>
              <a:t>المحور الأول: العوامل الأساسية لتطبيق نظم دعم القرار في المؤسسة</a:t>
            </a:r>
          </a:p>
        </p:txBody>
      </p:sp>
      <p:sp>
        <p:nvSpPr>
          <p:cNvPr id="5" name="Text Placeholder 4"/>
          <p:cNvSpPr>
            <a:spLocks noGrp="1"/>
          </p:cNvSpPr>
          <p:nvPr>
            <p:ph type="body" idx="1"/>
          </p:nvPr>
        </p:nvSpPr>
        <p:spPr/>
        <p:txBody>
          <a:bodyPr/>
          <a:lstStyle/>
          <a:p>
            <a:r>
              <a:rPr lang="ar-SA" dirty="0"/>
              <a:t>النسب المئوية لفقرات المحور الأول</a:t>
            </a:r>
          </a:p>
        </p:txBody>
      </p:sp>
    </p:spTree>
    <p:extLst>
      <p:ext uri="{BB962C8B-B14F-4D97-AF65-F5344CB8AC3E}">
        <p14:creationId xmlns:p14="http://schemas.microsoft.com/office/powerpoint/2010/main" val="4003899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75976050"/>
              </p:ext>
            </p:extLst>
          </p:nvPr>
        </p:nvGraphicFramePr>
        <p:xfrm>
          <a:off x="827584" y="1556792"/>
          <a:ext cx="7644132" cy="4375929"/>
        </p:xfrm>
        <a:graphic>
          <a:graphicData uri="http://schemas.openxmlformats.org/drawingml/2006/table">
            <a:tbl>
              <a:tblPr rtl="1" firstRow="1" firstCol="1" bandRow="1">
                <a:tableStyleId>{69CF1AB2-1976-4502-BF36-3FF5EA218861}</a:tableStyleId>
              </a:tblPr>
              <a:tblGrid>
                <a:gridCol w="1913735"/>
                <a:gridCol w="1268170"/>
                <a:gridCol w="1199186"/>
                <a:gridCol w="1057438"/>
                <a:gridCol w="1059568"/>
                <a:gridCol w="1146035"/>
              </a:tblGrid>
              <a:tr h="434709">
                <a:tc gridSpan="6">
                  <a:txBody>
                    <a:bodyPr/>
                    <a:lstStyle/>
                    <a:p>
                      <a:pPr algn="ctr" rtl="1">
                        <a:lnSpc>
                          <a:spcPct val="115000"/>
                        </a:lnSpc>
                        <a:spcAft>
                          <a:spcPts val="0"/>
                        </a:spcAft>
                      </a:pPr>
                      <a:r>
                        <a:rPr lang="ar-SA" sz="1800" dirty="0"/>
                        <a:t>دعم الإدارة العليا لاستخدام نظم دعم القرارات</a:t>
                      </a:r>
                      <a:endParaRPr lang="en-US" sz="1800" dirty="0"/>
                    </a:p>
                  </a:txBody>
                  <a:tcPr marL="68580" marR="68580" marT="0" marB="0" anchor="ctr">
                    <a:solidFill>
                      <a:schemeClr val="accent1">
                        <a:lumMod val="75000"/>
                      </a:schemeClr>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34709">
                <a:tc>
                  <a:txBody>
                    <a:bodyPr/>
                    <a:lstStyle/>
                    <a:p>
                      <a:pPr algn="ctr" rtl="1">
                        <a:lnSpc>
                          <a:spcPct val="115000"/>
                        </a:lnSpc>
                        <a:spcAft>
                          <a:spcPts val="0"/>
                        </a:spcAft>
                      </a:pPr>
                      <a:r>
                        <a:rPr lang="ar-SA" sz="1400" dirty="0"/>
                        <a:t>الفقرة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 بشدة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محايد</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غير موافق</a:t>
                      </a:r>
                      <a:endParaRPr lang="en-US" sz="1400" dirty="0"/>
                    </a:p>
                  </a:txBody>
                  <a:tcPr marL="68580" marR="68580" marT="0" marB="0" anchor="ctr">
                    <a:solidFill>
                      <a:srgbClr val="A2ACA7"/>
                    </a:solidFill>
                  </a:tcPr>
                </a:tc>
                <a:tc>
                  <a:txBody>
                    <a:bodyPr/>
                    <a:lstStyle/>
                    <a:p>
                      <a:pPr marR="21590" algn="ctr" rtl="1">
                        <a:lnSpc>
                          <a:spcPct val="115000"/>
                        </a:lnSpc>
                        <a:spcAft>
                          <a:spcPts val="0"/>
                        </a:spcAft>
                        <a:tabLst>
                          <a:tab pos="561340" algn="l"/>
                        </a:tabLst>
                      </a:pPr>
                      <a:r>
                        <a:rPr lang="ar-SA" sz="1400" dirty="0"/>
                        <a:t>غيرموافق بشدة</a:t>
                      </a:r>
                      <a:endParaRPr lang="en-US" sz="1400" dirty="0"/>
                    </a:p>
                  </a:txBody>
                  <a:tcPr marL="68580" marR="68580" marT="0" marB="0" anchor="ctr">
                    <a:solidFill>
                      <a:srgbClr val="A2ACA7"/>
                    </a:solidFill>
                  </a:tcPr>
                </a:tc>
              </a:tr>
              <a:tr h="562143">
                <a:tc>
                  <a:txBody>
                    <a:bodyPr/>
                    <a:lstStyle/>
                    <a:p>
                      <a:pPr algn="r" rtl="1">
                        <a:lnSpc>
                          <a:spcPct val="115000"/>
                        </a:lnSpc>
                        <a:spcAft>
                          <a:spcPts val="0"/>
                        </a:spcAft>
                      </a:pPr>
                      <a:r>
                        <a:rPr lang="ar-SA" sz="1400"/>
                        <a:t>تدعم الإدارة وجود نظم دعم القرارات في المؤسسة.</a:t>
                      </a:r>
                      <a:endParaRPr lang="en-US" sz="1400" dirty="0"/>
                    </a:p>
                  </a:txBody>
                  <a:tcPr marL="68580" marR="68580" marT="0" marB="0" anchor="ctr"/>
                </a:tc>
                <a:tc>
                  <a:txBody>
                    <a:bodyPr/>
                    <a:lstStyle/>
                    <a:p>
                      <a:pPr algn="ctr" rtl="0">
                        <a:lnSpc>
                          <a:spcPct val="115000"/>
                        </a:lnSpc>
                        <a:spcAft>
                          <a:spcPts val="0"/>
                        </a:spcAft>
                      </a:pPr>
                      <a:r>
                        <a:rPr lang="en-US" sz="1400" dirty="0"/>
                        <a:t>26</a:t>
                      </a:r>
                    </a:p>
                    <a:p>
                      <a:pPr algn="ctr" rtl="1">
                        <a:lnSpc>
                          <a:spcPct val="115000"/>
                        </a:lnSpc>
                        <a:spcAft>
                          <a:spcPts val="0"/>
                        </a:spcAft>
                      </a:pPr>
                      <a:r>
                        <a:rPr lang="en-US" sz="1400" dirty="0"/>
                        <a:t>(40.6%)</a:t>
                      </a:r>
                    </a:p>
                  </a:txBody>
                  <a:tcPr marL="68580" marR="68580" marT="0" marB="0" anchor="ctr"/>
                </a:tc>
                <a:tc>
                  <a:txBody>
                    <a:bodyPr/>
                    <a:lstStyle/>
                    <a:p>
                      <a:pPr algn="ctr" rtl="1">
                        <a:lnSpc>
                          <a:spcPct val="115000"/>
                        </a:lnSpc>
                        <a:spcAft>
                          <a:spcPts val="0"/>
                        </a:spcAft>
                      </a:pPr>
                      <a:r>
                        <a:rPr lang="en-US" sz="1400" dirty="0"/>
                        <a:t>28</a:t>
                      </a:r>
                    </a:p>
                    <a:p>
                      <a:pPr algn="ctr" rtl="1">
                        <a:lnSpc>
                          <a:spcPct val="115000"/>
                        </a:lnSpc>
                        <a:spcAft>
                          <a:spcPts val="0"/>
                        </a:spcAft>
                      </a:pPr>
                      <a:r>
                        <a:rPr lang="en-US" sz="1400" dirty="0"/>
                        <a:t>43.75%)</a:t>
                      </a:r>
                      <a:r>
                        <a:rPr lang="ar-SA" sz="1400"/>
                        <a:t>)</a:t>
                      </a:r>
                      <a:endParaRPr lang="en-US" sz="1400" dirty="0"/>
                    </a:p>
                  </a:txBody>
                  <a:tcPr marL="68580" marR="68580" marT="0" marB="0" anchor="ctr"/>
                </a:tc>
                <a:tc>
                  <a:txBody>
                    <a:bodyPr/>
                    <a:lstStyle/>
                    <a:p>
                      <a:pPr algn="ctr" rtl="1">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r>
              <a:tr h="562143">
                <a:tc>
                  <a:txBody>
                    <a:bodyPr/>
                    <a:lstStyle/>
                    <a:p>
                      <a:pPr algn="r" rtl="1">
                        <a:lnSpc>
                          <a:spcPct val="115000"/>
                        </a:lnSpc>
                        <a:spcAft>
                          <a:spcPts val="0"/>
                        </a:spcAft>
                      </a:pPr>
                      <a:r>
                        <a:rPr lang="ar-SA" sz="1400"/>
                        <a:t>هل تقدم نظم دعم القرارات الدعم المناسب </a:t>
                      </a:r>
                      <a:r>
                        <a:rPr lang="ar-JO" sz="1400"/>
                        <a:t>ل</a:t>
                      </a:r>
                      <a:r>
                        <a:rPr lang="ar-SA" sz="1400"/>
                        <a:t>لقرارات في الإدارة العليا.</a:t>
                      </a:r>
                      <a:endParaRPr lang="en-US" sz="1400" dirty="0"/>
                    </a:p>
                  </a:txBody>
                  <a:tcPr marL="68580" marR="68580" marT="0" marB="0" anchor="ctr"/>
                </a:tc>
                <a:tc>
                  <a:txBody>
                    <a:bodyPr/>
                    <a:lstStyle/>
                    <a:p>
                      <a:pPr algn="ctr" rtl="0">
                        <a:lnSpc>
                          <a:spcPct val="115000"/>
                        </a:lnSpc>
                        <a:spcAft>
                          <a:spcPts val="0"/>
                        </a:spcAft>
                      </a:pPr>
                      <a:r>
                        <a:rPr lang="en-US" sz="1400" dirty="0"/>
                        <a:t>14</a:t>
                      </a:r>
                    </a:p>
                    <a:p>
                      <a:pPr algn="ctr" rtl="1">
                        <a:lnSpc>
                          <a:spcPct val="115000"/>
                        </a:lnSpc>
                        <a:spcAft>
                          <a:spcPts val="0"/>
                        </a:spcAft>
                      </a:pPr>
                      <a:r>
                        <a:rPr lang="en-US" sz="1400" dirty="0"/>
                        <a:t>21.87%)</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39</a:t>
                      </a:r>
                    </a:p>
                    <a:p>
                      <a:pPr algn="ctr" rtl="1">
                        <a:lnSpc>
                          <a:spcPct val="115000"/>
                        </a:lnSpc>
                        <a:spcAft>
                          <a:spcPts val="0"/>
                        </a:spcAft>
                      </a:pPr>
                      <a:r>
                        <a:rPr lang="en-US" sz="1400" dirty="0"/>
                        <a:t>60.4%)</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10</a:t>
                      </a:r>
                    </a:p>
                    <a:p>
                      <a:pPr algn="ctr" rtl="1">
                        <a:lnSpc>
                          <a:spcPct val="115000"/>
                        </a:lnSpc>
                        <a:spcAft>
                          <a:spcPts val="0"/>
                        </a:spcAft>
                      </a:pPr>
                      <a:r>
                        <a:rPr lang="en-US" sz="1400" dirty="0"/>
                        <a:t>15.6%)</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c>
                  <a:txBody>
                    <a:bodyPr/>
                    <a:lstStyle/>
                    <a:p>
                      <a:pPr algn="ctr" rtl="1">
                        <a:lnSpc>
                          <a:spcPct val="115000"/>
                        </a:lnSpc>
                        <a:spcAft>
                          <a:spcPts val="0"/>
                        </a:spcAft>
                      </a:pPr>
                      <a:r>
                        <a:rPr lang="ar-SA" sz="1400"/>
                        <a:t>­_</a:t>
                      </a:r>
                      <a:endParaRPr lang="en-US" sz="1400" dirty="0"/>
                    </a:p>
                  </a:txBody>
                  <a:tcPr marL="68580" marR="68580" marT="0" marB="0" anchor="ctr"/>
                </a:tc>
              </a:tr>
              <a:tr h="562143">
                <a:tc>
                  <a:txBody>
                    <a:bodyPr/>
                    <a:lstStyle/>
                    <a:p>
                      <a:pPr algn="r" rtl="1">
                        <a:lnSpc>
                          <a:spcPct val="115000"/>
                        </a:lnSpc>
                        <a:spcAft>
                          <a:spcPts val="0"/>
                        </a:spcAft>
                      </a:pPr>
                      <a:r>
                        <a:rPr lang="ar-SA" sz="1400"/>
                        <a:t>توفر الإدارة العليا الأجهزة والبرامج اللازمة لاستخدام نظم دعم القرارات.</a:t>
                      </a:r>
                      <a:endParaRPr lang="en-US" sz="1400" dirty="0"/>
                    </a:p>
                  </a:txBody>
                  <a:tcPr marL="68580" marR="68580" marT="0" marB="0" anchor="ctr"/>
                </a:tc>
                <a:tc>
                  <a:txBody>
                    <a:bodyPr/>
                    <a:lstStyle/>
                    <a:p>
                      <a:pPr algn="ctr" rtl="0">
                        <a:lnSpc>
                          <a:spcPct val="115000"/>
                        </a:lnSpc>
                        <a:spcAft>
                          <a:spcPts val="0"/>
                        </a:spcAft>
                      </a:pPr>
                      <a:r>
                        <a:rPr lang="en-US" sz="1400" dirty="0"/>
                        <a:t>20</a:t>
                      </a:r>
                    </a:p>
                    <a:p>
                      <a:pPr algn="ctr" rtl="1">
                        <a:lnSpc>
                          <a:spcPct val="115000"/>
                        </a:lnSpc>
                        <a:spcAft>
                          <a:spcPts val="0"/>
                        </a:spcAft>
                      </a:pPr>
                      <a:r>
                        <a:rPr lang="en-US" sz="1400" dirty="0"/>
                        <a:t>31.25%)</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33</a:t>
                      </a:r>
                    </a:p>
                    <a:p>
                      <a:pPr algn="ctr" rtl="1">
                        <a:lnSpc>
                          <a:spcPct val="115000"/>
                        </a:lnSpc>
                        <a:spcAft>
                          <a:spcPts val="0"/>
                        </a:spcAft>
                      </a:pPr>
                      <a:r>
                        <a:rPr lang="en-US" sz="1400" dirty="0"/>
                        <a:t>51.56%)</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7</a:t>
                      </a:r>
                    </a:p>
                    <a:p>
                      <a:pPr algn="ctr" rtl="1">
                        <a:lnSpc>
                          <a:spcPct val="115000"/>
                        </a:lnSpc>
                        <a:spcAft>
                          <a:spcPts val="0"/>
                        </a:spcAft>
                      </a:pPr>
                      <a:r>
                        <a:rPr lang="en-US" sz="1400" dirty="0"/>
                        <a:t>10.9%)</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a:t>
                      </a:r>
                    </a:p>
                    <a:p>
                      <a:pPr algn="ctr" rtl="1">
                        <a:lnSpc>
                          <a:spcPct val="115000"/>
                        </a:lnSpc>
                        <a:spcAft>
                          <a:spcPts val="0"/>
                        </a:spcAft>
                      </a:pPr>
                      <a:r>
                        <a:rPr lang="en-US" sz="1400" dirty="0"/>
                        <a:t>4.68%)</a:t>
                      </a:r>
                      <a:r>
                        <a:rPr lang="ar-SA" sz="1400"/>
                        <a:t>)</a:t>
                      </a:r>
                      <a:endParaRPr lang="en-US" sz="1400" dirty="0"/>
                    </a:p>
                  </a:txBody>
                  <a:tcPr marL="68580" marR="68580" marT="0" marB="0" anchor="ctr"/>
                </a:tc>
                <a:tc>
                  <a:txBody>
                    <a:bodyPr/>
                    <a:lstStyle/>
                    <a:p>
                      <a:pPr algn="ctr" rtl="1">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r>
              <a:tr h="562143">
                <a:tc>
                  <a:txBody>
                    <a:bodyPr/>
                    <a:lstStyle/>
                    <a:p>
                      <a:pPr algn="r" rtl="1">
                        <a:lnSpc>
                          <a:spcPct val="115000"/>
                        </a:lnSpc>
                        <a:spcAft>
                          <a:spcPts val="0"/>
                        </a:spcAft>
                      </a:pPr>
                      <a:r>
                        <a:rPr lang="ar-SA" sz="1400"/>
                        <a:t>تهتم الإدارة العليا بتشخيص المشاكل التي تعيق أداء نظم دعم القرارات.</a:t>
                      </a:r>
                      <a:endParaRPr lang="en-US" sz="1400" dirty="0"/>
                    </a:p>
                  </a:txBody>
                  <a:tcPr marL="68580" marR="68580" marT="0" marB="0" anchor="ctr"/>
                </a:tc>
                <a:tc>
                  <a:txBody>
                    <a:bodyPr/>
                    <a:lstStyle/>
                    <a:p>
                      <a:pPr algn="ctr" rtl="0">
                        <a:lnSpc>
                          <a:spcPct val="115000"/>
                        </a:lnSpc>
                        <a:spcAft>
                          <a:spcPts val="0"/>
                        </a:spcAft>
                      </a:pPr>
                      <a:r>
                        <a:rPr lang="en-US" sz="1400" dirty="0"/>
                        <a:t>19</a:t>
                      </a:r>
                    </a:p>
                    <a:p>
                      <a:pPr algn="ctr" rtl="1">
                        <a:lnSpc>
                          <a:spcPct val="115000"/>
                        </a:lnSpc>
                        <a:spcAft>
                          <a:spcPts val="0"/>
                        </a:spcAft>
                      </a:pPr>
                      <a:r>
                        <a:rPr lang="en-US" sz="1400" dirty="0"/>
                        <a:t>29.68%)</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37</a:t>
                      </a:r>
                    </a:p>
                    <a:p>
                      <a:pPr algn="ctr" rtl="1">
                        <a:lnSpc>
                          <a:spcPct val="115000"/>
                        </a:lnSpc>
                        <a:spcAft>
                          <a:spcPts val="0"/>
                        </a:spcAft>
                      </a:pPr>
                      <a:r>
                        <a:rPr lang="en-US" sz="1400" dirty="0"/>
                        <a:t>57.8%)</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7</a:t>
                      </a:r>
                    </a:p>
                    <a:p>
                      <a:pPr algn="ctr" rtl="1">
                        <a:lnSpc>
                          <a:spcPct val="115000"/>
                        </a:lnSpc>
                        <a:spcAft>
                          <a:spcPts val="0"/>
                        </a:spcAft>
                      </a:pPr>
                      <a:r>
                        <a:rPr lang="en-US" sz="1400" dirty="0"/>
                        <a:t>10.9%)</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c>
                  <a:txBody>
                    <a:bodyPr/>
                    <a:lstStyle/>
                    <a:p>
                      <a:pPr algn="ctr" rtl="1">
                        <a:lnSpc>
                          <a:spcPct val="115000"/>
                        </a:lnSpc>
                        <a:spcAft>
                          <a:spcPts val="0"/>
                        </a:spcAft>
                      </a:pPr>
                      <a:r>
                        <a:rPr lang="ar-SA" sz="1400"/>
                        <a:t>_</a:t>
                      </a:r>
                      <a:endParaRPr lang="en-US" sz="1400" dirty="0"/>
                    </a:p>
                  </a:txBody>
                  <a:tcPr marL="68580" marR="68580" marT="0" marB="0" anchor="ctr"/>
                </a:tc>
              </a:tr>
              <a:tr h="562143">
                <a:tc>
                  <a:txBody>
                    <a:bodyPr/>
                    <a:lstStyle/>
                    <a:p>
                      <a:pPr algn="r" rtl="1">
                        <a:lnSpc>
                          <a:spcPct val="115000"/>
                        </a:lnSpc>
                        <a:spcAft>
                          <a:spcPts val="0"/>
                        </a:spcAft>
                      </a:pPr>
                      <a:r>
                        <a:rPr lang="ar-SA" sz="1400"/>
                        <a:t>تعطي الإدارة العليا حيز لتطوير نظم دعم القرارات في التطور التنظيمي الشامل.</a:t>
                      </a:r>
                      <a:endParaRPr lang="en-US" sz="1400" dirty="0"/>
                    </a:p>
                  </a:txBody>
                  <a:tcPr marL="68580" marR="68580" marT="0" marB="0" anchor="ctr"/>
                </a:tc>
                <a:tc>
                  <a:txBody>
                    <a:bodyPr/>
                    <a:lstStyle/>
                    <a:p>
                      <a:pPr algn="ctr" rtl="0">
                        <a:lnSpc>
                          <a:spcPct val="115000"/>
                        </a:lnSpc>
                        <a:spcAft>
                          <a:spcPts val="0"/>
                        </a:spcAft>
                      </a:pPr>
                      <a:r>
                        <a:rPr lang="en-US" sz="1400" dirty="0"/>
                        <a:t>19</a:t>
                      </a:r>
                    </a:p>
                    <a:p>
                      <a:pPr algn="ctr" rtl="1">
                        <a:lnSpc>
                          <a:spcPct val="115000"/>
                        </a:lnSpc>
                        <a:spcAft>
                          <a:spcPts val="0"/>
                        </a:spcAft>
                      </a:pPr>
                      <a:r>
                        <a:rPr lang="en-US" sz="1400" dirty="0"/>
                        <a:t>29.68%)</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37</a:t>
                      </a:r>
                    </a:p>
                    <a:p>
                      <a:pPr algn="ctr" rtl="1">
                        <a:lnSpc>
                          <a:spcPct val="115000"/>
                        </a:lnSpc>
                        <a:spcAft>
                          <a:spcPts val="0"/>
                        </a:spcAft>
                      </a:pPr>
                      <a:r>
                        <a:rPr lang="en-US" sz="1400" dirty="0"/>
                        <a:t>57.8%)</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8</a:t>
                      </a:r>
                    </a:p>
                    <a:p>
                      <a:pPr algn="ctr" rtl="1">
                        <a:lnSpc>
                          <a:spcPct val="115000"/>
                        </a:lnSpc>
                        <a:spcAft>
                          <a:spcPts val="0"/>
                        </a:spcAft>
                      </a:pPr>
                      <a:r>
                        <a:rPr lang="en-US" sz="1400" dirty="0"/>
                        <a:t>12.5%)</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dirty="0"/>
                        <a:t>)</a:t>
                      </a:r>
                      <a:endParaRPr lang="en-US" sz="1400" dirty="0"/>
                    </a:p>
                  </a:txBody>
                  <a:tcPr marL="68580" marR="68580" marT="0" marB="0" anchor="ctr"/>
                </a:tc>
              </a:tr>
            </a:tbl>
          </a:graphicData>
        </a:graphic>
      </p:graphicFrame>
    </p:spTree>
    <p:extLst>
      <p:ext uri="{BB962C8B-B14F-4D97-AF65-F5344CB8AC3E}">
        <p14:creationId xmlns:p14="http://schemas.microsoft.com/office/powerpoint/2010/main" val="1738557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85967188"/>
              </p:ext>
            </p:extLst>
          </p:nvPr>
        </p:nvGraphicFramePr>
        <p:xfrm>
          <a:off x="755576" y="1700808"/>
          <a:ext cx="7632848" cy="3422970"/>
        </p:xfrm>
        <a:graphic>
          <a:graphicData uri="http://schemas.openxmlformats.org/drawingml/2006/table">
            <a:tbl>
              <a:tblPr rtl="1" firstRow="1" firstCol="1" bandRow="1">
                <a:tableStyleId>{69CF1AB2-1976-4502-BF36-3FF5EA218861}</a:tableStyleId>
              </a:tblPr>
              <a:tblGrid>
                <a:gridCol w="2542489"/>
                <a:gridCol w="1022377"/>
                <a:gridCol w="1143448"/>
                <a:gridCol w="890543"/>
                <a:gridCol w="889647"/>
                <a:gridCol w="1144344"/>
              </a:tblGrid>
              <a:tr h="497325">
                <a:tc gridSpan="6">
                  <a:txBody>
                    <a:bodyPr/>
                    <a:lstStyle/>
                    <a:p>
                      <a:pPr algn="ctr" rtl="1">
                        <a:lnSpc>
                          <a:spcPct val="115000"/>
                        </a:lnSpc>
                        <a:spcAft>
                          <a:spcPts val="0"/>
                        </a:spcAft>
                      </a:pPr>
                      <a:r>
                        <a:rPr lang="ar-SA" sz="2800" dirty="0"/>
                        <a:t>الإمكانيات المادية المتاحة لتطبيق نظم دعم القرارات</a:t>
                      </a:r>
                      <a:endParaRPr lang="en-US" sz="2800" dirty="0"/>
                    </a:p>
                  </a:txBody>
                  <a:tcPr marL="68580" marR="68580" marT="0" marB="0" anchor="ctr">
                    <a:solidFill>
                      <a:schemeClr val="accent1">
                        <a:lumMod val="75000"/>
                      </a:schemeClr>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97325">
                <a:tc>
                  <a:txBody>
                    <a:bodyPr/>
                    <a:lstStyle/>
                    <a:p>
                      <a:pPr algn="ctr" rtl="1">
                        <a:lnSpc>
                          <a:spcPct val="115000"/>
                        </a:lnSpc>
                        <a:spcAft>
                          <a:spcPts val="0"/>
                        </a:spcAft>
                      </a:pPr>
                      <a:r>
                        <a:rPr lang="ar-SA" sz="1400" dirty="0"/>
                        <a:t>الفقرة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 بشدة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محايد</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غير موافق</a:t>
                      </a:r>
                      <a:endParaRPr lang="en-US" sz="1400" dirty="0"/>
                    </a:p>
                  </a:txBody>
                  <a:tcPr marL="68580" marR="68580" marT="0" marB="0" anchor="ctr">
                    <a:solidFill>
                      <a:srgbClr val="A2ACA7"/>
                    </a:solidFill>
                  </a:tcPr>
                </a:tc>
                <a:tc>
                  <a:txBody>
                    <a:bodyPr/>
                    <a:lstStyle/>
                    <a:p>
                      <a:pPr marR="21590" algn="ctr" rtl="1">
                        <a:lnSpc>
                          <a:spcPct val="115000"/>
                        </a:lnSpc>
                        <a:spcAft>
                          <a:spcPts val="0"/>
                        </a:spcAft>
                        <a:tabLst>
                          <a:tab pos="561340" algn="l"/>
                        </a:tabLst>
                      </a:pPr>
                      <a:r>
                        <a:rPr lang="ar-SA" sz="1400" dirty="0"/>
                        <a:t>غيرموافق بشدة</a:t>
                      </a:r>
                      <a:endParaRPr lang="en-US" sz="1400" dirty="0"/>
                    </a:p>
                  </a:txBody>
                  <a:tcPr marL="68580" marR="68580" marT="0" marB="0" anchor="ctr">
                    <a:solidFill>
                      <a:srgbClr val="A2ACA7"/>
                    </a:solidFill>
                  </a:tcPr>
                </a:tc>
              </a:tr>
              <a:tr h="809440">
                <a:tc>
                  <a:txBody>
                    <a:bodyPr/>
                    <a:lstStyle/>
                    <a:p>
                      <a:pPr algn="r" rtl="1">
                        <a:lnSpc>
                          <a:spcPct val="115000"/>
                        </a:lnSpc>
                        <a:spcAft>
                          <a:spcPts val="0"/>
                        </a:spcAft>
                      </a:pPr>
                      <a:r>
                        <a:rPr lang="ar-SA" sz="1400"/>
                        <a:t>شبكة الحاسوب الموجودة في المؤسسة حديثة تتناسب مع احتياجات العمل.</a:t>
                      </a:r>
                      <a:endParaRPr lang="en-US" sz="1400" dirty="0"/>
                    </a:p>
                  </a:txBody>
                  <a:tcPr marL="68580" marR="68580" marT="0" marB="0" anchor="ctr"/>
                </a:tc>
                <a:tc>
                  <a:txBody>
                    <a:bodyPr/>
                    <a:lstStyle/>
                    <a:p>
                      <a:pPr algn="ctr" rtl="0">
                        <a:lnSpc>
                          <a:spcPct val="115000"/>
                        </a:lnSpc>
                        <a:spcAft>
                          <a:spcPts val="0"/>
                        </a:spcAft>
                      </a:pPr>
                      <a:r>
                        <a:rPr lang="en-US" sz="1400" dirty="0"/>
                        <a:t>30</a:t>
                      </a:r>
                    </a:p>
                    <a:p>
                      <a:pPr algn="ctr" rtl="1">
                        <a:lnSpc>
                          <a:spcPct val="115000"/>
                        </a:lnSpc>
                        <a:spcAft>
                          <a:spcPts val="0"/>
                        </a:spcAft>
                      </a:pPr>
                      <a:r>
                        <a:rPr lang="en-US" sz="1400" dirty="0"/>
                        <a:t>46.87%)</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30</a:t>
                      </a:r>
                    </a:p>
                    <a:p>
                      <a:pPr algn="ctr" rtl="1">
                        <a:lnSpc>
                          <a:spcPct val="115000"/>
                        </a:lnSpc>
                        <a:spcAft>
                          <a:spcPts val="0"/>
                        </a:spcAft>
                      </a:pPr>
                      <a:r>
                        <a:rPr lang="en-US" sz="1400" dirty="0"/>
                        <a:t>46.87%)</a:t>
                      </a:r>
                      <a:r>
                        <a:rPr lang="ar-SA" sz="1400"/>
                        <a:t>)</a:t>
                      </a:r>
                      <a:endParaRPr lang="en-US" sz="1400" dirty="0"/>
                    </a:p>
                  </a:txBody>
                  <a:tcPr marL="68580" marR="68580" marT="0" marB="0" anchor="ctr"/>
                </a:tc>
                <a:tc>
                  <a:txBody>
                    <a:bodyPr/>
                    <a:lstStyle/>
                    <a:p>
                      <a:pPr algn="ctr" rtl="1">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dirty="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r>
              <a:tr h="809440">
                <a:tc>
                  <a:txBody>
                    <a:bodyPr/>
                    <a:lstStyle/>
                    <a:p>
                      <a:pPr algn="r" rtl="1">
                        <a:lnSpc>
                          <a:spcPct val="115000"/>
                        </a:lnSpc>
                        <a:spcAft>
                          <a:spcPts val="0"/>
                        </a:spcAft>
                      </a:pPr>
                      <a:r>
                        <a:rPr lang="ar-SA" sz="1400"/>
                        <a:t>عملية الصيانة تتم سريعاً عند حدوث أعطال في الأجهزة في المؤسسة.</a:t>
                      </a:r>
                      <a:endParaRPr lang="en-US" sz="1400" dirty="0"/>
                    </a:p>
                  </a:txBody>
                  <a:tcPr marL="68580" marR="68580" marT="0" marB="0" anchor="ctr"/>
                </a:tc>
                <a:tc>
                  <a:txBody>
                    <a:bodyPr/>
                    <a:lstStyle/>
                    <a:p>
                      <a:pPr algn="ctr" rtl="0">
                        <a:lnSpc>
                          <a:spcPct val="115000"/>
                        </a:lnSpc>
                        <a:spcAft>
                          <a:spcPts val="0"/>
                        </a:spcAft>
                      </a:pPr>
                      <a:r>
                        <a:rPr lang="en-US" sz="1400" dirty="0"/>
                        <a:t>29</a:t>
                      </a:r>
                    </a:p>
                    <a:p>
                      <a:pPr algn="ctr" rtl="1">
                        <a:lnSpc>
                          <a:spcPct val="115000"/>
                        </a:lnSpc>
                        <a:spcAft>
                          <a:spcPts val="0"/>
                        </a:spcAft>
                      </a:pPr>
                      <a:r>
                        <a:rPr lang="en-US" sz="1400" dirty="0"/>
                        <a:t>45.3%)</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31</a:t>
                      </a:r>
                    </a:p>
                    <a:p>
                      <a:pPr algn="ctr" rtl="1">
                        <a:lnSpc>
                          <a:spcPct val="115000"/>
                        </a:lnSpc>
                        <a:spcAft>
                          <a:spcPts val="0"/>
                        </a:spcAft>
                      </a:pPr>
                      <a:r>
                        <a:rPr lang="en-US" sz="1400" dirty="0"/>
                        <a:t>48.43%)</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nchor="ctr"/>
                </a:tc>
              </a:tr>
              <a:tr h="809440">
                <a:tc>
                  <a:txBody>
                    <a:bodyPr/>
                    <a:lstStyle/>
                    <a:p>
                      <a:pPr algn="r" rtl="1">
                        <a:lnSpc>
                          <a:spcPct val="115000"/>
                        </a:lnSpc>
                        <a:spcAft>
                          <a:spcPts val="0"/>
                        </a:spcAft>
                      </a:pPr>
                      <a:r>
                        <a:rPr lang="ar-SA" sz="1400"/>
                        <a:t>مخرجات النظام متنوعة تلبي احتياجات النظام.</a:t>
                      </a:r>
                      <a:endParaRPr lang="en-US" sz="1400" dirty="0"/>
                    </a:p>
                  </a:txBody>
                  <a:tcPr marL="68580" marR="68580" marT="0" marB="0" anchor="ctr"/>
                </a:tc>
                <a:tc>
                  <a:txBody>
                    <a:bodyPr/>
                    <a:lstStyle/>
                    <a:p>
                      <a:pPr algn="ctr" rtl="0">
                        <a:lnSpc>
                          <a:spcPct val="115000"/>
                        </a:lnSpc>
                        <a:spcAft>
                          <a:spcPts val="0"/>
                        </a:spcAft>
                      </a:pPr>
                      <a:r>
                        <a:rPr lang="en-US" sz="1400" dirty="0"/>
                        <a:t>31</a:t>
                      </a:r>
                    </a:p>
                    <a:p>
                      <a:pPr algn="ctr" rtl="1">
                        <a:lnSpc>
                          <a:spcPct val="115000"/>
                        </a:lnSpc>
                        <a:spcAft>
                          <a:spcPts val="0"/>
                        </a:spcAft>
                      </a:pPr>
                      <a:r>
                        <a:rPr lang="en-US" sz="1400" dirty="0"/>
                        <a:t>48.43%)</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24</a:t>
                      </a:r>
                    </a:p>
                    <a:p>
                      <a:pPr algn="ctr" rtl="1">
                        <a:lnSpc>
                          <a:spcPct val="115000"/>
                        </a:lnSpc>
                        <a:spcAft>
                          <a:spcPts val="0"/>
                        </a:spcAft>
                      </a:pPr>
                      <a:r>
                        <a:rPr lang="en-US" sz="1400" dirty="0"/>
                        <a:t>37.5%)</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7</a:t>
                      </a:r>
                    </a:p>
                    <a:p>
                      <a:pPr algn="ctr" rtl="1">
                        <a:lnSpc>
                          <a:spcPct val="115000"/>
                        </a:lnSpc>
                        <a:spcAft>
                          <a:spcPts val="0"/>
                        </a:spcAft>
                      </a:pPr>
                      <a:r>
                        <a:rPr lang="en-US" sz="1400" dirty="0"/>
                        <a:t>10.9%)</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a:t>)</a:t>
                      </a:r>
                      <a:endParaRPr lang="en-US" sz="1400" dirty="0"/>
                    </a:p>
                  </a:txBody>
                  <a:tcPr marL="68580" marR="68580" marT="0" marB="0" anchor="ctr"/>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dirty="0"/>
                        <a:t>)</a:t>
                      </a:r>
                      <a:endParaRPr lang="en-US" sz="1400" dirty="0"/>
                    </a:p>
                  </a:txBody>
                  <a:tcPr marL="68580" marR="68580" marT="0" marB="0" anchor="ctr"/>
                </a:tc>
              </a:tr>
            </a:tbl>
          </a:graphicData>
        </a:graphic>
      </p:graphicFrame>
    </p:spTree>
    <p:extLst>
      <p:ext uri="{BB962C8B-B14F-4D97-AF65-F5344CB8AC3E}">
        <p14:creationId xmlns:p14="http://schemas.microsoft.com/office/powerpoint/2010/main" val="5711001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4010487"/>
              </p:ext>
            </p:extLst>
          </p:nvPr>
        </p:nvGraphicFramePr>
        <p:xfrm>
          <a:off x="539552" y="1395816"/>
          <a:ext cx="7936582" cy="4595183"/>
        </p:xfrm>
        <a:graphic>
          <a:graphicData uri="http://schemas.openxmlformats.org/drawingml/2006/table">
            <a:tbl>
              <a:tblPr rtl="1" firstRow="1" firstCol="1" bandRow="1">
                <a:tableStyleId>{69CF1AB2-1976-4502-BF36-3FF5EA218861}</a:tableStyleId>
              </a:tblPr>
              <a:tblGrid>
                <a:gridCol w="2517966"/>
                <a:gridCol w="1188757"/>
                <a:gridCol w="1188948"/>
                <a:gridCol w="925981"/>
                <a:gridCol w="925049"/>
                <a:gridCol w="1189881"/>
              </a:tblGrid>
              <a:tr h="315727">
                <a:tc gridSpan="6">
                  <a:txBody>
                    <a:bodyPr/>
                    <a:lstStyle/>
                    <a:p>
                      <a:pPr algn="ctr" rtl="1">
                        <a:lnSpc>
                          <a:spcPct val="115000"/>
                        </a:lnSpc>
                        <a:spcAft>
                          <a:spcPts val="0"/>
                        </a:spcAft>
                      </a:pPr>
                      <a:r>
                        <a:rPr lang="ar-SA" sz="2800" dirty="0"/>
                        <a:t>الإمكانيات البشرية المتاحة لتطبيق نظم دعم القرارات</a:t>
                      </a:r>
                      <a:endParaRPr lang="en-US" sz="2800" dirty="0"/>
                    </a:p>
                  </a:txBody>
                  <a:tcPr marL="68580" marR="68580" marT="0" marB="0" anchor="ctr">
                    <a:solidFill>
                      <a:schemeClr val="accent1">
                        <a:lumMod val="75000"/>
                      </a:schemeClr>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5727">
                <a:tc>
                  <a:txBody>
                    <a:bodyPr/>
                    <a:lstStyle/>
                    <a:p>
                      <a:pPr algn="ctr" rtl="1">
                        <a:lnSpc>
                          <a:spcPct val="115000"/>
                        </a:lnSpc>
                        <a:spcAft>
                          <a:spcPts val="0"/>
                        </a:spcAft>
                      </a:pPr>
                      <a:r>
                        <a:rPr lang="ar-SA" sz="1400" dirty="0"/>
                        <a:t>الفقرة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 بشدة</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موافق</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محايد</a:t>
                      </a:r>
                      <a:endParaRPr lang="en-US" sz="1400" dirty="0"/>
                    </a:p>
                  </a:txBody>
                  <a:tcPr marL="68580" marR="68580" marT="0" marB="0" anchor="ctr">
                    <a:solidFill>
                      <a:srgbClr val="A2ACA7"/>
                    </a:solidFill>
                  </a:tcPr>
                </a:tc>
                <a:tc>
                  <a:txBody>
                    <a:bodyPr/>
                    <a:lstStyle/>
                    <a:p>
                      <a:pPr algn="ctr" rtl="1">
                        <a:lnSpc>
                          <a:spcPct val="115000"/>
                        </a:lnSpc>
                        <a:spcAft>
                          <a:spcPts val="0"/>
                        </a:spcAft>
                      </a:pPr>
                      <a:r>
                        <a:rPr lang="ar-SA" sz="1400" dirty="0"/>
                        <a:t>غير موافق</a:t>
                      </a:r>
                      <a:endParaRPr lang="en-US" sz="1400" dirty="0"/>
                    </a:p>
                  </a:txBody>
                  <a:tcPr marL="68580" marR="68580" marT="0" marB="0" anchor="ctr">
                    <a:solidFill>
                      <a:srgbClr val="A2ACA7"/>
                    </a:solidFill>
                  </a:tcPr>
                </a:tc>
                <a:tc>
                  <a:txBody>
                    <a:bodyPr/>
                    <a:lstStyle/>
                    <a:p>
                      <a:pPr marR="21590" algn="ctr" rtl="1">
                        <a:lnSpc>
                          <a:spcPct val="115000"/>
                        </a:lnSpc>
                        <a:spcAft>
                          <a:spcPts val="0"/>
                        </a:spcAft>
                        <a:tabLst>
                          <a:tab pos="561340" algn="l"/>
                        </a:tabLst>
                      </a:pPr>
                      <a:r>
                        <a:rPr lang="ar-SA" sz="1400" dirty="0"/>
                        <a:t>غيرموافق بشدة</a:t>
                      </a:r>
                      <a:endParaRPr lang="en-US" sz="1400" dirty="0"/>
                    </a:p>
                  </a:txBody>
                  <a:tcPr marL="68580" marR="68580" marT="0" marB="0" anchor="ctr">
                    <a:solidFill>
                      <a:srgbClr val="A2ACA7"/>
                    </a:solidFill>
                  </a:tcPr>
                </a:tc>
              </a:tr>
              <a:tr h="947182">
                <a:tc>
                  <a:txBody>
                    <a:bodyPr/>
                    <a:lstStyle/>
                    <a:p>
                      <a:pPr algn="r" rtl="1">
                        <a:lnSpc>
                          <a:spcPct val="115000"/>
                        </a:lnSpc>
                        <a:spcAft>
                          <a:spcPts val="0"/>
                        </a:spcAft>
                      </a:pPr>
                      <a:r>
                        <a:rPr lang="ar-SA" sz="1600"/>
                        <a:t>يوجد برامج متخصصة لنظم دعم القرارات في المؤسسة.</a:t>
                      </a:r>
                      <a:endParaRPr lang="en-US" sz="1600" dirty="0"/>
                    </a:p>
                  </a:txBody>
                  <a:tcPr marL="68580" marR="68580" marT="0" marB="0" anchor="ctr"/>
                </a:tc>
                <a:tc>
                  <a:txBody>
                    <a:bodyPr/>
                    <a:lstStyle/>
                    <a:p>
                      <a:pPr algn="ctr" rtl="0">
                        <a:lnSpc>
                          <a:spcPct val="115000"/>
                        </a:lnSpc>
                        <a:spcAft>
                          <a:spcPts val="0"/>
                        </a:spcAft>
                      </a:pPr>
                      <a:r>
                        <a:rPr lang="en-US" sz="1600" dirty="0"/>
                        <a:t>22</a:t>
                      </a:r>
                    </a:p>
                    <a:p>
                      <a:pPr algn="ctr" rtl="1">
                        <a:lnSpc>
                          <a:spcPct val="115000"/>
                        </a:lnSpc>
                        <a:spcAft>
                          <a:spcPts val="0"/>
                        </a:spcAft>
                      </a:pPr>
                      <a:r>
                        <a:rPr lang="en-US" sz="1600" dirty="0"/>
                        <a:t>34.37%)</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28</a:t>
                      </a:r>
                    </a:p>
                    <a:p>
                      <a:pPr algn="ctr" rtl="1">
                        <a:lnSpc>
                          <a:spcPct val="115000"/>
                        </a:lnSpc>
                        <a:spcAft>
                          <a:spcPts val="0"/>
                        </a:spcAft>
                      </a:pPr>
                      <a:r>
                        <a:rPr lang="en-US" sz="1600" dirty="0"/>
                        <a:t>43.75%)</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9</a:t>
                      </a:r>
                    </a:p>
                    <a:p>
                      <a:pPr algn="ctr" rtl="1">
                        <a:lnSpc>
                          <a:spcPct val="115000"/>
                        </a:lnSpc>
                        <a:spcAft>
                          <a:spcPts val="0"/>
                        </a:spcAft>
                      </a:pPr>
                      <a:r>
                        <a:rPr lang="en-US" sz="1600" dirty="0"/>
                        <a:t>14%)</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4</a:t>
                      </a:r>
                    </a:p>
                    <a:p>
                      <a:pPr algn="ctr" rtl="1">
                        <a:lnSpc>
                          <a:spcPct val="115000"/>
                        </a:lnSpc>
                        <a:spcAft>
                          <a:spcPts val="0"/>
                        </a:spcAft>
                      </a:pPr>
                      <a:r>
                        <a:rPr lang="en-US" sz="1600" dirty="0"/>
                        <a:t>6.25%)</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pPr>
                      <a:r>
                        <a:rPr lang="en-US" sz="1600" dirty="0"/>
                        <a:t>1.56%)</a:t>
                      </a:r>
                      <a:r>
                        <a:rPr lang="ar-SA" sz="1600"/>
                        <a:t>)</a:t>
                      </a:r>
                      <a:endParaRPr lang="en-US" sz="1600" dirty="0"/>
                    </a:p>
                  </a:txBody>
                  <a:tcPr marL="68580" marR="68580" marT="0" marB="0" anchor="ctr"/>
                </a:tc>
              </a:tr>
              <a:tr h="947182">
                <a:tc>
                  <a:txBody>
                    <a:bodyPr/>
                    <a:lstStyle/>
                    <a:p>
                      <a:pPr algn="r" rtl="1">
                        <a:lnSpc>
                          <a:spcPct val="115000"/>
                        </a:lnSpc>
                        <a:spcAft>
                          <a:spcPts val="0"/>
                        </a:spcAft>
                      </a:pPr>
                      <a:r>
                        <a:rPr lang="ar-SA" sz="1600"/>
                        <a:t>البرامج المستخدمة في المؤسسة تساعد متخذي القرار في اتخاذ القرار الاستراتيجي.</a:t>
                      </a:r>
                      <a:endParaRPr lang="en-US" sz="1600" dirty="0"/>
                    </a:p>
                  </a:txBody>
                  <a:tcPr marL="68580" marR="68580" marT="0" marB="0" anchor="ctr"/>
                </a:tc>
                <a:tc>
                  <a:txBody>
                    <a:bodyPr/>
                    <a:lstStyle/>
                    <a:p>
                      <a:pPr algn="ctr" rtl="0">
                        <a:lnSpc>
                          <a:spcPct val="115000"/>
                        </a:lnSpc>
                        <a:spcAft>
                          <a:spcPts val="0"/>
                        </a:spcAft>
                      </a:pPr>
                      <a:r>
                        <a:rPr lang="en-US" sz="1600" dirty="0"/>
                        <a:t>22</a:t>
                      </a:r>
                    </a:p>
                    <a:p>
                      <a:pPr algn="ctr" rtl="1">
                        <a:lnSpc>
                          <a:spcPct val="115000"/>
                        </a:lnSpc>
                        <a:spcAft>
                          <a:spcPts val="0"/>
                        </a:spcAft>
                      </a:pPr>
                      <a:r>
                        <a:rPr lang="en-US" sz="1600" dirty="0"/>
                        <a:t>34.37%)</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30</a:t>
                      </a:r>
                    </a:p>
                    <a:p>
                      <a:pPr algn="ctr" rtl="1">
                        <a:lnSpc>
                          <a:spcPct val="115000"/>
                        </a:lnSpc>
                        <a:spcAft>
                          <a:spcPts val="0"/>
                        </a:spcAft>
                      </a:pPr>
                      <a:r>
                        <a:rPr lang="en-US" sz="1600" dirty="0"/>
                        <a:t>46.87%)</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10</a:t>
                      </a:r>
                    </a:p>
                    <a:p>
                      <a:pPr algn="ctr" rtl="1">
                        <a:lnSpc>
                          <a:spcPct val="115000"/>
                        </a:lnSpc>
                        <a:spcAft>
                          <a:spcPts val="0"/>
                        </a:spcAft>
                      </a:pPr>
                      <a:r>
                        <a:rPr lang="en-US" sz="1600" dirty="0"/>
                        <a:t>15.6%)</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2</a:t>
                      </a:r>
                    </a:p>
                    <a:p>
                      <a:pPr algn="ctr" rtl="1">
                        <a:lnSpc>
                          <a:spcPct val="115000"/>
                        </a:lnSpc>
                        <a:spcAft>
                          <a:spcPts val="0"/>
                        </a:spcAft>
                      </a:pPr>
                      <a:r>
                        <a:rPr lang="en-US" sz="1600" dirty="0"/>
                        <a:t>3.12%)</a:t>
                      </a:r>
                      <a:r>
                        <a:rPr lang="ar-SA" sz="1600"/>
                        <a:t>)</a:t>
                      </a:r>
                      <a:endParaRPr lang="en-US" sz="1600" dirty="0"/>
                    </a:p>
                  </a:txBody>
                  <a:tcPr marL="68580" marR="68580" marT="0" marB="0" anchor="ctr"/>
                </a:tc>
                <a:tc>
                  <a:txBody>
                    <a:bodyPr/>
                    <a:lstStyle/>
                    <a:p>
                      <a:pPr algn="ctr" rtl="1">
                        <a:lnSpc>
                          <a:spcPct val="115000"/>
                        </a:lnSpc>
                        <a:spcAft>
                          <a:spcPts val="0"/>
                        </a:spcAft>
                      </a:pPr>
                      <a:r>
                        <a:rPr lang="ar-SA" sz="1600"/>
                        <a:t>_</a:t>
                      </a:r>
                      <a:endParaRPr lang="en-US" sz="1600" dirty="0"/>
                    </a:p>
                  </a:txBody>
                  <a:tcPr marL="68580" marR="68580" marT="0" marB="0" anchor="ctr"/>
                </a:tc>
              </a:tr>
              <a:tr h="947182">
                <a:tc>
                  <a:txBody>
                    <a:bodyPr/>
                    <a:lstStyle/>
                    <a:p>
                      <a:pPr algn="r" rtl="1">
                        <a:lnSpc>
                          <a:spcPct val="115000"/>
                        </a:lnSpc>
                        <a:spcAft>
                          <a:spcPts val="0"/>
                        </a:spcAft>
                      </a:pPr>
                      <a:r>
                        <a:rPr lang="ar-SA" sz="1600"/>
                        <a:t>البرامج المستخدمة حديثة وسهلة التعليم وتتناسب مع متطلبات النظام.</a:t>
                      </a:r>
                      <a:endParaRPr lang="en-US" sz="1600" dirty="0"/>
                    </a:p>
                  </a:txBody>
                  <a:tcPr marL="68580" marR="68580" marT="0" marB="0" anchor="ctr"/>
                </a:tc>
                <a:tc>
                  <a:txBody>
                    <a:bodyPr/>
                    <a:lstStyle/>
                    <a:p>
                      <a:pPr algn="ctr" rtl="0">
                        <a:lnSpc>
                          <a:spcPct val="115000"/>
                        </a:lnSpc>
                        <a:spcAft>
                          <a:spcPts val="0"/>
                        </a:spcAft>
                      </a:pPr>
                      <a:r>
                        <a:rPr lang="en-US" sz="1600" dirty="0"/>
                        <a:t>24</a:t>
                      </a:r>
                    </a:p>
                    <a:p>
                      <a:pPr algn="ctr" rtl="1">
                        <a:lnSpc>
                          <a:spcPct val="115000"/>
                        </a:lnSpc>
                        <a:spcAft>
                          <a:spcPts val="0"/>
                        </a:spcAft>
                      </a:pPr>
                      <a:r>
                        <a:rPr lang="en-US" sz="1600" dirty="0"/>
                        <a:t>37.5%)</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30</a:t>
                      </a:r>
                    </a:p>
                    <a:p>
                      <a:pPr algn="ctr" rtl="1">
                        <a:lnSpc>
                          <a:spcPct val="115000"/>
                        </a:lnSpc>
                        <a:spcAft>
                          <a:spcPts val="0"/>
                        </a:spcAft>
                      </a:pPr>
                      <a:r>
                        <a:rPr lang="en-US" sz="1600" dirty="0"/>
                        <a:t>46.87%)</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7</a:t>
                      </a:r>
                    </a:p>
                    <a:p>
                      <a:pPr algn="ctr" rtl="1">
                        <a:lnSpc>
                          <a:spcPct val="115000"/>
                        </a:lnSpc>
                        <a:spcAft>
                          <a:spcPts val="0"/>
                        </a:spcAft>
                      </a:pPr>
                      <a:r>
                        <a:rPr lang="en-US" sz="1600" dirty="0"/>
                        <a:t>10.9%)</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3</a:t>
                      </a:r>
                    </a:p>
                    <a:p>
                      <a:pPr algn="ctr" rtl="1">
                        <a:lnSpc>
                          <a:spcPct val="115000"/>
                        </a:lnSpc>
                        <a:spcAft>
                          <a:spcPts val="0"/>
                        </a:spcAft>
                      </a:pPr>
                      <a:r>
                        <a:rPr lang="en-US" sz="1600" dirty="0"/>
                        <a:t>4.68%)</a:t>
                      </a:r>
                      <a:r>
                        <a:rPr lang="ar-SA" sz="1600"/>
                        <a:t>)</a:t>
                      </a:r>
                      <a:endParaRPr lang="en-US" sz="1600" dirty="0"/>
                    </a:p>
                  </a:txBody>
                  <a:tcPr marL="68580" marR="68580" marT="0" marB="0" anchor="ctr"/>
                </a:tc>
                <a:tc>
                  <a:txBody>
                    <a:bodyPr/>
                    <a:lstStyle/>
                    <a:p>
                      <a:pPr algn="ctr" rtl="1">
                        <a:lnSpc>
                          <a:spcPct val="115000"/>
                        </a:lnSpc>
                        <a:spcAft>
                          <a:spcPts val="0"/>
                        </a:spcAft>
                      </a:pPr>
                      <a:r>
                        <a:rPr lang="ar-SA" sz="1600"/>
                        <a:t>_</a:t>
                      </a:r>
                      <a:endParaRPr lang="en-US" sz="1600" dirty="0"/>
                    </a:p>
                  </a:txBody>
                  <a:tcPr marL="68580" marR="68580" marT="0" marB="0" anchor="ctr"/>
                </a:tc>
              </a:tr>
              <a:tr h="947182">
                <a:tc>
                  <a:txBody>
                    <a:bodyPr/>
                    <a:lstStyle/>
                    <a:p>
                      <a:pPr algn="r" rtl="1">
                        <a:lnSpc>
                          <a:spcPct val="115000"/>
                        </a:lnSpc>
                        <a:spcAft>
                          <a:spcPts val="0"/>
                        </a:spcAft>
                      </a:pPr>
                      <a:r>
                        <a:rPr lang="ar-SA" sz="1600"/>
                        <a:t>تتميز البرامج المستخدمة بالقدرة على التبادل السهل للمعلومات بين مستخدمي النظام.</a:t>
                      </a:r>
                      <a:endParaRPr lang="en-US" sz="1600" dirty="0"/>
                    </a:p>
                  </a:txBody>
                  <a:tcPr marL="68580" marR="68580" marT="0" marB="0" anchor="ctr"/>
                </a:tc>
                <a:tc>
                  <a:txBody>
                    <a:bodyPr/>
                    <a:lstStyle/>
                    <a:p>
                      <a:pPr algn="ctr" rtl="0">
                        <a:lnSpc>
                          <a:spcPct val="115000"/>
                        </a:lnSpc>
                        <a:spcAft>
                          <a:spcPts val="0"/>
                        </a:spcAft>
                      </a:pPr>
                      <a:r>
                        <a:rPr lang="en-US" sz="1600" dirty="0"/>
                        <a:t>23</a:t>
                      </a:r>
                    </a:p>
                    <a:p>
                      <a:pPr algn="ctr" rtl="1">
                        <a:lnSpc>
                          <a:spcPct val="115000"/>
                        </a:lnSpc>
                        <a:spcAft>
                          <a:spcPts val="0"/>
                        </a:spcAft>
                      </a:pPr>
                      <a:r>
                        <a:rPr lang="en-US" sz="1600" dirty="0"/>
                        <a:t>35.93%)</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33</a:t>
                      </a:r>
                    </a:p>
                    <a:p>
                      <a:pPr algn="ctr" rtl="1">
                        <a:lnSpc>
                          <a:spcPct val="115000"/>
                        </a:lnSpc>
                        <a:spcAft>
                          <a:spcPts val="0"/>
                        </a:spcAft>
                      </a:pPr>
                      <a:r>
                        <a:rPr lang="en-US" sz="1600" dirty="0"/>
                        <a:t>51.56%)</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7</a:t>
                      </a:r>
                    </a:p>
                    <a:p>
                      <a:pPr algn="ctr" rtl="1">
                        <a:lnSpc>
                          <a:spcPct val="115000"/>
                        </a:lnSpc>
                        <a:spcAft>
                          <a:spcPts val="0"/>
                        </a:spcAft>
                      </a:pPr>
                      <a:r>
                        <a:rPr lang="en-US" sz="1600" dirty="0"/>
                        <a:t>10.9%)</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pPr>
                      <a:r>
                        <a:rPr lang="en-US" sz="1600" dirty="0"/>
                        <a:t>1.56%)</a:t>
                      </a:r>
                      <a:r>
                        <a:rPr lang="ar-SA" sz="1600"/>
                        <a:t>)</a:t>
                      </a:r>
                      <a:endParaRPr lang="en-US" sz="1600" dirty="0"/>
                    </a:p>
                  </a:txBody>
                  <a:tcPr marL="68580" marR="68580" marT="0" marB="0" anchor="ctr"/>
                </a:tc>
                <a:tc>
                  <a:txBody>
                    <a:bodyPr/>
                    <a:lstStyle/>
                    <a:p>
                      <a:pPr algn="ctr" rtl="1">
                        <a:lnSpc>
                          <a:spcPct val="115000"/>
                        </a:lnSpc>
                        <a:spcAft>
                          <a:spcPts val="0"/>
                        </a:spcAft>
                      </a:pPr>
                      <a:r>
                        <a:rPr lang="ar-SA" sz="1600" dirty="0"/>
                        <a:t>_</a:t>
                      </a:r>
                      <a:endParaRPr lang="en-US" sz="1600" dirty="0"/>
                    </a:p>
                  </a:txBody>
                  <a:tcPr marL="68580" marR="68580" marT="0" marB="0" anchor="ctr"/>
                </a:tc>
              </a:tr>
            </a:tbl>
          </a:graphicData>
        </a:graphic>
      </p:graphicFrame>
    </p:spTree>
    <p:extLst>
      <p:ext uri="{BB962C8B-B14F-4D97-AF65-F5344CB8AC3E}">
        <p14:creationId xmlns:p14="http://schemas.microsoft.com/office/powerpoint/2010/main" val="3257513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6994759"/>
              </p:ext>
            </p:extLst>
          </p:nvPr>
        </p:nvGraphicFramePr>
        <p:xfrm>
          <a:off x="611560" y="1587079"/>
          <a:ext cx="7920880" cy="3691713"/>
        </p:xfrm>
        <a:graphic>
          <a:graphicData uri="http://schemas.openxmlformats.org/drawingml/2006/table">
            <a:tbl>
              <a:tblPr rtl="1" firstCol="1">
                <a:tableStyleId>{69CF1AB2-1976-4502-BF36-3FF5EA218861}</a:tableStyleId>
              </a:tblPr>
              <a:tblGrid>
                <a:gridCol w="2680957"/>
                <a:gridCol w="1078057"/>
                <a:gridCol w="1206666"/>
                <a:gridCol w="938099"/>
                <a:gridCol w="939044"/>
                <a:gridCol w="1078057"/>
              </a:tblGrid>
              <a:tr h="400123">
                <a:tc gridSpan="6">
                  <a:txBody>
                    <a:bodyPr/>
                    <a:lstStyle/>
                    <a:p>
                      <a:pPr algn="ctr" rtl="1">
                        <a:lnSpc>
                          <a:spcPct val="115000"/>
                        </a:lnSpc>
                        <a:spcAft>
                          <a:spcPts val="0"/>
                        </a:spcAft>
                        <a:tabLst>
                          <a:tab pos="736600" algn="l"/>
                          <a:tab pos="1778635" algn="l"/>
                          <a:tab pos="2637155" algn="ctr"/>
                        </a:tabLst>
                      </a:pPr>
                      <a:r>
                        <a:rPr lang="ar-SA" sz="2800" dirty="0"/>
                        <a:t>الإمكانيات الفنية المتاحة لتطبيق نظم دعم القرار</a:t>
                      </a:r>
                      <a:endParaRPr lang="en-US" sz="2800" dirty="0"/>
                    </a:p>
                  </a:txBody>
                  <a:tcPr marL="68580" marR="68580" marT="0" marB="0" anchor="ctr">
                    <a:solidFill>
                      <a:schemeClr val="accent1">
                        <a:lumMod val="75000"/>
                      </a:schemeClr>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00123">
                <a:tc>
                  <a:txBody>
                    <a:bodyPr/>
                    <a:lstStyle/>
                    <a:p>
                      <a:pPr algn="ctr" rtl="1">
                        <a:lnSpc>
                          <a:spcPct val="115000"/>
                        </a:lnSpc>
                        <a:spcAft>
                          <a:spcPts val="0"/>
                        </a:spcAft>
                      </a:pPr>
                      <a:r>
                        <a:rPr lang="ar-SA" sz="1400" b="1" dirty="0"/>
                        <a:t>الفقرة</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موافق بشدة</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موافق</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محايد</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غير موافق</a:t>
                      </a:r>
                      <a:endParaRPr lang="en-US" sz="1400" b="1" dirty="0"/>
                    </a:p>
                  </a:txBody>
                  <a:tcPr marL="68580" marR="68580" marT="0" marB="0" anchor="ctr">
                    <a:solidFill>
                      <a:srgbClr val="A2ACA7"/>
                    </a:solidFill>
                  </a:tcPr>
                </a:tc>
                <a:tc>
                  <a:txBody>
                    <a:bodyPr/>
                    <a:lstStyle/>
                    <a:p>
                      <a:pPr marR="21590" algn="ctr" rtl="1">
                        <a:lnSpc>
                          <a:spcPct val="115000"/>
                        </a:lnSpc>
                        <a:spcAft>
                          <a:spcPts val="0"/>
                        </a:spcAft>
                        <a:tabLst>
                          <a:tab pos="561340" algn="l"/>
                        </a:tabLst>
                      </a:pPr>
                      <a:r>
                        <a:rPr lang="ar-SA" sz="1400" b="1" dirty="0"/>
                        <a:t>غيرموافق بشدة</a:t>
                      </a:r>
                      <a:endParaRPr lang="en-US" sz="1400" b="1" dirty="0"/>
                    </a:p>
                  </a:txBody>
                  <a:tcPr marL="68580" marR="68580" marT="0" marB="0" anchor="ctr">
                    <a:solidFill>
                      <a:srgbClr val="A2ACA7"/>
                    </a:solidFill>
                  </a:tcPr>
                </a:tc>
              </a:tr>
              <a:tr h="800246">
                <a:tc>
                  <a:txBody>
                    <a:bodyPr/>
                    <a:lstStyle/>
                    <a:p>
                      <a:pPr algn="r" rtl="0">
                        <a:lnSpc>
                          <a:spcPct val="115000"/>
                        </a:lnSpc>
                        <a:spcAft>
                          <a:spcPts val="0"/>
                        </a:spcAft>
                      </a:pPr>
                      <a:r>
                        <a:rPr lang="ar-SA" sz="1600"/>
                        <a:t>يوجد برامج خاصة لنظم دعم القرار في المؤسسة.</a:t>
                      </a:r>
                      <a:endParaRPr lang="en-US" sz="1600" dirty="0"/>
                    </a:p>
                  </a:txBody>
                  <a:tcPr marL="68580" marR="68580" marT="0" marB="0" anchor="ctr"/>
                </a:tc>
                <a:tc>
                  <a:txBody>
                    <a:bodyPr/>
                    <a:lstStyle/>
                    <a:p>
                      <a:pPr algn="ctr" rtl="0">
                        <a:lnSpc>
                          <a:spcPct val="115000"/>
                        </a:lnSpc>
                        <a:spcAft>
                          <a:spcPts val="0"/>
                        </a:spcAft>
                        <a:tabLst>
                          <a:tab pos="736600" algn="l"/>
                          <a:tab pos="1778635" algn="l"/>
                          <a:tab pos="2637155" algn="ctr"/>
                        </a:tabLst>
                      </a:pPr>
                      <a:r>
                        <a:rPr lang="en-US" sz="1600" dirty="0"/>
                        <a:t>21</a:t>
                      </a:r>
                    </a:p>
                    <a:p>
                      <a:pPr algn="ctr" rtl="1">
                        <a:lnSpc>
                          <a:spcPct val="115000"/>
                        </a:lnSpc>
                        <a:spcAft>
                          <a:spcPts val="0"/>
                        </a:spcAft>
                        <a:tabLst>
                          <a:tab pos="736600" algn="l"/>
                          <a:tab pos="1778635" algn="l"/>
                          <a:tab pos="2637155" algn="ctr"/>
                        </a:tabLst>
                      </a:pPr>
                      <a:r>
                        <a:rPr lang="en-US" sz="1600" dirty="0"/>
                        <a:t>32.8%)</a:t>
                      </a:r>
                      <a:r>
                        <a:rPr lang="ar-SA" sz="1600"/>
                        <a:t>)</a:t>
                      </a:r>
                      <a:endParaRPr lang="en-US" sz="1600" dirty="0"/>
                    </a:p>
                  </a:txBody>
                  <a:tcPr marL="68580" marR="68580" marT="0" marB="0" anchor="ctr"/>
                </a:tc>
                <a:tc>
                  <a:txBody>
                    <a:bodyPr/>
                    <a:lstStyle/>
                    <a:p>
                      <a:pPr algn="ctr" rtl="0">
                        <a:lnSpc>
                          <a:spcPct val="115000"/>
                        </a:lnSpc>
                        <a:spcAft>
                          <a:spcPts val="0"/>
                        </a:spcAft>
                        <a:tabLst>
                          <a:tab pos="736600" algn="l"/>
                          <a:tab pos="1778635" algn="l"/>
                          <a:tab pos="2637155" algn="ctr"/>
                        </a:tabLst>
                      </a:pPr>
                      <a:r>
                        <a:rPr lang="en-US" sz="1600" dirty="0"/>
                        <a:t>32</a:t>
                      </a:r>
                    </a:p>
                    <a:p>
                      <a:pPr algn="ctr" rtl="1">
                        <a:lnSpc>
                          <a:spcPct val="115000"/>
                        </a:lnSpc>
                        <a:spcAft>
                          <a:spcPts val="0"/>
                        </a:spcAft>
                        <a:tabLst>
                          <a:tab pos="736600" algn="l"/>
                          <a:tab pos="1778635" algn="l"/>
                          <a:tab pos="2637155" algn="ctr"/>
                        </a:tabLst>
                      </a:pPr>
                      <a:r>
                        <a:rPr lang="en-US" sz="1600" dirty="0"/>
                        <a:t>50%)</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9</a:t>
                      </a:r>
                    </a:p>
                    <a:p>
                      <a:pPr algn="ctr" rtl="1">
                        <a:lnSpc>
                          <a:spcPct val="115000"/>
                        </a:lnSpc>
                        <a:spcAft>
                          <a:spcPts val="0"/>
                        </a:spcAft>
                        <a:tabLst>
                          <a:tab pos="736600" algn="l"/>
                          <a:tab pos="1778635" algn="l"/>
                          <a:tab pos="2637155" algn="ctr"/>
                        </a:tabLst>
                      </a:pPr>
                      <a:r>
                        <a:rPr lang="en-US" sz="1600" dirty="0"/>
                        <a:t>14%)</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nchor="ctr"/>
                </a:tc>
              </a:tr>
              <a:tr h="1200370">
                <a:tc>
                  <a:txBody>
                    <a:bodyPr/>
                    <a:lstStyle/>
                    <a:p>
                      <a:pPr algn="r" rtl="1">
                        <a:lnSpc>
                          <a:spcPct val="115000"/>
                        </a:lnSpc>
                        <a:spcAft>
                          <a:spcPts val="0"/>
                        </a:spcAft>
                        <a:tabLst>
                          <a:tab pos="736600" algn="l"/>
                          <a:tab pos="1778635" algn="l"/>
                          <a:tab pos="2637155" algn="ctr"/>
                        </a:tabLst>
                      </a:pPr>
                      <a:r>
                        <a:rPr lang="ar-SA" sz="1600"/>
                        <a:t>البرامج المستخدمة في المؤسسة تساعد متخذي القرار باتخاذ القرارات الإستراتيجية.</a:t>
                      </a:r>
                      <a:endParaRPr lang="en-US" sz="1600" dirty="0"/>
                    </a:p>
                  </a:txBody>
                  <a:tcPr marL="68580" marR="68580" marT="0" marB="0" anchor="ctr"/>
                </a:tc>
                <a:tc>
                  <a:txBody>
                    <a:bodyPr/>
                    <a:lstStyle/>
                    <a:p>
                      <a:pPr algn="ctr" rtl="0">
                        <a:lnSpc>
                          <a:spcPct val="115000"/>
                        </a:lnSpc>
                        <a:spcAft>
                          <a:spcPts val="0"/>
                        </a:spcAft>
                      </a:pPr>
                      <a:r>
                        <a:rPr lang="en-US" sz="1600" dirty="0"/>
                        <a:t>22</a:t>
                      </a:r>
                    </a:p>
                    <a:p>
                      <a:pPr algn="ctr" rtl="1">
                        <a:lnSpc>
                          <a:spcPct val="115000"/>
                        </a:lnSpc>
                        <a:spcAft>
                          <a:spcPts val="0"/>
                        </a:spcAft>
                        <a:tabLst>
                          <a:tab pos="736600" algn="l"/>
                          <a:tab pos="1778635" algn="l"/>
                          <a:tab pos="2637155" algn="ctr"/>
                        </a:tabLst>
                      </a:pPr>
                      <a:r>
                        <a:rPr lang="en-US" sz="1600" dirty="0"/>
                        <a:t>34.37%)</a:t>
                      </a:r>
                      <a:r>
                        <a:rPr lang="ar-SA" sz="1600"/>
                        <a:t>)</a:t>
                      </a:r>
                      <a:endParaRPr lang="en-US" sz="1600" dirty="0"/>
                    </a:p>
                  </a:txBody>
                  <a:tcPr marL="68580" marR="68580" marT="0" marB="0" anchor="ctr"/>
                </a:tc>
                <a:tc>
                  <a:txBody>
                    <a:bodyPr/>
                    <a:lstStyle/>
                    <a:p>
                      <a:pPr algn="ctr" rtl="0">
                        <a:lnSpc>
                          <a:spcPct val="115000"/>
                        </a:lnSpc>
                        <a:spcAft>
                          <a:spcPts val="0"/>
                        </a:spcAft>
                        <a:tabLst>
                          <a:tab pos="736600" algn="l"/>
                          <a:tab pos="1778635" algn="l"/>
                          <a:tab pos="2637155" algn="ctr"/>
                        </a:tabLst>
                      </a:pPr>
                      <a:r>
                        <a:rPr lang="en-US" sz="1600" dirty="0"/>
                        <a:t>32</a:t>
                      </a:r>
                    </a:p>
                    <a:p>
                      <a:pPr algn="ctr" rtl="1">
                        <a:lnSpc>
                          <a:spcPct val="115000"/>
                        </a:lnSpc>
                        <a:spcAft>
                          <a:spcPts val="0"/>
                        </a:spcAft>
                        <a:tabLst>
                          <a:tab pos="736600" algn="l"/>
                          <a:tab pos="1778635" algn="l"/>
                          <a:tab pos="2637155" algn="ctr"/>
                        </a:tabLst>
                      </a:pPr>
                      <a:r>
                        <a:rPr lang="en-US" sz="1600" dirty="0"/>
                        <a:t>50%)</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7</a:t>
                      </a:r>
                    </a:p>
                    <a:p>
                      <a:pPr algn="ctr" rtl="1">
                        <a:lnSpc>
                          <a:spcPct val="115000"/>
                        </a:lnSpc>
                        <a:spcAft>
                          <a:spcPts val="0"/>
                        </a:spcAft>
                        <a:tabLst>
                          <a:tab pos="736600" algn="l"/>
                          <a:tab pos="1778635" algn="l"/>
                          <a:tab pos="2637155" algn="ctr"/>
                        </a:tabLst>
                      </a:pPr>
                      <a:r>
                        <a:rPr lang="en-US" sz="1600" dirty="0"/>
                        <a:t>10.9%)</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2</a:t>
                      </a:r>
                    </a:p>
                    <a:p>
                      <a:pPr algn="ctr" rtl="1">
                        <a:lnSpc>
                          <a:spcPct val="115000"/>
                        </a:lnSpc>
                        <a:spcAft>
                          <a:spcPts val="0"/>
                        </a:spcAft>
                        <a:tabLst>
                          <a:tab pos="736600" algn="l"/>
                          <a:tab pos="1778635" algn="l"/>
                          <a:tab pos="2637155" algn="ctr"/>
                        </a:tabLst>
                      </a:pPr>
                      <a:r>
                        <a:rPr lang="en-US" sz="1600" dirty="0"/>
                        <a:t>3.12%)</a:t>
                      </a:r>
                      <a:r>
                        <a:rPr lang="ar-SA" sz="1600"/>
                        <a:t>)</a:t>
                      </a:r>
                      <a:endParaRPr lang="en-US" sz="1600" dirty="0"/>
                    </a:p>
                  </a:txBody>
                  <a:tcPr marL="68580" marR="68580" marT="0" marB="0" anchor="ctr"/>
                </a:tc>
              </a:tr>
              <a:tr h="800246">
                <a:tc>
                  <a:txBody>
                    <a:bodyPr/>
                    <a:lstStyle/>
                    <a:p>
                      <a:pPr algn="r" rtl="0">
                        <a:lnSpc>
                          <a:spcPct val="115000"/>
                        </a:lnSpc>
                        <a:spcAft>
                          <a:spcPts val="0"/>
                        </a:spcAft>
                      </a:pPr>
                      <a:r>
                        <a:rPr lang="ar-SA" sz="1600"/>
                        <a:t>البرامج المستخدمة حديثة وسهلة التعلم وتتناسب مع متطلبات العمل.</a:t>
                      </a:r>
                      <a:endParaRPr lang="en-US" sz="1600" dirty="0"/>
                    </a:p>
                  </a:txBody>
                  <a:tcPr marL="68580" marR="68580" marT="0" marB="0" anchor="ctr"/>
                </a:tc>
                <a:tc>
                  <a:txBody>
                    <a:bodyPr/>
                    <a:lstStyle/>
                    <a:p>
                      <a:pPr algn="ctr" rtl="0">
                        <a:lnSpc>
                          <a:spcPct val="115000"/>
                        </a:lnSpc>
                        <a:spcAft>
                          <a:spcPts val="0"/>
                        </a:spcAft>
                      </a:pPr>
                      <a:r>
                        <a:rPr lang="en-US" sz="1600" dirty="0"/>
                        <a:t>24</a:t>
                      </a:r>
                    </a:p>
                    <a:p>
                      <a:pPr algn="ctr" rtl="1">
                        <a:lnSpc>
                          <a:spcPct val="115000"/>
                        </a:lnSpc>
                        <a:spcAft>
                          <a:spcPts val="0"/>
                        </a:spcAft>
                        <a:tabLst>
                          <a:tab pos="736600" algn="l"/>
                          <a:tab pos="1778635" algn="l"/>
                          <a:tab pos="2637155" algn="ctr"/>
                        </a:tabLst>
                      </a:pPr>
                      <a:r>
                        <a:rPr lang="en-US" sz="1600" dirty="0"/>
                        <a:t>37.5%)</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30</a:t>
                      </a:r>
                    </a:p>
                    <a:p>
                      <a:pPr algn="ctr" rtl="1">
                        <a:lnSpc>
                          <a:spcPct val="115000"/>
                        </a:lnSpc>
                        <a:spcAft>
                          <a:spcPts val="0"/>
                        </a:spcAft>
                        <a:tabLst>
                          <a:tab pos="736600" algn="l"/>
                          <a:tab pos="1778635" algn="l"/>
                          <a:tab pos="2637155" algn="ctr"/>
                        </a:tabLst>
                      </a:pPr>
                      <a:r>
                        <a:rPr lang="en-US" sz="1600" dirty="0"/>
                        <a:t>46.87%)</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7</a:t>
                      </a:r>
                    </a:p>
                    <a:p>
                      <a:pPr algn="ctr" rtl="1">
                        <a:lnSpc>
                          <a:spcPct val="115000"/>
                        </a:lnSpc>
                        <a:spcAft>
                          <a:spcPts val="0"/>
                        </a:spcAft>
                        <a:tabLst>
                          <a:tab pos="736600" algn="l"/>
                          <a:tab pos="1778635" algn="l"/>
                          <a:tab pos="2637155" algn="ctr"/>
                        </a:tabLst>
                      </a:pPr>
                      <a:r>
                        <a:rPr lang="en-US" sz="1600" dirty="0"/>
                        <a:t>10.9%)</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2</a:t>
                      </a:r>
                    </a:p>
                    <a:p>
                      <a:pPr algn="ctr" rtl="1">
                        <a:lnSpc>
                          <a:spcPct val="115000"/>
                        </a:lnSpc>
                        <a:spcAft>
                          <a:spcPts val="0"/>
                        </a:spcAft>
                        <a:tabLst>
                          <a:tab pos="736600" algn="l"/>
                          <a:tab pos="1778635" algn="l"/>
                          <a:tab pos="2637155" algn="ctr"/>
                        </a:tabLst>
                      </a:pPr>
                      <a:r>
                        <a:rPr lang="en-US" sz="1600" dirty="0"/>
                        <a:t>3.12%)</a:t>
                      </a:r>
                      <a:r>
                        <a:rPr lang="ar-SA" sz="1600"/>
                        <a:t>)</a:t>
                      </a:r>
                      <a:endParaRPr lang="en-US" sz="1600" dirty="0"/>
                    </a:p>
                  </a:txBody>
                  <a:tcPr marL="68580" marR="68580" marT="0" marB="0" anchor="ctr"/>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dirty="0"/>
                        <a:t>)</a:t>
                      </a:r>
                      <a:endParaRPr lang="en-US" sz="1600" dirty="0"/>
                    </a:p>
                  </a:txBody>
                  <a:tcPr marL="68580" marR="68580" marT="0" marB="0" anchor="ctr"/>
                </a:tc>
              </a:tr>
            </a:tbl>
          </a:graphicData>
        </a:graphic>
      </p:graphicFrame>
    </p:spTree>
    <p:extLst>
      <p:ext uri="{BB962C8B-B14F-4D97-AF65-F5344CB8AC3E}">
        <p14:creationId xmlns:p14="http://schemas.microsoft.com/office/powerpoint/2010/main" val="32575132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503736954"/>
              </p:ext>
            </p:extLst>
          </p:nvPr>
        </p:nvGraphicFramePr>
        <p:xfrm>
          <a:off x="611560" y="1412776"/>
          <a:ext cx="7992887" cy="4246611"/>
        </p:xfrm>
        <a:graphic>
          <a:graphicData uri="http://schemas.openxmlformats.org/drawingml/2006/table">
            <a:tbl>
              <a:tblPr rtl="1" firstCol="1">
                <a:tableStyleId>{69CF1AB2-1976-4502-BF36-3FF5EA218861}</a:tableStyleId>
              </a:tblPr>
              <a:tblGrid>
                <a:gridCol w="2672300"/>
                <a:gridCol w="1124598"/>
                <a:gridCol w="1053154"/>
                <a:gridCol w="917354"/>
                <a:gridCol w="1041912"/>
                <a:gridCol w="1183569"/>
              </a:tblGrid>
              <a:tr h="375588">
                <a:tc gridSpan="6">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ar-SA" sz="2800" dirty="0" smtClean="0"/>
                        <a:t>الإمكانيات التنظيمية لتطبيق نظم دعم القرار</a:t>
                      </a:r>
                      <a:endParaRPr lang="en-US" sz="2800" dirty="0" smtClean="0"/>
                    </a:p>
                  </a:txBody>
                  <a:tcPr marL="68580" marR="68580" marT="0" marB="0" anchor="ctr">
                    <a:solidFill>
                      <a:schemeClr val="accent1">
                        <a:lumMod val="75000"/>
                      </a:schemeClr>
                    </a:solidFill>
                  </a:tcPr>
                </a:tc>
                <a:tc hMerge="1">
                  <a:txBody>
                    <a:bodyPr/>
                    <a:lstStyle/>
                    <a:p>
                      <a:pPr algn="ctr" rtl="1">
                        <a:lnSpc>
                          <a:spcPct val="115000"/>
                        </a:lnSpc>
                        <a:spcAft>
                          <a:spcPts val="0"/>
                        </a:spcAft>
                      </a:pPr>
                      <a:endParaRPr lang="en-US" sz="1400" b="1" dirty="0"/>
                    </a:p>
                  </a:txBody>
                  <a:tcPr marL="68580" marR="68580" marT="0" marB="0" anchor="ctr">
                    <a:solidFill>
                      <a:schemeClr val="accent1">
                        <a:lumMod val="75000"/>
                      </a:schemeClr>
                    </a:solidFill>
                  </a:tcPr>
                </a:tc>
                <a:tc hMerge="1">
                  <a:txBody>
                    <a:bodyPr/>
                    <a:lstStyle/>
                    <a:p>
                      <a:pPr algn="ctr" rtl="1">
                        <a:lnSpc>
                          <a:spcPct val="115000"/>
                        </a:lnSpc>
                        <a:spcAft>
                          <a:spcPts val="0"/>
                        </a:spcAft>
                      </a:pPr>
                      <a:endParaRPr lang="en-US" sz="1400" b="1" dirty="0"/>
                    </a:p>
                  </a:txBody>
                  <a:tcPr marL="68580" marR="68580" marT="0" marB="0" anchor="ctr">
                    <a:solidFill>
                      <a:schemeClr val="accent1">
                        <a:lumMod val="75000"/>
                      </a:schemeClr>
                    </a:solidFill>
                  </a:tcPr>
                </a:tc>
                <a:tc hMerge="1">
                  <a:txBody>
                    <a:bodyPr/>
                    <a:lstStyle/>
                    <a:p>
                      <a:pPr algn="ctr" rtl="1">
                        <a:lnSpc>
                          <a:spcPct val="115000"/>
                        </a:lnSpc>
                        <a:spcAft>
                          <a:spcPts val="0"/>
                        </a:spcAft>
                      </a:pPr>
                      <a:endParaRPr lang="en-US" sz="1400" b="1" dirty="0"/>
                    </a:p>
                  </a:txBody>
                  <a:tcPr marL="68580" marR="68580" marT="0" marB="0" anchor="ctr">
                    <a:solidFill>
                      <a:schemeClr val="accent1">
                        <a:lumMod val="75000"/>
                      </a:schemeClr>
                    </a:solidFill>
                  </a:tcPr>
                </a:tc>
                <a:tc hMerge="1">
                  <a:txBody>
                    <a:bodyPr/>
                    <a:lstStyle/>
                    <a:p>
                      <a:pPr algn="ctr" rtl="1">
                        <a:lnSpc>
                          <a:spcPct val="115000"/>
                        </a:lnSpc>
                        <a:spcAft>
                          <a:spcPts val="0"/>
                        </a:spcAft>
                      </a:pPr>
                      <a:endParaRPr lang="en-US" sz="1400" b="1" dirty="0"/>
                    </a:p>
                  </a:txBody>
                  <a:tcPr marL="68580" marR="68580" marT="0" marB="0" anchor="ctr">
                    <a:solidFill>
                      <a:schemeClr val="accent1">
                        <a:lumMod val="75000"/>
                      </a:schemeClr>
                    </a:solidFill>
                  </a:tcPr>
                </a:tc>
                <a:tc hMerge="1">
                  <a:txBody>
                    <a:bodyPr/>
                    <a:lstStyle/>
                    <a:p>
                      <a:pPr marR="21590" algn="ctr" rtl="1">
                        <a:lnSpc>
                          <a:spcPct val="115000"/>
                        </a:lnSpc>
                        <a:spcAft>
                          <a:spcPts val="0"/>
                        </a:spcAft>
                        <a:tabLst>
                          <a:tab pos="561340" algn="l"/>
                        </a:tabLst>
                      </a:pPr>
                      <a:endParaRPr lang="en-US" sz="1400" b="1" dirty="0"/>
                    </a:p>
                  </a:txBody>
                  <a:tcPr marL="68580" marR="68580" marT="0" marB="0" anchor="ctr">
                    <a:solidFill>
                      <a:schemeClr val="accent1">
                        <a:lumMod val="75000"/>
                      </a:schemeClr>
                    </a:solidFill>
                  </a:tcPr>
                </a:tc>
              </a:tr>
              <a:tr h="375588">
                <a:tc>
                  <a:txBody>
                    <a:bodyPr/>
                    <a:lstStyle/>
                    <a:p>
                      <a:pPr algn="ctr" rtl="1">
                        <a:lnSpc>
                          <a:spcPct val="115000"/>
                        </a:lnSpc>
                        <a:spcAft>
                          <a:spcPts val="0"/>
                        </a:spcAft>
                      </a:pPr>
                      <a:r>
                        <a:rPr lang="ar-SA" sz="1400" b="1" dirty="0"/>
                        <a:t>الفقرة</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موافق بشدة</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موافق</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محايد</a:t>
                      </a:r>
                      <a:endParaRPr lang="en-US" sz="1400" b="1" dirty="0"/>
                    </a:p>
                  </a:txBody>
                  <a:tcPr marL="68580" marR="68580" marT="0" marB="0" anchor="ctr">
                    <a:solidFill>
                      <a:srgbClr val="A2ACA7"/>
                    </a:solidFill>
                  </a:tcPr>
                </a:tc>
                <a:tc>
                  <a:txBody>
                    <a:bodyPr/>
                    <a:lstStyle/>
                    <a:p>
                      <a:pPr algn="ctr" rtl="1">
                        <a:lnSpc>
                          <a:spcPct val="115000"/>
                        </a:lnSpc>
                        <a:spcAft>
                          <a:spcPts val="0"/>
                        </a:spcAft>
                      </a:pPr>
                      <a:r>
                        <a:rPr lang="ar-SA" sz="1400" b="1" dirty="0"/>
                        <a:t>غير موافق</a:t>
                      </a:r>
                      <a:endParaRPr lang="en-US" sz="1400" b="1" dirty="0"/>
                    </a:p>
                  </a:txBody>
                  <a:tcPr marL="68580" marR="68580" marT="0" marB="0" anchor="ctr">
                    <a:solidFill>
                      <a:srgbClr val="A2ACA7"/>
                    </a:solidFill>
                  </a:tcPr>
                </a:tc>
                <a:tc>
                  <a:txBody>
                    <a:bodyPr/>
                    <a:lstStyle/>
                    <a:p>
                      <a:pPr marR="21590" algn="ctr" rtl="1">
                        <a:lnSpc>
                          <a:spcPct val="115000"/>
                        </a:lnSpc>
                        <a:spcAft>
                          <a:spcPts val="0"/>
                        </a:spcAft>
                        <a:tabLst>
                          <a:tab pos="561340" algn="l"/>
                        </a:tabLst>
                      </a:pPr>
                      <a:r>
                        <a:rPr lang="ar-SA" sz="1400" b="1" dirty="0"/>
                        <a:t>غيرموافق بشدة</a:t>
                      </a:r>
                      <a:endParaRPr lang="en-US" sz="1400" b="1" dirty="0"/>
                    </a:p>
                  </a:txBody>
                  <a:tcPr marL="68580" marR="68580" marT="0" marB="0" anchor="ctr">
                    <a:solidFill>
                      <a:srgbClr val="A2ACA7"/>
                    </a:solidFill>
                  </a:tcPr>
                </a:tc>
              </a:tr>
              <a:tr h="1126765">
                <a:tc>
                  <a:txBody>
                    <a:bodyPr/>
                    <a:lstStyle/>
                    <a:p>
                      <a:pPr algn="r" rtl="1">
                        <a:lnSpc>
                          <a:spcPct val="115000"/>
                        </a:lnSpc>
                        <a:spcAft>
                          <a:spcPts val="0"/>
                        </a:spcAft>
                        <a:tabLst>
                          <a:tab pos="736600" algn="l"/>
                          <a:tab pos="1778635" algn="l"/>
                          <a:tab pos="2637155" algn="ctr"/>
                        </a:tabLst>
                      </a:pPr>
                      <a:r>
                        <a:rPr lang="ar-SA" sz="1600" dirty="0"/>
                        <a:t>توفر الإدارة البرامج التدريبية المتعلقة باستخدام نظم دعم القرار.</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17</a:t>
                      </a:r>
                    </a:p>
                    <a:p>
                      <a:pPr algn="ctr" rtl="1">
                        <a:lnSpc>
                          <a:spcPct val="115000"/>
                        </a:lnSpc>
                        <a:spcAft>
                          <a:spcPts val="0"/>
                        </a:spcAft>
                        <a:tabLst>
                          <a:tab pos="736600" algn="l"/>
                          <a:tab pos="1778635" algn="l"/>
                          <a:tab pos="2637155" algn="ctr"/>
                        </a:tabLst>
                      </a:pPr>
                      <a:r>
                        <a:rPr lang="en-US" sz="1600" dirty="0"/>
                        <a:t>(26.56%)</a:t>
                      </a:r>
                    </a:p>
                  </a:txBody>
                  <a:tcPr marL="68580" marR="68580" marT="0" marB="0"/>
                </a:tc>
                <a:tc>
                  <a:txBody>
                    <a:bodyPr/>
                    <a:lstStyle/>
                    <a:p>
                      <a:pPr algn="ctr" rtl="1">
                        <a:lnSpc>
                          <a:spcPct val="115000"/>
                        </a:lnSpc>
                        <a:spcAft>
                          <a:spcPts val="0"/>
                        </a:spcAft>
                        <a:tabLst>
                          <a:tab pos="736600" algn="l"/>
                          <a:tab pos="1778635" algn="l"/>
                          <a:tab pos="2637155" algn="ctr"/>
                        </a:tabLst>
                      </a:pPr>
                      <a:r>
                        <a:rPr lang="en-US" sz="1600" dirty="0"/>
                        <a:t>36</a:t>
                      </a:r>
                    </a:p>
                    <a:p>
                      <a:pPr algn="ctr" rtl="1">
                        <a:lnSpc>
                          <a:spcPct val="115000"/>
                        </a:lnSpc>
                        <a:spcAft>
                          <a:spcPts val="0"/>
                        </a:spcAft>
                        <a:tabLst>
                          <a:tab pos="736600" algn="l"/>
                          <a:tab pos="1778635" algn="l"/>
                          <a:tab pos="2637155" algn="ctr"/>
                        </a:tabLst>
                      </a:pPr>
                      <a:r>
                        <a:rPr lang="en-US" sz="1600" dirty="0"/>
                        <a:t>56.25%)</a:t>
                      </a:r>
                      <a:r>
                        <a:rPr lang="ar-SA" sz="1600"/>
                        <a:t>)</a:t>
                      </a:r>
                      <a:endParaRPr lang="en-US" sz="1600" dirty="0"/>
                    </a:p>
                  </a:txBody>
                  <a:tcPr marL="68580" marR="68580" marT="0" marB="0"/>
                </a:tc>
                <a:tc>
                  <a:txBody>
                    <a:bodyPr/>
                    <a:lstStyle/>
                    <a:p>
                      <a:pPr algn="ctr" rtl="0">
                        <a:lnSpc>
                          <a:spcPct val="115000"/>
                        </a:lnSpc>
                        <a:spcAft>
                          <a:spcPts val="0"/>
                        </a:spcAft>
                      </a:pPr>
                      <a:r>
                        <a:rPr lang="en-US" sz="1600" dirty="0"/>
                        <a:t>4</a:t>
                      </a:r>
                    </a:p>
                    <a:p>
                      <a:pPr algn="ctr" rtl="1">
                        <a:lnSpc>
                          <a:spcPct val="115000"/>
                        </a:lnSpc>
                        <a:spcAft>
                          <a:spcPts val="0"/>
                        </a:spcAft>
                        <a:tabLst>
                          <a:tab pos="736600" algn="l"/>
                          <a:tab pos="1778635" algn="l"/>
                          <a:tab pos="2637155" algn="ctr"/>
                        </a:tabLst>
                      </a:pPr>
                      <a:r>
                        <a:rPr lang="en-US" sz="1600" dirty="0"/>
                        <a:t>6.25%)</a:t>
                      </a:r>
                      <a:r>
                        <a:rPr lang="ar-SA" sz="1600"/>
                        <a:t>)</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6</a:t>
                      </a:r>
                    </a:p>
                    <a:p>
                      <a:pPr algn="ctr" rtl="1">
                        <a:lnSpc>
                          <a:spcPct val="115000"/>
                        </a:lnSpc>
                        <a:spcAft>
                          <a:spcPts val="0"/>
                        </a:spcAft>
                        <a:tabLst>
                          <a:tab pos="736600" algn="l"/>
                          <a:tab pos="1778635" algn="l"/>
                          <a:tab pos="2637155" algn="ctr"/>
                        </a:tabLst>
                      </a:pPr>
                      <a:r>
                        <a:rPr lang="en-US" sz="1600" dirty="0"/>
                        <a:t>(9.3%)</a:t>
                      </a:r>
                    </a:p>
                  </a:txBody>
                  <a:tcPr marL="68580" marR="68580" marT="0" marB="0"/>
                </a:tc>
                <a:tc>
                  <a:txBody>
                    <a:bodyPr/>
                    <a:lstStyle/>
                    <a:p>
                      <a:pPr algn="ctr" rtl="1">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tc>
              </a:tr>
              <a:tr h="1126765">
                <a:tc>
                  <a:txBody>
                    <a:bodyPr/>
                    <a:lstStyle/>
                    <a:p>
                      <a:pPr algn="r" rtl="1">
                        <a:lnSpc>
                          <a:spcPct val="115000"/>
                        </a:lnSpc>
                        <a:spcAft>
                          <a:spcPts val="0"/>
                        </a:spcAft>
                        <a:tabLst>
                          <a:tab pos="736600" algn="l"/>
                          <a:tab pos="1778635" algn="l"/>
                          <a:tab pos="2637155" algn="ctr"/>
                        </a:tabLst>
                      </a:pPr>
                      <a:r>
                        <a:rPr lang="ar-SA" sz="1600"/>
                        <a:t>نظم دعم القرار سهلة الفهم والتطبيق.</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20</a:t>
                      </a:r>
                    </a:p>
                    <a:p>
                      <a:pPr algn="ctr" rtl="1">
                        <a:lnSpc>
                          <a:spcPct val="115000"/>
                        </a:lnSpc>
                        <a:spcAft>
                          <a:spcPts val="0"/>
                        </a:spcAft>
                        <a:tabLst>
                          <a:tab pos="736600" algn="l"/>
                          <a:tab pos="1778635" algn="l"/>
                          <a:tab pos="2637155" algn="ctr"/>
                        </a:tabLst>
                      </a:pPr>
                      <a:r>
                        <a:rPr lang="en-US" sz="1600" dirty="0"/>
                        <a:t>31.25%)</a:t>
                      </a:r>
                      <a:r>
                        <a:rPr lang="ar-SA" sz="1600"/>
                        <a:t>)</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34</a:t>
                      </a:r>
                    </a:p>
                    <a:p>
                      <a:pPr algn="ctr" rtl="1">
                        <a:lnSpc>
                          <a:spcPct val="115000"/>
                        </a:lnSpc>
                        <a:spcAft>
                          <a:spcPts val="0"/>
                        </a:spcAft>
                        <a:tabLst>
                          <a:tab pos="736600" algn="l"/>
                          <a:tab pos="1778635" algn="l"/>
                          <a:tab pos="2637155" algn="ctr"/>
                        </a:tabLst>
                      </a:pPr>
                      <a:r>
                        <a:rPr lang="en-US" sz="1600" dirty="0"/>
                        <a:t>53.1%)</a:t>
                      </a:r>
                      <a:r>
                        <a:rPr lang="ar-SA" sz="1600"/>
                        <a:t>)</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8</a:t>
                      </a:r>
                    </a:p>
                    <a:p>
                      <a:pPr algn="ctr" rtl="1">
                        <a:lnSpc>
                          <a:spcPct val="115000"/>
                        </a:lnSpc>
                        <a:spcAft>
                          <a:spcPts val="0"/>
                        </a:spcAft>
                        <a:tabLst>
                          <a:tab pos="736600" algn="l"/>
                          <a:tab pos="1778635" algn="l"/>
                          <a:tab pos="2637155" algn="ctr"/>
                        </a:tabLst>
                      </a:pPr>
                      <a:r>
                        <a:rPr lang="en-US" sz="1600" dirty="0"/>
                        <a:t>12.5%)</a:t>
                      </a:r>
                      <a:r>
                        <a:rPr lang="ar-SA" sz="1600"/>
                        <a:t>)</a:t>
                      </a:r>
                      <a:endParaRPr lang="en-US" sz="1600" dirty="0"/>
                    </a:p>
                  </a:txBody>
                  <a:tcPr marL="68580" marR="68580" marT="0" marB="0"/>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a:t>)</a:t>
                      </a:r>
                      <a:endParaRPr lang="en-US" sz="1600" dirty="0"/>
                    </a:p>
                  </a:txBody>
                  <a:tcPr marL="68580" marR="68580" marT="0" marB="0"/>
                </a:tc>
              </a:tr>
              <a:tr h="1126765">
                <a:tc>
                  <a:txBody>
                    <a:bodyPr/>
                    <a:lstStyle/>
                    <a:p>
                      <a:pPr algn="r" rtl="1">
                        <a:lnSpc>
                          <a:spcPct val="115000"/>
                        </a:lnSpc>
                        <a:spcAft>
                          <a:spcPts val="0"/>
                        </a:spcAft>
                        <a:tabLst>
                          <a:tab pos="736600" algn="l"/>
                          <a:tab pos="1778635" algn="l"/>
                          <a:tab pos="2637155" algn="ctr"/>
                        </a:tabLst>
                      </a:pPr>
                      <a:r>
                        <a:rPr lang="ar-SA" sz="1600"/>
                        <a:t>التكنولوجيا التي يستخدمها نظم دعم القرار متطورة.</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21</a:t>
                      </a:r>
                    </a:p>
                    <a:p>
                      <a:pPr algn="ctr" rtl="1">
                        <a:lnSpc>
                          <a:spcPct val="115000"/>
                        </a:lnSpc>
                        <a:spcAft>
                          <a:spcPts val="0"/>
                        </a:spcAft>
                        <a:tabLst>
                          <a:tab pos="736600" algn="l"/>
                          <a:tab pos="1778635" algn="l"/>
                          <a:tab pos="2637155" algn="ctr"/>
                        </a:tabLst>
                      </a:pPr>
                      <a:r>
                        <a:rPr lang="en-US" sz="1600" dirty="0"/>
                        <a:t>32.8%)</a:t>
                      </a:r>
                      <a:r>
                        <a:rPr lang="ar-SA" sz="1600"/>
                        <a:t>)</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32</a:t>
                      </a:r>
                    </a:p>
                    <a:p>
                      <a:pPr algn="ctr" rtl="1">
                        <a:lnSpc>
                          <a:spcPct val="115000"/>
                        </a:lnSpc>
                        <a:spcAft>
                          <a:spcPts val="0"/>
                        </a:spcAft>
                        <a:tabLst>
                          <a:tab pos="736600" algn="l"/>
                          <a:tab pos="1778635" algn="l"/>
                          <a:tab pos="2637155" algn="ctr"/>
                        </a:tabLst>
                      </a:pPr>
                      <a:r>
                        <a:rPr lang="en-US" sz="1600" dirty="0"/>
                        <a:t>50%)</a:t>
                      </a:r>
                      <a:r>
                        <a:rPr lang="ar-SA" sz="1600"/>
                        <a:t>)</a:t>
                      </a:r>
                      <a:endParaRPr lang="en-US" sz="1600" dirty="0"/>
                    </a:p>
                  </a:txBody>
                  <a:tcPr marL="68580" marR="68580" marT="0" marB="0"/>
                </a:tc>
                <a:tc>
                  <a:txBody>
                    <a:bodyPr/>
                    <a:lstStyle/>
                    <a:p>
                      <a:pPr algn="ctr" rtl="0">
                        <a:lnSpc>
                          <a:spcPct val="115000"/>
                        </a:lnSpc>
                        <a:spcAft>
                          <a:spcPts val="0"/>
                        </a:spcAft>
                      </a:pPr>
                      <a:r>
                        <a:rPr lang="en-US" sz="1600" dirty="0"/>
                        <a:t>7</a:t>
                      </a:r>
                    </a:p>
                    <a:p>
                      <a:pPr algn="ctr" rtl="1">
                        <a:lnSpc>
                          <a:spcPct val="115000"/>
                        </a:lnSpc>
                        <a:spcAft>
                          <a:spcPts val="0"/>
                        </a:spcAft>
                        <a:tabLst>
                          <a:tab pos="736600" algn="l"/>
                          <a:tab pos="1778635" algn="l"/>
                          <a:tab pos="2637155" algn="ctr"/>
                        </a:tabLst>
                      </a:pPr>
                      <a:r>
                        <a:rPr lang="en-US" sz="1600" dirty="0"/>
                        <a:t>10.9%)</a:t>
                      </a:r>
                      <a:r>
                        <a:rPr lang="ar-SA" sz="1600"/>
                        <a:t>)</a:t>
                      </a:r>
                      <a:endParaRPr lang="en-US" sz="16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600" dirty="0"/>
                        <a:t>3</a:t>
                      </a:r>
                    </a:p>
                    <a:p>
                      <a:pPr algn="ctr" rtl="1">
                        <a:lnSpc>
                          <a:spcPct val="115000"/>
                        </a:lnSpc>
                        <a:spcAft>
                          <a:spcPts val="0"/>
                        </a:spcAft>
                        <a:tabLst>
                          <a:tab pos="736600" algn="l"/>
                          <a:tab pos="1778635" algn="l"/>
                          <a:tab pos="2637155" algn="ctr"/>
                        </a:tabLst>
                      </a:pPr>
                      <a:r>
                        <a:rPr lang="en-US" sz="1600" dirty="0"/>
                        <a:t>4.68%)</a:t>
                      </a:r>
                      <a:r>
                        <a:rPr lang="ar-SA" sz="1600"/>
                        <a:t>)</a:t>
                      </a:r>
                      <a:endParaRPr lang="en-US" sz="1600" dirty="0"/>
                    </a:p>
                  </a:txBody>
                  <a:tcPr marL="68580" marR="68580" marT="0" marB="0"/>
                </a:tc>
                <a:tc>
                  <a:txBody>
                    <a:bodyPr/>
                    <a:lstStyle/>
                    <a:p>
                      <a:pPr algn="ctr" rtl="0">
                        <a:lnSpc>
                          <a:spcPct val="115000"/>
                        </a:lnSpc>
                        <a:spcAft>
                          <a:spcPts val="0"/>
                        </a:spcAft>
                      </a:pPr>
                      <a:r>
                        <a:rPr lang="en-US" sz="1600" dirty="0"/>
                        <a:t>1</a:t>
                      </a:r>
                    </a:p>
                    <a:p>
                      <a:pPr algn="ctr" rtl="1">
                        <a:lnSpc>
                          <a:spcPct val="115000"/>
                        </a:lnSpc>
                        <a:spcAft>
                          <a:spcPts val="0"/>
                        </a:spcAft>
                        <a:tabLst>
                          <a:tab pos="736600" algn="l"/>
                          <a:tab pos="1778635" algn="l"/>
                          <a:tab pos="2637155" algn="ctr"/>
                        </a:tabLst>
                      </a:pPr>
                      <a:r>
                        <a:rPr lang="en-US" sz="1600" dirty="0"/>
                        <a:t>1.56%)</a:t>
                      </a:r>
                      <a:r>
                        <a:rPr lang="ar-SA" sz="1600" dirty="0"/>
                        <a:t>)</a:t>
                      </a:r>
                      <a:endParaRPr lang="en-US" sz="1600" dirty="0"/>
                    </a:p>
                  </a:txBody>
                  <a:tcPr marL="68580" marR="68580" marT="0" marB="0"/>
                </a:tc>
              </a:tr>
            </a:tbl>
          </a:graphicData>
        </a:graphic>
      </p:graphicFrame>
    </p:spTree>
    <p:extLst>
      <p:ext uri="{BB962C8B-B14F-4D97-AF65-F5344CB8AC3E}">
        <p14:creationId xmlns:p14="http://schemas.microsoft.com/office/powerpoint/2010/main" val="3257513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72" y="566192"/>
            <a:ext cx="8229600" cy="774576"/>
          </a:xfrm>
        </p:spPr>
        <p:txBody>
          <a:bodyPr>
            <a:noAutofit/>
          </a:bodyPr>
          <a:lstStyle/>
          <a:p>
            <a:pPr algn="r"/>
            <a:r>
              <a:rPr lang="ar-SA" sz="2800" b="1" dirty="0"/>
              <a:t>المحور الثاني</a:t>
            </a:r>
            <a:r>
              <a:rPr lang="ar-SA" sz="2800" b="1" dirty="0" smtClean="0"/>
              <a:t>: تطبيق </a:t>
            </a:r>
            <a:r>
              <a:rPr lang="ar-SA" sz="2800" b="1" dirty="0"/>
              <a:t>نظم دعم القرار في عملية اتخاذ القرارات </a:t>
            </a:r>
            <a:r>
              <a:rPr lang="ar-SA" sz="2800" b="1" dirty="0" smtClean="0"/>
              <a:t>الإستراتيجية</a:t>
            </a:r>
            <a:endParaRPr lang="ar-SA" sz="2800" dirty="0"/>
          </a:p>
        </p:txBody>
      </p:sp>
      <p:graphicFrame>
        <p:nvGraphicFramePr>
          <p:cNvPr id="5" name="Table 4"/>
          <p:cNvGraphicFramePr>
            <a:graphicFrameLocks noGrp="1"/>
          </p:cNvGraphicFramePr>
          <p:nvPr>
            <p:extLst>
              <p:ext uri="{D42A27DB-BD31-4B8C-83A1-F6EECF244321}">
                <p14:modId xmlns:p14="http://schemas.microsoft.com/office/powerpoint/2010/main" val="1004305415"/>
              </p:ext>
            </p:extLst>
          </p:nvPr>
        </p:nvGraphicFramePr>
        <p:xfrm>
          <a:off x="323528" y="1403538"/>
          <a:ext cx="8507287" cy="5265821"/>
        </p:xfrm>
        <a:graphic>
          <a:graphicData uri="http://schemas.openxmlformats.org/drawingml/2006/table">
            <a:tbl>
              <a:tblPr rtl="1" firstRow="1" firstCol="1" bandRow="1">
                <a:tableStyleId>{69CF1AB2-1976-4502-BF36-3FF5EA218861}</a:tableStyleId>
              </a:tblPr>
              <a:tblGrid>
                <a:gridCol w="2879437"/>
                <a:gridCol w="1157869"/>
                <a:gridCol w="1157869"/>
                <a:gridCol w="1007549"/>
                <a:gridCol w="864338"/>
                <a:gridCol w="1440225"/>
              </a:tblGrid>
              <a:tr h="251584">
                <a:tc>
                  <a:txBody>
                    <a:bodyPr/>
                    <a:lstStyle/>
                    <a:p>
                      <a:pPr algn="ctr" rtl="1">
                        <a:lnSpc>
                          <a:spcPct val="115000"/>
                        </a:lnSpc>
                        <a:spcAft>
                          <a:spcPts val="0"/>
                        </a:spcAft>
                      </a:pPr>
                      <a:r>
                        <a:rPr lang="ar-SA" sz="1400" dirty="0"/>
                        <a:t>الفقرة</a:t>
                      </a:r>
                      <a:endParaRPr lang="en-US" sz="1400" dirty="0"/>
                    </a:p>
                  </a:txBody>
                  <a:tcPr marL="68580" marR="68580" marT="0" marB="0">
                    <a:solidFill>
                      <a:srgbClr val="A2ACA7"/>
                    </a:solidFill>
                  </a:tcPr>
                </a:tc>
                <a:tc>
                  <a:txBody>
                    <a:bodyPr/>
                    <a:lstStyle/>
                    <a:p>
                      <a:pPr algn="ctr" rtl="1">
                        <a:lnSpc>
                          <a:spcPct val="115000"/>
                        </a:lnSpc>
                        <a:spcAft>
                          <a:spcPts val="0"/>
                        </a:spcAft>
                      </a:pPr>
                      <a:r>
                        <a:rPr lang="ar-SA" sz="1400"/>
                        <a:t>موافق بشدة </a:t>
                      </a:r>
                      <a:endParaRPr lang="en-US" sz="1400" dirty="0"/>
                    </a:p>
                  </a:txBody>
                  <a:tcPr marL="68580" marR="68580" marT="0" marB="0">
                    <a:solidFill>
                      <a:srgbClr val="A2ACA7"/>
                    </a:solidFill>
                  </a:tcPr>
                </a:tc>
                <a:tc>
                  <a:txBody>
                    <a:bodyPr/>
                    <a:lstStyle/>
                    <a:p>
                      <a:pPr algn="ctr" rtl="1">
                        <a:lnSpc>
                          <a:spcPct val="115000"/>
                        </a:lnSpc>
                        <a:spcAft>
                          <a:spcPts val="0"/>
                        </a:spcAft>
                      </a:pPr>
                      <a:r>
                        <a:rPr lang="ar-SA" sz="1400"/>
                        <a:t>موافق</a:t>
                      </a:r>
                      <a:endParaRPr lang="en-US" sz="1400" dirty="0"/>
                    </a:p>
                  </a:txBody>
                  <a:tcPr marL="68580" marR="68580" marT="0" marB="0">
                    <a:solidFill>
                      <a:srgbClr val="A2ACA7"/>
                    </a:solidFill>
                  </a:tcPr>
                </a:tc>
                <a:tc>
                  <a:txBody>
                    <a:bodyPr/>
                    <a:lstStyle/>
                    <a:p>
                      <a:pPr algn="ctr" rtl="1">
                        <a:lnSpc>
                          <a:spcPct val="115000"/>
                        </a:lnSpc>
                        <a:spcAft>
                          <a:spcPts val="0"/>
                        </a:spcAft>
                      </a:pPr>
                      <a:r>
                        <a:rPr lang="ar-SA" sz="1400"/>
                        <a:t>محايد</a:t>
                      </a:r>
                      <a:endParaRPr lang="en-US" sz="1400" dirty="0"/>
                    </a:p>
                  </a:txBody>
                  <a:tcPr marL="68580" marR="68580" marT="0" marB="0">
                    <a:solidFill>
                      <a:srgbClr val="A2ACA7"/>
                    </a:solidFill>
                  </a:tcPr>
                </a:tc>
                <a:tc>
                  <a:txBody>
                    <a:bodyPr/>
                    <a:lstStyle/>
                    <a:p>
                      <a:pPr algn="ctr" rtl="1">
                        <a:lnSpc>
                          <a:spcPct val="115000"/>
                        </a:lnSpc>
                        <a:spcAft>
                          <a:spcPts val="0"/>
                        </a:spcAft>
                      </a:pPr>
                      <a:r>
                        <a:rPr lang="ar-SA" sz="1400"/>
                        <a:t>غير موافق</a:t>
                      </a:r>
                      <a:endParaRPr lang="en-US" sz="1400" dirty="0"/>
                    </a:p>
                  </a:txBody>
                  <a:tcPr marL="68580" marR="68580" marT="0" marB="0">
                    <a:solidFill>
                      <a:srgbClr val="A2ACA7"/>
                    </a:solidFill>
                  </a:tcPr>
                </a:tc>
                <a:tc>
                  <a:txBody>
                    <a:bodyPr/>
                    <a:lstStyle/>
                    <a:p>
                      <a:pPr algn="ctr" rtl="1">
                        <a:lnSpc>
                          <a:spcPct val="115000"/>
                        </a:lnSpc>
                        <a:spcAft>
                          <a:spcPts val="0"/>
                        </a:spcAft>
                      </a:pPr>
                      <a:r>
                        <a:rPr lang="ar-SA" sz="1400" dirty="0"/>
                        <a:t>غير موافق بشدة</a:t>
                      </a:r>
                      <a:endParaRPr lang="en-US" sz="1400" dirty="0"/>
                    </a:p>
                  </a:txBody>
                  <a:tcPr marL="68580" marR="68580" marT="0" marB="0">
                    <a:solidFill>
                      <a:srgbClr val="A2ACA7"/>
                    </a:solidFill>
                  </a:tcPr>
                </a:tc>
              </a:tr>
              <a:tr h="526582">
                <a:tc>
                  <a:txBody>
                    <a:bodyPr/>
                    <a:lstStyle/>
                    <a:p>
                      <a:pPr algn="r" rtl="1">
                        <a:lnSpc>
                          <a:spcPct val="115000"/>
                        </a:lnSpc>
                        <a:spcAft>
                          <a:spcPts val="0"/>
                        </a:spcAft>
                      </a:pPr>
                      <a:r>
                        <a:rPr lang="ar-SA" sz="1400"/>
                        <a:t>تسمح نظم دعم القرارات المستخدمة في المؤسسة بتحليل المعلومات بسهولة وسرعة.</a:t>
                      </a:r>
                      <a:endParaRPr lang="en-US" sz="1400" dirty="0"/>
                    </a:p>
                  </a:txBody>
                  <a:tcPr marL="68580" marR="68580" marT="0" marB="0"/>
                </a:tc>
                <a:tc>
                  <a:txBody>
                    <a:bodyPr/>
                    <a:lstStyle/>
                    <a:p>
                      <a:pPr algn="ctr" rtl="0">
                        <a:lnSpc>
                          <a:spcPct val="115000"/>
                        </a:lnSpc>
                        <a:spcAft>
                          <a:spcPts val="0"/>
                        </a:spcAft>
                      </a:pPr>
                      <a:r>
                        <a:rPr lang="en-US" sz="1400" dirty="0"/>
                        <a:t>20</a:t>
                      </a:r>
                    </a:p>
                    <a:p>
                      <a:pPr algn="ctr" rtl="1">
                        <a:lnSpc>
                          <a:spcPct val="115000"/>
                        </a:lnSpc>
                        <a:spcAft>
                          <a:spcPts val="0"/>
                        </a:spcAft>
                      </a:pPr>
                      <a:r>
                        <a:rPr lang="en-US" sz="1400" dirty="0"/>
                        <a:t>31.25%)</a:t>
                      </a:r>
                      <a:r>
                        <a:rPr lang="ar-SA" sz="1400"/>
                        <a:t>)</a:t>
                      </a:r>
                      <a:endParaRPr lang="en-US" sz="1400" dirty="0"/>
                    </a:p>
                  </a:txBody>
                  <a:tcPr marL="68580" marR="68580" marT="0" marB="0"/>
                </a:tc>
                <a:tc>
                  <a:txBody>
                    <a:bodyPr/>
                    <a:lstStyle/>
                    <a:p>
                      <a:pPr algn="ctr" rtl="0">
                        <a:lnSpc>
                          <a:spcPct val="115000"/>
                        </a:lnSpc>
                        <a:spcAft>
                          <a:spcPts val="0"/>
                        </a:spcAft>
                      </a:pPr>
                      <a:r>
                        <a:rPr lang="en-US" sz="1400" dirty="0"/>
                        <a:t>35</a:t>
                      </a:r>
                    </a:p>
                    <a:p>
                      <a:pPr algn="ctr" rtl="1">
                        <a:lnSpc>
                          <a:spcPct val="115000"/>
                        </a:lnSpc>
                        <a:spcAft>
                          <a:spcPts val="0"/>
                        </a:spcAft>
                      </a:pPr>
                      <a:r>
                        <a:rPr lang="en-US" sz="1400" dirty="0"/>
                        <a:t>54.68%)</a:t>
                      </a:r>
                      <a:r>
                        <a:rPr lang="ar-SA" sz="1400"/>
                        <a:t>)</a:t>
                      </a:r>
                      <a:endParaRPr lang="en-US" sz="1400" dirty="0"/>
                    </a:p>
                  </a:txBody>
                  <a:tcPr marL="68580" marR="68580" marT="0" marB="0"/>
                </a:tc>
                <a:tc>
                  <a:txBody>
                    <a:bodyPr/>
                    <a:lstStyle/>
                    <a:p>
                      <a:pPr algn="ctr" rtl="0">
                        <a:lnSpc>
                          <a:spcPct val="115000"/>
                        </a:lnSpc>
                        <a:spcAft>
                          <a:spcPts val="0"/>
                        </a:spcAft>
                      </a:pPr>
                      <a:r>
                        <a:rPr lang="en-US" sz="1400" dirty="0"/>
                        <a:t>7</a:t>
                      </a:r>
                    </a:p>
                    <a:p>
                      <a:pPr algn="ctr" rtl="1">
                        <a:lnSpc>
                          <a:spcPct val="115000"/>
                        </a:lnSpc>
                        <a:spcAft>
                          <a:spcPts val="0"/>
                        </a:spcAft>
                      </a:pPr>
                      <a:r>
                        <a:rPr lang="en-US" sz="1400" dirty="0"/>
                        <a:t>10.9%)</a:t>
                      </a:r>
                      <a:r>
                        <a:rPr lang="ar-SA" sz="1400" dirty="0"/>
                        <a:t>)</a:t>
                      </a:r>
                      <a:endParaRPr lang="en-US" sz="1400" dirty="0"/>
                    </a:p>
                  </a:txBody>
                  <a:tcPr marL="68580" marR="68580" marT="0" marB="0"/>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a:t>)</a:t>
                      </a:r>
                      <a:endParaRPr lang="en-US" sz="1400" dirty="0"/>
                    </a:p>
                  </a:txBody>
                  <a:tcPr marL="68580" marR="68580" marT="0" marB="0"/>
                </a:tc>
                <a:tc>
                  <a:txBody>
                    <a:bodyPr/>
                    <a:lstStyle/>
                    <a:p>
                      <a:pPr algn="ctr" rtl="1">
                        <a:lnSpc>
                          <a:spcPct val="115000"/>
                        </a:lnSpc>
                        <a:spcAft>
                          <a:spcPts val="0"/>
                        </a:spcAft>
                      </a:pPr>
                      <a:r>
                        <a:rPr lang="ar-SA" sz="1400"/>
                        <a:t>_</a:t>
                      </a:r>
                      <a:endParaRPr lang="en-US" sz="1400" dirty="0"/>
                    </a:p>
                  </a:txBody>
                  <a:tcPr marL="68580" marR="68580" marT="0" marB="0"/>
                </a:tc>
              </a:tr>
              <a:tr h="801581">
                <a:tc>
                  <a:txBody>
                    <a:bodyPr/>
                    <a:lstStyle/>
                    <a:p>
                      <a:pPr algn="r" rtl="1">
                        <a:lnSpc>
                          <a:spcPct val="115000"/>
                        </a:lnSpc>
                        <a:spcAft>
                          <a:spcPts val="0"/>
                        </a:spcAft>
                      </a:pPr>
                      <a:r>
                        <a:rPr lang="ar-SA" sz="1400"/>
                        <a:t>تتميز نتائج المعلومات التي تم الحصول عليها بواسطة نظم دعم القرار بأنها ذات تسلسل منطقي.</a:t>
                      </a:r>
                      <a:endParaRPr lang="en-US" sz="1400" dirty="0"/>
                    </a:p>
                  </a:txBody>
                  <a:tcPr marL="68580" marR="68580" marT="0" marB="0"/>
                </a:tc>
                <a:tc>
                  <a:txBody>
                    <a:bodyPr/>
                    <a:lstStyle/>
                    <a:p>
                      <a:pPr algn="ctr" rtl="0">
                        <a:lnSpc>
                          <a:spcPct val="115000"/>
                        </a:lnSpc>
                        <a:spcAft>
                          <a:spcPts val="0"/>
                        </a:spcAft>
                      </a:pPr>
                      <a:r>
                        <a:rPr lang="en-US" sz="1400" dirty="0"/>
                        <a:t>18</a:t>
                      </a:r>
                    </a:p>
                    <a:p>
                      <a:pPr algn="ctr" rtl="1">
                        <a:lnSpc>
                          <a:spcPct val="115000"/>
                        </a:lnSpc>
                        <a:spcAft>
                          <a:spcPts val="0"/>
                        </a:spcAft>
                      </a:pPr>
                      <a:r>
                        <a:rPr lang="en-US" sz="1400" dirty="0"/>
                        <a:t>28.12%)</a:t>
                      </a:r>
                      <a:r>
                        <a:rPr lang="ar-SA" sz="1400"/>
                        <a:t>)</a:t>
                      </a:r>
                      <a:endParaRPr lang="en-US" sz="1400" dirty="0"/>
                    </a:p>
                  </a:txBody>
                  <a:tcPr marL="68580" marR="68580" marT="0" marB="0"/>
                </a:tc>
                <a:tc>
                  <a:txBody>
                    <a:bodyPr/>
                    <a:lstStyle/>
                    <a:p>
                      <a:pPr algn="ctr" rtl="0">
                        <a:lnSpc>
                          <a:spcPct val="115000"/>
                        </a:lnSpc>
                        <a:spcAft>
                          <a:spcPts val="0"/>
                        </a:spcAft>
                      </a:pPr>
                      <a:r>
                        <a:rPr lang="en-US" sz="1400" dirty="0"/>
                        <a:t>38</a:t>
                      </a:r>
                    </a:p>
                    <a:p>
                      <a:pPr algn="ctr" rtl="1">
                        <a:lnSpc>
                          <a:spcPct val="115000"/>
                        </a:lnSpc>
                        <a:spcAft>
                          <a:spcPts val="0"/>
                        </a:spcAft>
                      </a:pPr>
                      <a:r>
                        <a:rPr lang="en-US" sz="1400" dirty="0"/>
                        <a:t>59.37%)</a:t>
                      </a:r>
                      <a:r>
                        <a:rPr lang="ar-SA" sz="1400"/>
                        <a:t>)</a:t>
                      </a:r>
                      <a:endParaRPr lang="en-US" sz="1400" dirty="0"/>
                    </a:p>
                  </a:txBody>
                  <a:tcPr marL="68580" marR="68580" marT="0" marB="0"/>
                </a:tc>
                <a:tc>
                  <a:txBody>
                    <a:bodyPr/>
                    <a:lstStyle/>
                    <a:p>
                      <a:pPr algn="ctr" rtl="0">
                        <a:lnSpc>
                          <a:spcPct val="115000"/>
                        </a:lnSpc>
                        <a:spcAft>
                          <a:spcPts val="0"/>
                        </a:spcAft>
                      </a:pPr>
                      <a:r>
                        <a:rPr lang="en-US" sz="1400" dirty="0"/>
                        <a:t>5</a:t>
                      </a:r>
                    </a:p>
                    <a:p>
                      <a:pPr algn="ctr" rtl="1">
                        <a:lnSpc>
                          <a:spcPct val="115000"/>
                        </a:lnSpc>
                        <a:spcAft>
                          <a:spcPts val="0"/>
                        </a:spcAft>
                      </a:pPr>
                      <a:r>
                        <a:rPr lang="en-US" sz="1400" dirty="0"/>
                        <a:t>7.8%)</a:t>
                      </a:r>
                      <a:r>
                        <a:rPr lang="ar-SA" sz="1400"/>
                        <a:t>)</a:t>
                      </a:r>
                      <a:endParaRPr lang="en-US" sz="14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400" dirty="0"/>
                        <a:t>3</a:t>
                      </a:r>
                    </a:p>
                    <a:p>
                      <a:pPr algn="ctr" rtl="1">
                        <a:lnSpc>
                          <a:spcPct val="115000"/>
                        </a:lnSpc>
                        <a:spcAft>
                          <a:spcPts val="0"/>
                        </a:spcAft>
                      </a:pPr>
                      <a:r>
                        <a:rPr lang="en-US" sz="1400" dirty="0"/>
                        <a:t>4.68%)</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تمتاز نظم دعم القرار المستخدمة بكفاءة عالية في توفير المعلومات اللازمة لاتخاذ القرار.</a:t>
                      </a:r>
                      <a:endParaRPr lang="en-US" sz="1400" dirty="0"/>
                    </a:p>
                  </a:txBody>
                  <a:tcPr marL="68580" marR="68580" marT="0" marB="0"/>
                </a:tc>
                <a:tc>
                  <a:txBody>
                    <a:bodyPr/>
                    <a:lstStyle/>
                    <a:p>
                      <a:pPr algn="ctr" rtl="0">
                        <a:lnSpc>
                          <a:spcPct val="115000"/>
                        </a:lnSpc>
                        <a:spcAft>
                          <a:spcPts val="0"/>
                        </a:spcAft>
                      </a:pPr>
                      <a:r>
                        <a:rPr lang="en-US" sz="1400" dirty="0"/>
                        <a:t>24</a:t>
                      </a:r>
                    </a:p>
                    <a:p>
                      <a:pPr algn="ctr" rtl="1">
                        <a:lnSpc>
                          <a:spcPct val="115000"/>
                        </a:lnSpc>
                        <a:spcAft>
                          <a:spcPts val="0"/>
                        </a:spcAft>
                      </a:pPr>
                      <a:r>
                        <a:rPr lang="en-US" sz="1400" dirty="0"/>
                        <a:t>37.5%)</a:t>
                      </a:r>
                      <a:r>
                        <a:rPr lang="ar-SA" sz="1400"/>
                        <a:t>)</a:t>
                      </a:r>
                      <a:endParaRPr lang="en-US" sz="1400" dirty="0"/>
                    </a:p>
                  </a:txBody>
                  <a:tcPr marL="68580" marR="68580" marT="0" marB="0"/>
                </a:tc>
                <a:tc>
                  <a:txBody>
                    <a:bodyPr/>
                    <a:lstStyle/>
                    <a:p>
                      <a:pPr algn="ctr" rtl="0">
                        <a:lnSpc>
                          <a:spcPct val="115000"/>
                        </a:lnSpc>
                        <a:spcAft>
                          <a:spcPts val="0"/>
                        </a:spcAft>
                      </a:pPr>
                      <a:r>
                        <a:rPr lang="en-US" sz="1400" dirty="0"/>
                        <a:t>27</a:t>
                      </a:r>
                    </a:p>
                    <a:p>
                      <a:pPr algn="ctr" rtl="1">
                        <a:lnSpc>
                          <a:spcPct val="115000"/>
                        </a:lnSpc>
                        <a:spcAft>
                          <a:spcPts val="0"/>
                        </a:spcAft>
                      </a:pPr>
                      <a:r>
                        <a:rPr lang="en-US" sz="1400" dirty="0"/>
                        <a:t>42.18%)</a:t>
                      </a:r>
                      <a:r>
                        <a:rPr lang="ar-SA" sz="1400"/>
                        <a:t>)</a:t>
                      </a:r>
                      <a:endParaRPr lang="en-US" sz="1400" dirty="0"/>
                    </a:p>
                  </a:txBody>
                  <a:tcPr marL="68580" marR="68580" marT="0" marB="0"/>
                </a:tc>
                <a:tc>
                  <a:txBody>
                    <a:bodyPr/>
                    <a:lstStyle/>
                    <a:p>
                      <a:pPr algn="ctr" rtl="0">
                        <a:lnSpc>
                          <a:spcPct val="115000"/>
                        </a:lnSpc>
                        <a:spcAft>
                          <a:spcPts val="0"/>
                        </a:spcAft>
                      </a:pPr>
                      <a:r>
                        <a:rPr lang="en-US" sz="1400" dirty="0"/>
                        <a:t>9</a:t>
                      </a:r>
                    </a:p>
                    <a:p>
                      <a:pPr algn="ctr" rtl="1">
                        <a:lnSpc>
                          <a:spcPct val="115000"/>
                        </a:lnSpc>
                        <a:spcAft>
                          <a:spcPts val="0"/>
                        </a:spcAft>
                      </a:pPr>
                      <a:r>
                        <a:rPr lang="en-US" sz="1400" dirty="0"/>
                        <a:t>14.06%)</a:t>
                      </a:r>
                      <a:r>
                        <a:rPr lang="ar-SA" sz="1400"/>
                        <a:t>)</a:t>
                      </a:r>
                      <a:endParaRPr lang="en-US" sz="1400" dirty="0"/>
                    </a:p>
                  </a:txBody>
                  <a:tcPr marL="68580" marR="68580" marT="0" marB="0"/>
                </a:tc>
                <a:tc>
                  <a:txBody>
                    <a:bodyPr/>
                    <a:lstStyle/>
                    <a:p>
                      <a:pPr algn="ctr" rtl="0">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tc>
                <a:tc>
                  <a:txBody>
                    <a:bodyPr/>
                    <a:lstStyle/>
                    <a:p>
                      <a:pPr algn="ctr" rtl="1">
                        <a:lnSpc>
                          <a:spcPct val="115000"/>
                        </a:lnSpc>
                        <a:spcAft>
                          <a:spcPts val="0"/>
                        </a:spcAft>
                      </a:pPr>
                      <a:r>
                        <a:rPr lang="ar-SA" sz="1400"/>
                        <a:t>_</a:t>
                      </a:r>
                      <a:endParaRPr lang="en-US" sz="1400" dirty="0"/>
                    </a:p>
                  </a:txBody>
                  <a:tcPr marL="68580" marR="68580" marT="0" marB="0"/>
                </a:tc>
              </a:tr>
              <a:tr h="526582">
                <a:tc>
                  <a:txBody>
                    <a:bodyPr/>
                    <a:lstStyle/>
                    <a:p>
                      <a:pPr algn="r" rtl="1">
                        <a:lnSpc>
                          <a:spcPct val="115000"/>
                        </a:lnSpc>
                        <a:spcAft>
                          <a:spcPts val="0"/>
                        </a:spcAft>
                      </a:pPr>
                      <a:r>
                        <a:rPr lang="ar-SA" sz="1400"/>
                        <a:t>المعلومات التي توفرها نظم دعم القرار سهلة الاستخدام .</a:t>
                      </a:r>
                      <a:endParaRPr lang="en-US" sz="1400" dirty="0"/>
                    </a:p>
                  </a:txBody>
                  <a:tcPr marL="68580" marR="68580" marT="0" marB="0"/>
                </a:tc>
                <a:tc>
                  <a:txBody>
                    <a:bodyPr/>
                    <a:lstStyle/>
                    <a:p>
                      <a:pPr algn="ctr" rtl="0">
                        <a:lnSpc>
                          <a:spcPct val="115000"/>
                        </a:lnSpc>
                        <a:spcAft>
                          <a:spcPts val="0"/>
                        </a:spcAft>
                      </a:pPr>
                      <a:r>
                        <a:rPr lang="en-US" sz="1400" dirty="0"/>
                        <a:t>19</a:t>
                      </a:r>
                    </a:p>
                    <a:p>
                      <a:pPr algn="ctr" rtl="1">
                        <a:lnSpc>
                          <a:spcPct val="115000"/>
                        </a:lnSpc>
                        <a:spcAft>
                          <a:spcPts val="0"/>
                        </a:spcAft>
                      </a:pPr>
                      <a:r>
                        <a:rPr lang="en-US" sz="1400" dirty="0"/>
                        <a:t>29.68%)</a:t>
                      </a:r>
                      <a:r>
                        <a:rPr lang="ar-SA" sz="1400"/>
                        <a:t>)</a:t>
                      </a:r>
                      <a:endParaRPr lang="en-US" sz="1400" dirty="0"/>
                    </a:p>
                  </a:txBody>
                  <a:tcPr marL="68580" marR="68580" marT="0" marB="0"/>
                </a:tc>
                <a:tc>
                  <a:txBody>
                    <a:bodyPr/>
                    <a:lstStyle/>
                    <a:p>
                      <a:pPr algn="ctr" rtl="0">
                        <a:lnSpc>
                          <a:spcPct val="115000"/>
                        </a:lnSpc>
                        <a:spcAft>
                          <a:spcPts val="0"/>
                        </a:spcAft>
                        <a:tabLst>
                          <a:tab pos="736600" algn="l"/>
                          <a:tab pos="1778635" algn="l"/>
                          <a:tab pos="2637155" algn="ctr"/>
                        </a:tabLst>
                      </a:pPr>
                      <a:r>
                        <a:rPr lang="en-US" sz="1400" dirty="0"/>
                        <a:t>32</a:t>
                      </a:r>
                    </a:p>
                    <a:p>
                      <a:pPr algn="ctr" rtl="1">
                        <a:lnSpc>
                          <a:spcPct val="115000"/>
                        </a:lnSpc>
                        <a:spcAft>
                          <a:spcPts val="0"/>
                        </a:spcAft>
                      </a:pPr>
                      <a:r>
                        <a:rPr lang="en-US" sz="1400" dirty="0"/>
                        <a:t>50%)</a:t>
                      </a:r>
                      <a:r>
                        <a:rPr lang="ar-SA" sz="1400"/>
                        <a:t>)</a:t>
                      </a:r>
                      <a:endParaRPr lang="en-US" sz="1400" dirty="0"/>
                    </a:p>
                  </a:txBody>
                  <a:tcPr marL="68580" marR="68580" marT="0" marB="0"/>
                </a:tc>
                <a:tc>
                  <a:txBody>
                    <a:bodyPr/>
                    <a:lstStyle/>
                    <a:p>
                      <a:pPr algn="ctr" rtl="0">
                        <a:lnSpc>
                          <a:spcPct val="115000"/>
                        </a:lnSpc>
                        <a:spcAft>
                          <a:spcPts val="0"/>
                        </a:spcAft>
                      </a:pPr>
                      <a:r>
                        <a:rPr lang="en-US" sz="1400" dirty="0"/>
                        <a:t>11</a:t>
                      </a:r>
                    </a:p>
                    <a:p>
                      <a:pPr algn="ctr" rtl="1">
                        <a:lnSpc>
                          <a:spcPct val="115000"/>
                        </a:lnSpc>
                        <a:spcAft>
                          <a:spcPts val="0"/>
                        </a:spcAft>
                      </a:pPr>
                      <a:r>
                        <a:rPr lang="en-US" sz="1400" dirty="0"/>
                        <a:t>17.18%)</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تعمل نظم دعم القرار على تقديم معلومات دقيقة .</a:t>
                      </a:r>
                      <a:endParaRPr lang="en-US" sz="1400" dirty="0"/>
                    </a:p>
                  </a:txBody>
                  <a:tcPr marL="68580" marR="68580" marT="0" marB="0"/>
                </a:tc>
                <a:tc>
                  <a:txBody>
                    <a:bodyPr/>
                    <a:lstStyle/>
                    <a:p>
                      <a:pPr algn="ctr" rtl="0">
                        <a:lnSpc>
                          <a:spcPct val="115000"/>
                        </a:lnSpc>
                        <a:spcAft>
                          <a:spcPts val="0"/>
                        </a:spcAft>
                      </a:pPr>
                      <a:r>
                        <a:rPr lang="en-US" sz="1400" dirty="0"/>
                        <a:t>27</a:t>
                      </a:r>
                    </a:p>
                    <a:p>
                      <a:pPr algn="ctr" rtl="1">
                        <a:lnSpc>
                          <a:spcPct val="115000"/>
                        </a:lnSpc>
                        <a:spcAft>
                          <a:spcPts val="0"/>
                        </a:spcAft>
                      </a:pPr>
                      <a:r>
                        <a:rPr lang="en-US" sz="1400" dirty="0"/>
                        <a:t>42.18%)</a:t>
                      </a:r>
                      <a:r>
                        <a:rPr lang="ar-SA" sz="1400"/>
                        <a:t>)</a:t>
                      </a:r>
                      <a:endParaRPr lang="en-US" sz="1400" dirty="0"/>
                    </a:p>
                  </a:txBody>
                  <a:tcPr marL="68580" marR="68580" marT="0" marB="0"/>
                </a:tc>
                <a:tc>
                  <a:txBody>
                    <a:bodyPr/>
                    <a:lstStyle/>
                    <a:p>
                      <a:pPr algn="ctr" rtl="0">
                        <a:lnSpc>
                          <a:spcPct val="115000"/>
                        </a:lnSpc>
                        <a:spcAft>
                          <a:spcPts val="0"/>
                        </a:spcAft>
                      </a:pPr>
                      <a:r>
                        <a:rPr lang="en-US" sz="1400" dirty="0"/>
                        <a:t>26</a:t>
                      </a:r>
                    </a:p>
                    <a:p>
                      <a:pPr algn="ctr" rtl="1">
                        <a:lnSpc>
                          <a:spcPct val="115000"/>
                        </a:lnSpc>
                        <a:spcAft>
                          <a:spcPts val="0"/>
                        </a:spcAft>
                      </a:pPr>
                      <a:r>
                        <a:rPr lang="en-US" sz="1400" dirty="0"/>
                        <a:t>40.62%)</a:t>
                      </a:r>
                      <a:r>
                        <a:rPr lang="ar-SA" sz="1400"/>
                        <a:t>)</a:t>
                      </a:r>
                      <a:endParaRPr lang="en-US" sz="1400" dirty="0"/>
                    </a:p>
                  </a:txBody>
                  <a:tcPr marL="68580" marR="68580" marT="0" marB="0"/>
                </a:tc>
                <a:tc>
                  <a:txBody>
                    <a:bodyPr/>
                    <a:lstStyle/>
                    <a:p>
                      <a:pPr algn="ctr" rtl="0">
                        <a:lnSpc>
                          <a:spcPct val="115000"/>
                        </a:lnSpc>
                        <a:spcAft>
                          <a:spcPts val="0"/>
                        </a:spcAft>
                      </a:pPr>
                      <a:r>
                        <a:rPr lang="en-US" sz="1400" dirty="0"/>
                        <a:t>6</a:t>
                      </a:r>
                    </a:p>
                    <a:p>
                      <a:pPr algn="ctr" rtl="1">
                        <a:lnSpc>
                          <a:spcPct val="115000"/>
                        </a:lnSpc>
                        <a:spcAft>
                          <a:spcPts val="0"/>
                        </a:spcAft>
                      </a:pPr>
                      <a:r>
                        <a:rPr lang="en-US" sz="1400" dirty="0"/>
                        <a:t>9.37%)</a:t>
                      </a:r>
                      <a:r>
                        <a:rPr lang="ar-SA" sz="1400"/>
                        <a:t>)</a:t>
                      </a:r>
                      <a:endParaRPr lang="en-US" sz="1400" dirty="0"/>
                    </a:p>
                  </a:txBody>
                  <a:tcPr marL="68580" marR="68580" marT="0" marB="0"/>
                </a:tc>
                <a:tc>
                  <a:txBody>
                    <a:bodyPr/>
                    <a:lstStyle/>
                    <a:p>
                      <a:pPr algn="ctr" rtl="0">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تعمل نظم دعم القرار على تسهيل عملية الاتصال بين متخذي القرار .</a:t>
                      </a:r>
                      <a:endParaRPr lang="en-US" sz="1400" dirty="0"/>
                    </a:p>
                  </a:txBody>
                  <a:tcPr marL="68580" marR="68580" marT="0" marB="0"/>
                </a:tc>
                <a:tc>
                  <a:txBody>
                    <a:bodyPr/>
                    <a:lstStyle/>
                    <a:p>
                      <a:pPr algn="ctr" rtl="0">
                        <a:lnSpc>
                          <a:spcPct val="115000"/>
                        </a:lnSpc>
                        <a:spcAft>
                          <a:spcPts val="0"/>
                        </a:spcAft>
                      </a:pPr>
                      <a:r>
                        <a:rPr lang="en-US" sz="1400" dirty="0"/>
                        <a:t>24</a:t>
                      </a:r>
                    </a:p>
                    <a:p>
                      <a:pPr algn="ctr" rtl="1">
                        <a:lnSpc>
                          <a:spcPct val="115000"/>
                        </a:lnSpc>
                        <a:spcAft>
                          <a:spcPts val="0"/>
                        </a:spcAft>
                      </a:pPr>
                      <a:r>
                        <a:rPr lang="en-US" sz="1400" dirty="0"/>
                        <a:t>37.5%)</a:t>
                      </a:r>
                      <a:r>
                        <a:rPr lang="ar-SA" sz="1400"/>
                        <a:t>)</a:t>
                      </a:r>
                      <a:endParaRPr lang="en-US" sz="1400" dirty="0"/>
                    </a:p>
                  </a:txBody>
                  <a:tcPr marL="68580" marR="68580" marT="0" marB="0"/>
                </a:tc>
                <a:tc>
                  <a:txBody>
                    <a:bodyPr/>
                    <a:lstStyle/>
                    <a:p>
                      <a:pPr algn="ctr" rtl="0">
                        <a:lnSpc>
                          <a:spcPct val="115000"/>
                        </a:lnSpc>
                        <a:spcAft>
                          <a:spcPts val="0"/>
                        </a:spcAft>
                      </a:pPr>
                      <a:r>
                        <a:rPr lang="en-US" sz="1400" dirty="0"/>
                        <a:t>26</a:t>
                      </a:r>
                    </a:p>
                    <a:p>
                      <a:pPr algn="ctr" rtl="1">
                        <a:lnSpc>
                          <a:spcPct val="115000"/>
                        </a:lnSpc>
                        <a:spcAft>
                          <a:spcPts val="0"/>
                        </a:spcAft>
                      </a:pPr>
                      <a:r>
                        <a:rPr lang="en-US" sz="1400" dirty="0"/>
                        <a:t>40.62%)</a:t>
                      </a:r>
                      <a:r>
                        <a:rPr lang="ar-SA" sz="1400"/>
                        <a:t>)</a:t>
                      </a:r>
                      <a:endParaRPr lang="en-US" sz="1400" dirty="0"/>
                    </a:p>
                  </a:txBody>
                  <a:tcPr marL="68580" marR="68580" marT="0" marB="0"/>
                </a:tc>
                <a:tc>
                  <a:txBody>
                    <a:bodyPr/>
                    <a:lstStyle/>
                    <a:p>
                      <a:pPr algn="ctr" rtl="0">
                        <a:lnSpc>
                          <a:spcPct val="115000"/>
                        </a:lnSpc>
                        <a:spcAft>
                          <a:spcPts val="0"/>
                        </a:spcAft>
                      </a:pPr>
                      <a:r>
                        <a:rPr lang="en-US" sz="1400" dirty="0"/>
                        <a:t>11</a:t>
                      </a:r>
                    </a:p>
                    <a:p>
                      <a:pPr algn="ctr" rtl="1">
                        <a:lnSpc>
                          <a:spcPct val="115000"/>
                        </a:lnSpc>
                        <a:spcAft>
                          <a:spcPts val="0"/>
                        </a:spcAft>
                      </a:pPr>
                      <a:r>
                        <a:rPr lang="en-US" sz="1400" dirty="0"/>
                        <a:t>17.18%)</a:t>
                      </a:r>
                      <a:r>
                        <a:rPr lang="ar-SA" sz="1400"/>
                        <a:t>)</a:t>
                      </a:r>
                      <a:endParaRPr lang="en-US" sz="1400" dirty="0"/>
                    </a:p>
                  </a:txBody>
                  <a:tcPr marL="68580" marR="68580" marT="0" marB="0"/>
                </a:tc>
                <a:tc>
                  <a:txBody>
                    <a:bodyPr/>
                    <a:lstStyle/>
                    <a:p>
                      <a:pPr algn="ctr" rtl="0">
                        <a:lnSpc>
                          <a:spcPct val="115000"/>
                        </a:lnSpc>
                        <a:spcAft>
                          <a:spcPts val="0"/>
                        </a:spcAft>
                      </a:pPr>
                      <a:r>
                        <a:rPr lang="en-US" sz="1400" dirty="0"/>
                        <a:t>2</a:t>
                      </a:r>
                    </a:p>
                    <a:p>
                      <a:pPr algn="ctr" rtl="1">
                        <a:lnSpc>
                          <a:spcPct val="115000"/>
                        </a:lnSpc>
                        <a:spcAft>
                          <a:spcPts val="0"/>
                        </a:spcAft>
                      </a:pPr>
                      <a:r>
                        <a:rPr lang="en-US" sz="1400" dirty="0"/>
                        <a:t>3.12%)</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توجد بعض الصعوبات عند استخدام نظم دعم القرارات.</a:t>
                      </a:r>
                      <a:endParaRPr lang="en-US" sz="1400" dirty="0"/>
                    </a:p>
                  </a:txBody>
                  <a:tcPr marL="68580" marR="68580" marT="0" marB="0"/>
                </a:tc>
                <a:tc>
                  <a:txBody>
                    <a:bodyPr/>
                    <a:lstStyle/>
                    <a:p>
                      <a:pPr algn="ctr" rtl="0">
                        <a:lnSpc>
                          <a:spcPct val="115000"/>
                        </a:lnSpc>
                        <a:spcAft>
                          <a:spcPts val="0"/>
                        </a:spcAft>
                      </a:pPr>
                      <a:r>
                        <a:rPr lang="en-US" sz="1400" dirty="0"/>
                        <a:t>13</a:t>
                      </a:r>
                    </a:p>
                    <a:p>
                      <a:pPr algn="ctr" rtl="1">
                        <a:lnSpc>
                          <a:spcPct val="115000"/>
                        </a:lnSpc>
                        <a:spcAft>
                          <a:spcPts val="0"/>
                        </a:spcAft>
                      </a:pPr>
                      <a:r>
                        <a:rPr lang="en-US" sz="1400" dirty="0"/>
                        <a:t>20.3%)</a:t>
                      </a:r>
                      <a:r>
                        <a:rPr lang="ar-SA" sz="1400"/>
                        <a:t>)</a:t>
                      </a:r>
                      <a:endParaRPr lang="en-US" sz="1400" dirty="0"/>
                    </a:p>
                  </a:txBody>
                  <a:tcPr marL="68580" marR="68580" marT="0" marB="0"/>
                </a:tc>
                <a:tc>
                  <a:txBody>
                    <a:bodyPr/>
                    <a:lstStyle/>
                    <a:p>
                      <a:pPr algn="ctr" rtl="0">
                        <a:lnSpc>
                          <a:spcPct val="115000"/>
                        </a:lnSpc>
                        <a:spcAft>
                          <a:spcPts val="0"/>
                        </a:spcAft>
                      </a:pPr>
                      <a:r>
                        <a:rPr lang="en-US" sz="1400" dirty="0"/>
                        <a:t>39</a:t>
                      </a:r>
                    </a:p>
                    <a:p>
                      <a:pPr algn="ctr" rtl="1">
                        <a:lnSpc>
                          <a:spcPct val="115000"/>
                        </a:lnSpc>
                        <a:spcAft>
                          <a:spcPts val="0"/>
                        </a:spcAft>
                      </a:pPr>
                      <a:r>
                        <a:rPr lang="en-US" sz="1400" dirty="0"/>
                        <a:t>60.9%)</a:t>
                      </a:r>
                      <a:r>
                        <a:rPr lang="ar-SA" sz="1400"/>
                        <a:t>)</a:t>
                      </a:r>
                      <a:endParaRPr lang="en-US" sz="1400" dirty="0"/>
                    </a:p>
                  </a:txBody>
                  <a:tcPr marL="68580" marR="68580" marT="0" marB="0"/>
                </a:tc>
                <a:tc>
                  <a:txBody>
                    <a:bodyPr/>
                    <a:lstStyle/>
                    <a:p>
                      <a:pPr algn="ctr" rtl="0">
                        <a:lnSpc>
                          <a:spcPct val="115000"/>
                        </a:lnSpc>
                        <a:spcAft>
                          <a:spcPts val="0"/>
                        </a:spcAft>
                      </a:pPr>
                      <a:r>
                        <a:rPr lang="en-US" sz="1400" dirty="0"/>
                        <a:t>7</a:t>
                      </a:r>
                    </a:p>
                    <a:p>
                      <a:pPr algn="ctr" rtl="1">
                        <a:lnSpc>
                          <a:spcPct val="115000"/>
                        </a:lnSpc>
                        <a:spcAft>
                          <a:spcPts val="0"/>
                        </a:spcAft>
                      </a:pPr>
                      <a:r>
                        <a:rPr lang="en-US" sz="1400" dirty="0"/>
                        <a:t>10.9%)</a:t>
                      </a:r>
                      <a:r>
                        <a:rPr lang="ar-SA" sz="1400"/>
                        <a:t>)</a:t>
                      </a:r>
                      <a:endParaRPr lang="en-US" sz="1400" dirty="0"/>
                    </a:p>
                  </a:txBody>
                  <a:tcPr marL="68580" marR="68580" marT="0" marB="0"/>
                </a:tc>
                <a:tc>
                  <a:txBody>
                    <a:bodyPr/>
                    <a:lstStyle/>
                    <a:p>
                      <a:pPr algn="ctr" rtl="0">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استخدام نظم دعم القرار تستغرق الكثير من الوقت لاتخاذ القرار الاستراتيجي.</a:t>
                      </a:r>
                      <a:endParaRPr lang="en-US" sz="1400" dirty="0"/>
                    </a:p>
                  </a:txBody>
                  <a:tcPr marL="68580" marR="68580" marT="0" marB="0"/>
                </a:tc>
                <a:tc>
                  <a:txBody>
                    <a:bodyPr/>
                    <a:lstStyle/>
                    <a:p>
                      <a:pPr algn="ctr" rtl="0">
                        <a:lnSpc>
                          <a:spcPct val="115000"/>
                        </a:lnSpc>
                        <a:spcAft>
                          <a:spcPts val="0"/>
                        </a:spcAft>
                      </a:pPr>
                      <a:r>
                        <a:rPr lang="en-US" sz="1400" dirty="0"/>
                        <a:t>26</a:t>
                      </a:r>
                    </a:p>
                    <a:p>
                      <a:pPr algn="ctr" rtl="1">
                        <a:lnSpc>
                          <a:spcPct val="115000"/>
                        </a:lnSpc>
                        <a:spcAft>
                          <a:spcPts val="0"/>
                        </a:spcAft>
                      </a:pPr>
                      <a:r>
                        <a:rPr lang="en-US" sz="1400" dirty="0"/>
                        <a:t>40.62%)</a:t>
                      </a:r>
                      <a:r>
                        <a:rPr lang="ar-SA" sz="1400"/>
                        <a:t>)</a:t>
                      </a:r>
                      <a:endParaRPr lang="en-US" sz="1400" dirty="0"/>
                    </a:p>
                  </a:txBody>
                  <a:tcPr marL="68580" marR="68580" marT="0" marB="0"/>
                </a:tc>
                <a:tc>
                  <a:txBody>
                    <a:bodyPr/>
                    <a:lstStyle/>
                    <a:p>
                      <a:pPr algn="ctr" rtl="0">
                        <a:lnSpc>
                          <a:spcPct val="115000"/>
                        </a:lnSpc>
                        <a:spcAft>
                          <a:spcPts val="0"/>
                        </a:spcAft>
                      </a:pPr>
                      <a:r>
                        <a:rPr lang="en-US" sz="1400" dirty="0"/>
                        <a:t>23</a:t>
                      </a:r>
                    </a:p>
                    <a:p>
                      <a:pPr algn="ctr" rtl="1">
                        <a:lnSpc>
                          <a:spcPct val="115000"/>
                        </a:lnSpc>
                        <a:spcAft>
                          <a:spcPts val="0"/>
                        </a:spcAft>
                      </a:pPr>
                      <a:r>
                        <a:rPr lang="en-US" sz="1400" dirty="0"/>
                        <a:t>(35.93%)</a:t>
                      </a:r>
                    </a:p>
                  </a:txBody>
                  <a:tcPr marL="68580" marR="68580" marT="0" marB="0"/>
                </a:tc>
                <a:tc>
                  <a:txBody>
                    <a:bodyPr/>
                    <a:lstStyle/>
                    <a:p>
                      <a:pPr algn="ctr" rtl="1">
                        <a:lnSpc>
                          <a:spcPct val="115000"/>
                        </a:lnSpc>
                        <a:spcAft>
                          <a:spcPts val="0"/>
                        </a:spcAft>
                      </a:pPr>
                      <a:r>
                        <a:rPr lang="en-US" sz="1400" dirty="0"/>
                        <a:t>10</a:t>
                      </a:r>
                    </a:p>
                    <a:p>
                      <a:pPr algn="ctr" rtl="1">
                        <a:lnSpc>
                          <a:spcPct val="115000"/>
                        </a:lnSpc>
                        <a:spcAft>
                          <a:spcPts val="0"/>
                        </a:spcAft>
                      </a:pPr>
                      <a:r>
                        <a:rPr lang="en-US" sz="1400" dirty="0"/>
                        <a:t>15.62%)</a:t>
                      </a:r>
                      <a:r>
                        <a:rPr lang="ar-SA" sz="1400"/>
                        <a:t>)</a:t>
                      </a:r>
                      <a:endParaRPr lang="en-US" sz="1400" dirty="0"/>
                    </a:p>
                  </a:txBody>
                  <a:tcPr marL="68580" marR="68580" marT="0" marB="0"/>
                </a:tc>
                <a:tc>
                  <a:txBody>
                    <a:bodyPr/>
                    <a:lstStyle/>
                    <a:p>
                      <a:pPr algn="ctr" rtl="0">
                        <a:lnSpc>
                          <a:spcPct val="115000"/>
                        </a:lnSpc>
                        <a:spcAft>
                          <a:spcPts val="0"/>
                        </a:spcAft>
                      </a:pPr>
                      <a:r>
                        <a:rPr lang="en-US" sz="1400" dirty="0"/>
                        <a:t>4</a:t>
                      </a:r>
                    </a:p>
                    <a:p>
                      <a:pPr algn="ctr" rtl="1">
                        <a:lnSpc>
                          <a:spcPct val="115000"/>
                        </a:lnSpc>
                        <a:spcAft>
                          <a:spcPts val="0"/>
                        </a:spcAft>
                      </a:pPr>
                      <a:r>
                        <a:rPr lang="en-US" sz="1400" dirty="0"/>
                        <a:t>6.25%)</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a:t>)</a:t>
                      </a:r>
                      <a:endParaRPr lang="en-US" sz="1400" dirty="0"/>
                    </a:p>
                  </a:txBody>
                  <a:tcPr marL="68580" marR="68580" marT="0" marB="0"/>
                </a:tc>
              </a:tr>
              <a:tr h="526582">
                <a:tc>
                  <a:txBody>
                    <a:bodyPr/>
                    <a:lstStyle/>
                    <a:p>
                      <a:pPr algn="r" rtl="1">
                        <a:lnSpc>
                          <a:spcPct val="115000"/>
                        </a:lnSpc>
                        <a:spcAft>
                          <a:spcPts val="0"/>
                        </a:spcAft>
                      </a:pPr>
                      <a:r>
                        <a:rPr lang="ar-SA" sz="1400"/>
                        <a:t>اعتمد بشكل كبير على خبرتي الشخصية عند اتخاذ القرارات الإستراتيجية .</a:t>
                      </a:r>
                      <a:endParaRPr lang="en-US" sz="1400" dirty="0"/>
                    </a:p>
                  </a:txBody>
                  <a:tcPr marL="68580" marR="68580" marT="0" marB="0"/>
                </a:tc>
                <a:tc>
                  <a:txBody>
                    <a:bodyPr/>
                    <a:lstStyle/>
                    <a:p>
                      <a:pPr algn="ctr" rtl="0">
                        <a:lnSpc>
                          <a:spcPct val="115000"/>
                        </a:lnSpc>
                        <a:spcAft>
                          <a:spcPts val="0"/>
                        </a:spcAft>
                      </a:pPr>
                      <a:r>
                        <a:rPr lang="en-US" sz="1400" dirty="0"/>
                        <a:t>25</a:t>
                      </a:r>
                    </a:p>
                    <a:p>
                      <a:pPr algn="ctr" rtl="1">
                        <a:lnSpc>
                          <a:spcPct val="115000"/>
                        </a:lnSpc>
                        <a:spcAft>
                          <a:spcPts val="0"/>
                        </a:spcAft>
                      </a:pPr>
                      <a:r>
                        <a:rPr lang="en-US" sz="1400" dirty="0"/>
                        <a:t>39%)</a:t>
                      </a:r>
                      <a:r>
                        <a:rPr lang="ar-SA" sz="1400"/>
                        <a:t>)</a:t>
                      </a:r>
                      <a:endParaRPr lang="en-US" sz="1400" dirty="0"/>
                    </a:p>
                  </a:txBody>
                  <a:tcPr marL="68580" marR="68580" marT="0" marB="0"/>
                </a:tc>
                <a:tc>
                  <a:txBody>
                    <a:bodyPr/>
                    <a:lstStyle/>
                    <a:p>
                      <a:pPr algn="ctr" rtl="0">
                        <a:lnSpc>
                          <a:spcPct val="115000"/>
                        </a:lnSpc>
                        <a:spcAft>
                          <a:spcPts val="0"/>
                        </a:spcAft>
                      </a:pPr>
                      <a:r>
                        <a:rPr lang="en-US" sz="1400" dirty="0"/>
                        <a:t>25</a:t>
                      </a:r>
                    </a:p>
                    <a:p>
                      <a:pPr algn="ctr" rtl="1">
                        <a:lnSpc>
                          <a:spcPct val="115000"/>
                        </a:lnSpc>
                        <a:spcAft>
                          <a:spcPts val="0"/>
                        </a:spcAft>
                      </a:pPr>
                      <a:r>
                        <a:rPr lang="en-US" sz="1400" dirty="0"/>
                        <a:t>39%)</a:t>
                      </a:r>
                      <a:r>
                        <a:rPr lang="ar-SA" sz="1400"/>
                        <a:t>)</a:t>
                      </a:r>
                      <a:endParaRPr lang="en-US" sz="1400" dirty="0"/>
                    </a:p>
                  </a:txBody>
                  <a:tcPr marL="68580" marR="68580" marT="0" marB="0"/>
                </a:tc>
                <a:tc>
                  <a:txBody>
                    <a:bodyPr/>
                    <a:lstStyle/>
                    <a:p>
                      <a:pPr algn="ctr" rtl="0">
                        <a:lnSpc>
                          <a:spcPct val="115000"/>
                        </a:lnSpc>
                        <a:spcAft>
                          <a:spcPts val="0"/>
                        </a:spcAft>
                      </a:pPr>
                      <a:r>
                        <a:rPr lang="en-US" sz="1400" dirty="0"/>
                        <a:t>8</a:t>
                      </a:r>
                    </a:p>
                    <a:p>
                      <a:pPr algn="ctr" rtl="1">
                        <a:lnSpc>
                          <a:spcPct val="115000"/>
                        </a:lnSpc>
                        <a:spcAft>
                          <a:spcPts val="0"/>
                        </a:spcAft>
                      </a:pPr>
                      <a:r>
                        <a:rPr lang="en-US" sz="1400" dirty="0"/>
                        <a:t>12.5%)</a:t>
                      </a:r>
                      <a:r>
                        <a:rPr lang="ar-SA" sz="1400"/>
                        <a:t>)</a:t>
                      </a:r>
                      <a:endParaRPr lang="en-US" sz="1400" dirty="0"/>
                    </a:p>
                  </a:txBody>
                  <a:tcPr marL="68580" marR="68580" marT="0" marB="0"/>
                </a:tc>
                <a:tc>
                  <a:txBody>
                    <a:bodyPr/>
                    <a:lstStyle/>
                    <a:p>
                      <a:pPr algn="ctr" rtl="0">
                        <a:lnSpc>
                          <a:spcPct val="115000"/>
                        </a:lnSpc>
                        <a:spcAft>
                          <a:spcPts val="0"/>
                        </a:spcAft>
                      </a:pPr>
                      <a:r>
                        <a:rPr lang="en-US" sz="1400" dirty="0"/>
                        <a:t>5</a:t>
                      </a:r>
                    </a:p>
                    <a:p>
                      <a:pPr algn="ctr" rtl="1">
                        <a:lnSpc>
                          <a:spcPct val="115000"/>
                        </a:lnSpc>
                        <a:spcAft>
                          <a:spcPts val="0"/>
                        </a:spcAft>
                      </a:pPr>
                      <a:r>
                        <a:rPr lang="en-US" sz="1400" dirty="0"/>
                        <a:t>7.81%)</a:t>
                      </a:r>
                      <a:r>
                        <a:rPr lang="ar-SA" sz="1400"/>
                        <a:t>)</a:t>
                      </a:r>
                      <a:endParaRPr lang="en-US" sz="1400" dirty="0"/>
                    </a:p>
                  </a:txBody>
                  <a:tcPr marL="68580" marR="68580" marT="0" marB="0"/>
                </a:tc>
                <a:tc>
                  <a:txBody>
                    <a:bodyPr/>
                    <a:lstStyle/>
                    <a:p>
                      <a:pPr algn="ctr" rtl="0">
                        <a:lnSpc>
                          <a:spcPct val="115000"/>
                        </a:lnSpc>
                        <a:spcAft>
                          <a:spcPts val="0"/>
                        </a:spcAft>
                      </a:pPr>
                      <a:r>
                        <a:rPr lang="en-US" sz="1400" dirty="0"/>
                        <a:t>1</a:t>
                      </a:r>
                    </a:p>
                    <a:p>
                      <a:pPr algn="ctr" rtl="1">
                        <a:lnSpc>
                          <a:spcPct val="115000"/>
                        </a:lnSpc>
                        <a:spcAft>
                          <a:spcPts val="0"/>
                        </a:spcAft>
                      </a:pPr>
                      <a:r>
                        <a:rPr lang="en-US" sz="1400" dirty="0"/>
                        <a:t>1.56%)</a:t>
                      </a:r>
                      <a:r>
                        <a:rPr lang="ar-SA" sz="1400" dirty="0"/>
                        <a:t>)</a:t>
                      </a:r>
                      <a:endParaRPr lang="en-US" sz="1400" dirty="0"/>
                    </a:p>
                  </a:txBody>
                  <a:tcPr marL="68580" marR="68580" marT="0" marB="0"/>
                </a:tc>
              </a:tr>
            </a:tbl>
          </a:graphicData>
        </a:graphic>
      </p:graphicFrame>
    </p:spTree>
    <p:extLst>
      <p:ext uri="{BB962C8B-B14F-4D97-AF65-F5344CB8AC3E}">
        <p14:creationId xmlns:p14="http://schemas.microsoft.com/office/powerpoint/2010/main" val="12276740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838200"/>
            <a:ext cx="6345260" cy="709865"/>
          </a:xfrm>
        </p:spPr>
        <p:txBody>
          <a:bodyPr>
            <a:normAutofit/>
          </a:bodyPr>
          <a:lstStyle/>
          <a:p>
            <a:pPr algn="ctr"/>
            <a:r>
              <a:rPr lang="ar-SA" sz="2400" b="1" dirty="0"/>
              <a:t>نتائج التحليل الإحصائي الوصفي لخصائص مفردات العينة</a:t>
            </a:r>
            <a:endParaRPr lang="en-US" sz="2400"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564904"/>
            <a:ext cx="3028444" cy="2647315"/>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597052" y="2662570"/>
            <a:ext cx="4330824" cy="2549649"/>
          </a:xfrm>
          <a:prstGeom prst="rect">
            <a:avLst/>
          </a:prstGeom>
          <a:noFill/>
          <a:ln>
            <a:noFill/>
          </a:ln>
        </p:spPr>
      </p:pic>
    </p:spTree>
    <p:extLst>
      <p:ext uri="{BB962C8B-B14F-4D97-AF65-F5344CB8AC3E}">
        <p14:creationId xmlns:p14="http://schemas.microsoft.com/office/powerpoint/2010/main" val="3320324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914400"/>
            <a:ext cx="6345260" cy="709865"/>
          </a:xfrm>
        </p:spPr>
        <p:txBody>
          <a:bodyPr>
            <a:normAutofit/>
          </a:bodyPr>
          <a:lstStyle/>
          <a:p>
            <a:pPr algn="ctr"/>
            <a:r>
              <a:rPr lang="ar-SA" sz="2400" b="1" dirty="0"/>
              <a:t>نتائج التحليل الإحصائي الوصفي لخصائص مفردات العينة</a:t>
            </a:r>
            <a:endParaRPr lang="en-US" sz="2400"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568226518"/>
              </p:ext>
            </p:extLst>
          </p:nvPr>
        </p:nvGraphicFramePr>
        <p:xfrm>
          <a:off x="0" y="2743200"/>
          <a:ext cx="4648200" cy="31543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1857545461"/>
              </p:ext>
            </p:extLst>
          </p:nvPr>
        </p:nvGraphicFramePr>
        <p:xfrm>
          <a:off x="827584" y="2348880"/>
          <a:ext cx="8164016" cy="42484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2641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rmAutofit/>
          </a:bodyPr>
          <a:lstStyle/>
          <a:p>
            <a:pPr algn="ctr"/>
            <a:r>
              <a:rPr lang="ar-SA" dirty="0"/>
              <a:t>المقدمة</a:t>
            </a:r>
            <a:endParaRPr lang="en-US" dirty="0"/>
          </a:p>
        </p:txBody>
      </p:sp>
      <p:sp>
        <p:nvSpPr>
          <p:cNvPr id="3" name="Content Placeholder 2"/>
          <p:cNvSpPr>
            <a:spLocks noGrp="1"/>
          </p:cNvSpPr>
          <p:nvPr>
            <p:ph idx="1"/>
          </p:nvPr>
        </p:nvSpPr>
        <p:spPr>
          <a:xfrm>
            <a:off x="539552" y="1988840"/>
            <a:ext cx="7786908" cy="4392488"/>
          </a:xfrm>
        </p:spPr>
        <p:txBody>
          <a:bodyPr>
            <a:noAutofit/>
          </a:bodyPr>
          <a:lstStyle/>
          <a:p>
            <a:pPr marL="0" indent="0" algn="r" rtl="1">
              <a:buNone/>
            </a:pPr>
            <a:r>
              <a:rPr lang="ar-SA" sz="2000" dirty="0"/>
              <a:t>أدى التطور في تكنولوجيا المعلومات إلى ظهور العديد من النظم والأدوات الحديثة التي تهدف إلى مساعدة ودعم المدراء في اتخاذ القرارات </a:t>
            </a:r>
            <a:r>
              <a:rPr lang="ar-SA" sz="2000" dirty="0" smtClean="0"/>
              <a:t>الصائبة.</a:t>
            </a:r>
            <a:br>
              <a:rPr lang="ar-SA" sz="2000" dirty="0" smtClean="0"/>
            </a:br>
            <a:r>
              <a:rPr lang="ar-SA" sz="2000" dirty="0" smtClean="0"/>
              <a:t>فقد </a:t>
            </a:r>
            <a:r>
              <a:rPr lang="ar-SA" sz="2000" dirty="0"/>
              <a:t>ازدادت موارد مصادر المعلومات في عصرنا الحالي,وتعد المعلومات من الموارد الأساسية التي تدعم الإدارة وصناع القرار, لذلك أصبح متخذ القرار بحاجة لنظم تلبي احتياجاته من المعلومات الهامة التي تمكنه من تحقيق الأهداف ومستوى الأداء </a:t>
            </a:r>
            <a:r>
              <a:rPr lang="ar-SA" sz="2000" dirty="0" smtClean="0"/>
              <a:t>الأفضل.</a:t>
            </a:r>
          </a:p>
          <a:p>
            <a:pPr marL="0" indent="0" algn="r" rtl="1">
              <a:buNone/>
            </a:pPr>
            <a:endParaRPr lang="ar-SA" sz="2000" dirty="0"/>
          </a:p>
          <a:p>
            <a:pPr marL="0" indent="0" algn="r" rtl="1">
              <a:buNone/>
            </a:pPr>
            <a:r>
              <a:rPr lang="ar-SA" sz="2000" dirty="0" smtClean="0"/>
              <a:t>فالقرارات </a:t>
            </a:r>
            <a:r>
              <a:rPr lang="ar-SA" sz="2000" dirty="0"/>
              <a:t>الإستراتيجية تلعب دور كبير في تحقيق أهداف المؤسسة ,وتكون باختيار أفضل البدائل المتاحة من وجهة نظر الإدارة ويتم العمل بموجبه,وباستخدام نظم دعم القرار في هذه العملية يتم توفير المعلومات الدقيقة والمناسبة زمنيا,فيتم تسهيل عملية اتخاذ  القرار الإستراتيجي.</a:t>
            </a:r>
          </a:p>
        </p:txBody>
      </p:sp>
    </p:spTree>
    <p:extLst>
      <p:ext uri="{BB962C8B-B14F-4D97-AF65-F5344CB8AC3E}">
        <p14:creationId xmlns:p14="http://schemas.microsoft.com/office/powerpoint/2010/main" val="375680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0"/>
            <a:ext cx="6068700" cy="709865"/>
          </a:xfrm>
        </p:spPr>
        <p:txBody>
          <a:bodyPr>
            <a:noAutofit/>
          </a:bodyPr>
          <a:lstStyle/>
          <a:p>
            <a:pPr algn="ctr"/>
            <a:r>
              <a:rPr lang="ar-SA" sz="2400" dirty="0" smtClean="0"/>
              <a:t>نتائج </a:t>
            </a:r>
            <a:r>
              <a:rPr lang="ar-SA" sz="2400" dirty="0"/>
              <a:t>التحليل الإحصائي لاستجابة مفردات العينة نحو متغيرات الدراسة التابعة </a:t>
            </a:r>
            <a:r>
              <a:rPr lang="ar-SA" sz="2400" dirty="0" smtClean="0"/>
              <a:t>والمستق</a:t>
            </a:r>
            <a:r>
              <a:rPr lang="ar-LY" sz="2400" dirty="0" smtClean="0"/>
              <a:t>لة</a:t>
            </a:r>
            <a:endParaRPr lang="en-US" sz="2400"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307891823"/>
              </p:ext>
            </p:extLst>
          </p:nvPr>
        </p:nvGraphicFramePr>
        <p:xfrm>
          <a:off x="971600" y="2204865"/>
          <a:ext cx="7272810" cy="3816423"/>
        </p:xfrm>
        <a:graphic>
          <a:graphicData uri="http://schemas.openxmlformats.org/drawingml/2006/table">
            <a:tbl>
              <a:tblPr rtl="1">
                <a:tableStyleId>{22838BEF-8BB2-4498-84A7-C5851F593DF1}</a:tableStyleId>
              </a:tblPr>
              <a:tblGrid>
                <a:gridCol w="837687"/>
                <a:gridCol w="917483"/>
                <a:gridCol w="866514"/>
                <a:gridCol w="900492"/>
                <a:gridCol w="904740"/>
                <a:gridCol w="904740"/>
                <a:gridCol w="883501"/>
                <a:gridCol w="1057653"/>
              </a:tblGrid>
              <a:tr h="649710">
                <a:tc>
                  <a:txBody>
                    <a:bodyPr/>
                    <a:lstStyle/>
                    <a:p>
                      <a:pPr algn="ctr" rtl="0" fontAlgn="b"/>
                      <a:r>
                        <a:rPr lang="en-US" dirty="0"/>
                        <a:t> </a:t>
                      </a:r>
                      <a:r>
                        <a:rPr lang="ar-SA" dirty="0" smtClean="0"/>
                        <a:t>المحور</a:t>
                      </a:r>
                      <a:endParaRPr lang="en-US" dirty="0"/>
                    </a:p>
                  </a:txBody>
                  <a:tcPr marL="9525" marR="9525" marT="9525" marB="0" anchor="ctr"/>
                </a:tc>
                <a:tc>
                  <a:txBody>
                    <a:bodyPr/>
                    <a:lstStyle/>
                    <a:p>
                      <a:pPr algn="ctr" rtl="1" fontAlgn="b"/>
                      <a:r>
                        <a:rPr lang="ar-LY" dirty="0"/>
                        <a:t>غير موافق بشدة</a:t>
                      </a:r>
                    </a:p>
                  </a:txBody>
                  <a:tcPr marL="9525" marR="9525" marT="9525" marB="0" anchor="ctr"/>
                </a:tc>
                <a:tc>
                  <a:txBody>
                    <a:bodyPr/>
                    <a:lstStyle/>
                    <a:p>
                      <a:pPr algn="ctr" rtl="1" fontAlgn="b"/>
                      <a:r>
                        <a:rPr lang="ar-LY"/>
                        <a:t>غير موافق</a:t>
                      </a:r>
                    </a:p>
                  </a:txBody>
                  <a:tcPr marL="9525" marR="9525" marT="9525" marB="0" anchor="ctr"/>
                </a:tc>
                <a:tc>
                  <a:txBody>
                    <a:bodyPr/>
                    <a:lstStyle/>
                    <a:p>
                      <a:pPr algn="ctr" rtl="1" fontAlgn="b"/>
                      <a:r>
                        <a:rPr lang="ar-LY"/>
                        <a:t>محايد</a:t>
                      </a:r>
                    </a:p>
                  </a:txBody>
                  <a:tcPr marL="9525" marR="9525" marT="9525" marB="0" anchor="ctr"/>
                </a:tc>
                <a:tc>
                  <a:txBody>
                    <a:bodyPr/>
                    <a:lstStyle/>
                    <a:p>
                      <a:pPr algn="ctr" rtl="1" fontAlgn="b"/>
                      <a:r>
                        <a:rPr lang="ar-LY"/>
                        <a:t>موافق</a:t>
                      </a:r>
                    </a:p>
                  </a:txBody>
                  <a:tcPr marL="9525" marR="9525" marT="9525" marB="0" anchor="ctr"/>
                </a:tc>
                <a:tc>
                  <a:txBody>
                    <a:bodyPr/>
                    <a:lstStyle/>
                    <a:p>
                      <a:pPr algn="ctr" rtl="1" fontAlgn="b"/>
                      <a:r>
                        <a:rPr lang="ar-LY" dirty="0"/>
                        <a:t>موافق بشدة</a:t>
                      </a:r>
                    </a:p>
                  </a:txBody>
                  <a:tcPr marL="9525" marR="9525" marT="9525" marB="0" anchor="ctr"/>
                </a:tc>
                <a:tc>
                  <a:txBody>
                    <a:bodyPr/>
                    <a:lstStyle/>
                    <a:p>
                      <a:pPr algn="ctr" rtl="1" fontAlgn="b"/>
                      <a:r>
                        <a:rPr lang="ar-LY"/>
                        <a:t>المتوسط</a:t>
                      </a:r>
                    </a:p>
                  </a:txBody>
                  <a:tcPr marL="9525" marR="9525" marT="9525" marB="0" anchor="ctr"/>
                </a:tc>
                <a:tc>
                  <a:txBody>
                    <a:bodyPr/>
                    <a:lstStyle/>
                    <a:p>
                      <a:pPr algn="ctr" rtl="1" fontAlgn="b"/>
                      <a:r>
                        <a:rPr lang="ar-LY" dirty="0"/>
                        <a:t>الاتجاه</a:t>
                      </a:r>
                    </a:p>
                  </a:txBody>
                  <a:tcPr marL="9525" marR="9525" marT="9525" marB="0" anchor="ctr"/>
                </a:tc>
              </a:tr>
              <a:tr h="673662">
                <a:tc>
                  <a:txBody>
                    <a:bodyPr/>
                    <a:lstStyle/>
                    <a:p>
                      <a:pPr algn="ctr" rtl="1" fontAlgn="b"/>
                      <a:r>
                        <a:rPr lang="ar-LY"/>
                        <a:t>الامكانات التنظيمية</a:t>
                      </a:r>
                    </a:p>
                  </a:txBody>
                  <a:tcPr marL="9525" marR="9525" marT="9525" marB="0" anchor="ctr"/>
                </a:tc>
                <a:tc>
                  <a:txBody>
                    <a:bodyPr/>
                    <a:lstStyle/>
                    <a:p>
                      <a:pPr algn="ctr" rtl="0" fontAlgn="b"/>
                      <a:r>
                        <a:rPr lang="en-US" dirty="0" smtClean="0"/>
                        <a:t>3</a:t>
                      </a:r>
                      <a:endParaRPr lang="en-US" dirty="0"/>
                    </a:p>
                  </a:txBody>
                  <a:tcPr marL="9525" marR="9525" marT="9525" marB="0" anchor="ctr"/>
                </a:tc>
                <a:tc>
                  <a:txBody>
                    <a:bodyPr/>
                    <a:lstStyle/>
                    <a:p>
                      <a:pPr algn="ctr" rtl="0" fontAlgn="b"/>
                      <a:r>
                        <a:rPr lang="en-US" dirty="0" smtClean="0"/>
                        <a:t>10</a:t>
                      </a:r>
                      <a:endParaRPr lang="en-US" dirty="0"/>
                    </a:p>
                  </a:txBody>
                  <a:tcPr marL="9525" marR="9525" marT="9525" marB="0" anchor="ctr"/>
                </a:tc>
                <a:tc>
                  <a:txBody>
                    <a:bodyPr/>
                    <a:lstStyle/>
                    <a:p>
                      <a:pPr algn="ctr" rtl="0" fontAlgn="b"/>
                      <a:r>
                        <a:rPr lang="en-US" dirty="0" smtClean="0"/>
                        <a:t>19</a:t>
                      </a:r>
                      <a:endParaRPr lang="en-US" dirty="0"/>
                    </a:p>
                  </a:txBody>
                  <a:tcPr marL="9525" marR="9525" marT="9525" marB="0" anchor="ctr"/>
                </a:tc>
                <a:tc>
                  <a:txBody>
                    <a:bodyPr/>
                    <a:lstStyle/>
                    <a:p>
                      <a:pPr algn="ctr" rtl="0" fontAlgn="b"/>
                      <a:r>
                        <a:rPr lang="en-US" dirty="0" smtClean="0"/>
                        <a:t>102</a:t>
                      </a:r>
                      <a:endParaRPr lang="en-US" dirty="0"/>
                    </a:p>
                  </a:txBody>
                  <a:tcPr marL="9525" marR="9525" marT="9525" marB="0" anchor="ctr"/>
                </a:tc>
                <a:tc>
                  <a:txBody>
                    <a:bodyPr/>
                    <a:lstStyle/>
                    <a:p>
                      <a:pPr algn="ctr" rtl="0" fontAlgn="b"/>
                      <a:r>
                        <a:rPr lang="en-US" dirty="0" smtClean="0"/>
                        <a:t>57</a:t>
                      </a:r>
                      <a:endParaRPr lang="en-US" dirty="0"/>
                    </a:p>
                  </a:txBody>
                  <a:tcPr marL="9525" marR="9525" marT="9525" marB="0" anchor="ctr"/>
                </a:tc>
                <a:tc>
                  <a:txBody>
                    <a:bodyPr/>
                    <a:lstStyle/>
                    <a:p>
                      <a:pPr algn="ctr" rtl="0" fontAlgn="b"/>
                      <a:r>
                        <a:rPr lang="en-US" dirty="0" smtClean="0"/>
                        <a:t>4.05</a:t>
                      </a:r>
                      <a:endParaRPr lang="en-US" dirty="0"/>
                    </a:p>
                  </a:txBody>
                  <a:tcPr marL="9525" marR="9525" marT="9525" marB="0" anchor="ctr"/>
                </a:tc>
                <a:tc>
                  <a:txBody>
                    <a:bodyPr/>
                    <a:lstStyle/>
                    <a:p>
                      <a:pPr algn="ctr" rtl="1" fontAlgn="b"/>
                      <a:r>
                        <a:rPr lang="ar-LY" dirty="0" smtClean="0"/>
                        <a:t>موافق</a:t>
                      </a:r>
                      <a:endParaRPr lang="ar-LY" dirty="0"/>
                    </a:p>
                  </a:txBody>
                  <a:tcPr marL="9525" marR="9525" marT="9525" marB="0" anchor="ctr"/>
                </a:tc>
              </a:tr>
              <a:tr h="641583">
                <a:tc>
                  <a:txBody>
                    <a:bodyPr/>
                    <a:lstStyle/>
                    <a:p>
                      <a:pPr algn="ctr" rtl="1" fontAlgn="b"/>
                      <a:r>
                        <a:rPr lang="ar-LY"/>
                        <a:t>الامكانات المادية </a:t>
                      </a:r>
                    </a:p>
                  </a:txBody>
                  <a:tcPr marL="9525" marR="9525" marT="9525" marB="0" anchor="ctr"/>
                </a:tc>
                <a:tc>
                  <a:txBody>
                    <a:bodyPr/>
                    <a:lstStyle/>
                    <a:p>
                      <a:pPr algn="ctr" rtl="0" fontAlgn="b"/>
                      <a:r>
                        <a:rPr lang="en-US" dirty="0" smtClean="0"/>
                        <a:t>3</a:t>
                      </a:r>
                      <a:endParaRPr lang="en-US" dirty="0"/>
                    </a:p>
                  </a:txBody>
                  <a:tcPr marL="9525" marR="9525" marT="9525" marB="0" anchor="ctr"/>
                </a:tc>
                <a:tc>
                  <a:txBody>
                    <a:bodyPr/>
                    <a:lstStyle/>
                    <a:p>
                      <a:pPr algn="ctr" rtl="0" fontAlgn="b"/>
                      <a:r>
                        <a:rPr lang="en-US" dirty="0" smtClean="0"/>
                        <a:t>5</a:t>
                      </a:r>
                      <a:endParaRPr lang="en-US" dirty="0"/>
                    </a:p>
                  </a:txBody>
                  <a:tcPr marL="9525" marR="9525" marT="9525" marB="0" anchor="ctr"/>
                </a:tc>
                <a:tc>
                  <a:txBody>
                    <a:bodyPr/>
                    <a:lstStyle/>
                    <a:p>
                      <a:pPr algn="ctr" rtl="0" fontAlgn="b"/>
                      <a:r>
                        <a:rPr lang="en-US" dirty="0" smtClean="0"/>
                        <a:t>10</a:t>
                      </a:r>
                      <a:endParaRPr lang="en-US" dirty="0"/>
                    </a:p>
                  </a:txBody>
                  <a:tcPr marL="9525" marR="9525" marT="9525" marB="0" anchor="ctr"/>
                </a:tc>
                <a:tc>
                  <a:txBody>
                    <a:bodyPr/>
                    <a:lstStyle/>
                    <a:p>
                      <a:pPr algn="ctr" rtl="0" fontAlgn="b"/>
                      <a:r>
                        <a:rPr lang="en-US" dirty="0" smtClean="0"/>
                        <a:t>85</a:t>
                      </a:r>
                      <a:endParaRPr lang="en-US" dirty="0"/>
                    </a:p>
                  </a:txBody>
                  <a:tcPr marL="9525" marR="9525" marT="9525" marB="0" anchor="ctr"/>
                </a:tc>
                <a:tc>
                  <a:txBody>
                    <a:bodyPr/>
                    <a:lstStyle/>
                    <a:p>
                      <a:pPr algn="ctr" rtl="0" fontAlgn="b"/>
                      <a:r>
                        <a:rPr lang="en-US" dirty="0" smtClean="0"/>
                        <a:t>90</a:t>
                      </a:r>
                      <a:endParaRPr lang="en-US" dirty="0"/>
                    </a:p>
                  </a:txBody>
                  <a:tcPr marL="9525" marR="9525" marT="9525" marB="0" anchor="ctr"/>
                </a:tc>
                <a:tc>
                  <a:txBody>
                    <a:bodyPr/>
                    <a:lstStyle/>
                    <a:p>
                      <a:pPr algn="ctr" rtl="0" fontAlgn="b"/>
                      <a:r>
                        <a:rPr lang="en-US" dirty="0" smtClean="0"/>
                        <a:t>4.31</a:t>
                      </a:r>
                      <a:endParaRPr lang="en-US" dirty="0"/>
                    </a:p>
                  </a:txBody>
                  <a:tcPr marL="9525" marR="9525" marT="9525" marB="0" anchor="ctr"/>
                </a:tc>
                <a:tc>
                  <a:txBody>
                    <a:bodyPr/>
                    <a:lstStyle/>
                    <a:p>
                      <a:pPr algn="ctr" rtl="1" fontAlgn="b"/>
                      <a:r>
                        <a:rPr lang="ar-LY" dirty="0"/>
                        <a:t>موافق</a:t>
                      </a:r>
                    </a:p>
                  </a:txBody>
                  <a:tcPr marL="9525" marR="9525" marT="9525" marB="0" anchor="ctr"/>
                </a:tc>
              </a:tr>
              <a:tr h="641583">
                <a:tc>
                  <a:txBody>
                    <a:bodyPr/>
                    <a:lstStyle/>
                    <a:p>
                      <a:pPr algn="ctr" rtl="1" fontAlgn="b"/>
                      <a:r>
                        <a:rPr lang="ar-LY"/>
                        <a:t>الامكانات الفنية</a:t>
                      </a:r>
                    </a:p>
                  </a:txBody>
                  <a:tcPr marL="9525" marR="9525" marT="9525" marB="0" anchor="ctr"/>
                </a:tc>
                <a:tc>
                  <a:txBody>
                    <a:bodyPr/>
                    <a:lstStyle/>
                    <a:p>
                      <a:pPr algn="ctr" rtl="0" fontAlgn="b"/>
                      <a:r>
                        <a:rPr lang="en-US" dirty="0" smtClean="0"/>
                        <a:t>5</a:t>
                      </a:r>
                      <a:endParaRPr lang="en-US" dirty="0"/>
                    </a:p>
                  </a:txBody>
                  <a:tcPr marL="9525" marR="9525" marT="9525" marB="0" anchor="ctr"/>
                </a:tc>
                <a:tc>
                  <a:txBody>
                    <a:bodyPr/>
                    <a:lstStyle/>
                    <a:p>
                      <a:pPr algn="ctr" rtl="0" fontAlgn="b"/>
                      <a:r>
                        <a:rPr lang="en-US" dirty="0" smtClean="0"/>
                        <a:t>4</a:t>
                      </a:r>
                      <a:endParaRPr lang="en-US" dirty="0"/>
                    </a:p>
                  </a:txBody>
                  <a:tcPr marL="9525" marR="9525" marT="9525" marB="0" anchor="ctr"/>
                </a:tc>
                <a:tc>
                  <a:txBody>
                    <a:bodyPr/>
                    <a:lstStyle/>
                    <a:p>
                      <a:pPr algn="ctr" rtl="0" fontAlgn="b"/>
                      <a:r>
                        <a:rPr lang="en-US" dirty="0" smtClean="0"/>
                        <a:t>23</a:t>
                      </a:r>
                      <a:endParaRPr lang="en-US" dirty="0"/>
                    </a:p>
                  </a:txBody>
                  <a:tcPr marL="9525" marR="9525" marT="9525" marB="0" anchor="ctr"/>
                </a:tc>
                <a:tc>
                  <a:txBody>
                    <a:bodyPr/>
                    <a:lstStyle/>
                    <a:p>
                      <a:pPr algn="ctr" rtl="0" fontAlgn="b"/>
                      <a:r>
                        <a:rPr lang="en-US" dirty="0" smtClean="0"/>
                        <a:t>94</a:t>
                      </a:r>
                      <a:endParaRPr lang="en-US" dirty="0"/>
                    </a:p>
                  </a:txBody>
                  <a:tcPr marL="9525" marR="9525" marT="9525" marB="0" anchor="ctr"/>
                </a:tc>
                <a:tc>
                  <a:txBody>
                    <a:bodyPr/>
                    <a:lstStyle/>
                    <a:p>
                      <a:pPr algn="ctr" rtl="0" fontAlgn="b"/>
                      <a:r>
                        <a:rPr lang="en-US" dirty="0" smtClean="0"/>
                        <a:t>67</a:t>
                      </a:r>
                      <a:endParaRPr lang="en-US" dirty="0"/>
                    </a:p>
                  </a:txBody>
                  <a:tcPr marL="9525" marR="9525" marT="9525" marB="0" anchor="ctr"/>
                </a:tc>
                <a:tc>
                  <a:txBody>
                    <a:bodyPr/>
                    <a:lstStyle/>
                    <a:p>
                      <a:pPr algn="ctr" rtl="0" fontAlgn="b"/>
                      <a:r>
                        <a:rPr lang="en-US" dirty="0" smtClean="0"/>
                        <a:t>4.09</a:t>
                      </a:r>
                      <a:endParaRPr lang="en-US" dirty="0"/>
                    </a:p>
                  </a:txBody>
                  <a:tcPr marL="9525" marR="9525" marT="9525" marB="0" anchor="ctr"/>
                </a:tc>
                <a:tc>
                  <a:txBody>
                    <a:bodyPr/>
                    <a:lstStyle/>
                    <a:p>
                      <a:pPr algn="ctr" rtl="1" fontAlgn="b"/>
                      <a:r>
                        <a:rPr lang="ar-LY"/>
                        <a:t>موافق</a:t>
                      </a:r>
                    </a:p>
                  </a:txBody>
                  <a:tcPr marL="9525" marR="9525" marT="9525" marB="0" anchor="ctr"/>
                </a:tc>
              </a:tr>
              <a:tr h="641583">
                <a:tc>
                  <a:txBody>
                    <a:bodyPr/>
                    <a:lstStyle/>
                    <a:p>
                      <a:pPr algn="ctr" rtl="1" fontAlgn="b"/>
                      <a:r>
                        <a:rPr lang="ar-LY" dirty="0"/>
                        <a:t>الامكانات البشرية</a:t>
                      </a:r>
                    </a:p>
                  </a:txBody>
                  <a:tcPr marL="9525" marR="9525" marT="9525" marB="0" anchor="ctr"/>
                </a:tc>
                <a:tc>
                  <a:txBody>
                    <a:bodyPr/>
                    <a:lstStyle/>
                    <a:p>
                      <a:pPr algn="ctr" rtl="0" fontAlgn="b"/>
                      <a:r>
                        <a:rPr lang="en-US" dirty="0" smtClean="0"/>
                        <a:t>1</a:t>
                      </a:r>
                      <a:endParaRPr lang="en-US" dirty="0"/>
                    </a:p>
                  </a:txBody>
                  <a:tcPr marL="9525" marR="9525" marT="9525" marB="0" anchor="ctr"/>
                </a:tc>
                <a:tc>
                  <a:txBody>
                    <a:bodyPr/>
                    <a:lstStyle/>
                    <a:p>
                      <a:pPr algn="ctr" rtl="0" fontAlgn="b"/>
                      <a:r>
                        <a:rPr lang="en-US" dirty="0" smtClean="0"/>
                        <a:t>10</a:t>
                      </a:r>
                      <a:endParaRPr lang="en-US" dirty="0"/>
                    </a:p>
                  </a:txBody>
                  <a:tcPr marL="9525" marR="9525" marT="9525" marB="0" anchor="ctr"/>
                </a:tc>
                <a:tc>
                  <a:txBody>
                    <a:bodyPr/>
                    <a:lstStyle/>
                    <a:p>
                      <a:pPr algn="ctr" rtl="0" fontAlgn="b"/>
                      <a:r>
                        <a:rPr lang="en-US" dirty="0" smtClean="0"/>
                        <a:t>33</a:t>
                      </a:r>
                      <a:endParaRPr lang="en-US" dirty="0"/>
                    </a:p>
                  </a:txBody>
                  <a:tcPr marL="9525" marR="9525" marT="9525" marB="0" anchor="ctr"/>
                </a:tc>
                <a:tc>
                  <a:txBody>
                    <a:bodyPr/>
                    <a:lstStyle/>
                    <a:p>
                      <a:pPr algn="ctr" rtl="0" fontAlgn="b"/>
                      <a:r>
                        <a:rPr lang="en-US" dirty="0" smtClean="0"/>
                        <a:t>121</a:t>
                      </a:r>
                      <a:endParaRPr lang="en-US" dirty="0"/>
                    </a:p>
                  </a:txBody>
                  <a:tcPr marL="9525" marR="9525" marT="9525" marB="0" anchor="ctr"/>
                </a:tc>
                <a:tc>
                  <a:txBody>
                    <a:bodyPr/>
                    <a:lstStyle/>
                    <a:p>
                      <a:pPr algn="ctr" rtl="0" fontAlgn="b"/>
                      <a:r>
                        <a:rPr lang="en-US" dirty="0" smtClean="0"/>
                        <a:t>91</a:t>
                      </a:r>
                      <a:endParaRPr lang="en-US" dirty="0"/>
                    </a:p>
                  </a:txBody>
                  <a:tcPr marL="9525" marR="9525" marT="9525" marB="0" anchor="ctr"/>
                </a:tc>
                <a:tc>
                  <a:txBody>
                    <a:bodyPr/>
                    <a:lstStyle/>
                    <a:p>
                      <a:pPr algn="ctr" rtl="0" fontAlgn="b"/>
                      <a:r>
                        <a:rPr lang="en-US" dirty="0" smtClean="0"/>
                        <a:t>4.13</a:t>
                      </a:r>
                      <a:endParaRPr lang="en-US" dirty="0"/>
                    </a:p>
                  </a:txBody>
                  <a:tcPr marL="9525" marR="9525" marT="9525" marB="0" anchor="ctr"/>
                </a:tc>
                <a:tc>
                  <a:txBody>
                    <a:bodyPr/>
                    <a:lstStyle/>
                    <a:p>
                      <a:pPr algn="ctr" rtl="1" fontAlgn="b"/>
                      <a:r>
                        <a:rPr lang="ar-LY"/>
                        <a:t>موافق</a:t>
                      </a:r>
                    </a:p>
                  </a:txBody>
                  <a:tcPr marL="9525" marR="9525" marT="9525" marB="0" anchor="ctr"/>
                </a:tc>
              </a:tr>
              <a:tr h="568302">
                <a:tc>
                  <a:txBody>
                    <a:bodyPr/>
                    <a:lstStyle/>
                    <a:p>
                      <a:pPr algn="ctr" rtl="1" fontAlgn="b"/>
                      <a:r>
                        <a:rPr lang="ar-SA" dirty="0" smtClean="0"/>
                        <a:t>دعم الإدارة العليا</a:t>
                      </a:r>
                      <a:endParaRPr lang="ar-LY" dirty="0"/>
                    </a:p>
                  </a:txBody>
                  <a:tcPr marL="9525" marR="9525" marT="9525" marB="0" anchor="ctr"/>
                </a:tc>
                <a:tc>
                  <a:txBody>
                    <a:bodyPr/>
                    <a:lstStyle/>
                    <a:p>
                      <a:pPr algn="ctr" rtl="0" fontAlgn="b"/>
                      <a:r>
                        <a:rPr lang="en-US" dirty="0" smtClean="0"/>
                        <a:t>3</a:t>
                      </a:r>
                      <a:endParaRPr lang="en-US" dirty="0"/>
                    </a:p>
                  </a:txBody>
                  <a:tcPr marL="9525" marR="9525" marT="9525" marB="0" anchor="ctr"/>
                </a:tc>
                <a:tc>
                  <a:txBody>
                    <a:bodyPr/>
                    <a:lstStyle/>
                    <a:p>
                      <a:pPr algn="ctr" rtl="0" fontAlgn="b"/>
                      <a:r>
                        <a:rPr lang="en-US" dirty="0" smtClean="0"/>
                        <a:t>11</a:t>
                      </a:r>
                      <a:endParaRPr lang="en-US" dirty="0"/>
                    </a:p>
                  </a:txBody>
                  <a:tcPr marL="9525" marR="9525" marT="9525" marB="0" anchor="ctr"/>
                </a:tc>
                <a:tc>
                  <a:txBody>
                    <a:bodyPr/>
                    <a:lstStyle/>
                    <a:p>
                      <a:pPr algn="ctr" rtl="0" fontAlgn="b"/>
                      <a:r>
                        <a:rPr lang="en-US" dirty="0" smtClean="0"/>
                        <a:t>36</a:t>
                      </a:r>
                      <a:endParaRPr lang="en-US" dirty="0"/>
                    </a:p>
                  </a:txBody>
                  <a:tcPr marL="9525" marR="9525" marT="9525" marB="0" anchor="ctr"/>
                </a:tc>
                <a:tc>
                  <a:txBody>
                    <a:bodyPr/>
                    <a:lstStyle/>
                    <a:p>
                      <a:pPr algn="ctr" rtl="0" fontAlgn="b"/>
                      <a:r>
                        <a:rPr lang="en-US" dirty="0" smtClean="0"/>
                        <a:t>174</a:t>
                      </a:r>
                      <a:endParaRPr lang="en-US" dirty="0"/>
                    </a:p>
                  </a:txBody>
                  <a:tcPr marL="9525" marR="9525" marT="9525" marB="0" anchor="ctr"/>
                </a:tc>
                <a:tc>
                  <a:txBody>
                    <a:bodyPr/>
                    <a:lstStyle/>
                    <a:p>
                      <a:pPr algn="ctr" rtl="0" fontAlgn="b"/>
                      <a:r>
                        <a:rPr lang="en-US" dirty="0" smtClean="0"/>
                        <a:t>98</a:t>
                      </a:r>
                      <a:endParaRPr lang="en-US" dirty="0"/>
                    </a:p>
                  </a:txBody>
                  <a:tcPr marL="9525" marR="9525" marT="9525" marB="0" anchor="ctr"/>
                </a:tc>
                <a:tc>
                  <a:txBody>
                    <a:bodyPr/>
                    <a:lstStyle/>
                    <a:p>
                      <a:pPr algn="ctr" rtl="0" fontAlgn="b"/>
                      <a:r>
                        <a:rPr lang="en-US" dirty="0" smtClean="0"/>
                        <a:t>4.1</a:t>
                      </a:r>
                      <a:endParaRPr lang="en-US" dirty="0"/>
                    </a:p>
                  </a:txBody>
                  <a:tcPr marL="9525" marR="9525" marT="9525" marB="0" anchor="ctr"/>
                </a:tc>
                <a:tc>
                  <a:txBody>
                    <a:bodyPr/>
                    <a:lstStyle/>
                    <a:p>
                      <a:pPr algn="ctr" rtl="1" fontAlgn="b"/>
                      <a:r>
                        <a:rPr lang="ar-LY" dirty="0"/>
                        <a:t>موافق</a:t>
                      </a:r>
                    </a:p>
                  </a:txBody>
                  <a:tcPr marL="9525" marR="9525" marT="9525" marB="0" anchor="ctr"/>
                </a:tc>
              </a:tr>
            </a:tbl>
          </a:graphicData>
        </a:graphic>
      </p:graphicFrame>
    </p:spTree>
    <p:extLst>
      <p:ext uri="{BB962C8B-B14F-4D97-AF65-F5344CB8AC3E}">
        <p14:creationId xmlns:p14="http://schemas.microsoft.com/office/powerpoint/2010/main" val="153634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5" y="937255"/>
            <a:ext cx="6343672" cy="709865"/>
          </a:xfrm>
        </p:spPr>
        <p:txBody>
          <a:bodyPr>
            <a:normAutofit/>
          </a:bodyPr>
          <a:lstStyle/>
          <a:p>
            <a:pPr algn="ctr"/>
            <a:r>
              <a:rPr lang="ar-SA" dirty="0" smtClean="0"/>
              <a:t>اختبار الفرضيات </a:t>
            </a:r>
            <a:endParaRPr lang="en-US" dirty="0"/>
          </a:p>
        </p:txBody>
      </p:sp>
      <p:sp>
        <p:nvSpPr>
          <p:cNvPr id="3" name="Content Placeholder 2"/>
          <p:cNvSpPr>
            <a:spLocks noGrp="1"/>
          </p:cNvSpPr>
          <p:nvPr>
            <p:ph idx="1"/>
          </p:nvPr>
        </p:nvSpPr>
        <p:spPr>
          <a:xfrm>
            <a:off x="762000" y="1676400"/>
            <a:ext cx="8229600" cy="5135563"/>
          </a:xfrm>
        </p:spPr>
        <p:txBody>
          <a:bodyPr/>
          <a:lstStyle/>
          <a:p>
            <a:pPr algn="r"/>
            <a:endParaRPr lang="ar-SA" dirty="0" smtClean="0"/>
          </a:p>
          <a:p>
            <a:pPr algn="r"/>
            <a:endParaRPr lang="ar-SA" dirty="0"/>
          </a:p>
          <a:p>
            <a:pPr algn="r"/>
            <a:endParaRPr lang="ar-SA" dirty="0" smtClean="0"/>
          </a:p>
          <a:p>
            <a:pPr algn="r"/>
            <a:endParaRPr lang="ar-SA" dirty="0"/>
          </a:p>
          <a:p>
            <a:pPr algn="r"/>
            <a:endParaRPr lang="ar-SA" dirty="0" smtClean="0"/>
          </a:p>
          <a:p>
            <a:pPr algn="r"/>
            <a:endParaRPr lang="ar-SA" dirty="0"/>
          </a:p>
        </p:txBody>
      </p:sp>
      <p:graphicFrame>
        <p:nvGraphicFramePr>
          <p:cNvPr id="5" name="Content Placeholder 5"/>
          <p:cNvGraphicFramePr>
            <a:graphicFrameLocks/>
          </p:cNvGraphicFramePr>
          <p:nvPr>
            <p:extLst>
              <p:ext uri="{D42A27DB-BD31-4B8C-83A1-F6EECF244321}">
                <p14:modId xmlns:p14="http://schemas.microsoft.com/office/powerpoint/2010/main" val="1760980267"/>
              </p:ext>
            </p:extLst>
          </p:nvPr>
        </p:nvGraphicFramePr>
        <p:xfrm>
          <a:off x="1619672" y="2362198"/>
          <a:ext cx="5713598" cy="3337768"/>
        </p:xfrm>
        <a:graphic>
          <a:graphicData uri="http://schemas.openxmlformats.org/drawingml/2006/table">
            <a:tbl>
              <a:tblPr rtl="1">
                <a:tableStyleId>{22838BEF-8BB2-4498-84A7-C5851F593DF1}</a:tableStyleId>
              </a:tblPr>
              <a:tblGrid>
                <a:gridCol w="2205594"/>
                <a:gridCol w="1754002"/>
                <a:gridCol w="1754002"/>
              </a:tblGrid>
              <a:tr h="548432">
                <a:tc>
                  <a:txBody>
                    <a:bodyPr/>
                    <a:lstStyle/>
                    <a:p>
                      <a:pPr algn="ctr" rtl="1" fontAlgn="b"/>
                      <a:r>
                        <a:rPr lang="ar-LY" sz="1600" b="1" u="none" strike="noStrike" dirty="0">
                          <a:effectLst/>
                        </a:rPr>
                        <a:t>المحور</a:t>
                      </a:r>
                      <a:endParaRPr lang="ar-LY" sz="1600" b="1" i="0" u="none" strike="noStrike" dirty="0">
                        <a:solidFill>
                          <a:srgbClr val="000000"/>
                        </a:solidFill>
                        <a:effectLst/>
                        <a:latin typeface="Calibri"/>
                      </a:endParaRPr>
                    </a:p>
                  </a:txBody>
                  <a:tcPr anchor="ctr"/>
                </a:tc>
                <a:tc>
                  <a:txBody>
                    <a:bodyPr/>
                    <a:lstStyle/>
                    <a:p>
                      <a:pPr algn="ctr" rtl="1" fontAlgn="t"/>
                      <a:r>
                        <a:rPr lang="ar-SA" sz="1600" b="1" u="none" strike="noStrike" dirty="0" smtClean="0"/>
                        <a:t>القيمة</a:t>
                      </a:r>
                      <a:r>
                        <a:rPr lang="ar-SA" sz="1600" b="1" u="none" strike="noStrike" baseline="0" dirty="0" smtClean="0"/>
                        <a:t> الإحتمالية </a:t>
                      </a:r>
                      <a:endParaRPr lang="ar-SA" sz="1600" b="1" i="0" u="none" strike="noStrike" dirty="0">
                        <a:solidFill>
                          <a:srgbClr val="000000"/>
                        </a:solidFill>
                        <a:latin typeface="Arial"/>
                      </a:endParaRPr>
                    </a:p>
                  </a:txBody>
                  <a:tcPr anchor="ctr"/>
                </a:tc>
                <a:tc>
                  <a:txBody>
                    <a:bodyPr/>
                    <a:lstStyle/>
                    <a:p>
                      <a:pPr algn="ctr" rtl="1" fontAlgn="t"/>
                      <a:r>
                        <a:rPr lang="ar-SA" sz="1600" b="1" u="none" strike="noStrike" dirty="0" smtClean="0"/>
                        <a:t>حجم</a:t>
                      </a:r>
                      <a:r>
                        <a:rPr lang="ar-SA" sz="1600" b="1" u="none" strike="noStrike" baseline="0" dirty="0" smtClean="0"/>
                        <a:t> العينة </a:t>
                      </a:r>
                      <a:endParaRPr lang="ar-SA" sz="1600" b="1" i="0" u="none" strike="noStrike" dirty="0">
                        <a:solidFill>
                          <a:srgbClr val="000000"/>
                        </a:solidFill>
                        <a:latin typeface="Arial"/>
                      </a:endParaRPr>
                    </a:p>
                  </a:txBody>
                  <a:tcPr anchor="ctr"/>
                </a:tc>
              </a:tr>
              <a:tr h="595608">
                <a:tc>
                  <a:txBody>
                    <a:bodyPr/>
                    <a:lstStyle/>
                    <a:p>
                      <a:pPr algn="ctr" rtl="1" fontAlgn="b"/>
                      <a:r>
                        <a:rPr lang="ar-LY" sz="1600" b="1" u="none" strike="noStrike">
                          <a:effectLst/>
                        </a:rPr>
                        <a:t>الامكانات التنظيمية</a:t>
                      </a:r>
                      <a:endParaRPr lang="ar-LY" sz="1600" b="1" i="0" u="none" strike="noStrike">
                        <a:solidFill>
                          <a:srgbClr val="000000"/>
                        </a:solidFill>
                        <a:effectLst/>
                        <a:latin typeface="Calibri"/>
                      </a:endParaRPr>
                    </a:p>
                  </a:txBody>
                  <a:tcPr anchor="ctr"/>
                </a:tc>
                <a:tc>
                  <a:txBody>
                    <a:bodyPr/>
                    <a:lstStyle/>
                    <a:p>
                      <a:pPr marL="0" algn="ctr" defTabSz="457200" rtl="0" eaLnBrk="1" fontAlgn="b" latinLnBrk="0" hangingPunct="1"/>
                      <a:r>
                        <a:rPr lang="en-US" sz="1600" b="1" kern="1200" dirty="0" smtClean="0"/>
                        <a:t>.000</a:t>
                      </a:r>
                      <a:endParaRPr lang="en-US" sz="1600" b="1" kern="1200" dirty="0">
                        <a:solidFill>
                          <a:schemeClr val="dk1"/>
                        </a:solidFill>
                        <a:latin typeface="+mn-lt"/>
                        <a:ea typeface="+mn-ea"/>
                        <a:cs typeface="+mn-cs"/>
                      </a:endParaRPr>
                    </a:p>
                  </a:txBody>
                  <a:tcPr anchor="ctr"/>
                </a:tc>
                <a:tc>
                  <a:txBody>
                    <a:bodyPr/>
                    <a:lstStyle/>
                    <a:p>
                      <a:pPr marL="0" algn="ctr" defTabSz="457200" rtl="0" eaLnBrk="1" fontAlgn="b" latinLnBrk="0" hangingPunct="1"/>
                      <a:r>
                        <a:rPr lang="en-US" sz="1600" b="1" kern="1200" dirty="0" smtClean="0">
                          <a:solidFill>
                            <a:schemeClr val="dk1"/>
                          </a:solidFill>
                          <a:latin typeface="+mn-lt"/>
                          <a:ea typeface="+mn-ea"/>
                          <a:cs typeface="+mn-cs"/>
                        </a:rPr>
                        <a:t>64</a:t>
                      </a:r>
                      <a:endParaRPr lang="en-US" sz="1600" b="1" kern="1200" dirty="0">
                        <a:solidFill>
                          <a:schemeClr val="dk1"/>
                        </a:solidFill>
                        <a:latin typeface="+mn-lt"/>
                        <a:ea typeface="+mn-ea"/>
                        <a:cs typeface="+mn-cs"/>
                      </a:endParaRPr>
                    </a:p>
                  </a:txBody>
                  <a:tcPr anchor="ctr"/>
                </a:tc>
              </a:tr>
              <a:tr h="548432">
                <a:tc>
                  <a:txBody>
                    <a:bodyPr/>
                    <a:lstStyle/>
                    <a:p>
                      <a:pPr algn="ctr" rtl="1" fontAlgn="b"/>
                      <a:r>
                        <a:rPr lang="ar-LY" sz="1600" b="1" u="none" strike="noStrike">
                          <a:effectLst/>
                        </a:rPr>
                        <a:t>الامكانات المادية </a:t>
                      </a:r>
                      <a:endParaRPr lang="ar-LY" sz="1600" b="1" i="0" u="none" strike="noStrike">
                        <a:solidFill>
                          <a:srgbClr val="000000"/>
                        </a:solidFill>
                        <a:effectLst/>
                        <a:latin typeface="Calibri"/>
                      </a:endParaRPr>
                    </a:p>
                  </a:txBody>
                  <a:tcPr anchor="ctr"/>
                </a:tc>
                <a:tc>
                  <a:txBody>
                    <a:bodyPr/>
                    <a:lstStyle/>
                    <a:p>
                      <a:pPr marL="0" algn="ctr" defTabSz="457200" rtl="0" eaLnBrk="1" fontAlgn="b" latinLnBrk="0" hangingPunct="1"/>
                      <a:r>
                        <a:rPr lang="en-US" sz="1600" b="1" kern="1200" dirty="0" smtClean="0"/>
                        <a:t>.003</a:t>
                      </a:r>
                      <a:endParaRPr lang="en-US" sz="1600" b="1" kern="1200" dirty="0">
                        <a:solidFill>
                          <a:schemeClr val="dk1"/>
                        </a:solidFill>
                        <a:latin typeface="+mn-lt"/>
                        <a:ea typeface="+mn-ea"/>
                        <a:cs typeface="+mn-cs"/>
                      </a:endParaRPr>
                    </a:p>
                  </a:txBody>
                  <a:tcPr anchor="ctr"/>
                </a:tc>
                <a:tc>
                  <a:txBody>
                    <a:bodyPr/>
                    <a:lstStyle/>
                    <a:p>
                      <a:pPr marL="0" algn="ctr" defTabSz="457200" rtl="0" eaLnBrk="1" fontAlgn="b" latinLnBrk="0" hangingPunct="1"/>
                      <a:r>
                        <a:rPr lang="en-US" sz="1600" b="1" kern="1200" dirty="0" smtClean="0">
                          <a:solidFill>
                            <a:schemeClr val="dk1"/>
                          </a:solidFill>
                          <a:latin typeface="+mn-lt"/>
                          <a:ea typeface="+mn-ea"/>
                          <a:cs typeface="+mn-cs"/>
                        </a:rPr>
                        <a:t>64</a:t>
                      </a:r>
                      <a:endParaRPr lang="en-US" sz="1600" b="1" kern="1200" dirty="0">
                        <a:solidFill>
                          <a:schemeClr val="dk1"/>
                        </a:solidFill>
                        <a:latin typeface="+mn-lt"/>
                        <a:ea typeface="+mn-ea"/>
                        <a:cs typeface="+mn-cs"/>
                      </a:endParaRPr>
                    </a:p>
                  </a:txBody>
                  <a:tcPr anchor="ctr"/>
                </a:tc>
              </a:tr>
              <a:tr h="548432">
                <a:tc>
                  <a:txBody>
                    <a:bodyPr/>
                    <a:lstStyle/>
                    <a:p>
                      <a:pPr algn="ctr" rtl="1" fontAlgn="b"/>
                      <a:r>
                        <a:rPr lang="ar-LY" sz="1600" b="1" u="none" strike="noStrike">
                          <a:effectLst/>
                        </a:rPr>
                        <a:t>الامكانات الفنية</a:t>
                      </a:r>
                      <a:endParaRPr lang="ar-LY" sz="1600" b="1" i="0" u="none" strike="noStrike">
                        <a:solidFill>
                          <a:srgbClr val="000000"/>
                        </a:solidFill>
                        <a:effectLst/>
                        <a:latin typeface="Calibri"/>
                      </a:endParaRPr>
                    </a:p>
                  </a:txBody>
                  <a:tcPr anchor="ctr"/>
                </a:tc>
                <a:tc>
                  <a:txBody>
                    <a:bodyPr/>
                    <a:lstStyle/>
                    <a:p>
                      <a:pPr marL="0" algn="ctr" defTabSz="457200" rtl="0" eaLnBrk="1" fontAlgn="b" latinLnBrk="0" hangingPunct="1"/>
                      <a:r>
                        <a:rPr lang="en-US" sz="1600" b="1" kern="1200" dirty="0" smtClean="0"/>
                        <a:t>.000</a:t>
                      </a:r>
                      <a:endParaRPr lang="en-US" sz="1600" b="1" kern="1200" dirty="0">
                        <a:solidFill>
                          <a:schemeClr val="dk1"/>
                        </a:solidFill>
                        <a:latin typeface="+mn-lt"/>
                        <a:ea typeface="+mn-ea"/>
                        <a:cs typeface="+mn-cs"/>
                      </a:endParaRPr>
                    </a:p>
                  </a:txBody>
                  <a:tcPr anchor="ctr"/>
                </a:tc>
                <a:tc>
                  <a:txBody>
                    <a:bodyPr/>
                    <a:lstStyle/>
                    <a:p>
                      <a:pPr marL="0" algn="ctr" defTabSz="457200" rtl="0" eaLnBrk="1" fontAlgn="b" latinLnBrk="0" hangingPunct="1"/>
                      <a:r>
                        <a:rPr lang="en-US" sz="1600" b="1" kern="1200" dirty="0" smtClean="0">
                          <a:solidFill>
                            <a:schemeClr val="dk1"/>
                          </a:solidFill>
                          <a:latin typeface="+mn-lt"/>
                          <a:ea typeface="+mn-ea"/>
                          <a:cs typeface="+mn-cs"/>
                        </a:rPr>
                        <a:t>64</a:t>
                      </a:r>
                      <a:endParaRPr lang="en-US" sz="1600" b="1" kern="1200" dirty="0">
                        <a:solidFill>
                          <a:schemeClr val="dk1"/>
                        </a:solidFill>
                        <a:latin typeface="+mn-lt"/>
                        <a:ea typeface="+mn-ea"/>
                        <a:cs typeface="+mn-cs"/>
                      </a:endParaRPr>
                    </a:p>
                  </a:txBody>
                  <a:tcPr anchor="ctr"/>
                </a:tc>
              </a:tr>
              <a:tr h="548432">
                <a:tc>
                  <a:txBody>
                    <a:bodyPr/>
                    <a:lstStyle/>
                    <a:p>
                      <a:pPr algn="ctr" rtl="1" fontAlgn="b"/>
                      <a:r>
                        <a:rPr lang="ar-LY" sz="1600" b="1" u="none" strike="noStrike">
                          <a:effectLst/>
                        </a:rPr>
                        <a:t>الامكانات البشرية</a:t>
                      </a:r>
                      <a:endParaRPr lang="ar-LY" sz="1600" b="1" i="0" u="none" strike="noStrike">
                        <a:solidFill>
                          <a:srgbClr val="000000"/>
                        </a:solidFill>
                        <a:effectLst/>
                        <a:latin typeface="Calibri"/>
                      </a:endParaRPr>
                    </a:p>
                  </a:txBody>
                  <a:tcPr anchor="ctr"/>
                </a:tc>
                <a:tc>
                  <a:txBody>
                    <a:bodyPr/>
                    <a:lstStyle/>
                    <a:p>
                      <a:pPr marL="0" algn="ctr" defTabSz="457200" rtl="0" eaLnBrk="1" fontAlgn="b" latinLnBrk="0" hangingPunct="1"/>
                      <a:r>
                        <a:rPr lang="en-US" sz="1600" b="1" kern="1200" dirty="0" smtClean="0"/>
                        <a:t>.007</a:t>
                      </a:r>
                      <a:endParaRPr lang="en-US" sz="1600" b="1" kern="1200" dirty="0">
                        <a:solidFill>
                          <a:schemeClr val="dk1"/>
                        </a:solidFill>
                        <a:latin typeface="+mn-lt"/>
                        <a:ea typeface="+mn-ea"/>
                        <a:cs typeface="+mn-cs"/>
                      </a:endParaRPr>
                    </a:p>
                  </a:txBody>
                  <a:tcPr anchor="ctr"/>
                </a:tc>
                <a:tc>
                  <a:txBody>
                    <a:bodyPr/>
                    <a:lstStyle/>
                    <a:p>
                      <a:pPr marL="0" algn="ctr" defTabSz="457200" rtl="0" eaLnBrk="1" fontAlgn="b" latinLnBrk="0" hangingPunct="1"/>
                      <a:r>
                        <a:rPr lang="en-US" sz="1600" b="1" kern="1200" dirty="0" smtClean="0">
                          <a:solidFill>
                            <a:schemeClr val="dk1"/>
                          </a:solidFill>
                          <a:latin typeface="+mn-lt"/>
                          <a:ea typeface="+mn-ea"/>
                          <a:cs typeface="+mn-cs"/>
                        </a:rPr>
                        <a:t>64</a:t>
                      </a:r>
                      <a:endParaRPr lang="en-US" sz="1600" b="1" kern="1200" dirty="0">
                        <a:solidFill>
                          <a:schemeClr val="dk1"/>
                        </a:solidFill>
                        <a:latin typeface="+mn-lt"/>
                        <a:ea typeface="+mn-ea"/>
                        <a:cs typeface="+mn-cs"/>
                      </a:endParaRPr>
                    </a:p>
                  </a:txBody>
                  <a:tcPr anchor="ctr"/>
                </a:tc>
              </a:tr>
              <a:tr h="548432">
                <a:tc>
                  <a:txBody>
                    <a:bodyPr/>
                    <a:lstStyle/>
                    <a:p>
                      <a:pPr algn="ctr" rtl="1" fontAlgn="b"/>
                      <a:r>
                        <a:rPr lang="ar-SA" sz="1600" b="1" u="none" strike="noStrike" dirty="0" smtClean="0">
                          <a:effectLst/>
                        </a:rPr>
                        <a:t>دعم الادارة العليا</a:t>
                      </a:r>
                      <a:endParaRPr lang="ar-LY" sz="1600" b="1" i="0" u="none" strike="noStrike" dirty="0">
                        <a:solidFill>
                          <a:srgbClr val="000000"/>
                        </a:solidFill>
                        <a:effectLst/>
                        <a:latin typeface="Calibri"/>
                      </a:endParaRPr>
                    </a:p>
                  </a:txBody>
                  <a:tcPr anchor="ctr"/>
                </a:tc>
                <a:tc>
                  <a:txBody>
                    <a:bodyPr/>
                    <a:lstStyle/>
                    <a:p>
                      <a:pPr marL="0" algn="ctr" defTabSz="457200" rtl="0" eaLnBrk="1" fontAlgn="b" latinLnBrk="0" hangingPunct="1"/>
                      <a:r>
                        <a:rPr lang="en-US" sz="1600" b="1" kern="1200" dirty="0" smtClean="0"/>
                        <a:t>.</a:t>
                      </a:r>
                      <a:r>
                        <a:rPr lang="en-US" sz="1600" b="1" kern="1200" dirty="0" smtClean="0">
                          <a:solidFill>
                            <a:schemeClr val="dk1"/>
                          </a:solidFill>
                          <a:latin typeface="+mn-lt"/>
                          <a:ea typeface="+mn-ea"/>
                          <a:cs typeface="+mn-cs"/>
                        </a:rPr>
                        <a:t>000</a:t>
                      </a:r>
                      <a:endParaRPr lang="en-US" sz="1600" b="1" kern="1200" dirty="0">
                        <a:solidFill>
                          <a:schemeClr val="dk1"/>
                        </a:solidFill>
                        <a:latin typeface="+mn-lt"/>
                        <a:ea typeface="+mn-ea"/>
                        <a:cs typeface="+mn-cs"/>
                      </a:endParaRPr>
                    </a:p>
                  </a:txBody>
                  <a:tcPr anchor="ctr"/>
                </a:tc>
                <a:tc>
                  <a:txBody>
                    <a:bodyPr/>
                    <a:lstStyle/>
                    <a:p>
                      <a:pPr marL="0" algn="ctr" defTabSz="457200" rtl="0" eaLnBrk="1" fontAlgn="b" latinLnBrk="0" hangingPunct="1"/>
                      <a:r>
                        <a:rPr lang="en-US" sz="1600" b="1" kern="1200" dirty="0" smtClean="0">
                          <a:solidFill>
                            <a:schemeClr val="dk1"/>
                          </a:solidFill>
                          <a:latin typeface="+mn-lt"/>
                          <a:ea typeface="+mn-ea"/>
                          <a:cs typeface="+mn-cs"/>
                        </a:rPr>
                        <a:t>64</a:t>
                      </a:r>
                      <a:endParaRPr lang="en-US" sz="1600" b="1" kern="1200" dirty="0">
                        <a:solidFill>
                          <a:schemeClr val="dk1"/>
                        </a:solidFill>
                        <a:latin typeface="+mn-lt"/>
                        <a:ea typeface="+mn-ea"/>
                        <a:cs typeface="+mn-cs"/>
                      </a:endParaRPr>
                    </a:p>
                  </a:txBody>
                  <a:tcPr anchor="ctr"/>
                </a:tc>
              </a:tr>
            </a:tbl>
          </a:graphicData>
        </a:graphic>
      </p:graphicFrame>
    </p:spTree>
    <p:extLst>
      <p:ext uri="{BB962C8B-B14F-4D97-AF65-F5344CB8AC3E}">
        <p14:creationId xmlns:p14="http://schemas.microsoft.com/office/powerpoint/2010/main" val="161008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6343672" cy="1294656"/>
          </a:xfrm>
        </p:spPr>
        <p:txBody>
          <a:bodyPr>
            <a:normAutofit/>
          </a:bodyPr>
          <a:lstStyle/>
          <a:p>
            <a:pPr algn="ctr"/>
            <a:r>
              <a:rPr lang="ar-SA" sz="7200" dirty="0" smtClean="0"/>
              <a:t>النتائج</a:t>
            </a:r>
            <a:endParaRPr lang="en-US" sz="3600" dirty="0"/>
          </a:p>
        </p:txBody>
      </p:sp>
      <p:sp>
        <p:nvSpPr>
          <p:cNvPr id="3" name="Content Placeholder 2"/>
          <p:cNvSpPr>
            <a:spLocks noGrp="1"/>
          </p:cNvSpPr>
          <p:nvPr>
            <p:ph idx="1"/>
          </p:nvPr>
        </p:nvSpPr>
        <p:spPr>
          <a:xfrm>
            <a:off x="827584" y="2590800"/>
            <a:ext cx="7852106" cy="3530600"/>
          </a:xfrm>
        </p:spPr>
        <p:txBody>
          <a:bodyPr>
            <a:normAutofit/>
          </a:bodyPr>
          <a:lstStyle/>
          <a:p>
            <a:pPr marL="0" indent="0" algn="r">
              <a:buNone/>
            </a:pPr>
            <a:endParaRPr lang="ar-SA" dirty="0"/>
          </a:p>
          <a:p>
            <a:pPr marL="0" indent="0" algn="just">
              <a:buNone/>
            </a:pPr>
            <a:r>
              <a:rPr lang="ar-SA" sz="2800" b="1" dirty="0">
                <a:solidFill>
                  <a:schemeClr val="accent1">
                    <a:lumMod val="50000"/>
                  </a:schemeClr>
                </a:solidFill>
                <a:effectLst>
                  <a:outerShdw blurRad="38100" dist="38100" dir="2700000" algn="tl">
                    <a:srgbClr val="000000">
                      <a:alpha val="43137"/>
                    </a:srgbClr>
                  </a:outerShdw>
                </a:effectLst>
              </a:rPr>
              <a:t>أظهرت نتائج اختبار </a:t>
            </a:r>
            <a:r>
              <a:rPr lang="ar-SA" sz="2800" b="1" dirty="0" smtClean="0">
                <a:solidFill>
                  <a:schemeClr val="accent1">
                    <a:lumMod val="50000"/>
                  </a:schemeClr>
                </a:solidFill>
                <a:effectLst>
                  <a:outerShdw blurRad="38100" dist="38100" dir="2700000" algn="tl">
                    <a:srgbClr val="000000">
                      <a:alpha val="43137"/>
                    </a:srgbClr>
                  </a:outerShdw>
                </a:effectLst>
              </a:rPr>
              <a:t>معامل الارتباط أنه </a:t>
            </a:r>
            <a:r>
              <a:rPr lang="ar-SA" sz="2800" b="1" dirty="0">
                <a:solidFill>
                  <a:schemeClr val="accent1">
                    <a:lumMod val="50000"/>
                  </a:schemeClr>
                </a:solidFill>
                <a:effectLst>
                  <a:outerShdw blurRad="38100" dist="38100" dir="2700000" algn="tl">
                    <a:srgbClr val="000000">
                      <a:alpha val="43137"/>
                    </a:srgbClr>
                  </a:outerShdw>
                </a:effectLst>
              </a:rPr>
              <a:t>يوجد تأثيرنظم المعلومات الإدارية (</a:t>
            </a:r>
            <a:r>
              <a:rPr lang="ar-SA" sz="2800" b="1" dirty="0" smtClean="0">
                <a:solidFill>
                  <a:schemeClr val="accent1">
                    <a:lumMod val="50000"/>
                  </a:schemeClr>
                </a:solidFill>
                <a:effectLst>
                  <a:outerShdw blurRad="38100" dist="38100" dir="2700000" algn="tl">
                    <a:srgbClr val="000000">
                      <a:alpha val="43137"/>
                    </a:srgbClr>
                  </a:outerShdw>
                </a:effectLst>
              </a:rPr>
              <a:t>التنظيمية والمادية والفنية والبشرية) على جودة  علاقة في اتخاذ القرارات الإستراتيجية في المؤسسة .</a:t>
            </a:r>
          </a:p>
          <a:p>
            <a:pPr marL="0" indent="0" algn="r">
              <a:buNone/>
            </a:pPr>
            <a:endParaRPr lang="en-US" dirty="0"/>
          </a:p>
        </p:txBody>
      </p:sp>
    </p:spTree>
    <p:extLst>
      <p:ext uri="{BB962C8B-B14F-4D97-AF65-F5344CB8AC3E}">
        <p14:creationId xmlns:p14="http://schemas.microsoft.com/office/powerpoint/2010/main" val="2386334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394" y="692696"/>
            <a:ext cx="6343672" cy="709865"/>
          </a:xfrm>
        </p:spPr>
        <p:txBody>
          <a:bodyPr>
            <a:noAutofit/>
          </a:bodyPr>
          <a:lstStyle/>
          <a:p>
            <a:pPr algn="ctr"/>
            <a:r>
              <a:rPr lang="ar-SA" sz="7200" dirty="0"/>
              <a:t>التوصيات </a:t>
            </a:r>
            <a:endParaRPr lang="en-US" sz="7200" dirty="0"/>
          </a:p>
        </p:txBody>
      </p:sp>
      <p:sp>
        <p:nvSpPr>
          <p:cNvPr id="4" name="TextBox 3"/>
          <p:cNvSpPr txBox="1"/>
          <p:nvPr/>
        </p:nvSpPr>
        <p:spPr>
          <a:xfrm>
            <a:off x="395536" y="1916832"/>
            <a:ext cx="828092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en-US" sz="1600" b="1" dirty="0">
                <a:solidFill>
                  <a:schemeClr val="accent1">
                    <a:lumMod val="50000"/>
                  </a:schemeClr>
                </a:solidFill>
              </a:rPr>
              <a:t> </a:t>
            </a:r>
            <a:r>
              <a:rPr lang="ar-SA" sz="1600" b="1" dirty="0">
                <a:solidFill>
                  <a:schemeClr val="accent1">
                    <a:lumMod val="50000"/>
                  </a:schemeClr>
                </a:solidFill>
              </a:rPr>
              <a:t>بالرغم من كفاءة نظم دعم القرارات في عملية اتخاذ القرار الاستراتيجي في المؤسسة, فلا بد من زيادة اهتمام المؤسسات في الضفة الغربية بالمستلزم (المادي) والعمل على زيادة كفاءتها في التأثير على جودة القرارات الإستراتيجية </a:t>
            </a:r>
            <a:r>
              <a:rPr lang="ar-SA" sz="1600" b="1" dirty="0" smtClean="0">
                <a:solidFill>
                  <a:schemeClr val="accent1">
                    <a:lumMod val="50000"/>
                  </a:schemeClr>
                </a:solidFill>
              </a:rPr>
              <a:t>.</a:t>
            </a:r>
            <a:endParaRPr lang="en-US" sz="1600" b="1" dirty="0">
              <a:solidFill>
                <a:schemeClr val="accent1">
                  <a:lumMod val="50000"/>
                </a:schemeClr>
              </a:solidFill>
            </a:endParaRPr>
          </a:p>
        </p:txBody>
      </p:sp>
      <p:sp>
        <p:nvSpPr>
          <p:cNvPr id="5" name="TextBox 4"/>
          <p:cNvSpPr txBox="1"/>
          <p:nvPr/>
        </p:nvSpPr>
        <p:spPr>
          <a:xfrm>
            <a:off x="395536" y="2658398"/>
            <a:ext cx="8280920"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زيادة اهتمام الإدارة العليا بنظم دعم القرار وزيادة وعي الإدارة العليا بأهمية دعم القرار</a:t>
            </a:r>
            <a:r>
              <a:rPr lang="ar-SA" sz="1600" b="1" dirty="0" smtClean="0">
                <a:solidFill>
                  <a:schemeClr val="accent1">
                    <a:lumMod val="50000"/>
                  </a:schemeClr>
                </a:solidFill>
              </a:rPr>
              <a:t>.</a:t>
            </a:r>
            <a:endParaRPr lang="en-US" sz="1600" b="1" dirty="0">
              <a:solidFill>
                <a:schemeClr val="accent1">
                  <a:lumMod val="50000"/>
                </a:schemeClr>
              </a:solidFill>
            </a:endParaRPr>
          </a:p>
        </p:txBody>
      </p:sp>
      <p:sp>
        <p:nvSpPr>
          <p:cNvPr id="6" name="TextBox 5"/>
          <p:cNvSpPr txBox="1"/>
          <p:nvPr/>
        </p:nvSpPr>
        <p:spPr>
          <a:xfrm>
            <a:off x="395536" y="3140968"/>
            <a:ext cx="828092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زيادة ميزانية القسم الذي يعمل على نظم دعم القرار لما له من أهمية كبيرة على نجاح المؤسسة يعني زيادة الإمكانيات المادية لهذا القسم في المؤسسة.</a:t>
            </a:r>
            <a:endParaRPr lang="en-US" sz="1600" b="1" dirty="0">
              <a:solidFill>
                <a:schemeClr val="accent1">
                  <a:lumMod val="50000"/>
                </a:schemeClr>
              </a:solidFill>
            </a:endParaRPr>
          </a:p>
        </p:txBody>
      </p:sp>
      <p:sp>
        <p:nvSpPr>
          <p:cNvPr id="7" name="TextBox 6"/>
          <p:cNvSpPr txBox="1"/>
          <p:nvPr/>
        </p:nvSpPr>
        <p:spPr>
          <a:xfrm>
            <a:off x="395536" y="3852337"/>
            <a:ext cx="828092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العمل على تدريب الكوادر البشرية التي تعمل في قسم نظم دعم القرار واستقطاب العديد من الخبراء في مجال نظم دعم القرار إلى المؤسسة </a:t>
            </a:r>
            <a:r>
              <a:rPr lang="ar-SA" sz="1600" b="1" dirty="0" smtClean="0">
                <a:solidFill>
                  <a:schemeClr val="accent1">
                    <a:lumMod val="50000"/>
                  </a:schemeClr>
                </a:solidFill>
              </a:rPr>
              <a:t>.</a:t>
            </a:r>
            <a:endParaRPr lang="en-US" sz="1600" b="1" dirty="0">
              <a:solidFill>
                <a:schemeClr val="accent1">
                  <a:lumMod val="50000"/>
                </a:schemeClr>
              </a:solidFill>
            </a:endParaRPr>
          </a:p>
        </p:txBody>
      </p:sp>
      <p:sp>
        <p:nvSpPr>
          <p:cNvPr id="8" name="TextBox 7"/>
          <p:cNvSpPr txBox="1"/>
          <p:nvPr/>
        </p:nvSpPr>
        <p:spPr>
          <a:xfrm>
            <a:off x="395536" y="4581128"/>
            <a:ext cx="828092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أن يتم استخدام تكنولوجيا متطورة في نظم دعم القرارات,ومتابعة التطور التكنولوجي وذلك باستعمال مختلف الوسائل الإعلامية والاتصالية</a:t>
            </a:r>
            <a:r>
              <a:rPr lang="ar-SA" sz="1600" b="1" dirty="0" smtClean="0">
                <a:solidFill>
                  <a:schemeClr val="accent1">
                    <a:lumMod val="50000"/>
                  </a:schemeClr>
                </a:solidFill>
              </a:rPr>
              <a:t>.</a:t>
            </a:r>
            <a:endParaRPr lang="en-US" sz="1600" b="1" dirty="0">
              <a:solidFill>
                <a:schemeClr val="accent1">
                  <a:lumMod val="50000"/>
                </a:schemeClr>
              </a:solidFill>
            </a:endParaRPr>
          </a:p>
        </p:txBody>
      </p:sp>
      <p:sp>
        <p:nvSpPr>
          <p:cNvPr id="9" name="TextBox 8"/>
          <p:cNvSpPr txBox="1"/>
          <p:nvPr/>
        </p:nvSpPr>
        <p:spPr>
          <a:xfrm>
            <a:off x="395536" y="5301208"/>
            <a:ext cx="828092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زيادة المهارة الفنية لدى العاملين في قطاع نظم دعم القرارات من خلال التدريب المستمر على برامج نظم دعم القرار وإعطاء لهم التحفيزات المادية والمعنوية اللازمة لتطوير المهارة لديهم</a:t>
            </a:r>
            <a:r>
              <a:rPr lang="ar-SA" sz="1600" b="1" dirty="0" smtClean="0">
                <a:solidFill>
                  <a:schemeClr val="accent1">
                    <a:lumMod val="50000"/>
                  </a:schemeClr>
                </a:solidFill>
              </a:rPr>
              <a:t>.</a:t>
            </a:r>
            <a:endParaRPr lang="en-US" sz="1600" b="1" dirty="0">
              <a:solidFill>
                <a:schemeClr val="accent1">
                  <a:lumMod val="50000"/>
                </a:schemeClr>
              </a:solidFill>
            </a:endParaRPr>
          </a:p>
        </p:txBody>
      </p:sp>
      <p:sp>
        <p:nvSpPr>
          <p:cNvPr id="10" name="TextBox 9"/>
          <p:cNvSpPr txBox="1"/>
          <p:nvPr/>
        </p:nvSpPr>
        <p:spPr>
          <a:xfrm>
            <a:off x="395536" y="6021288"/>
            <a:ext cx="8280920" cy="338554"/>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lvl="0" algn="ctr" rtl="1"/>
            <a:r>
              <a:rPr lang="ar-SA" sz="1600" b="1" dirty="0">
                <a:solidFill>
                  <a:schemeClr val="accent1">
                    <a:lumMod val="50000"/>
                  </a:schemeClr>
                </a:solidFill>
              </a:rPr>
              <a:t>تشجيع البحث العلمي في الجامعات وإجراء المزيد من الدراسات حول تطبيق نظم دعم القرار في مؤسسات الضفة الغربية</a:t>
            </a:r>
            <a:r>
              <a:rPr lang="ar-SA" sz="1600" b="1" dirty="0" smtClean="0">
                <a:solidFill>
                  <a:schemeClr val="accent1">
                    <a:lumMod val="50000"/>
                  </a:schemeClr>
                </a:solidFill>
              </a:rPr>
              <a:t>.</a:t>
            </a:r>
            <a:endParaRPr lang="en-US" sz="1600" b="1" dirty="0">
              <a:solidFill>
                <a:schemeClr val="accent1">
                  <a:lumMod val="50000"/>
                </a:schemeClr>
              </a:solidFill>
            </a:endParaRPr>
          </a:p>
        </p:txBody>
      </p:sp>
    </p:spTree>
    <p:extLst>
      <p:ext uri="{BB962C8B-B14F-4D97-AF65-F5344CB8AC3E}">
        <p14:creationId xmlns:p14="http://schemas.microsoft.com/office/powerpoint/2010/main" val="495884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439830" cy="709865"/>
          </a:xfrm>
        </p:spPr>
        <p:txBody>
          <a:bodyPr/>
          <a:lstStyle/>
          <a:p>
            <a:pPr algn="ctr" rtl="1"/>
            <a:r>
              <a:rPr lang="ar-SA" dirty="0"/>
              <a:t>مشكلة الدراسة </a:t>
            </a:r>
            <a:endParaRPr lang="en-US" dirty="0"/>
          </a:p>
        </p:txBody>
      </p:sp>
      <p:sp>
        <p:nvSpPr>
          <p:cNvPr id="3" name="Content Placeholder 2"/>
          <p:cNvSpPr>
            <a:spLocks noGrp="1"/>
          </p:cNvSpPr>
          <p:nvPr>
            <p:ph idx="1"/>
          </p:nvPr>
        </p:nvSpPr>
        <p:spPr>
          <a:xfrm>
            <a:off x="685800" y="2438400"/>
            <a:ext cx="7848600" cy="3530600"/>
          </a:xfrm>
        </p:spPr>
        <p:txBody>
          <a:bodyPr>
            <a:normAutofit/>
          </a:bodyPr>
          <a:lstStyle/>
          <a:p>
            <a:pPr algn="r">
              <a:buNone/>
            </a:pPr>
            <a:r>
              <a:rPr lang="ar-SA" sz="2000" dirty="0" smtClean="0"/>
              <a:t>	إن </a:t>
            </a:r>
            <a:r>
              <a:rPr lang="ar-SA" sz="2000" dirty="0"/>
              <a:t>نجاح المؤسسات يتمثل في اتخاذ القرارات الإستراتيجية الصائبة,وكلما توفرت </a:t>
            </a:r>
            <a:r>
              <a:rPr lang="ar-SA" sz="2000" dirty="0" smtClean="0"/>
              <a:t>المعلومات اللازمة </a:t>
            </a:r>
            <a:r>
              <a:rPr lang="ar-SA" sz="2000" dirty="0"/>
              <a:t>والدقيقة كلما زاد صواب ودقة اختيار القرار,وبما أن نظم دعم القرار توفر للمدراء خصائص المعلومات التي هم بحاجة إليها عند عملية اتخاذ القرارات في المؤسسة,من هنا برزت أهمية تطبيق نظم دعم القرار في المؤسسات.</a:t>
            </a:r>
            <a:endParaRPr lang="en-US" sz="2000" dirty="0"/>
          </a:p>
          <a:p>
            <a:pPr algn="r">
              <a:buNone/>
            </a:pPr>
            <a:endParaRPr lang="en-US" sz="2000" dirty="0"/>
          </a:p>
          <a:p>
            <a:pPr algn="r">
              <a:buNone/>
            </a:pPr>
            <a:r>
              <a:rPr lang="ar-SA" sz="2000" b="1" dirty="0" smtClean="0"/>
              <a:t>	وبناء </a:t>
            </a:r>
            <a:r>
              <a:rPr lang="ar-SA" sz="2000" b="1" dirty="0"/>
              <a:t>على ما تقدم تتبلور إشكالية الدراسة من خلال طرح التساؤل التالي: </a:t>
            </a:r>
            <a:endParaRPr lang="en-US" sz="2000" b="1" dirty="0"/>
          </a:p>
          <a:p>
            <a:pPr algn="r">
              <a:buNone/>
            </a:pPr>
            <a:r>
              <a:rPr lang="ar-SA" sz="2000" b="1" dirty="0" smtClean="0"/>
              <a:t>	</a:t>
            </a:r>
            <a:r>
              <a:rPr lang="ar-SA" sz="2000" b="1" dirty="0" smtClean="0">
                <a:solidFill>
                  <a:schemeClr val="tx2">
                    <a:lumMod val="75000"/>
                  </a:schemeClr>
                </a:solidFill>
              </a:rPr>
              <a:t>- كيف </a:t>
            </a:r>
            <a:r>
              <a:rPr lang="ar-SA" sz="2000" b="1" dirty="0">
                <a:solidFill>
                  <a:schemeClr val="tx2">
                    <a:lumMod val="75000"/>
                  </a:schemeClr>
                </a:solidFill>
              </a:rPr>
              <a:t>تساهم نظم دعم القرار في اتخاذ القرارات الإستراتيجية في مؤسسات القطاع الخاص </a:t>
            </a:r>
            <a:r>
              <a:rPr lang="ar-SA" sz="2000" b="1" dirty="0" smtClean="0">
                <a:solidFill>
                  <a:schemeClr val="tx2">
                    <a:lumMod val="75000"/>
                  </a:schemeClr>
                </a:solidFill>
              </a:rPr>
              <a:t>في الضفة </a:t>
            </a:r>
            <a:r>
              <a:rPr lang="ar-SA" sz="2000" b="1" dirty="0">
                <a:solidFill>
                  <a:schemeClr val="tx2">
                    <a:lumMod val="75000"/>
                  </a:schemeClr>
                </a:solidFill>
              </a:rPr>
              <a:t>الغربية؟</a:t>
            </a:r>
            <a:endParaRPr lang="en-US" sz="2000" b="1" dirty="0">
              <a:solidFill>
                <a:schemeClr val="tx2">
                  <a:lumMod val="75000"/>
                </a:schemeClr>
              </a:solidFill>
            </a:endParaRPr>
          </a:p>
        </p:txBody>
      </p:sp>
    </p:spTree>
    <p:extLst>
      <p:ext uri="{BB962C8B-B14F-4D97-AF65-F5344CB8AC3E}">
        <p14:creationId xmlns:p14="http://schemas.microsoft.com/office/powerpoint/2010/main" val="1938054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439830" cy="709865"/>
          </a:xfrm>
        </p:spPr>
        <p:txBody>
          <a:bodyPr/>
          <a:lstStyle/>
          <a:p>
            <a:pPr algn="ctr"/>
            <a:r>
              <a:rPr lang="ar-SA" dirty="0"/>
              <a:t>أهداف الدراسة </a:t>
            </a:r>
            <a:endParaRPr lang="en-US" dirty="0"/>
          </a:p>
        </p:txBody>
      </p:sp>
      <p:sp>
        <p:nvSpPr>
          <p:cNvPr id="3" name="Content Placeholder 2"/>
          <p:cNvSpPr>
            <a:spLocks noGrp="1"/>
          </p:cNvSpPr>
          <p:nvPr>
            <p:ph idx="1"/>
          </p:nvPr>
        </p:nvSpPr>
        <p:spPr>
          <a:xfrm>
            <a:off x="727455" y="2346672"/>
            <a:ext cx="7716860" cy="3962648"/>
          </a:xfrm>
        </p:spPr>
        <p:txBody>
          <a:bodyPr>
            <a:normAutofit fontScale="92500" lnSpcReduction="10000"/>
          </a:bodyPr>
          <a:lstStyle/>
          <a:p>
            <a:pPr lvl="0" algn="r" rtl="1" fontAlgn="base"/>
            <a:r>
              <a:rPr lang="ar-SA" sz="2000" dirty="0"/>
              <a:t>إبراز دور نظم دعم القرار في اتخاذ القرارات الإستراتيجية في المؤسسة</a:t>
            </a:r>
            <a:r>
              <a:rPr lang="ar-SA" sz="2000" dirty="0" smtClean="0"/>
              <a:t>.</a:t>
            </a:r>
          </a:p>
          <a:p>
            <a:pPr marL="0" lvl="0" indent="0" algn="r" rtl="1" fontAlgn="base">
              <a:buNone/>
            </a:pPr>
            <a:endParaRPr lang="ar-SA" sz="2000" dirty="0"/>
          </a:p>
          <a:p>
            <a:pPr lvl="0" algn="r" rtl="1" fontAlgn="base"/>
            <a:r>
              <a:rPr lang="ar-SA" sz="2000" dirty="0"/>
              <a:t> التعرف على واقع نظم دعم القرار في مؤسسات القطاع الخاص في الضفة الغربية.</a:t>
            </a:r>
          </a:p>
          <a:p>
            <a:pPr lvl="0" algn="r" rtl="1" fontAlgn="base"/>
            <a:endParaRPr lang="ar-SA" sz="2000" dirty="0" smtClean="0"/>
          </a:p>
          <a:p>
            <a:pPr lvl="0" algn="r" rtl="1" fontAlgn="base"/>
            <a:r>
              <a:rPr lang="ar-SA" sz="2000" dirty="0" smtClean="0"/>
              <a:t> </a:t>
            </a:r>
            <a:r>
              <a:rPr lang="ar-SA" sz="2000" dirty="0"/>
              <a:t>معرفة ما هو مفهوم نظم دعم القرار من قبل مدراء المؤسسات.</a:t>
            </a:r>
          </a:p>
          <a:p>
            <a:pPr lvl="0" algn="r" rtl="1" fontAlgn="base"/>
            <a:endParaRPr lang="ar-SA" sz="2000" dirty="0" smtClean="0"/>
          </a:p>
          <a:p>
            <a:pPr lvl="0" algn="r" rtl="1" fontAlgn="base"/>
            <a:r>
              <a:rPr lang="ar-SA" sz="2000" dirty="0" smtClean="0"/>
              <a:t>معرفة </a:t>
            </a:r>
            <a:r>
              <a:rPr lang="ar-SA" sz="2000" dirty="0"/>
              <a:t>كيفية استفادة المدراء للمعلومات المقدمة من نظم دعم القرار. </a:t>
            </a:r>
          </a:p>
          <a:p>
            <a:pPr lvl="0" algn="r" rtl="1" fontAlgn="base"/>
            <a:endParaRPr lang="ar-SA" sz="2000" dirty="0" smtClean="0"/>
          </a:p>
          <a:p>
            <a:pPr lvl="0" algn="r" rtl="1" fontAlgn="base"/>
            <a:r>
              <a:rPr lang="ar-SA" sz="2000" dirty="0" smtClean="0"/>
              <a:t>إبراز </a:t>
            </a:r>
            <a:r>
              <a:rPr lang="ar-SA" sz="2000" dirty="0"/>
              <a:t>أهمية مزايا نظم دعم القرار. </a:t>
            </a:r>
          </a:p>
          <a:p>
            <a:pPr lvl="0" algn="r" rtl="1" fontAlgn="base"/>
            <a:endParaRPr lang="ar-SA" sz="2000" dirty="0" smtClean="0"/>
          </a:p>
          <a:p>
            <a:pPr lvl="0" algn="r" rtl="1" fontAlgn="base"/>
            <a:r>
              <a:rPr lang="ar-SA" sz="2000" dirty="0" smtClean="0"/>
              <a:t>الخروج </a:t>
            </a:r>
            <a:r>
              <a:rPr lang="ar-SA" sz="2000" dirty="0"/>
              <a:t>بمجموعة من الحلول و الاقتراحات حول الصعوبات والمعيقات في تطبيق نظم دعم القرار بالمؤسسات.</a:t>
            </a:r>
            <a:endParaRPr lang="en-US" sz="2000" dirty="0"/>
          </a:p>
        </p:txBody>
      </p:sp>
    </p:spTree>
    <p:extLst>
      <p:ext uri="{BB962C8B-B14F-4D97-AF65-F5344CB8AC3E}">
        <p14:creationId xmlns:p14="http://schemas.microsoft.com/office/powerpoint/2010/main" val="68546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1000"/>
                                        <p:tgtEl>
                                          <p:spTgt spid="3">
                                            <p:txEl>
                                              <p:pRg st="10" end="10"/>
                                            </p:txEl>
                                          </p:spTgt>
                                        </p:tgtEl>
                                      </p:cBhvr>
                                    </p:animEffect>
                                    <p:anim calcmode="lin" valueType="num">
                                      <p:cBhvr>
                                        <p:cTn id="4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592230" cy="709865"/>
          </a:xfrm>
        </p:spPr>
        <p:txBody>
          <a:bodyPr/>
          <a:lstStyle/>
          <a:p>
            <a:pPr algn="ctr"/>
            <a:r>
              <a:rPr lang="ar-SA" dirty="0"/>
              <a:t>أهمية الدراسة </a:t>
            </a:r>
            <a:endParaRPr lang="en-US" dirty="0"/>
          </a:p>
        </p:txBody>
      </p:sp>
      <p:sp>
        <p:nvSpPr>
          <p:cNvPr id="3" name="Content Placeholder 2"/>
          <p:cNvSpPr>
            <a:spLocks noGrp="1"/>
          </p:cNvSpPr>
          <p:nvPr>
            <p:ph idx="1"/>
          </p:nvPr>
        </p:nvSpPr>
        <p:spPr>
          <a:xfrm>
            <a:off x="709589" y="3048000"/>
            <a:ext cx="7904991" cy="3233975"/>
          </a:xfrm>
        </p:spPr>
        <p:txBody>
          <a:bodyPr>
            <a:normAutofit/>
          </a:bodyPr>
          <a:lstStyle/>
          <a:p>
            <a:pPr algn="just">
              <a:buFont typeface="Wingdings" pitchFamily="2" charset="2"/>
              <a:buChar char="§"/>
            </a:pPr>
            <a:r>
              <a:rPr lang="ar-SA" sz="2000" dirty="0"/>
              <a:t>أدى التغير في بيئة الإدارة واتخاذ القرار في وقتنا الحالي إلى ضرورة استخدام تكنولوجيا المعلومات ونظم دعم القرار</a:t>
            </a:r>
            <a:r>
              <a:rPr lang="ar-SA" sz="2000" dirty="0" smtClean="0"/>
              <a:t>, فأصبحت </a:t>
            </a:r>
            <a:r>
              <a:rPr lang="ar-SA" sz="2000" dirty="0"/>
              <a:t>المؤسسات وأعمالها الآن أكثر تعقيدا مما سبق,فهي بحاجة إلى معلومات دقيقة وجديدة لتتفوق على منافسيها وتحقق أهدافها وتزيد من كفاءتها.</a:t>
            </a:r>
          </a:p>
          <a:p>
            <a:pPr marL="0" indent="0" algn="just" rtl="1">
              <a:buNone/>
            </a:pPr>
            <a:r>
              <a:rPr lang="ar-SA" sz="2000" dirty="0"/>
              <a:t>فعندما يتخذ المدير </a:t>
            </a:r>
            <a:r>
              <a:rPr lang="ar-SA" sz="2000" dirty="0" smtClean="0"/>
              <a:t>قراراً </a:t>
            </a:r>
            <a:r>
              <a:rPr lang="ar-SA" sz="2000" dirty="0"/>
              <a:t>فهو يتعلق بمصير مؤسسة كاملة وهكذا تزداد أهمية وخطورة القرار كلما اتسعت المساحة المجتمعية المرتبطة بتأثيرات القرار المتخذ</a:t>
            </a:r>
            <a:r>
              <a:rPr lang="ar-SA" sz="2000" dirty="0" smtClean="0"/>
              <a:t>, لذلك </a:t>
            </a:r>
            <a:r>
              <a:rPr lang="ar-SA" sz="2000" dirty="0"/>
              <a:t>يشكل القرار الإستراتيجي المرتكز الأساسي لنجاح المؤسسات أو فشلها.</a:t>
            </a:r>
          </a:p>
          <a:p>
            <a:pPr algn="just" rtl="1">
              <a:buFont typeface="Wingdings" pitchFamily="2" charset="2"/>
              <a:buChar char="§"/>
            </a:pPr>
            <a:r>
              <a:rPr lang="ar-SA" sz="2000" dirty="0"/>
              <a:t>هذه </a:t>
            </a:r>
            <a:r>
              <a:rPr lang="ar-SA" sz="2000" dirty="0" smtClean="0"/>
              <a:t>الأسباب </a:t>
            </a:r>
            <a:r>
              <a:rPr lang="ar-SA" sz="2000" dirty="0"/>
              <a:t>وغيرها تدفع المدراء إلى التوجه لنظم دعم القرار للحصول على أعلى وأفضل النتائج لغرض اتخاذ القرارات الصائبة.</a:t>
            </a:r>
          </a:p>
        </p:txBody>
      </p:sp>
    </p:spTree>
    <p:extLst>
      <p:ext uri="{BB962C8B-B14F-4D97-AF65-F5344CB8AC3E}">
        <p14:creationId xmlns:p14="http://schemas.microsoft.com/office/powerpoint/2010/main" val="141650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a:t>فرضيات </a:t>
            </a:r>
            <a:r>
              <a:rPr lang="ar-SA" dirty="0" smtClean="0"/>
              <a:t>الدراسة</a:t>
            </a:r>
            <a:endParaRPr lang="ar-SA" dirty="0"/>
          </a:p>
        </p:txBody>
      </p:sp>
      <p:sp>
        <p:nvSpPr>
          <p:cNvPr id="3" name="Content Placeholder 2"/>
          <p:cNvSpPr>
            <a:spLocks noGrp="1"/>
          </p:cNvSpPr>
          <p:nvPr>
            <p:ph idx="1"/>
          </p:nvPr>
        </p:nvSpPr>
        <p:spPr/>
        <p:txBody>
          <a:bodyPr>
            <a:normAutofit/>
          </a:bodyPr>
          <a:lstStyle/>
          <a:p>
            <a:pPr marL="0" indent="0">
              <a:buNone/>
            </a:pPr>
            <a:r>
              <a:rPr lang="ar-SA" dirty="0"/>
              <a:t>للإجابة عن الإشكالية والأسئلة الفرعية المنبثقة منها تم صياغة الفرضيات </a:t>
            </a:r>
            <a:r>
              <a:rPr lang="ar-SA" dirty="0" smtClean="0"/>
              <a:t>الآتية :</a:t>
            </a:r>
          </a:p>
          <a:p>
            <a:pPr marL="0" indent="0">
              <a:buNone/>
            </a:pPr>
            <a:endParaRPr lang="ar-SA" dirty="0"/>
          </a:p>
          <a:p>
            <a:pPr marL="457200" indent="-457200">
              <a:buFont typeface="+mj-lt"/>
              <a:buAutoNum type="arabicPeriod"/>
            </a:pPr>
            <a:r>
              <a:rPr lang="ar-SA" sz="2000" b="1" dirty="0" smtClean="0"/>
              <a:t>الفرضية الرئيسية :</a:t>
            </a:r>
          </a:p>
          <a:p>
            <a:pPr marL="548640" lvl="2" indent="0">
              <a:buNone/>
            </a:pPr>
            <a:r>
              <a:rPr lang="ar-SA" sz="1400" dirty="0"/>
              <a:t>	</a:t>
            </a:r>
            <a:r>
              <a:rPr lang="ar-SA" dirty="0" smtClean="0"/>
              <a:t>لنظم </a:t>
            </a:r>
            <a:r>
              <a:rPr lang="ar-SA" dirty="0"/>
              <a:t>دعم القرار دور كبير في اتخاذ القرار الاستراتيجي من خلال تجميعه للبيانات </a:t>
            </a:r>
            <a:r>
              <a:rPr lang="ar-SA" dirty="0" smtClean="0"/>
              <a:t>والقيام بتحليلها 	وتقديمها </a:t>
            </a:r>
            <a:r>
              <a:rPr lang="ar-SA" dirty="0"/>
              <a:t>لمتخذ القرار </a:t>
            </a:r>
            <a:r>
              <a:rPr lang="ar-SA" dirty="0" smtClean="0"/>
              <a:t>في </a:t>
            </a:r>
            <a:r>
              <a:rPr lang="ar-SA" dirty="0"/>
              <a:t>الوقت المناسب</a:t>
            </a:r>
            <a:r>
              <a:rPr lang="ar-SA" dirty="0" smtClean="0"/>
              <a:t>.</a:t>
            </a:r>
            <a:endParaRPr lang="ar-SA" b="1" dirty="0" smtClean="0"/>
          </a:p>
          <a:p>
            <a:pPr marL="457200" indent="-457200">
              <a:buFont typeface="+mj-lt"/>
              <a:buAutoNum type="arabicPeriod"/>
            </a:pPr>
            <a:endParaRPr lang="ar-SA" sz="2000" b="1" dirty="0" smtClean="0"/>
          </a:p>
          <a:p>
            <a:pPr marL="457200" indent="-457200">
              <a:buFont typeface="+mj-lt"/>
              <a:buAutoNum type="arabicPeriod"/>
            </a:pPr>
            <a:r>
              <a:rPr lang="ar-SA" sz="2000" b="1" dirty="0" smtClean="0"/>
              <a:t>الفرضيات الجزئية :</a:t>
            </a:r>
          </a:p>
          <a:p>
            <a:pPr lvl="2">
              <a:buFont typeface="Wingdings" pitchFamily="2" charset="2"/>
              <a:buChar char="§"/>
            </a:pPr>
            <a:r>
              <a:rPr lang="ar-SA" dirty="0"/>
              <a:t>نظم دعم القرار وهو نظام يساعد المدراء في صنع القرارات المبرمجة وغير المبرمجة.</a:t>
            </a:r>
            <a:endParaRPr lang="en-US" dirty="0"/>
          </a:p>
          <a:p>
            <a:pPr lvl="2">
              <a:buFont typeface="Wingdings" pitchFamily="2" charset="2"/>
              <a:buChar char="§"/>
            </a:pPr>
            <a:r>
              <a:rPr lang="ar-SA" dirty="0"/>
              <a:t>تعمل المؤسسة على توفير العوامل المادية, الفنية, البشرية, والتنظيمية والبرامج التدريبية من أجل نجاح تطبيق نظم </a:t>
            </a:r>
            <a:r>
              <a:rPr lang="ar-SA" dirty="0" smtClean="0"/>
              <a:t>دعم </a:t>
            </a:r>
            <a:r>
              <a:rPr lang="ar-SA" dirty="0"/>
              <a:t>القرار.</a:t>
            </a:r>
            <a:endParaRPr lang="en-US" dirty="0"/>
          </a:p>
          <a:p>
            <a:pPr lvl="2">
              <a:buFont typeface="Wingdings" pitchFamily="2" charset="2"/>
              <a:buChar char="§"/>
            </a:pPr>
            <a:r>
              <a:rPr lang="ar-SA" dirty="0"/>
              <a:t>تعمل نظم دعم القرار على توفير المعلومات اللازمة للمدير من خلال: التقارير, الاستفسار, والمحاكاة</a:t>
            </a:r>
            <a:r>
              <a:rPr lang="ar-SA" dirty="0" smtClean="0"/>
              <a:t>.</a:t>
            </a:r>
            <a:endParaRPr lang="ar-SA" b="1" dirty="0" smtClean="0"/>
          </a:p>
        </p:txBody>
      </p:sp>
    </p:spTree>
    <p:extLst>
      <p:ext uri="{BB962C8B-B14F-4D97-AF65-F5344CB8AC3E}">
        <p14:creationId xmlns:p14="http://schemas.microsoft.com/office/powerpoint/2010/main" val="2937935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287430" cy="709865"/>
          </a:xfrm>
        </p:spPr>
        <p:txBody>
          <a:bodyPr/>
          <a:lstStyle/>
          <a:p>
            <a:pPr algn="ctr"/>
            <a:r>
              <a:rPr lang="ar-SA" dirty="0"/>
              <a:t>محددات الدراسة </a:t>
            </a:r>
            <a:endParaRPr lang="en-US" dirty="0"/>
          </a:p>
        </p:txBody>
      </p:sp>
      <p:sp>
        <p:nvSpPr>
          <p:cNvPr id="3" name="Content Placeholder 2"/>
          <p:cNvSpPr>
            <a:spLocks noGrp="1"/>
          </p:cNvSpPr>
          <p:nvPr>
            <p:ph idx="1"/>
          </p:nvPr>
        </p:nvSpPr>
        <p:spPr>
          <a:xfrm>
            <a:off x="899592" y="2438400"/>
            <a:ext cx="7426868" cy="4158952"/>
          </a:xfrm>
        </p:spPr>
        <p:txBody>
          <a:bodyPr>
            <a:noAutofit/>
          </a:bodyPr>
          <a:lstStyle/>
          <a:p>
            <a:pPr algn="r" rtl="1"/>
            <a:r>
              <a:rPr lang="ar-SA" sz="2000" b="1" dirty="0"/>
              <a:t> </a:t>
            </a:r>
            <a:r>
              <a:rPr lang="ar-SA" sz="2000" b="1" dirty="0" smtClean="0"/>
              <a:t>لقد </a:t>
            </a:r>
            <a:r>
              <a:rPr lang="ar-SA" sz="2000" b="1" dirty="0"/>
              <a:t>أجريت هذه الدراسة ضمن المحددات التالية</a:t>
            </a:r>
            <a:r>
              <a:rPr lang="ar-SA" sz="2000" b="1" dirty="0" smtClean="0"/>
              <a:t>:</a:t>
            </a:r>
          </a:p>
          <a:p>
            <a:pPr marL="0" indent="0" algn="r" rtl="1">
              <a:buNone/>
            </a:pPr>
            <a:endParaRPr lang="en-US" sz="2000" dirty="0"/>
          </a:p>
          <a:p>
            <a:pPr lvl="1"/>
            <a:r>
              <a:rPr lang="ar-SA" dirty="0"/>
              <a:t>ركزت الدراسة على أهمية معرفة دور نظم دعم القرار في اتخاذ القرارات الإستراتيجية في المؤسسة.</a:t>
            </a:r>
            <a:endParaRPr lang="en-US" dirty="0"/>
          </a:p>
          <a:p>
            <a:pPr lvl="0" algn="r" rtl="1"/>
            <a:endParaRPr lang="ar-SA" sz="2800" dirty="0"/>
          </a:p>
          <a:p>
            <a:pPr lvl="1"/>
            <a:r>
              <a:rPr lang="ar-SA" dirty="0"/>
              <a:t>استخدمت هذه الدراسة المنهجية الوصفية.</a:t>
            </a:r>
            <a:endParaRPr lang="en-US" dirty="0"/>
          </a:p>
          <a:p>
            <a:pPr lvl="0" algn="r" rtl="1"/>
            <a:endParaRPr lang="ar-SA" sz="2800" dirty="0"/>
          </a:p>
          <a:p>
            <a:pPr lvl="1"/>
            <a:r>
              <a:rPr lang="ar-SA" dirty="0"/>
              <a:t>اقتصرت الدراسة على مؤسسات القطاع الخاص في الضفة الغربية. </a:t>
            </a:r>
          </a:p>
          <a:p>
            <a:pPr lvl="0" algn="r" rtl="1"/>
            <a:endParaRPr lang="ar-SA" sz="2800" dirty="0"/>
          </a:p>
          <a:p>
            <a:pPr lvl="1"/>
            <a:r>
              <a:rPr lang="ar-SA" dirty="0"/>
              <a:t>استخدمت هذه الدراسة أسلوب أو أداة الاستبانة في جمع المعلومات فقط </a:t>
            </a:r>
            <a:r>
              <a:rPr lang="ar-SA" dirty="0" smtClean="0"/>
              <a:t>.</a:t>
            </a:r>
            <a:endParaRPr lang="en-US" sz="2400" dirty="0"/>
          </a:p>
          <a:p>
            <a:pPr marL="0" indent="0" algn="r">
              <a:buNone/>
            </a:pPr>
            <a:endParaRPr lang="en-US" sz="2000" dirty="0"/>
          </a:p>
        </p:txBody>
      </p:sp>
    </p:spTree>
    <p:extLst>
      <p:ext uri="{BB962C8B-B14F-4D97-AF65-F5344CB8AC3E}">
        <p14:creationId xmlns:p14="http://schemas.microsoft.com/office/powerpoint/2010/main" val="325352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1000"/>
                                        <p:tgtEl>
                                          <p:spTgt spid="3">
                                            <p:txEl>
                                              <p:pRg st="8" end="8"/>
                                            </p:txEl>
                                          </p:spTgt>
                                        </p:tgtEl>
                                      </p:cBhvr>
                                    </p:animEffect>
                                    <p:anim calcmode="lin" valueType="num">
                                      <p:cBhvr>
                                        <p:cTn id="2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7800" y="762000"/>
            <a:ext cx="6345260" cy="709865"/>
          </a:xfrm>
        </p:spPr>
        <p:txBody>
          <a:bodyPr>
            <a:normAutofit/>
          </a:bodyPr>
          <a:lstStyle/>
          <a:p>
            <a:pPr algn="ctr"/>
            <a:r>
              <a:rPr lang="ar-SA" dirty="0" smtClean="0"/>
              <a:t>الدراسات الأدبية </a:t>
            </a:r>
            <a:endParaRPr lang="en-US" dirty="0"/>
          </a:p>
        </p:txBody>
      </p:sp>
      <p:graphicFrame>
        <p:nvGraphicFramePr>
          <p:cNvPr id="10" name="Content Placeholder 9"/>
          <p:cNvGraphicFramePr>
            <a:graphicFrameLocks noGrp="1"/>
          </p:cNvGraphicFramePr>
          <p:nvPr>
            <p:ph idx="4294967295"/>
            <p:extLst>
              <p:ext uri="{D42A27DB-BD31-4B8C-83A1-F6EECF244321}">
                <p14:modId xmlns:p14="http://schemas.microsoft.com/office/powerpoint/2010/main" val="1590180543"/>
              </p:ext>
            </p:extLst>
          </p:nvPr>
        </p:nvGraphicFramePr>
        <p:xfrm>
          <a:off x="755576" y="1574661"/>
          <a:ext cx="7344816" cy="4796605"/>
        </p:xfrm>
        <a:graphic>
          <a:graphicData uri="http://schemas.openxmlformats.org/drawingml/2006/table">
            <a:tbl>
              <a:tblPr firstRow="1" bandRow="1">
                <a:tableStyleId>{5C22544A-7EE6-4342-B048-85BDC9FD1C3A}</a:tableStyleId>
              </a:tblPr>
              <a:tblGrid>
                <a:gridCol w="1836204"/>
                <a:gridCol w="3231719"/>
                <a:gridCol w="1542411"/>
                <a:gridCol w="734482"/>
              </a:tblGrid>
              <a:tr h="690031">
                <a:tc>
                  <a:txBody>
                    <a:bodyPr/>
                    <a:lstStyle/>
                    <a:p>
                      <a:pPr marL="0" marR="0" algn="ctr">
                        <a:lnSpc>
                          <a:spcPct val="107000"/>
                        </a:lnSpc>
                        <a:spcBef>
                          <a:spcPts val="0"/>
                        </a:spcBef>
                        <a:spcAft>
                          <a:spcPts val="0"/>
                        </a:spcAft>
                      </a:pPr>
                      <a:r>
                        <a:rPr lang="ar-SA" sz="2400" dirty="0">
                          <a:effectLst/>
                        </a:rPr>
                        <a:t> </a:t>
                      </a:r>
                      <a:r>
                        <a:rPr lang="ar-SA" sz="2400" dirty="0" smtClean="0">
                          <a:effectLst/>
                        </a:rPr>
                        <a:t>المرجع</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1600" dirty="0">
                          <a:effectLst/>
                        </a:rPr>
                        <a:t> </a:t>
                      </a:r>
                      <a:r>
                        <a:rPr lang="ar-SA" sz="2400" dirty="0" smtClean="0">
                          <a:effectLst/>
                        </a:rPr>
                        <a:t>الوصف</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2400" dirty="0">
                          <a:effectLst/>
                        </a:rPr>
                        <a:t> </a:t>
                      </a:r>
                      <a:r>
                        <a:rPr lang="ar-SA" sz="2400" dirty="0" smtClean="0">
                          <a:effectLst/>
                        </a:rPr>
                        <a:t>الدراسة</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1600" dirty="0">
                          <a:effectLst/>
                        </a:rPr>
                        <a:t> </a:t>
                      </a:r>
                      <a:r>
                        <a:rPr lang="ar-SA" sz="2400" dirty="0" smtClean="0">
                          <a:effectLst/>
                        </a:rPr>
                        <a:t>الرقم</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215617">
                <a:tc>
                  <a:txBody>
                    <a:bodyPr/>
                    <a:lstStyle/>
                    <a:p>
                      <a:pPr marL="0" marR="0" algn="r">
                        <a:lnSpc>
                          <a:spcPct val="107000"/>
                        </a:lnSpc>
                        <a:spcBef>
                          <a:spcPts val="0"/>
                        </a:spcBef>
                        <a:spcAft>
                          <a:spcPts val="0"/>
                        </a:spcAft>
                      </a:pPr>
                      <a:r>
                        <a:rPr lang="ar-SA" sz="1600" dirty="0">
                          <a:effectLst/>
                        </a:rPr>
                        <a:t> </a:t>
                      </a:r>
                      <a:endParaRPr lang="en-US" sz="1200" dirty="0">
                        <a:effectLst/>
                      </a:endParaRPr>
                    </a:p>
                    <a:p>
                      <a:pPr marL="0" marR="0" algn="justLow">
                        <a:lnSpc>
                          <a:spcPct val="107000"/>
                        </a:lnSpc>
                        <a:spcBef>
                          <a:spcPts val="0"/>
                        </a:spcBef>
                        <a:spcAft>
                          <a:spcPts val="0"/>
                        </a:spcAft>
                      </a:pPr>
                      <a:r>
                        <a:rPr lang="ar-SA" sz="1800" dirty="0" smtClean="0">
                          <a:effectLst/>
                        </a:rPr>
                        <a:t>(أسماء</a:t>
                      </a:r>
                      <a:r>
                        <a:rPr lang="ar-SA" sz="1800" baseline="0" dirty="0" smtClean="0">
                          <a:effectLst/>
                        </a:rPr>
                        <a:t> </a:t>
                      </a:r>
                      <a:r>
                        <a:rPr lang="ar-SA" sz="1800" baseline="0" dirty="0" err="1" smtClean="0">
                          <a:effectLst/>
                        </a:rPr>
                        <a:t>عيساني</a:t>
                      </a:r>
                      <a:r>
                        <a:rPr lang="ar-SA" sz="1800" baseline="0" dirty="0" smtClean="0">
                          <a:effectLst/>
                        </a:rPr>
                        <a:t> , جمال </a:t>
                      </a:r>
                      <a:r>
                        <a:rPr lang="ar-SA" sz="1800" baseline="0" dirty="0" err="1" smtClean="0">
                          <a:effectLst/>
                        </a:rPr>
                        <a:t>جابري</a:t>
                      </a:r>
                      <a:r>
                        <a:rPr lang="ar-SA" sz="1800" baseline="0" dirty="0" smtClean="0">
                          <a:effectLst/>
                        </a:rPr>
                        <a:t>, 2016</a:t>
                      </a:r>
                      <a:r>
                        <a:rPr lang="ar-SA" sz="1800" dirty="0" smtClean="0">
                          <a:effectLst/>
                        </a:rPr>
                        <a:t> )</a:t>
                      </a:r>
                      <a:endParaRPr lang="en-US" sz="1800" dirty="0">
                        <a:effectLst/>
                      </a:endParaRPr>
                    </a:p>
                    <a:p>
                      <a:pPr marL="0" marR="0" algn="r">
                        <a:lnSpc>
                          <a:spcPct val="107000"/>
                        </a:lnSpc>
                        <a:spcBef>
                          <a:spcPts val="0"/>
                        </a:spcBef>
                        <a:spcAft>
                          <a:spcPts val="0"/>
                        </a:spcAft>
                      </a:pPr>
                      <a:r>
                        <a:rPr lang="en-US" sz="16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07000"/>
                        </a:lnSpc>
                        <a:spcBef>
                          <a:spcPts val="0"/>
                        </a:spcBef>
                        <a:spcAft>
                          <a:spcPts val="0"/>
                        </a:spcAft>
                      </a:pPr>
                      <a:r>
                        <a:rPr lang="ar-SA" sz="1800" dirty="0" smtClean="0">
                          <a:effectLst/>
                        </a:rPr>
                        <a:t>تناولت</a:t>
                      </a:r>
                      <a:r>
                        <a:rPr lang="ar-SA" sz="1800" baseline="0" dirty="0" smtClean="0">
                          <a:effectLst/>
                        </a:rPr>
                        <a:t> هذه الدراسة إبراز الدور الذي تؤديه نظم دعم القرار في اتخاذ القرار الإستراتيجي ,ومن أبرز النتائج التي تم الوصول إليها تبيان صحة الفرضية الرئيسية بأنه هناك دور لنظم دعم القرار في اتخاذ القرارات الإستراتيجية.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justLow">
                        <a:lnSpc>
                          <a:spcPct val="107000"/>
                        </a:lnSpc>
                        <a:spcBef>
                          <a:spcPts val="0"/>
                        </a:spcBef>
                        <a:spcAft>
                          <a:spcPts val="0"/>
                        </a:spcAft>
                      </a:pPr>
                      <a:r>
                        <a:rPr lang="ar-SA" sz="1800" b="0" dirty="0" smtClean="0">
                          <a:effectLst/>
                        </a:rPr>
                        <a:t>دور نظم دعم القرار في اتخاذ القرار الإستراتيجي في المؤسسة الاقتصادية</a:t>
                      </a:r>
                      <a:r>
                        <a:rPr lang="en-US" sz="1800" b="0" dirty="0">
                          <a:effectLst/>
                        </a:rPr>
                        <a:t> </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1600" dirty="0">
                          <a:effectLst/>
                        </a:rPr>
                        <a:t> </a:t>
                      </a:r>
                      <a:endParaRPr lang="en-US" sz="1200" dirty="0">
                        <a:effectLst/>
                      </a:endParaRPr>
                    </a:p>
                    <a:p>
                      <a:pPr marL="0" marR="0" algn="ctr">
                        <a:lnSpc>
                          <a:spcPct val="107000"/>
                        </a:lnSpc>
                        <a:spcBef>
                          <a:spcPts val="0"/>
                        </a:spcBef>
                        <a:spcAft>
                          <a:spcPts val="0"/>
                        </a:spcAft>
                      </a:pPr>
                      <a:r>
                        <a:rPr lang="ar-SA" sz="2400" dirty="0" smtClean="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890957">
                <a:tc>
                  <a:txBody>
                    <a:bodyPr/>
                    <a:lstStyle/>
                    <a:p>
                      <a:pPr marL="0" marR="0" algn="r">
                        <a:lnSpc>
                          <a:spcPct val="107000"/>
                        </a:lnSpc>
                        <a:spcBef>
                          <a:spcPts val="0"/>
                        </a:spcBef>
                        <a:spcAft>
                          <a:spcPts val="0"/>
                        </a:spcAft>
                      </a:pPr>
                      <a:r>
                        <a:rPr lang="ar-SA" sz="1600" dirty="0">
                          <a:effectLst/>
                        </a:rPr>
                        <a:t> </a:t>
                      </a:r>
                      <a:endParaRPr lang="en-US" sz="1200" dirty="0">
                        <a:effectLst/>
                      </a:endParaRPr>
                    </a:p>
                    <a:p>
                      <a:pPr marL="0" marR="0" algn="justLow" rtl="1">
                        <a:lnSpc>
                          <a:spcPct val="107000"/>
                        </a:lnSpc>
                        <a:spcBef>
                          <a:spcPts val="0"/>
                        </a:spcBef>
                        <a:spcAft>
                          <a:spcPts val="0"/>
                        </a:spcAft>
                      </a:pPr>
                      <a:r>
                        <a:rPr lang="ar-SA" sz="1800" dirty="0" smtClean="0">
                          <a:effectLst/>
                        </a:rPr>
                        <a:t>(د.</a:t>
                      </a:r>
                      <a:r>
                        <a:rPr lang="ar-SA" sz="1800" dirty="0" err="1" smtClean="0">
                          <a:effectLst/>
                        </a:rPr>
                        <a:t>خبابة</a:t>
                      </a:r>
                      <a:r>
                        <a:rPr lang="ar-SA" sz="1800" baseline="0" dirty="0" smtClean="0">
                          <a:effectLst/>
                        </a:rPr>
                        <a:t> عبد الله , </a:t>
                      </a:r>
                      <a:r>
                        <a:rPr lang="ar-SA" sz="1800" baseline="0" dirty="0" err="1" smtClean="0">
                          <a:effectLst/>
                        </a:rPr>
                        <a:t>جباري</a:t>
                      </a:r>
                      <a:r>
                        <a:rPr lang="ar-SA" sz="1800" baseline="0" dirty="0" smtClean="0">
                          <a:effectLst/>
                        </a:rPr>
                        <a:t> عبد الوهاب, الجزائر)</a:t>
                      </a:r>
                      <a:r>
                        <a:rPr lang="ar-SA" sz="1800" dirty="0">
                          <a:effectLst/>
                        </a:rPr>
                        <a:t>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07000"/>
                        </a:lnSpc>
                        <a:spcBef>
                          <a:spcPts val="0"/>
                        </a:spcBef>
                        <a:spcAft>
                          <a:spcPts val="0"/>
                        </a:spcAft>
                      </a:pPr>
                      <a:r>
                        <a:rPr lang="ar-SA" sz="1800" dirty="0" smtClean="0">
                          <a:effectLst/>
                        </a:rPr>
                        <a:t>هدفت</a:t>
                      </a:r>
                      <a:r>
                        <a:rPr lang="ar-SA" sz="1800" baseline="0" dirty="0" smtClean="0">
                          <a:effectLst/>
                        </a:rPr>
                        <a:t> الدراسة لمعرفة إلى أي مدى </a:t>
                      </a:r>
                      <a:r>
                        <a:rPr lang="ar-SA" sz="1800" dirty="0">
                          <a:effectLst/>
                        </a:rPr>
                        <a:t> </a:t>
                      </a:r>
                      <a:r>
                        <a:rPr lang="ar-SA" sz="1800" dirty="0" smtClean="0">
                          <a:effectLst/>
                        </a:rPr>
                        <a:t>يمكن الاعتماد على أساليب نظم دعم القرار والنظم</a:t>
                      </a:r>
                      <a:r>
                        <a:rPr lang="ar-SA" sz="1800" baseline="0" dirty="0" smtClean="0">
                          <a:effectLst/>
                        </a:rPr>
                        <a:t> الخبيرة ومدى مساهمتها في عملية اتخاذ القرارات</a:t>
                      </a:r>
                      <a:endParaRPr lang="en-US" sz="1800" dirty="0">
                        <a:effectLst/>
                      </a:endParaRPr>
                    </a:p>
                    <a:p>
                      <a:pPr marL="0" marR="0" algn="r">
                        <a:lnSpc>
                          <a:spcPct val="107000"/>
                        </a:lnSpc>
                        <a:spcBef>
                          <a:spcPts val="0"/>
                        </a:spcBef>
                        <a:spcAft>
                          <a:spcPts val="0"/>
                        </a:spcAft>
                      </a:pPr>
                      <a:r>
                        <a:rPr lang="ar-SA" sz="16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07000"/>
                        </a:lnSpc>
                        <a:spcBef>
                          <a:spcPts val="0"/>
                        </a:spcBef>
                        <a:spcAft>
                          <a:spcPts val="0"/>
                        </a:spcAft>
                      </a:pPr>
                      <a:r>
                        <a:rPr lang="ar-SA" sz="1800" dirty="0" smtClean="0">
                          <a:effectLst/>
                        </a:rPr>
                        <a:t>النظم</a:t>
                      </a:r>
                      <a:r>
                        <a:rPr lang="ar-SA" sz="1800" baseline="0" dirty="0" smtClean="0">
                          <a:effectLst/>
                        </a:rPr>
                        <a:t> الخبيرة ونظم دعم القرار كمدخل لاتخاذ القرار في المؤسسة</a:t>
                      </a:r>
                      <a:r>
                        <a:rPr lang="ar-SA" sz="1800" dirty="0" smtClean="0">
                          <a:effectLst/>
                        </a:rPr>
                        <a:t>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ar-SA" sz="1600" dirty="0">
                          <a:effectLst/>
                        </a:rPr>
                        <a:t> </a:t>
                      </a:r>
                      <a:endParaRPr lang="en-US" sz="1200" dirty="0">
                        <a:effectLst/>
                      </a:endParaRPr>
                    </a:p>
                    <a:p>
                      <a:pPr marL="0" marR="0" algn="ctr">
                        <a:lnSpc>
                          <a:spcPct val="107000"/>
                        </a:lnSpc>
                        <a:spcBef>
                          <a:spcPts val="0"/>
                        </a:spcBef>
                        <a:spcAft>
                          <a:spcPts val="0"/>
                        </a:spcAft>
                      </a:pPr>
                      <a:r>
                        <a:rPr lang="ar-SA" sz="2400" dirty="0" smtClean="0">
                          <a:effectLst/>
                        </a:rPr>
                        <a:t>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07849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ustom 1">
      <a:majorFont>
        <a:latin typeface="Arial Black"/>
        <a:ea typeface=""/>
        <a:cs typeface="Arial"/>
      </a:majorFont>
      <a:minorFont>
        <a:latin typeface="Arial"/>
        <a:ea typeface=""/>
        <a:cs typeface="Arial"/>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Clarity</Template>
  <TotalTime>3165</TotalTime>
  <Words>2091</Words>
  <Application>Microsoft Office PowerPoint</Application>
  <PresentationFormat>On-screen Show (4:3)</PresentationFormat>
  <Paragraphs>655</Paragraphs>
  <Slides>33</Slides>
  <Notes>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Clarity</vt:lpstr>
      <vt:lpstr>دور نظم دعم القرار في اتخاذ القرارات الإستراتيجية في مؤسسات القطاع الخاص في الضفة الغربية </vt:lpstr>
      <vt:lpstr>  المحتويات </vt:lpstr>
      <vt:lpstr>المقدمة</vt:lpstr>
      <vt:lpstr>مشكلة الدراسة </vt:lpstr>
      <vt:lpstr>أهداف الدراسة </vt:lpstr>
      <vt:lpstr>أهمية الدراسة </vt:lpstr>
      <vt:lpstr>فرضيات الدراسة</vt:lpstr>
      <vt:lpstr>محددات الدراسة </vt:lpstr>
      <vt:lpstr>الدراسات الأدبية </vt:lpstr>
      <vt:lpstr>الدراسات الأدبية</vt:lpstr>
      <vt:lpstr>مناطق توزيع العينة </vt:lpstr>
      <vt:lpstr>حجم العينة </vt:lpstr>
      <vt:lpstr>أداة جمع البيانات </vt:lpstr>
      <vt:lpstr>التحليل الاحصائي</vt:lpstr>
      <vt:lpstr>صدق وثبات الاداة</vt:lpstr>
      <vt:lpstr>توزيع عينة الدراسة حسب  الجنس :-</vt:lpstr>
      <vt:lpstr>توزيع عينة الدراسة حسب  الفئة العمرية :-</vt:lpstr>
      <vt:lpstr>توزيع عينة الدراسة حسب  المستوى التعليمي :-</vt:lpstr>
      <vt:lpstr>توزيع عينة الدراسة حسب  الموقع الوظيفي :-</vt:lpstr>
      <vt:lpstr>توزيع عينة الدراسة حسب  الموقع الوظيفي :-</vt:lpstr>
      <vt:lpstr>المحور الأول: العوامل الأساسية لتطبيق نظم دعم القرار في المؤسسة</vt:lpstr>
      <vt:lpstr>PowerPoint Presentation</vt:lpstr>
      <vt:lpstr>PowerPoint Presentation</vt:lpstr>
      <vt:lpstr>PowerPoint Presentation</vt:lpstr>
      <vt:lpstr>PowerPoint Presentation</vt:lpstr>
      <vt:lpstr>PowerPoint Presentation</vt:lpstr>
      <vt:lpstr>المحور الثاني: تطبيق نظم دعم القرار في عملية اتخاذ القرارات الإستراتيجية</vt:lpstr>
      <vt:lpstr>نتائج التحليل الإحصائي الوصفي لخصائص مفردات العينة</vt:lpstr>
      <vt:lpstr>نتائج التحليل الإحصائي الوصفي لخصائص مفردات العينة</vt:lpstr>
      <vt:lpstr>نتائج التحليل الإحصائي لاستجابة مفردات العينة نحو متغيرات الدراسة التابعة والمستقلة</vt:lpstr>
      <vt:lpstr>اختبار الفرضيات </vt:lpstr>
      <vt:lpstr>النتائج</vt:lpstr>
      <vt:lpstr>التوصيات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dc:creator>
  <cp:lastModifiedBy>Horizon</cp:lastModifiedBy>
  <cp:revision>209</cp:revision>
  <dcterms:created xsi:type="dcterms:W3CDTF">2016-04-24T04:06:30Z</dcterms:created>
  <dcterms:modified xsi:type="dcterms:W3CDTF">2017-05-24T06:13:10Z</dcterms:modified>
</cp:coreProperties>
</file>