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8"/>
  </p:notesMasterIdLst>
  <p:handoutMasterIdLst>
    <p:handoutMasterId r:id="rId139"/>
  </p:handoutMasterIdLst>
  <p:sldIdLst>
    <p:sldId id="256" r:id="rId2"/>
    <p:sldId id="261" r:id="rId3"/>
    <p:sldId id="384" r:id="rId4"/>
    <p:sldId id="275" r:id="rId5"/>
    <p:sldId id="262" r:id="rId6"/>
    <p:sldId id="263" r:id="rId7"/>
    <p:sldId id="383" r:id="rId8"/>
    <p:sldId id="378" r:id="rId9"/>
    <p:sldId id="381" r:id="rId10"/>
    <p:sldId id="380" r:id="rId11"/>
    <p:sldId id="379" r:id="rId12"/>
    <p:sldId id="382" r:id="rId13"/>
    <p:sldId id="264" r:id="rId14"/>
    <p:sldId id="277" r:id="rId15"/>
    <p:sldId id="276" r:id="rId16"/>
    <p:sldId id="266" r:id="rId17"/>
    <p:sldId id="267" r:id="rId18"/>
    <p:sldId id="268" r:id="rId19"/>
    <p:sldId id="269" r:id="rId20"/>
    <p:sldId id="270" r:id="rId21"/>
    <p:sldId id="271" r:id="rId22"/>
    <p:sldId id="278" r:id="rId23"/>
    <p:sldId id="279" r:id="rId24"/>
    <p:sldId id="280" r:id="rId25"/>
    <p:sldId id="281" r:id="rId26"/>
    <p:sldId id="282" r:id="rId27"/>
    <p:sldId id="283" r:id="rId28"/>
    <p:sldId id="400" r:id="rId29"/>
    <p:sldId id="401" r:id="rId30"/>
    <p:sldId id="285" r:id="rId31"/>
    <p:sldId id="286" r:id="rId32"/>
    <p:sldId id="272" r:id="rId33"/>
    <p:sldId id="288" r:id="rId34"/>
    <p:sldId id="398" r:id="rId35"/>
    <p:sldId id="273" r:id="rId36"/>
    <p:sldId id="289" r:id="rId37"/>
    <p:sldId id="291" r:id="rId38"/>
    <p:sldId id="290" r:id="rId39"/>
    <p:sldId id="292" r:id="rId40"/>
    <p:sldId id="293" r:id="rId41"/>
    <p:sldId id="274" r:id="rId42"/>
    <p:sldId id="294" r:id="rId43"/>
    <p:sldId id="295" r:id="rId44"/>
    <p:sldId id="296" r:id="rId45"/>
    <p:sldId id="297" r:id="rId46"/>
    <p:sldId id="298" r:id="rId47"/>
    <p:sldId id="299" r:id="rId48"/>
    <p:sldId id="301" r:id="rId49"/>
    <p:sldId id="302" r:id="rId50"/>
    <p:sldId id="303" r:id="rId51"/>
    <p:sldId id="304" r:id="rId52"/>
    <p:sldId id="305" r:id="rId53"/>
    <p:sldId id="300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99" r:id="rId76"/>
    <p:sldId id="327" r:id="rId77"/>
    <p:sldId id="330" r:id="rId78"/>
    <p:sldId id="331" r:id="rId79"/>
    <p:sldId id="332" r:id="rId80"/>
    <p:sldId id="328" r:id="rId81"/>
    <p:sldId id="329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8" r:id="rId97"/>
    <p:sldId id="349" r:id="rId98"/>
    <p:sldId id="350" r:id="rId99"/>
    <p:sldId id="347" r:id="rId100"/>
    <p:sldId id="351" r:id="rId101"/>
    <p:sldId id="352" r:id="rId102"/>
    <p:sldId id="353" r:id="rId103"/>
    <p:sldId id="354" r:id="rId104"/>
    <p:sldId id="355" r:id="rId105"/>
    <p:sldId id="356" r:id="rId106"/>
    <p:sldId id="358" r:id="rId107"/>
    <p:sldId id="357" r:id="rId108"/>
    <p:sldId id="359" r:id="rId109"/>
    <p:sldId id="360" r:id="rId110"/>
    <p:sldId id="361" r:id="rId111"/>
    <p:sldId id="363" r:id="rId112"/>
    <p:sldId id="364" r:id="rId113"/>
    <p:sldId id="365" r:id="rId114"/>
    <p:sldId id="366" r:id="rId115"/>
    <p:sldId id="367" r:id="rId116"/>
    <p:sldId id="368" r:id="rId117"/>
    <p:sldId id="369" r:id="rId118"/>
    <p:sldId id="370" r:id="rId119"/>
    <p:sldId id="371" r:id="rId120"/>
    <p:sldId id="372" r:id="rId121"/>
    <p:sldId id="373" r:id="rId122"/>
    <p:sldId id="374" r:id="rId123"/>
    <p:sldId id="375" r:id="rId124"/>
    <p:sldId id="376" r:id="rId125"/>
    <p:sldId id="391" r:id="rId126"/>
    <p:sldId id="392" r:id="rId127"/>
    <p:sldId id="385" r:id="rId128"/>
    <p:sldId id="390" r:id="rId129"/>
    <p:sldId id="389" r:id="rId130"/>
    <p:sldId id="388" r:id="rId131"/>
    <p:sldId id="393" r:id="rId132"/>
    <p:sldId id="394" r:id="rId133"/>
    <p:sldId id="395" r:id="rId134"/>
    <p:sldId id="396" r:id="rId135"/>
    <p:sldId id="397" r:id="rId136"/>
    <p:sldId id="377" r:id="rId13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00000"/>
    <a:srgbClr val="595959"/>
    <a:srgbClr val="B9BCBE"/>
    <a:srgbClr val="DFF2F9"/>
    <a:srgbClr val="005856"/>
    <a:srgbClr val="003635"/>
    <a:srgbClr val="9EFF29"/>
    <a:srgbClr val="007033"/>
    <a:srgbClr val="5EE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-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notesMaster" Target="notesMasters/notesMaster1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handoutMaster" Target="handoutMasters/handoutMaster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theme" Target="theme/theme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4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4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Interaction M2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Sheet1!$B$51:$B$61</c:f>
              <c:numCache>
                <c:formatCode>General</c:formatCode>
                <c:ptCount val="11"/>
                <c:pt idx="0">
                  <c:v>-2.9841000000000002</c:v>
                </c:pt>
                <c:pt idx="1">
                  <c:v>215.08940000000001</c:v>
                </c:pt>
                <c:pt idx="2">
                  <c:v>363.24869999999999</c:v>
                </c:pt>
                <c:pt idx="3">
                  <c:v>470.40649999999999</c:v>
                </c:pt>
                <c:pt idx="4">
                  <c:v>537.21360000000004</c:v>
                </c:pt>
                <c:pt idx="5">
                  <c:v>566.01779999999997</c:v>
                </c:pt>
                <c:pt idx="6">
                  <c:v>631.27239999999995</c:v>
                </c:pt>
                <c:pt idx="7">
                  <c:v>658.46870000000001</c:v>
                </c:pt>
                <c:pt idx="8">
                  <c:v>508.79039999999998</c:v>
                </c:pt>
                <c:pt idx="9">
                  <c:v>285.1728</c:v>
                </c:pt>
                <c:pt idx="10">
                  <c:v>4.3840000000000003</c:v>
                </c:pt>
              </c:numCache>
            </c:numRef>
          </c:xVal>
          <c:yVal>
            <c:numRef>
              <c:f>Sheet1!$A$51:$A$61</c:f>
              <c:numCache>
                <c:formatCode>General</c:formatCode>
                <c:ptCount val="11"/>
                <c:pt idx="0">
                  <c:v>13177.2058</c:v>
                </c:pt>
                <c:pt idx="1">
                  <c:v>13177.2058</c:v>
                </c:pt>
                <c:pt idx="2">
                  <c:v>12771.544</c:v>
                </c:pt>
                <c:pt idx="3">
                  <c:v>11020.9141</c:v>
                </c:pt>
                <c:pt idx="4">
                  <c:v>9236.2981</c:v>
                </c:pt>
                <c:pt idx="5">
                  <c:v>7394.8095000000003</c:v>
                </c:pt>
                <c:pt idx="6">
                  <c:v>6863.1270000000004</c:v>
                </c:pt>
                <c:pt idx="7">
                  <c:v>6060.8410999999996</c:v>
                </c:pt>
                <c:pt idx="8">
                  <c:v>3863.1100999999999</c:v>
                </c:pt>
                <c:pt idx="9">
                  <c:v>1394.3027999999999</c:v>
                </c:pt>
                <c:pt idx="10">
                  <c:v>-1169.0751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4B5-4952-BF78-E995BA583F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099897376"/>
        <c:axId val="-1099900096"/>
      </c:scatterChart>
      <c:valAx>
        <c:axId val="-10998973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𝞍Mn</a:t>
                </a:r>
                <a:r>
                  <a:rPr lang="en-US" baseline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kN.m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099900096"/>
        <c:crosses val="autoZero"/>
        <c:crossBetween val="midCat"/>
      </c:valAx>
      <c:valAx>
        <c:axId val="-109990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defRPr>
                </a:pPr>
                <a:r>
                  <a:rPr lang="en-US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𝞍Pn (kN)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0998973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Interaction M3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Sheet1!$B$64:$B$74</c:f>
              <c:numCache>
                <c:formatCode>General</c:formatCode>
                <c:ptCount val="11"/>
                <c:pt idx="0">
                  <c:v>0</c:v>
                </c:pt>
                <c:pt idx="1">
                  <c:v>3159.2064</c:v>
                </c:pt>
                <c:pt idx="2">
                  <c:v>5433.7876999999999</c:v>
                </c:pt>
                <c:pt idx="3">
                  <c:v>7094.4579000000003</c:v>
                </c:pt>
                <c:pt idx="4">
                  <c:v>8148.2218000000003</c:v>
                </c:pt>
                <c:pt idx="5">
                  <c:v>8608.6702999999998</c:v>
                </c:pt>
                <c:pt idx="6">
                  <c:v>9782.7245000000003</c:v>
                </c:pt>
                <c:pt idx="7">
                  <c:v>10282.442499999999</c:v>
                </c:pt>
                <c:pt idx="8">
                  <c:v>7921.3176999999996</c:v>
                </c:pt>
                <c:pt idx="9">
                  <c:v>4533.3653000000004</c:v>
                </c:pt>
                <c:pt idx="10">
                  <c:v>0</c:v>
                </c:pt>
              </c:numCache>
            </c:numRef>
          </c:xVal>
          <c:yVal>
            <c:numRef>
              <c:f>Sheet1!$A$64:$A$74</c:f>
              <c:numCache>
                <c:formatCode>General</c:formatCode>
                <c:ptCount val="11"/>
                <c:pt idx="0">
                  <c:v>13177.2058</c:v>
                </c:pt>
                <c:pt idx="1">
                  <c:v>13177.2058</c:v>
                </c:pt>
                <c:pt idx="2">
                  <c:v>13023.376099999999</c:v>
                </c:pt>
                <c:pt idx="3">
                  <c:v>11379.2063</c:v>
                </c:pt>
                <c:pt idx="4">
                  <c:v>9704.0910999999996</c:v>
                </c:pt>
                <c:pt idx="5">
                  <c:v>7979.8991999999998</c:v>
                </c:pt>
                <c:pt idx="6">
                  <c:v>7259.0144</c:v>
                </c:pt>
                <c:pt idx="7">
                  <c:v>6186.7443999999996</c:v>
                </c:pt>
                <c:pt idx="8">
                  <c:v>3753.6482000000001</c:v>
                </c:pt>
                <c:pt idx="9">
                  <c:v>1320.5519999999999</c:v>
                </c:pt>
                <c:pt idx="10">
                  <c:v>-1169.0751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7E9-4602-8E96-9BCC1C22AB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250516512"/>
        <c:axId val="-1250512160"/>
      </c:scatterChart>
      <c:valAx>
        <c:axId val="-1250516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𝞍Mn (kN.m)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50512160"/>
        <c:crosses val="autoZero"/>
        <c:crossBetween val="midCat"/>
      </c:valAx>
      <c:valAx>
        <c:axId val="-1250512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𝞍Pn (kN)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505165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18EE7E-AF48-4F93-9711-8419FA490607}" type="doc">
      <dgm:prSet loTypeId="urn:microsoft.com/office/officeart/2005/8/layout/bProcess3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A70A6D-E98E-4A82-96C3-8370A281AB7A}">
      <dgm:prSet phldrT="[Text]"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Select risk category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7455F0-32C8-4208-A1CA-451283F80657}" type="parTrans" cxnId="{FDFC2578-BAD0-41A3-8370-E3B12C4DFC87}">
      <dgm:prSet/>
      <dgm:spPr/>
      <dgm:t>
        <a:bodyPr/>
        <a:lstStyle/>
        <a:p>
          <a:endParaRPr lang="en-US"/>
        </a:p>
      </dgm:t>
    </dgm:pt>
    <dgm:pt modelId="{F0C0A36A-A642-4546-B0A6-0C9E1BFC4562}" type="sibTrans" cxnId="{FDFC2578-BAD0-41A3-8370-E3B12C4DFC87}">
      <dgm:prSet/>
      <dgm:spPr/>
      <dgm:t>
        <a:bodyPr/>
        <a:lstStyle/>
        <a:p>
          <a:endParaRPr lang="en-US"/>
        </a:p>
      </dgm:t>
    </dgm:pt>
    <dgm:pt modelId="{2D2313A9-2ED5-4C04-AF88-E5F55DB384ED}">
      <dgm:prSet phldrT="[Text]"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Set the importance factor </a:t>
          </a:r>
          <a:r>
            <a:rPr lang="en-US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en-US" b="1" baseline="-25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00EA84-81B2-4F6E-B909-A33F8C936039}" type="parTrans" cxnId="{7AC013BE-00FA-4CB4-BA79-58DC0BCF10EE}">
      <dgm:prSet/>
      <dgm:spPr/>
      <dgm:t>
        <a:bodyPr/>
        <a:lstStyle/>
        <a:p>
          <a:endParaRPr lang="en-US"/>
        </a:p>
      </dgm:t>
    </dgm:pt>
    <dgm:pt modelId="{3CF1D0AB-1519-482B-A210-CFD00B1C9547}" type="sibTrans" cxnId="{7AC013BE-00FA-4CB4-BA79-58DC0BCF10EE}">
      <dgm:prSet/>
      <dgm:spPr/>
      <dgm:t>
        <a:bodyPr/>
        <a:lstStyle/>
        <a:p>
          <a:endParaRPr lang="en-US"/>
        </a:p>
      </dgm:t>
    </dgm:pt>
    <dgm:pt modelId="{E1AC60EC-0316-41D1-A9B6-448BA4E19698}">
      <dgm:prSet phldrT="[Text]"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Determination of </a:t>
          </a:r>
          <a:r>
            <a:rPr lang="en-US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b="1" baseline="-25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 and S</a:t>
          </a:r>
          <a:r>
            <a:rPr lang="en-US" b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02561C-600F-4D0C-BACA-A48C0F94D0DC}" type="parTrans" cxnId="{B3C9FA51-2089-4EE2-867E-D73FB60C38BA}">
      <dgm:prSet/>
      <dgm:spPr/>
      <dgm:t>
        <a:bodyPr/>
        <a:lstStyle/>
        <a:p>
          <a:endParaRPr lang="en-US"/>
        </a:p>
      </dgm:t>
    </dgm:pt>
    <dgm:pt modelId="{46DFDFF7-B834-4932-AC3C-1BF177B2D6D0}" type="sibTrans" cxnId="{B3C9FA51-2089-4EE2-867E-D73FB60C38BA}">
      <dgm:prSet/>
      <dgm:spPr/>
      <dgm:t>
        <a:bodyPr/>
        <a:lstStyle/>
        <a:p>
          <a:endParaRPr lang="en-US"/>
        </a:p>
      </dgm:t>
    </dgm:pt>
    <dgm:pt modelId="{0DA05FF3-F366-4058-A3B0-C15B20515207}">
      <dgm:prSet phldrT="[Text]"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Determination of seismic design category</a:t>
          </a:r>
        </a:p>
      </dgm:t>
    </dgm:pt>
    <dgm:pt modelId="{A7CDC410-E84B-4C5B-9BA0-4EF81829AE18}" type="parTrans" cxnId="{FE11C449-9AA3-43D3-8DA9-6B0FAC2D4409}">
      <dgm:prSet/>
      <dgm:spPr/>
      <dgm:t>
        <a:bodyPr/>
        <a:lstStyle/>
        <a:p>
          <a:endParaRPr lang="en-US"/>
        </a:p>
      </dgm:t>
    </dgm:pt>
    <dgm:pt modelId="{F0B6134F-5A52-4B0A-87B8-C266557DEE7C}" type="sibTrans" cxnId="{FE11C449-9AA3-43D3-8DA9-6B0FAC2D4409}">
      <dgm:prSet/>
      <dgm:spPr/>
      <dgm:t>
        <a:bodyPr/>
        <a:lstStyle/>
        <a:p>
          <a:endParaRPr lang="en-US"/>
        </a:p>
      </dgm:t>
    </dgm:pt>
    <dgm:pt modelId="{44C79800-D445-46C7-B0E8-3E2F1FFCE113}">
      <dgm:prSet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Calculate  the design spectral acceleration S</a:t>
          </a:r>
          <a:r>
            <a:rPr lang="en-US" b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DS</a:t>
          </a:r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 &amp; S</a:t>
          </a:r>
          <a:r>
            <a:rPr lang="en-US" b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D1</a:t>
          </a:r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989E40FB-7FC4-483D-B510-0D57CFB49952}" type="parTrans" cxnId="{7E552E34-7D3E-45BE-879C-8A6C2ADF4AC1}">
      <dgm:prSet/>
      <dgm:spPr/>
      <dgm:t>
        <a:bodyPr/>
        <a:lstStyle/>
        <a:p>
          <a:endParaRPr lang="en-US"/>
        </a:p>
      </dgm:t>
    </dgm:pt>
    <dgm:pt modelId="{8A38EEDF-CA48-4428-8880-F7DC8586829A}" type="sibTrans" cxnId="{7E552E34-7D3E-45BE-879C-8A6C2ADF4AC1}">
      <dgm:prSet/>
      <dgm:spPr/>
      <dgm:t>
        <a:bodyPr/>
        <a:lstStyle/>
        <a:p>
          <a:endParaRPr lang="en-US"/>
        </a:p>
      </dgm:t>
    </dgm:pt>
    <dgm:pt modelId="{C59216AE-D49F-4892-8A22-E602FB8DB470}">
      <dgm:prSet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Determination of  response accelerations </a:t>
          </a:r>
          <a:r>
            <a:rPr lang="en-US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b="1" baseline="-25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ms</a:t>
          </a:r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 and S</a:t>
          </a:r>
          <a:r>
            <a:rPr lang="en-US" b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m1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8AA7FA-E57B-4738-A53D-943FD08E1733}" type="parTrans" cxnId="{5FEEF9EC-335B-492C-9D3A-8A600B322593}">
      <dgm:prSet/>
      <dgm:spPr/>
      <dgm:t>
        <a:bodyPr/>
        <a:lstStyle/>
        <a:p>
          <a:endParaRPr lang="en-US"/>
        </a:p>
      </dgm:t>
    </dgm:pt>
    <dgm:pt modelId="{AA428AF5-6D18-41BF-994A-14E79C709DDD}" type="sibTrans" cxnId="{5FEEF9EC-335B-492C-9D3A-8A600B322593}">
      <dgm:prSet/>
      <dgm:spPr/>
      <dgm:t>
        <a:bodyPr/>
        <a:lstStyle/>
        <a:p>
          <a:endParaRPr lang="en-US"/>
        </a:p>
      </dgm:t>
    </dgm:pt>
    <dgm:pt modelId="{96C75844-652A-4DB5-8AB4-0DA427A211DE}">
      <dgm:prSet/>
      <dgm:spPr/>
      <dgm:t>
        <a:bodyPr/>
        <a:lstStyle/>
        <a:p>
          <a:r>
            <a:rPr lang="en-US" b="1" dirty="0">
              <a:latin typeface="Times New Roman" panose="02020603050405020304" pitchFamily="18" charset="0"/>
              <a:cs typeface="Times New Roman" panose="02020603050405020304" pitchFamily="18" charset="0"/>
            </a:rPr>
            <a:t>Design Coefficients and Factors for seismic Force - Resisting Systems</a:t>
          </a:r>
        </a:p>
      </dgm:t>
    </dgm:pt>
    <dgm:pt modelId="{BB9C07CF-172B-447C-BF38-C7F83D82816F}" type="parTrans" cxnId="{D2B4F4A4-593E-4094-B1F3-5931BE57D074}">
      <dgm:prSet/>
      <dgm:spPr/>
      <dgm:t>
        <a:bodyPr/>
        <a:lstStyle/>
        <a:p>
          <a:endParaRPr lang="en-US"/>
        </a:p>
      </dgm:t>
    </dgm:pt>
    <dgm:pt modelId="{4B471B06-AC94-4CD0-9F34-3A15725B39E2}" type="sibTrans" cxnId="{D2B4F4A4-593E-4094-B1F3-5931BE57D074}">
      <dgm:prSet/>
      <dgm:spPr/>
      <dgm:t>
        <a:bodyPr/>
        <a:lstStyle/>
        <a:p>
          <a:endParaRPr lang="en-US"/>
        </a:p>
      </dgm:t>
    </dgm:pt>
    <dgm:pt modelId="{4465E60F-99D9-4AAC-AAF8-0AD994DA6FB1}" type="pres">
      <dgm:prSet presAssocID="{7A18EE7E-AF48-4F93-9711-8419FA49060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B918CD-7D6B-49C0-BD47-CAE53F120682}" type="pres">
      <dgm:prSet presAssocID="{12A70A6D-E98E-4A82-96C3-8370A281AB7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10D96F-CB83-425A-9D18-01DCFF0FEFA3}" type="pres">
      <dgm:prSet presAssocID="{F0C0A36A-A642-4546-B0A6-0C9E1BFC4562}" presName="sibTrans" presStyleLbl="sibTrans1D1" presStyleIdx="0" presStyleCnt="6"/>
      <dgm:spPr/>
      <dgm:t>
        <a:bodyPr/>
        <a:lstStyle/>
        <a:p>
          <a:endParaRPr lang="en-US"/>
        </a:p>
      </dgm:t>
    </dgm:pt>
    <dgm:pt modelId="{EB0F87A7-E58B-45D2-A33F-66CE0D9AF08F}" type="pres">
      <dgm:prSet presAssocID="{F0C0A36A-A642-4546-B0A6-0C9E1BFC4562}" presName="connectorText" presStyleLbl="sibTrans1D1" presStyleIdx="0" presStyleCnt="6"/>
      <dgm:spPr/>
      <dgm:t>
        <a:bodyPr/>
        <a:lstStyle/>
        <a:p>
          <a:endParaRPr lang="en-US"/>
        </a:p>
      </dgm:t>
    </dgm:pt>
    <dgm:pt modelId="{F109F5BD-7076-48CA-A606-D7EE6BE2ABBC}" type="pres">
      <dgm:prSet presAssocID="{2D2313A9-2ED5-4C04-AF88-E5F55DB384E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5A8B24-C2CC-4B01-B0C6-E139B08B923F}" type="pres">
      <dgm:prSet presAssocID="{3CF1D0AB-1519-482B-A210-CFD00B1C9547}" presName="sibTrans" presStyleLbl="sibTrans1D1" presStyleIdx="1" presStyleCnt="6"/>
      <dgm:spPr/>
      <dgm:t>
        <a:bodyPr/>
        <a:lstStyle/>
        <a:p>
          <a:endParaRPr lang="en-US"/>
        </a:p>
      </dgm:t>
    </dgm:pt>
    <dgm:pt modelId="{F2ED5060-2E9F-48F8-B5B1-5CFCA2104B02}" type="pres">
      <dgm:prSet presAssocID="{3CF1D0AB-1519-482B-A210-CFD00B1C9547}" presName="connectorText" presStyleLbl="sibTrans1D1" presStyleIdx="1" presStyleCnt="6"/>
      <dgm:spPr/>
      <dgm:t>
        <a:bodyPr/>
        <a:lstStyle/>
        <a:p>
          <a:endParaRPr lang="en-US"/>
        </a:p>
      </dgm:t>
    </dgm:pt>
    <dgm:pt modelId="{D2ED9CCD-65AC-4CF7-8A96-822BE9BB3C40}" type="pres">
      <dgm:prSet presAssocID="{E1AC60EC-0316-41D1-A9B6-448BA4E1969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5CF794-A1F0-4C1A-BF3F-B93164CD80B4}" type="pres">
      <dgm:prSet presAssocID="{46DFDFF7-B834-4932-AC3C-1BF177B2D6D0}" presName="sibTrans" presStyleLbl="sibTrans1D1" presStyleIdx="2" presStyleCnt="6"/>
      <dgm:spPr/>
      <dgm:t>
        <a:bodyPr/>
        <a:lstStyle/>
        <a:p>
          <a:endParaRPr lang="en-US"/>
        </a:p>
      </dgm:t>
    </dgm:pt>
    <dgm:pt modelId="{41A147F6-8B84-407B-88E0-CD8D3B10C50E}" type="pres">
      <dgm:prSet presAssocID="{46DFDFF7-B834-4932-AC3C-1BF177B2D6D0}" presName="connectorText" presStyleLbl="sibTrans1D1" presStyleIdx="2" presStyleCnt="6"/>
      <dgm:spPr/>
      <dgm:t>
        <a:bodyPr/>
        <a:lstStyle/>
        <a:p>
          <a:endParaRPr lang="en-US"/>
        </a:p>
      </dgm:t>
    </dgm:pt>
    <dgm:pt modelId="{640B0450-6EB2-45F0-BFD4-CBF8AEDC5362}" type="pres">
      <dgm:prSet presAssocID="{C59216AE-D49F-4892-8A22-E602FB8DB47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10F89B-D4F4-4A19-B9C3-1E8E590A8A59}" type="pres">
      <dgm:prSet presAssocID="{AA428AF5-6D18-41BF-994A-14E79C709DDD}" presName="sibTrans" presStyleLbl="sibTrans1D1" presStyleIdx="3" presStyleCnt="6"/>
      <dgm:spPr/>
      <dgm:t>
        <a:bodyPr/>
        <a:lstStyle/>
        <a:p>
          <a:endParaRPr lang="en-US"/>
        </a:p>
      </dgm:t>
    </dgm:pt>
    <dgm:pt modelId="{42BEDF1A-28D0-41C2-A7A0-9716B43D61AB}" type="pres">
      <dgm:prSet presAssocID="{AA428AF5-6D18-41BF-994A-14E79C709DDD}" presName="connectorText" presStyleLbl="sibTrans1D1" presStyleIdx="3" presStyleCnt="6"/>
      <dgm:spPr/>
      <dgm:t>
        <a:bodyPr/>
        <a:lstStyle/>
        <a:p>
          <a:endParaRPr lang="en-US"/>
        </a:p>
      </dgm:t>
    </dgm:pt>
    <dgm:pt modelId="{2EEEEA5A-033A-4B1D-9D14-48D2B67C5588}" type="pres">
      <dgm:prSet presAssocID="{44C79800-D445-46C7-B0E8-3E2F1FFCE11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68764-62EB-49C6-8893-26FCE997719A}" type="pres">
      <dgm:prSet presAssocID="{8A38EEDF-CA48-4428-8880-F7DC8586829A}" presName="sibTrans" presStyleLbl="sibTrans1D1" presStyleIdx="4" presStyleCnt="6"/>
      <dgm:spPr/>
      <dgm:t>
        <a:bodyPr/>
        <a:lstStyle/>
        <a:p>
          <a:endParaRPr lang="en-US"/>
        </a:p>
      </dgm:t>
    </dgm:pt>
    <dgm:pt modelId="{8BDE6E5A-AD80-4AC8-A9D6-FD00B66D177C}" type="pres">
      <dgm:prSet presAssocID="{8A38EEDF-CA48-4428-8880-F7DC8586829A}" presName="connectorText" presStyleLbl="sibTrans1D1" presStyleIdx="4" presStyleCnt="6"/>
      <dgm:spPr/>
      <dgm:t>
        <a:bodyPr/>
        <a:lstStyle/>
        <a:p>
          <a:endParaRPr lang="en-US"/>
        </a:p>
      </dgm:t>
    </dgm:pt>
    <dgm:pt modelId="{6ABA418E-363A-4F88-813E-FDCACDDA6E24}" type="pres">
      <dgm:prSet presAssocID="{0DA05FF3-F366-4058-A3B0-C15B20515207}" presName="node" presStyleLbl="node1" presStyleIdx="5" presStyleCnt="7" custScaleX="978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4083BA-3F3C-400D-A5B2-631387D8C87E}" type="pres">
      <dgm:prSet presAssocID="{F0B6134F-5A52-4B0A-87B8-C266557DEE7C}" presName="sibTrans" presStyleLbl="sibTrans1D1" presStyleIdx="5" presStyleCnt="6"/>
      <dgm:spPr/>
      <dgm:t>
        <a:bodyPr/>
        <a:lstStyle/>
        <a:p>
          <a:endParaRPr lang="en-US"/>
        </a:p>
      </dgm:t>
    </dgm:pt>
    <dgm:pt modelId="{90CFE80C-3885-4F4A-ADCC-936A42E73CDF}" type="pres">
      <dgm:prSet presAssocID="{F0B6134F-5A52-4B0A-87B8-C266557DEE7C}" presName="connectorText" presStyleLbl="sibTrans1D1" presStyleIdx="5" presStyleCnt="6"/>
      <dgm:spPr/>
      <dgm:t>
        <a:bodyPr/>
        <a:lstStyle/>
        <a:p>
          <a:endParaRPr lang="en-US"/>
        </a:p>
      </dgm:t>
    </dgm:pt>
    <dgm:pt modelId="{CB0F536C-C84C-48A3-93BF-3B62F6B872B0}" type="pres">
      <dgm:prSet presAssocID="{96C75844-652A-4DB5-8AB4-0DA427A211D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E7803E-0F07-4974-97DB-F76150E4B968}" type="presOf" srcId="{2D2313A9-2ED5-4C04-AF88-E5F55DB384ED}" destId="{F109F5BD-7076-48CA-A606-D7EE6BE2ABBC}" srcOrd="0" destOrd="0" presId="urn:microsoft.com/office/officeart/2005/8/layout/bProcess3"/>
    <dgm:cxn modelId="{D74A7773-843C-400C-BE35-0BD2C94E307F}" type="presOf" srcId="{E1AC60EC-0316-41D1-A9B6-448BA4E19698}" destId="{D2ED9CCD-65AC-4CF7-8A96-822BE9BB3C40}" srcOrd="0" destOrd="0" presId="urn:microsoft.com/office/officeart/2005/8/layout/bProcess3"/>
    <dgm:cxn modelId="{0EEE0118-FCC9-478D-A8C5-6D5E75544A36}" type="presOf" srcId="{C59216AE-D49F-4892-8A22-E602FB8DB470}" destId="{640B0450-6EB2-45F0-BFD4-CBF8AEDC5362}" srcOrd="0" destOrd="0" presId="urn:microsoft.com/office/officeart/2005/8/layout/bProcess3"/>
    <dgm:cxn modelId="{D2B4F4A4-593E-4094-B1F3-5931BE57D074}" srcId="{7A18EE7E-AF48-4F93-9711-8419FA490607}" destId="{96C75844-652A-4DB5-8AB4-0DA427A211DE}" srcOrd="6" destOrd="0" parTransId="{BB9C07CF-172B-447C-BF38-C7F83D82816F}" sibTransId="{4B471B06-AC94-4CD0-9F34-3A15725B39E2}"/>
    <dgm:cxn modelId="{D1D458BE-DD19-4DEC-BB11-B78ED1FCD811}" type="presOf" srcId="{12A70A6D-E98E-4A82-96C3-8370A281AB7A}" destId="{4EB918CD-7D6B-49C0-BD47-CAE53F120682}" srcOrd="0" destOrd="0" presId="urn:microsoft.com/office/officeart/2005/8/layout/bProcess3"/>
    <dgm:cxn modelId="{CE360D04-EF74-4A1B-AC58-DD2E97BF3C46}" type="presOf" srcId="{44C79800-D445-46C7-B0E8-3E2F1FFCE113}" destId="{2EEEEA5A-033A-4B1D-9D14-48D2B67C5588}" srcOrd="0" destOrd="0" presId="urn:microsoft.com/office/officeart/2005/8/layout/bProcess3"/>
    <dgm:cxn modelId="{52A560F1-EFD3-4F8C-B407-F07FA62CBEC0}" type="presOf" srcId="{3CF1D0AB-1519-482B-A210-CFD00B1C9547}" destId="{F2ED5060-2E9F-48F8-B5B1-5CFCA2104B02}" srcOrd="1" destOrd="0" presId="urn:microsoft.com/office/officeart/2005/8/layout/bProcess3"/>
    <dgm:cxn modelId="{2B9B340B-6C5F-4B84-93F3-80C9248E1911}" type="presOf" srcId="{F0B6134F-5A52-4B0A-87B8-C266557DEE7C}" destId="{A24083BA-3F3C-400D-A5B2-631387D8C87E}" srcOrd="0" destOrd="0" presId="urn:microsoft.com/office/officeart/2005/8/layout/bProcess3"/>
    <dgm:cxn modelId="{79059B18-F26F-41DE-9FE5-1462F90CC078}" type="presOf" srcId="{F0C0A36A-A642-4546-B0A6-0C9E1BFC4562}" destId="{7410D96F-CB83-425A-9D18-01DCFF0FEFA3}" srcOrd="0" destOrd="0" presId="urn:microsoft.com/office/officeart/2005/8/layout/bProcess3"/>
    <dgm:cxn modelId="{B9B4C88F-96FC-4B50-B2B9-3E921326A257}" type="presOf" srcId="{7A18EE7E-AF48-4F93-9711-8419FA490607}" destId="{4465E60F-99D9-4AAC-AAF8-0AD994DA6FB1}" srcOrd="0" destOrd="0" presId="urn:microsoft.com/office/officeart/2005/8/layout/bProcess3"/>
    <dgm:cxn modelId="{5FEEF9EC-335B-492C-9D3A-8A600B322593}" srcId="{7A18EE7E-AF48-4F93-9711-8419FA490607}" destId="{C59216AE-D49F-4892-8A22-E602FB8DB470}" srcOrd="3" destOrd="0" parTransId="{B18AA7FA-E57B-4738-A53D-943FD08E1733}" sibTransId="{AA428AF5-6D18-41BF-994A-14E79C709DDD}"/>
    <dgm:cxn modelId="{FDFC2578-BAD0-41A3-8370-E3B12C4DFC87}" srcId="{7A18EE7E-AF48-4F93-9711-8419FA490607}" destId="{12A70A6D-E98E-4A82-96C3-8370A281AB7A}" srcOrd="0" destOrd="0" parTransId="{407455F0-32C8-4208-A1CA-451283F80657}" sibTransId="{F0C0A36A-A642-4546-B0A6-0C9E1BFC4562}"/>
    <dgm:cxn modelId="{7E552E34-7D3E-45BE-879C-8A6C2ADF4AC1}" srcId="{7A18EE7E-AF48-4F93-9711-8419FA490607}" destId="{44C79800-D445-46C7-B0E8-3E2F1FFCE113}" srcOrd="4" destOrd="0" parTransId="{989E40FB-7FC4-483D-B510-0D57CFB49952}" sibTransId="{8A38EEDF-CA48-4428-8880-F7DC8586829A}"/>
    <dgm:cxn modelId="{107B3AA3-D9EC-46A5-B271-124AAEE8BE94}" type="presOf" srcId="{0DA05FF3-F366-4058-A3B0-C15B20515207}" destId="{6ABA418E-363A-4F88-813E-FDCACDDA6E24}" srcOrd="0" destOrd="0" presId="urn:microsoft.com/office/officeart/2005/8/layout/bProcess3"/>
    <dgm:cxn modelId="{0AA365AE-7AA5-4863-B801-A61B695DCE81}" type="presOf" srcId="{46DFDFF7-B834-4932-AC3C-1BF177B2D6D0}" destId="{225CF794-A1F0-4C1A-BF3F-B93164CD80B4}" srcOrd="0" destOrd="0" presId="urn:microsoft.com/office/officeart/2005/8/layout/bProcess3"/>
    <dgm:cxn modelId="{B3C9FA51-2089-4EE2-867E-D73FB60C38BA}" srcId="{7A18EE7E-AF48-4F93-9711-8419FA490607}" destId="{E1AC60EC-0316-41D1-A9B6-448BA4E19698}" srcOrd="2" destOrd="0" parTransId="{AC02561C-600F-4D0C-BACA-A48C0F94D0DC}" sibTransId="{46DFDFF7-B834-4932-AC3C-1BF177B2D6D0}"/>
    <dgm:cxn modelId="{F20842AC-5575-423B-90C9-C9C37EC928DD}" type="presOf" srcId="{3CF1D0AB-1519-482B-A210-CFD00B1C9547}" destId="{D25A8B24-C2CC-4B01-B0C6-E139B08B923F}" srcOrd="0" destOrd="0" presId="urn:microsoft.com/office/officeart/2005/8/layout/bProcess3"/>
    <dgm:cxn modelId="{59E6C3FE-3445-4434-A83F-E676D1695A72}" type="presOf" srcId="{AA428AF5-6D18-41BF-994A-14E79C709DDD}" destId="{DF10F89B-D4F4-4A19-B9C3-1E8E590A8A59}" srcOrd="0" destOrd="0" presId="urn:microsoft.com/office/officeart/2005/8/layout/bProcess3"/>
    <dgm:cxn modelId="{7AC013BE-00FA-4CB4-BA79-58DC0BCF10EE}" srcId="{7A18EE7E-AF48-4F93-9711-8419FA490607}" destId="{2D2313A9-2ED5-4C04-AF88-E5F55DB384ED}" srcOrd="1" destOrd="0" parTransId="{D000EA84-81B2-4F6E-B909-A33F8C936039}" sibTransId="{3CF1D0AB-1519-482B-A210-CFD00B1C9547}"/>
    <dgm:cxn modelId="{FAE77F9C-EE9F-40F2-A237-8FA504CA2BB1}" type="presOf" srcId="{AA428AF5-6D18-41BF-994A-14E79C709DDD}" destId="{42BEDF1A-28D0-41C2-A7A0-9716B43D61AB}" srcOrd="1" destOrd="0" presId="urn:microsoft.com/office/officeart/2005/8/layout/bProcess3"/>
    <dgm:cxn modelId="{FAE06B3A-7728-4EEE-95E0-41114611B16A}" type="presOf" srcId="{96C75844-652A-4DB5-8AB4-0DA427A211DE}" destId="{CB0F536C-C84C-48A3-93BF-3B62F6B872B0}" srcOrd="0" destOrd="0" presId="urn:microsoft.com/office/officeart/2005/8/layout/bProcess3"/>
    <dgm:cxn modelId="{937FAB8B-8C38-4A26-B1CA-45EC771F0B7B}" type="presOf" srcId="{46DFDFF7-B834-4932-AC3C-1BF177B2D6D0}" destId="{41A147F6-8B84-407B-88E0-CD8D3B10C50E}" srcOrd="1" destOrd="0" presId="urn:microsoft.com/office/officeart/2005/8/layout/bProcess3"/>
    <dgm:cxn modelId="{B79C1286-F372-432C-9634-125B3E0F0A38}" type="presOf" srcId="{8A38EEDF-CA48-4428-8880-F7DC8586829A}" destId="{57B68764-62EB-49C6-8893-26FCE997719A}" srcOrd="0" destOrd="0" presId="urn:microsoft.com/office/officeart/2005/8/layout/bProcess3"/>
    <dgm:cxn modelId="{52724473-FC45-4438-9047-2062D8484B2A}" type="presOf" srcId="{8A38EEDF-CA48-4428-8880-F7DC8586829A}" destId="{8BDE6E5A-AD80-4AC8-A9D6-FD00B66D177C}" srcOrd="1" destOrd="0" presId="urn:microsoft.com/office/officeart/2005/8/layout/bProcess3"/>
    <dgm:cxn modelId="{1B7468A9-2AF1-43AA-9CDE-4FCA6764B974}" type="presOf" srcId="{F0B6134F-5A52-4B0A-87B8-C266557DEE7C}" destId="{90CFE80C-3885-4F4A-ADCC-936A42E73CDF}" srcOrd="1" destOrd="0" presId="urn:microsoft.com/office/officeart/2005/8/layout/bProcess3"/>
    <dgm:cxn modelId="{BACCB8DB-F84D-4668-B93E-133316032D33}" type="presOf" srcId="{F0C0A36A-A642-4546-B0A6-0C9E1BFC4562}" destId="{EB0F87A7-E58B-45D2-A33F-66CE0D9AF08F}" srcOrd="1" destOrd="0" presId="urn:microsoft.com/office/officeart/2005/8/layout/bProcess3"/>
    <dgm:cxn modelId="{FE11C449-9AA3-43D3-8DA9-6B0FAC2D4409}" srcId="{7A18EE7E-AF48-4F93-9711-8419FA490607}" destId="{0DA05FF3-F366-4058-A3B0-C15B20515207}" srcOrd="5" destOrd="0" parTransId="{A7CDC410-E84B-4C5B-9BA0-4EF81829AE18}" sibTransId="{F0B6134F-5A52-4B0A-87B8-C266557DEE7C}"/>
    <dgm:cxn modelId="{0AF86A81-D718-453F-A0B5-1B73C8D1FCAE}" type="presParOf" srcId="{4465E60F-99D9-4AAC-AAF8-0AD994DA6FB1}" destId="{4EB918CD-7D6B-49C0-BD47-CAE53F120682}" srcOrd="0" destOrd="0" presId="urn:microsoft.com/office/officeart/2005/8/layout/bProcess3"/>
    <dgm:cxn modelId="{B70520FE-5FE5-4FEE-8299-413891D135D0}" type="presParOf" srcId="{4465E60F-99D9-4AAC-AAF8-0AD994DA6FB1}" destId="{7410D96F-CB83-425A-9D18-01DCFF0FEFA3}" srcOrd="1" destOrd="0" presId="urn:microsoft.com/office/officeart/2005/8/layout/bProcess3"/>
    <dgm:cxn modelId="{EE8E86B9-8E94-4E33-9985-C2066AFB0C80}" type="presParOf" srcId="{7410D96F-CB83-425A-9D18-01DCFF0FEFA3}" destId="{EB0F87A7-E58B-45D2-A33F-66CE0D9AF08F}" srcOrd="0" destOrd="0" presId="urn:microsoft.com/office/officeart/2005/8/layout/bProcess3"/>
    <dgm:cxn modelId="{2DFB4572-1D9A-4D00-A555-D98CC6AFC007}" type="presParOf" srcId="{4465E60F-99D9-4AAC-AAF8-0AD994DA6FB1}" destId="{F109F5BD-7076-48CA-A606-D7EE6BE2ABBC}" srcOrd="2" destOrd="0" presId="urn:microsoft.com/office/officeart/2005/8/layout/bProcess3"/>
    <dgm:cxn modelId="{C5C85924-3850-49AE-9816-752267BFD02F}" type="presParOf" srcId="{4465E60F-99D9-4AAC-AAF8-0AD994DA6FB1}" destId="{D25A8B24-C2CC-4B01-B0C6-E139B08B923F}" srcOrd="3" destOrd="0" presId="urn:microsoft.com/office/officeart/2005/8/layout/bProcess3"/>
    <dgm:cxn modelId="{4DDA5B70-AE1B-4F2E-8544-9F4C8FCCA5AD}" type="presParOf" srcId="{D25A8B24-C2CC-4B01-B0C6-E139B08B923F}" destId="{F2ED5060-2E9F-48F8-B5B1-5CFCA2104B02}" srcOrd="0" destOrd="0" presId="urn:microsoft.com/office/officeart/2005/8/layout/bProcess3"/>
    <dgm:cxn modelId="{0B46E20C-6A9A-4088-BFC6-36903328F0CC}" type="presParOf" srcId="{4465E60F-99D9-4AAC-AAF8-0AD994DA6FB1}" destId="{D2ED9CCD-65AC-4CF7-8A96-822BE9BB3C40}" srcOrd="4" destOrd="0" presId="urn:microsoft.com/office/officeart/2005/8/layout/bProcess3"/>
    <dgm:cxn modelId="{ECCF6E4C-EED5-415B-9750-A7F3C91FE880}" type="presParOf" srcId="{4465E60F-99D9-4AAC-AAF8-0AD994DA6FB1}" destId="{225CF794-A1F0-4C1A-BF3F-B93164CD80B4}" srcOrd="5" destOrd="0" presId="urn:microsoft.com/office/officeart/2005/8/layout/bProcess3"/>
    <dgm:cxn modelId="{DB5DFB9D-C9C1-4826-8F69-D1ABA6ADCD06}" type="presParOf" srcId="{225CF794-A1F0-4C1A-BF3F-B93164CD80B4}" destId="{41A147F6-8B84-407B-88E0-CD8D3B10C50E}" srcOrd="0" destOrd="0" presId="urn:microsoft.com/office/officeart/2005/8/layout/bProcess3"/>
    <dgm:cxn modelId="{BD49EFCA-F20A-49FD-87ED-B1F6E896C068}" type="presParOf" srcId="{4465E60F-99D9-4AAC-AAF8-0AD994DA6FB1}" destId="{640B0450-6EB2-45F0-BFD4-CBF8AEDC5362}" srcOrd="6" destOrd="0" presId="urn:microsoft.com/office/officeart/2005/8/layout/bProcess3"/>
    <dgm:cxn modelId="{163A3D57-11C4-4F7E-9D7A-C911A617CC49}" type="presParOf" srcId="{4465E60F-99D9-4AAC-AAF8-0AD994DA6FB1}" destId="{DF10F89B-D4F4-4A19-B9C3-1E8E590A8A59}" srcOrd="7" destOrd="0" presId="urn:microsoft.com/office/officeart/2005/8/layout/bProcess3"/>
    <dgm:cxn modelId="{51F97D9E-3392-4D40-B3F5-E10B5989C1D5}" type="presParOf" srcId="{DF10F89B-D4F4-4A19-B9C3-1E8E590A8A59}" destId="{42BEDF1A-28D0-41C2-A7A0-9716B43D61AB}" srcOrd="0" destOrd="0" presId="urn:microsoft.com/office/officeart/2005/8/layout/bProcess3"/>
    <dgm:cxn modelId="{42014D51-E55B-400F-BEAC-859A82EAACD8}" type="presParOf" srcId="{4465E60F-99D9-4AAC-AAF8-0AD994DA6FB1}" destId="{2EEEEA5A-033A-4B1D-9D14-48D2B67C5588}" srcOrd="8" destOrd="0" presId="urn:microsoft.com/office/officeart/2005/8/layout/bProcess3"/>
    <dgm:cxn modelId="{D1F5B7DF-A955-4439-84B6-0A20261EBA4D}" type="presParOf" srcId="{4465E60F-99D9-4AAC-AAF8-0AD994DA6FB1}" destId="{57B68764-62EB-49C6-8893-26FCE997719A}" srcOrd="9" destOrd="0" presId="urn:microsoft.com/office/officeart/2005/8/layout/bProcess3"/>
    <dgm:cxn modelId="{4BD52737-7660-44DB-AEB1-8FF2EE90086D}" type="presParOf" srcId="{57B68764-62EB-49C6-8893-26FCE997719A}" destId="{8BDE6E5A-AD80-4AC8-A9D6-FD00B66D177C}" srcOrd="0" destOrd="0" presId="urn:microsoft.com/office/officeart/2005/8/layout/bProcess3"/>
    <dgm:cxn modelId="{5437735B-3544-4B9D-BFBD-AE93827468C8}" type="presParOf" srcId="{4465E60F-99D9-4AAC-AAF8-0AD994DA6FB1}" destId="{6ABA418E-363A-4F88-813E-FDCACDDA6E24}" srcOrd="10" destOrd="0" presId="urn:microsoft.com/office/officeart/2005/8/layout/bProcess3"/>
    <dgm:cxn modelId="{5BDBC810-7ABD-4F9B-94E7-A07A82A44232}" type="presParOf" srcId="{4465E60F-99D9-4AAC-AAF8-0AD994DA6FB1}" destId="{A24083BA-3F3C-400D-A5B2-631387D8C87E}" srcOrd="11" destOrd="0" presId="urn:microsoft.com/office/officeart/2005/8/layout/bProcess3"/>
    <dgm:cxn modelId="{8F2E07C9-9A10-4D74-BEEE-C7DB6E20151F}" type="presParOf" srcId="{A24083BA-3F3C-400D-A5B2-631387D8C87E}" destId="{90CFE80C-3885-4F4A-ADCC-936A42E73CDF}" srcOrd="0" destOrd="0" presId="urn:microsoft.com/office/officeart/2005/8/layout/bProcess3"/>
    <dgm:cxn modelId="{3EB8EB3B-487F-4035-8CF1-C18193B82D39}" type="presParOf" srcId="{4465E60F-99D9-4AAC-AAF8-0AD994DA6FB1}" destId="{CB0F536C-C84C-48A3-93BF-3B62F6B872B0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0D96F-CB83-425A-9D18-01DCFF0FEFA3}">
      <dsp:nvSpPr>
        <dsp:cNvPr id="0" name=""/>
        <dsp:cNvSpPr/>
      </dsp:nvSpPr>
      <dsp:spPr>
        <a:xfrm>
          <a:off x="1764962" y="793476"/>
          <a:ext cx="3754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5453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42538" y="837166"/>
        <a:ext cx="20302" cy="4060"/>
      </dsp:txXfrm>
    </dsp:sp>
    <dsp:sp modelId="{4EB918CD-7D6B-49C0-BD47-CAE53F120682}">
      <dsp:nvSpPr>
        <dsp:cNvPr id="0" name=""/>
        <dsp:cNvSpPr/>
      </dsp:nvSpPr>
      <dsp:spPr>
        <a:xfrm>
          <a:off x="1313" y="309561"/>
          <a:ext cx="1765449" cy="10592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Select risk category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3" y="309561"/>
        <a:ext cx="1765449" cy="1059269"/>
      </dsp:txXfrm>
    </dsp:sp>
    <dsp:sp modelId="{D25A8B24-C2CC-4B01-B0C6-E139B08B923F}">
      <dsp:nvSpPr>
        <dsp:cNvPr id="0" name=""/>
        <dsp:cNvSpPr/>
      </dsp:nvSpPr>
      <dsp:spPr>
        <a:xfrm>
          <a:off x="3936465" y="793476"/>
          <a:ext cx="3754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5453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14041" y="837166"/>
        <a:ext cx="20302" cy="4060"/>
      </dsp:txXfrm>
    </dsp:sp>
    <dsp:sp modelId="{F109F5BD-7076-48CA-A606-D7EE6BE2ABBC}">
      <dsp:nvSpPr>
        <dsp:cNvPr id="0" name=""/>
        <dsp:cNvSpPr/>
      </dsp:nvSpPr>
      <dsp:spPr>
        <a:xfrm>
          <a:off x="2172816" y="309561"/>
          <a:ext cx="1765449" cy="10592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Set the importance factor </a:t>
          </a:r>
          <a:r>
            <a:rPr lang="en-US" sz="1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en-US" sz="1400" b="1" kern="1200" baseline="-25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72816" y="309561"/>
        <a:ext cx="1765449" cy="1059269"/>
      </dsp:txXfrm>
    </dsp:sp>
    <dsp:sp modelId="{225CF794-A1F0-4C1A-BF3F-B93164CD80B4}">
      <dsp:nvSpPr>
        <dsp:cNvPr id="0" name=""/>
        <dsp:cNvSpPr/>
      </dsp:nvSpPr>
      <dsp:spPr>
        <a:xfrm>
          <a:off x="884037" y="1367031"/>
          <a:ext cx="4343006" cy="375453"/>
        </a:xfrm>
        <a:custGeom>
          <a:avLst/>
          <a:gdLst/>
          <a:ahLst/>
          <a:cxnLst/>
          <a:rect l="0" t="0" r="0" b="0"/>
          <a:pathLst>
            <a:path>
              <a:moveTo>
                <a:pt x="4343006" y="0"/>
              </a:moveTo>
              <a:lnTo>
                <a:pt x="4343006" y="204826"/>
              </a:lnTo>
              <a:lnTo>
                <a:pt x="0" y="204826"/>
              </a:lnTo>
              <a:lnTo>
                <a:pt x="0" y="375453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46492" y="1552727"/>
        <a:ext cx="218097" cy="4060"/>
      </dsp:txXfrm>
    </dsp:sp>
    <dsp:sp modelId="{D2ED9CCD-65AC-4CF7-8A96-822BE9BB3C40}">
      <dsp:nvSpPr>
        <dsp:cNvPr id="0" name=""/>
        <dsp:cNvSpPr/>
      </dsp:nvSpPr>
      <dsp:spPr>
        <a:xfrm>
          <a:off x="4344319" y="309561"/>
          <a:ext cx="1765449" cy="10592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Determination of </a:t>
          </a:r>
          <a:r>
            <a:rPr lang="en-US" sz="1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1400" b="1" kern="1200" baseline="-25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and S</a:t>
          </a:r>
          <a:r>
            <a:rPr lang="en-US" sz="1400" b="1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en-US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44319" y="309561"/>
        <a:ext cx="1765449" cy="1059269"/>
      </dsp:txXfrm>
    </dsp:sp>
    <dsp:sp modelId="{DF10F89B-D4F4-4A19-B9C3-1E8E590A8A59}">
      <dsp:nvSpPr>
        <dsp:cNvPr id="0" name=""/>
        <dsp:cNvSpPr/>
      </dsp:nvSpPr>
      <dsp:spPr>
        <a:xfrm>
          <a:off x="1764962" y="2258799"/>
          <a:ext cx="3754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5453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42538" y="2302489"/>
        <a:ext cx="20302" cy="4060"/>
      </dsp:txXfrm>
    </dsp:sp>
    <dsp:sp modelId="{640B0450-6EB2-45F0-BFD4-CBF8AEDC5362}">
      <dsp:nvSpPr>
        <dsp:cNvPr id="0" name=""/>
        <dsp:cNvSpPr/>
      </dsp:nvSpPr>
      <dsp:spPr>
        <a:xfrm>
          <a:off x="1313" y="1774884"/>
          <a:ext cx="1765449" cy="10592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Determination of  response accelerations </a:t>
          </a:r>
          <a:r>
            <a:rPr lang="en-US" sz="1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sz="1400" b="1" kern="1200" baseline="-25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ms</a:t>
          </a: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and S</a:t>
          </a:r>
          <a:r>
            <a:rPr lang="en-US" sz="1400" b="1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m1</a:t>
          </a:r>
          <a:endParaRPr lang="en-US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13" y="1774884"/>
        <a:ext cx="1765449" cy="1059269"/>
      </dsp:txXfrm>
    </dsp:sp>
    <dsp:sp modelId="{57B68764-62EB-49C6-8893-26FCE997719A}">
      <dsp:nvSpPr>
        <dsp:cNvPr id="0" name=""/>
        <dsp:cNvSpPr/>
      </dsp:nvSpPr>
      <dsp:spPr>
        <a:xfrm>
          <a:off x="3936465" y="2258799"/>
          <a:ext cx="3754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5453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14041" y="2302489"/>
        <a:ext cx="20302" cy="4060"/>
      </dsp:txXfrm>
    </dsp:sp>
    <dsp:sp modelId="{2EEEEA5A-033A-4B1D-9D14-48D2B67C5588}">
      <dsp:nvSpPr>
        <dsp:cNvPr id="0" name=""/>
        <dsp:cNvSpPr/>
      </dsp:nvSpPr>
      <dsp:spPr>
        <a:xfrm>
          <a:off x="2172816" y="1774884"/>
          <a:ext cx="1765449" cy="10592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Calculate  the design spectral acceleration S</a:t>
          </a:r>
          <a:r>
            <a:rPr lang="en-US" sz="1400" b="1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DS</a:t>
          </a: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&amp; S</a:t>
          </a:r>
          <a:r>
            <a:rPr lang="en-US" sz="1400" b="1" kern="1200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D1</a:t>
          </a: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2172816" y="1774884"/>
        <a:ext cx="1765449" cy="1059269"/>
      </dsp:txXfrm>
    </dsp:sp>
    <dsp:sp modelId="{A24083BA-3F3C-400D-A5B2-631387D8C87E}">
      <dsp:nvSpPr>
        <dsp:cNvPr id="0" name=""/>
        <dsp:cNvSpPr/>
      </dsp:nvSpPr>
      <dsp:spPr>
        <a:xfrm>
          <a:off x="6070858" y="2258799"/>
          <a:ext cx="3754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5453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248434" y="2302489"/>
        <a:ext cx="20302" cy="4060"/>
      </dsp:txXfrm>
    </dsp:sp>
    <dsp:sp modelId="{6ABA418E-363A-4F88-813E-FDCACDDA6E24}">
      <dsp:nvSpPr>
        <dsp:cNvPr id="0" name=""/>
        <dsp:cNvSpPr/>
      </dsp:nvSpPr>
      <dsp:spPr>
        <a:xfrm>
          <a:off x="4344319" y="1774884"/>
          <a:ext cx="1728339" cy="10592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Determination of seismic design category</a:t>
          </a:r>
        </a:p>
      </dsp:txBody>
      <dsp:txXfrm>
        <a:off x="4344319" y="1774884"/>
        <a:ext cx="1728339" cy="1059269"/>
      </dsp:txXfrm>
    </dsp:sp>
    <dsp:sp modelId="{CB0F536C-C84C-48A3-93BF-3B62F6B872B0}">
      <dsp:nvSpPr>
        <dsp:cNvPr id="0" name=""/>
        <dsp:cNvSpPr/>
      </dsp:nvSpPr>
      <dsp:spPr>
        <a:xfrm>
          <a:off x="6478712" y="1774884"/>
          <a:ext cx="1765449" cy="10592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Design Coefficients and Factors for seismic Force - Resisting Systems</a:t>
          </a:r>
        </a:p>
      </dsp:txBody>
      <dsp:txXfrm>
        <a:off x="6478712" y="1774884"/>
        <a:ext cx="1765449" cy="10592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5183D-5868-420B-A7B1-BAF18EFF6033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55409-13D0-4FD7-BC7E-61433A7F3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781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38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05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07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9527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369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918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3194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844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551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378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022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585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573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070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847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1233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020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871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456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976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745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327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0411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84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180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564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54817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72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37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8120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13241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3315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46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941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5144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772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3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77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7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55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7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57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28" y="2831690"/>
            <a:ext cx="8203575" cy="151783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1104" y="1908666"/>
            <a:ext cx="8188953" cy="672302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EA34-07FD-4ED0-B20C-1C3E8AD64D4A}" type="datetime1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B7B82-5C5A-47ED-9370-D08BDFDB8BA9}" type="datetime1">
              <a:rPr lang="en-US" smtClean="0"/>
              <a:t>12/29/2019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E2CD-F8F6-4DE1-AD9E-F61E59B8E46E}" type="datetime1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AA817-B45D-4F4C-B4DB-5974202DA2F3}" type="datetime1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80089"/>
            <a:ext cx="8246070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26458"/>
            <a:ext cx="8246070" cy="3335864"/>
          </a:xfrm>
        </p:spPr>
        <p:txBody>
          <a:bodyPr/>
          <a:lstStyle>
            <a:lvl1pPr algn="l"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B4CC-BD02-426B-922E-79FD53C9AC50}" type="datetime1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482" y="391788"/>
            <a:ext cx="6284320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2482" y="1155313"/>
            <a:ext cx="6284320" cy="3511061"/>
          </a:xfrm>
        </p:spPr>
        <p:txBody>
          <a:bodyPr/>
          <a:lstStyle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45F9-12C5-4A43-BE76-D30756990B9C}" type="datetime1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9CA6-3C2A-4EBF-BB68-CBA97B6296A8}" type="datetime1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64900-9E49-44F9-A6A5-B8EA1E754F51}" type="datetime1">
              <a:rPr lang="en-US" smtClean="0"/>
              <a:t>12/29/2019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197907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456413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1928810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ctr"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algn="ctr"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algn="ctr"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algn="ctr"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456413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928810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ctr"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algn="ctr"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algn="ctr"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algn="ctr"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DE36-355E-49C8-B81B-19BD739E3392}" type="datetime1">
              <a:rPr lang="en-US" smtClean="0"/>
              <a:t>12/29/2019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87D1-1589-4EF0-AB64-6F70C12C4839}" type="datetime1">
              <a:rPr lang="en-US" smtClean="0"/>
              <a:t>12/29/2019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8A11-7E62-435B-82AF-2F2263B5EAB4}" type="datetime1">
              <a:rPr lang="en-US" smtClean="0"/>
              <a:t>12/29/2019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F3B05-9E33-419C-8529-ABA84A033BB0}" type="datetime1">
              <a:rPr lang="en-US" smtClean="0"/>
              <a:t>12/29/2019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E40D9-B8A7-49F5-B41B-98E18A67E8EF}" type="datetime1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32.png"/></Relationships>
</file>

<file path=ppt/slides/_rels/slide13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0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0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1353" y="426761"/>
            <a:ext cx="4883326" cy="1628445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Analysis and Design of </a:t>
            </a:r>
            <a:r>
              <a:rPr lang="en-US" altLang="en-US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Bakeer</a:t>
            </a:r>
            <a:r>
              <a:rPr lang="en-US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Building in Nablus City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122"/>
          <p:cNvSpPr>
            <a:spLocks noChangeArrowheads="1"/>
          </p:cNvSpPr>
          <p:nvPr/>
        </p:nvSpPr>
        <p:spPr bwMode="auto">
          <a:xfrm>
            <a:off x="4497942" y="3066153"/>
            <a:ext cx="3960813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By:</a:t>
            </a:r>
          </a:p>
          <a:p>
            <a:r>
              <a:rPr lang="en-US" altLang="en-US" sz="1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Assim</a:t>
            </a:r>
            <a:r>
              <a:rPr lang="en-US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Hantoli</a:t>
            </a:r>
            <a:r>
              <a:rPr lang="en-US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altLang="en-US" sz="1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Asem</a:t>
            </a:r>
            <a:r>
              <a:rPr lang="en-US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Mohaibish</a:t>
            </a:r>
            <a:r>
              <a:rPr lang="en-US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altLang="en-US" sz="1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Raffat</a:t>
            </a:r>
            <a:r>
              <a:rPr lang="en-US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soliman</a:t>
            </a:r>
            <a:r>
              <a:rPr lang="en-US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altLang="en-US" sz="1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Akram</a:t>
            </a:r>
            <a:r>
              <a:rPr lang="en-US" altLang="en-US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Hanoon.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28074" y="4348086"/>
            <a:ext cx="4700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 of:  Dr. Ibrahim Arman.</a:t>
            </a:r>
          </a:p>
          <a:p>
            <a:pPr algn="ctr" rtl="1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Fall 2019</a:t>
            </a:r>
          </a:p>
        </p:txBody>
      </p:sp>
      <p:pic>
        <p:nvPicPr>
          <p:cNvPr id="7" name="Picture 128" descr="Image result for najah university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96" y="17141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543" y="943615"/>
            <a:ext cx="2800914" cy="3969992"/>
          </a:xfrm>
        </p:spPr>
      </p:pic>
      <p:sp>
        <p:nvSpPr>
          <p:cNvPr id="5" name="Rectangle 4"/>
          <p:cNvSpPr/>
          <p:nvPr/>
        </p:nvSpPr>
        <p:spPr>
          <a:xfrm>
            <a:off x="3439318" y="4767263"/>
            <a:ext cx="2265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</a:p>
        </p:txBody>
      </p:sp>
    </p:spTree>
    <p:extLst>
      <p:ext uri="{BB962C8B-B14F-4D97-AF65-F5344CB8AC3E}">
        <p14:creationId xmlns:p14="http://schemas.microsoft.com/office/powerpoint/2010/main" val="215878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32509" y="1172095"/>
                <a:ext cx="5087389" cy="3426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cs typeface="+mj-cs"/>
                  </a:rPr>
                  <a:t>Spandrel design:</a:t>
                </a:r>
              </a:p>
              <a:p>
                <a:r>
                  <a:rPr lang="en-US" dirty="0">
                    <a:cs typeface="+mj-cs"/>
                  </a:rPr>
                  <a:t>Flexural design: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+mj-cs"/>
                  </a:rPr>
                  <a:t>Mu = 1119 </a:t>
                </a:r>
                <a:r>
                  <a:rPr lang="en-US" dirty="0" err="1">
                    <a:cs typeface="+mj-cs"/>
                  </a:rPr>
                  <a:t>kN.m</a:t>
                </a:r>
                <a:r>
                  <a:rPr lang="en-US" dirty="0">
                    <a:cs typeface="+mj-cs"/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+mj-cs"/>
                  </a:rPr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+mj-cs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+mj-cs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+mj-cs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+mj-cs"/>
                          </a:rPr>
                          <m:t>85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cs typeface="+mj-cs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+mj-cs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cs typeface="+mj-cs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cs typeface="+mj-cs"/>
                          </a:rPr>
                          <m:t>𝑐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+mj-cs"/>
                          </a:rPr>
                          <m:t>𝑓𝑦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cs typeface="+mj-cs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cs typeface="+mj-cs"/>
                      </a:rPr>
                      <m:t>1</m:t>
                    </m:r>
                    <m:r>
                      <a:rPr lang="en-US" i="1">
                        <a:latin typeface="Cambria Math" panose="02040503050406030204" pitchFamily="18" charset="0"/>
                        <a:cs typeface="+mj-cs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cs typeface="+mj-cs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cs typeface="+mj-cs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+mj-cs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cs typeface="+mj-cs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cs typeface="+mj-cs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cs typeface="+mj-cs"/>
                              </a:rPr>
                              <m:t>.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cs typeface="+mj-cs"/>
                              </a:rPr>
                              <m:t>61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cs typeface="+mj-cs"/>
                              </a:rPr>
                              <m:t>𝑀𝑢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cs typeface="+mj-cs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cs typeface="+mj-cs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+mj-cs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+mj-cs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cs typeface="+mj-cs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+mj-cs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+mj-cs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  <a:cs typeface="+mj-cs"/>
                              </a:rPr>
                              <m:t>𝑐</m:t>
                            </m:r>
                          </m:den>
                        </m:f>
                      </m:e>
                    </m:rad>
                    <m:r>
                      <a:rPr lang="en-US" i="1">
                        <a:latin typeface="Cambria Math" panose="02040503050406030204" pitchFamily="18" charset="0"/>
                        <a:cs typeface="+mj-cs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  <a:cs typeface="+mj-cs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  <a:cs typeface="+mj-cs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  <a:cs typeface="+mj-cs"/>
                      </a:rPr>
                      <m:t>0029</m:t>
                    </m:r>
                  </m:oMath>
                </a14:m>
                <a:endParaRPr lang="en-US" dirty="0">
                  <a:cs typeface="+mj-cs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+mj-cs"/>
                  </a:rPr>
                  <a:t>A</a:t>
                </a:r>
                <a:r>
                  <a:rPr lang="en-US" baseline="-25000" dirty="0">
                    <a:cs typeface="+mj-cs"/>
                  </a:rPr>
                  <a:t>s</a:t>
                </a:r>
                <a:r>
                  <a:rPr lang="en-US" baseline="30000" dirty="0">
                    <a:cs typeface="+mj-cs"/>
                  </a:rPr>
                  <a:t> </a:t>
                </a:r>
                <a:r>
                  <a:rPr lang="en-US" dirty="0">
                    <a:cs typeface="+mj-cs"/>
                  </a:rPr>
                  <a:t>= </a:t>
                </a:r>
                <a:r>
                  <a:rPr lang="en-US" dirty="0" err="1">
                    <a:cs typeface="+mj-cs"/>
                  </a:rPr>
                  <a:t>ρ</a:t>
                </a:r>
                <a:r>
                  <a:rPr lang="en-US" baseline="-25000" dirty="0" err="1">
                    <a:cs typeface="+mj-cs"/>
                  </a:rPr>
                  <a:t>L</a:t>
                </a:r>
                <a:r>
                  <a:rPr lang="en-US" baseline="-25000" dirty="0">
                    <a:cs typeface="+mj-cs"/>
                  </a:rPr>
                  <a:t> </a:t>
                </a:r>
                <a:r>
                  <a:rPr lang="en-US" dirty="0">
                    <a:cs typeface="+mj-cs"/>
                  </a:rPr>
                  <a:t>A</a:t>
                </a:r>
                <a:r>
                  <a:rPr lang="en-US" baseline="-25000" dirty="0">
                    <a:cs typeface="+mj-cs"/>
                  </a:rPr>
                  <a:t>g</a:t>
                </a:r>
                <a:r>
                  <a:rPr lang="en-US" dirty="0">
                    <a:cs typeface="+mj-cs"/>
                  </a:rPr>
                  <a:t> = 0.0029(2080)(300) =</a:t>
                </a:r>
                <a:r>
                  <a:rPr lang="ar-SA" dirty="0">
                    <a:cs typeface="+mj-cs"/>
                  </a:rPr>
                  <a:t>1809</a:t>
                </a:r>
                <a:r>
                  <a:rPr lang="en-US" dirty="0">
                    <a:cs typeface="+mj-cs"/>
                  </a:rPr>
                  <a:t> mm2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+mj-cs"/>
                  </a:rPr>
                  <a:t>%Difference = (1809-1872)/1809*100 = 3.4%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cs typeface="+mj-cs"/>
                  </a:rPr>
                  <a:t>3.4%&lt;10% </a:t>
                </a:r>
                <a:r>
                  <a:rPr lang="en-US" dirty="0">
                    <a:cs typeface="+mj-cs"/>
                    <a:sym typeface="Wingdings" panose="05000000000000000000" pitchFamily="2" charset="2"/>
                  </a:rPr>
                  <a:t></a:t>
                </a:r>
                <a:r>
                  <a:rPr lang="en-US" dirty="0">
                    <a:cs typeface="+mj-cs"/>
                  </a:rPr>
                  <a:t> ok.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09" y="1172095"/>
                <a:ext cx="5087389" cy="3426002"/>
              </a:xfrm>
              <a:prstGeom prst="rect">
                <a:avLst/>
              </a:prstGeom>
              <a:blipFill rotWithShape="0">
                <a:blip r:embed="rId2"/>
                <a:stretch>
                  <a:fillRect l="-1079" t="-8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012652" y="943615"/>
            <a:ext cx="4131347" cy="255143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5012652" y="3542110"/>
            <a:ext cx="4131348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85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0822" y="1172095"/>
                <a:ext cx="8262851" cy="4692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Spandrel design: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design: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V</a:t>
                </a:r>
                <a:r>
                  <a:rPr lang="en-US" baseline="-25000" dirty="0"/>
                  <a:t>u</a:t>
                </a:r>
                <a:r>
                  <a:rPr lang="en-US" dirty="0"/>
                  <a:t> = 1253 </a:t>
                </a:r>
                <a:r>
                  <a:rPr lang="en-US" dirty="0" err="1"/>
                  <a:t>kN.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ØV</a:t>
                </a:r>
                <a:r>
                  <a:rPr lang="en-US" baseline="-25000" dirty="0" err="1"/>
                  <a:t>c</a:t>
                </a:r>
                <a:r>
                  <a:rPr lang="en-US" baseline="-25000" dirty="0"/>
                  <a:t> 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𝟐𝟖</m:t>
                            </m:r>
                          </m:e>
                        </m:rad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dirty="0"/>
                  <a:t>*0.6*1872*300 /1000 =303 </a:t>
                </a:r>
                <a:r>
                  <a:rPr lang="en-US" dirty="0" err="1"/>
                  <a:t>kN.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ØV</a:t>
                </a:r>
                <a:r>
                  <a:rPr lang="en-US" baseline="-25000" dirty="0"/>
                  <a:t>s </a:t>
                </a:r>
                <a:r>
                  <a:rPr lang="en-US" dirty="0"/>
                  <a:t>= 1253 - 303 =950 </a:t>
                </a:r>
                <a:r>
                  <a:rPr lang="en-US" dirty="0" err="1"/>
                  <a:t>kN.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</a:t>
                </a:r>
                <a:r>
                  <a:rPr lang="en-US" baseline="-25000" dirty="0"/>
                  <a:t>v</a:t>
                </a:r>
                <a:r>
                  <a:rPr lang="en-US" dirty="0"/>
                  <a:t>/s =ØV</a:t>
                </a:r>
                <a:r>
                  <a:rPr lang="en-US" baseline="-25000" dirty="0"/>
                  <a:t>s</a:t>
                </a:r>
                <a:r>
                  <a:rPr lang="en-US" dirty="0"/>
                  <a:t>/ Ø d </a:t>
                </a:r>
                <a:r>
                  <a:rPr lang="en-US" dirty="0" err="1"/>
                  <a:t>f</a:t>
                </a:r>
                <a:r>
                  <a:rPr lang="en-US" baseline="-25000" dirty="0" err="1"/>
                  <a:t>y</a:t>
                </a:r>
                <a:r>
                  <a:rPr lang="en-US" dirty="0"/>
                  <a:t> =950/(0.6*1.8*420)*1000 = 2013 mm2/m.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%Difference = (2013-2044)/2013*100 = 1.5%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Less than 10%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Ok for shear reinforcement.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822" y="1172095"/>
                <a:ext cx="8262851" cy="4692760"/>
              </a:xfrm>
              <a:prstGeom prst="rect">
                <a:avLst/>
              </a:prstGeom>
              <a:blipFill rotWithShape="0">
                <a:blip r:embed="rId2"/>
                <a:stretch>
                  <a:fillRect l="-664" t="-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4225" y="968994"/>
            <a:ext cx="5037593" cy="161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04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0822" y="1172095"/>
                <a:ext cx="8262851" cy="4986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Spandrel design: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Spandrel diagonal reinforcements: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Coupling beams with (ℓ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/h) &lt; 2 and with V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≥ 0.33 λ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m:rPr>
                            <m:sty m:val="p"/>
                          </m:rPr>
                          <a:rPr lang="en-US" baseline="-2500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 baseline="-2500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cw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shall be reinforced diagonally.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1253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28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1089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the spandrel reinforcements required.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822" y="1172095"/>
                <a:ext cx="8262851" cy="4986686"/>
              </a:xfrm>
              <a:prstGeom prst="rect">
                <a:avLst/>
              </a:prstGeom>
              <a:blipFill rotWithShape="0">
                <a:blip r:embed="rId2"/>
                <a:stretch>
                  <a:fillRect l="-664" t="-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10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0822" y="1172095"/>
                <a:ext cx="8262851" cy="4121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Spandrel design: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Spandrel diagonal reinforcements: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𝐴𝑣𝑑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𝑓𝑐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𝐴𝑐𝑤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1253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1474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83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28</m:t>
                        </m:r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2740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𝐻𝑠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𝐿𝑠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𝐻𝑠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𝐴𝑣𝑑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1253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420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2619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%difference = 0.2%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ok.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822" y="1172095"/>
                <a:ext cx="8262851" cy="4121065"/>
              </a:xfrm>
              <a:prstGeom prst="rect">
                <a:avLst/>
              </a:prstGeom>
              <a:blipFill rotWithShape="0">
                <a:blip r:embed="rId2"/>
                <a:stretch>
                  <a:fillRect l="-664" t="-7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0232" y="2756016"/>
            <a:ext cx="4954385" cy="112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87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0822" y="1172095"/>
            <a:ext cx="82628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Pier design: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3" t="525" b="1985"/>
          <a:stretch/>
        </p:blipFill>
        <p:spPr>
          <a:xfrm>
            <a:off x="2385752" y="1064029"/>
            <a:ext cx="5486400" cy="367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38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0822" y="1172095"/>
            <a:ext cx="826285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Pier design: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Flexural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of pier = 4053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Thickness =250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+ 1/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1/P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13115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Pnx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Pny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interaction diagrams.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23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0822" y="1172095"/>
            <a:ext cx="82628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Pier design: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Flexural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results: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3324" y="1373188"/>
            <a:ext cx="5486400" cy="339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0822" y="1172095"/>
            <a:ext cx="8262851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Pier design: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Flexural design: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M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2927kN.m,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13177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M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0.1617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13177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𝞍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=13239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&gt;4047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ok.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063629919"/>
              </p:ext>
            </p:extLst>
          </p:nvPr>
        </p:nvGraphicFramePr>
        <p:xfrm>
          <a:off x="257695" y="1823605"/>
          <a:ext cx="3591098" cy="2566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419701341"/>
              </p:ext>
            </p:extLst>
          </p:nvPr>
        </p:nvGraphicFramePr>
        <p:xfrm>
          <a:off x="5073536" y="1735379"/>
          <a:ext cx="3729644" cy="256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8932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0823" y="1172095"/>
                <a:ext cx="3832166" cy="7739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Pier design: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design: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V2=1195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V3=0.6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ØV</a:t>
                </a:r>
                <a:r>
                  <a:rPr lang="en-US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𝟐𝟖</m:t>
                            </m:r>
                          </m:e>
                        </m:rad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*0.75*4053.2*190 /1000 = 509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Ok for minor shear.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823" y="1172095"/>
                <a:ext cx="3832166" cy="7739747"/>
              </a:xfrm>
              <a:prstGeom prst="rect">
                <a:avLst/>
              </a:prstGeom>
              <a:blipFill rotWithShape="0">
                <a:blip r:embed="rId2"/>
                <a:stretch>
                  <a:fillRect l="-1431" t="-3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591099" y="1012812"/>
            <a:ext cx="5486400" cy="150495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3591099" y="3185538"/>
            <a:ext cx="5486400" cy="146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71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0822" y="1172095"/>
                <a:ext cx="8470669" cy="7075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Pier design: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design: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major shear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𝑉𝑐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𝑓𝑐</m:t>
                        </m:r>
                      </m:e>
                    </m:rad>
                    <m:r>
                      <a:rPr lang="fr-FR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𝑐𝑣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804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Vu= 1195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computed Av/s less than the minimum reinforcement ration=0.0025.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822" y="1172095"/>
                <a:ext cx="8470669" cy="7075720"/>
              </a:xfrm>
              <a:prstGeom prst="rect">
                <a:avLst/>
              </a:prstGeom>
              <a:blipFill rotWithShape="0">
                <a:blip r:embed="rId2"/>
                <a:stretch>
                  <a:fillRect l="-648" t="-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230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849" y="943615"/>
            <a:ext cx="2842301" cy="3824826"/>
          </a:xfrm>
        </p:spPr>
      </p:pic>
      <p:sp>
        <p:nvSpPr>
          <p:cNvPr id="7" name="Rectangle 6"/>
          <p:cNvSpPr/>
          <p:nvPr/>
        </p:nvSpPr>
        <p:spPr>
          <a:xfrm>
            <a:off x="3657325" y="4642575"/>
            <a:ext cx="18293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1-1</a:t>
            </a:r>
          </a:p>
        </p:txBody>
      </p:sp>
    </p:spTree>
    <p:extLst>
      <p:ext uri="{BB962C8B-B14F-4D97-AF65-F5344CB8AC3E}">
        <p14:creationId xmlns:p14="http://schemas.microsoft.com/office/powerpoint/2010/main" val="418707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0822" y="1172095"/>
            <a:ext cx="847066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Pier design: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Boundary element check: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stress method will be used for this check: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compressive stresses exceeds a nominal critical value equal to 0.2fc. Then the boundary element is required.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16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0822" y="1172095"/>
            <a:ext cx="847066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Pier design: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Boundary element check: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=10.38 &gt; 5.6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the boundary element required.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863677" y="943615"/>
            <a:ext cx="3114148" cy="409181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632" y="2812588"/>
            <a:ext cx="54864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76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36665" y="1172095"/>
                <a:ext cx="8470669" cy="8155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Pier design: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Boundary element check: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Length of boundary element is the greater of {C – 0.1Lw} and {C/2 }: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– 0.1Lw = 1605.3 – 0.1 (4030) = 660 mm 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C/2 = 1605.3/2 =802 mm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𝑃𝑙𝑒𝑓𝑡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𝑜𝑟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𝑟𝑖𝑔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𝑀𝑢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𝐿𝑤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𝑏𝑜𝑢𝑛𝑑𝑎𝑟𝑦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𝑒𝑙𝑒𝑚𝑒𝑡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𝑙𝑒𝑛𝑔𝑡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933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𝑘𝑁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𝑓𝑦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933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1000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420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2468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Use 14 ø16 for each end.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65" y="1172095"/>
                <a:ext cx="8470669" cy="8155309"/>
              </a:xfrm>
              <a:prstGeom prst="rect">
                <a:avLst/>
              </a:prstGeom>
              <a:blipFill rotWithShape="0">
                <a:blip r:embed="rId2"/>
                <a:stretch>
                  <a:fillRect l="-576" t="-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7597" y="2978034"/>
            <a:ext cx="4156403" cy="192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32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0730" y="1187507"/>
                <a:ext cx="8246070" cy="3335864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check:</a:t>
                </a:r>
              </a:p>
              <a:p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m:rPr>
                        <m:aln/>
                      </m:rP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∅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𝑏𝑑</m:t>
                    </m:r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aln/>
                      </m:rP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75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Χ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Χ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28</m:t>
                        </m:r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Χ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150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Χ</m:t>
                    </m:r>
                    <m:r>
                      <a:rPr lang="en-US">
                        <a:latin typeface="Cambria Math" panose="02040503050406030204" pitchFamily="18" charset="0"/>
                      </a:rPr>
                      <m:t>310</m:t>
                    </m:r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aln/>
                      </m:rP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30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75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0730" y="1187507"/>
                <a:ext cx="8246070" cy="3335864"/>
              </a:xfrm>
              <a:blipFill rotWithShape="0">
                <a:blip r:embed="rId2"/>
                <a:stretch>
                  <a:fillRect l="-1256" t="-20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113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6873" y="1187507"/>
            <a:ext cx="5394960" cy="128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2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30" y="1187507"/>
            <a:ext cx="8246070" cy="33358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check: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114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65" y="1978660"/>
            <a:ext cx="3840402" cy="246634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2980" y="1978660"/>
            <a:ext cx="3840480" cy="24688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5900" y="4610100"/>
            <a:ext cx="140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V13</a:t>
            </a:r>
          </a:p>
        </p:txBody>
      </p:sp>
      <p:sp>
        <p:nvSpPr>
          <p:cNvPr id="9" name="Rectangle 8"/>
          <p:cNvSpPr/>
          <p:nvPr/>
        </p:nvSpPr>
        <p:spPr>
          <a:xfrm>
            <a:off x="6422114" y="4610100"/>
            <a:ext cx="582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V23</a:t>
            </a:r>
          </a:p>
        </p:txBody>
      </p:sp>
    </p:spTree>
    <p:extLst>
      <p:ext uri="{BB962C8B-B14F-4D97-AF65-F5344CB8AC3E}">
        <p14:creationId xmlns:p14="http://schemas.microsoft.com/office/powerpoint/2010/main" val="267623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0730" y="1187507"/>
                <a:ext cx="8246070" cy="3335864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check:</a:t>
                </a: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Vu=114 </a:t>
                </a:r>
                <a:r>
                  <a:rPr lang="en-US" sz="2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</a:t>
                </a:r>
                <a14:m>
                  <m:oMath xmlns:m="http://schemas.openxmlformats.org/officeDocument/2006/math">
                    <m:r>
                      <a:rPr lang="en-US" sz="2600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shear reinforcements required:</a:t>
                </a:r>
              </a:p>
              <a:p>
                <a:r>
                  <a:rPr lang="en-GB" sz="2600" dirty="0"/>
                  <a:t>V</a:t>
                </a:r>
                <a:r>
                  <a:rPr lang="en-GB" sz="2600" baseline="-25000" dirty="0"/>
                  <a:t>s</a:t>
                </a:r>
                <a:r>
                  <a:rPr lang="en-GB" sz="2600" dirty="0"/>
                  <a:t> = </a:t>
                </a:r>
                <a:r>
                  <a:rPr lang="en-GB" sz="2600" dirty="0" err="1"/>
                  <a:t>V</a:t>
                </a:r>
                <a:r>
                  <a:rPr lang="en-GB" sz="2600" baseline="-25000" dirty="0" err="1"/>
                  <a:t>n</a:t>
                </a:r>
                <a:r>
                  <a:rPr lang="en-GB" sz="2600" dirty="0"/>
                  <a:t> – </a:t>
                </a:r>
                <a:r>
                  <a:rPr lang="en-GB" sz="2600" dirty="0" err="1"/>
                  <a:t>V</a:t>
                </a:r>
                <a:r>
                  <a:rPr lang="en-GB" sz="2600" baseline="-25000" dirty="0" err="1"/>
                  <a:t>c</a:t>
                </a:r>
                <a:endParaRPr lang="en-US" sz="2600" dirty="0"/>
              </a:p>
              <a:p>
                <a:r>
                  <a:rPr lang="en-GB" sz="2600" dirty="0"/>
                  <a:t>V</a:t>
                </a:r>
                <a:r>
                  <a:rPr lang="en-GB" sz="2600" baseline="-25000" dirty="0"/>
                  <a:t>s</a:t>
                </a:r>
                <a:r>
                  <a:rPr lang="en-GB" sz="2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114</m:t>
                        </m:r>
                      </m:num>
                      <m:den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2600" i="1">
                            <a:latin typeface="Cambria Math" panose="02040503050406030204" pitchFamily="18" charset="0"/>
                          </a:rPr>
                          <m:t>75</m:t>
                        </m:r>
                      </m:den>
                    </m:f>
                  </m:oMath>
                </a14:m>
                <a:r>
                  <a:rPr lang="en-GB" sz="2600" dirty="0"/>
                  <a:t> – 30.75 = 121.25 </a:t>
                </a:r>
                <a:r>
                  <a:rPr lang="en-GB" sz="2600" dirty="0" err="1"/>
                  <a:t>kN.</a:t>
                </a:r>
                <a:endParaRPr lang="en-US" sz="2600" dirty="0"/>
              </a:p>
              <a:p>
                <a:r>
                  <a:rPr lang="en-GB" sz="2600" dirty="0"/>
                  <a:t>A</a:t>
                </a:r>
                <a:r>
                  <a:rPr lang="en-GB" sz="2600" baseline="-25000" dirty="0"/>
                  <a:t>v</a:t>
                </a:r>
                <a:r>
                  <a:rPr lang="en-GB" sz="2600" dirty="0"/>
                  <a:t>/S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2600">
                            <a:latin typeface="Cambria Math" panose="02040503050406030204" pitchFamily="18" charset="0"/>
                          </a:rPr>
                          <m:t>Vs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600">
                            <a:latin typeface="Cambria Math" panose="02040503050406030204" pitchFamily="18" charset="0"/>
                          </a:rPr>
                          <m:t>fyt</m:t>
                        </m:r>
                        <m:r>
                          <a:rPr lang="en-GB" sz="26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600">
                            <a:latin typeface="Cambria Math" panose="02040503050406030204" pitchFamily="18" charset="0"/>
                          </a:rPr>
                          <m:t>d</m:t>
                        </m:r>
                      </m:den>
                    </m:f>
                  </m:oMath>
                </a14:m>
                <a:r>
                  <a:rPr lang="en-GB" sz="2600" dirty="0"/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600">
                            <a:latin typeface="Cambria Math" panose="02040503050406030204" pitchFamily="18" charset="0"/>
                          </a:rPr>
                          <m:t>121</m:t>
                        </m:r>
                        <m:r>
                          <a:rPr lang="en-GB" sz="26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2600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lang="en-GB" sz="26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60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GB" sz="260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60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26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GB" sz="2600">
                            <a:latin typeface="Cambria Math" panose="02040503050406030204" pitchFamily="18" charset="0"/>
                          </a:rPr>
                          <m:t>420</m:t>
                        </m:r>
                        <m:r>
                          <a:rPr lang="en-GB" sz="26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60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GB" sz="26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600">
                            <a:latin typeface="Cambria Math" panose="02040503050406030204" pitchFamily="18" charset="0"/>
                          </a:rPr>
                          <m:t>310</m:t>
                        </m:r>
                      </m:den>
                    </m:f>
                  </m:oMath>
                </a14:m>
                <a:r>
                  <a:rPr lang="en-GB" sz="2600" dirty="0"/>
                  <a:t>  = 931 mm2/m</a:t>
                </a:r>
                <a:endParaRPr lang="en-US" sz="2600" dirty="0"/>
              </a:p>
              <a:p>
                <a:r>
                  <a:rPr lang="en-US" sz="2600" dirty="0"/>
                  <a:t>Use 1 ø 10 / 8cm.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0730" y="1187507"/>
                <a:ext cx="8246070" cy="3335864"/>
              </a:xfrm>
              <a:blipFill rotWithShape="0">
                <a:blip r:embed="rId2"/>
                <a:stretch>
                  <a:fillRect l="-961" t="-2559" b="-1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115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9695" y="985838"/>
            <a:ext cx="3752850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95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30" y="1187507"/>
            <a:ext cx="3651210" cy="33358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Flexural design: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min = 630 mm2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ø 14 /m.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min = 88.2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moment less than minimum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116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7080" y="1057967"/>
            <a:ext cx="54864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8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foundation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104900"/>
                <a:ext cx="8246070" cy="3757422"/>
              </a:xfrm>
            </p:spPr>
            <p:txBody>
              <a:bodyPr/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Type of foundation: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𝐴𝑟𝑒𝑎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𝑟𝑒𝑞𝑢𝑖𝑟𝑒𝑑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𝑡𝑜𝑡𝑎𝑙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𝑓𝑜𝑢𝑛𝑑𝑎𝑡𝑖𝑜𝑛𝑠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𝑣𝑒𝑟𝑡𝑖𝑐𝑎𝑙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𝑙𝑜𝑎𝑑𝑠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𝐵𝑒𝑎𝑟𝑖𝑛𝑔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𝑐𝑎𝑝𝑎𝑐𝑖𝑡𝑦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121957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380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320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Percent of the foundation to the floor area = 320/445 = 71%.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mat foundation will be used.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104900"/>
                <a:ext cx="8246070" cy="3757422"/>
              </a:xfrm>
              <a:blipFill rotWithShape="0">
                <a:blip r:embed="rId2"/>
                <a:stretch>
                  <a:fillRect l="-1331" t="-1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4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foundation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04900"/>
            <a:ext cx="2659994" cy="375742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pressure: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pressure is less than the bearing capacity.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118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7415" y="1023938"/>
            <a:ext cx="621982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9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foundation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04900"/>
            <a:ext cx="2659994" cy="3757422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8965" y="1104900"/>
            <a:ext cx="82460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Punching check: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foundation thickness will be used is 1.3m.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4475" y="1790700"/>
            <a:ext cx="6115050" cy="307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08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02408" y="4767263"/>
            <a:ext cx="18293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2-2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236" y="943616"/>
            <a:ext cx="3642698" cy="3962330"/>
          </a:xfrm>
        </p:spPr>
      </p:pic>
    </p:spTree>
    <p:extLst>
      <p:ext uri="{BB962C8B-B14F-4D97-AF65-F5344CB8AC3E}">
        <p14:creationId xmlns:p14="http://schemas.microsoft.com/office/powerpoint/2010/main" val="103004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foundation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04900"/>
            <a:ext cx="2659994" cy="3757422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8965" y="1104900"/>
                <a:ext cx="8246070" cy="1606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Wide beam shear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m:rPr>
                          <m:aln/>
                        </m:rP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ra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d</m:t>
                      </m:r>
                    </m:oMath>
                    <m:oMath xmlns:m="http://schemas.openxmlformats.org/officeDocument/2006/math">
                      <m:r>
                        <m:rPr>
                          <m:aln/>
                        </m:rP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75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type m:val="li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28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1000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ar-SA" b="0" i="1" smtClean="0">
                          <a:latin typeface="Cambria Math" panose="02040503050406030204" pitchFamily="18" charset="0"/>
                        </a:rPr>
                        <m:t>1230</m:t>
                      </m:r>
                      <m:r>
                        <m:rPr>
                          <m:aln/>
                        </m:rP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813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𝑘𝑁</m:t>
                      </m:r>
                    </m:oMath>
                  </m:oMathPara>
                </a14:m>
                <a:endParaRPr lang="en-US" dirty="0"/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965" y="1104900"/>
                <a:ext cx="8246070" cy="1606915"/>
              </a:xfrm>
              <a:prstGeom prst="rect">
                <a:avLst/>
              </a:prstGeom>
              <a:blipFill>
                <a:blip r:embed="rId2"/>
                <a:stretch>
                  <a:fillRect l="-666" t="-1894" b="-3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780" y="2650263"/>
            <a:ext cx="4099560" cy="225392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8524" y="2645617"/>
            <a:ext cx="4096512" cy="225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28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foundation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04900"/>
            <a:ext cx="2659994" cy="3757422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8965" y="1104900"/>
                <a:ext cx="8246070" cy="1781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Flexural design: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</m:sSub>
                      </m:sub>
                    </m:sSub>
                    <m:r>
                      <m:rPr>
                        <m:aln/>
                      </m:rP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r>
                      <m:rPr>
                        <m:aln/>
                      </m:rP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0018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1300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aln/>
                        </m:rP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2340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𝑚𝑚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Thus, one can use 5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25mm/m (2453.12 mm</a:t>
                </a:r>
                <a:r>
                  <a:rPr lang="en-US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min = 1120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/>
                  <a:t>All the moment is less than minimum.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965" y="1104900"/>
                <a:ext cx="8246070" cy="1781513"/>
              </a:xfrm>
              <a:prstGeom prst="rect">
                <a:avLst/>
              </a:prstGeom>
              <a:blipFill>
                <a:blip r:embed="rId2"/>
                <a:stretch>
                  <a:fillRect l="-666" t="-1712" b="-47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5516" y="943615"/>
            <a:ext cx="3954164" cy="367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0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Stairs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28700"/>
                <a:ext cx="8246070" cy="3833622"/>
              </a:xfrm>
            </p:spPr>
            <p:txBody>
              <a:bodyPr/>
              <a:lstStyle/>
              <a:p>
                <a:r>
                  <a:rPr lang="en-US" dirty="0"/>
                  <a:t>Check for shear: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m:rPr>
                        <m:aln/>
                      </m:rP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∅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𝑏𝑑</m:t>
                    </m:r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aln/>
                      </m:rP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75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Χ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Χ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28</m:t>
                        </m:r>
                      </m:e>
                    </m:rad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1000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120</m:t>
                    </m:r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m:rPr>
                        <m:aln/>
                      </m:rP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79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28700"/>
                <a:ext cx="8246070" cy="3833622"/>
              </a:xfrm>
              <a:blipFill rotWithShape="0">
                <a:blip r:embed="rId2"/>
                <a:stretch>
                  <a:fillRect l="-1331" t="-1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5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Stairs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28700"/>
            <a:ext cx="8246070" cy="383362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for shear: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123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65" y="1695133"/>
            <a:ext cx="3620115" cy="249586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220" y="1695133"/>
            <a:ext cx="3621024" cy="24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82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Stairs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28700"/>
                <a:ext cx="8246070" cy="3833622"/>
              </a:xfrm>
            </p:spPr>
            <p:txBody>
              <a:bodyPr/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Flexural design: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>
                              <a:latin typeface="Cambria Math" panose="02040503050406030204" pitchFamily="18" charset="0"/>
                            </a:rPr>
                            <m:t>min</m:t>
                          </m:r>
                          <m:r>
                            <a:rPr lang="en-US" sz="2000" b="0" i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2000" b="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>
                              <a:latin typeface="Cambria Math" panose="02040503050406030204" pitchFamily="18" charset="0"/>
                            </a:rPr>
                            <m:t>sh</m:t>
                          </m:r>
                          <m:r>
                            <a:rPr lang="en-US" sz="2000" b="0" i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2000" b="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>
                              <a:latin typeface="Cambria Math" panose="02040503050406030204" pitchFamily="18" charset="0"/>
                            </a:rPr>
                            <m:t>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>
                              <a:latin typeface="Cambria Math" panose="02040503050406030204" pitchFamily="18" charset="0"/>
                            </a:rPr>
                            <m:t>sh</m:t>
                          </m:r>
                          <m:r>
                            <a:rPr lang="en-US" sz="2000" b="0" i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>
                          <a:latin typeface="Cambria Math" panose="02040503050406030204" pitchFamily="18" charset="0"/>
                        </a:rPr>
                        <m:t>bh</m:t>
                      </m:r>
                    </m:oMath>
                    <m:oMath xmlns:m="http://schemas.openxmlformats.org/officeDocument/2006/math">
                      <m:r>
                        <a:rPr lang="en-US" sz="20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000" b="0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0" i="0">
                          <a:latin typeface="Cambria Math" panose="02040503050406030204" pitchFamily="18" charset="0"/>
                        </a:rPr>
                        <m:t>0018</m:t>
                      </m:r>
                      <m:r>
                        <m:rPr>
                          <m:sty m:val="p"/>
                        </m:rPr>
                        <a:rPr lang="en-US" sz="2000" b="0" i="0">
                          <a:latin typeface="Cambria Math" panose="02040503050406030204" pitchFamily="18" charset="0"/>
                        </a:rPr>
                        <m:t>Χ</m:t>
                      </m:r>
                      <m:r>
                        <a:rPr lang="en-US" sz="2000" b="0" i="0">
                          <a:latin typeface="Cambria Math" panose="02040503050406030204" pitchFamily="18" charset="0"/>
                        </a:rPr>
                        <m:t>1000</m:t>
                      </m:r>
                      <m:r>
                        <m:rPr>
                          <m:sty m:val="p"/>
                        </m:rPr>
                        <a:rPr lang="en-US" sz="2000" b="0" i="0">
                          <a:latin typeface="Cambria Math" panose="02040503050406030204" pitchFamily="18" charset="0"/>
                        </a:rPr>
                        <m:t>Χ</m:t>
                      </m:r>
                      <m:r>
                        <a:rPr lang="en-US" sz="2000" b="0" i="0">
                          <a:latin typeface="Cambria Math" panose="02040503050406030204" pitchFamily="18" charset="0"/>
                        </a:rPr>
                        <m:t>150</m:t>
                      </m:r>
                    </m:oMath>
                  </m:oMathPara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>
                        <a:latin typeface="Cambria Math" panose="02040503050406030204" pitchFamily="18" charset="0"/>
                      </a:rPr>
                      <m:t>270</m:t>
                    </m:r>
                    <m:f>
                      <m:f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>
                                <a:latin typeface="Cambria Math" panose="02040503050406030204" pitchFamily="18" charset="0"/>
                              </a:rPr>
                              <m:t>mm</m:t>
                            </m:r>
                          </m:e>
                          <m:sup>
                            <m:r>
                              <a:rPr lang="en-US" sz="2000" b="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sz="2000" b="0" i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000" b="0" i="0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sz="2000" b="0" i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000" b="0" i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min = 14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28700"/>
                <a:ext cx="8246070" cy="3833622"/>
              </a:xfrm>
              <a:blipFill rotWithShape="0">
                <a:blip r:embed="rId2"/>
                <a:stretch>
                  <a:fillRect l="-1553" t="-17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124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4460" y="1156975"/>
            <a:ext cx="3726180" cy="276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1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2"/>
          <p:cNvSpPr>
            <a:spLocks noChangeArrowheads="1"/>
          </p:cNvSpPr>
          <p:nvPr/>
        </p:nvSpPr>
        <p:spPr bwMode="auto">
          <a:xfrm>
            <a:off x="4497942" y="3066153"/>
            <a:ext cx="3960813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ELEMENT DETAILS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7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735F1-861D-4419-A42B-C39083546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Slab Details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0C6AB27-AAD6-4011-BB76-EC40FFC73D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7" y="1775809"/>
            <a:ext cx="8998425" cy="238687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E3B9C9-E966-45F0-90A6-40F5C96A2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1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B3118-496A-41E3-88C9-9B32F7D0A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Beam Details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6FE3401-243A-4390-8A22-C72B90AC58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619" y="1290572"/>
            <a:ext cx="1591120" cy="3335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EDB622-2173-4085-A5FC-7AA8F79C2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127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C4C8740-5C08-4BB3-A32F-5A3F0CF322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9218"/>
            <a:ext cx="7216959" cy="375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870474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6F898-0A5C-431E-91D6-769C9685B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Column Details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43B65-7FFC-4E48-949F-9B993BD24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619340-0868-4E88-8879-8D22824D3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15922" y="-513735"/>
            <a:ext cx="4112156" cy="720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679639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39DF2-E138-402F-A250-7CF35BC36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Column Details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640A17-78B6-4D77-9373-964B5F2D8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F7A5C4-0680-4AEF-A18E-6D08425EF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271" y="959510"/>
            <a:ext cx="4362951" cy="418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09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Codes &amp; Standards</a:t>
            </a:r>
            <a:r>
              <a:rPr lang="en-US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5959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378C3A3-2520-4E63-8412-3F32E152BFE8}"/>
              </a:ext>
            </a:extLst>
          </p:cNvPr>
          <p:cNvSpPr txBox="1">
            <a:spLocks/>
          </p:cNvSpPr>
          <p:nvPr/>
        </p:nvSpPr>
        <p:spPr>
          <a:xfrm>
            <a:off x="304065" y="3741379"/>
            <a:ext cx="3876231" cy="736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 318-11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7DE6E5-2D1C-4495-B7CA-1ED9991C5351}"/>
              </a:ext>
            </a:extLst>
          </p:cNvPr>
          <p:cNvSpPr txBox="1">
            <a:spLocks/>
          </p:cNvSpPr>
          <p:nvPr/>
        </p:nvSpPr>
        <p:spPr>
          <a:xfrm>
            <a:off x="5024019" y="3741379"/>
            <a:ext cx="3823905" cy="73628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ASCE 7-10</a:t>
            </a:r>
          </a:p>
        </p:txBody>
      </p:sp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DE9AC1B6-BC9A-45CA-B2FF-AF5E8CEE7601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94" y="2072015"/>
            <a:ext cx="4023554" cy="1192934"/>
          </a:xfrm>
          <a:prstGeom prst="rect">
            <a:avLst/>
          </a:prstGeom>
        </p:spPr>
      </p:pic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0F9AA843-722D-48F1-A6C6-C6B72C5B2B12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38" y="1595586"/>
            <a:ext cx="4023360" cy="214579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05EE9-1B4F-4A1D-A500-09AF2871F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Wall Details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E2913D-CFC6-4B27-9981-F03BC5629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BF4254-C4DC-4EBC-8FD1-F05493A8D8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2014"/>
            <a:ext cx="9144000" cy="217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096669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9E1CA-3573-42BE-ABDE-829CD11EC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Wall Details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DBE524E-E1C1-4BD2-AC05-BB180F9B79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43615"/>
            <a:ext cx="4689271" cy="382364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D668A-FAAA-4617-8FCC-DFBD04808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192915-4BE2-44B6-B673-B90EB03837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489" y="943615"/>
            <a:ext cx="3392311" cy="419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67307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CB473-53AD-469B-890C-086096EDB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Mat Details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68539DA-FCBF-40FE-BCFF-F863F82E5D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44" y="746637"/>
            <a:ext cx="7507111" cy="43968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5D1D2-4342-4DFA-A695-EFCB6D0E4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58524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0E4C8-4DB9-4265-A50C-0B42CCB8F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Mat Details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2F3180E-93B2-4C32-89FE-E915D26A32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622" y="1187770"/>
            <a:ext cx="6396756" cy="357949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19EFF-B45D-4C46-936D-34C18D7BB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71577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CBC87-998B-4392-AC7B-7F0BCFE4A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Stair Details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B735ADC-FD67-4C4C-A86B-A81225CC64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75" y="1410356"/>
            <a:ext cx="7960960" cy="28054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0F265A-B284-4D5B-A8AF-86FF98E2F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687875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67218-222F-4F7C-B84B-95CD55311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Stair Details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593B1B7-19B6-4B74-A110-2AA899E1A7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60" y="1252902"/>
            <a:ext cx="8245475" cy="320507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F35C6C-6E35-4FDB-BF7A-27F17D248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43556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0195" y="1185270"/>
            <a:ext cx="8244840" cy="3464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"/>
            </a:pP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ACI Committee 318, “Building Code Requirements for Structural Concrete (ACI 318M-11)”, American Concrete Institute, Michigan, 2011.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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"/>
            </a:pP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ASCE Committee, “American Society of Civil Engineers, Minimum Design Loads for Buildings and Other Structures” Edition 7-10.</a:t>
            </a: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"/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"/>
            </a:pP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ETABS 2016 design documentations.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819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D914F2D-6107-4B2D-A321-AC39726045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04" y="1771990"/>
            <a:ext cx="1637788" cy="16377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DED923-F460-42A3-9F52-E1B62599A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909" y="1657355"/>
            <a:ext cx="3639908" cy="18931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B3B9424-331F-474F-B17A-8D2D1CD490DE}"/>
              </a:ext>
            </a:extLst>
          </p:cNvPr>
          <p:cNvSpPr/>
          <p:nvPr/>
        </p:nvSpPr>
        <p:spPr>
          <a:xfrm>
            <a:off x="194860" y="3573393"/>
            <a:ext cx="166103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AutoCAD</a:t>
            </a:r>
          </a:p>
        </p:txBody>
      </p:sp>
      <p:sp>
        <p:nvSpPr>
          <p:cNvPr id="7" name="Rectangle 6"/>
          <p:cNvSpPr/>
          <p:nvPr/>
        </p:nvSpPr>
        <p:spPr>
          <a:xfrm>
            <a:off x="6428827" y="3530303"/>
            <a:ext cx="12940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3B9424-331F-474F-B17A-8D2D1CD490DE}"/>
              </a:ext>
            </a:extLst>
          </p:cNvPr>
          <p:cNvSpPr/>
          <p:nvPr/>
        </p:nvSpPr>
        <p:spPr>
          <a:xfrm>
            <a:off x="2826892" y="3573393"/>
            <a:ext cx="960519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6"/>
          <a:stretch/>
        </p:blipFill>
        <p:spPr>
          <a:xfrm>
            <a:off x="2457778" y="1803833"/>
            <a:ext cx="1698749" cy="161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03533" y="1765796"/>
            <a:ext cx="4268466" cy="479822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Steel: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375221" y="1765796"/>
            <a:ext cx="4238554" cy="479822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 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381151448"/>
              </p:ext>
            </p:extLst>
          </p:nvPr>
        </p:nvGraphicFramePr>
        <p:xfrm>
          <a:off x="4375220" y="2406827"/>
          <a:ext cx="4311580" cy="2011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2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9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8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Used for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Slabs, Beams, Columns and Shear Walls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Compressive strength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(mpa)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Modules of elasticity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24870 (mpa)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8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 of plain concrete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kN/m3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8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weight of reinforced concrete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en-US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03533" y="2292409"/>
            <a:ext cx="3699418" cy="21579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5317" y="1081367"/>
            <a:ext cx="6955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used in structural elements: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51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148323"/>
            <a:ext cx="8246070" cy="33358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Materials used in non-structural elements: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1788002"/>
                  </p:ext>
                </p:extLst>
              </p:nvPr>
            </p:nvGraphicFramePr>
            <p:xfrm>
              <a:off x="2233295" y="1822480"/>
              <a:ext cx="4677410" cy="3139440"/>
            </p:xfrm>
            <a:graphic>
              <a:graphicData uri="http://schemas.openxmlformats.org/drawingml/2006/table">
                <a:tbl>
                  <a:tblPr firstRow="1" firstCol="1">
                    <a:tableStyleId>{5C22544A-7EE6-4342-B048-85BDC9FD1C3A}</a:tableStyleId>
                  </a:tblPr>
                  <a:tblGrid>
                    <a:gridCol w="24542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2313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Material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Unit Weight (kN/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Tiles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Blocks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Masonry Stones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Filling Materials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Plastering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Aggregate (gravel)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Concrete Mortar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23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91788002"/>
                  </p:ext>
                </p:extLst>
              </p:nvPr>
            </p:nvGraphicFramePr>
            <p:xfrm>
              <a:off x="2233295" y="1822480"/>
              <a:ext cx="4677410" cy="3139440"/>
            </p:xfrm>
            <a:graphic>
              <a:graphicData uri="http://schemas.openxmlformats.org/drawingml/2006/table">
                <a:tbl>
                  <a:tblPr firstRow="1" firstCol="1">
                    <a:tableStyleId>{5C22544A-7EE6-4342-B048-85BDC9FD1C3A}</a:tableStyleId>
                  </a:tblPr>
                  <a:tblGrid>
                    <a:gridCol w="2454275"/>
                    <a:gridCol w="2223135"/>
                  </a:tblGrid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Material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110685" t="-1538" r="-1096" b="-698462"/>
                          </a:stretch>
                        </a:blipFill>
                      </a:tcPr>
                    </a:tc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Tiles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Blocks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Masonry Stones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Filling Materials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Plastering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Aggregate (gravel)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9243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Concrete Mortar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23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6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Properties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100196"/>
            <a:ext cx="8246070" cy="3335864"/>
          </a:xfrm>
        </p:spPr>
        <p:txBody>
          <a:bodyPr/>
          <a:lstStyle/>
          <a:p>
            <a:pPr>
              <a:lnSpc>
                <a:spcPct val="300000"/>
              </a:lnSpc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Bearing Capacity: 380 kPa</a:t>
            </a:r>
          </a:p>
          <a:p>
            <a:pPr>
              <a:lnSpc>
                <a:spcPct val="300000"/>
              </a:lnSpc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Class: Soft Rock “Type C”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8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Gravity 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086446"/>
            <a:ext cx="8246070" cy="33358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Gravity loads:</a:t>
            </a:r>
          </a:p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Dead load</a:t>
            </a:r>
          </a:p>
          <a:p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Live load: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233154"/>
              </p:ext>
            </p:extLst>
          </p:nvPr>
        </p:nvGraphicFramePr>
        <p:xfrm>
          <a:off x="952500" y="3263770"/>
          <a:ext cx="7239000" cy="899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95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Balcony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Stairs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 kN/m2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3.75 kN/m2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sz="28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Gravity 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100196"/>
            <a:ext cx="8246070" cy="3335864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 Dead Load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395572"/>
              </p:ext>
            </p:extLst>
          </p:nvPr>
        </p:nvGraphicFramePr>
        <p:xfrm>
          <a:off x="448965" y="2536945"/>
          <a:ext cx="8229601" cy="10249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9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1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1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97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80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84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en-US" sz="2200" b="0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6" marR="5906" marT="5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Floor</a:t>
                      </a:r>
                      <a:endParaRPr lang="en-US" sz="2200" b="0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6" marR="5906" marT="5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Exterior beams</a:t>
                      </a:r>
                      <a:endParaRPr lang="en-US" sz="2200" b="0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6" marR="5906" marT="5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Balconies edges</a:t>
                      </a:r>
                      <a:endParaRPr lang="en-US" sz="2200" b="0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6" marR="5906" marT="5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Walls</a:t>
                      </a:r>
                      <a:endParaRPr lang="en-US" sz="2200" b="0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6" marR="5906" marT="5906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4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 Dead Load</a:t>
                      </a:r>
                      <a:endParaRPr lang="en-US" sz="2200" b="0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6" marR="5906" marT="5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kN/m2</a:t>
                      </a:r>
                      <a:endParaRPr lang="en-US" sz="2200" b="0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6" marR="5906" marT="5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15.5 kN/m</a:t>
                      </a:r>
                      <a:endParaRPr lang="en-US" sz="2200" b="0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6" marR="5906" marT="5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 kN/m</a:t>
                      </a:r>
                      <a:endParaRPr lang="en-US" sz="2200" b="0" i="0" u="none" strike="noStrike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6" marR="5906" marT="5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 kN/m2</a:t>
                      </a:r>
                      <a:endParaRPr lang="en-US" sz="2200" b="0" i="0" u="none" strike="noStrike" dirty="0">
                        <a:solidFill>
                          <a:srgbClr val="2F75B5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06" marR="5906" marT="590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3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PREFACE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5" y="1003944"/>
                <a:ext cx="8246070" cy="402181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sz="24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project aims to design a residential building, which is located in Beit-</a:t>
                </a:r>
                <a:r>
                  <a:rPr lang="en-US" sz="2400" dirty="0" err="1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Wazan</a:t>
                </a:r>
                <a:r>
                  <a:rPr lang="en-US" sz="24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Nablus.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4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building consist of 12 similar stories.</a:t>
                </a:r>
                <a:endParaRPr lang="ar-SA" sz="2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sz="24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story area is 445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sz="24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design will consider seismic and gravity loads.</a:t>
                </a:r>
              </a:p>
              <a:p>
                <a:endPara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5" y="1003944"/>
                <a:ext cx="8246070" cy="4021818"/>
              </a:xfrm>
              <a:blipFill>
                <a:blip r:embed="rId2"/>
                <a:stretch>
                  <a:fillRect l="-1183" b="-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4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load</a:t>
            </a: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1585742"/>
              </p:ext>
            </p:extLst>
          </p:nvPr>
        </p:nvGraphicFramePr>
        <p:xfrm>
          <a:off x="449263" y="1718797"/>
          <a:ext cx="8245475" cy="3143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448965" y="1349465"/>
            <a:ext cx="4673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Seismic Design Parameters: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2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0"/>
            <a:ext cx="8246070" cy="87869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definitions</a:t>
            </a:r>
            <a:r>
              <a:rPr lang="ar-SA" sz="4000" b="1" dirty="0">
                <a:latin typeface="Times New Roman" panose="02020603050405020304" pitchFamily="18" charset="0"/>
              </a:rPr>
              <a:t/>
            </a:r>
            <a:br>
              <a:rPr lang="ar-SA" sz="4000" b="1" dirty="0">
                <a:latin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Risk Category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7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5" r="4678"/>
          <a:stretch/>
        </p:blipFill>
        <p:spPr bwMode="auto">
          <a:xfrm>
            <a:off x="4206240" y="969402"/>
            <a:ext cx="4937760" cy="3749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ontent Placeholder 5"/>
          <p:cNvSpPr txBox="1">
            <a:spLocks/>
          </p:cNvSpPr>
          <p:nvPr/>
        </p:nvSpPr>
        <p:spPr>
          <a:xfrm>
            <a:off x="533513" y="1120140"/>
            <a:ext cx="3344092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According  ASCE 7-10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risk category III.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5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0"/>
            <a:ext cx="8246070" cy="87869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definitions</a:t>
            </a:r>
            <a:r>
              <a:rPr lang="ar-SA" sz="4000" b="1" dirty="0">
                <a:latin typeface="Times New Roman" panose="02020603050405020304" pitchFamily="18" charset="0"/>
              </a:rPr>
              <a:t/>
            </a:r>
            <a:br>
              <a:rPr lang="ar-SA" sz="4000" b="1" dirty="0">
                <a:latin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importance factor </a:t>
            </a:r>
            <a:r>
              <a:rPr lang="en-US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265" y="1510471"/>
            <a:ext cx="5029200" cy="2926080"/>
          </a:xfrm>
          <a:prstGeom prst="rect">
            <a:avLst/>
          </a:prstGeom>
          <a:ln>
            <a:solidFill>
              <a:srgbClr val="646464"/>
            </a:solidFill>
          </a:ln>
          <a:effectLst>
            <a:glow rad="101600">
              <a:schemeClr val="bg1">
                <a:lumMod val="95000"/>
                <a:alpha val="40000"/>
              </a:schemeClr>
            </a:glow>
            <a:outerShdw blurRad="50800" dist="50800" dir="5400000" algn="ctr" rotWithShape="0">
              <a:schemeClr val="bg2"/>
            </a:outerShdw>
          </a:effectLst>
        </p:spPr>
      </p:pic>
      <p:sp>
        <p:nvSpPr>
          <p:cNvPr id="7" name="Left Arrow 6"/>
          <p:cNvSpPr/>
          <p:nvPr/>
        </p:nvSpPr>
        <p:spPr>
          <a:xfrm>
            <a:off x="8468155" y="3836355"/>
            <a:ext cx="453762" cy="1650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48966" y="1120140"/>
            <a:ext cx="2325190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spcBef>
                <a:spcPts val="1000"/>
              </a:spcBef>
            </a:pPr>
            <a:r>
              <a:rPr lang="en-US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I=1.25</a:t>
            </a:r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0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0"/>
            <a:ext cx="8246070" cy="87869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definitions</a:t>
            </a:r>
            <a:r>
              <a:rPr lang="ar-SA" sz="4000" b="1" dirty="0">
                <a:latin typeface="Times New Roman" panose="02020603050405020304" pitchFamily="18" charset="0"/>
              </a:rPr>
              <a:t/>
            </a:r>
            <a:br>
              <a:rPr lang="ar-SA" sz="4000" b="1" dirty="0">
                <a:latin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</a:t>
            </a:r>
            <a:r>
              <a:rPr lang="en-US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s1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6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0"/>
          <a:stretch/>
        </p:blipFill>
        <p:spPr bwMode="auto">
          <a:xfrm>
            <a:off x="4969715" y="997695"/>
            <a:ext cx="4114800" cy="4023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8966" y="135381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zone factor (z):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project is located in Nablus so the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zone factor (z) =0.2g.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9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0"/>
            <a:ext cx="8246070" cy="87869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definitions</a:t>
            </a:r>
            <a:r>
              <a:rPr lang="ar-SA" sz="4000" b="1" dirty="0">
                <a:latin typeface="Times New Roman" panose="02020603050405020304" pitchFamily="18" charset="0"/>
              </a:rPr>
              <a:t/>
            </a:r>
            <a:br>
              <a:rPr lang="ar-SA" sz="4000" b="1" dirty="0">
                <a:latin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</a:t>
            </a:r>
            <a:r>
              <a:rPr lang="en-US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Ss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s1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Empirical formulas have been developed 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based on Z factor: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Z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×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Z</m:t>
                    </m:r>
                  </m:oMath>
                </a14:m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25</m:t>
                    </m:r>
                  </m:oMath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convert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S1 from 10% to 2% probability of exceedance the following formula used:</a:t>
                </a:r>
              </a:p>
              <a:p>
                <a:pPr marL="0" indent="0">
                  <a:buNone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75</m:t>
                    </m:r>
                  </m:oMath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375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18" t="-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60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48966" y="0"/>
                <a:ext cx="8246070" cy="878691"/>
              </a:xfrm>
            </p:spPr>
            <p:txBody>
              <a:bodyPr>
                <a:normAutofit fontScale="90000"/>
              </a:bodyPr>
              <a:lstStyle/>
              <a:p>
                <a:pPr algn="l"/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Seismic definitions</a:t>
                </a:r>
                <a:r>
                  <a:rPr lang="ar-SA" sz="4000" b="1" dirty="0">
                    <a:latin typeface="Times New Roman" panose="02020603050405020304" pitchFamily="18" charset="0"/>
                  </a:rPr>
                  <a:t/>
                </a:r>
                <a:br>
                  <a:rPr lang="ar-SA" sz="4000" b="1" dirty="0">
                    <a:latin typeface="Times New Roman" panose="02020603050405020304" pitchFamily="18" charset="0"/>
                  </a:rPr>
                </a:b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en-US" sz="3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1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1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31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𝒎𝒔</m:t>
                        </m:r>
                      </m:sub>
                    </m:sSub>
                  </m:oMath>
                </a14:m>
                <a:r>
                  <a:rPr lang="en-US" sz="3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1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1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31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sz="31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48966" y="0"/>
                <a:ext cx="8246070" cy="878691"/>
              </a:xfrm>
              <a:blipFill rotWithShape="0">
                <a:blip r:embed="rId2"/>
                <a:stretch>
                  <a:fillRect l="-2071" t="-22222" b="-340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567" b="12537"/>
          <a:stretch/>
        </p:blipFill>
        <p:spPr>
          <a:xfrm>
            <a:off x="274321" y="1918908"/>
            <a:ext cx="4297680" cy="148936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" t="7942" r="1681" b="-1"/>
          <a:stretch/>
        </p:blipFill>
        <p:spPr bwMode="auto">
          <a:xfrm>
            <a:off x="274321" y="3408272"/>
            <a:ext cx="4297680" cy="16516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274321" y="117398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 = 1.1 ,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Fv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1.425 determined from the below  tables . </a:t>
            </a:r>
          </a:p>
        </p:txBody>
      </p:sp>
      <p:sp>
        <p:nvSpPr>
          <p:cNvPr id="9" name="Left Arrow 8"/>
          <p:cNvSpPr/>
          <p:nvPr/>
        </p:nvSpPr>
        <p:spPr>
          <a:xfrm>
            <a:off x="2913321" y="2821172"/>
            <a:ext cx="326065" cy="12050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-Right Arrow 9"/>
          <p:cNvSpPr/>
          <p:nvPr/>
        </p:nvSpPr>
        <p:spPr>
          <a:xfrm>
            <a:off x="2973572" y="4310536"/>
            <a:ext cx="531628" cy="5670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9"/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4991631" y="1173985"/>
                <a:ext cx="4152369" cy="402336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amplified accelerations,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Sms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Sm1: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𝑀𝑆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800">
                          <a:latin typeface="Cambria Math" panose="02040503050406030204" pitchFamily="18" charset="0"/>
                        </a:rPr>
                        <m:t>× 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75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825</m:t>
                      </m:r>
                    </m:oMath>
                  </m:oMathPara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180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425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375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534</m:t>
                      </m:r>
                    </m:oMath>
                  </m:oMathPara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Conten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4991631" y="1173985"/>
                <a:ext cx="4152369" cy="4023360"/>
              </a:xfrm>
              <a:prstGeom prst="rect">
                <a:avLst/>
              </a:prstGeom>
              <a:blipFill rotWithShape="0">
                <a:blip r:embed="rId5"/>
                <a:stretch>
                  <a:fillRect l="-1028" t="-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9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48966" y="0"/>
                <a:ext cx="8246070" cy="878691"/>
              </a:xfrm>
            </p:spPr>
            <p:txBody>
              <a:bodyPr>
                <a:normAutofit fontScale="90000"/>
              </a:bodyPr>
              <a:lstStyle/>
              <a:p>
                <a:pPr algn="l"/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Seismic definitions</a:t>
                </a:r>
                <a:r>
                  <a:rPr lang="ar-SA" sz="4000" b="1" dirty="0">
                    <a:latin typeface="Times New Roman" panose="02020603050405020304" pitchFamily="18" charset="0"/>
                  </a:rPr>
                  <a:t/>
                </a:r>
                <a:br>
                  <a:rPr lang="ar-SA" sz="4000" b="1" dirty="0">
                    <a:latin typeface="Times New Roman" panose="02020603050405020304" pitchFamily="18" charset="0"/>
                  </a:rPr>
                </a:b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en-US" sz="3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1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1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31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𝑫𝒔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:r>
                  <a:rPr lang="en-US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𝑫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48966" y="0"/>
                <a:ext cx="8246070" cy="878691"/>
              </a:xfrm>
              <a:blipFill rotWithShape="0">
                <a:blip r:embed="rId3"/>
                <a:stretch>
                  <a:fillRect l="-2071" t="-22222" b="-38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226288"/>
                <a:ext cx="8246070" cy="3636034"/>
              </a:xfrm>
            </p:spPr>
            <p:txBody>
              <a:bodyPr/>
              <a:lstStyle/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earthquake spectral response acceleration parameter at short period 0.2s 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𝐷𝑆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at 1s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𝐷𝑆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𝑀𝑆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825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825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534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3562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226288"/>
                <a:ext cx="8246070" cy="3636034"/>
              </a:xfrm>
              <a:blipFill rotWithShape="0">
                <a:blip r:embed="rId4"/>
                <a:stretch>
                  <a:fillRect l="-1036" t="-1340" r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0"/>
            <a:ext cx="8246070" cy="87869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definitions</a:t>
            </a:r>
            <a:r>
              <a:rPr lang="ar-SA" sz="4000" b="1" dirty="0">
                <a:latin typeface="Times New Roman" panose="02020603050405020304" pitchFamily="18" charset="0"/>
              </a:rPr>
              <a:t/>
            </a:r>
            <a:br>
              <a:rPr lang="ar-SA" sz="4000" b="1" dirty="0">
                <a:latin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category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67"/>
          <a:stretch/>
        </p:blipFill>
        <p:spPr>
          <a:xfrm>
            <a:off x="448966" y="1767173"/>
            <a:ext cx="3657600" cy="24765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99"/>
          <a:stretch/>
        </p:blipFill>
        <p:spPr>
          <a:xfrm>
            <a:off x="4827181" y="1767173"/>
            <a:ext cx="4023360" cy="247802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8966" y="1217503"/>
            <a:ext cx="3488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category:</a:t>
            </a:r>
          </a:p>
        </p:txBody>
      </p:sp>
      <p:sp>
        <p:nvSpPr>
          <p:cNvPr id="9" name="Rectangle 8"/>
          <p:cNvSpPr/>
          <p:nvPr/>
        </p:nvSpPr>
        <p:spPr>
          <a:xfrm>
            <a:off x="448966" y="4331678"/>
            <a:ext cx="6717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previous tables the seismic design category is D.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0"/>
            <a:ext cx="8246070" cy="87869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definitions</a:t>
            </a:r>
            <a:r>
              <a:rPr lang="ar-SA" sz="4000" b="1" dirty="0">
                <a:latin typeface="Times New Roman" panose="02020603050405020304" pitchFamily="18" charset="0"/>
              </a:rPr>
              <a:t/>
            </a:r>
            <a:br>
              <a:rPr lang="ar-SA" sz="4000" b="1" dirty="0">
                <a:latin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 of analysis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66" y="2280128"/>
            <a:ext cx="6766560" cy="2453524"/>
          </a:xfrm>
          <a:prstGeom prst="rect">
            <a:avLst/>
          </a:prstGeom>
        </p:spPr>
      </p:pic>
      <p:sp>
        <p:nvSpPr>
          <p:cNvPr id="6" name="Content Placeholder 7"/>
          <p:cNvSpPr>
            <a:spLocks noGrp="1"/>
          </p:cNvSpPr>
          <p:nvPr>
            <p:ph sz="half" idx="1"/>
          </p:nvPr>
        </p:nvSpPr>
        <p:spPr>
          <a:xfrm>
            <a:off x="448966" y="1215575"/>
            <a:ext cx="6279798" cy="1659466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 this project modal response spectrum method will be used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1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0"/>
            <a:ext cx="8246070" cy="87869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definitions</a:t>
            </a:r>
            <a:r>
              <a:rPr lang="ar-SA" sz="4000" b="1" dirty="0">
                <a:latin typeface="Times New Roman" panose="02020603050405020304" pitchFamily="18" charset="0"/>
              </a:rPr>
              <a:t/>
            </a:r>
            <a:br>
              <a:rPr lang="ar-SA" sz="4000" b="1" dirty="0">
                <a:latin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 resisting system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8138" y="1079405"/>
            <a:ext cx="3155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X-direction selected frames to take the seismic load.  </a:t>
            </a:r>
          </a:p>
          <a:p>
            <a:r>
              <a:rPr lang="en-US" dirty="0"/>
              <a:t>	</a:t>
            </a: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31" r="1090" b="947"/>
          <a:stretch/>
        </p:blipFill>
        <p:spPr>
          <a:xfrm>
            <a:off x="3566145" y="1381912"/>
            <a:ext cx="5426600" cy="34994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5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569AD-E36E-437A-B744-621DEF6E1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z="105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pPr/>
              <a:t>3</a:t>
            </a:fld>
            <a:endParaRPr lang="en-US" sz="105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91BFFB-ADE9-4F0A-9B05-482024FB3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3" y="179388"/>
            <a:ext cx="8245475" cy="76358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5B2DA8A-4256-4F8E-843D-1D528B0DC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26306"/>
            <a:ext cx="2743200" cy="4217193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91440" indent="-91440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3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lvl="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</a:t>
            </a:r>
          </a:p>
          <a:p>
            <a:pPr lvl="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Codes &amp; Standards</a:t>
            </a:r>
          </a:p>
          <a:p>
            <a:pPr lvl="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Programs</a:t>
            </a:r>
          </a:p>
          <a:p>
            <a:pPr lvl="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  <a:p>
            <a:pPr lvl="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Soil Properties</a:t>
            </a:r>
          </a:p>
          <a:p>
            <a:pPr lvl="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definitions.</a:t>
            </a:r>
          </a:p>
          <a:p>
            <a:pPr lvl="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Seismicity of the site &amp; Structure</a:t>
            </a:r>
          </a:p>
          <a:p>
            <a:pPr lvl="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Load &amp; Load Combination</a:t>
            </a:r>
            <a:b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9913CF4-64B0-4995-9EF3-C21F5B844FDB}"/>
              </a:ext>
            </a:extLst>
          </p:cNvPr>
          <p:cNvSpPr txBox="1">
            <a:spLocks/>
          </p:cNvSpPr>
          <p:nvPr/>
        </p:nvSpPr>
        <p:spPr>
          <a:xfrm>
            <a:off x="2743200" y="926306"/>
            <a:ext cx="2088444" cy="421719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b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Design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endParaRPr lang="ar-SA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</a:p>
          <a:p>
            <a:pPr marL="274320" lvl="2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Section Modifier</a:t>
            </a:r>
          </a:p>
          <a:p>
            <a:pPr marL="274320" lvl="2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Response Spectrum Definition </a:t>
            </a:r>
          </a:p>
          <a:p>
            <a:pPr marL="274320" lvl="2" indent="-9144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  <a:p>
            <a:pPr marL="201168" lvl="1" indent="0">
              <a:buNone/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2A8FFDA-B0A3-4404-B063-EB48EAB1F468}"/>
              </a:ext>
            </a:extLst>
          </p:cNvPr>
          <p:cNvSpPr txBox="1">
            <a:spLocks/>
          </p:cNvSpPr>
          <p:nvPr/>
        </p:nvSpPr>
        <p:spPr>
          <a:xfrm>
            <a:off x="4837288" y="926305"/>
            <a:ext cx="2088444" cy="421719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45720" rIns="0" bIns="45720" rtlCol="0">
            <a:normAutofit fontScale="700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 Shear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checks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P-Delta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Deflection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 Check </a:t>
            </a:r>
          </a:p>
          <a:p>
            <a:pPr marL="91440" lvl="1" indent="-91440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3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Element Design</a:t>
            </a:r>
          </a:p>
          <a:p>
            <a:pPr marL="274320" lvl="2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1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Shear Walls</a:t>
            </a:r>
          </a:p>
          <a:p>
            <a:pPr marL="274320" lvl="2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1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</a:p>
          <a:p>
            <a:pPr marL="274320" lvl="2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1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pPr marL="274320" lvl="2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1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Slabs</a:t>
            </a:r>
          </a:p>
          <a:p>
            <a:pPr marL="274320" lvl="2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1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Foundation</a:t>
            </a:r>
            <a:endParaRPr lang="ar-SA" sz="1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2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17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Stair </a:t>
            </a:r>
          </a:p>
          <a:p>
            <a:pPr marL="201168" lvl="1" indent="0">
              <a:buNone/>
            </a:pP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72CF916-F6FC-4CB4-ADAD-32740B8703B6}"/>
              </a:ext>
            </a:extLst>
          </p:cNvPr>
          <p:cNvSpPr txBox="1">
            <a:spLocks/>
          </p:cNvSpPr>
          <p:nvPr/>
        </p:nvSpPr>
        <p:spPr>
          <a:xfrm>
            <a:off x="6925732" y="926305"/>
            <a:ext cx="2218268" cy="421719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Element Detailing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Slab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Foundation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Stair</a:t>
            </a:r>
          </a:p>
          <a:p>
            <a:pPr marL="201168" lvl="1" indent="0">
              <a:buNone/>
            </a:pPr>
            <a:endParaRPr lang="en-US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25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0"/>
            <a:ext cx="8246070" cy="87869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definitions</a:t>
            </a:r>
            <a:r>
              <a:rPr lang="ar-SA" sz="4000" b="1" dirty="0">
                <a:latin typeface="Times New Roman" panose="02020603050405020304" pitchFamily="18" charset="0"/>
              </a:rPr>
              <a:t/>
            </a:r>
            <a:br>
              <a:rPr lang="ar-SA" sz="4000" b="1" dirty="0">
                <a:latin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 resisting system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8138" y="1079405"/>
            <a:ext cx="82914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 this project two systems will be used: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Y-direction system:</a:t>
            </a:r>
          </a:p>
          <a:p>
            <a:r>
              <a:rPr lang="en-US" dirty="0"/>
              <a:t>	the system is special reinforced shear walls, with design coefficients as 	shown in the table below.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589441"/>
              </p:ext>
            </p:extLst>
          </p:nvPr>
        </p:nvGraphicFramePr>
        <p:xfrm>
          <a:off x="2122451" y="3680776"/>
          <a:ext cx="5022850" cy="107442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67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4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4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5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Response Modification coefficient R</a:t>
                      </a:r>
                      <a:r>
                        <a:rPr lang="en-US" sz="1200" baseline="30000" dirty="0">
                          <a:effectLst/>
                        </a:rPr>
                        <a:t>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Over strength factor Ω</a:t>
                      </a:r>
                      <a:r>
                        <a:rPr lang="en-US" sz="1200" baseline="-25000">
                          <a:effectLst/>
                        </a:rPr>
                        <a:t>0</a:t>
                      </a:r>
                      <a:r>
                        <a:rPr lang="en-US" sz="1200" baseline="30000">
                          <a:effectLst/>
                        </a:rPr>
                        <a:t>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Deflection amplification factor C</a:t>
                      </a:r>
                      <a:r>
                        <a:rPr lang="en-US" sz="1200" baseline="-25000">
                          <a:effectLst/>
                        </a:rPr>
                        <a:t>d</a:t>
                      </a:r>
                      <a:r>
                        <a:rPr lang="en-US" sz="1200" baseline="30000">
                          <a:effectLst/>
                        </a:rPr>
                        <a:t>b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6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0"/>
            <a:ext cx="8246070" cy="87869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definitions</a:t>
            </a:r>
            <a:r>
              <a:rPr lang="ar-SA" sz="4000" b="1" dirty="0">
                <a:latin typeface="Times New Roman" panose="02020603050405020304" pitchFamily="18" charset="0"/>
              </a:rPr>
              <a:t/>
            </a:r>
            <a:br>
              <a:rPr lang="ar-SA" sz="4000" b="1" dirty="0">
                <a:latin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 resisting system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8138" y="1079405"/>
            <a:ext cx="82914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 this project two systems will be used: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X-direction system:</a:t>
            </a:r>
          </a:p>
          <a:p>
            <a:r>
              <a:rPr lang="en-US" dirty="0"/>
              <a:t>	the system is special reinforced moment resisting frames, with design 	coefficients as shown in the table below.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348297"/>
              </p:ext>
            </p:extLst>
          </p:nvPr>
        </p:nvGraphicFramePr>
        <p:xfrm>
          <a:off x="2122451" y="3203063"/>
          <a:ext cx="5022850" cy="152908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67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4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4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4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Response Modification coefficient R</a:t>
                      </a:r>
                      <a:r>
                        <a:rPr lang="en-US" sz="1200" baseline="30000">
                          <a:effectLst/>
                        </a:rPr>
                        <a:t>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Over strength factor Ω</a:t>
                      </a:r>
                      <a:r>
                        <a:rPr lang="en-US" sz="1200" baseline="-25000">
                          <a:effectLst/>
                        </a:rPr>
                        <a:t>0</a:t>
                      </a:r>
                      <a:r>
                        <a:rPr lang="en-US" sz="1200" baseline="30000">
                          <a:effectLst/>
                        </a:rPr>
                        <a:t>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Deflection amplification factor C</a:t>
                      </a:r>
                      <a:r>
                        <a:rPr lang="en-US" sz="1200" baseline="-25000">
                          <a:effectLst/>
                        </a:rPr>
                        <a:t>d</a:t>
                      </a:r>
                      <a:r>
                        <a:rPr lang="en-US" sz="1200" baseline="30000">
                          <a:effectLst/>
                        </a:rPr>
                        <a:t>b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4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5.5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3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Ultimate load combinations: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049241"/>
              </p:ext>
            </p:extLst>
          </p:nvPr>
        </p:nvGraphicFramePr>
        <p:xfrm>
          <a:off x="1553793" y="2371942"/>
          <a:ext cx="6036414" cy="21987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0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69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97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97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41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Combination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1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1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1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ULT3a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1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ULT3b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1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ULT4a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1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ULT4b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5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Service load combinations: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511975"/>
              </p:ext>
            </p:extLst>
          </p:nvPr>
        </p:nvGraphicFramePr>
        <p:xfrm>
          <a:off x="1457539" y="2158809"/>
          <a:ext cx="6228922" cy="2606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1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6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38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38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Combination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Serv3a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1.077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Serv3b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1.077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Serv4a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1.0577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0.2047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Serv4b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1.0577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0.2047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 5a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 5b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7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2"/>
          <p:cNvSpPr>
            <a:spLocks noChangeArrowheads="1"/>
          </p:cNvSpPr>
          <p:nvPr/>
        </p:nvSpPr>
        <p:spPr bwMode="auto">
          <a:xfrm>
            <a:off x="4497942" y="3066153"/>
            <a:ext cx="3960813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 </a:t>
            </a:r>
            <a:endParaRPr lang="en-US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1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058945"/>
            <a:ext cx="8246070" cy="33358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0" y="1900614"/>
            <a:ext cx="6035040" cy="28346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1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058945"/>
            <a:ext cx="8246070" cy="33358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Slab: The slab will be Two way U-boot slab.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961194"/>
              </p:ext>
            </p:extLst>
          </p:nvPr>
        </p:nvGraphicFramePr>
        <p:xfrm>
          <a:off x="2060575" y="1737241"/>
          <a:ext cx="5022850" cy="1097280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2497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5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Group number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Dimensions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400 x 600 mm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400 x 500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400 x 350 mm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4520" y="3515074"/>
            <a:ext cx="5394960" cy="128968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058945"/>
            <a:ext cx="8246070" cy="33358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walls: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thickness=20cm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182821"/>
              </p:ext>
            </p:extLst>
          </p:nvPr>
        </p:nvGraphicFramePr>
        <p:xfrm>
          <a:off x="1831975" y="1610163"/>
          <a:ext cx="5480050" cy="11742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0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 number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Dimensions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 x 400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 x 600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 x 800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 x 1000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900 x 600 mm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802581" y="2901328"/>
            <a:ext cx="3451345" cy="179031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6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996902"/>
            <a:ext cx="8246070" cy="386542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U-Boot slab Modifiers: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046879"/>
              </p:ext>
            </p:extLst>
          </p:nvPr>
        </p:nvGraphicFramePr>
        <p:xfrm>
          <a:off x="2715699" y="1650941"/>
          <a:ext cx="3279465" cy="2737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5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43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M11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0.2993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0.2993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0.5565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V13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0.2238806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V23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0.2238806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0.5565032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0.5565032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0.6546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0.6546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2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996902"/>
            <a:ext cx="8246070" cy="386542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modifiers: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282149"/>
              </p:ext>
            </p:extLst>
          </p:nvPr>
        </p:nvGraphicFramePr>
        <p:xfrm>
          <a:off x="1108243" y="1839396"/>
          <a:ext cx="6927514" cy="2338937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806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1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8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Section Properties</a:t>
                      </a:r>
                      <a:endParaRPr lang="en-US" sz="1300" i="1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tc>
                  <a:txBody>
                    <a:bodyPr/>
                    <a:lstStyle/>
                    <a:p>
                      <a:pPr marL="37338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Modifier</a:t>
                      </a:r>
                      <a:endParaRPr lang="en-US" sz="1300" i="1" dirty="0">
                        <a:solidFill>
                          <a:srgbClr val="44546A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Torsional Constant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7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Moment of inertia about 2 axis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Moment of inertia about 3 axis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7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7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73025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04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2"/>
          <p:cNvSpPr>
            <a:spLocks noChangeArrowheads="1"/>
          </p:cNvSpPr>
          <p:nvPr/>
        </p:nvSpPr>
        <p:spPr bwMode="auto">
          <a:xfrm>
            <a:off x="4497942" y="3066153"/>
            <a:ext cx="3960813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38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996902"/>
            <a:ext cx="8246070" cy="386542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modifiers: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675" y="1873401"/>
            <a:ext cx="7114649" cy="241422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7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 spectrum definition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8719" y="1017135"/>
            <a:ext cx="6766560" cy="393192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78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cases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1135" y="980420"/>
            <a:ext cx="4023360" cy="38404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3"/>
              <p:cNvSpPr txBox="1">
                <a:spLocks/>
              </p:cNvSpPr>
              <p:nvPr/>
            </p:nvSpPr>
            <p:spPr>
              <a:xfrm>
                <a:off x="192307" y="1195285"/>
                <a:ext cx="10058400" cy="40233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Load cases definition: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Load case in X direction: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𝑆𝑐𝑎𝑙𝑒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𝑓𝑎𝑐𝑡𝑜𝑟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𝑆𝑐𝑎𝑙𝑒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𝑓𝑎𝑐𝑡𝑜𝑟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9810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1532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307" y="1195285"/>
                <a:ext cx="10058400" cy="4023360"/>
              </a:xfrm>
              <a:prstGeom prst="rect">
                <a:avLst/>
              </a:prstGeom>
              <a:blipFill rotWithShape="0">
                <a:blip r:embed="rId3"/>
                <a:stretch>
                  <a:fillRect l="-848" t="-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2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cases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3"/>
              <p:cNvSpPr txBox="1">
                <a:spLocks/>
              </p:cNvSpPr>
              <p:nvPr/>
            </p:nvSpPr>
            <p:spPr>
              <a:xfrm>
                <a:off x="192307" y="1195285"/>
                <a:ext cx="10058400" cy="40233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Load cases definition: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Load case in Y direction: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𝑆𝑐𝑎𝑙𝑒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𝑓𝑎𝑐𝑡𝑜𝑟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𝑆𝑐𝑎𝑙𝑒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𝑓𝑎𝑐𝑡𝑜𝑟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9810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2043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Content Placeholder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307" y="1195285"/>
                <a:ext cx="10058400" cy="4023360"/>
              </a:xfrm>
              <a:prstGeom prst="rect">
                <a:avLst/>
              </a:prstGeom>
              <a:blipFill rotWithShape="0">
                <a:blip r:embed="rId2"/>
                <a:stretch>
                  <a:fillRect l="-848" t="-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993503" y="989816"/>
            <a:ext cx="4023360" cy="384048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7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Equivalent static load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837468" y="1027523"/>
            <a:ext cx="6217920" cy="3749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1658" y="1423447"/>
            <a:ext cx="2215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X-direction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8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Equivalent static load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1658" y="1423447"/>
            <a:ext cx="2215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Y-direction</a:t>
            </a: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826155" y="980389"/>
            <a:ext cx="6217920" cy="374904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0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 source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13" y="1263191"/>
            <a:ext cx="7164371" cy="333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3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Diaphragm definition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884391" y="1089093"/>
            <a:ext cx="5375216" cy="347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70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4145" y="988514"/>
            <a:ext cx="4297985" cy="415498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319" y="988514"/>
            <a:ext cx="4297680" cy="415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86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748941" y="2207835"/>
            <a:ext cx="5646116" cy="196823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3022" y="1171027"/>
            <a:ext cx="32666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base reactions.</a:t>
            </a:r>
          </a:p>
        </p:txBody>
      </p:sp>
    </p:spTree>
    <p:extLst>
      <p:ext uri="{BB962C8B-B14F-4D97-AF65-F5344CB8AC3E}">
        <p14:creationId xmlns:p14="http://schemas.microsoft.com/office/powerpoint/2010/main" val="309073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884" y="926783"/>
            <a:ext cx="6309360" cy="3840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0801" y="4620280"/>
            <a:ext cx="4833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view of the building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6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53022" y="1171027"/>
            <a:ext cx="7877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between manual calculations and ETABS results: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277045"/>
              </p:ext>
            </p:extLst>
          </p:nvPr>
        </p:nvGraphicFramePr>
        <p:xfrm>
          <a:off x="457200" y="1989057"/>
          <a:ext cx="8229600" cy="24132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116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1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37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76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50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Pattern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(kN)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 (kN)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(%)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53991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53464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14403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14495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 Dead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41843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42215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914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strain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53022" y="1171027"/>
                <a:ext cx="6040009" cy="30456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Slab: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Χ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75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Χ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83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28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78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Moment from ETABS = 32.65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𝐷𝑖𝑓𝑓𝑟𝑒𝑐𝑛𝑒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%=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28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78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65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28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78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13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022" y="1171027"/>
                <a:ext cx="6040009" cy="3045642"/>
              </a:xfrm>
              <a:prstGeom prst="rect">
                <a:avLst/>
              </a:prstGeom>
              <a:blipFill rotWithShape="0">
                <a:blip r:embed="rId3"/>
                <a:stretch>
                  <a:fillRect l="-1312" t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455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strain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53022" y="1171027"/>
                <a:ext cx="6040009" cy="24638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Axial load manually = 1248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Axial load from ETABS = 1298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𝐷𝑖𝑓𝑓𝑟𝑒𝑐𝑛𝑒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%=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1248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1298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1248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022" y="1171027"/>
                <a:ext cx="6040009" cy="2463816"/>
              </a:xfrm>
              <a:prstGeom prst="rect">
                <a:avLst/>
              </a:prstGeom>
              <a:blipFill rotWithShape="0">
                <a:blip r:embed="rId3"/>
                <a:stretch>
                  <a:fillRect l="-1312" t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735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27522"/>
            <a:ext cx="8246070" cy="3834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number of modes.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Irregularities check.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Drift check.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P-delta check.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24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Minimum number of modes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4481" y="1161600"/>
            <a:ext cx="86950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ASCE 7-10 require cumulative modal participating mass ratio (Sum UX and Sum UY) of at least 90% for response spectrum analysis. The required number of modes to get this percent is 12 mode.</a:t>
            </a: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758857" y="2259422"/>
            <a:ext cx="7626283" cy="219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8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4481" y="1161600"/>
                <a:ext cx="8695036" cy="27080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Base shear manually: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computed according to the following equations: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𝐷𝑆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den>
                          </m:f>
                          <m:r>
                            <a:rPr lang="en-US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044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𝐷𝑆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I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81" y="1161600"/>
                <a:ext cx="8695036" cy="2708049"/>
              </a:xfrm>
              <a:prstGeom prst="rect">
                <a:avLst/>
              </a:prstGeom>
              <a:blipFill rotWithShape="0">
                <a:blip r:embed="rId3"/>
                <a:stretch>
                  <a:fillRect l="-631" t="-1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862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 Y-direction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4481" y="1161600"/>
                <a:ext cx="8695036" cy="36963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Base shear manually: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ASCE 7-1</a:t>
                </a:r>
                <a:r>
                  <a:rPr lang="ar-S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requires that the calculated fundamental period of the structure not to be greater than the product of approximate period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upper limit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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bSup>
                    </m:oMath>
                  </m:oMathPara>
                </a14:m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Ct=0.0488,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=40.56, x=0.75, Cu=1.4</a:t>
                </a:r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0488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56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75</m:t>
                          </m:r>
                        </m:sup>
                      </m:sSup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78432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𝑠𝑒𝑐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ar-SA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78432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098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𝑠𝑒𝑐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ar-SA" dirty="0">
                  <a:latin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from the fundamental mode=0.941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81" y="1161600"/>
                <a:ext cx="8695036" cy="3696397"/>
              </a:xfrm>
              <a:prstGeom prst="rect">
                <a:avLst/>
              </a:prstGeom>
              <a:blipFill rotWithShape="0">
                <a:blip r:embed="rId3"/>
                <a:stretch>
                  <a:fillRect l="-631" t="-990" r="-70" b="-1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163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 Y-direction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4481" y="1161600"/>
                <a:ext cx="8695036" cy="33609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Base shear manually: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55</m:t>
                        </m:r>
                      </m:num>
                      <m:den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25</m:t>
                            </m:r>
                          </m:den>
                        </m:f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115</m:t>
                    </m:r>
                  </m:oMath>
                </a14:m>
                <a:r>
                  <a:rPr lang="en-US" dirty="0"/>
                  <a:t> and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3562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941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0788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𝑚𝑖𝑛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044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55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25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03025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Cs=0.0788</a:t>
                </a:r>
              </a:p>
              <a:p>
                <a:r>
                  <a:rPr lang="en-US" dirty="0"/>
                  <a:t>W=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98814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58395</m:t>
                    </m:r>
                  </m:oMath>
                </a14:m>
                <a:r>
                  <a:rPr lang="en-US" dirty="0"/>
                  <a:t> KN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0788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98814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58395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7792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kN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81" y="1161600"/>
                <a:ext cx="8695036" cy="3360920"/>
              </a:xfrm>
              <a:prstGeom prst="rect">
                <a:avLst/>
              </a:prstGeom>
              <a:blipFill rotWithShape="0">
                <a:blip r:embed="rId3"/>
                <a:stretch>
                  <a:fillRect l="-631" t="-10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332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4481" y="1161600"/>
            <a:ext cx="86950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shear From ETABS: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590001"/>
              </p:ext>
            </p:extLst>
          </p:nvPr>
        </p:nvGraphicFramePr>
        <p:xfrm>
          <a:off x="1668543" y="2014250"/>
          <a:ext cx="6485641" cy="2265522"/>
        </p:xfrm>
        <a:graphic>
          <a:graphicData uri="http://schemas.openxmlformats.org/drawingml/2006/table">
            <a:tbl>
              <a:tblPr firstRow="1" firstCol="1">
                <a:tableStyleId>{5A111915-BE36-4E01-A7E5-04B1672EAD32}</a:tableStyleId>
              </a:tblPr>
              <a:tblGrid>
                <a:gridCol w="2128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36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FX (kN)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FY(</a:t>
                      </a:r>
                      <a:r>
                        <a:rPr lang="en-US" sz="1200" dirty="0" err="1">
                          <a:effectLst/>
                        </a:rPr>
                        <a:t>kN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46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Response Spectrum 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6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EQx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2749.7545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451.8108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6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EQy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602.4151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5820.5974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646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Equivalent Static Force 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6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-3269.5551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1.83E-06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6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7.552E-07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7772.0024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863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590001"/>
              </p:ext>
            </p:extLst>
          </p:nvPr>
        </p:nvGraphicFramePr>
        <p:xfrm>
          <a:off x="1668543" y="2014250"/>
          <a:ext cx="6485641" cy="2265522"/>
        </p:xfrm>
        <a:graphic>
          <a:graphicData uri="http://schemas.openxmlformats.org/drawingml/2006/table">
            <a:tbl>
              <a:tblPr firstRow="1" firstCol="1">
                <a:tableStyleId>{5A111915-BE36-4E01-A7E5-04B1672EAD32}</a:tableStyleId>
              </a:tblPr>
              <a:tblGrid>
                <a:gridCol w="2128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36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FX (kN)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FY(</a:t>
                      </a:r>
                      <a:r>
                        <a:rPr lang="en-US" sz="1200" dirty="0" err="1">
                          <a:effectLst/>
                        </a:rPr>
                        <a:t>kN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46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Response Spectrum 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6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EQx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2749.7545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451.8108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6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EQy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602.4151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5820.5974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646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Equivalent Static Force 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6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-3269.5551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1.83E-06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6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Ey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7.552E-07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7772.0024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471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132343" y="4701801"/>
            <a:ext cx="2879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 Plan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993" y="965988"/>
            <a:ext cx="6482014" cy="3844365"/>
          </a:xfrm>
        </p:spPr>
      </p:pic>
    </p:spTree>
    <p:extLst>
      <p:ext uri="{BB962C8B-B14F-4D97-AF65-F5344CB8AC3E}">
        <p14:creationId xmlns:p14="http://schemas.microsoft.com/office/powerpoint/2010/main" val="393769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shear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531227"/>
              </p:ext>
            </p:extLst>
          </p:nvPr>
        </p:nvGraphicFramePr>
        <p:xfrm>
          <a:off x="615950" y="1558925"/>
          <a:ext cx="7912100" cy="2290251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9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1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8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85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direction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Base shear manually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Base shear from ETABS (Equivalent static)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Base shear from ETABS (Response Spectrum)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(v/vt)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Difference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X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3277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3269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2749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1.189159694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0.24%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7792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7770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5820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1.335051546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0.28%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081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of RS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37879" y="994125"/>
            <a:ext cx="3657600" cy="246888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5373278" y="994125"/>
            <a:ext cx="3657600" cy="246888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2790824" y="3517107"/>
            <a:ext cx="356235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8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torsional irregularity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3633" y="1498862"/>
            <a:ext cx="82531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According to ASCE 7-10, there is no torsional irregularity if (max drift/average drift)&lt;1.2  or Ax&lt;1.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check the torsional irregularity the following combination used:</a:t>
            </a:r>
          </a:p>
          <a:p>
            <a:r>
              <a:rPr lang="en-US" dirty="0"/>
              <a:t>	</a:t>
            </a:r>
            <a:r>
              <a:rPr lang="en-US" dirty="0" err="1"/>
              <a:t>D+L+SD+Eqx+Eqy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61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torsional irregularity check 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421004"/>
              </p:ext>
            </p:extLst>
          </p:nvPr>
        </p:nvGraphicFramePr>
        <p:xfrm>
          <a:off x="1248654" y="1442400"/>
          <a:ext cx="6646690" cy="3204298"/>
        </p:xfrm>
        <a:graphic>
          <a:graphicData uri="http://schemas.openxmlformats.org/drawingml/2006/table">
            <a:tbl>
              <a:tblPr firstRow="1" firstCol="1" bandRow="1"/>
              <a:tblGrid>
                <a:gridCol w="700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55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9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90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72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05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62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Combination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 Displacement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Avg Displacement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(Max/avg) DISP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39.862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0.721084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37.143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36.56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0.716844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34.395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33.794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0.719669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31.38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30.747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1.021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0.723917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27.41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0.728178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24.497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23.834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0.733878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20.708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20.064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1.032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0.7396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16.768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16.124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0.751111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12.761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12.166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1.049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0.764167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8.817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8.319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0.780278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5.141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4.793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1.073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0.799534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14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1.931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1.091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0.826584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542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torsional irregularity check 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196700"/>
              </p:ext>
            </p:extLst>
          </p:nvPr>
        </p:nvGraphicFramePr>
        <p:xfrm>
          <a:off x="1186984" y="1404686"/>
          <a:ext cx="6712677" cy="3148460"/>
        </p:xfrm>
        <a:graphic>
          <a:graphicData uri="http://schemas.openxmlformats.org/drawingml/2006/table">
            <a:tbl>
              <a:tblPr firstRow="1" firstCol="1" bandRow="1"/>
              <a:tblGrid>
                <a:gridCol w="707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4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0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0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76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84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97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Combination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 displacement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Avg displacement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(Max/avg) DISP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52.748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45.226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0.944136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47.607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40.892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1.164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0.9409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42.38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36.449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1.163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0.939284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37.064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31.915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1.161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0.936056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31.705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27.328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0.934444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26.364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22.747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0.932834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21.134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18.253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0.931225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16.128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13.944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0.929617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11.485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9.937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1.156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0.928011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7.365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6.368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0.929617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3.948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3.394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1.163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0.939284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4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1.162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1.037003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487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4" b="33333"/>
          <a:stretch/>
        </p:blipFill>
        <p:spPr bwMode="auto">
          <a:xfrm>
            <a:off x="482687" y="2163051"/>
            <a:ext cx="8212347" cy="27411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8964" y="1155254"/>
            <a:ext cx="4448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story drift according to ASCE7-10: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30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 check 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722177"/>
              </p:ext>
            </p:extLst>
          </p:nvPr>
        </p:nvGraphicFramePr>
        <p:xfrm>
          <a:off x="829557" y="1200146"/>
          <a:ext cx="7484883" cy="3567117"/>
        </p:xfrm>
        <a:graphic>
          <a:graphicData uri="http://schemas.openxmlformats.org/drawingml/2006/table">
            <a:tbl>
              <a:tblPr firstRow="1" firstCol="1" bandRow="1"/>
              <a:tblGrid>
                <a:gridCol w="936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8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4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68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28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095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11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698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Combination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Elastic drift(mm)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Cd/I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drift(mm)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Limit(mm)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 or NOT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0.00293384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0.012909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2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0.0033462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0.014723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0.00361998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0.015928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0.00383292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0.016865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0.00398502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0.017534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4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0.00406952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0.017906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4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0.00410332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0.018055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42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0.0041236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0.018144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4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0.00402558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0.017713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42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0.0037349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0.016434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4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0.00325832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0.014337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4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Dx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0.00192998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0.008492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04" marR="475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50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 check 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03077"/>
              </p:ext>
            </p:extLst>
          </p:nvPr>
        </p:nvGraphicFramePr>
        <p:xfrm>
          <a:off x="448963" y="1200152"/>
          <a:ext cx="8246070" cy="3394070"/>
        </p:xfrm>
        <a:graphic>
          <a:graphicData uri="http://schemas.openxmlformats.org/drawingml/2006/table">
            <a:tbl>
              <a:tblPr firstRow="1" firstCol="1" bandRow="1"/>
              <a:tblGrid>
                <a:gridCol w="949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53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2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53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3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6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89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91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068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Combination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Elastic drift(mm)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Cd/I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drift(mm)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 or NOT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0.00517478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0.0206991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0.0052728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0.0210912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Story10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0.00536406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0.0214562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3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0.005408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0.021632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0.00537758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0.0215103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0.00525928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0.0210371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0.00502606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0.0201042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0.00465426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0.018617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1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0.00412698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0.0165079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1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0.00342056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0.0136822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1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0.00253162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0.0101265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73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 Max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0.0014196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0.0056784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0.0507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7527" marR="475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733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P-delta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82804" y="1197658"/>
                <a:ext cx="8738648" cy="31525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P-Delta is concerned with stability of the structure, P-Delta effect may be ignored if the stability index (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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is less than 0.1 as defined in ASCE 7-10.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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×∆×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/>
                  <a:t>Where:</a:t>
                </a:r>
              </a:p>
              <a:p>
                <a:r>
                  <a:rPr lang="en-US" dirty="0">
                    <a:sym typeface="Symbol" panose="05050102010706020507" pitchFamily="18" charset="2"/>
                  </a:rPr>
                  <a:t></a:t>
                </a:r>
                <a:r>
                  <a:rPr lang="en-US" dirty="0"/>
                  <a:t> = The Stability Index</a:t>
                </a:r>
              </a:p>
              <a:p>
                <a:r>
                  <a:rPr lang="en-US" dirty="0"/>
                  <a:t>P = Total </a:t>
                </a:r>
                <a:r>
                  <a:rPr lang="en-US" dirty="0" err="1"/>
                  <a:t>Unfactored</a:t>
                </a:r>
                <a:r>
                  <a:rPr lang="en-US" dirty="0"/>
                  <a:t> vertical design load.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dirty="0"/>
                  <a:t> = Design Story Drift. 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 = Seismic Shear Force. </a:t>
                </a:r>
              </a:p>
              <a:p>
                <a:r>
                  <a:rPr lang="en-US" dirty="0"/>
                  <a:t>H = Story height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 = deflection amplification factor.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04" y="1197658"/>
                <a:ext cx="8738648" cy="3152530"/>
              </a:xfrm>
              <a:prstGeom prst="rect">
                <a:avLst/>
              </a:prstGeom>
              <a:blipFill rotWithShape="0">
                <a:blip r:embed="rId3"/>
                <a:stretch>
                  <a:fillRect l="-558" t="-965" b="-1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834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P-delta check 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766642"/>
              </p:ext>
            </p:extLst>
          </p:nvPr>
        </p:nvGraphicFramePr>
        <p:xfrm>
          <a:off x="556181" y="1200151"/>
          <a:ext cx="8031637" cy="3394073"/>
        </p:xfrm>
        <a:graphic>
          <a:graphicData uri="http://schemas.openxmlformats.org/drawingml/2006/table">
            <a:tbl>
              <a:tblPr firstRow="1" firstCol="1" bandRow="1"/>
              <a:tblGrid>
                <a:gridCol w="1335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5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3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8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22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22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22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349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Drift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Shear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ɵ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Allowable limit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6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10309.9318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0.0129089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664.9687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40.56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19392.3555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0.01472328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1197.3252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37.18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0.00146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Story10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28474.7789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0.01592791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1576.2675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33.8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0.00193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37568.5758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0.01686485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1851.4846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30.42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0.00256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46662.2552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0.01753409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2063.7157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0.00333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55755.9347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0.01790589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2248.0451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23.66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0.00427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64849.7318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0.01805461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2432.797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20.28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0.00539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73943.4115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0.01814384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2630.2819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0.00686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83037.0912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0.01771255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2836.5143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13.52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0.00872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92144.3962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0.01643356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3030.6123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10.14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101238.0759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0.01433661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3187.8897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6.76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0.01531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110332.7478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0.00849191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3271.3593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0.01926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95" y="943615"/>
            <a:ext cx="6912810" cy="36989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66721" y="4642575"/>
            <a:ext cx="4779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1 to Floor 12 Typical Plan</a:t>
            </a:r>
          </a:p>
        </p:txBody>
      </p:sp>
    </p:spTree>
    <p:extLst>
      <p:ext uri="{BB962C8B-B14F-4D97-AF65-F5344CB8AC3E}">
        <p14:creationId xmlns:p14="http://schemas.microsoft.com/office/powerpoint/2010/main" val="26998165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P-delta check 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029009"/>
              </p:ext>
            </p:extLst>
          </p:nvPr>
        </p:nvGraphicFramePr>
        <p:xfrm>
          <a:off x="448964" y="1200151"/>
          <a:ext cx="8246071" cy="3394073"/>
        </p:xfrm>
        <a:graphic>
          <a:graphicData uri="http://schemas.openxmlformats.org/drawingml/2006/table">
            <a:tbl>
              <a:tblPr firstRow="1" firstCol="1" bandRow="1"/>
              <a:tblGrid>
                <a:gridCol w="1370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0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09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9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79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79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79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349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Drift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Shear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ɵ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Allowable limit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6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10309.9318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0.02069912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1405.5207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40.56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0.00094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19392.3555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0.0210912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2669.2404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37.18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0.00103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Story10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28474.7789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0.02145624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3669.549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33.8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0.00123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37568.5758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0.021632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4473.544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30.42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0.00149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46662.2552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0.02151032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5151.5316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27.04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55755.9347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0.02103712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5745.1959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23.66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0.00216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64849.7318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0.02010424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6271.497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20.28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0.00256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73943.4115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0.01861704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6737.3889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0.00302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83037.0912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0.01650792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7143.4311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13.52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0.00355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92144.3962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0.01368224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7474.182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10.14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0.00416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101238.0759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0.01012648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7699.4617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6.76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0.00492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23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Story1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110332.7478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0.0056784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7798.7015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0.00594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2458" marR="424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827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8219" y="1168924"/>
            <a:ext cx="80881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deflection check will consider: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Immediate deflection.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 term deflection.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deflection according to ACI code: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20" y="2878175"/>
            <a:ext cx="6741622" cy="150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1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8220" y="1168924"/>
                <a:ext cx="4687606" cy="3947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Immediate deflection: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Allowable values: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𝑎𝑙𝑙𝑜𝑤𝑎𝑏𝑙𝑒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𝑑𝑒𝑓𝑙𝑒𝑐𝑡𝑖𝑜𝑛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𝓁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360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360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Allowable value on balconies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𝓁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360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360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figure shows the deflection from live load, and the deflection is less than allowable deflection.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20" y="1168924"/>
                <a:ext cx="4687606" cy="3947619"/>
              </a:xfrm>
              <a:prstGeom prst="rect">
                <a:avLst/>
              </a:prstGeom>
              <a:blipFill rotWithShape="0">
                <a:blip r:embed="rId3"/>
                <a:stretch>
                  <a:fillRect l="-1170" t="-927" r="-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1999" y="1376743"/>
            <a:ext cx="4430683" cy="303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40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8219" y="1168924"/>
                <a:ext cx="8785781" cy="45016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term deflection: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term deflection: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𝐿𝑇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𝐿𝑆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Immediate live load deflection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Immediate dead load deflection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𝐿𝑆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Immediate sustained live load deflection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Multiplier for additional deflection due to long-term effects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𝐿𝑇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𝑎𝑙𝑙𝑜𝑤𝑎𝑏𝑙𝑒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𝑑𝑒𝑓𝑙𝑒𝑐𝑡𝑖𝑜𝑛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𝓁</m:t>
                        </m:r>
                      </m:num>
                      <m:den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31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Allowable value on balconies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𝓁</m:t>
                        </m:r>
                      </m:num>
                      <m:den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120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120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26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19" y="1168924"/>
                <a:ext cx="8785781" cy="4501617"/>
              </a:xfrm>
              <a:prstGeom prst="rect">
                <a:avLst/>
              </a:prstGeom>
              <a:blipFill rotWithShape="0">
                <a:blip r:embed="rId3"/>
                <a:stretch>
                  <a:fillRect l="-625" t="-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413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"/>
            <a:ext cx="8246070" cy="88612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8220" y="1168924"/>
            <a:ext cx="36817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 term deflection: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long term defection on the slab is 24.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 term deflection on balconies is 25.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the deflection is less than the allowable limits.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5091" y="1577457"/>
            <a:ext cx="5486400" cy="270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2"/>
          <p:cNvSpPr>
            <a:spLocks noChangeArrowheads="1"/>
          </p:cNvSpPr>
          <p:nvPr/>
        </p:nvSpPr>
        <p:spPr bwMode="auto">
          <a:xfrm>
            <a:off x="4497942" y="3066153"/>
            <a:ext cx="3960813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2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order to design this project several models used: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first: is the model with out any changes.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second: is the model with the shear modifiers of hidden beams columns, and shear walls set to zero.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third: is the model with the shear modifiers of all the columns set to zero.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fourth: is the model without the shear walls.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3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on preliminary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833815"/>
              </p:ext>
            </p:extLst>
          </p:nvPr>
        </p:nvGraphicFramePr>
        <p:xfrm>
          <a:off x="876992" y="1820488"/>
          <a:ext cx="7390015" cy="2036620"/>
        </p:xfrm>
        <a:graphic>
          <a:graphicData uri="http://schemas.openxmlformats.org/drawingml/2006/table">
            <a:tbl>
              <a:tblPr firstRow="1" firstCol="1" bandRow="1"/>
              <a:tblGrid>
                <a:gridCol w="3674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5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91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 number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1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600 x 600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1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600 x 650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1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600 x 350 mm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71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on preliminary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934347"/>
              </p:ext>
            </p:extLst>
          </p:nvPr>
        </p:nvGraphicFramePr>
        <p:xfrm>
          <a:off x="448965" y="1945178"/>
          <a:ext cx="8113144" cy="2119746"/>
        </p:xfrm>
        <a:graphic>
          <a:graphicData uri="http://schemas.openxmlformats.org/drawingml/2006/table">
            <a:tbl>
              <a:tblPr firstRow="1" firstCol="1" bandRow="1"/>
              <a:tblGrid>
                <a:gridCol w="4056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6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 number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 x 600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 x 600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 x 800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600 x 1000 mm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900 x 600 mm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639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on preliminary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Walls:</a:t>
            </a: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 A: 20 cm.</a:t>
            </a: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 B: 25 cm.</a:t>
            </a: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 C: 30 cm.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341" y="1223963"/>
            <a:ext cx="54864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744" y="938521"/>
            <a:ext cx="3604512" cy="402489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28711" y="4767263"/>
            <a:ext cx="2486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</a:p>
        </p:txBody>
      </p:sp>
    </p:spTree>
    <p:extLst>
      <p:ext uri="{BB962C8B-B14F-4D97-AF65-F5344CB8AC3E}">
        <p14:creationId xmlns:p14="http://schemas.microsoft.com/office/powerpoint/2010/main" val="868140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design.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walls design.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Slab design.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Stairs design.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 foundation design.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9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step to check if the beam will behave as a flexural member: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factored axial load should be less than 0.1 A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f′</a:t>
            </a:r>
            <a:r>
              <a:rPr lang="en-GB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25&lt;1092 so design as beam.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685" y="2540248"/>
            <a:ext cx="5487515" cy="52714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48965" y="3187810"/>
            <a:ext cx="5486400" cy="94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62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/>
              </a:bodyPr>
              <a:lstStyle/>
              <a:p>
                <a:pPr marL="0" lvl="0" indent="0">
                  <a:buNone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Dimensions limit: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Clear span ℓn shall be at least 4d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3.71 – 0.6 = 3.11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4(0.59) = 2.36 m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Width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4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shall be at least the lesser of 0.3h and 250 mm. </a:t>
                </a:r>
              </a:p>
              <a:p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4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600 mm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0.3(650) = 195 mm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250 mm 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Projection of the beam width beyond the width of the supporting column on each side shall not exceed the lesser of c2 and 0.75c1.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Transverse projection in column = 0 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1183" t="-1258" b="-2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4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for flexure: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Maximum negative moment on the beam: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ρ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85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𝑓𝑦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61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𝑀𝑢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e>
                    </m:ra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005751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0.005751*600*590 = 2036 mm2 </a:t>
                </a:r>
              </a:p>
              <a:p>
                <a:endParaRPr lang="en-US" sz="2400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1036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83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828800" y="1956031"/>
            <a:ext cx="5486400" cy="104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96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for flexure:</a:t>
                </a:r>
              </a:p>
              <a:p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Check if compression steel is needed:</a:t>
                </a:r>
              </a:p>
              <a:p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 compression reinforcements are required if a &gt; </a:t>
                </a:r>
                <a:r>
                  <a:rPr lang="en-US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</a:t>
                </a:r>
                <a:r>
                  <a:rPr lang="en-US" sz="2400" baseline="-25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max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𝑀𝑢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85</m:t>
                            </m:r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𝑓𝑐</m:t>
                            </m:r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∅</m:t>
                            </m:r>
                            <m:r>
                              <a:rPr lang="en-US" sz="24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den>
                        </m:f>
                      </m:e>
                    </m:rad>
                  </m:oMath>
                </a14:m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𝑎</m:t>
                    </m:r>
                    <m:func>
                      <m:funcPr>
                        <m:ctrlP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𝑐𝑚𝑎𝑥</m:t>
                        </m:r>
                      </m:e>
                    </m:func>
                  </m:oMath>
                </a14:m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85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𝑓𝑟𝑜𝑚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28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𝑚𝑝𝑎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𝑐𝑜𝑛𝑐𝑟𝑒𝑡𝑒</m:t>
                    </m:r>
                  </m:oMath>
                </a14:m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marL="0" indent="0" rtl="1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𝐶𝑚𝑎𝑥</m:t>
                      </m:r>
                      <m:r>
                        <a:rPr lang="en-US" sz="2400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𝑐𝑚𝑎𝑥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𝑐𝑚𝑎𝑥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𝑠𝑚𝑖𝑛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𝞮</a:t>
                </a:r>
                <a:r>
                  <a:rPr lang="en-US" sz="2400" baseline="-25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cmax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=0.003</a:t>
                </a:r>
              </a:p>
              <a:p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𝞮</a:t>
                </a:r>
                <a:r>
                  <a:rPr lang="en-US" sz="2400" baseline="-25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smin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=0.005</a:t>
                </a:r>
              </a:p>
              <a:p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So a = 59 mm.</a:t>
                </a:r>
              </a:p>
              <a:p>
                <a:r>
                  <a:rPr lang="en-US" sz="2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Cmax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221mm</a:t>
                </a:r>
              </a:p>
              <a:p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 max = 188mm</a:t>
                </a:r>
              </a:p>
              <a:p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 &lt; a max 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no need for compression reinforcements.</a:t>
                </a:r>
              </a:p>
              <a:p>
                <a:endParaRPr lang="en-US" sz="2400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222" t="-15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3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r>
              <a:rPr lang="en-US" sz="2400" dirty="0"/>
              <a:t>The ETABS results: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%Difference = (2036-2069)/2036 *100% =-1.6% &lt; 10% →Ok.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85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1676400"/>
            <a:ext cx="382905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32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design:</a:t>
                </a:r>
              </a:p>
              <a:p>
                <a:pPr marL="0" indent="0">
                  <a:buNone/>
                </a:pP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shear force shall be the max of:</a:t>
                </a:r>
              </a:p>
              <a:p>
                <a:pPr lvl="0"/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𝑀𝑝𝑟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𝑀𝑝𝑟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𝐿𝑛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𝑊𝑢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𝐿𝑛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u.</a:t>
                </a:r>
              </a:p>
              <a:p>
                <a:pPr lvl="0"/>
                <a:r>
                  <a:rPr lang="en-US" sz="2400" dirty="0" err="1"/>
                  <a:t>M</a:t>
                </a:r>
                <a:r>
                  <a:rPr lang="en-US" sz="2400" baseline="-25000" dirty="0" err="1"/>
                  <a:t>pr</a:t>
                </a:r>
                <a:r>
                  <a:rPr lang="en-US" sz="2400" baseline="-25000" dirty="0"/>
                  <a:t> </a:t>
                </a:r>
                <a:r>
                  <a:rPr lang="en-US" sz="2400" dirty="0"/>
                  <a:t>= </a:t>
                </a:r>
                <a:r>
                  <a:rPr lang="en-US" sz="2400" dirty="0" err="1"/>
                  <a:t>M</a:t>
                </a:r>
                <a:r>
                  <a:rPr lang="en-US" sz="2400" baseline="-25000" dirty="0" err="1"/>
                  <a:t>d</a:t>
                </a:r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Ø</m:t>
                    </m:r>
                  </m:oMath>
                </a14:m>
                <a:r>
                  <a:rPr lang="en-US" sz="2400" dirty="0"/>
                  <a:t> As </a:t>
                </a:r>
                <a:r>
                  <a:rPr lang="en-US" sz="2400" dirty="0" err="1"/>
                  <a:t>f</a:t>
                </a:r>
                <a:r>
                  <a:rPr lang="en-US" sz="2400" baseline="-25000" dirty="0" err="1"/>
                  <a:t>y</a:t>
                </a:r>
                <a:r>
                  <a:rPr lang="en-US" sz="2400" dirty="0"/>
                  <a:t> (d-a/2) </a:t>
                </a:r>
              </a:p>
              <a:p>
                <a:pPr marL="0" lvl="0" indent="0">
                  <a:buNone/>
                </a:pPr>
                <a:r>
                  <a:rPr lang="en-US" sz="2400" dirty="0"/>
                  <a:t> where:</a:t>
                </a:r>
              </a:p>
              <a:p>
                <a:pPr marL="0" lvl="0" indent="0">
                  <a:buNone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Ø</m:t>
                    </m:r>
                  </m:oMath>
                </a14:m>
                <a:r>
                  <a:rPr lang="en-US" sz="2400" dirty="0"/>
                  <a:t> = 1 and 1.25 </a:t>
                </a:r>
                <a:r>
                  <a:rPr lang="en-US" sz="2400" dirty="0" err="1"/>
                  <a:t>f</a:t>
                </a:r>
                <a:r>
                  <a:rPr lang="en-US" sz="2400" baseline="-25000" dirty="0" err="1"/>
                  <a:t>y</a:t>
                </a:r>
                <a:r>
                  <a:rPr lang="en-US" sz="2400" dirty="0"/>
                  <a:t> shall be used.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1183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93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design: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𝑃𝑟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591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4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𝑃𝑟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424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𝑘𝑁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Vg= 152.5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1036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87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005051"/>
            <a:ext cx="5486400" cy="91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27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design:</a:t>
                </a:r>
              </a:p>
              <a:p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24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𝑀𝑝𝑟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𝑀𝑝𝑟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𝐿𝑛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𝑊𝑢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𝐿𝑛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591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424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152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478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Vu =630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Design shear= 630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1036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88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138" y="2697480"/>
            <a:ext cx="5486400" cy="91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9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 lnSpcReduction="10000"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design: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 baseline="-2500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400" i="1" baseline="-2500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630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420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59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4237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ETABS results: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%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𝐷𝑖𝑓𝑓𝑒𝑟𝑒𝑛𝑐𝑒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4237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4306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4237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% &lt;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% 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𝑂𝑘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1036" t="-2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89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888374" y="2657173"/>
            <a:ext cx="388620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5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Description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2CCC60-E8CD-4174-8B1A-7DF615B22E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174" y="954904"/>
            <a:ext cx="3443652" cy="3926875"/>
          </a:xfrm>
        </p:spPr>
      </p:pic>
      <p:sp>
        <p:nvSpPr>
          <p:cNvPr id="5" name="Rectangle 4"/>
          <p:cNvSpPr/>
          <p:nvPr/>
        </p:nvSpPr>
        <p:spPr>
          <a:xfrm>
            <a:off x="3201783" y="4701801"/>
            <a:ext cx="3351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</a:p>
        </p:txBody>
      </p:sp>
    </p:spTree>
    <p:extLst>
      <p:ext uri="{BB962C8B-B14F-4D97-AF65-F5344CB8AC3E}">
        <p14:creationId xmlns:p14="http://schemas.microsoft.com/office/powerpoint/2010/main" val="15488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 slenderness: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column selected for the check is 600*600mm: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non-sway (braced) frames, slenderness effects can be ignored if: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𝑘𝑙𝑢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34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12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 ≤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40</m:t>
                      </m:r>
                    </m:oMath>
                  </m:oMathPara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will assumed to be 1.0. </a:t>
                </a:r>
              </a:p>
              <a:p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sz="24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length of the column from the faces of the beams = 3.38 – 0.65 = 2.73 m.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r: radius of gyration = I/A, approximately = 0.3h = 0.30 x 6.0 = 0.18 m.</a:t>
                </a: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962" t="-1101" r="-8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1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 slenderness: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check will done with gravity loads: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M1= -27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M2= 21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Slenderness ratio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73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9.1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34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12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27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Slenderness may be ignored.</a:t>
                </a:r>
              </a:p>
              <a:p>
                <a:pPr marL="0" indent="0"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1183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71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Column slenderness: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sway (unbraced) frames, slenderness effects can be ignored if: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𝑘𝑙𝑢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22</m:t>
                    </m:r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Ψ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=0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(fixed end).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Ψ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=1.1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K=1.3</a:t>
                </a:r>
              </a:p>
              <a:p>
                <a:r>
                  <a:rPr lang="en-US" sz="2400" dirty="0"/>
                  <a:t>Slenderness ratio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𝑘𝑙𝑢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73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sz="2400" dirty="0"/>
                  <a:t> = 19.7,</a:t>
                </a:r>
              </a:p>
              <a:p>
                <a:pPr marL="0" indent="0">
                  <a:buNone/>
                </a:pPr>
                <a:r>
                  <a:rPr lang="en-US" sz="2400" dirty="0"/>
                  <a:t> which is less than 22,</a:t>
                </a:r>
              </a:p>
              <a:p>
                <a:r>
                  <a:rPr lang="en-US" sz="2400" dirty="0"/>
                  <a:t> so the column is considered to be short.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962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92</a:t>
            </a:fld>
            <a:endParaRPr lang="en-US" dirty="0"/>
          </a:p>
        </p:txBody>
      </p:sp>
      <p:pic>
        <p:nvPicPr>
          <p:cNvPr id="5" name="Picture 4" descr="df1.PN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7378" y="1996607"/>
            <a:ext cx="2733040" cy="290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95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 limits: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shortest cross sectional dimension is at least 300 mm.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ratio of the shortest cross-sectional dimension to the perpendicular dimension shall be at least 0.4.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6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Longitudinal reinforcements check: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Pu= 3881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M3=373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M2=165 </a:t>
                </a: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kN.m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column will be reinforced with 1%.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check the adequacy of the reinforcements, </a:t>
                </a:r>
              </a:p>
              <a:p>
                <a:pPr marL="0" indent="0">
                  <a:buNone/>
                </a:pPr>
                <a:r>
                  <a:rPr 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Breslar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method will be used: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𝑃𝑛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𝑝𝑛𝑜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966" y="1064029"/>
                <a:ext cx="8246070" cy="3882044"/>
              </a:xfrm>
              <a:blipFill rotWithShape="0">
                <a:blip r:embed="rId2"/>
                <a:stretch>
                  <a:fillRect l="-1183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94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480551" y="1354975"/>
            <a:ext cx="2663449" cy="267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7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95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48964" y="943615"/>
            <a:ext cx="4114800" cy="335470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854633" y="969376"/>
            <a:ext cx="4114800" cy="335584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8964" y="4350985"/>
            <a:ext cx="4572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mbria Math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𝞍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=5035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kN.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3881 &lt; 5035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Ok.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11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180407"/>
            <a:ext cx="778071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column weak beam check: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requirement for special columns that specify a minimum flexural strength for columns is:</a:t>
            </a:r>
          </a:p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ΣM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≥ (6/5)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ΣM</a:t>
            </a:r>
            <a:r>
              <a:rPr lang="en-US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err="1"/>
              <a:t>ΣM</a:t>
            </a:r>
            <a:r>
              <a:rPr lang="en-US" sz="2400" baseline="-25000" dirty="0" err="1"/>
              <a:t>nb</a:t>
            </a:r>
            <a:r>
              <a:rPr lang="en-US" sz="2400" dirty="0"/>
              <a:t> = 674.4 </a:t>
            </a:r>
            <a:r>
              <a:rPr lang="en-US" sz="2400" dirty="0" err="1"/>
              <a:t>kN.m</a:t>
            </a:r>
            <a:endParaRPr lang="en-US" sz="2400" dirty="0"/>
          </a:p>
          <a:p>
            <a:r>
              <a:rPr lang="en-US" sz="2400" dirty="0" err="1"/>
              <a:t>ΣM</a:t>
            </a:r>
            <a:r>
              <a:rPr lang="en-US" sz="2400" baseline="-25000" dirty="0" err="1"/>
              <a:t>nc</a:t>
            </a:r>
            <a:r>
              <a:rPr lang="en-US" sz="2400" dirty="0"/>
              <a:t> = 1199.7 </a:t>
            </a:r>
            <a:r>
              <a:rPr lang="en-US" sz="2400" dirty="0" err="1"/>
              <a:t>kN.m</a:t>
            </a:r>
            <a:endParaRPr lang="en-US" sz="2400" dirty="0"/>
          </a:p>
          <a:p>
            <a:r>
              <a:rPr lang="en-US" sz="2400" dirty="0"/>
              <a:t>1.2 </a:t>
            </a:r>
            <a:r>
              <a:rPr lang="en-US" sz="2400" dirty="0" err="1"/>
              <a:t>ΣM</a:t>
            </a:r>
            <a:r>
              <a:rPr lang="en-US" sz="2400" baseline="-25000" dirty="0" err="1"/>
              <a:t>nb</a:t>
            </a:r>
            <a:r>
              <a:rPr lang="en-US" sz="2400" dirty="0"/>
              <a:t> = 1.2 x 674.4 </a:t>
            </a:r>
            <a:r>
              <a:rPr lang="en-US" sz="2400" dirty="0" err="1"/>
              <a:t>kN.m</a:t>
            </a:r>
            <a:r>
              <a:rPr lang="en-US" sz="2400" dirty="0"/>
              <a:t> = 809.3 </a:t>
            </a:r>
            <a:r>
              <a:rPr lang="en-US" sz="2400" dirty="0" err="1"/>
              <a:t>kN.m</a:t>
            </a:r>
            <a:r>
              <a:rPr lang="en-US" sz="2400" dirty="0"/>
              <a:t> &lt; </a:t>
            </a:r>
            <a:r>
              <a:rPr lang="en-US" sz="2400" dirty="0" err="1"/>
              <a:t>ΣM</a:t>
            </a:r>
            <a:r>
              <a:rPr lang="en-US" sz="2400" baseline="-25000" dirty="0" err="1"/>
              <a:t>nc</a:t>
            </a:r>
            <a:r>
              <a:rPr lang="en-US" sz="2400" dirty="0"/>
              <a:t> = 1199.7 </a:t>
            </a:r>
            <a:r>
              <a:rPr lang="en-US" sz="2400" dirty="0" err="1"/>
              <a:t>kN.m</a:t>
            </a:r>
            <a:r>
              <a:rPr lang="en-US" sz="2400" dirty="0"/>
              <a:t> →Ok.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9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8640" y="1180407"/>
            <a:ext cx="77807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Shear design check: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shear= max(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Mpr3 = Mpr4 =281.25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=(281.25*2)/2.73=206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Vu =226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shear = 226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6875"/>
          <a:stretch>
            <a:fillRect/>
          </a:stretch>
        </p:blipFill>
        <p:spPr bwMode="auto">
          <a:xfrm>
            <a:off x="5756275" y="968995"/>
            <a:ext cx="33877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20038" y="2940974"/>
            <a:ext cx="5486400" cy="153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75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48640" y="1180407"/>
                <a:ext cx="7780713" cy="31352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design check:</a:t>
                </a:r>
              </a:p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Shear reinforcement calculation: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GB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</a:t>
                </a:r>
                <a:r>
                  <a:rPr lang="en-GB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226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0 = 301 </a:t>
                </a:r>
                <a:r>
                  <a:rPr lang="en-GB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kN.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GB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Vs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fyt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d</m:t>
                        </m:r>
                      </m:den>
                    </m:f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>
                            <a:latin typeface="Cambria Math" panose="02040503050406030204" pitchFamily="18" charset="0"/>
                          </a:rPr>
                          <m:t>301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GB">
                            <a:latin typeface="Cambria Math" panose="02040503050406030204" pitchFamily="18" charset="0"/>
                          </a:rPr>
                          <m:t>420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590</m:t>
                        </m:r>
                      </m:den>
                    </m:f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= 1.52 mm2/mm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ETABS result for A</a:t>
                </a:r>
                <a:r>
                  <a:rPr lang="en-GB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/S = 1.538 mm2/mm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Difference percentage = 1.18% &lt;10%, acceptable. 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" y="1180407"/>
                <a:ext cx="7780713" cy="3135282"/>
              </a:xfrm>
              <a:prstGeom prst="rect">
                <a:avLst/>
              </a:prstGeom>
              <a:blipFill rotWithShape="0">
                <a:blip r:embed="rId2"/>
                <a:stretch>
                  <a:fillRect l="-627" t="-1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901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Walls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064029"/>
            <a:ext cx="8246070" cy="3882044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99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1768" y="1064029"/>
            <a:ext cx="4572000" cy="3035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2509" y="1172095"/>
            <a:ext cx="41092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Spandrel design:</a:t>
            </a:r>
          </a:p>
          <a:p>
            <a:r>
              <a:rPr lang="en-US" dirty="0"/>
              <a:t>The figure shows the wall that will be checked</a:t>
            </a:r>
          </a:p>
          <a:p>
            <a:r>
              <a:rPr lang="en-US" dirty="0"/>
              <a:t>H=2.08m</a:t>
            </a:r>
          </a:p>
          <a:p>
            <a:r>
              <a:rPr lang="en-US" dirty="0"/>
              <a:t>Ln=1.8m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64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3196</Words>
  <Application>Microsoft Office PowerPoint</Application>
  <PresentationFormat>On-screen Show (16:9)</PresentationFormat>
  <Paragraphs>1879</Paragraphs>
  <Slides>136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136</vt:i4>
      </vt:variant>
    </vt:vector>
  </HeadingPairs>
  <TitlesOfParts>
    <vt:vector size="143" baseType="lpstr">
      <vt:lpstr>Arial</vt:lpstr>
      <vt:lpstr>Calibri</vt:lpstr>
      <vt:lpstr>Cambria Math</vt:lpstr>
      <vt:lpstr>Symbol</vt:lpstr>
      <vt:lpstr>Times New Roman</vt:lpstr>
      <vt:lpstr>Wingdings</vt:lpstr>
      <vt:lpstr>Office Theme</vt:lpstr>
      <vt:lpstr>Structural Analysis and Design of Bakeer Building in Nablus City</vt:lpstr>
      <vt:lpstr>PREFACE</vt:lpstr>
      <vt:lpstr>OUTLINE</vt:lpstr>
      <vt:lpstr>PowerPoint Presentation</vt:lpstr>
      <vt:lpstr>Project Description</vt:lpstr>
      <vt:lpstr>Project Description </vt:lpstr>
      <vt:lpstr>Project Description </vt:lpstr>
      <vt:lpstr>Project Description </vt:lpstr>
      <vt:lpstr>Project Description </vt:lpstr>
      <vt:lpstr>Project Description </vt:lpstr>
      <vt:lpstr>Project Description </vt:lpstr>
      <vt:lpstr>Project Description </vt:lpstr>
      <vt:lpstr> Codes &amp; Standards </vt:lpstr>
      <vt:lpstr>Programs</vt:lpstr>
      <vt:lpstr>Materials</vt:lpstr>
      <vt:lpstr>Materials</vt:lpstr>
      <vt:lpstr>Soil Properties </vt:lpstr>
      <vt:lpstr>Gravity Loads</vt:lpstr>
      <vt:lpstr>Gravity Loads</vt:lpstr>
      <vt:lpstr>Seismic load</vt:lpstr>
      <vt:lpstr> Seismic definitions   Selection of Risk Category </vt:lpstr>
      <vt:lpstr> Seismic definitions   Set importance factor Ie </vt:lpstr>
      <vt:lpstr> Seismic definitions   Determination of Ss and s1 </vt:lpstr>
      <vt:lpstr> Seismic definitions   Determination of Ss and s1 </vt:lpstr>
      <vt:lpstr> Seismic definitions   Determination of S_msand S_m1 </vt:lpstr>
      <vt:lpstr> Seismic definitions   Calculation of S_Ds and S_D1 </vt:lpstr>
      <vt:lpstr> Seismic definitions   Seismic design category </vt:lpstr>
      <vt:lpstr> Seismic definitions   Method of analysis </vt:lpstr>
      <vt:lpstr> Seismic definitions   Seismic force resisting system </vt:lpstr>
      <vt:lpstr> Seismic definitions   Seismic force resisting system </vt:lpstr>
      <vt:lpstr> Seismic definitions   Seismic force resisting system </vt:lpstr>
      <vt:lpstr>Load combinations</vt:lpstr>
      <vt:lpstr>Load combinations</vt:lpstr>
      <vt:lpstr>PowerPoint Presentation</vt:lpstr>
      <vt:lpstr>Preliminary design</vt:lpstr>
      <vt:lpstr>Preliminary design</vt:lpstr>
      <vt:lpstr>Preliminary design</vt:lpstr>
      <vt:lpstr>Modeling</vt:lpstr>
      <vt:lpstr>Modeling</vt:lpstr>
      <vt:lpstr>Modeling</vt:lpstr>
      <vt:lpstr>  Modeling   Response spectrum definition   </vt:lpstr>
      <vt:lpstr>  Modeling   Load cases  </vt:lpstr>
      <vt:lpstr>  Modeling   Load cases  </vt:lpstr>
      <vt:lpstr>  Modeling   Equivalent static load   </vt:lpstr>
      <vt:lpstr>  Modeling   Equivalent static load   </vt:lpstr>
      <vt:lpstr>  Modeling   Mass source  </vt:lpstr>
      <vt:lpstr>  Modeling   Diaphragm definition  </vt:lpstr>
      <vt:lpstr>  Model checks   Compatibility check  </vt:lpstr>
      <vt:lpstr>  Model checks   Equilibrium check  </vt:lpstr>
      <vt:lpstr>  Model checks   Equilibrium check  </vt:lpstr>
      <vt:lpstr>  Model checks   Stress strain check  </vt:lpstr>
      <vt:lpstr>  Model checks   Stress strain check  </vt:lpstr>
      <vt:lpstr>Design checks</vt:lpstr>
      <vt:lpstr>  Design checks   Minimum number of modes  </vt:lpstr>
      <vt:lpstr>  Design checks   Base shear check  </vt:lpstr>
      <vt:lpstr>  Design checks   Base shear check Y-direction  </vt:lpstr>
      <vt:lpstr>  Design checks   Base shear check Y-direction  </vt:lpstr>
      <vt:lpstr>  Design checks   Base shear check  </vt:lpstr>
      <vt:lpstr>  Design checks   Base shear check  ETABS results</vt:lpstr>
      <vt:lpstr>  Design checks   Base shear check  </vt:lpstr>
      <vt:lpstr>  Design checks   Modification of RS  </vt:lpstr>
      <vt:lpstr>  Design checks   torsional irregularity check  </vt:lpstr>
      <vt:lpstr>  Design checks   torsional irregularity check X  </vt:lpstr>
      <vt:lpstr>  Design checks   torsional irregularity check Y  </vt:lpstr>
      <vt:lpstr>  Design checks   Drift check  </vt:lpstr>
      <vt:lpstr>  Design checks   Drift check X  </vt:lpstr>
      <vt:lpstr>  Design checks   Drift check Y  </vt:lpstr>
      <vt:lpstr>  Design checks   P-delta check  </vt:lpstr>
      <vt:lpstr>  Design checks   P-delta check X  </vt:lpstr>
      <vt:lpstr>  Design checks   P-delta check Y  </vt:lpstr>
      <vt:lpstr>  Design checks   Deflection check  </vt:lpstr>
      <vt:lpstr>  Design checks   Deflection check  </vt:lpstr>
      <vt:lpstr>  Design checks   Deflection check  </vt:lpstr>
      <vt:lpstr>  Design checks   Deflection check  </vt:lpstr>
      <vt:lpstr>PowerPoint Presentation</vt:lpstr>
      <vt:lpstr>Design</vt:lpstr>
      <vt:lpstr>Changes on preliminary design</vt:lpstr>
      <vt:lpstr>Changes on preliminary design</vt:lpstr>
      <vt:lpstr>Changes on preliminary design</vt:lpstr>
      <vt:lpstr>Elements design</vt:lpstr>
      <vt:lpstr>Beams design</vt:lpstr>
      <vt:lpstr>Beams design</vt:lpstr>
      <vt:lpstr>Beams design</vt:lpstr>
      <vt:lpstr>Beams design</vt:lpstr>
      <vt:lpstr>Beams design</vt:lpstr>
      <vt:lpstr>Beams design</vt:lpstr>
      <vt:lpstr>Beams design</vt:lpstr>
      <vt:lpstr>Beams design</vt:lpstr>
      <vt:lpstr>Beams design</vt:lpstr>
      <vt:lpstr>Columns design</vt:lpstr>
      <vt:lpstr>Columns design</vt:lpstr>
      <vt:lpstr>Columns design</vt:lpstr>
      <vt:lpstr>Columns design</vt:lpstr>
      <vt:lpstr>Columns design</vt:lpstr>
      <vt:lpstr>Columns design</vt:lpstr>
      <vt:lpstr>Columns design</vt:lpstr>
      <vt:lpstr>Columns design</vt:lpstr>
      <vt:lpstr>Columns design</vt:lpstr>
      <vt:lpstr>Walls design</vt:lpstr>
      <vt:lpstr>Walls design</vt:lpstr>
      <vt:lpstr>Walls design</vt:lpstr>
      <vt:lpstr>Walls design</vt:lpstr>
      <vt:lpstr>Walls design</vt:lpstr>
      <vt:lpstr>Walls design</vt:lpstr>
      <vt:lpstr>Walls design</vt:lpstr>
      <vt:lpstr>Walls design</vt:lpstr>
      <vt:lpstr>Walls design</vt:lpstr>
      <vt:lpstr>Walls design</vt:lpstr>
      <vt:lpstr>Walls design</vt:lpstr>
      <vt:lpstr>Walls design</vt:lpstr>
      <vt:lpstr>Walls design</vt:lpstr>
      <vt:lpstr>Walls design</vt:lpstr>
      <vt:lpstr>Slab design </vt:lpstr>
      <vt:lpstr>Slab design </vt:lpstr>
      <vt:lpstr>Slab design </vt:lpstr>
      <vt:lpstr>Slab design </vt:lpstr>
      <vt:lpstr>Design of foundation </vt:lpstr>
      <vt:lpstr>Design of foundation </vt:lpstr>
      <vt:lpstr>Design of foundation </vt:lpstr>
      <vt:lpstr>Design of foundation </vt:lpstr>
      <vt:lpstr>Design of foundation </vt:lpstr>
      <vt:lpstr>Stairs design</vt:lpstr>
      <vt:lpstr>Stairs design</vt:lpstr>
      <vt:lpstr>Stairs design</vt:lpstr>
      <vt:lpstr>PowerPoint Presentation</vt:lpstr>
      <vt:lpstr>Slab Details</vt:lpstr>
      <vt:lpstr>Beam Details</vt:lpstr>
      <vt:lpstr>Column Details</vt:lpstr>
      <vt:lpstr>Column Details</vt:lpstr>
      <vt:lpstr>Wall Details</vt:lpstr>
      <vt:lpstr>Wall Details</vt:lpstr>
      <vt:lpstr>Mat Details</vt:lpstr>
      <vt:lpstr>Mat Details</vt:lpstr>
      <vt:lpstr>Stair Details</vt:lpstr>
      <vt:lpstr>Stair Details</vt:lpstr>
      <vt:lpstr>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2019-12-29T08:21:22Z</dcterms:modified>
</cp:coreProperties>
</file>