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 id="262" r:id="rId8"/>
    <p:sldId id="263" r:id="rId9"/>
    <p:sldId id="264" r:id="rId10"/>
    <p:sldId id="276" r:id="rId11"/>
    <p:sldId id="265" r:id="rId12"/>
    <p:sldId id="266" r:id="rId13"/>
    <p:sldId id="267" r:id="rId14"/>
    <p:sldId id="268" r:id="rId15"/>
    <p:sldId id="277" r:id="rId16"/>
    <p:sldId id="273" r:id="rId17"/>
    <p:sldId id="271" r:id="rId18"/>
    <p:sldId id="272"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71" autoAdjust="0"/>
    <p:restoredTop sz="94660"/>
  </p:normalViewPr>
  <p:slideViewPr>
    <p:cSldViewPr snapToGrid="0">
      <p:cViewPr varScale="1">
        <p:scale>
          <a:sx n="96" d="100"/>
          <a:sy n="96" d="100"/>
        </p:scale>
        <p:origin x="96" y="16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7/10/2023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77609" y="1528638"/>
            <a:ext cx="8915399" cy="2262781"/>
          </a:xfrm>
        </p:spPr>
        <p:txBody>
          <a:bodyPr>
            <a:normAutofit/>
          </a:bodyPr>
          <a:lstStyle/>
          <a:p>
            <a:r>
              <a:rPr lang="en-US" sz="4400" b="1" dirty="0">
                <a:solidFill>
                  <a:schemeClr val="accent2">
                    <a:lumMod val="50000"/>
                  </a:schemeClr>
                </a:solidFill>
                <a:latin typeface="Aldhabi" panose="01000000000000000000" pitchFamily="2" charset="-78"/>
                <a:cs typeface="Aldhabi" panose="01000000000000000000" pitchFamily="2" charset="-78"/>
              </a:rPr>
              <a:t>Graduation Project Report </a:t>
            </a:r>
            <a:r>
              <a:rPr lang="en-US" sz="4400" b="1" dirty="0" smtClean="0">
                <a:solidFill>
                  <a:schemeClr val="accent2">
                    <a:lumMod val="50000"/>
                  </a:schemeClr>
                </a:solidFill>
                <a:latin typeface="Aldhabi" panose="01000000000000000000" pitchFamily="2" charset="-78"/>
                <a:cs typeface="Aldhabi" panose="01000000000000000000" pitchFamily="2" charset="-78"/>
              </a:rPr>
              <a:t>(2)</a:t>
            </a:r>
            <a:r>
              <a:rPr lang="ar-SA" sz="4400" b="1" dirty="0">
                <a:solidFill>
                  <a:schemeClr val="accent2">
                    <a:lumMod val="50000"/>
                  </a:schemeClr>
                </a:solidFill>
                <a:latin typeface="Aldhabi" panose="01000000000000000000" pitchFamily="2" charset="-78"/>
                <a:cs typeface="Aldhabi" panose="01000000000000000000" pitchFamily="2" charset="-78"/>
              </a:rPr>
              <a:t/>
            </a:r>
            <a:br>
              <a:rPr lang="ar-SA" sz="4400" b="1" dirty="0">
                <a:solidFill>
                  <a:schemeClr val="accent2">
                    <a:lumMod val="50000"/>
                  </a:schemeClr>
                </a:solidFill>
                <a:latin typeface="Aldhabi" panose="01000000000000000000" pitchFamily="2" charset="-78"/>
                <a:cs typeface="Aldhabi" panose="01000000000000000000" pitchFamily="2" charset="-78"/>
              </a:rPr>
            </a:br>
            <a:r>
              <a:rPr lang="en-US" sz="4400" b="1" dirty="0">
                <a:solidFill>
                  <a:schemeClr val="accent2">
                    <a:lumMod val="50000"/>
                  </a:schemeClr>
                </a:solidFill>
                <a:latin typeface="Aldhabi" panose="01000000000000000000" pitchFamily="2" charset="-78"/>
                <a:cs typeface="Aldhabi" panose="01000000000000000000" pitchFamily="2" charset="-78"/>
              </a:rPr>
              <a:t> Off-grid solar system design.</a:t>
            </a:r>
            <a:r>
              <a:rPr lang="en-GB" sz="4400" b="1" dirty="0">
                <a:solidFill>
                  <a:schemeClr val="accent2">
                    <a:lumMod val="50000"/>
                  </a:schemeClr>
                </a:solidFill>
                <a:latin typeface="Aldhabi" panose="01000000000000000000" pitchFamily="2" charset="-78"/>
                <a:cs typeface="Aldhabi" panose="01000000000000000000" pitchFamily="2" charset="-78"/>
              </a:rPr>
              <a:t/>
            </a:r>
            <a:br>
              <a:rPr lang="en-GB" sz="4400" b="1" dirty="0">
                <a:solidFill>
                  <a:schemeClr val="accent2">
                    <a:lumMod val="50000"/>
                  </a:schemeClr>
                </a:solidFill>
                <a:latin typeface="Aldhabi" panose="01000000000000000000" pitchFamily="2" charset="-78"/>
                <a:cs typeface="Aldhabi" panose="01000000000000000000" pitchFamily="2" charset="-78"/>
              </a:rPr>
            </a:br>
            <a:endParaRPr lang="en-US" sz="4400" b="1" dirty="0">
              <a:solidFill>
                <a:schemeClr val="accent2">
                  <a:lumMod val="50000"/>
                </a:schemeClr>
              </a:solidFill>
              <a:latin typeface="Aldhabi" panose="01000000000000000000" pitchFamily="2" charset="-78"/>
              <a:cs typeface="Aldhabi" panose="01000000000000000000" pitchFamily="2" charset="-78"/>
            </a:endParaRPr>
          </a:p>
        </p:txBody>
      </p:sp>
      <p:sp>
        <p:nvSpPr>
          <p:cNvPr id="3" name="Subtitle 2"/>
          <p:cNvSpPr>
            <a:spLocks noGrp="1"/>
          </p:cNvSpPr>
          <p:nvPr>
            <p:ph type="subTitle" idx="1"/>
          </p:nvPr>
        </p:nvSpPr>
        <p:spPr>
          <a:xfrm>
            <a:off x="2183696" y="3521073"/>
            <a:ext cx="8915399" cy="1126283"/>
          </a:xfrm>
        </p:spPr>
        <p:txBody>
          <a:bodyPr>
            <a:normAutofit fontScale="25000" lnSpcReduction="20000"/>
          </a:bodyPr>
          <a:lstStyle/>
          <a:p>
            <a:r>
              <a:rPr lang="en-US" sz="9600" b="1" dirty="0">
                <a:solidFill>
                  <a:schemeClr val="tx1"/>
                </a:solidFill>
                <a:latin typeface="Aldhabi" panose="01000000000000000000" pitchFamily="2" charset="-78"/>
                <a:cs typeface="Aldhabi" panose="01000000000000000000" pitchFamily="2" charset="-78"/>
              </a:rPr>
              <a:t>Supervisor Name: </a:t>
            </a:r>
            <a:endParaRPr lang="en-US" sz="9600" b="1" dirty="0" smtClean="0">
              <a:solidFill>
                <a:schemeClr val="tx1"/>
              </a:solidFill>
              <a:latin typeface="Aldhabi" panose="01000000000000000000" pitchFamily="2" charset="-78"/>
              <a:cs typeface="Aldhabi" panose="01000000000000000000" pitchFamily="2" charset="-78"/>
            </a:endParaRPr>
          </a:p>
          <a:p>
            <a:r>
              <a:rPr lang="en-US" sz="9600" b="1" dirty="0" smtClean="0">
                <a:solidFill>
                  <a:schemeClr val="accent2">
                    <a:lumMod val="50000"/>
                  </a:schemeClr>
                </a:solidFill>
                <a:latin typeface="Aldhabi" panose="01000000000000000000" pitchFamily="2" charset="-78"/>
                <a:cs typeface="Aldhabi" panose="01000000000000000000" pitchFamily="2" charset="-78"/>
              </a:rPr>
              <a:t>Dr</a:t>
            </a:r>
            <a:r>
              <a:rPr lang="en-US" sz="9600" b="1" dirty="0">
                <a:solidFill>
                  <a:schemeClr val="accent2">
                    <a:lumMod val="50000"/>
                  </a:schemeClr>
                </a:solidFill>
                <a:latin typeface="Aldhabi" panose="01000000000000000000" pitchFamily="2" charset="-78"/>
                <a:cs typeface="Aldhabi" panose="01000000000000000000" pitchFamily="2" charset="-78"/>
              </a:rPr>
              <a:t>. </a:t>
            </a:r>
            <a:r>
              <a:rPr lang="en-US" sz="9600" b="1" dirty="0" err="1">
                <a:solidFill>
                  <a:schemeClr val="accent2">
                    <a:lumMod val="50000"/>
                  </a:schemeClr>
                </a:solidFill>
                <a:latin typeface="Aldhabi" panose="01000000000000000000" pitchFamily="2" charset="-78"/>
                <a:cs typeface="Aldhabi" panose="01000000000000000000" pitchFamily="2" charset="-78"/>
              </a:rPr>
              <a:t>Raed</a:t>
            </a:r>
            <a:r>
              <a:rPr lang="en-US" sz="9600" b="1" dirty="0">
                <a:solidFill>
                  <a:schemeClr val="accent2">
                    <a:lumMod val="50000"/>
                  </a:schemeClr>
                </a:solidFill>
                <a:latin typeface="Aldhabi" panose="01000000000000000000" pitchFamily="2" charset="-78"/>
                <a:cs typeface="Aldhabi" panose="01000000000000000000" pitchFamily="2" charset="-78"/>
              </a:rPr>
              <a:t> </a:t>
            </a:r>
            <a:r>
              <a:rPr lang="en-US" sz="9600" b="1" dirty="0" err="1">
                <a:solidFill>
                  <a:schemeClr val="accent2">
                    <a:lumMod val="50000"/>
                  </a:schemeClr>
                </a:solidFill>
                <a:latin typeface="Aldhabi" panose="01000000000000000000" pitchFamily="2" charset="-78"/>
                <a:cs typeface="Aldhabi" panose="01000000000000000000" pitchFamily="2" charset="-78"/>
              </a:rPr>
              <a:t>Jaber</a:t>
            </a:r>
            <a:endParaRPr lang="ar-SA" sz="9600" b="1" dirty="0">
              <a:solidFill>
                <a:schemeClr val="accent2">
                  <a:lumMod val="50000"/>
                </a:schemeClr>
              </a:solidFill>
              <a:latin typeface="Aldhabi" panose="01000000000000000000" pitchFamily="2" charset="-78"/>
              <a:cs typeface="Aldhabi" panose="01000000000000000000" pitchFamily="2" charset="-78"/>
            </a:endParaRPr>
          </a:p>
          <a:p>
            <a:r>
              <a:rPr lang="en-US" sz="11200" b="1" dirty="0" smtClean="0">
                <a:solidFill>
                  <a:schemeClr val="tx1"/>
                </a:solidFill>
                <a:latin typeface="Aldhabi" panose="01000000000000000000" pitchFamily="2" charset="-78"/>
                <a:cs typeface="Aldhabi" panose="01000000000000000000" pitchFamily="2" charset="-78"/>
              </a:rPr>
              <a:t>Student </a:t>
            </a:r>
            <a:r>
              <a:rPr lang="en-US" sz="11200" b="1" dirty="0">
                <a:solidFill>
                  <a:schemeClr val="tx1"/>
                </a:solidFill>
                <a:latin typeface="Aldhabi" panose="01000000000000000000" pitchFamily="2" charset="-78"/>
                <a:cs typeface="Aldhabi" panose="01000000000000000000" pitchFamily="2" charset="-78"/>
              </a:rPr>
              <a:t>Names</a:t>
            </a:r>
            <a:r>
              <a:rPr lang="en-US" sz="11200" dirty="0" smtClean="0">
                <a:solidFill>
                  <a:schemeClr val="tx1"/>
                </a:solidFill>
                <a:latin typeface="Aldhabi" panose="01000000000000000000" pitchFamily="2" charset="-78"/>
                <a:cs typeface="Aldhabi" panose="01000000000000000000" pitchFamily="2" charset="-78"/>
              </a:rPr>
              <a:t>:</a:t>
            </a:r>
          </a:p>
          <a:p>
            <a:r>
              <a:rPr lang="en-US" sz="12800" b="1" dirty="0" smtClean="0">
                <a:solidFill>
                  <a:schemeClr val="accent2">
                    <a:lumMod val="50000"/>
                  </a:schemeClr>
                </a:solidFill>
                <a:latin typeface="Aldhabi" panose="01000000000000000000" pitchFamily="2" charset="-78"/>
                <a:cs typeface="Aldhabi" panose="01000000000000000000" pitchFamily="2" charset="-78"/>
              </a:rPr>
              <a:t> </a:t>
            </a:r>
            <a:r>
              <a:rPr lang="en-US" sz="9600" b="1" dirty="0">
                <a:solidFill>
                  <a:schemeClr val="accent2">
                    <a:lumMod val="50000"/>
                  </a:schemeClr>
                </a:solidFill>
                <a:latin typeface="Aldhabi" panose="01000000000000000000" pitchFamily="2" charset="-78"/>
                <a:cs typeface="Aldhabi" panose="01000000000000000000" pitchFamily="2" charset="-78"/>
              </a:rPr>
              <a:t>Zaid </a:t>
            </a:r>
            <a:r>
              <a:rPr lang="en-US" sz="9600" b="1" dirty="0" err="1">
                <a:solidFill>
                  <a:schemeClr val="accent2">
                    <a:lumMod val="50000"/>
                  </a:schemeClr>
                </a:solidFill>
                <a:latin typeface="Aldhabi" panose="01000000000000000000" pitchFamily="2" charset="-78"/>
                <a:cs typeface="Aldhabi" panose="01000000000000000000" pitchFamily="2" charset="-78"/>
              </a:rPr>
              <a:t>khayat</a:t>
            </a:r>
            <a:r>
              <a:rPr lang="en-US" sz="9600" b="1" dirty="0">
                <a:solidFill>
                  <a:schemeClr val="accent2">
                    <a:lumMod val="50000"/>
                  </a:schemeClr>
                </a:solidFill>
                <a:latin typeface="Aldhabi" panose="01000000000000000000" pitchFamily="2" charset="-78"/>
                <a:cs typeface="Aldhabi" panose="01000000000000000000" pitchFamily="2" charset="-78"/>
              </a:rPr>
              <a:t> (11939052) </a:t>
            </a:r>
            <a:endParaRPr lang="ar-SA" sz="9600" b="1" dirty="0">
              <a:solidFill>
                <a:schemeClr val="accent2">
                  <a:lumMod val="50000"/>
                </a:schemeClr>
              </a:solidFill>
              <a:latin typeface="Aldhabi" panose="01000000000000000000" pitchFamily="2" charset="-78"/>
              <a:cs typeface="Aldhabi" panose="01000000000000000000" pitchFamily="2" charset="-78"/>
            </a:endParaRPr>
          </a:p>
          <a:p>
            <a:r>
              <a:rPr lang="en-US" sz="9600" b="1" dirty="0">
                <a:solidFill>
                  <a:schemeClr val="accent2">
                    <a:lumMod val="50000"/>
                  </a:schemeClr>
                </a:solidFill>
                <a:latin typeface="Aldhabi" panose="01000000000000000000" pitchFamily="2" charset="-78"/>
                <a:cs typeface="Aldhabi" panose="01000000000000000000" pitchFamily="2" charset="-78"/>
              </a:rPr>
              <a:t>Farah </a:t>
            </a:r>
            <a:r>
              <a:rPr lang="en-US" sz="9600" b="1" dirty="0" err="1">
                <a:solidFill>
                  <a:schemeClr val="accent2">
                    <a:lumMod val="50000"/>
                  </a:schemeClr>
                </a:solidFill>
                <a:latin typeface="Aldhabi" panose="01000000000000000000" pitchFamily="2" charset="-78"/>
                <a:cs typeface="Aldhabi" panose="01000000000000000000" pitchFamily="2" charset="-78"/>
              </a:rPr>
              <a:t>ghazal</a:t>
            </a:r>
            <a:r>
              <a:rPr lang="en-US" sz="9600" b="1" dirty="0">
                <a:solidFill>
                  <a:schemeClr val="accent2">
                    <a:lumMod val="50000"/>
                  </a:schemeClr>
                </a:solidFill>
                <a:latin typeface="Aldhabi" panose="01000000000000000000" pitchFamily="2" charset="-78"/>
                <a:cs typeface="Aldhabi" panose="01000000000000000000" pitchFamily="2" charset="-78"/>
              </a:rPr>
              <a:t> (11821433)</a:t>
            </a:r>
            <a:endParaRPr lang="ar-SA" sz="9600" b="1" dirty="0">
              <a:solidFill>
                <a:schemeClr val="accent2">
                  <a:lumMod val="50000"/>
                </a:schemeClr>
              </a:solidFill>
              <a:latin typeface="Aldhabi" panose="01000000000000000000" pitchFamily="2" charset="-78"/>
              <a:cs typeface="Aldhabi" panose="01000000000000000000" pitchFamily="2" charset="-78"/>
            </a:endParaRPr>
          </a:p>
          <a:p>
            <a:r>
              <a:rPr lang="en-US" sz="9600" b="1" dirty="0">
                <a:solidFill>
                  <a:schemeClr val="accent2">
                    <a:lumMod val="50000"/>
                  </a:schemeClr>
                </a:solidFill>
                <a:latin typeface="Aldhabi" panose="01000000000000000000" pitchFamily="2" charset="-78"/>
                <a:cs typeface="Aldhabi" panose="01000000000000000000" pitchFamily="2" charset="-78"/>
              </a:rPr>
              <a:t> Adnan </a:t>
            </a:r>
            <a:r>
              <a:rPr lang="en-US" sz="9600" b="1" dirty="0" err="1">
                <a:solidFill>
                  <a:schemeClr val="accent2">
                    <a:lumMod val="50000"/>
                  </a:schemeClr>
                </a:solidFill>
                <a:latin typeface="Aldhabi" panose="01000000000000000000" pitchFamily="2" charset="-78"/>
                <a:cs typeface="Aldhabi" panose="01000000000000000000" pitchFamily="2" charset="-78"/>
              </a:rPr>
              <a:t>Basha</a:t>
            </a:r>
            <a:r>
              <a:rPr lang="en-US" sz="9600" b="1" dirty="0">
                <a:solidFill>
                  <a:schemeClr val="accent2">
                    <a:lumMod val="50000"/>
                  </a:schemeClr>
                </a:solidFill>
                <a:latin typeface="Aldhabi" panose="01000000000000000000" pitchFamily="2" charset="-78"/>
                <a:cs typeface="Aldhabi" panose="01000000000000000000" pitchFamily="2" charset="-78"/>
              </a:rPr>
              <a:t> (11717928)</a:t>
            </a:r>
            <a:r>
              <a:rPr lang="en-US" sz="12800" b="1" dirty="0">
                <a:solidFill>
                  <a:schemeClr val="accent2">
                    <a:lumMod val="50000"/>
                  </a:schemeClr>
                </a:solidFill>
                <a:latin typeface="Aldhabi" panose="01000000000000000000" pitchFamily="2" charset="-78"/>
                <a:cs typeface="Aldhabi" panose="01000000000000000000" pitchFamily="2" charset="-78"/>
              </a:rPr>
              <a:t>.</a:t>
            </a:r>
            <a:endParaRPr lang="en-GB" sz="12800" b="1" dirty="0">
              <a:solidFill>
                <a:schemeClr val="accent2">
                  <a:lumMod val="50000"/>
                </a:schemeClr>
              </a:solidFill>
              <a:latin typeface="Aldhabi" panose="01000000000000000000" pitchFamily="2" charset="-78"/>
              <a:cs typeface="Aldhabi" panose="01000000000000000000" pitchFamily="2" charset="-78"/>
            </a:endParaRPr>
          </a:p>
          <a:p>
            <a:endParaRPr lang="en-US" dirty="0"/>
          </a:p>
        </p:txBody>
      </p:sp>
    </p:spTree>
    <p:extLst>
      <p:ext uri="{BB962C8B-B14F-4D97-AF65-F5344CB8AC3E}">
        <p14:creationId xmlns:p14="http://schemas.microsoft.com/office/powerpoint/2010/main" val="1528011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6365" y="410750"/>
            <a:ext cx="8911687" cy="1280890"/>
          </a:xfrm>
        </p:spPr>
        <p:txBody>
          <a:bodyPr>
            <a:normAutofit/>
          </a:bodyPr>
          <a:lstStyle/>
          <a:p>
            <a:r>
              <a:rPr lang="en-US" sz="2400" b="1" dirty="0">
                <a:latin typeface="Calibri" panose="020F0502020204030204" pitchFamily="34" charset="0"/>
                <a:ea typeface="Calibri" panose="020F0502020204030204" pitchFamily="34" charset="0"/>
                <a:cs typeface="Arial" panose="020B0604020202020204" pitchFamily="34" charset="0"/>
              </a:rPr>
              <a:t>PV energy system</a:t>
            </a:r>
            <a:r>
              <a:rPr lang="en-GB" sz="2400" dirty="0"/>
              <a:t>.</a:t>
            </a:r>
            <a:endParaRPr lang="en-US" sz="2400" dirty="0">
              <a:solidFill>
                <a:schemeClr val="tx1"/>
              </a:solidFill>
            </a:endParaRPr>
          </a:p>
        </p:txBody>
      </p:sp>
      <p:sp>
        <p:nvSpPr>
          <p:cNvPr id="3" name="Content Placeholder 2"/>
          <p:cNvSpPr>
            <a:spLocks noGrp="1"/>
          </p:cNvSpPr>
          <p:nvPr>
            <p:ph idx="1"/>
          </p:nvPr>
        </p:nvSpPr>
        <p:spPr>
          <a:xfrm>
            <a:off x="318452" y="1303020"/>
            <a:ext cx="8915400" cy="3777622"/>
          </a:xfrm>
        </p:spPr>
        <p:txBody>
          <a:bodyPr/>
          <a:lstStyle/>
          <a:p>
            <a:r>
              <a:rPr lang="en-US" b="1" dirty="0">
                <a:latin typeface="Calibri" panose="020F0502020204030204" pitchFamily="34" charset="0"/>
                <a:ea typeface="Calibri" panose="020F0502020204030204" pitchFamily="34" charset="0"/>
                <a:cs typeface="Arial" panose="020B0604020202020204" pitchFamily="34" charset="0"/>
              </a:rPr>
              <a:t>We choose the type and energy of the solar cell</a:t>
            </a:r>
            <a:endParaRPr lang="en-US" sz="2400"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6293" y="2254214"/>
            <a:ext cx="7144807" cy="3367166"/>
          </a:xfrm>
          <a:prstGeom prst="rect">
            <a:avLst/>
          </a:prstGeom>
        </p:spPr>
      </p:pic>
    </p:spTree>
    <p:extLst>
      <p:ext uri="{BB962C8B-B14F-4D97-AF65-F5344CB8AC3E}">
        <p14:creationId xmlns:p14="http://schemas.microsoft.com/office/powerpoint/2010/main" val="3330352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6205" y="365030"/>
            <a:ext cx="8911687" cy="1280890"/>
          </a:xfrm>
        </p:spPr>
        <p:txBody>
          <a:bodyPr>
            <a:noAutofit/>
          </a:bodyPr>
          <a:lstStyle/>
          <a:p>
            <a:r>
              <a:rPr lang="en-US" sz="2400" b="1" dirty="0">
                <a:latin typeface="Calibri" panose="020F0502020204030204" pitchFamily="34" charset="0"/>
                <a:ea typeface="Calibri" panose="020F0502020204030204" pitchFamily="34" charset="0"/>
                <a:cs typeface="Arial" panose="020B0604020202020204" pitchFamily="34" charset="0"/>
              </a:rPr>
              <a:t>Determine the phase number of solar cells in series, parallel and </a:t>
            </a:r>
            <a:r>
              <a:rPr lang="en-US" sz="2400" b="1" dirty="0" smtClean="0">
                <a:latin typeface="Calibri" panose="020F0502020204030204" pitchFamily="34" charset="0"/>
                <a:ea typeface="Calibri" panose="020F0502020204030204" pitchFamily="34" charset="0"/>
                <a:cs typeface="Arial" panose="020B0604020202020204" pitchFamily="34" charset="0"/>
              </a:rPr>
              <a:t>area</a:t>
            </a:r>
            <a:r>
              <a:rPr lang="en-US" sz="2400" dirty="0" smtClean="0">
                <a:latin typeface="Calibri" panose="020F0502020204030204" pitchFamily="34" charset="0"/>
                <a:ea typeface="Calibri" panose="020F0502020204030204" pitchFamily="34" charset="0"/>
                <a:cs typeface="Arial" panose="020B0604020202020204" pitchFamily="34" charset="0"/>
              </a:rPr>
              <a:t> </a:t>
            </a:r>
            <a:r>
              <a:rPr lang="en-US" sz="2400" b="1" dirty="0" smtClean="0">
                <a:latin typeface="Calibri" panose="020F0502020204030204" pitchFamily="34" charset="0"/>
                <a:ea typeface="Calibri" panose="020F0502020204030204" pitchFamily="34" charset="0"/>
                <a:cs typeface="Arial" panose="020B0604020202020204" pitchFamily="34" charset="0"/>
              </a:rPr>
              <a:t>Photovoltaic </a:t>
            </a:r>
            <a:r>
              <a:rPr lang="en-US" sz="2400" b="1" dirty="0">
                <a:latin typeface="Calibri" panose="020F0502020204030204" pitchFamily="34" charset="0"/>
                <a:ea typeface="Calibri" panose="020F0502020204030204" pitchFamily="34" charset="0"/>
                <a:cs typeface="Arial" panose="020B0604020202020204" pitchFamily="34" charset="0"/>
              </a:rPr>
              <a:t>units</a:t>
            </a:r>
            <a:endParaRPr lang="en-US" sz="24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83487" y="1977394"/>
            <a:ext cx="6025671" cy="3470906"/>
          </a:xfrm>
        </p:spPr>
      </p:pic>
    </p:spTree>
    <p:extLst>
      <p:ext uri="{BB962C8B-B14F-4D97-AF65-F5344CB8AC3E}">
        <p14:creationId xmlns:p14="http://schemas.microsoft.com/office/powerpoint/2010/main" val="1524513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a:latin typeface="Aldhabi" panose="01000000000000000000" pitchFamily="2" charset="-78"/>
                <a:ea typeface="Calibri" panose="020F0502020204030204" pitchFamily="34" charset="0"/>
                <a:cs typeface="Aldhabi" panose="01000000000000000000" pitchFamily="2" charset="-78"/>
              </a:rPr>
              <a:t>We choose the type and size of the battery, and the program determines the number of </a:t>
            </a:r>
            <a:r>
              <a:rPr lang="en-US" sz="2400" dirty="0">
                <a:latin typeface="Aldhabi" panose="01000000000000000000" pitchFamily="2" charset="-78"/>
                <a:ea typeface="Calibri" panose="020F0502020204030204" pitchFamily="34" charset="0"/>
                <a:cs typeface="Aldhabi" panose="01000000000000000000" pitchFamily="2" charset="-78"/>
              </a:rPr>
              <a:t/>
            </a:r>
            <a:br>
              <a:rPr lang="en-US" sz="2400" dirty="0">
                <a:latin typeface="Aldhabi" panose="01000000000000000000" pitchFamily="2" charset="-78"/>
                <a:ea typeface="Calibri" panose="020F0502020204030204" pitchFamily="34" charset="0"/>
                <a:cs typeface="Aldhabi" panose="01000000000000000000" pitchFamily="2" charset="-78"/>
              </a:rPr>
            </a:br>
            <a:r>
              <a:rPr lang="ar-SA" sz="2400" b="1" dirty="0">
                <a:latin typeface="Aldhabi" panose="01000000000000000000" pitchFamily="2" charset="-78"/>
                <a:ea typeface="Calibri" panose="020F0502020204030204" pitchFamily="34" charset="0"/>
                <a:cs typeface="Aldhabi" panose="01000000000000000000" pitchFamily="2" charset="-78"/>
              </a:rPr>
              <a:t>    </a:t>
            </a:r>
            <a:r>
              <a:rPr lang="en-US" sz="2400" b="1" dirty="0">
                <a:latin typeface="Aldhabi" panose="01000000000000000000" pitchFamily="2" charset="-78"/>
                <a:ea typeface="Calibri" panose="020F0502020204030204" pitchFamily="34" charset="0"/>
                <a:cs typeface="Aldhabi" panose="01000000000000000000" pitchFamily="2" charset="-78"/>
              </a:rPr>
              <a:t>batteries needed, and how to connect them in series and parallel, as we choose one day </a:t>
            </a:r>
            <a:r>
              <a:rPr lang="en-US" sz="2400" dirty="0">
                <a:latin typeface="Aldhabi" panose="01000000000000000000" pitchFamily="2" charset="-78"/>
                <a:ea typeface="Calibri" panose="020F0502020204030204" pitchFamily="34" charset="0"/>
                <a:cs typeface="Aldhabi" panose="01000000000000000000" pitchFamily="2" charset="-78"/>
              </a:rPr>
              <a:t/>
            </a:r>
            <a:br>
              <a:rPr lang="en-US" sz="2400" dirty="0">
                <a:latin typeface="Aldhabi" panose="01000000000000000000" pitchFamily="2" charset="-78"/>
                <a:ea typeface="Calibri" panose="020F0502020204030204" pitchFamily="34" charset="0"/>
                <a:cs typeface="Aldhabi" panose="01000000000000000000" pitchFamily="2" charset="-78"/>
              </a:rPr>
            </a:br>
            <a:r>
              <a:rPr lang="ar-SA" sz="2400" b="1" dirty="0">
                <a:latin typeface="Aldhabi" panose="01000000000000000000" pitchFamily="2" charset="-78"/>
                <a:ea typeface="Calibri" panose="020F0502020204030204" pitchFamily="34" charset="0"/>
                <a:cs typeface="Aldhabi" panose="01000000000000000000" pitchFamily="2" charset="-78"/>
              </a:rPr>
              <a:t>    </a:t>
            </a:r>
            <a:r>
              <a:rPr lang="en-US" sz="2400" b="1" dirty="0">
                <a:latin typeface="Aldhabi" panose="01000000000000000000" pitchFamily="2" charset="-78"/>
                <a:ea typeface="Calibri" panose="020F0502020204030204" pitchFamily="34" charset="0"/>
                <a:cs typeface="Aldhabi" panose="01000000000000000000" pitchFamily="2" charset="-78"/>
              </a:rPr>
              <a:t>without sunlight, so we need 4 batteries to feed the load for one day without sun</a:t>
            </a:r>
            <a:endParaRPr lang="en-US" sz="2400" dirty="0">
              <a:latin typeface="Aldhabi" panose="01000000000000000000" pitchFamily="2" charset="-78"/>
              <a:cs typeface="Aldhabi" panose="010000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36259" y="1969760"/>
            <a:ext cx="8540269" cy="3310900"/>
          </a:xfrm>
        </p:spPr>
      </p:pic>
    </p:spTree>
    <p:extLst>
      <p:ext uri="{BB962C8B-B14F-4D97-AF65-F5344CB8AC3E}">
        <p14:creationId xmlns:p14="http://schemas.microsoft.com/office/powerpoint/2010/main" val="3695875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3025" y="624110"/>
            <a:ext cx="8911687" cy="1280890"/>
          </a:xfrm>
        </p:spPr>
        <p:txBody>
          <a:bodyPr>
            <a:normAutofit/>
          </a:bodyPr>
          <a:lstStyle/>
          <a:p>
            <a:r>
              <a:rPr lang="en-US" sz="3200" b="1" dirty="0">
                <a:latin typeface="Aldhabi" panose="01000000000000000000" pitchFamily="2" charset="-78"/>
                <a:ea typeface="Calibri" panose="020F0502020204030204" pitchFamily="34" charset="0"/>
                <a:cs typeface="Aldhabi" panose="01000000000000000000" pitchFamily="2" charset="-78"/>
              </a:rPr>
              <a:t>The summary of the design</a:t>
            </a:r>
            <a:endParaRPr lang="en-US" sz="3200" dirty="0">
              <a:latin typeface="Aldhabi" panose="01000000000000000000" pitchFamily="2" charset="-78"/>
              <a:cs typeface="Aldhabi" panose="010000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4341" y="1968249"/>
            <a:ext cx="6456224" cy="2859272"/>
          </a:xfrm>
        </p:spPr>
      </p:pic>
    </p:spTree>
    <p:extLst>
      <p:ext uri="{BB962C8B-B14F-4D97-AF65-F5344CB8AC3E}">
        <p14:creationId xmlns:p14="http://schemas.microsoft.com/office/powerpoint/2010/main" val="3064240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a:latin typeface="Aldhabi" panose="01000000000000000000" pitchFamily="2" charset="-78"/>
                <a:cs typeface="Aldhabi" panose="01000000000000000000" pitchFamily="2" charset="-78"/>
              </a:rPr>
              <a:t>.</a:t>
            </a:r>
            <a:r>
              <a:rPr lang="en-US" sz="3200" b="1" dirty="0">
                <a:latin typeface="Aldhabi" panose="01000000000000000000" pitchFamily="2" charset="-78"/>
                <a:cs typeface="Aldhabi" panose="01000000000000000000" pitchFamily="2" charset="-78"/>
              </a:rPr>
              <a:t> Implementation of the project 1 by MATLAB software</a:t>
            </a:r>
            <a:r>
              <a:rPr lang="en-GB" sz="3200" b="1" dirty="0">
                <a:latin typeface="Aldhabi" panose="01000000000000000000" pitchFamily="2" charset="-78"/>
                <a:cs typeface="Aldhabi" panose="01000000000000000000" pitchFamily="2" charset="-78"/>
              </a:rPr>
              <a:t>.</a:t>
            </a:r>
            <a:br>
              <a:rPr lang="en-GB" sz="3200" b="1" dirty="0">
                <a:latin typeface="Aldhabi" panose="01000000000000000000" pitchFamily="2" charset="-78"/>
                <a:cs typeface="Aldhabi" panose="01000000000000000000" pitchFamily="2" charset="-78"/>
              </a:rPr>
            </a:br>
            <a:endParaRPr lang="en-US" sz="3200" b="1" dirty="0">
              <a:latin typeface="Aldhabi" panose="01000000000000000000" pitchFamily="2" charset="-78"/>
              <a:cs typeface="Aldhabi" panose="010000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47195" y="2103120"/>
            <a:ext cx="7220115" cy="3778250"/>
          </a:xfrm>
        </p:spPr>
      </p:pic>
    </p:spTree>
    <p:extLst>
      <p:ext uri="{BB962C8B-B14F-4D97-AF65-F5344CB8AC3E}">
        <p14:creationId xmlns:p14="http://schemas.microsoft.com/office/powerpoint/2010/main" val="353203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3525" y="2628170"/>
            <a:ext cx="8911687" cy="1280890"/>
          </a:xfrm>
        </p:spPr>
        <p:txBody>
          <a:bodyPr>
            <a:normAutofit/>
          </a:bodyPr>
          <a:lstStyle/>
          <a:p>
            <a:r>
              <a:rPr lang="en-US" sz="6000" b="1" dirty="0" smtClean="0">
                <a:latin typeface="Aldhabi" panose="01000000000000000000" pitchFamily="2" charset="-78"/>
                <a:cs typeface="Aldhabi" panose="01000000000000000000" pitchFamily="2" charset="-78"/>
              </a:rPr>
              <a:t>Economic feasibility</a:t>
            </a:r>
            <a:endParaRPr lang="en-US" sz="6000" b="1"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1365019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16070"/>
          </a:xfrm>
        </p:spPr>
        <p:txBody>
          <a:bodyPr>
            <a:normAutofit/>
          </a:bodyPr>
          <a:lstStyle/>
          <a:p>
            <a:r>
              <a:rPr lang="en-US" sz="3200" b="1" dirty="0">
                <a:latin typeface="Aldhabi" panose="01000000000000000000" pitchFamily="2" charset="-78"/>
                <a:ea typeface="Calibri" panose="020F0502020204030204" pitchFamily="34" charset="0"/>
                <a:cs typeface="Aldhabi" panose="01000000000000000000" pitchFamily="2" charset="-78"/>
              </a:rPr>
              <a:t> A complete off-grid solar power system of 1.16Kwp </a:t>
            </a:r>
            <a:endParaRPr lang="en-US" sz="32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1232852" y="1737360"/>
            <a:ext cx="4474528" cy="3223260"/>
          </a:xfrm>
        </p:spPr>
        <p:txBody>
          <a:bodyPr>
            <a:normAutofit fontScale="92500" lnSpcReduction="10000"/>
          </a:bodyPr>
          <a:lstStyle/>
          <a:p>
            <a:pPr>
              <a:lnSpc>
                <a:spcPct val="115000"/>
              </a:lnSpc>
              <a:spcAft>
                <a:spcPts val="1000"/>
              </a:spcAft>
              <a:tabLst>
                <a:tab pos="3924300" algn="l"/>
              </a:tabLst>
            </a:pPr>
            <a:r>
              <a:rPr lang="en-US" b="1" dirty="0">
                <a:solidFill>
                  <a:schemeClr val="tx1"/>
                </a:solidFill>
                <a:latin typeface="Calibri" panose="020F0502020204030204" pitchFamily="34" charset="0"/>
                <a:ea typeface="Calibri" panose="020F0502020204030204" pitchFamily="34" charset="0"/>
                <a:cs typeface="Calibri" panose="020F0502020204030204" pitchFamily="34" charset="0"/>
              </a:rPr>
              <a:t>Note : The price for each one project for 1.16 kw = 19800Nis	</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b="1" dirty="0">
                <a:solidFill>
                  <a:schemeClr val="tx1"/>
                </a:solidFill>
                <a:latin typeface="Calibri" panose="020F0502020204030204" pitchFamily="34" charset="0"/>
                <a:ea typeface="Calibri" panose="020F0502020204030204" pitchFamily="34" charset="0"/>
                <a:cs typeface="Calibri" panose="020F0502020204030204" pitchFamily="34" charset="0"/>
              </a:rPr>
              <a:t>Note : Consumption of diesel generators: </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b="1" dirty="0">
                <a:solidFill>
                  <a:schemeClr val="tx1"/>
                </a:solidFill>
                <a:latin typeface="Calibri" panose="020F0502020204030204" pitchFamily="34" charset="0"/>
                <a:ea typeface="Calibri" panose="020F0502020204030204" pitchFamily="34" charset="0"/>
                <a:cs typeface="Calibri" panose="020F0502020204030204" pitchFamily="34" charset="0"/>
              </a:rPr>
              <a:t>The cost of diesel generators producing 1 kilo of electricity is equivalent to the price of 2.5 Nis.</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pPr lvl="0">
              <a:lnSpc>
                <a:spcPct val="115000"/>
              </a:lnSpc>
              <a:spcAft>
                <a:spcPts val="1000"/>
              </a:spcAft>
              <a:buFont typeface="Symbol" panose="05050102010706020507" pitchFamily="18" charset="2"/>
              <a:buChar char=""/>
            </a:pPr>
            <a:r>
              <a:rPr lang="en-US" b="1" dirty="0">
                <a:solidFill>
                  <a:schemeClr val="tx1"/>
                </a:solidFill>
                <a:latin typeface="Calibri" panose="020F0502020204030204" pitchFamily="34" charset="0"/>
                <a:ea typeface="Calibri" panose="020F0502020204030204" pitchFamily="34" charset="0"/>
                <a:cs typeface="Calibri" panose="020F0502020204030204" pitchFamily="34" charset="0"/>
              </a:rPr>
              <a:t>daily consumption</a:t>
            </a:r>
            <a:r>
              <a:rPr lang="ar-SA" b="1"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n-US" b="1" dirty="0">
                <a:solidFill>
                  <a:schemeClr val="tx1"/>
                </a:solidFill>
                <a:latin typeface="Calibri" panose="020F0502020204030204" pitchFamily="34" charset="0"/>
                <a:ea typeface="Calibri" panose="020F0502020204030204" pitchFamily="34" charset="0"/>
                <a:cs typeface="Calibri" panose="020F0502020204030204" pitchFamily="34" charset="0"/>
              </a:rPr>
              <a:t> (4.777w) * (2.5 Nis)= 11.9425 Nis</a:t>
            </a:r>
            <a:endParaRPr lang="en-US" sz="1600" dirty="0">
              <a:solidFill>
                <a:schemeClr val="tx1"/>
              </a:solidFill>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Rectangle 3"/>
          <p:cNvSpPr/>
          <p:nvPr/>
        </p:nvSpPr>
        <p:spPr>
          <a:xfrm>
            <a:off x="5570220" y="1643908"/>
            <a:ext cx="6096000" cy="3249864"/>
          </a:xfrm>
          <a:prstGeom prst="rect">
            <a:avLst/>
          </a:prstGeom>
        </p:spPr>
        <p:txBody>
          <a:bodyPr>
            <a:spAutoFit/>
          </a:bodyPr>
          <a:lstStyle/>
          <a:p>
            <a:pPr marL="342900" lvl="0" indent="-342900">
              <a:lnSpc>
                <a:spcPct val="115000"/>
              </a:lnSpc>
              <a:spcAft>
                <a:spcPts val="1000"/>
              </a:spcAft>
              <a:buFont typeface="Symbol" panose="05050102010706020507" pitchFamily="18" charset="2"/>
              <a:buChar char=""/>
            </a:pPr>
            <a:r>
              <a:rPr lang="en-US" sz="1600" b="1" dirty="0">
                <a:latin typeface="Calibri" panose="020F0502020204030204" pitchFamily="34" charset="0"/>
                <a:ea typeface="Calibri" panose="020F0502020204030204" pitchFamily="34" charset="0"/>
                <a:cs typeface="Calibri" panose="020F0502020204030204" pitchFamily="34" charset="0"/>
              </a:rPr>
              <a:t>monthly consumption= daily consumption * (30 days)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1600" b="1" dirty="0">
                <a:latin typeface="Calibri" panose="020F0502020204030204" pitchFamily="34" charset="0"/>
                <a:ea typeface="Calibri" panose="020F0502020204030204" pitchFamily="34" charset="0"/>
                <a:cs typeface="Calibri" panose="020F0502020204030204" pitchFamily="34" charset="0"/>
              </a:rPr>
              <a:t>                    =11.9425*30=358.275 Nis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1600" b="1" dirty="0">
                <a:latin typeface="Calibri" panose="020F0502020204030204" pitchFamily="34" charset="0"/>
                <a:ea typeface="Calibri" panose="020F0502020204030204" pitchFamily="34" charset="0"/>
                <a:cs typeface="Calibri" panose="020F0502020204030204" pitchFamily="34" charset="0"/>
              </a:rPr>
              <a:t>Annual consumption</a:t>
            </a:r>
            <a:r>
              <a:rPr lang="ar-SA" sz="1600" b="1" dirty="0">
                <a:latin typeface="Calibri" panose="020F0502020204030204" pitchFamily="34" charset="0"/>
                <a:ea typeface="Calibri" panose="020F0502020204030204" pitchFamily="34" charset="0"/>
                <a:cs typeface="Calibri" panose="020F0502020204030204" pitchFamily="34" charset="0"/>
              </a:rPr>
              <a:t>=</a:t>
            </a:r>
            <a:r>
              <a:rPr lang="en-US" sz="1600" b="1" dirty="0">
                <a:latin typeface="Calibri" panose="020F0502020204030204" pitchFamily="34" charset="0"/>
                <a:ea typeface="Calibri" panose="020F0502020204030204" pitchFamily="34" charset="0"/>
                <a:cs typeface="Calibri" panose="020F0502020204030204" pitchFamily="34" charset="0"/>
              </a:rPr>
              <a:t>11.94* ( 365 days )=4359 Nis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sz="1600" b="1" dirty="0">
                <a:latin typeface="Calibri" panose="020F0502020204030204" pitchFamily="34" charset="0"/>
                <a:ea typeface="Calibri" panose="020F0502020204030204" pitchFamily="34" charset="0"/>
                <a:cs typeface="Calibri" panose="020F050202020403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1600" b="1" dirty="0">
                <a:latin typeface="Calibri" panose="020F0502020204030204" pitchFamily="34" charset="0"/>
                <a:ea typeface="Calibri" panose="020F0502020204030204" pitchFamily="34" charset="0"/>
                <a:cs typeface="Calibri" panose="020F0502020204030204" pitchFamily="34" charset="0"/>
              </a:rPr>
              <a:t>Capital recovery period=</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1600" b="1" dirty="0">
                <a:latin typeface="Calibri" panose="020F0502020204030204" pitchFamily="34" charset="0"/>
                <a:ea typeface="Calibri" panose="020F0502020204030204" pitchFamily="34" charset="0"/>
                <a:cs typeface="Calibri" panose="020F0502020204030204" pitchFamily="34" charset="0"/>
              </a:rPr>
              <a:t>(Total project costs</a:t>
            </a:r>
            <a:r>
              <a:rPr lang="ar-SA" sz="1600" b="1" dirty="0">
                <a:latin typeface="Calibri" panose="020F0502020204030204" pitchFamily="34" charset="0"/>
                <a:ea typeface="Calibri" panose="020F0502020204030204" pitchFamily="34" charset="0"/>
                <a:cs typeface="Calibri" panose="020F0502020204030204" pitchFamily="34" charset="0"/>
              </a:rPr>
              <a:t>=</a:t>
            </a:r>
            <a:r>
              <a:rPr lang="en-US" sz="1600" b="1" dirty="0">
                <a:latin typeface="Calibri" panose="020F0502020204030204" pitchFamily="34" charset="0"/>
                <a:ea typeface="Calibri" panose="020F0502020204030204" pitchFamily="34" charset="0"/>
                <a:cs typeface="Calibri" panose="020F0502020204030204" pitchFamily="34" charset="0"/>
              </a:rPr>
              <a:t>1</a:t>
            </a:r>
            <a:r>
              <a:rPr lang="ar-SA" sz="1600" b="1" dirty="0">
                <a:latin typeface="Calibri" panose="020F0502020204030204" pitchFamily="34" charset="0"/>
                <a:ea typeface="Calibri" panose="020F0502020204030204" pitchFamily="34" charset="0"/>
                <a:cs typeface="Calibri" panose="020F0502020204030204" pitchFamily="34" charset="0"/>
              </a:rPr>
              <a:t>9</a:t>
            </a:r>
            <a:r>
              <a:rPr lang="en-US" sz="1600" b="1" dirty="0">
                <a:latin typeface="Calibri" panose="020F0502020204030204" pitchFamily="34" charset="0"/>
                <a:ea typeface="Calibri" panose="020F0502020204030204" pitchFamily="34" charset="0"/>
                <a:cs typeface="Calibri" panose="020F0502020204030204" pitchFamily="34" charset="0"/>
              </a:rPr>
              <a:t>800 Nis ) / (cost of daily consumption</a:t>
            </a:r>
            <a:r>
              <a:rPr lang="ar-SA" sz="1600" b="1" dirty="0">
                <a:latin typeface="Calibri" panose="020F0502020204030204" pitchFamily="34" charset="0"/>
                <a:ea typeface="Calibri" panose="020F0502020204030204" pitchFamily="34" charset="0"/>
                <a:cs typeface="Calibri" panose="020F0502020204030204" pitchFamily="34" charset="0"/>
              </a:rPr>
              <a:t>=</a:t>
            </a:r>
            <a:r>
              <a:rPr lang="en-US" sz="1600" b="1" dirty="0">
                <a:latin typeface="Calibri" panose="020F0502020204030204" pitchFamily="34" charset="0"/>
                <a:ea typeface="Calibri" panose="020F0502020204030204" pitchFamily="34" charset="0"/>
                <a:cs typeface="Calibri" panose="020F0502020204030204" pitchFamily="34" charset="0"/>
              </a:rPr>
              <a:t>11.94 Nis) = 1658.29~(1659days)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sz="1600" b="1" dirty="0">
                <a:latin typeface="Calibri" panose="020F0502020204030204" pitchFamily="34" charset="0"/>
                <a:ea typeface="Calibri" panose="020F0502020204030204" pitchFamily="34" charset="0"/>
                <a:cs typeface="Calibri" panose="020F0502020204030204" pitchFamily="34" charset="0"/>
              </a:rPr>
              <a:t>                </a:t>
            </a:r>
            <a:r>
              <a:rPr lang="en-US" sz="1600" b="1" dirty="0">
                <a:latin typeface="Calibri" panose="020F0502020204030204" pitchFamily="34" charset="0"/>
                <a:ea typeface="Calibri" panose="020F0502020204030204" pitchFamily="34" charset="0"/>
                <a:cs typeface="Calibri" panose="020F0502020204030204" pitchFamily="34" charset="0"/>
              </a:rPr>
              <a:t>The payback period is 4</a:t>
            </a:r>
            <a:r>
              <a:rPr lang="ar-SA" sz="1600" b="1" dirty="0">
                <a:latin typeface="Calibri" panose="020F0502020204030204" pitchFamily="34" charset="0"/>
                <a:ea typeface="Calibri" panose="020F0502020204030204" pitchFamily="34" charset="0"/>
                <a:cs typeface="Calibri" panose="020F0502020204030204" pitchFamily="34" charset="0"/>
              </a:rPr>
              <a:t>.</a:t>
            </a:r>
            <a:r>
              <a:rPr lang="en-US" sz="1600" b="1" dirty="0">
                <a:latin typeface="Calibri" panose="020F0502020204030204" pitchFamily="34" charset="0"/>
                <a:ea typeface="Calibri" panose="020F0502020204030204" pitchFamily="34" charset="0"/>
                <a:cs typeface="Calibri" panose="020F0502020204030204" pitchFamily="34" charset="0"/>
              </a:rPr>
              <a:t>54 years </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30869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565" y="418370"/>
            <a:ext cx="8911687" cy="739870"/>
          </a:xfrm>
        </p:spPr>
        <p:txBody>
          <a:bodyPr>
            <a:noAutofit/>
          </a:bodyPr>
          <a:lstStyle/>
          <a:p>
            <a:r>
              <a:rPr lang="en-US" sz="1600" b="1" dirty="0"/>
              <a:t>:  Economic feasibility of a system designed to supply the electricity needs of 12 homes</a:t>
            </a:r>
            <a:r>
              <a:rPr lang="en-US" sz="1600" dirty="0"/>
              <a:t/>
            </a:r>
            <a:br>
              <a:rPr lang="en-US" sz="1600" dirty="0"/>
            </a:br>
            <a:r>
              <a:rPr lang="en-US" sz="1600" b="1" dirty="0"/>
              <a:t>Install  13.42Kwp</a:t>
            </a:r>
            <a:endParaRPr lang="en-US" sz="1600" dirty="0">
              <a:latin typeface="Aldhabi" panose="01000000000000000000" pitchFamily="2" charset="-78"/>
              <a:cs typeface="Aldhabi" panose="010000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40922355"/>
              </p:ext>
            </p:extLst>
          </p:nvPr>
        </p:nvGraphicFramePr>
        <p:xfrm>
          <a:off x="8282941" y="1371605"/>
          <a:ext cx="3421379" cy="5387988"/>
        </p:xfrm>
        <a:graphic>
          <a:graphicData uri="http://schemas.openxmlformats.org/drawingml/2006/table">
            <a:tbl>
              <a:tblPr firstRow="1" firstCol="1" bandRow="1">
                <a:tableStyleId>{5DA37D80-6434-44D0-A028-1B22A696006F}</a:tableStyleId>
              </a:tblPr>
              <a:tblGrid>
                <a:gridCol w="257171"/>
                <a:gridCol w="1550458"/>
                <a:gridCol w="434988"/>
                <a:gridCol w="555049"/>
                <a:gridCol w="623713"/>
              </a:tblGrid>
              <a:tr h="1051560">
                <a:tc>
                  <a:txBody>
                    <a:bodyPr/>
                    <a:lstStyle/>
                    <a:p>
                      <a:pPr marL="0" marR="0" algn="ctr">
                        <a:lnSpc>
                          <a:spcPct val="115000"/>
                        </a:lnSpc>
                        <a:spcBef>
                          <a:spcPts val="0"/>
                        </a:spcBef>
                        <a:spcAft>
                          <a:spcPts val="1000"/>
                        </a:spcAft>
                      </a:pPr>
                      <a:r>
                        <a:rPr lang="en-US" sz="800" dirty="0">
                          <a:effectLst/>
                        </a:rPr>
                        <a:t>No.</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dirty="0">
                          <a:effectLst/>
                        </a:rPr>
                        <a:t>the Requirements</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quantity for the entire solar system</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U.P/NIS per unit</a:t>
                      </a:r>
                      <a:endParaRPr lang="en-US" sz="700">
                        <a:effectLst/>
                      </a:endParaRPr>
                    </a:p>
                    <a:p>
                      <a:pPr marL="0" marR="0" algn="ctr">
                        <a:lnSpc>
                          <a:spcPct val="115000"/>
                        </a:lnSpc>
                        <a:spcBef>
                          <a:spcPts val="0"/>
                        </a:spcBef>
                        <a:spcAft>
                          <a:spcPts val="1000"/>
                        </a:spcAft>
                      </a:pPr>
                      <a:r>
                        <a:rPr lang="en-US" sz="8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Total Cost of Solar Power System Designed for 12 Homes</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 units of  PV Modules 610Wp</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22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en-US" sz="800" dirty="0" smtClean="0">
                          <a:effectLst/>
                          <a:latin typeface="+mn-lt"/>
                          <a:ea typeface="+mn-ea"/>
                          <a:cs typeface="+mn-cs"/>
                        </a:rPr>
                        <a:t>740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en-US" sz="800" dirty="0" smtClean="0">
                          <a:effectLst/>
                        </a:rPr>
                        <a:t>16280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300446">
                <a:tc>
                  <a:txBody>
                    <a:bodyPr/>
                    <a:lstStyle/>
                    <a:p>
                      <a:pPr marL="0" marR="0" algn="ctr">
                        <a:lnSpc>
                          <a:spcPct val="115000"/>
                        </a:lnSpc>
                        <a:spcBef>
                          <a:spcPts val="0"/>
                        </a:spcBef>
                        <a:spcAft>
                          <a:spcPts val="1000"/>
                        </a:spcAft>
                      </a:pPr>
                      <a:r>
                        <a:rPr lang="en-US" sz="800">
                          <a:effectLst/>
                        </a:rPr>
                        <a:t>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Off Grid Inverter with built in solar charge controller</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dirty="0">
                          <a:effectLst/>
                        </a:rPr>
                        <a:t>1</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33000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en-US" sz="800" dirty="0" smtClean="0">
                          <a:effectLst/>
                        </a:rPr>
                        <a:t>33000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300446">
                <a:tc>
                  <a:txBody>
                    <a:bodyPr/>
                    <a:lstStyle/>
                    <a:p>
                      <a:pPr marL="0" marR="0" algn="ctr">
                        <a:lnSpc>
                          <a:spcPct val="115000"/>
                        </a:lnSpc>
                        <a:spcBef>
                          <a:spcPts val="0"/>
                        </a:spcBef>
                        <a:spcAft>
                          <a:spcPts val="1000"/>
                        </a:spcAft>
                      </a:pPr>
                      <a:r>
                        <a:rPr lang="en-US" sz="800">
                          <a:effectLst/>
                        </a:rPr>
                        <a:t>3</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 units of LifePO3 lithium Batteries </a:t>
                      </a:r>
                      <a:r>
                        <a:rPr lang="ar-SA" sz="800">
                          <a:effectLst/>
                        </a:rPr>
                        <a:t>48</a:t>
                      </a:r>
                      <a:r>
                        <a:rPr lang="en-US" sz="800">
                          <a:effectLst/>
                        </a:rPr>
                        <a:t>V\100Ah</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1</a:t>
                      </a:r>
                      <a:r>
                        <a:rPr lang="ar-SA" sz="800">
                          <a:effectLst/>
                        </a:rPr>
                        <a:t>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5000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9</a:t>
                      </a:r>
                      <a:r>
                        <a:rPr lang="ar-SA" sz="800">
                          <a:effectLst/>
                        </a:rPr>
                        <a:t>5</a:t>
                      </a:r>
                      <a:r>
                        <a:rPr lang="en-US" sz="800">
                          <a:effectLst/>
                        </a:rPr>
                        <a:t>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300446">
                <a:tc>
                  <a:txBody>
                    <a:bodyPr/>
                    <a:lstStyle/>
                    <a:p>
                      <a:pPr marL="0" marR="0" algn="ctr">
                        <a:lnSpc>
                          <a:spcPct val="115000"/>
                        </a:lnSpc>
                        <a:spcBef>
                          <a:spcPts val="0"/>
                        </a:spcBef>
                        <a:spcAft>
                          <a:spcPts val="1000"/>
                        </a:spcAft>
                      </a:pPr>
                      <a:r>
                        <a:rPr lang="en-US" sz="800">
                          <a:effectLst/>
                        </a:rPr>
                        <a:t>4</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Hot deep Galvanized Structure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2800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5600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5</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Electrical cabinet for batteries</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en-US" sz="800" dirty="0" smtClean="0">
                          <a:effectLst/>
                          <a:latin typeface="+mn-lt"/>
                          <a:ea typeface="+mn-ea"/>
                          <a:cs typeface="+mn-cs"/>
                        </a:rPr>
                        <a:t>2500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5000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6</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Electrical cabinet for system</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ar-SA" sz="800">
                          <a:effectLst/>
                        </a:rPr>
                        <a:t>30</a:t>
                      </a:r>
                      <a:r>
                        <a:rPr lang="en-US" sz="800">
                          <a:effectLst/>
                        </a:rPr>
                        <a:t>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0">
                        <a:lnSpc>
                          <a:spcPct val="115000"/>
                        </a:lnSpc>
                        <a:spcBef>
                          <a:spcPts val="0"/>
                        </a:spcBef>
                        <a:spcAft>
                          <a:spcPts val="1000"/>
                        </a:spcAft>
                      </a:pPr>
                      <a:r>
                        <a:rPr lang="en-US" sz="800">
                          <a:effectLst/>
                        </a:rPr>
                        <a:t>6000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7</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dirty="0">
                          <a:effectLst/>
                        </a:rPr>
                        <a:t>Electrical cabinet for inverter</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2000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2000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300446">
                <a:tc>
                  <a:txBody>
                    <a:bodyPr/>
                    <a:lstStyle/>
                    <a:p>
                      <a:pPr marL="0" marR="0" algn="ctr">
                        <a:lnSpc>
                          <a:spcPct val="115000"/>
                        </a:lnSpc>
                        <a:spcBef>
                          <a:spcPts val="0"/>
                        </a:spcBef>
                        <a:spcAft>
                          <a:spcPts val="1000"/>
                        </a:spcAft>
                      </a:pPr>
                      <a:r>
                        <a:rPr lang="en-US" sz="800">
                          <a:effectLst/>
                        </a:rPr>
                        <a:t>8</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dirty="0">
                          <a:effectLst/>
                        </a:rPr>
                        <a:t>Electrical cabinet for </a:t>
                      </a:r>
                      <a:r>
                        <a:rPr lang="en-US" sz="800" dirty="0" err="1">
                          <a:effectLst/>
                        </a:rPr>
                        <a:t>dispensar</a:t>
                      </a:r>
                      <a:r>
                        <a:rPr lang="en-US" sz="800" dirty="0">
                          <a:effectLst/>
                        </a:rPr>
                        <a:t> meters</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ar-SA" sz="800">
                          <a:effectLst/>
                        </a:rPr>
                        <a:t>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4000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4000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450668">
                <a:tc>
                  <a:txBody>
                    <a:bodyPr/>
                    <a:lstStyle/>
                    <a:p>
                      <a:pPr marL="0" marR="0" algn="ctr">
                        <a:lnSpc>
                          <a:spcPct val="115000"/>
                        </a:lnSpc>
                        <a:spcBef>
                          <a:spcPts val="0"/>
                        </a:spcBef>
                        <a:spcAft>
                          <a:spcPts val="1000"/>
                        </a:spcAft>
                      </a:pPr>
                      <a:r>
                        <a:rPr lang="en-US" sz="800">
                          <a:effectLst/>
                        </a:rPr>
                        <a:t>9</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dirty="0" err="1">
                          <a:effectLst/>
                        </a:rPr>
                        <a:t>Dispensar</a:t>
                      </a:r>
                      <a:r>
                        <a:rPr lang="en-US" sz="800" dirty="0">
                          <a:effectLst/>
                        </a:rPr>
                        <a:t>  meter to determine the energy needed for each house</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ar-SA"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ar-SA" sz="800">
                          <a:effectLst/>
                        </a:rPr>
                        <a:t>450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5400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10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Earth System</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500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6000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11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Main Distribution Board .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200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2400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450668">
                <a:tc>
                  <a:txBody>
                    <a:bodyPr/>
                    <a:lstStyle/>
                    <a:p>
                      <a:pPr marL="0" marR="0" algn="ctr">
                        <a:lnSpc>
                          <a:spcPct val="115000"/>
                        </a:lnSpc>
                        <a:spcBef>
                          <a:spcPts val="0"/>
                        </a:spcBef>
                        <a:spcAft>
                          <a:spcPts val="1000"/>
                        </a:spcAft>
                      </a:pPr>
                      <a:r>
                        <a:rPr lang="en-US" sz="800">
                          <a:effectLst/>
                        </a:rPr>
                        <a:t>12</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Accessories for installing the system such DC,AC protection, Slive,,,ect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en-US" sz="800">
                          <a:effectLst/>
                        </a:rPr>
                        <a:t> </a:t>
                      </a:r>
                      <a:r>
                        <a:rPr lang="ar-SA" sz="800">
                          <a:effectLst/>
                        </a:rPr>
                        <a:t>3000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3000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300446">
                <a:tc>
                  <a:txBody>
                    <a:bodyPr/>
                    <a:lstStyle/>
                    <a:p>
                      <a:pPr marL="0" marR="0" algn="ctr" rtl="1">
                        <a:lnSpc>
                          <a:spcPct val="115000"/>
                        </a:lnSpc>
                        <a:spcBef>
                          <a:spcPts val="0"/>
                        </a:spcBef>
                        <a:spcAft>
                          <a:spcPts val="1000"/>
                        </a:spcAft>
                      </a:pPr>
                      <a:r>
                        <a:rPr lang="ar-SA" sz="800">
                          <a:effectLst/>
                        </a:rPr>
                        <a:t>1</a:t>
                      </a:r>
                      <a:r>
                        <a:rPr lang="en-US" sz="800">
                          <a:effectLst/>
                        </a:rPr>
                        <a:t>3</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DC and AC cables to install the unit.</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3000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ar-SA" sz="800">
                          <a:effectLst/>
                        </a:rPr>
                        <a:t>3000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751114">
                <a:tc>
                  <a:txBody>
                    <a:bodyPr/>
                    <a:lstStyle/>
                    <a:p>
                      <a:pPr marL="0" marR="0" algn="ctr" rtl="1">
                        <a:lnSpc>
                          <a:spcPct val="115000"/>
                        </a:lnSpc>
                        <a:spcBef>
                          <a:spcPts val="0"/>
                        </a:spcBef>
                        <a:spcAft>
                          <a:spcPts val="1000"/>
                        </a:spcAft>
                      </a:pPr>
                      <a:r>
                        <a:rPr lang="ar-SA" sz="800">
                          <a:effectLst/>
                        </a:rPr>
                        <a:t>1</a:t>
                      </a:r>
                      <a:r>
                        <a:rPr lang="en-US" sz="800">
                          <a:effectLst/>
                        </a:rPr>
                        <a:t>4</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Installation cost including labor work and cost of any needed materials for installation non mention above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rtl="1">
                        <a:lnSpc>
                          <a:spcPct val="115000"/>
                        </a:lnSpc>
                        <a:spcBef>
                          <a:spcPts val="0"/>
                        </a:spcBef>
                        <a:spcAft>
                          <a:spcPts val="1000"/>
                        </a:spcAft>
                      </a:pPr>
                      <a:r>
                        <a:rPr lang="ar-SA" sz="800">
                          <a:effectLst/>
                        </a:rPr>
                        <a:t>1000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ar-SA" sz="800">
                          <a:effectLst/>
                        </a:rPr>
                        <a:t>1000</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r h="150222">
                <a:tc>
                  <a:txBody>
                    <a:bodyPr/>
                    <a:lstStyle/>
                    <a:p>
                      <a:pPr marL="0" marR="0" algn="ctr">
                        <a:lnSpc>
                          <a:spcPct val="115000"/>
                        </a:lnSpc>
                        <a:spcBef>
                          <a:spcPts val="0"/>
                        </a:spcBef>
                        <a:spcAft>
                          <a:spcPts val="1000"/>
                        </a:spcAft>
                      </a:pPr>
                      <a:r>
                        <a:rPr lang="en-US" sz="8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a:effectLst/>
                        </a:rPr>
                        <a:t>    Total price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gn="ctr">
                        <a:lnSpc>
                          <a:spcPct val="115000"/>
                        </a:lnSpc>
                        <a:spcBef>
                          <a:spcPts val="0"/>
                        </a:spcBef>
                        <a:spcAft>
                          <a:spcPts val="1000"/>
                        </a:spcAft>
                      </a:pPr>
                      <a:r>
                        <a:rPr lang="en-US" sz="800">
                          <a:effectLst/>
                        </a:rPr>
                        <a:t> </a:t>
                      </a:r>
                      <a:endParaRPr lang="en-US" sz="70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c>
                  <a:txBody>
                    <a:bodyPr/>
                    <a:lstStyle/>
                    <a:p>
                      <a:pPr marL="0" marR="0">
                        <a:lnSpc>
                          <a:spcPct val="115000"/>
                        </a:lnSpc>
                        <a:spcBef>
                          <a:spcPts val="0"/>
                        </a:spcBef>
                        <a:spcAft>
                          <a:spcPts val="1000"/>
                        </a:spcAft>
                      </a:pPr>
                      <a:r>
                        <a:rPr lang="en-US" sz="800" dirty="0">
                          <a:effectLst/>
                        </a:rPr>
                        <a:t>1</a:t>
                      </a:r>
                      <a:r>
                        <a:rPr lang="ar-SA" sz="800" dirty="0">
                          <a:effectLst/>
                        </a:rPr>
                        <a:t>87</a:t>
                      </a:r>
                      <a:r>
                        <a:rPr lang="en-US" sz="800" dirty="0">
                          <a:effectLst/>
                        </a:rPr>
                        <a:t>680</a:t>
                      </a:r>
                      <a:endParaRPr lang="en-US" sz="700" dirty="0">
                        <a:effectLst/>
                        <a:latin typeface="Calibri" panose="020F0502020204030204" pitchFamily="34" charset="0"/>
                        <a:ea typeface="Calibri" panose="020F0502020204030204" pitchFamily="34" charset="0"/>
                        <a:cs typeface="Arial" panose="020B0604020202020204" pitchFamily="34" charset="0"/>
                      </a:endParaRPr>
                    </a:p>
                  </a:txBody>
                  <a:tcPr marL="46259" marR="46259" marT="0" marB="0"/>
                </a:tc>
              </a:tr>
            </a:tbl>
          </a:graphicData>
        </a:graphic>
      </p:graphicFrame>
      <p:sp>
        <p:nvSpPr>
          <p:cNvPr id="5" name="Rectangle 4"/>
          <p:cNvSpPr/>
          <p:nvPr/>
        </p:nvSpPr>
        <p:spPr>
          <a:xfrm>
            <a:off x="784860" y="1760220"/>
            <a:ext cx="7284720" cy="4723857"/>
          </a:xfrm>
          <a:prstGeom prst="rect">
            <a:avLst/>
          </a:prstGeom>
        </p:spPr>
        <p:txBody>
          <a:bodyPr wrap="square">
            <a:spAutoFit/>
          </a:bodyPr>
          <a:lstStyle/>
          <a:p>
            <a:pPr>
              <a:lnSpc>
                <a:spcPct val="115000"/>
              </a:lnSpc>
              <a:spcAft>
                <a:spcPts val="1000"/>
              </a:spcAft>
              <a:tabLst>
                <a:tab pos="3924300" algn="l"/>
              </a:tabLst>
            </a:pPr>
            <a:r>
              <a:rPr lang="en-US" sz="1400" b="1" dirty="0">
                <a:latin typeface="Calibri" panose="020F0502020204030204" pitchFamily="34" charset="0"/>
                <a:ea typeface="Calibri" panose="020F0502020204030204" pitchFamily="34" charset="0"/>
                <a:cs typeface="Calibri" panose="020F0502020204030204" pitchFamily="34" charset="0"/>
              </a:rPr>
              <a:t>Note : The cost for all project for 13.42 kw =187680 Nis	</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tabLst>
                <a:tab pos="3924300" algn="l"/>
              </a:tabLst>
            </a:pPr>
            <a:r>
              <a:rPr lang="en-US" sz="1400" b="1" dirty="0">
                <a:latin typeface="Calibri" panose="020F0502020204030204" pitchFamily="34" charset="0"/>
                <a:ea typeface="Calibri" panose="020F0502020204030204" pitchFamily="34" charset="0"/>
                <a:cs typeface="Calibri" panose="020F0502020204030204" pitchFamily="34" charset="0"/>
              </a:rPr>
              <a:t>Note : The cost per home =</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400" b="1" dirty="0">
                <a:latin typeface="Calibri" panose="020F0502020204030204" pitchFamily="34" charset="0"/>
                <a:ea typeface="Calibri" panose="020F0502020204030204" pitchFamily="34" charset="0"/>
                <a:cs typeface="Calibri" panose="020F0502020204030204" pitchFamily="34" charset="0"/>
              </a:rPr>
              <a:t>The cost of the complete system for 12 houses / the number of 12 houses</a:t>
            </a:r>
            <a:endParaRPr lang="en-US" sz="12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1400" b="1" dirty="0">
                <a:latin typeface="Calibri" panose="020F0502020204030204" pitchFamily="34" charset="0"/>
                <a:ea typeface="Calibri" panose="020F0502020204030204" pitchFamily="34" charset="0"/>
                <a:cs typeface="Calibri" panose="020F0502020204030204" pitchFamily="34" charset="0"/>
              </a:rPr>
              <a:t>187680 Nis /12 houses =15640 Nis</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1400" b="1" dirty="0">
                <a:latin typeface="Calibri" panose="020F0502020204030204" pitchFamily="34" charset="0"/>
                <a:ea typeface="Calibri" panose="020F0502020204030204" pitchFamily="34" charset="0"/>
                <a:cs typeface="Calibri" panose="020F0502020204030204" pitchFamily="34" charset="0"/>
              </a:rPr>
              <a:t>Note : Consumption of diesel generators: </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1400" b="1" dirty="0">
                <a:latin typeface="Calibri" panose="020F0502020204030204" pitchFamily="34" charset="0"/>
                <a:ea typeface="Calibri" panose="020F0502020204030204" pitchFamily="34" charset="0"/>
                <a:cs typeface="Calibri" panose="020F0502020204030204" pitchFamily="34" charset="0"/>
              </a:rPr>
              <a:t>The cost of diesel generators producing 1 kilo of electricity is equivalent to the price of 2.5 Nis.</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1400" b="1" dirty="0">
                <a:latin typeface="Calibri" panose="020F0502020204030204" pitchFamily="34" charset="0"/>
                <a:ea typeface="Calibri" panose="020F0502020204030204" pitchFamily="34" charset="0"/>
                <a:cs typeface="Calibri" panose="020F0502020204030204" pitchFamily="34" charset="0"/>
              </a:rPr>
              <a:t>daily consumption</a:t>
            </a:r>
            <a:r>
              <a:rPr lang="ar-SA" sz="1400" b="1" dirty="0">
                <a:latin typeface="Calibri" panose="020F0502020204030204" pitchFamily="34" charset="0"/>
                <a:ea typeface="Calibri" panose="020F0502020204030204" pitchFamily="34" charset="0"/>
                <a:cs typeface="Calibri" panose="020F0502020204030204" pitchFamily="34" charset="0"/>
              </a:rPr>
              <a:t>=</a:t>
            </a:r>
            <a:r>
              <a:rPr lang="en-US" sz="1400" b="1" dirty="0">
                <a:latin typeface="Calibri" panose="020F0502020204030204" pitchFamily="34" charset="0"/>
                <a:ea typeface="Calibri" panose="020F0502020204030204" pitchFamily="34" charset="0"/>
                <a:cs typeface="Calibri" panose="020F0502020204030204" pitchFamily="34" charset="0"/>
              </a:rPr>
              <a:t> (57.324)* (2.5 Nis)= 143.31 Nis</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1400" b="1" dirty="0">
                <a:latin typeface="Calibri" panose="020F0502020204030204" pitchFamily="34" charset="0"/>
                <a:ea typeface="Calibri" panose="020F0502020204030204" pitchFamily="34" charset="0"/>
                <a:cs typeface="Calibri" panose="020F0502020204030204" pitchFamily="34" charset="0"/>
              </a:rPr>
              <a:t>monthly consumption= daily consumption * (30 days)</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1400" b="1" dirty="0">
                <a:latin typeface="Calibri" panose="020F0502020204030204" pitchFamily="34" charset="0"/>
                <a:ea typeface="Calibri" panose="020F0502020204030204" pitchFamily="34" charset="0"/>
                <a:cs typeface="Calibri" panose="020F0502020204030204" pitchFamily="34" charset="0"/>
              </a:rPr>
              <a:t>                    =143.31*30=4299.3 Nis</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1400" b="1" dirty="0">
                <a:latin typeface="Calibri" panose="020F0502020204030204" pitchFamily="34" charset="0"/>
                <a:ea typeface="Calibri" panose="020F0502020204030204" pitchFamily="34" charset="0"/>
                <a:cs typeface="Calibri" panose="020F0502020204030204" pitchFamily="34" charset="0"/>
              </a:rPr>
              <a:t>Annual consumption</a:t>
            </a:r>
            <a:r>
              <a:rPr lang="ar-SA" sz="1400" b="1" dirty="0">
                <a:latin typeface="Calibri" panose="020F0502020204030204" pitchFamily="34" charset="0"/>
                <a:ea typeface="Calibri" panose="020F0502020204030204" pitchFamily="34" charset="0"/>
                <a:cs typeface="Calibri" panose="020F0502020204030204" pitchFamily="34" charset="0"/>
              </a:rPr>
              <a:t> )=</a:t>
            </a:r>
            <a:r>
              <a:rPr lang="en-US" sz="1400" b="1" dirty="0">
                <a:latin typeface="Calibri" panose="020F0502020204030204" pitchFamily="34" charset="0"/>
                <a:ea typeface="Calibri" panose="020F0502020204030204" pitchFamily="34" charset="0"/>
                <a:cs typeface="Calibri" panose="020F0502020204030204" pitchFamily="34" charset="0"/>
              </a:rPr>
              <a:t>143.31)* ( 365 days )=52308.15 Nis</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000"/>
              </a:spcAft>
              <a:buFont typeface="Symbol" panose="05050102010706020507" pitchFamily="18" charset="2"/>
              <a:buChar char=""/>
            </a:pPr>
            <a:r>
              <a:rPr lang="en-US" sz="1400" b="1" dirty="0">
                <a:latin typeface="Calibri" panose="020F0502020204030204" pitchFamily="34" charset="0"/>
                <a:ea typeface="Calibri" panose="020F0502020204030204" pitchFamily="34" charset="0"/>
                <a:cs typeface="Calibri" panose="020F0502020204030204" pitchFamily="34" charset="0"/>
              </a:rPr>
              <a:t>Capital recovery period=</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sz="1400" b="1" dirty="0">
                <a:latin typeface="Calibri" panose="020F0502020204030204" pitchFamily="34" charset="0"/>
                <a:ea typeface="Calibri" panose="020F0502020204030204" pitchFamily="34" charset="0"/>
                <a:cs typeface="Calibri" panose="020F0502020204030204" pitchFamily="34" charset="0"/>
              </a:rPr>
              <a:t>(Total project costs</a:t>
            </a:r>
            <a:r>
              <a:rPr lang="ar-SA" sz="1400" b="1" dirty="0">
                <a:latin typeface="Calibri" panose="020F0502020204030204" pitchFamily="34" charset="0"/>
                <a:ea typeface="Calibri" panose="020F0502020204030204" pitchFamily="34" charset="0"/>
                <a:cs typeface="Calibri" panose="020F0502020204030204" pitchFamily="34" charset="0"/>
              </a:rPr>
              <a:t>=</a:t>
            </a:r>
            <a:r>
              <a:rPr lang="en-US" sz="1400" b="1" dirty="0">
                <a:latin typeface="Calibri" panose="020F0502020204030204" pitchFamily="34" charset="0"/>
                <a:ea typeface="Calibri" panose="020F0502020204030204" pitchFamily="34" charset="0"/>
                <a:cs typeface="Calibri" panose="020F0502020204030204" pitchFamily="34" charset="0"/>
              </a:rPr>
              <a:t>187680Nis ) / (cost of daily consumption 143.31 Nis) =  1309.60 ~(1310 days)</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ar-SA" sz="1400" b="1" dirty="0">
                <a:latin typeface="Calibri" panose="020F0502020204030204" pitchFamily="34" charset="0"/>
                <a:ea typeface="Calibri" panose="020F0502020204030204" pitchFamily="34" charset="0"/>
                <a:cs typeface="Calibri" panose="020F0502020204030204" pitchFamily="34" charset="0"/>
              </a:rPr>
              <a:t>                </a:t>
            </a:r>
            <a:r>
              <a:rPr lang="en-US" sz="1400" b="1" dirty="0">
                <a:latin typeface="Calibri" panose="020F0502020204030204" pitchFamily="34" charset="0"/>
                <a:ea typeface="Calibri" panose="020F0502020204030204" pitchFamily="34" charset="0"/>
                <a:cs typeface="Calibri" panose="020F0502020204030204" pitchFamily="34" charset="0"/>
              </a:rPr>
              <a:t>The payback period is 3.589 years .</a:t>
            </a:r>
            <a:endParaRPr lang="en-US" sz="12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44138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3305" y="326930"/>
            <a:ext cx="8911687" cy="587470"/>
          </a:xfrm>
        </p:spPr>
        <p:txBody>
          <a:bodyPr>
            <a:noAutofit/>
          </a:bodyPr>
          <a:lstStyle/>
          <a:p>
            <a:r>
              <a:rPr lang="en-US" sz="2400" b="1" dirty="0">
                <a:latin typeface="Aldhabi" panose="01000000000000000000" pitchFamily="2" charset="-78"/>
                <a:cs typeface="Aldhabi" panose="01000000000000000000" pitchFamily="2" charset="-78"/>
              </a:rPr>
              <a:t>: A comparison between installing a system for each home and installing a complete system for all homes</a:t>
            </a:r>
            <a:r>
              <a:rPr lang="en-US" sz="2400" dirty="0">
                <a:latin typeface="Aldhabi" panose="01000000000000000000" pitchFamily="2" charset="-78"/>
                <a:cs typeface="Aldhabi" panose="01000000000000000000" pitchFamily="2" charset="-78"/>
              </a:rPr>
              <a:t/>
            </a:r>
            <a:br>
              <a:rPr lang="en-US" sz="2400" dirty="0">
                <a:latin typeface="Aldhabi" panose="01000000000000000000" pitchFamily="2" charset="-78"/>
                <a:cs typeface="Aldhabi" panose="01000000000000000000" pitchFamily="2" charset="-78"/>
              </a:rPr>
            </a:br>
            <a:endParaRPr lang="en-US" sz="2400" dirty="0">
              <a:latin typeface="Aldhabi" panose="01000000000000000000" pitchFamily="2" charset="-78"/>
              <a:cs typeface="Aldhabi" panose="01000000000000000000" pitchFamily="2" charset="-78"/>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92827139"/>
              </p:ext>
            </p:extLst>
          </p:nvPr>
        </p:nvGraphicFramePr>
        <p:xfrm>
          <a:off x="3299463" y="1089663"/>
          <a:ext cx="5745479" cy="5593076"/>
        </p:xfrm>
        <a:graphic>
          <a:graphicData uri="http://schemas.openxmlformats.org/drawingml/2006/table">
            <a:tbl>
              <a:tblPr firstRow="1" firstCol="1" bandRow="1">
                <a:tableStyleId>{5DA37D80-6434-44D0-A028-1B22A696006F}</a:tableStyleId>
              </a:tblPr>
              <a:tblGrid>
                <a:gridCol w="311248"/>
                <a:gridCol w="2094346"/>
                <a:gridCol w="854289"/>
                <a:gridCol w="1242798"/>
                <a:gridCol w="1242798"/>
              </a:tblGrid>
              <a:tr h="733706">
                <a:tc>
                  <a:txBody>
                    <a:bodyPr/>
                    <a:lstStyle/>
                    <a:p>
                      <a:pPr marL="0" marR="0" algn="ctr">
                        <a:lnSpc>
                          <a:spcPct val="115000"/>
                        </a:lnSpc>
                        <a:spcBef>
                          <a:spcPts val="0"/>
                        </a:spcBef>
                        <a:spcAft>
                          <a:spcPts val="1000"/>
                        </a:spcAft>
                      </a:pPr>
                      <a:r>
                        <a:rPr lang="en-US" sz="900" dirty="0">
                          <a:effectLst/>
                        </a:rPr>
                        <a:t>No.</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dirty="0">
                          <a:effectLst/>
                        </a:rPr>
                        <a:t>the Requirements</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System cost for one house</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dirty="0">
                          <a:effectLst/>
                        </a:rPr>
                        <a:t>Total Costs of Solar Power Systems for 12 Homes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Total Cost of Solar Power System Designed for 12 Homes</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170233">
                <a:tc>
                  <a:txBody>
                    <a:bodyPr/>
                    <a:lstStyle/>
                    <a:p>
                      <a:pPr marL="0" marR="0" algn="ctr">
                        <a:lnSpc>
                          <a:spcPct val="115000"/>
                        </a:lnSpc>
                        <a:spcBef>
                          <a:spcPts val="0"/>
                        </a:spcBef>
                        <a:spcAft>
                          <a:spcPts val="1000"/>
                        </a:spcAft>
                      </a:pPr>
                      <a:r>
                        <a:rPr lang="en-US" sz="900">
                          <a:effectLst/>
                        </a:rPr>
                        <a:t>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 units of  PV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1400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16800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16</a:t>
                      </a:r>
                      <a:r>
                        <a:rPr lang="en-US" sz="900">
                          <a:effectLst/>
                        </a:rPr>
                        <a:t>28</a:t>
                      </a:r>
                      <a:r>
                        <a:rPr lang="ar-SA" sz="900">
                          <a:effectLst/>
                        </a:rPr>
                        <a:t>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340468">
                <a:tc>
                  <a:txBody>
                    <a:bodyPr/>
                    <a:lstStyle/>
                    <a:p>
                      <a:pPr marL="0" marR="0" algn="ctr">
                        <a:lnSpc>
                          <a:spcPct val="115000"/>
                        </a:lnSpc>
                        <a:spcBef>
                          <a:spcPts val="0"/>
                        </a:spcBef>
                        <a:spcAft>
                          <a:spcPts val="1000"/>
                        </a:spcAft>
                      </a:pPr>
                      <a:r>
                        <a:rPr lang="en-US" sz="900">
                          <a:effectLst/>
                        </a:rPr>
                        <a:t>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Off Grid Inverter with built in solar charge controller</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4000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48000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3</a:t>
                      </a:r>
                      <a:r>
                        <a:rPr lang="en-US" sz="900">
                          <a:effectLst/>
                        </a:rPr>
                        <a:t>3</a:t>
                      </a:r>
                      <a:r>
                        <a:rPr lang="ar-SA" sz="900">
                          <a:effectLst/>
                        </a:rPr>
                        <a:t>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303066">
                <a:tc>
                  <a:txBody>
                    <a:bodyPr/>
                    <a:lstStyle/>
                    <a:p>
                      <a:pPr marL="0" marR="0" algn="ctr">
                        <a:lnSpc>
                          <a:spcPct val="115000"/>
                        </a:lnSpc>
                        <a:spcBef>
                          <a:spcPts val="0"/>
                        </a:spcBef>
                        <a:spcAft>
                          <a:spcPts val="1000"/>
                        </a:spcAft>
                      </a:pPr>
                      <a:r>
                        <a:rPr lang="en-US" sz="900">
                          <a:effectLst/>
                        </a:rPr>
                        <a:t>3</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 units of LifePO3 lithium Batteries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10000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en-US" sz="900" dirty="0" smtClean="0">
                          <a:effectLst/>
                        </a:rPr>
                        <a:t>120000</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9</a:t>
                      </a:r>
                      <a:r>
                        <a:rPr lang="ar-SA" sz="900">
                          <a:effectLst/>
                        </a:rPr>
                        <a:t>5</a:t>
                      </a:r>
                      <a:r>
                        <a:rPr lang="en-US" sz="900">
                          <a:effectLst/>
                        </a:rPr>
                        <a:t>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314445">
                <a:tc>
                  <a:txBody>
                    <a:bodyPr/>
                    <a:lstStyle/>
                    <a:p>
                      <a:pPr marL="0" marR="0" algn="ctr">
                        <a:lnSpc>
                          <a:spcPct val="115000"/>
                        </a:lnSpc>
                        <a:spcBef>
                          <a:spcPts val="0"/>
                        </a:spcBef>
                        <a:spcAft>
                          <a:spcPts val="1000"/>
                        </a:spcAft>
                      </a:pPr>
                      <a:r>
                        <a:rPr lang="en-US" sz="900">
                          <a:effectLst/>
                        </a:rPr>
                        <a:t>4</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Hot deep Galvanized Structure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600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0">
                        <a:lnSpc>
                          <a:spcPct val="115000"/>
                        </a:lnSpc>
                        <a:spcBef>
                          <a:spcPts val="0"/>
                        </a:spcBef>
                        <a:spcAft>
                          <a:spcPts val="1000"/>
                        </a:spcAft>
                      </a:pPr>
                      <a:r>
                        <a:rPr lang="en-US" sz="900">
                          <a:effectLst/>
                        </a:rPr>
                        <a:t>7200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5600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209630">
                <a:tc>
                  <a:txBody>
                    <a:bodyPr/>
                    <a:lstStyle/>
                    <a:p>
                      <a:pPr marL="0" marR="0" algn="ctr">
                        <a:lnSpc>
                          <a:spcPct val="115000"/>
                        </a:lnSpc>
                        <a:spcBef>
                          <a:spcPts val="0"/>
                        </a:spcBef>
                        <a:spcAft>
                          <a:spcPts val="1000"/>
                        </a:spcAft>
                      </a:pPr>
                      <a:r>
                        <a:rPr lang="en-US" sz="900">
                          <a:effectLst/>
                        </a:rPr>
                        <a:t>5</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Electrical cabinet for batteries</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5000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209630">
                <a:tc>
                  <a:txBody>
                    <a:bodyPr/>
                    <a:lstStyle/>
                    <a:p>
                      <a:pPr marL="0" marR="0" algn="ctr">
                        <a:lnSpc>
                          <a:spcPct val="115000"/>
                        </a:lnSpc>
                        <a:spcBef>
                          <a:spcPts val="0"/>
                        </a:spcBef>
                        <a:spcAft>
                          <a:spcPts val="1000"/>
                        </a:spcAft>
                      </a:pPr>
                      <a:r>
                        <a:rPr lang="en-US" sz="900">
                          <a:effectLst/>
                        </a:rPr>
                        <a:t>6</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Electrical cabinet for system</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2300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27600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6000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209630">
                <a:tc>
                  <a:txBody>
                    <a:bodyPr/>
                    <a:lstStyle/>
                    <a:p>
                      <a:pPr marL="0" marR="0" algn="ctr">
                        <a:lnSpc>
                          <a:spcPct val="115000"/>
                        </a:lnSpc>
                        <a:spcBef>
                          <a:spcPts val="0"/>
                        </a:spcBef>
                        <a:spcAft>
                          <a:spcPts val="1000"/>
                        </a:spcAft>
                      </a:pPr>
                      <a:r>
                        <a:rPr lang="en-US" sz="900">
                          <a:effectLst/>
                        </a:rPr>
                        <a:t>7</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Electrical cabinet for inverter</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2000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340468">
                <a:tc>
                  <a:txBody>
                    <a:bodyPr/>
                    <a:lstStyle/>
                    <a:p>
                      <a:pPr marL="0" marR="0" algn="ctr">
                        <a:lnSpc>
                          <a:spcPct val="115000"/>
                        </a:lnSpc>
                        <a:spcBef>
                          <a:spcPts val="0"/>
                        </a:spcBef>
                        <a:spcAft>
                          <a:spcPts val="1000"/>
                        </a:spcAft>
                      </a:pPr>
                      <a:r>
                        <a:rPr lang="en-US" sz="900">
                          <a:effectLst/>
                        </a:rPr>
                        <a:t>8</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Electrical cabinet for dispensar meters</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4000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510702">
                <a:tc>
                  <a:txBody>
                    <a:bodyPr/>
                    <a:lstStyle/>
                    <a:p>
                      <a:pPr marL="0" marR="0" algn="ctr">
                        <a:lnSpc>
                          <a:spcPct val="115000"/>
                        </a:lnSpc>
                        <a:spcBef>
                          <a:spcPts val="0"/>
                        </a:spcBef>
                        <a:spcAft>
                          <a:spcPts val="1000"/>
                        </a:spcAft>
                      </a:pPr>
                      <a:r>
                        <a:rPr lang="en-US" sz="900">
                          <a:effectLst/>
                        </a:rPr>
                        <a:t>9</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Dispensar meter to determine the energy needed for each house</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5400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209630">
                <a:tc>
                  <a:txBody>
                    <a:bodyPr/>
                    <a:lstStyle/>
                    <a:p>
                      <a:pPr marL="0" marR="0" algn="ctr">
                        <a:lnSpc>
                          <a:spcPct val="115000"/>
                        </a:lnSpc>
                        <a:spcBef>
                          <a:spcPts val="0"/>
                        </a:spcBef>
                        <a:spcAft>
                          <a:spcPts val="1000"/>
                        </a:spcAft>
                      </a:pPr>
                      <a:r>
                        <a:rPr lang="en-US" sz="900">
                          <a:effectLst/>
                        </a:rPr>
                        <a:t>10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Earth System</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ar-SA" sz="900">
                          <a:effectLst/>
                        </a:rPr>
                        <a:t>500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6000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6000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209630">
                <a:tc>
                  <a:txBody>
                    <a:bodyPr/>
                    <a:lstStyle/>
                    <a:p>
                      <a:pPr marL="0" marR="0" algn="ctr">
                        <a:lnSpc>
                          <a:spcPct val="115000"/>
                        </a:lnSpc>
                        <a:spcBef>
                          <a:spcPts val="0"/>
                        </a:spcBef>
                        <a:spcAft>
                          <a:spcPts val="1000"/>
                        </a:spcAft>
                      </a:pPr>
                      <a:r>
                        <a:rPr lang="en-US" sz="900">
                          <a:effectLst/>
                        </a:rPr>
                        <a:t>11</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Main Distribution Board .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200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2400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2400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524076">
                <a:tc>
                  <a:txBody>
                    <a:bodyPr/>
                    <a:lstStyle/>
                    <a:p>
                      <a:pPr marL="0" marR="0" algn="ctr">
                        <a:lnSpc>
                          <a:spcPct val="115000"/>
                        </a:lnSpc>
                        <a:spcBef>
                          <a:spcPts val="0"/>
                        </a:spcBef>
                        <a:spcAft>
                          <a:spcPts val="1000"/>
                        </a:spcAft>
                      </a:pPr>
                      <a:r>
                        <a:rPr lang="en-US" sz="900">
                          <a:effectLst/>
                        </a:rPr>
                        <a:t>12</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Accessories for installing the system such DC,AC protection, Slive,,,ect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300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0">
                        <a:lnSpc>
                          <a:spcPct val="115000"/>
                        </a:lnSpc>
                        <a:spcBef>
                          <a:spcPts val="0"/>
                        </a:spcBef>
                        <a:spcAft>
                          <a:spcPts val="1000"/>
                        </a:spcAft>
                      </a:pPr>
                      <a:r>
                        <a:rPr lang="en-US" sz="900">
                          <a:effectLst/>
                        </a:rPr>
                        <a:t>3600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3000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340468">
                <a:tc>
                  <a:txBody>
                    <a:bodyPr/>
                    <a:lstStyle/>
                    <a:p>
                      <a:pPr marL="0" marR="0" algn="ctr" rtl="1">
                        <a:lnSpc>
                          <a:spcPct val="115000"/>
                        </a:lnSpc>
                        <a:spcBef>
                          <a:spcPts val="0"/>
                        </a:spcBef>
                        <a:spcAft>
                          <a:spcPts val="1000"/>
                        </a:spcAft>
                      </a:pPr>
                      <a:r>
                        <a:rPr lang="en-US" sz="900" dirty="0" smtClean="0">
                          <a:effectLst/>
                        </a:rPr>
                        <a:t>13</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DC and AC cables to install the unit.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en-US" sz="900">
                          <a:effectLst/>
                        </a:rPr>
                        <a:t>300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0">
                        <a:lnSpc>
                          <a:spcPct val="115000"/>
                        </a:lnSpc>
                        <a:spcBef>
                          <a:spcPts val="0"/>
                        </a:spcBef>
                        <a:spcAft>
                          <a:spcPts val="1000"/>
                        </a:spcAft>
                      </a:pPr>
                      <a:r>
                        <a:rPr lang="en-US" sz="900">
                          <a:effectLst/>
                        </a:rPr>
                        <a:t>3600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3000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757664">
                <a:tc>
                  <a:txBody>
                    <a:bodyPr/>
                    <a:lstStyle/>
                    <a:p>
                      <a:pPr marL="0" marR="0" algn="ctr" rtl="1">
                        <a:lnSpc>
                          <a:spcPct val="115000"/>
                        </a:lnSpc>
                        <a:spcBef>
                          <a:spcPts val="0"/>
                        </a:spcBef>
                        <a:spcAft>
                          <a:spcPts val="1000"/>
                        </a:spcAft>
                      </a:pPr>
                      <a:r>
                        <a:rPr lang="en-US" sz="900" dirty="0" smtClean="0">
                          <a:effectLst/>
                        </a:rPr>
                        <a:t>14</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Installation cost including labor work and cost of any needed materials for installation non mention above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1">
                        <a:lnSpc>
                          <a:spcPct val="115000"/>
                        </a:lnSpc>
                        <a:spcBef>
                          <a:spcPts val="0"/>
                        </a:spcBef>
                        <a:spcAft>
                          <a:spcPts val="1000"/>
                        </a:spcAft>
                      </a:pPr>
                      <a:r>
                        <a:rPr lang="en-US" sz="900" dirty="0" smtClean="0">
                          <a:effectLst/>
                        </a:rPr>
                        <a:t>200</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rtl="0">
                        <a:lnSpc>
                          <a:spcPct val="115000"/>
                        </a:lnSpc>
                        <a:spcBef>
                          <a:spcPts val="0"/>
                        </a:spcBef>
                        <a:spcAft>
                          <a:spcPts val="1000"/>
                        </a:spcAft>
                      </a:pPr>
                      <a:r>
                        <a:rPr lang="en-US" sz="900">
                          <a:effectLst/>
                        </a:rPr>
                        <a:t>2400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gn="ctr">
                        <a:lnSpc>
                          <a:spcPct val="115000"/>
                        </a:lnSpc>
                        <a:spcBef>
                          <a:spcPts val="0"/>
                        </a:spcBef>
                        <a:spcAft>
                          <a:spcPts val="1000"/>
                        </a:spcAft>
                      </a:pPr>
                      <a:r>
                        <a:rPr lang="ar-SA" sz="900">
                          <a:effectLst/>
                        </a:rPr>
                        <a:t>1000</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r h="209630">
                <a:tc>
                  <a:txBody>
                    <a:bodyPr/>
                    <a:lstStyle/>
                    <a:p>
                      <a:pPr marL="0" marR="0" algn="ctr">
                        <a:lnSpc>
                          <a:spcPct val="115000"/>
                        </a:lnSpc>
                        <a:spcBef>
                          <a:spcPts val="0"/>
                        </a:spcBef>
                        <a:spcAft>
                          <a:spcPts val="1000"/>
                        </a:spcAft>
                      </a:pPr>
                      <a:r>
                        <a:rPr lang="en-US" sz="900">
                          <a:effectLst/>
                        </a:rPr>
                        <a:t>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a:effectLst/>
                        </a:rPr>
                        <a:t>    Total price  </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rtl="1">
                        <a:lnSpc>
                          <a:spcPct val="115000"/>
                        </a:lnSpc>
                        <a:spcBef>
                          <a:spcPts val="0"/>
                        </a:spcBef>
                        <a:spcAft>
                          <a:spcPts val="1000"/>
                        </a:spcAft>
                      </a:pPr>
                      <a:r>
                        <a:rPr lang="en-US" sz="900" dirty="0" smtClean="0">
                          <a:effectLst/>
                        </a:rPr>
                        <a:t>19800 </a:t>
                      </a:r>
                      <a:r>
                        <a:rPr lang="en-US" sz="900" dirty="0" err="1" smtClean="0">
                          <a:effectLst/>
                        </a:rPr>
                        <a:t>nis</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rtl="1">
                        <a:lnSpc>
                          <a:spcPct val="115000"/>
                        </a:lnSpc>
                        <a:spcBef>
                          <a:spcPts val="0"/>
                        </a:spcBef>
                        <a:spcAft>
                          <a:spcPts val="1000"/>
                        </a:spcAft>
                      </a:pPr>
                      <a:r>
                        <a:rPr lang="en-US" sz="900" dirty="0" smtClean="0">
                          <a:effectLst/>
                        </a:rPr>
                        <a:t>237600 </a:t>
                      </a:r>
                      <a:r>
                        <a:rPr lang="en-US" sz="900" dirty="0" err="1" smtClean="0">
                          <a:effectLst/>
                        </a:rPr>
                        <a:t>nis</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c>
                  <a:txBody>
                    <a:bodyPr/>
                    <a:lstStyle/>
                    <a:p>
                      <a:pPr marL="0" marR="0">
                        <a:lnSpc>
                          <a:spcPct val="115000"/>
                        </a:lnSpc>
                        <a:spcBef>
                          <a:spcPts val="0"/>
                        </a:spcBef>
                        <a:spcAft>
                          <a:spcPts val="1000"/>
                        </a:spcAft>
                      </a:pPr>
                      <a:r>
                        <a:rPr lang="en-US" sz="900" dirty="0">
                          <a:effectLst/>
                        </a:rPr>
                        <a:t>1</a:t>
                      </a:r>
                      <a:r>
                        <a:rPr lang="ar-SA" sz="900" dirty="0">
                          <a:effectLst/>
                        </a:rPr>
                        <a:t>87</a:t>
                      </a:r>
                      <a:r>
                        <a:rPr lang="en-US" sz="900" dirty="0">
                          <a:effectLst/>
                        </a:rPr>
                        <a:t>680 Nis</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9282" marR="49282" marT="0" marB="0"/>
                </a:tc>
              </a:tr>
            </a:tbl>
          </a:graphicData>
        </a:graphic>
      </p:graphicFrame>
    </p:spTree>
    <p:extLst>
      <p:ext uri="{BB962C8B-B14F-4D97-AF65-F5344CB8AC3E}">
        <p14:creationId xmlns:p14="http://schemas.microsoft.com/office/powerpoint/2010/main" val="110351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4745" y="616490"/>
            <a:ext cx="8911687" cy="1280890"/>
          </a:xfrm>
        </p:spPr>
        <p:txBody>
          <a:bodyPr>
            <a:noAutofit/>
          </a:bodyPr>
          <a:lstStyle/>
          <a:p>
            <a:r>
              <a:rPr lang="en-US" sz="2400" b="1" dirty="0">
                <a:latin typeface="Aldhabi" panose="01000000000000000000" pitchFamily="2" charset="-78"/>
                <a:ea typeface="Calibri" panose="020F0502020204030204" pitchFamily="34" charset="0"/>
                <a:cs typeface="Aldhabi" panose="01000000000000000000" pitchFamily="2" charset="-78"/>
              </a:rPr>
              <a:t>The final comparison between the cost of designing a system for one house, and the cost of a house from a system designed for 12 houses</a:t>
            </a:r>
            <a:r>
              <a:rPr lang="ar-SA" sz="2400" b="1" dirty="0">
                <a:latin typeface="Aldhabi" panose="01000000000000000000" pitchFamily="2" charset="-78"/>
                <a:ea typeface="Calibri" panose="020F0502020204030204" pitchFamily="34" charset="0"/>
                <a:cs typeface="Aldhabi" panose="01000000000000000000" pitchFamily="2" charset="-78"/>
              </a:rPr>
              <a:t> :</a:t>
            </a:r>
            <a:endParaRPr lang="en-US" sz="2400" dirty="0">
              <a:latin typeface="Aldhabi" panose="01000000000000000000" pitchFamily="2" charset="-78"/>
              <a:cs typeface="Aldhabi" panose="010000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5146990"/>
              </p:ext>
            </p:extLst>
          </p:nvPr>
        </p:nvGraphicFramePr>
        <p:xfrm>
          <a:off x="6309360" y="2172453"/>
          <a:ext cx="4732020" cy="3862586"/>
        </p:xfrm>
        <a:graphic>
          <a:graphicData uri="http://schemas.openxmlformats.org/drawingml/2006/table">
            <a:tbl>
              <a:tblPr firstRow="1" firstCol="1" bandRow="1">
                <a:tableStyleId>{0E3FDE45-AF77-4B5C-9715-49D594BDF05E}</a:tableStyleId>
              </a:tblPr>
              <a:tblGrid>
                <a:gridCol w="1548702"/>
                <a:gridCol w="1330950"/>
                <a:gridCol w="1852368"/>
              </a:tblGrid>
              <a:tr h="1384682">
                <a:tc>
                  <a:txBody>
                    <a:bodyPr/>
                    <a:lstStyle/>
                    <a:p>
                      <a:pPr marL="0" marR="0">
                        <a:lnSpc>
                          <a:spcPct val="115000"/>
                        </a:lnSpc>
                        <a:spcBef>
                          <a:spcPts val="0"/>
                        </a:spcBef>
                        <a:spcAft>
                          <a:spcPts val="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200">
                          <a:effectLst/>
                        </a:rPr>
                        <a:t>System cost for one house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The total cost per house of a solar power system designed for 12 homes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487506">
                <a:tc>
                  <a:txBody>
                    <a:bodyPr/>
                    <a:lstStyle/>
                    <a:p>
                      <a:pPr marL="0" marR="0">
                        <a:lnSpc>
                          <a:spcPct val="115000"/>
                        </a:lnSpc>
                        <a:spcBef>
                          <a:spcPts val="0"/>
                        </a:spcBef>
                        <a:spcAft>
                          <a:spcPts val="0"/>
                        </a:spcAft>
                      </a:pPr>
                      <a:r>
                        <a:rPr lang="en-US" sz="1200">
                          <a:effectLst/>
                        </a:rPr>
                        <a:t>cost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rtl="1">
                        <a:lnSpc>
                          <a:spcPct val="115000"/>
                        </a:lnSpc>
                        <a:spcBef>
                          <a:spcPts val="0"/>
                        </a:spcBef>
                        <a:spcAft>
                          <a:spcPts val="0"/>
                        </a:spcAft>
                      </a:pPr>
                      <a:r>
                        <a:rPr lang="en-US" sz="1200" dirty="0" smtClean="0">
                          <a:effectLst/>
                        </a:rPr>
                        <a:t>19800 </a:t>
                      </a:r>
                      <a:r>
                        <a:rPr lang="en-US" sz="1200" dirty="0" err="1" smtClean="0">
                          <a:effectLst/>
                        </a:rPr>
                        <a:t>nis</a:t>
                      </a:r>
                      <a:r>
                        <a:rPr lang="en-US" sz="1200" dirty="0" smtClean="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smtClean="0">
                          <a:effectLst/>
                        </a:rPr>
                        <a:t>187680</a:t>
                      </a:r>
                      <a:r>
                        <a:rPr lang="ar-SA" sz="1200" dirty="0">
                          <a:effectLst/>
                        </a:rPr>
                        <a:t>/</a:t>
                      </a:r>
                      <a:r>
                        <a:rPr lang="en-US" sz="1200" dirty="0">
                          <a:effectLst/>
                        </a:rPr>
                        <a:t>12=15640 Nis</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831701">
                <a:tc>
                  <a:txBody>
                    <a:bodyPr/>
                    <a:lstStyle/>
                    <a:p>
                      <a:pPr marL="0" marR="0">
                        <a:lnSpc>
                          <a:spcPct val="115000"/>
                        </a:lnSpc>
                        <a:spcBef>
                          <a:spcPts val="0"/>
                        </a:spcBef>
                        <a:spcAft>
                          <a:spcPts val="1000"/>
                        </a:spcAft>
                      </a:pPr>
                      <a:r>
                        <a:rPr lang="en-US" sz="1200">
                          <a:effectLst/>
                        </a:rPr>
                        <a:t>Payback period</a:t>
                      </a:r>
                      <a:endParaRPr lang="en-US" sz="1100">
                        <a:effectLst/>
                      </a:endParaRPr>
                    </a:p>
                    <a:p>
                      <a:pPr marL="0" marR="0">
                        <a:lnSpc>
                          <a:spcPct val="115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200">
                          <a:effectLst/>
                        </a:rPr>
                        <a:t>4</a:t>
                      </a:r>
                      <a:r>
                        <a:rPr lang="ar-SA" sz="1200">
                          <a:effectLst/>
                        </a:rPr>
                        <a:t>.</a:t>
                      </a:r>
                      <a:r>
                        <a:rPr lang="en-US" sz="1200">
                          <a:effectLst/>
                        </a:rPr>
                        <a:t>54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3.589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23121">
                <a:tc>
                  <a:txBody>
                    <a:bodyPr/>
                    <a:lstStyle/>
                    <a:p>
                      <a:pPr marL="0" marR="0">
                        <a:lnSpc>
                          <a:spcPct val="115000"/>
                        </a:lnSpc>
                        <a:spcBef>
                          <a:spcPts val="0"/>
                        </a:spcBef>
                        <a:spcAft>
                          <a:spcPts val="1000"/>
                        </a:spcAft>
                      </a:pPr>
                      <a:r>
                        <a:rPr lang="en-US" sz="1200">
                          <a:effectLst/>
                        </a:rPr>
                        <a:t>maintenance costs over the years</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lower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a:effectLst/>
                        </a:rPr>
                        <a:t>higher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5576">
                <a:tc>
                  <a:txBody>
                    <a:bodyPr/>
                    <a:lstStyle/>
                    <a:p>
                      <a:pPr marL="0" marR="0">
                        <a:lnSpc>
                          <a:spcPct val="115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0"/>
                        </a:spcAft>
                      </a:pPr>
                      <a:r>
                        <a:rPr lang="en-US" sz="12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4"/>
          <p:cNvSpPr/>
          <p:nvPr/>
        </p:nvSpPr>
        <p:spPr>
          <a:xfrm>
            <a:off x="137160" y="2655042"/>
            <a:ext cx="5417820" cy="1508105"/>
          </a:xfrm>
          <a:prstGeom prst="rect">
            <a:avLst/>
          </a:prstGeom>
        </p:spPr>
        <p:txBody>
          <a:bodyPr wrap="square">
            <a:spAutoFit/>
          </a:bodyPr>
          <a:lstStyle/>
          <a:p>
            <a:pPr marL="588645">
              <a:lnSpc>
                <a:spcPct val="115000"/>
              </a:lnSpc>
              <a:spcAft>
                <a:spcPts val="1000"/>
              </a:spcAft>
            </a:pPr>
            <a:r>
              <a:rPr lang="en-US" sz="1600" dirty="0">
                <a:latin typeface="Calibri" panose="020F0502020204030204" pitchFamily="34" charset="0"/>
                <a:ea typeface="Calibri" panose="020F0502020204030204" pitchFamily="34" charset="0"/>
                <a:cs typeface="Calibri" panose="020F0502020204030204" pitchFamily="34" charset="0"/>
              </a:rPr>
              <a:t>So designing a complete system for 12 houses is better than many things, including the costs, as the difference in the total costs of the project for one house is 4160 shekels, and also the recovery period for the project’s capital is earlier than designing a system for one house.</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9799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ldhabi" panose="01000000000000000000" pitchFamily="2" charset="-78"/>
                <a:cs typeface="Aldhabi" panose="01000000000000000000" pitchFamily="2" charset="-78"/>
              </a:rPr>
              <a:t>Contents:	</a:t>
            </a:r>
            <a:endParaRPr lang="en-US"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2695493" y="1664472"/>
            <a:ext cx="9882545" cy="4561399"/>
          </a:xfrm>
        </p:spPr>
        <p:txBody>
          <a:bodyPr>
            <a:normAutofit/>
          </a:bodyPr>
          <a:lstStyle/>
          <a:p>
            <a:pPr marL="285750" indent="-285750">
              <a:buClr>
                <a:schemeClr val="accent1"/>
              </a:buClr>
              <a:buSzPct val="120000"/>
              <a:buFont typeface="Arial" panose="020B0604020202020204" pitchFamily="34" charset="0"/>
              <a:buChar char="•"/>
            </a:pPr>
            <a:r>
              <a:rPr lang="en-GB" sz="2400" dirty="0" smtClean="0">
                <a:solidFill>
                  <a:schemeClr val="tx1"/>
                </a:solidFill>
                <a:latin typeface="Aldhabi" panose="01000000000000000000" pitchFamily="2" charset="-78"/>
                <a:cs typeface="Aldhabi" panose="01000000000000000000" pitchFamily="2" charset="-78"/>
              </a:rPr>
              <a:t>Introduction.</a:t>
            </a:r>
          </a:p>
          <a:p>
            <a:pPr marL="285750" indent="-285750">
              <a:buClr>
                <a:schemeClr val="accent1"/>
              </a:buClr>
              <a:buSzPct val="120000"/>
              <a:buFont typeface="Arial" panose="020B0604020202020204" pitchFamily="34" charset="0"/>
              <a:buChar char="•"/>
            </a:pPr>
            <a:r>
              <a:rPr lang="en-GB" sz="2400" dirty="0" smtClean="0">
                <a:solidFill>
                  <a:schemeClr val="tx1"/>
                </a:solidFill>
                <a:latin typeface="Aldhabi" panose="01000000000000000000" pitchFamily="2" charset="-78"/>
                <a:cs typeface="Aldhabi" panose="01000000000000000000" pitchFamily="2" charset="-78"/>
              </a:rPr>
              <a:t>Comparison between one house and  twelve house . </a:t>
            </a:r>
            <a:endParaRPr lang="en-GB" sz="2400" dirty="0">
              <a:solidFill>
                <a:schemeClr val="tx1"/>
              </a:solidFill>
              <a:latin typeface="Aldhabi" panose="01000000000000000000" pitchFamily="2" charset="-78"/>
              <a:cs typeface="Aldhabi" panose="01000000000000000000" pitchFamily="2" charset="-78"/>
            </a:endParaRPr>
          </a:p>
          <a:p>
            <a:pPr marL="285750" indent="-285750">
              <a:buClr>
                <a:schemeClr val="accent1"/>
              </a:buClr>
              <a:buSzPct val="120000"/>
              <a:buFont typeface="Arial" panose="020B0604020202020204" pitchFamily="34" charset="0"/>
              <a:buChar char="•"/>
            </a:pPr>
            <a:r>
              <a:rPr lang="en-US" sz="2400" dirty="0">
                <a:solidFill>
                  <a:schemeClr val="tx1"/>
                </a:solidFill>
                <a:latin typeface="Aldhabi" panose="01000000000000000000" pitchFamily="2" charset="-78"/>
                <a:cs typeface="Aldhabi" panose="01000000000000000000" pitchFamily="2" charset="-78"/>
              </a:rPr>
              <a:t> Implementation of the project </a:t>
            </a:r>
            <a:r>
              <a:rPr lang="en-US" sz="2400" dirty="0" smtClean="0">
                <a:solidFill>
                  <a:schemeClr val="tx1"/>
                </a:solidFill>
                <a:latin typeface="Aldhabi" panose="01000000000000000000" pitchFamily="2" charset="-78"/>
                <a:cs typeface="Aldhabi" panose="01000000000000000000" pitchFamily="2" charset="-78"/>
              </a:rPr>
              <a:t>(1) </a:t>
            </a:r>
            <a:r>
              <a:rPr lang="en-US" sz="2400" dirty="0">
                <a:solidFill>
                  <a:schemeClr val="tx1"/>
                </a:solidFill>
                <a:latin typeface="Aldhabi" panose="01000000000000000000" pitchFamily="2" charset="-78"/>
                <a:cs typeface="Aldhabi" panose="01000000000000000000" pitchFamily="2" charset="-78"/>
              </a:rPr>
              <a:t>by </a:t>
            </a:r>
            <a:r>
              <a:rPr lang="en-US" sz="2400" dirty="0" err="1">
                <a:solidFill>
                  <a:schemeClr val="tx1"/>
                </a:solidFill>
                <a:latin typeface="Aldhabi" panose="01000000000000000000" pitchFamily="2" charset="-78"/>
                <a:cs typeface="Aldhabi" panose="01000000000000000000" pitchFamily="2" charset="-78"/>
              </a:rPr>
              <a:t>pv</a:t>
            </a:r>
            <a:r>
              <a:rPr lang="en-US" sz="2400" dirty="0">
                <a:solidFill>
                  <a:schemeClr val="tx1"/>
                </a:solidFill>
                <a:latin typeface="Aldhabi" panose="01000000000000000000" pitchFamily="2" charset="-78"/>
                <a:cs typeface="Aldhabi" panose="01000000000000000000" pitchFamily="2" charset="-78"/>
              </a:rPr>
              <a:t> </a:t>
            </a:r>
            <a:r>
              <a:rPr lang="en-US" sz="2400" dirty="0" err="1">
                <a:solidFill>
                  <a:schemeClr val="tx1"/>
                </a:solidFill>
                <a:latin typeface="Aldhabi" panose="01000000000000000000" pitchFamily="2" charset="-78"/>
                <a:cs typeface="Aldhabi" panose="01000000000000000000" pitchFamily="2" charset="-78"/>
              </a:rPr>
              <a:t>syst</a:t>
            </a:r>
            <a:r>
              <a:rPr lang="en-US" sz="2400" dirty="0">
                <a:solidFill>
                  <a:schemeClr val="tx1"/>
                </a:solidFill>
                <a:latin typeface="Aldhabi" panose="01000000000000000000" pitchFamily="2" charset="-78"/>
                <a:cs typeface="Aldhabi" panose="01000000000000000000" pitchFamily="2" charset="-78"/>
              </a:rPr>
              <a:t> </a:t>
            </a:r>
            <a:r>
              <a:rPr lang="en-GB" sz="2400" dirty="0" smtClean="0">
                <a:solidFill>
                  <a:schemeClr val="tx1"/>
                </a:solidFill>
                <a:latin typeface="Aldhabi" panose="01000000000000000000" pitchFamily="2" charset="-78"/>
                <a:cs typeface="Aldhabi" panose="01000000000000000000" pitchFamily="2" charset="-78"/>
              </a:rPr>
              <a:t>.</a:t>
            </a:r>
          </a:p>
          <a:p>
            <a:pPr marL="285750" indent="-285750">
              <a:buClr>
                <a:schemeClr val="accent1"/>
              </a:buClr>
              <a:buSzPct val="120000"/>
              <a:buFont typeface="Arial" panose="020B0604020202020204" pitchFamily="34" charset="0"/>
              <a:buChar char="•"/>
            </a:pPr>
            <a:r>
              <a:rPr lang="en-US" sz="2400" dirty="0" smtClean="0">
                <a:solidFill>
                  <a:schemeClr val="tx1"/>
                </a:solidFill>
                <a:latin typeface="Aldhabi" panose="01000000000000000000" pitchFamily="2" charset="-78"/>
                <a:cs typeface="Aldhabi" panose="01000000000000000000" pitchFamily="2" charset="-78"/>
              </a:rPr>
              <a:t>Implementation </a:t>
            </a:r>
            <a:r>
              <a:rPr lang="en-US" sz="2400" dirty="0">
                <a:solidFill>
                  <a:schemeClr val="tx1"/>
                </a:solidFill>
                <a:latin typeface="Aldhabi" panose="01000000000000000000" pitchFamily="2" charset="-78"/>
                <a:cs typeface="Aldhabi" panose="01000000000000000000" pitchFamily="2" charset="-78"/>
              </a:rPr>
              <a:t>of the project </a:t>
            </a:r>
            <a:r>
              <a:rPr lang="en-US" sz="2400" dirty="0" smtClean="0">
                <a:solidFill>
                  <a:schemeClr val="tx1"/>
                </a:solidFill>
                <a:latin typeface="Aldhabi" panose="01000000000000000000" pitchFamily="2" charset="-78"/>
                <a:cs typeface="Aldhabi" panose="01000000000000000000" pitchFamily="2" charset="-78"/>
              </a:rPr>
              <a:t>(1) </a:t>
            </a:r>
            <a:r>
              <a:rPr lang="en-US" sz="2400" dirty="0">
                <a:solidFill>
                  <a:schemeClr val="tx1"/>
                </a:solidFill>
                <a:latin typeface="Aldhabi" panose="01000000000000000000" pitchFamily="2" charset="-78"/>
                <a:cs typeface="Aldhabi" panose="01000000000000000000" pitchFamily="2" charset="-78"/>
              </a:rPr>
              <a:t>by MATLAB software</a:t>
            </a:r>
            <a:r>
              <a:rPr lang="en-GB" sz="2400" dirty="0">
                <a:solidFill>
                  <a:schemeClr val="tx1"/>
                </a:solidFill>
                <a:latin typeface="Aldhabi" panose="01000000000000000000" pitchFamily="2" charset="-78"/>
                <a:cs typeface="Aldhabi" panose="01000000000000000000" pitchFamily="2" charset="-78"/>
              </a:rPr>
              <a:t>.</a:t>
            </a:r>
          </a:p>
          <a:p>
            <a:pPr marL="285750" lvl="0" indent="-285750" defTabSz="914400">
              <a:spcBef>
                <a:spcPts val="0"/>
              </a:spcBef>
              <a:buClr>
                <a:srgbClr val="B80E0F"/>
              </a:buClr>
              <a:buSzPct val="120000"/>
              <a:buFont typeface="Arial" panose="020B0604020202020204" pitchFamily="34" charset="0"/>
              <a:buChar char="•"/>
              <a:defRPr/>
            </a:pPr>
            <a:r>
              <a:rPr lang="en-US" sz="2400" dirty="0">
                <a:solidFill>
                  <a:schemeClr val="tx1"/>
                </a:solidFill>
                <a:latin typeface="Aldhabi" panose="01000000000000000000" pitchFamily="2" charset="-78"/>
                <a:cs typeface="Aldhabi" panose="01000000000000000000" pitchFamily="2" charset="-78"/>
              </a:rPr>
              <a:t>Designing a complete system for all 12 houses, and calculating the devices needed for the system</a:t>
            </a:r>
            <a:r>
              <a:rPr lang="en-GB" sz="2400" dirty="0">
                <a:solidFill>
                  <a:schemeClr val="tx1"/>
                </a:solidFill>
                <a:latin typeface="Aldhabi" panose="01000000000000000000" pitchFamily="2" charset="-78"/>
                <a:cs typeface="Aldhabi" panose="01000000000000000000" pitchFamily="2" charset="-78"/>
              </a:rPr>
              <a:t>.</a:t>
            </a:r>
          </a:p>
          <a:p>
            <a:pPr marL="285750" indent="-285750">
              <a:buClr>
                <a:schemeClr val="accent1"/>
              </a:buClr>
              <a:buSzPct val="120000"/>
              <a:buFont typeface="Arial" panose="020B0604020202020204" pitchFamily="34" charset="0"/>
              <a:buChar char="•"/>
            </a:pPr>
            <a:r>
              <a:rPr lang="en-US" sz="2400" dirty="0" smtClean="0">
                <a:solidFill>
                  <a:schemeClr val="tx1"/>
                </a:solidFill>
                <a:latin typeface="Aldhabi" panose="01000000000000000000" pitchFamily="2" charset="-78"/>
                <a:cs typeface="Aldhabi" panose="01000000000000000000" pitchFamily="2" charset="-78"/>
              </a:rPr>
              <a:t>Economic </a:t>
            </a:r>
            <a:r>
              <a:rPr lang="en-US" sz="2400" dirty="0">
                <a:solidFill>
                  <a:schemeClr val="tx1"/>
                </a:solidFill>
                <a:latin typeface="Aldhabi" panose="01000000000000000000" pitchFamily="2" charset="-78"/>
                <a:cs typeface="Aldhabi" panose="01000000000000000000" pitchFamily="2" charset="-78"/>
              </a:rPr>
              <a:t>feasibility of the project</a:t>
            </a:r>
            <a:r>
              <a:rPr lang="en-GB" sz="2400" dirty="0">
                <a:solidFill>
                  <a:schemeClr val="tx1"/>
                </a:solidFill>
                <a:latin typeface="Aldhabi" panose="01000000000000000000" pitchFamily="2" charset="-78"/>
                <a:cs typeface="Aldhabi" panose="01000000000000000000" pitchFamily="2" charset="-78"/>
              </a:rPr>
              <a:t>.</a:t>
            </a:r>
            <a:endParaRPr lang="ar-SA" sz="2400" dirty="0">
              <a:solidFill>
                <a:schemeClr val="tx1"/>
              </a:solidFill>
              <a:latin typeface="Aldhabi" panose="01000000000000000000" pitchFamily="2" charset="-78"/>
              <a:cs typeface="Aldhabi" panose="01000000000000000000" pitchFamily="2" charset="-78"/>
            </a:endParaRPr>
          </a:p>
          <a:p>
            <a:pPr marL="285750" indent="-285750">
              <a:buClr>
                <a:schemeClr val="accent1"/>
              </a:buClr>
              <a:buSzPct val="120000"/>
              <a:buFont typeface="Arial" panose="020B0604020202020204" pitchFamily="34" charset="0"/>
              <a:buChar char="•"/>
            </a:pPr>
            <a:r>
              <a:rPr lang="en-US" sz="2400" dirty="0">
                <a:solidFill>
                  <a:schemeClr val="tx1"/>
                </a:solidFill>
                <a:latin typeface="Aldhabi" panose="01000000000000000000" pitchFamily="2" charset="-78"/>
                <a:cs typeface="Aldhabi" panose="01000000000000000000" pitchFamily="2" charset="-78"/>
              </a:rPr>
              <a:t>A comparison between installing a system for each home and installing a complete system for all homes</a:t>
            </a:r>
            <a:endParaRPr lang="en-GB" sz="2400" dirty="0">
              <a:solidFill>
                <a:schemeClr val="tx1"/>
              </a:solidFill>
              <a:latin typeface="Aldhabi" panose="01000000000000000000" pitchFamily="2" charset="-78"/>
              <a:cs typeface="Aldhabi" panose="01000000000000000000" pitchFamily="2" charset="-78"/>
            </a:endParaRPr>
          </a:p>
          <a:p>
            <a:pPr marL="285750" indent="-285750">
              <a:buClr>
                <a:schemeClr val="accent1"/>
              </a:buClr>
              <a:buSzPct val="120000"/>
              <a:buFont typeface="Arial" panose="020B0604020202020204" pitchFamily="34" charset="0"/>
              <a:buChar char="•"/>
            </a:pPr>
            <a:r>
              <a:rPr lang="en-US" sz="2400" dirty="0">
                <a:solidFill>
                  <a:schemeClr val="tx1"/>
                </a:solidFill>
                <a:latin typeface="Aldhabi" panose="01000000000000000000" pitchFamily="2" charset="-78"/>
                <a:cs typeface="Aldhabi" panose="01000000000000000000" pitchFamily="2" charset="-78"/>
              </a:rPr>
              <a:t>Conclusion.</a:t>
            </a:r>
            <a:endParaRPr lang="en-GB" sz="2400" dirty="0">
              <a:solidFill>
                <a:schemeClr val="tx1"/>
              </a:solidFill>
              <a:latin typeface="Aldhabi" panose="01000000000000000000" pitchFamily="2" charset="-78"/>
              <a:cs typeface="Aldhabi" panose="01000000000000000000" pitchFamily="2" charset="-78"/>
            </a:endParaRPr>
          </a:p>
          <a:p>
            <a:endParaRPr lang="en-US" dirty="0"/>
          </a:p>
        </p:txBody>
      </p:sp>
    </p:spTree>
    <p:extLst>
      <p:ext uri="{BB962C8B-B14F-4D97-AF65-F5344CB8AC3E}">
        <p14:creationId xmlns:p14="http://schemas.microsoft.com/office/powerpoint/2010/main" val="2979929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Aldhabi" panose="01000000000000000000" pitchFamily="2" charset="-78"/>
                <a:cs typeface="Aldhabi" panose="01000000000000000000" pitchFamily="2" charset="-78"/>
              </a:rPr>
              <a:t>Conclusion:</a:t>
            </a:r>
            <a:endParaRPr lang="en-US" sz="32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1905000" y="1256935"/>
            <a:ext cx="9378632" cy="5410200"/>
          </a:xfrm>
        </p:spPr>
        <p:txBody>
          <a:bodyPr>
            <a:noAutofit/>
          </a:bodyPr>
          <a:lstStyle/>
          <a:p>
            <a:r>
              <a:rPr lang="en-US" sz="2800" dirty="0">
                <a:solidFill>
                  <a:schemeClr val="tx1"/>
                </a:solidFill>
                <a:latin typeface="Aldhabi" panose="01000000000000000000" pitchFamily="2" charset="-78"/>
                <a:cs typeface="Aldhabi" panose="01000000000000000000" pitchFamily="2" charset="-78"/>
              </a:rPr>
              <a:t>To summarize, based on the feasibility study, it appears that the solar energy system that includes 12 houses in one system is the better option. This system saves on equipment, installation, and maintenance costs, requires less land space, making it more efficient. Additionally, the payback period is less with this system</a:t>
            </a:r>
            <a:r>
              <a:rPr lang="en-US" sz="2800" dirty="0" smtClean="0">
                <a:solidFill>
                  <a:schemeClr val="tx1"/>
                </a:solidFill>
                <a:latin typeface="Aldhabi" panose="01000000000000000000" pitchFamily="2" charset="-78"/>
                <a:cs typeface="Aldhabi" panose="01000000000000000000" pitchFamily="2" charset="-78"/>
              </a:rPr>
              <a:t>.</a:t>
            </a:r>
            <a:r>
              <a:rPr lang="ar-JO" sz="2800" dirty="0" smtClean="0">
                <a:solidFill>
                  <a:schemeClr val="tx1"/>
                </a:solidFill>
                <a:latin typeface="Aldhabi" panose="01000000000000000000" pitchFamily="2" charset="-78"/>
                <a:cs typeface="Aldhabi" panose="01000000000000000000" pitchFamily="2" charset="-78"/>
              </a:rPr>
              <a:t> </a:t>
            </a:r>
          </a:p>
          <a:p>
            <a:r>
              <a:rPr lang="en-US" sz="2800" dirty="0" smtClean="0">
                <a:latin typeface="Aldhabi" panose="01000000000000000000" pitchFamily="2" charset="-78"/>
                <a:cs typeface="Aldhabi" panose="01000000000000000000" pitchFamily="2" charset="-78"/>
              </a:rPr>
              <a:t>Where </a:t>
            </a:r>
            <a:r>
              <a:rPr lang="en-US" sz="2800" dirty="0">
                <a:latin typeface="Aldhabi" panose="01000000000000000000" pitchFamily="2" charset="-78"/>
                <a:cs typeface="Aldhabi" panose="01000000000000000000" pitchFamily="2" charset="-78"/>
              </a:rPr>
              <a:t>the cost of the project will be recovered within 3 years and 7 months, </a:t>
            </a:r>
            <a:r>
              <a:rPr lang="en-US" sz="2800" dirty="0" smtClean="0">
                <a:latin typeface="Aldhabi" panose="01000000000000000000" pitchFamily="2" charset="-78"/>
                <a:cs typeface="Aldhabi" panose="01000000000000000000" pitchFamily="2" charset="-78"/>
              </a:rPr>
              <a:t>and</a:t>
            </a:r>
            <a:r>
              <a:rPr lang="ar-JO" sz="2800" dirty="0" smtClean="0">
                <a:latin typeface="Aldhabi" panose="01000000000000000000" pitchFamily="2" charset="-78"/>
                <a:cs typeface="Aldhabi" panose="01000000000000000000" pitchFamily="2" charset="-78"/>
              </a:rPr>
              <a:t> </a:t>
            </a:r>
            <a:r>
              <a:rPr lang="en-US" sz="2800" dirty="0" smtClean="0">
                <a:latin typeface="Aldhabi" panose="01000000000000000000" pitchFamily="2" charset="-78"/>
                <a:cs typeface="Aldhabi" panose="01000000000000000000" pitchFamily="2" charset="-78"/>
              </a:rPr>
              <a:t>homeowners </a:t>
            </a:r>
            <a:r>
              <a:rPr lang="en-US" sz="2800" dirty="0">
                <a:latin typeface="Aldhabi" panose="01000000000000000000" pitchFamily="2" charset="-78"/>
                <a:cs typeface="Aldhabi" panose="01000000000000000000" pitchFamily="2" charset="-78"/>
              </a:rPr>
              <a:t>will get free electricity during the remaining period , free </a:t>
            </a:r>
            <a:r>
              <a:rPr lang="en-US" sz="2800" dirty="0" smtClean="0">
                <a:latin typeface="Aldhabi" panose="01000000000000000000" pitchFamily="2" charset="-78"/>
                <a:cs typeface="Aldhabi" panose="01000000000000000000" pitchFamily="2" charset="-78"/>
              </a:rPr>
              <a:t>of</a:t>
            </a:r>
            <a:r>
              <a:rPr lang="ar-JO" sz="2800" dirty="0" smtClean="0">
                <a:latin typeface="Aldhabi" panose="01000000000000000000" pitchFamily="2" charset="-78"/>
                <a:cs typeface="Aldhabi" panose="01000000000000000000" pitchFamily="2" charset="-78"/>
              </a:rPr>
              <a:t> </a:t>
            </a:r>
            <a:r>
              <a:rPr lang="en-US" sz="2800" dirty="0" smtClean="0">
                <a:latin typeface="Aldhabi" panose="01000000000000000000" pitchFamily="2" charset="-78"/>
                <a:cs typeface="Aldhabi" panose="01000000000000000000" pitchFamily="2" charset="-78"/>
              </a:rPr>
              <a:t>environmental </a:t>
            </a:r>
            <a:r>
              <a:rPr lang="en-US" sz="2800" dirty="0">
                <a:latin typeface="Aldhabi" panose="01000000000000000000" pitchFamily="2" charset="-78"/>
                <a:cs typeface="Aldhabi" panose="01000000000000000000" pitchFamily="2" charset="-78"/>
              </a:rPr>
              <a:t>damage and technical problems of generators. </a:t>
            </a:r>
            <a:br>
              <a:rPr lang="en-US" sz="2800" dirty="0">
                <a:latin typeface="Aldhabi" panose="01000000000000000000" pitchFamily="2" charset="-78"/>
                <a:cs typeface="Aldhabi" panose="01000000000000000000" pitchFamily="2" charset="-78"/>
              </a:rPr>
            </a:br>
            <a:endParaRPr lang="en-US" sz="2800" dirty="0">
              <a:solidFill>
                <a:schemeClr val="tx1"/>
              </a:solidFill>
              <a:latin typeface="Aldhabi" panose="01000000000000000000" pitchFamily="2" charset="-78"/>
              <a:cs typeface="Aldhabi" panose="01000000000000000000" pitchFamily="2" charset="-78"/>
            </a:endParaRPr>
          </a:p>
          <a:p>
            <a:r>
              <a:rPr lang="en-US" sz="2800" dirty="0">
                <a:solidFill>
                  <a:schemeClr val="tx1"/>
                </a:solidFill>
                <a:latin typeface="Aldhabi" panose="01000000000000000000" pitchFamily="2" charset="-78"/>
                <a:cs typeface="Aldhabi" panose="01000000000000000000" pitchFamily="2" charset="-78"/>
              </a:rPr>
              <a:t>By adopting the system, it is valid for at least 15-20 years.</a:t>
            </a:r>
            <a:br>
              <a:rPr lang="en-US" sz="2800" dirty="0">
                <a:solidFill>
                  <a:schemeClr val="tx1"/>
                </a:solidFill>
                <a:latin typeface="Aldhabi" panose="01000000000000000000" pitchFamily="2" charset="-78"/>
                <a:cs typeface="Aldhabi" panose="01000000000000000000" pitchFamily="2" charset="-78"/>
              </a:rPr>
            </a:br>
            <a:r>
              <a:rPr lang="en-US" sz="2800" dirty="0">
                <a:solidFill>
                  <a:schemeClr val="tx1"/>
                </a:solidFill>
                <a:latin typeface="Aldhabi" panose="01000000000000000000" pitchFamily="2" charset="-78"/>
                <a:cs typeface="Aldhabi" panose="01000000000000000000" pitchFamily="2" charset="-78"/>
              </a:rPr>
              <a:t>Through these results, we were able to prove the benefit of this system to the people</a:t>
            </a:r>
            <a:br>
              <a:rPr lang="en-US" sz="2800" dirty="0">
                <a:solidFill>
                  <a:schemeClr val="tx1"/>
                </a:solidFill>
                <a:latin typeface="Aldhabi" panose="01000000000000000000" pitchFamily="2" charset="-78"/>
                <a:cs typeface="Aldhabi" panose="01000000000000000000" pitchFamily="2" charset="-78"/>
              </a:rPr>
            </a:br>
            <a:r>
              <a:rPr lang="en-US" sz="2800" dirty="0">
                <a:solidFill>
                  <a:schemeClr val="tx1"/>
                </a:solidFill>
                <a:latin typeface="Aldhabi" panose="01000000000000000000" pitchFamily="2" charset="-78"/>
                <a:cs typeface="Aldhabi" panose="01000000000000000000" pitchFamily="2" charset="-78"/>
              </a:rPr>
              <a:t>of the village . </a:t>
            </a:r>
            <a:br>
              <a:rPr lang="en-US" sz="2800" dirty="0">
                <a:solidFill>
                  <a:schemeClr val="tx1"/>
                </a:solidFill>
                <a:latin typeface="Aldhabi" panose="01000000000000000000" pitchFamily="2" charset="-78"/>
                <a:cs typeface="Aldhabi" panose="01000000000000000000" pitchFamily="2" charset="-78"/>
              </a:rPr>
            </a:br>
            <a:endParaRPr lang="en-US" sz="2800" dirty="0">
              <a:solidFill>
                <a:schemeClr val="tx1"/>
              </a:solidFill>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2718708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11709"/>
          </a:xfrm>
        </p:spPr>
        <p:txBody>
          <a:bodyPr>
            <a:noAutofit/>
          </a:bodyPr>
          <a:lstStyle/>
          <a:p>
            <a:r>
              <a:rPr lang="en-US" b="1" dirty="0" smtClean="0">
                <a:latin typeface="Aldhabi" panose="01000000000000000000" pitchFamily="2" charset="-78"/>
                <a:cs typeface="Aldhabi" panose="01000000000000000000" pitchFamily="2" charset="-78"/>
              </a:rPr>
              <a:t>Introduction</a:t>
            </a:r>
            <a:r>
              <a:rPr lang="en-US" dirty="0" smtClean="0"/>
              <a:t>:</a:t>
            </a:r>
            <a:endParaRPr lang="en-US" dirty="0"/>
          </a:p>
        </p:txBody>
      </p:sp>
      <p:sp>
        <p:nvSpPr>
          <p:cNvPr id="3" name="Content Placeholder 2"/>
          <p:cNvSpPr>
            <a:spLocks noGrp="1"/>
          </p:cNvSpPr>
          <p:nvPr>
            <p:ph idx="1"/>
          </p:nvPr>
        </p:nvSpPr>
        <p:spPr>
          <a:xfrm>
            <a:off x="2589212" y="2133600"/>
            <a:ext cx="6507080" cy="1881809"/>
          </a:xfrm>
        </p:spPr>
        <p:txBody>
          <a:bodyPr>
            <a:normAutofit/>
          </a:bodyPr>
          <a:lstStyle/>
          <a:p>
            <a:r>
              <a:rPr lang="en-US" sz="2800" dirty="0">
                <a:latin typeface="Aldhabi" panose="01000000000000000000" pitchFamily="2" charset="-78"/>
                <a:cs typeface="Aldhabi" panose="01000000000000000000" pitchFamily="2" charset="-78"/>
              </a:rPr>
              <a:t>Study to complete project 1 to create an off-grid system and compare between connecting the houses in one system for 12 houses or connecting each house separately</a:t>
            </a:r>
            <a:r>
              <a:rPr lang="en-US" sz="2800" dirty="0" smtClean="0"/>
              <a:t>.</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4186" y="4549169"/>
            <a:ext cx="4186264" cy="1995777"/>
          </a:xfrm>
          <a:prstGeom prst="rect">
            <a:avLst/>
          </a:prstGeom>
          <a:ln>
            <a:noFill/>
          </a:ln>
          <a:effectLst>
            <a:softEdge rad="11250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078" y="4509923"/>
            <a:ext cx="4006533" cy="2074267"/>
          </a:xfrm>
          <a:prstGeom prst="rect">
            <a:avLst/>
          </a:prstGeom>
          <a:ln>
            <a:noFill/>
          </a:ln>
          <a:effectLst>
            <a:softEdge rad="112500"/>
          </a:effectLst>
        </p:spPr>
      </p:pic>
    </p:spTree>
    <p:extLst>
      <p:ext uri="{BB962C8B-B14F-4D97-AF65-F5344CB8AC3E}">
        <p14:creationId xmlns:p14="http://schemas.microsoft.com/office/powerpoint/2010/main" val="781410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1792" y="178836"/>
            <a:ext cx="8911687" cy="512927"/>
          </a:xfrm>
        </p:spPr>
        <p:txBody>
          <a:bodyPr>
            <a:noAutofit/>
          </a:bodyPr>
          <a:lstStyle/>
          <a:p>
            <a:r>
              <a:rPr lang="en-US" sz="4000" b="1" dirty="0" smtClean="0">
                <a:latin typeface="Aldhabi" panose="01000000000000000000" pitchFamily="2" charset="-78"/>
                <a:cs typeface="Aldhabi" panose="01000000000000000000" pitchFamily="2" charset="-78"/>
              </a:rPr>
              <a:t>Daily consumption  for each house</a:t>
            </a:r>
            <a:endParaRPr lang="en-US" sz="4000" b="1" dirty="0">
              <a:latin typeface="Aldhabi" panose="01000000000000000000" pitchFamily="2" charset="-78"/>
              <a:cs typeface="Aldhabi" panose="010000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99791" y="1216552"/>
            <a:ext cx="6941489" cy="48821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Rectangle 4"/>
          <p:cNvSpPr/>
          <p:nvPr/>
        </p:nvSpPr>
        <p:spPr>
          <a:xfrm>
            <a:off x="1637970" y="6297433"/>
            <a:ext cx="2846566" cy="38563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a:t>T</a:t>
            </a:r>
            <a:r>
              <a:rPr lang="en-US" dirty="0" smtClean="0"/>
              <a:t>otal (12) = Total(1) * 12</a:t>
            </a:r>
            <a:endParaRPr lang="en-US" dirty="0"/>
          </a:p>
        </p:txBody>
      </p:sp>
    </p:spTree>
    <p:extLst>
      <p:ext uri="{BB962C8B-B14F-4D97-AF65-F5344CB8AC3E}">
        <p14:creationId xmlns:p14="http://schemas.microsoft.com/office/powerpoint/2010/main" val="3917209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0733" y="0"/>
            <a:ext cx="8911687" cy="974102"/>
          </a:xfrm>
        </p:spPr>
        <p:txBody>
          <a:bodyPr>
            <a:normAutofit/>
          </a:bodyPr>
          <a:lstStyle/>
          <a:p>
            <a:r>
              <a:rPr lang="en-GB" sz="4000" b="1" dirty="0">
                <a:latin typeface="Aldhabi" panose="01000000000000000000" pitchFamily="2" charset="-78"/>
                <a:cs typeface="Aldhabi" panose="01000000000000000000" pitchFamily="2" charset="-78"/>
              </a:rPr>
              <a:t>Comparison between one house and  twelve house .</a:t>
            </a:r>
            <a:endParaRPr lang="en-US" sz="4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3319138"/>
              </p:ext>
            </p:extLst>
          </p:nvPr>
        </p:nvGraphicFramePr>
        <p:xfrm>
          <a:off x="1256305" y="2159352"/>
          <a:ext cx="9716495" cy="3303536"/>
        </p:xfrm>
        <a:graphic>
          <a:graphicData uri="http://schemas.openxmlformats.org/drawingml/2006/table">
            <a:tbl>
              <a:tblPr firstRow="1" firstCol="1" bandRow="1">
                <a:tableStyleId>{8A107856-5554-42FB-B03E-39F5DBC370BA}</a:tableStyleId>
              </a:tblPr>
              <a:tblGrid>
                <a:gridCol w="731521"/>
                <a:gridCol w="2404415"/>
                <a:gridCol w="1363617"/>
                <a:gridCol w="1118831"/>
                <a:gridCol w="1312216"/>
                <a:gridCol w="1137630"/>
                <a:gridCol w="1648265"/>
              </a:tblGrid>
              <a:tr h="655410">
                <a:tc>
                  <a:txBody>
                    <a:bodyPr/>
                    <a:lstStyle/>
                    <a:p>
                      <a:pPr marL="0" marR="0">
                        <a:lnSpc>
                          <a:spcPct val="115000"/>
                        </a:lnSpc>
                        <a:spcBef>
                          <a:spcPts val="0"/>
                        </a:spcBef>
                        <a:spcAft>
                          <a:spcPts val="1000"/>
                        </a:spcAft>
                      </a:pPr>
                      <a:r>
                        <a:rPr lang="en-US" sz="1100" u="none" dirty="0" smtClean="0">
                          <a:effectLst/>
                        </a:rPr>
                        <a:t>House </a:t>
                      </a:r>
                      <a:r>
                        <a:rPr lang="en-US" sz="1100" u="none" dirty="0">
                          <a:effectLst/>
                        </a:rPr>
                        <a:t>number</a:t>
                      </a:r>
                      <a:endParaRPr lang="en-US" sz="1050" u="none" dirty="0">
                        <a:effectLst/>
                      </a:endParaRPr>
                    </a:p>
                    <a:p>
                      <a:pPr marL="0" marR="0">
                        <a:lnSpc>
                          <a:spcPct val="115000"/>
                        </a:lnSpc>
                        <a:spcBef>
                          <a:spcPts val="0"/>
                        </a:spcBef>
                        <a:spcAft>
                          <a:spcPts val="1000"/>
                        </a:spcAft>
                      </a:pPr>
                      <a:r>
                        <a:rPr lang="ar-SA" sz="1200" u="none" strike="noStrike"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b="1" u="none" dirty="0">
                          <a:effectLst/>
                        </a:rPr>
                        <a:t>Total power consumption during the 24 hours</a:t>
                      </a:r>
                      <a:endParaRPr lang="en-US" sz="1100" b="1"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a:effectLst/>
                        </a:rPr>
                        <a:t>Solar panels energy</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gridSpan="3">
                  <a:txBody>
                    <a:bodyPr/>
                    <a:lstStyle/>
                    <a:p>
                      <a:pPr marL="0" marR="0" algn="ctr">
                        <a:lnSpc>
                          <a:spcPct val="115000"/>
                        </a:lnSpc>
                        <a:spcBef>
                          <a:spcPts val="0"/>
                        </a:spcBef>
                        <a:spcAft>
                          <a:spcPts val="1000"/>
                        </a:spcAft>
                      </a:pPr>
                      <a:r>
                        <a:rPr lang="en-US" sz="1200" u="none" dirty="0">
                          <a:effectLst/>
                        </a:rPr>
                        <a:t>Number of panels</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1200" u="none" strike="noStrike"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1200" u="none" strike="noStrike"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marL="0" marR="0">
                        <a:lnSpc>
                          <a:spcPct val="115000"/>
                        </a:lnSpc>
                        <a:spcBef>
                          <a:spcPts val="0"/>
                        </a:spcBef>
                        <a:spcAft>
                          <a:spcPts val="10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pPr marL="0" marR="0">
                        <a:lnSpc>
                          <a:spcPct val="115000"/>
                        </a:lnSpc>
                        <a:spcBef>
                          <a:spcPts val="0"/>
                        </a:spcBef>
                        <a:spcAft>
                          <a:spcPts val="10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a:effectLst/>
                        </a:rPr>
                        <a:t>Solar System Size</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682750">
                <a:tc>
                  <a:txBody>
                    <a:bodyPr/>
                    <a:lstStyle/>
                    <a:p>
                      <a:pPr marL="0" marR="0" algn="ctr">
                        <a:lnSpc>
                          <a:spcPct val="115000"/>
                        </a:lnSpc>
                        <a:spcBef>
                          <a:spcPts val="0"/>
                        </a:spcBef>
                        <a:spcAft>
                          <a:spcPts val="1000"/>
                        </a:spcAft>
                      </a:pPr>
                      <a:r>
                        <a:rPr lang="en-US" sz="1200" u="none" strike="noStrike" dirty="0">
                          <a:effectLst/>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strike="noStrike"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strike="noStrike"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dirty="0">
                          <a:effectLst/>
                        </a:rPr>
                        <a:t>Capacity</a:t>
                      </a:r>
                      <a:r>
                        <a:rPr lang="ar-SA" sz="1200" u="none" dirty="0">
                          <a:effectLst/>
                        </a:rPr>
                        <a:t> </a:t>
                      </a:r>
                      <a:r>
                        <a:rPr lang="ar-SA" sz="1200" u="none" dirty="0" smtClean="0">
                          <a:effectLst/>
                        </a:rPr>
                        <a:t>580</a:t>
                      </a:r>
                      <a:r>
                        <a:rPr lang="en-US" sz="1200" u="none" dirty="0" smtClean="0">
                          <a:effectLst/>
                        </a:rPr>
                        <a:t>w</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dirty="0" smtClean="0">
                          <a:effectLst/>
                        </a:rPr>
                        <a:t>Capacity</a:t>
                      </a:r>
                      <a:r>
                        <a:rPr lang="en-US" sz="1200" u="none" baseline="0" dirty="0" smtClean="0">
                          <a:effectLst/>
                        </a:rPr>
                        <a:t> </a:t>
                      </a:r>
                      <a:r>
                        <a:rPr lang="ar-SA" sz="1200" u="none" dirty="0" smtClean="0">
                          <a:effectLst/>
                        </a:rPr>
                        <a:t> </a:t>
                      </a:r>
                      <a:r>
                        <a:rPr lang="en-US" sz="1200" u="none" dirty="0" smtClean="0">
                          <a:effectLst/>
                        </a:rPr>
                        <a:t>590w</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dirty="0">
                          <a:effectLst/>
                        </a:rPr>
                        <a:t>Capacity 610w</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strike="noStrike" dirty="0">
                          <a:effectLst/>
                        </a:rPr>
                        <a:t> </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779228">
                <a:tc>
                  <a:txBody>
                    <a:bodyPr/>
                    <a:lstStyle/>
                    <a:p>
                      <a:pPr marL="0" marR="0" algn="ctr">
                        <a:lnSpc>
                          <a:spcPct val="115000"/>
                        </a:lnSpc>
                        <a:spcBef>
                          <a:spcPts val="0"/>
                        </a:spcBef>
                        <a:spcAft>
                          <a:spcPts val="1000"/>
                        </a:spcAft>
                      </a:pPr>
                      <a:r>
                        <a:rPr lang="en-US" sz="2000" u="none" strike="noStrike" dirty="0" smtClean="0">
                          <a:effectLst/>
                        </a:rPr>
                        <a:t>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400" b="0" dirty="0" smtClean="0">
                          <a:effectLst/>
                          <a:latin typeface="+mj-lt"/>
                          <a:ea typeface="Calibri" panose="020F0502020204030204" pitchFamily="34" charset="0"/>
                          <a:cs typeface="Aldhabi" panose="01000000000000000000" pitchFamily="2" charset="-78"/>
                        </a:rPr>
                        <a:t>4.777</a:t>
                      </a:r>
                      <a:r>
                        <a:rPr lang="en-US" sz="1400" b="0" baseline="0" dirty="0" smtClean="0">
                          <a:effectLst/>
                          <a:latin typeface="+mj-lt"/>
                          <a:ea typeface="Calibri" panose="020F0502020204030204" pitchFamily="34" charset="0"/>
                          <a:cs typeface="Aldhabi" panose="01000000000000000000" pitchFamily="2" charset="-78"/>
                        </a:rPr>
                        <a:t> KWH</a:t>
                      </a:r>
                      <a:endParaRPr lang="en-US" sz="1400" b="0" dirty="0">
                        <a:effectLst/>
                        <a:latin typeface="+mj-lt"/>
                        <a:ea typeface="Calibri" panose="020F0502020204030204" pitchFamily="34" charset="0"/>
                        <a:cs typeface="Aldhabi" panose="01000000000000000000" pitchFamily="2" charset="-78"/>
                      </a:endParaRPr>
                    </a:p>
                  </a:txBody>
                  <a:tcPr marL="68580" marR="68580" marT="0" marB="0"/>
                </a:tc>
                <a:tc>
                  <a:txBody>
                    <a:bodyPr/>
                    <a:lstStyle/>
                    <a:p>
                      <a:pPr marL="0" marR="0" algn="ctr">
                        <a:lnSpc>
                          <a:spcPct val="115000"/>
                        </a:lnSpc>
                        <a:spcBef>
                          <a:spcPts val="0"/>
                        </a:spcBef>
                        <a:spcAft>
                          <a:spcPts val="1000"/>
                        </a:spcAft>
                      </a:pPr>
                      <a:r>
                        <a:rPr lang="en-US" sz="1100" dirty="0" smtClean="0">
                          <a:effectLst/>
                          <a:latin typeface="Calibri" panose="020F0502020204030204" pitchFamily="34" charset="0"/>
                          <a:ea typeface="Calibri" panose="020F0502020204030204" pitchFamily="34" charset="0"/>
                          <a:cs typeface="Arial" panose="020B0604020202020204" pitchFamily="34" charset="0"/>
                        </a:rPr>
                        <a:t>4.777</a:t>
                      </a:r>
                      <a:r>
                        <a:rPr lang="en-US" sz="1100" baseline="0" dirty="0" smtClean="0">
                          <a:effectLst/>
                          <a:latin typeface="Calibri" panose="020F0502020204030204" pitchFamily="34" charset="0"/>
                          <a:ea typeface="Calibri" panose="020F0502020204030204" pitchFamily="34" charset="0"/>
                          <a:cs typeface="Arial" panose="020B0604020202020204" pitchFamily="34" charset="0"/>
                        </a:rPr>
                        <a:t> KWH *1.3 / 5.56 = 1.12 KWH</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smtClean="0">
                          <a:effectLst/>
                          <a:latin typeface="Calibri" panose="020F0502020204030204" pitchFamily="34" charset="0"/>
                          <a:ea typeface="Calibri" panose="020F0502020204030204" pitchFamily="34" charset="0"/>
                          <a:cs typeface="Arial" panose="020B0604020202020204" pitchFamily="34" charset="0"/>
                        </a:rPr>
                        <a:t>2</a:t>
                      </a:r>
                      <a:endParaRPr lang="en-US" sz="12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smtClean="0">
                          <a:effectLst/>
                          <a:latin typeface="Calibri" panose="020F0502020204030204" pitchFamily="34" charset="0"/>
                          <a:ea typeface="Calibri" panose="020F0502020204030204" pitchFamily="34" charset="0"/>
                          <a:cs typeface="Arial" panose="020B0604020202020204" pitchFamily="34" charset="0"/>
                        </a:rPr>
                        <a:t>-</a:t>
                      </a:r>
                      <a:endParaRPr lang="en-US" sz="12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smtClean="0">
                          <a:effectLst/>
                          <a:latin typeface="Calibri" panose="020F0502020204030204" pitchFamily="34" charset="0"/>
                          <a:ea typeface="Calibri" panose="020F0502020204030204" pitchFamily="34" charset="0"/>
                          <a:cs typeface="Arial" panose="020B0604020202020204" pitchFamily="34" charset="0"/>
                        </a:rPr>
                        <a:t>-</a:t>
                      </a:r>
                      <a:endParaRPr lang="en-US" sz="12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u="none" dirty="0" smtClean="0">
                          <a:effectLst/>
                          <a:latin typeface="Calibri" panose="020F0502020204030204" pitchFamily="34" charset="0"/>
                          <a:ea typeface="Calibri" panose="020F0502020204030204" pitchFamily="34" charset="0"/>
                          <a:cs typeface="Arial" panose="020B0604020202020204" pitchFamily="34" charset="0"/>
                        </a:rPr>
                        <a:t>1.16 kw</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70401">
                <a:tc>
                  <a:txBody>
                    <a:bodyPr/>
                    <a:lstStyle/>
                    <a:p>
                      <a:pPr marL="0" marR="0" algn="ctr">
                        <a:lnSpc>
                          <a:spcPct val="115000"/>
                        </a:lnSpc>
                        <a:spcBef>
                          <a:spcPts val="0"/>
                        </a:spcBef>
                        <a:spcAft>
                          <a:spcPts val="1000"/>
                        </a:spcAft>
                      </a:pPr>
                      <a:r>
                        <a:rPr lang="en-US" sz="1800" u="none" dirty="0">
                          <a:effectLst/>
                        </a:rPr>
                        <a:t>12</a:t>
                      </a:r>
                      <a:endParaRPr lang="en-US" sz="16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400" u="none" dirty="0">
                          <a:effectLst/>
                        </a:rPr>
                        <a:t>4.777kwh *12</a:t>
                      </a:r>
                      <a:endParaRPr lang="en-US" sz="1200" u="none" dirty="0">
                        <a:effectLst/>
                      </a:endParaRPr>
                    </a:p>
                    <a:p>
                      <a:pPr marL="0" marR="0" algn="ctr">
                        <a:lnSpc>
                          <a:spcPct val="115000"/>
                        </a:lnSpc>
                        <a:spcBef>
                          <a:spcPts val="0"/>
                        </a:spcBef>
                        <a:spcAft>
                          <a:spcPts val="1000"/>
                        </a:spcAft>
                      </a:pPr>
                      <a:r>
                        <a:rPr lang="en-US" sz="1400" u="none" dirty="0">
                          <a:effectLst/>
                        </a:rPr>
                        <a:t>=57324kwh</a:t>
                      </a:r>
                      <a:endParaRPr lang="en-US" sz="12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100" u="none" dirty="0">
                          <a:effectLst/>
                        </a:rPr>
                        <a:t>57.324kwh *1.3 / 5.56  =  </a:t>
                      </a:r>
                      <a:r>
                        <a:rPr lang="en-US" sz="1100" u="none" dirty="0" smtClean="0">
                          <a:effectLst/>
                        </a:rPr>
                        <a:t>13.403kwH</a:t>
                      </a:r>
                      <a:endParaRPr lang="en-US" sz="1050" u="none" dirty="0">
                        <a:effectLst/>
                      </a:endParaRPr>
                    </a:p>
                    <a:p>
                      <a:pPr marL="0" marR="0" algn="ctr">
                        <a:lnSpc>
                          <a:spcPct val="115000"/>
                        </a:lnSpc>
                        <a:spcBef>
                          <a:spcPts val="0"/>
                        </a:spcBef>
                        <a:spcAft>
                          <a:spcPts val="1000"/>
                        </a:spcAft>
                      </a:pPr>
                      <a:r>
                        <a:rPr lang="en-US" sz="1200" u="none" strike="noStrike"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a:effectLst/>
                        </a:rPr>
                        <a:t>13.403kw /580 = 23.1</a:t>
                      </a:r>
                      <a:endParaRPr lang="en-US" sz="1100" u="none">
                        <a:effectLst/>
                      </a:endParaRPr>
                    </a:p>
                    <a:p>
                      <a:pPr marL="0" marR="0" algn="ctr">
                        <a:lnSpc>
                          <a:spcPct val="115000"/>
                        </a:lnSpc>
                        <a:spcBef>
                          <a:spcPts val="0"/>
                        </a:spcBef>
                        <a:spcAft>
                          <a:spcPts val="1000"/>
                        </a:spcAft>
                      </a:pPr>
                      <a:r>
                        <a:rPr lang="en-US" sz="1200" u="none">
                          <a:effectLst/>
                        </a:rPr>
                        <a:t> ~   24</a:t>
                      </a:r>
                      <a:endParaRPr lang="en-US" sz="1100" u="none">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a:effectLst/>
                        </a:rPr>
                        <a:t>13.403kw /590 = 22.7</a:t>
                      </a:r>
                      <a:endParaRPr lang="en-US" sz="1100" u="none" dirty="0">
                        <a:effectLst/>
                      </a:endParaRPr>
                    </a:p>
                    <a:p>
                      <a:pPr marL="0" marR="0" algn="ctr">
                        <a:lnSpc>
                          <a:spcPct val="115000"/>
                        </a:lnSpc>
                        <a:spcBef>
                          <a:spcPts val="0"/>
                        </a:spcBef>
                        <a:spcAft>
                          <a:spcPts val="1000"/>
                        </a:spcAft>
                      </a:pPr>
                      <a:r>
                        <a:rPr lang="en-US" sz="1200" u="none" dirty="0">
                          <a:effectLst/>
                        </a:rPr>
                        <a:t> ~  23</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a:effectLst/>
                        </a:rPr>
                        <a:t>13.403kw /610 = 21.97</a:t>
                      </a:r>
                      <a:endParaRPr lang="en-US" sz="1100" u="none" dirty="0">
                        <a:effectLst/>
                      </a:endParaRPr>
                    </a:p>
                    <a:p>
                      <a:pPr marL="0" marR="0" algn="ctr">
                        <a:lnSpc>
                          <a:spcPct val="115000"/>
                        </a:lnSpc>
                        <a:spcBef>
                          <a:spcPts val="0"/>
                        </a:spcBef>
                        <a:spcAft>
                          <a:spcPts val="1000"/>
                        </a:spcAft>
                      </a:pPr>
                      <a:r>
                        <a:rPr lang="en-US" sz="1200" u="none" dirty="0">
                          <a:effectLst/>
                        </a:rPr>
                        <a:t> ~ 22</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15000"/>
                        </a:lnSpc>
                        <a:spcBef>
                          <a:spcPts val="0"/>
                        </a:spcBef>
                        <a:spcAft>
                          <a:spcPts val="1000"/>
                        </a:spcAft>
                      </a:pPr>
                      <a:r>
                        <a:rPr lang="en-US" sz="1200" u="none" dirty="0">
                          <a:effectLst/>
                        </a:rPr>
                        <a:t>22*610w = 13.42kw</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4" name="Rectangle 3"/>
          <p:cNvSpPr/>
          <p:nvPr/>
        </p:nvSpPr>
        <p:spPr>
          <a:xfrm>
            <a:off x="1765189" y="756418"/>
            <a:ext cx="1582310" cy="435367"/>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600" dirty="0" smtClean="0">
                <a:latin typeface="Aldhabi" panose="01000000000000000000" pitchFamily="2" charset="-78"/>
                <a:cs typeface="Aldhabi" panose="01000000000000000000" pitchFamily="2" charset="-78"/>
              </a:rPr>
              <a:t>Panels</a:t>
            </a:r>
            <a:endParaRPr lang="en-US" sz="3600" dirty="0">
              <a:latin typeface="Aldhabi" panose="01000000000000000000" pitchFamily="2" charset="-78"/>
              <a:cs typeface="Aldhabi" panose="01000000000000000000" pitchFamily="2" charset="-78"/>
            </a:endParaRPr>
          </a:p>
        </p:txBody>
      </p:sp>
      <p:sp>
        <p:nvSpPr>
          <p:cNvPr id="7" name="Rectangle 6"/>
          <p:cNvSpPr/>
          <p:nvPr/>
        </p:nvSpPr>
        <p:spPr>
          <a:xfrm>
            <a:off x="3983603" y="5679218"/>
            <a:ext cx="6480379" cy="49695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1600" dirty="0"/>
              <a:t>The number of solar panel = panel energy /  panel capacity(w)  </a:t>
            </a:r>
          </a:p>
        </p:txBody>
      </p:sp>
      <p:sp>
        <p:nvSpPr>
          <p:cNvPr id="8" name="Rectangle 7"/>
          <p:cNvSpPr/>
          <p:nvPr/>
        </p:nvSpPr>
        <p:spPr>
          <a:xfrm>
            <a:off x="1192695" y="5736866"/>
            <a:ext cx="2154804" cy="38166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smtClean="0"/>
              <a:t>We use this equation</a:t>
            </a:r>
            <a:endParaRPr lang="en-US" sz="1400" dirty="0"/>
          </a:p>
        </p:txBody>
      </p:sp>
      <p:cxnSp>
        <p:nvCxnSpPr>
          <p:cNvPr id="10" name="Straight Arrow Connector 9"/>
          <p:cNvCxnSpPr/>
          <p:nvPr/>
        </p:nvCxnSpPr>
        <p:spPr>
          <a:xfrm>
            <a:off x="3442914" y="5927697"/>
            <a:ext cx="4452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3353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2147" y="0"/>
            <a:ext cx="8911687" cy="699715"/>
          </a:xfrm>
        </p:spPr>
        <p:txBody>
          <a:bodyPr>
            <a:normAutofit fontScale="90000"/>
          </a:bodyPr>
          <a:lstStyle/>
          <a:p>
            <a:r>
              <a:rPr lang="en-GB" sz="4400" b="1" dirty="0">
                <a:latin typeface="Aldhabi" panose="01000000000000000000" pitchFamily="2" charset="-78"/>
                <a:cs typeface="Aldhabi" panose="01000000000000000000" pitchFamily="2" charset="-78"/>
              </a:rPr>
              <a:t>Comparison between one house and  twelve house</a:t>
            </a:r>
            <a:endParaRPr lang="en-US" sz="4400" dirty="0">
              <a:latin typeface="Aldhabi" panose="01000000000000000000" pitchFamily="2" charset="-78"/>
              <a:cs typeface="Aldhabi" panose="01000000000000000000" pitchFamily="2" charset="-78"/>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83833033"/>
              </p:ext>
            </p:extLst>
          </p:nvPr>
        </p:nvGraphicFramePr>
        <p:xfrm>
          <a:off x="1502798" y="1800224"/>
          <a:ext cx="7824083" cy="3198495"/>
        </p:xfrm>
        <a:graphic>
          <a:graphicData uri="http://schemas.openxmlformats.org/drawingml/2006/table">
            <a:tbl>
              <a:tblPr firstRow="1" bandRow="1">
                <a:tableStyleId>{5DA37D80-6434-44D0-A028-1B22A696006F}</a:tableStyleId>
              </a:tblPr>
              <a:tblGrid>
                <a:gridCol w="2595109"/>
                <a:gridCol w="2595109"/>
                <a:gridCol w="2633865"/>
              </a:tblGrid>
              <a:tr h="1066165">
                <a:tc>
                  <a:txBody>
                    <a:bodyPr/>
                    <a:lstStyle/>
                    <a:p>
                      <a:r>
                        <a:rPr lang="en-US" dirty="0" smtClean="0"/>
                        <a:t>Type of system (house) </a:t>
                      </a:r>
                      <a:endParaRPr lang="en-US" dirty="0"/>
                    </a:p>
                  </a:txBody>
                  <a:tcPr/>
                </a:tc>
                <a:tc>
                  <a:txBody>
                    <a:bodyPr/>
                    <a:lstStyle/>
                    <a:p>
                      <a:r>
                        <a:rPr lang="en-US" dirty="0" smtClean="0"/>
                        <a:t>Type of phases</a:t>
                      </a:r>
                      <a:endParaRPr lang="en-US" dirty="0"/>
                    </a:p>
                  </a:txBody>
                  <a:tcPr/>
                </a:tc>
                <a:tc>
                  <a:txBody>
                    <a:bodyPr/>
                    <a:lstStyle/>
                    <a:p>
                      <a:r>
                        <a:rPr lang="en-US" dirty="0" smtClean="0"/>
                        <a:t>capacity</a:t>
                      </a:r>
                      <a:endParaRPr lang="en-US" dirty="0"/>
                    </a:p>
                  </a:txBody>
                  <a:tcPr/>
                </a:tc>
              </a:tr>
              <a:tr h="1066165">
                <a:tc>
                  <a:txBody>
                    <a:bodyPr/>
                    <a:lstStyle/>
                    <a:p>
                      <a:r>
                        <a:rPr lang="en-US" dirty="0" smtClean="0"/>
                        <a:t> 1</a:t>
                      </a:r>
                      <a:endParaRPr lang="en-US" dirty="0"/>
                    </a:p>
                  </a:txBody>
                  <a:tcPr/>
                </a:tc>
                <a:tc>
                  <a:txBody>
                    <a:bodyPr/>
                    <a:lstStyle/>
                    <a:p>
                      <a:r>
                        <a:rPr lang="en-US" dirty="0" smtClean="0"/>
                        <a:t> single</a:t>
                      </a:r>
                      <a:r>
                        <a:rPr lang="en-US" baseline="0" dirty="0" smtClean="0"/>
                        <a:t> phase</a:t>
                      </a:r>
                      <a:endParaRPr lang="en-US" dirty="0"/>
                    </a:p>
                  </a:txBody>
                  <a:tcPr/>
                </a:tc>
                <a:tc>
                  <a:txBody>
                    <a:bodyPr/>
                    <a:lstStyle/>
                    <a:p>
                      <a:r>
                        <a:rPr lang="en-US" dirty="0" smtClean="0"/>
                        <a:t> 1930 </a:t>
                      </a:r>
                      <a:r>
                        <a:rPr lang="en-US" baseline="0" dirty="0" smtClean="0"/>
                        <a:t> </a:t>
                      </a:r>
                      <a:r>
                        <a:rPr lang="en-US" dirty="0" smtClean="0"/>
                        <a:t> ~2kw</a:t>
                      </a:r>
                      <a:endParaRPr lang="en-US" dirty="0"/>
                    </a:p>
                  </a:txBody>
                  <a:tcPr/>
                </a:tc>
              </a:tr>
              <a:tr h="1066165">
                <a:tc>
                  <a:txBody>
                    <a:bodyPr/>
                    <a:lstStyle/>
                    <a:p>
                      <a:r>
                        <a:rPr lang="en-US" dirty="0" smtClean="0"/>
                        <a:t>12 </a:t>
                      </a:r>
                      <a:endParaRPr lang="en-US" dirty="0"/>
                    </a:p>
                  </a:txBody>
                  <a:tcPr/>
                </a:tc>
                <a:tc>
                  <a:txBody>
                    <a:bodyPr/>
                    <a:lstStyle/>
                    <a:p>
                      <a:r>
                        <a:rPr lang="en-US" dirty="0" smtClean="0"/>
                        <a:t> 3 phase </a:t>
                      </a:r>
                      <a:endParaRPr lang="en-US" dirty="0"/>
                    </a:p>
                  </a:txBody>
                  <a:tcPr/>
                </a:tc>
                <a:tc>
                  <a:txBody>
                    <a:bodyPr/>
                    <a:lstStyle/>
                    <a:p>
                      <a:r>
                        <a:rPr lang="en-US" dirty="0" smtClean="0"/>
                        <a:t>1930*12 =23160 ~20kw</a:t>
                      </a:r>
                      <a:endParaRPr lang="en-US" dirty="0"/>
                    </a:p>
                  </a:txBody>
                  <a:tcPr/>
                </a:tc>
              </a:tr>
            </a:tbl>
          </a:graphicData>
        </a:graphic>
      </p:graphicFrame>
      <p:sp>
        <p:nvSpPr>
          <p:cNvPr id="5" name="Rectangle 4"/>
          <p:cNvSpPr/>
          <p:nvPr/>
        </p:nvSpPr>
        <p:spPr>
          <a:xfrm>
            <a:off x="1687664" y="731520"/>
            <a:ext cx="1582310" cy="3429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800" dirty="0" smtClean="0">
                <a:latin typeface="Aldhabi" panose="01000000000000000000" pitchFamily="2" charset="-78"/>
                <a:cs typeface="Aldhabi" panose="01000000000000000000" pitchFamily="2" charset="-78"/>
              </a:rPr>
              <a:t>Inverter.</a:t>
            </a:r>
            <a:endParaRPr lang="en-US" sz="2800" dirty="0">
              <a:latin typeface="Aldhabi" panose="01000000000000000000" pitchFamily="2" charset="-78"/>
              <a:cs typeface="Aldhabi" panose="01000000000000000000" pitchFamily="2" charset="-78"/>
            </a:endParaRPr>
          </a:p>
        </p:txBody>
      </p:sp>
      <p:sp>
        <p:nvSpPr>
          <p:cNvPr id="8" name="Rectangle 7"/>
          <p:cNvSpPr/>
          <p:nvPr/>
        </p:nvSpPr>
        <p:spPr>
          <a:xfrm>
            <a:off x="1351990" y="1330375"/>
            <a:ext cx="6096000" cy="646331"/>
          </a:xfrm>
          <a:prstGeom prst="rect">
            <a:avLst/>
          </a:prstGeom>
        </p:spPr>
        <p:txBody>
          <a:bodyPr>
            <a:spAutoFit/>
          </a:bodyPr>
          <a:lstStyle/>
          <a:p>
            <a:pPr algn="ctr"/>
            <a:r>
              <a:rPr lang="en-US" b="1" dirty="0"/>
              <a:t>OFF Grid Inverter with Built in Solar Charge Controller:</a:t>
            </a:r>
            <a:r>
              <a:rPr lang="en-US" dirty="0"/>
              <a:t> </a:t>
            </a:r>
            <a:br>
              <a:rPr lang="en-US" dirty="0"/>
            </a:br>
            <a:endParaRPr lang="en-US" dirty="0"/>
          </a:p>
        </p:txBody>
      </p:sp>
    </p:spTree>
    <p:extLst>
      <p:ext uri="{BB962C8B-B14F-4D97-AF65-F5344CB8AC3E}">
        <p14:creationId xmlns:p14="http://schemas.microsoft.com/office/powerpoint/2010/main" val="270048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4385" y="471710"/>
            <a:ext cx="8911687" cy="709390"/>
          </a:xfrm>
        </p:spPr>
        <p:txBody>
          <a:bodyPr/>
          <a:lstStyle/>
          <a:p>
            <a:r>
              <a:rPr lang="en-GB" b="1" dirty="0">
                <a:latin typeface="Aldhabi" panose="01000000000000000000" pitchFamily="2" charset="-78"/>
                <a:cs typeface="Aldhabi" panose="01000000000000000000" pitchFamily="2" charset="-78"/>
              </a:rPr>
              <a:t>Comparison between one house and  twelve house</a:t>
            </a:r>
            <a:endParaRPr lang="en-US" dirty="0"/>
          </a:p>
        </p:txBody>
      </p:sp>
      <p:sp>
        <p:nvSpPr>
          <p:cNvPr id="3" name="Content Placeholder 2"/>
          <p:cNvSpPr>
            <a:spLocks noGrp="1"/>
          </p:cNvSpPr>
          <p:nvPr>
            <p:ph idx="1"/>
          </p:nvPr>
        </p:nvSpPr>
        <p:spPr>
          <a:xfrm>
            <a:off x="1469072" y="1752600"/>
            <a:ext cx="9183688" cy="4488180"/>
          </a:xfrm>
        </p:spPr>
        <p:txBody>
          <a:bodyPr>
            <a:normAutofit/>
          </a:bodyPr>
          <a:lstStyle/>
          <a:p>
            <a:r>
              <a:rPr lang="en-US" sz="2800" i="1" dirty="0" smtClean="0">
                <a:solidFill>
                  <a:schemeClr val="accent2">
                    <a:lumMod val="50000"/>
                  </a:schemeClr>
                </a:solidFill>
                <a:latin typeface="Aldhabi" panose="01000000000000000000" pitchFamily="2" charset="-78"/>
                <a:cs typeface="Aldhabi" panose="01000000000000000000" pitchFamily="2" charset="-78"/>
              </a:rPr>
              <a:t>for</a:t>
            </a:r>
            <a:r>
              <a:rPr lang="en-US" sz="2800" i="1" dirty="0" smtClean="0">
                <a:latin typeface="Aldhabi" panose="01000000000000000000" pitchFamily="2" charset="-78"/>
                <a:cs typeface="Aldhabi" panose="01000000000000000000" pitchFamily="2" charset="-78"/>
              </a:rPr>
              <a:t> </a:t>
            </a:r>
            <a:r>
              <a:rPr lang="en-US" sz="2800" i="1" dirty="0" smtClean="0">
                <a:solidFill>
                  <a:schemeClr val="accent2">
                    <a:lumMod val="50000"/>
                  </a:schemeClr>
                </a:solidFill>
                <a:latin typeface="Aldhabi" panose="01000000000000000000" pitchFamily="2" charset="-78"/>
                <a:cs typeface="Aldhabi" panose="01000000000000000000" pitchFamily="2" charset="-78"/>
              </a:rPr>
              <a:t>one house </a:t>
            </a:r>
            <a:r>
              <a:rPr lang="en-US" sz="2800" i="1" dirty="0" smtClean="0">
                <a:latin typeface="Aldhabi" panose="01000000000000000000" pitchFamily="2" charset="-78"/>
                <a:cs typeface="Aldhabi" panose="01000000000000000000" pitchFamily="2" charset="-78"/>
              </a:rPr>
              <a:t>: Maximum </a:t>
            </a:r>
            <a:r>
              <a:rPr lang="en-US" sz="2800" i="1" dirty="0">
                <a:latin typeface="Aldhabi" panose="01000000000000000000" pitchFamily="2" charset="-78"/>
                <a:cs typeface="Aldhabi" panose="01000000000000000000" pitchFamily="2" charset="-78"/>
              </a:rPr>
              <a:t>DC operating voltage according to the panel connection. If it is in series, </a:t>
            </a:r>
            <a:r>
              <a:rPr lang="en-US" sz="2800" i="1" dirty="0" smtClean="0">
                <a:latin typeface="Aldhabi" panose="01000000000000000000" pitchFamily="2" charset="-78"/>
                <a:cs typeface="Aldhabi" panose="01000000000000000000" pitchFamily="2" charset="-78"/>
              </a:rPr>
              <a:t>we</a:t>
            </a:r>
            <a:r>
              <a:rPr lang="en-US" sz="2800" i="1" dirty="0">
                <a:latin typeface="Aldhabi" panose="01000000000000000000" pitchFamily="2" charset="-78"/>
                <a:cs typeface="Aldhabi" panose="01000000000000000000" pitchFamily="2" charset="-78"/>
              </a:rPr>
              <a:t> i</a:t>
            </a:r>
            <a:r>
              <a:rPr lang="en-US" sz="2800" i="1" dirty="0" smtClean="0">
                <a:latin typeface="Aldhabi" panose="01000000000000000000" pitchFamily="2" charset="-78"/>
                <a:cs typeface="Aldhabi" panose="01000000000000000000" pitchFamily="2" charset="-78"/>
              </a:rPr>
              <a:t>ncrease  </a:t>
            </a:r>
            <a:r>
              <a:rPr lang="en-US" sz="2800" i="1" dirty="0">
                <a:latin typeface="Aldhabi" panose="01000000000000000000" pitchFamily="2" charset="-78"/>
                <a:cs typeface="Aldhabi" panose="01000000000000000000" pitchFamily="2" charset="-78"/>
              </a:rPr>
              <a:t>the voltage, and if it is parallel, we </a:t>
            </a:r>
            <a:r>
              <a:rPr lang="en-US" sz="2800" i="1" dirty="0" smtClean="0">
                <a:latin typeface="Aldhabi" panose="01000000000000000000" pitchFamily="2" charset="-78"/>
                <a:cs typeface="Aldhabi" panose="01000000000000000000" pitchFamily="2" charset="-78"/>
              </a:rPr>
              <a:t>increase the </a:t>
            </a:r>
            <a:r>
              <a:rPr lang="en-US" sz="2800" i="1" dirty="0">
                <a:latin typeface="Aldhabi" panose="01000000000000000000" pitchFamily="2" charset="-78"/>
                <a:cs typeface="Aldhabi" panose="01000000000000000000" pitchFamily="2" charset="-78"/>
              </a:rPr>
              <a:t>current.</a:t>
            </a:r>
            <a:br>
              <a:rPr lang="en-US" sz="2800" i="1" dirty="0">
                <a:latin typeface="Aldhabi" panose="01000000000000000000" pitchFamily="2" charset="-78"/>
                <a:cs typeface="Aldhabi" panose="01000000000000000000" pitchFamily="2" charset="-78"/>
              </a:rPr>
            </a:br>
            <a:r>
              <a:rPr lang="en-US" sz="2800" i="1" dirty="0">
                <a:latin typeface="Aldhabi" panose="01000000000000000000" pitchFamily="2" charset="-78"/>
                <a:cs typeface="Aldhabi" panose="01000000000000000000" pitchFamily="2" charset="-78"/>
              </a:rPr>
              <a:t> If the panels are connected in series, then </a:t>
            </a:r>
            <a:r>
              <a:rPr lang="en-US" sz="2800" i="1" dirty="0" err="1">
                <a:latin typeface="Aldhabi" panose="01000000000000000000" pitchFamily="2" charset="-78"/>
                <a:cs typeface="Aldhabi" panose="01000000000000000000" pitchFamily="2" charset="-78"/>
              </a:rPr>
              <a:t>Voc</a:t>
            </a:r>
            <a:r>
              <a:rPr lang="en-US" sz="2800" i="1" dirty="0">
                <a:latin typeface="Aldhabi" panose="01000000000000000000" pitchFamily="2" charset="-78"/>
                <a:cs typeface="Aldhabi" panose="01000000000000000000" pitchFamily="2" charset="-78"/>
              </a:rPr>
              <a:t> </a:t>
            </a:r>
            <a:r>
              <a:rPr lang="en-US" sz="3600" i="1" dirty="0" smtClean="0">
                <a:latin typeface="Aldhabi" panose="01000000000000000000" pitchFamily="2" charset="-78"/>
                <a:cs typeface="Aldhabi" panose="01000000000000000000" pitchFamily="2" charset="-78"/>
              </a:rPr>
              <a:t>= </a:t>
            </a:r>
            <a:r>
              <a:rPr lang="en-US" sz="1600" i="1" dirty="0" smtClean="0">
                <a:latin typeface="+mj-lt"/>
                <a:cs typeface="Aldhabi" panose="01000000000000000000" pitchFamily="2" charset="-78"/>
              </a:rPr>
              <a:t>81 </a:t>
            </a:r>
            <a:r>
              <a:rPr lang="en-US" sz="1600" i="1" dirty="0">
                <a:latin typeface="+mj-lt"/>
                <a:cs typeface="Aldhabi" panose="01000000000000000000" pitchFamily="2" charset="-78"/>
              </a:rPr>
              <a:t>v </a:t>
            </a:r>
            <a:r>
              <a:rPr lang="en-US" sz="1600" i="1" dirty="0" err="1" smtClean="0">
                <a:latin typeface="+mj-lt"/>
                <a:cs typeface="Aldhabi" panose="01000000000000000000" pitchFamily="2" charset="-78"/>
              </a:rPr>
              <a:t>Isc</a:t>
            </a:r>
            <a:r>
              <a:rPr lang="en-US" sz="1600" i="1" dirty="0" smtClean="0">
                <a:latin typeface="+mj-lt"/>
                <a:cs typeface="Aldhabi" panose="01000000000000000000" pitchFamily="2" charset="-78"/>
              </a:rPr>
              <a:t>=18.27A .  </a:t>
            </a:r>
          </a:p>
          <a:p>
            <a:r>
              <a:rPr lang="en-US" sz="2800" i="1" dirty="0">
                <a:solidFill>
                  <a:schemeClr val="accent2">
                    <a:lumMod val="50000"/>
                  </a:schemeClr>
                </a:solidFill>
                <a:latin typeface="Aldhabi" panose="01000000000000000000" pitchFamily="2" charset="-78"/>
                <a:cs typeface="Aldhabi" panose="01000000000000000000" pitchFamily="2" charset="-78"/>
              </a:rPr>
              <a:t> </a:t>
            </a:r>
            <a:r>
              <a:rPr lang="en-US" sz="2800" i="1" dirty="0" smtClean="0">
                <a:solidFill>
                  <a:schemeClr val="accent2">
                    <a:lumMod val="50000"/>
                  </a:schemeClr>
                </a:solidFill>
                <a:latin typeface="Aldhabi" panose="01000000000000000000" pitchFamily="2" charset="-78"/>
                <a:cs typeface="Aldhabi" panose="01000000000000000000" pitchFamily="2" charset="-78"/>
              </a:rPr>
              <a:t>for twelve house :  </a:t>
            </a:r>
            <a:r>
              <a:rPr lang="en-US" sz="2600" dirty="0" smtClean="0">
                <a:latin typeface="Aldhabi" panose="01000000000000000000" pitchFamily="2" charset="-78"/>
                <a:cs typeface="Aldhabi" panose="01000000000000000000" pitchFamily="2" charset="-78"/>
              </a:rPr>
              <a:t>The </a:t>
            </a:r>
            <a:r>
              <a:rPr lang="en-US" sz="2600" dirty="0">
                <a:latin typeface="Aldhabi" panose="01000000000000000000" pitchFamily="2" charset="-78"/>
                <a:cs typeface="Aldhabi" panose="01000000000000000000" pitchFamily="2" charset="-78"/>
              </a:rPr>
              <a:t>panels are connected in two groups in parallel, and each group consists of 11 panels </a:t>
            </a:r>
            <a:r>
              <a:rPr lang="en-US" sz="2600" dirty="0" smtClean="0">
                <a:latin typeface="Aldhabi" panose="01000000000000000000" pitchFamily="2" charset="-78"/>
                <a:cs typeface="Aldhabi" panose="01000000000000000000" pitchFamily="2" charset="-78"/>
              </a:rPr>
              <a:t>in a </a:t>
            </a:r>
            <a:r>
              <a:rPr lang="en-US" sz="2600" dirty="0">
                <a:latin typeface="Aldhabi" panose="01000000000000000000" pitchFamily="2" charset="-78"/>
                <a:cs typeface="Aldhabi" panose="01000000000000000000" pitchFamily="2" charset="-78"/>
              </a:rPr>
              <a:t>row , Panels effort for each group </a:t>
            </a:r>
            <a:r>
              <a:rPr lang="en-US" sz="2600" dirty="0" err="1">
                <a:latin typeface="Aldhabi" panose="01000000000000000000" pitchFamily="2" charset="-78"/>
                <a:cs typeface="Aldhabi" panose="01000000000000000000" pitchFamily="2" charset="-78"/>
              </a:rPr>
              <a:t>Voc</a:t>
            </a:r>
            <a:r>
              <a:rPr lang="en-US" sz="2600" dirty="0">
                <a:latin typeface="Aldhabi" panose="01000000000000000000" pitchFamily="2" charset="-78"/>
                <a:cs typeface="Aldhabi" panose="01000000000000000000" pitchFamily="2" charset="-78"/>
              </a:rPr>
              <a:t> =</a:t>
            </a:r>
            <a:r>
              <a:rPr lang="en-US" dirty="0">
                <a:cs typeface="Aldhabi" panose="01000000000000000000" pitchFamily="2" charset="-78"/>
              </a:rPr>
              <a:t>41.7</a:t>
            </a:r>
            <a:r>
              <a:rPr lang="en-US" dirty="0" smtClean="0">
                <a:cs typeface="Aldhabi" panose="01000000000000000000" pitchFamily="2" charset="-78"/>
              </a:rPr>
              <a:t>* 11</a:t>
            </a:r>
            <a:r>
              <a:rPr lang="en-US" sz="2600" dirty="0" smtClean="0">
                <a:latin typeface="Aldhabi" panose="01000000000000000000" pitchFamily="2" charset="-78"/>
                <a:cs typeface="Aldhabi" panose="01000000000000000000" pitchFamily="2" charset="-78"/>
              </a:rPr>
              <a:t>panel=</a:t>
            </a:r>
            <a:r>
              <a:rPr lang="en-US" sz="1600" dirty="0" smtClean="0">
                <a:cs typeface="Aldhabi" panose="01000000000000000000" pitchFamily="2" charset="-78"/>
              </a:rPr>
              <a:t>458.7</a:t>
            </a:r>
            <a:r>
              <a:rPr lang="en-US" sz="2600" dirty="0" smtClean="0">
                <a:latin typeface="Aldhabi" panose="01000000000000000000" pitchFamily="2" charset="-78"/>
                <a:cs typeface="Aldhabi" panose="01000000000000000000" pitchFamily="2" charset="-78"/>
              </a:rPr>
              <a:t>  </a:t>
            </a:r>
            <a:r>
              <a:rPr lang="en-US" sz="2600" dirty="0">
                <a:latin typeface="Aldhabi" panose="01000000000000000000" pitchFamily="2" charset="-78"/>
                <a:cs typeface="Aldhabi" panose="01000000000000000000" pitchFamily="2" charset="-78"/>
              </a:rPr>
              <a:t>v </a:t>
            </a:r>
            <a:r>
              <a:rPr lang="en-US" sz="2600" dirty="0" err="1">
                <a:latin typeface="Aldhabi" panose="01000000000000000000" pitchFamily="2" charset="-78"/>
                <a:cs typeface="Aldhabi" panose="01000000000000000000" pitchFamily="2" charset="-78"/>
              </a:rPr>
              <a:t>Isc</a:t>
            </a:r>
            <a:r>
              <a:rPr lang="en-US" sz="2600" dirty="0">
                <a:latin typeface="Aldhabi" panose="01000000000000000000" pitchFamily="2" charset="-78"/>
                <a:cs typeface="Aldhabi" panose="01000000000000000000" pitchFamily="2" charset="-78"/>
              </a:rPr>
              <a:t>=</a:t>
            </a:r>
            <a:r>
              <a:rPr lang="en-US" dirty="0">
                <a:cs typeface="Aldhabi" panose="01000000000000000000" pitchFamily="2" charset="-78"/>
              </a:rPr>
              <a:t>18.57</a:t>
            </a:r>
            <a:r>
              <a:rPr lang="en-US" sz="2600" dirty="0">
                <a:latin typeface="Aldhabi" panose="01000000000000000000" pitchFamily="2" charset="-78"/>
                <a:cs typeface="Aldhabi" panose="01000000000000000000" pitchFamily="2" charset="-78"/>
              </a:rPr>
              <a:t>A</a:t>
            </a:r>
            <a:br>
              <a:rPr lang="en-US" sz="2600" dirty="0">
                <a:latin typeface="Aldhabi" panose="01000000000000000000" pitchFamily="2" charset="-78"/>
                <a:cs typeface="Aldhabi" panose="01000000000000000000" pitchFamily="2" charset="-78"/>
              </a:rPr>
            </a:br>
            <a:r>
              <a:rPr lang="en-US" sz="2600" dirty="0">
                <a:latin typeface="Aldhabi" panose="01000000000000000000" pitchFamily="2" charset="-78"/>
                <a:cs typeface="Aldhabi" panose="01000000000000000000" pitchFamily="2" charset="-78"/>
              </a:rPr>
              <a:t>The total effort of the two groups will be </a:t>
            </a:r>
            <a:r>
              <a:rPr lang="en-US" sz="2600" dirty="0" err="1">
                <a:latin typeface="Aldhabi" panose="01000000000000000000" pitchFamily="2" charset="-78"/>
                <a:cs typeface="Aldhabi" panose="01000000000000000000" pitchFamily="2" charset="-78"/>
              </a:rPr>
              <a:t>Voc</a:t>
            </a:r>
            <a:r>
              <a:rPr lang="en-US" sz="2600" dirty="0">
                <a:latin typeface="Aldhabi" panose="01000000000000000000" pitchFamily="2" charset="-78"/>
                <a:cs typeface="Aldhabi" panose="01000000000000000000" pitchFamily="2" charset="-78"/>
              </a:rPr>
              <a:t> </a:t>
            </a:r>
            <a:r>
              <a:rPr lang="en-US" sz="2600" dirty="0" smtClean="0">
                <a:latin typeface="Aldhabi" panose="01000000000000000000" pitchFamily="2" charset="-78"/>
                <a:cs typeface="Aldhabi" panose="01000000000000000000" pitchFamily="2" charset="-78"/>
              </a:rPr>
              <a:t>=</a:t>
            </a:r>
            <a:r>
              <a:rPr lang="en-US" sz="1600" dirty="0" smtClean="0">
                <a:cs typeface="Aldhabi" panose="01000000000000000000" pitchFamily="2" charset="-78"/>
              </a:rPr>
              <a:t>458.7*2=917.4 v </a:t>
            </a:r>
            <a:r>
              <a:rPr lang="en-US" sz="1600" dirty="0" err="1">
                <a:cs typeface="Aldhabi" panose="01000000000000000000" pitchFamily="2" charset="-78"/>
              </a:rPr>
              <a:t>Isc</a:t>
            </a:r>
            <a:r>
              <a:rPr lang="en-US" sz="1600" dirty="0">
                <a:cs typeface="Aldhabi" panose="01000000000000000000" pitchFamily="2" charset="-78"/>
              </a:rPr>
              <a:t>=18.57*2=37.14A </a:t>
            </a:r>
            <a:br>
              <a:rPr lang="en-US" sz="1600" dirty="0">
                <a:cs typeface="Aldhabi" panose="01000000000000000000" pitchFamily="2" charset="-78"/>
              </a:rPr>
            </a:br>
            <a:r>
              <a:rPr lang="en-US" sz="1600" dirty="0" smtClean="0">
                <a:cs typeface="Aldhabi" panose="01000000000000000000" pitchFamily="2" charset="-78"/>
              </a:rPr>
              <a:t> </a:t>
            </a:r>
            <a:r>
              <a:rPr lang="en-US" sz="2600" dirty="0">
                <a:solidFill>
                  <a:schemeClr val="accent2">
                    <a:lumMod val="50000"/>
                  </a:schemeClr>
                </a:solidFill>
                <a:latin typeface="Aldhabi" panose="01000000000000000000" pitchFamily="2" charset="-78"/>
                <a:cs typeface="Aldhabi" panose="01000000000000000000" pitchFamily="2" charset="-78"/>
              </a:rPr>
              <a:t/>
            </a:r>
            <a:br>
              <a:rPr lang="en-US" sz="2600" dirty="0">
                <a:solidFill>
                  <a:schemeClr val="accent2">
                    <a:lumMod val="50000"/>
                  </a:schemeClr>
                </a:solidFill>
                <a:latin typeface="Aldhabi" panose="01000000000000000000" pitchFamily="2" charset="-78"/>
                <a:cs typeface="Aldhabi" panose="01000000000000000000" pitchFamily="2" charset="-78"/>
              </a:rPr>
            </a:br>
            <a:r>
              <a:rPr lang="en-US" sz="2600" dirty="0" smtClean="0">
                <a:solidFill>
                  <a:schemeClr val="accent2">
                    <a:lumMod val="50000"/>
                  </a:schemeClr>
                </a:solidFill>
                <a:latin typeface="Aldhabi" panose="01000000000000000000" pitchFamily="2" charset="-78"/>
                <a:cs typeface="Aldhabi" panose="01000000000000000000" pitchFamily="2" charset="-78"/>
              </a:rPr>
              <a:t> </a:t>
            </a:r>
            <a:endParaRPr lang="en-US" dirty="0">
              <a:solidFill>
                <a:schemeClr val="accent2">
                  <a:lumMod val="50000"/>
                </a:schemeClr>
              </a:solidFill>
              <a:latin typeface="Aldhabi" panose="01000000000000000000" pitchFamily="2" charset="-78"/>
              <a:cs typeface="Aldhabi" panose="01000000000000000000" pitchFamily="2" charset="-78"/>
            </a:endParaRPr>
          </a:p>
        </p:txBody>
      </p:sp>
      <p:sp>
        <p:nvSpPr>
          <p:cNvPr id="4" name="Rectangle 3"/>
          <p:cNvSpPr/>
          <p:nvPr/>
        </p:nvSpPr>
        <p:spPr>
          <a:xfrm>
            <a:off x="1619084" y="1181100"/>
            <a:ext cx="1848016" cy="3429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800" dirty="0" smtClean="0">
                <a:latin typeface="Aldhabi" panose="01000000000000000000" pitchFamily="2" charset="-78"/>
                <a:cs typeface="Aldhabi" panose="01000000000000000000" pitchFamily="2" charset="-78"/>
              </a:rPr>
              <a:t>Charge control.</a:t>
            </a:r>
            <a:endParaRPr lang="en-US" sz="28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123982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5805" y="448850"/>
            <a:ext cx="8911687" cy="755110"/>
          </a:xfrm>
        </p:spPr>
        <p:txBody>
          <a:bodyPr/>
          <a:lstStyle/>
          <a:p>
            <a:r>
              <a:rPr lang="en-GB" b="1" dirty="0">
                <a:latin typeface="Aldhabi" panose="01000000000000000000" pitchFamily="2" charset="-78"/>
                <a:cs typeface="Aldhabi" panose="01000000000000000000" pitchFamily="2" charset="-78"/>
              </a:rPr>
              <a:t>Comparison between one house and  twelve house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30566093"/>
              </p:ext>
            </p:extLst>
          </p:nvPr>
        </p:nvGraphicFramePr>
        <p:xfrm>
          <a:off x="1242059" y="1661159"/>
          <a:ext cx="8503920" cy="3268981"/>
        </p:xfrm>
        <a:graphic>
          <a:graphicData uri="http://schemas.openxmlformats.org/drawingml/2006/table">
            <a:tbl>
              <a:tblPr firstRow="1" firstCol="1" bandRow="1">
                <a:tableStyleId>{5DA37D80-6434-44D0-A028-1B22A696006F}</a:tableStyleId>
              </a:tblPr>
              <a:tblGrid>
                <a:gridCol w="1664625"/>
                <a:gridCol w="2351971"/>
                <a:gridCol w="2597749"/>
                <a:gridCol w="1889575"/>
              </a:tblGrid>
              <a:tr h="1394461">
                <a:tc>
                  <a:txBody>
                    <a:bodyPr/>
                    <a:lstStyle/>
                    <a:p>
                      <a:pPr marL="0" marR="0">
                        <a:lnSpc>
                          <a:spcPct val="115000"/>
                        </a:lnSpc>
                        <a:spcBef>
                          <a:spcPts val="0"/>
                        </a:spcBef>
                        <a:spcAft>
                          <a:spcPts val="1000"/>
                        </a:spcAft>
                      </a:pPr>
                      <a:r>
                        <a:rPr lang="en-US" sz="1200" u="none" dirty="0">
                          <a:effectLst/>
                        </a:rPr>
                        <a:t>system voltage</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360045" marR="0">
                        <a:lnSpc>
                          <a:spcPct val="115000"/>
                        </a:lnSpc>
                        <a:spcBef>
                          <a:spcPts val="0"/>
                        </a:spcBef>
                        <a:spcAft>
                          <a:spcPts val="1000"/>
                        </a:spcAft>
                      </a:pPr>
                      <a:r>
                        <a:rPr lang="en-US" sz="1050" u="none" dirty="0">
                          <a:effectLst/>
                        </a:rPr>
                        <a:t>Battery bank capacity </a:t>
                      </a:r>
                      <a:r>
                        <a:rPr lang="ar-SA" sz="1050" u="none" dirty="0">
                          <a:effectLst/>
                        </a:rPr>
                        <a:t> =</a:t>
                      </a:r>
                      <a:r>
                        <a:rPr lang="en-US" sz="1050" u="none" dirty="0">
                          <a:effectLst/>
                        </a:rPr>
                        <a:t> ( energy quantity * Number of standby days )/( DOD * System efficiency * system voltage</a:t>
                      </a:r>
                      <a:r>
                        <a:rPr lang="en-US" sz="1050" u="none" dirty="0" smtClean="0">
                          <a:effectLst/>
                        </a:rPr>
                        <a:t>)</a:t>
                      </a:r>
                      <a:endParaRPr lang="en-US" sz="1000" u="none" dirty="0">
                        <a:effectLst/>
                      </a:endParaRPr>
                    </a:p>
                  </a:txBody>
                  <a:tcPr marL="68580" marR="68580" marT="0" marB="0"/>
                </a:tc>
                <a:tc>
                  <a:txBody>
                    <a:bodyPr/>
                    <a:lstStyle/>
                    <a:p>
                      <a:pPr marL="0" marR="0">
                        <a:lnSpc>
                          <a:spcPct val="115000"/>
                        </a:lnSpc>
                        <a:spcBef>
                          <a:spcPts val="0"/>
                        </a:spcBef>
                        <a:spcAft>
                          <a:spcPts val="1000"/>
                        </a:spcAft>
                      </a:pPr>
                      <a:r>
                        <a:rPr lang="en-US" sz="1050" u="none" dirty="0">
                          <a:effectLst/>
                        </a:rPr>
                        <a:t>               number of batteries </a:t>
                      </a:r>
                      <a:r>
                        <a:rPr lang="ar-SA" sz="1050" u="none" dirty="0">
                          <a:effectLst/>
                        </a:rPr>
                        <a:t>=</a:t>
                      </a:r>
                      <a:r>
                        <a:rPr lang="en-US" sz="1050" u="none" dirty="0">
                          <a:effectLst/>
                        </a:rPr>
                        <a:t>  Battery bank capacity  / Single battery capacity</a:t>
                      </a:r>
                      <a:endParaRPr lang="en-US" sz="1000" u="none" dirty="0">
                        <a:effectLst/>
                      </a:endParaRPr>
                    </a:p>
                    <a:p>
                      <a:pPr marL="0" marR="0">
                        <a:lnSpc>
                          <a:spcPct val="115000"/>
                        </a:lnSpc>
                        <a:spcBef>
                          <a:spcPts val="0"/>
                        </a:spcBef>
                        <a:spcAft>
                          <a:spcPts val="1000"/>
                        </a:spcAft>
                      </a:pPr>
                      <a:r>
                        <a:rPr lang="en-US" sz="1050" u="none" dirty="0">
                          <a:effectLst/>
                        </a:rPr>
                        <a:t>                                                    = Battery bank capacity  / 100Ah = </a:t>
                      </a:r>
                      <a:endParaRPr lang="en-US" sz="1000" u="none" dirty="0">
                        <a:effectLst/>
                      </a:endParaRPr>
                    </a:p>
                    <a:p>
                      <a:pPr marL="0" marR="0">
                        <a:lnSpc>
                          <a:spcPct val="115000"/>
                        </a:lnSpc>
                        <a:spcBef>
                          <a:spcPts val="0"/>
                        </a:spcBef>
                        <a:spcAft>
                          <a:spcPts val="1000"/>
                        </a:spcAft>
                      </a:pPr>
                      <a:r>
                        <a:rPr lang="en-US" sz="1050" u="none" strike="noStrike" dirty="0">
                          <a:effectLst/>
                        </a:rPr>
                        <a:t> </a:t>
                      </a:r>
                      <a:endParaRPr lang="en-US" sz="10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050" u="none" dirty="0">
                          <a:effectLst/>
                        </a:rPr>
                        <a:t>               number of batteries </a:t>
                      </a:r>
                      <a:r>
                        <a:rPr lang="ar-SA" sz="1050" u="none" dirty="0">
                          <a:effectLst/>
                        </a:rPr>
                        <a:t>=</a:t>
                      </a:r>
                      <a:r>
                        <a:rPr lang="en-US" sz="1050" u="none" dirty="0">
                          <a:effectLst/>
                        </a:rPr>
                        <a:t>  Battery bank capacity  / Single battery capacity</a:t>
                      </a:r>
                      <a:endParaRPr lang="en-US" sz="1000" u="none" dirty="0">
                        <a:effectLst/>
                      </a:endParaRPr>
                    </a:p>
                    <a:p>
                      <a:pPr marL="0" marR="0">
                        <a:lnSpc>
                          <a:spcPct val="115000"/>
                        </a:lnSpc>
                        <a:spcBef>
                          <a:spcPts val="0"/>
                        </a:spcBef>
                        <a:spcAft>
                          <a:spcPts val="1000"/>
                        </a:spcAft>
                      </a:pPr>
                      <a:r>
                        <a:rPr lang="en-US" sz="1050" u="none" dirty="0">
                          <a:effectLst/>
                        </a:rPr>
                        <a:t>                                                    = Battery bank capacity  / 200Ah = </a:t>
                      </a:r>
                      <a:endParaRPr lang="en-US" sz="1000" u="none" dirty="0">
                        <a:effectLst/>
                      </a:endParaRPr>
                    </a:p>
                    <a:p>
                      <a:pPr marL="0" marR="0">
                        <a:lnSpc>
                          <a:spcPct val="115000"/>
                        </a:lnSpc>
                        <a:spcBef>
                          <a:spcPts val="0"/>
                        </a:spcBef>
                        <a:spcAft>
                          <a:spcPts val="1000"/>
                        </a:spcAft>
                      </a:pPr>
                      <a:r>
                        <a:rPr lang="en-US" sz="1050" u="none" strike="noStrike" dirty="0">
                          <a:effectLst/>
                        </a:rPr>
                        <a:t> </a:t>
                      </a:r>
                      <a:endParaRPr lang="en-US" sz="10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56795">
                <a:tc>
                  <a:txBody>
                    <a:bodyPr/>
                    <a:lstStyle/>
                    <a:p>
                      <a:r>
                        <a:rPr lang="en-US" sz="1200" b="1" i="0" dirty="0">
                          <a:solidFill>
                            <a:srgbClr val="000000"/>
                          </a:solidFill>
                          <a:effectLst/>
                          <a:latin typeface="Calibri" panose="020F0502020204030204" pitchFamily="34" charset="0"/>
                        </a:rPr>
                        <a:t>24v </a:t>
                      </a:r>
                      <a:endParaRPr lang="en-US" dirty="0">
                        <a:effectLs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dirty="0" smtClean="0">
                          <a:solidFill>
                            <a:srgbClr val="000000"/>
                          </a:solidFill>
                          <a:effectLst/>
                          <a:latin typeface="Calibri" panose="020F0502020204030204" pitchFamily="34" charset="0"/>
                        </a:rPr>
                        <a:t> </a:t>
                      </a:r>
                      <a:r>
                        <a:rPr lang="en-US" sz="1200" u="none" dirty="0" smtClean="0">
                          <a:effectLst/>
                        </a:rPr>
                        <a:t> (4.777kw * 1 )/( 80% * 0.8 * system voltage)=</a:t>
                      </a:r>
                      <a:endParaRPr lang="en-US" sz="1100" u="none" dirty="0" smtClean="0">
                        <a:effectLst/>
                        <a:latin typeface="Calibri" panose="020F0502020204030204" pitchFamily="34" charset="0"/>
                        <a:ea typeface="Calibri" panose="020F0502020204030204" pitchFamily="34" charset="0"/>
                        <a:cs typeface="Arial" panose="020B0604020202020204" pitchFamily="34" charset="0"/>
                      </a:endParaRPr>
                    </a:p>
                    <a:p>
                      <a:r>
                        <a:rPr lang="en-US" sz="1200" b="0" i="0" dirty="0" smtClean="0">
                          <a:solidFill>
                            <a:srgbClr val="000000"/>
                          </a:solidFill>
                          <a:effectLst/>
                          <a:latin typeface="Calibri" panose="020F0502020204030204" pitchFamily="34" charset="0"/>
                        </a:rPr>
                        <a:t>311Ah </a:t>
                      </a:r>
                      <a:endParaRPr lang="en-US" sz="1800" b="0" dirty="0">
                        <a:effectLst/>
                      </a:endParaRPr>
                    </a:p>
                  </a:txBody>
                  <a:tcPr anchor="ctr"/>
                </a:tc>
                <a:tc>
                  <a:txBody>
                    <a:bodyPr/>
                    <a:lstStyle/>
                    <a:p>
                      <a:r>
                        <a:rPr lang="en-US" sz="1400" b="0" dirty="0" smtClean="0">
                          <a:effectLst/>
                        </a:rPr>
                        <a:t>3.11</a:t>
                      </a:r>
                      <a:r>
                        <a:rPr lang="en-US" sz="1400" b="0" baseline="0" dirty="0" smtClean="0">
                          <a:effectLst/>
                        </a:rPr>
                        <a:t> ~ 4 </a:t>
                      </a:r>
                      <a:endParaRPr lang="en-US" sz="1400" b="0" dirty="0">
                        <a:effectLst/>
                      </a:endParaRPr>
                    </a:p>
                  </a:txBody>
                  <a:tcPr anchor="ctr"/>
                </a:tc>
                <a:tc>
                  <a:txBody>
                    <a:bodyPr/>
                    <a:lstStyle/>
                    <a:p>
                      <a:r>
                        <a:rPr lang="en-US" sz="1200" b="0" i="0" dirty="0" smtClean="0">
                          <a:solidFill>
                            <a:srgbClr val="000000"/>
                          </a:solidFill>
                          <a:effectLst/>
                          <a:latin typeface="Calibri" panose="020F0502020204030204" pitchFamily="34" charset="0"/>
                        </a:rPr>
                        <a:t>1.555</a:t>
                      </a:r>
                      <a:r>
                        <a:rPr lang="en-US" sz="1200" b="0" i="0" baseline="0" dirty="0" smtClean="0">
                          <a:solidFill>
                            <a:srgbClr val="000000"/>
                          </a:solidFill>
                          <a:effectLst/>
                          <a:latin typeface="Calibri" panose="020F0502020204030204" pitchFamily="34" charset="0"/>
                        </a:rPr>
                        <a:t> ~ 2 </a:t>
                      </a:r>
                      <a:endParaRPr lang="en-US" sz="1800" b="0" dirty="0">
                        <a:effectLst/>
                      </a:endParaRPr>
                    </a:p>
                  </a:txBody>
                  <a:tcPr anchor="ctr"/>
                </a:tc>
              </a:tr>
              <a:tr h="914845">
                <a:tc>
                  <a:txBody>
                    <a:bodyPr/>
                    <a:lstStyle/>
                    <a:p>
                      <a:pPr marL="0" marR="0">
                        <a:lnSpc>
                          <a:spcPct val="115000"/>
                        </a:lnSpc>
                        <a:spcBef>
                          <a:spcPts val="0"/>
                        </a:spcBef>
                        <a:spcAft>
                          <a:spcPts val="1000"/>
                        </a:spcAft>
                      </a:pPr>
                      <a:r>
                        <a:rPr lang="en-US" sz="1200" u="sng" dirty="0">
                          <a:effectLst/>
                        </a:rPr>
                        <a:t>48v</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indent="0" algn="l" defTabSz="457200" rtl="0" eaLnBrk="1" fontAlgn="auto" latinLnBrk="0" hangingPunct="1">
                        <a:lnSpc>
                          <a:spcPct val="115000"/>
                        </a:lnSpc>
                        <a:spcBef>
                          <a:spcPts val="0"/>
                        </a:spcBef>
                        <a:spcAft>
                          <a:spcPts val="1000"/>
                        </a:spcAft>
                        <a:buClrTx/>
                        <a:buSzTx/>
                        <a:buFontTx/>
                        <a:buNone/>
                        <a:tabLst/>
                        <a:defRPr/>
                      </a:pPr>
                      <a:r>
                        <a:rPr lang="en-US" sz="1200" u="sng" dirty="0" smtClean="0">
                          <a:effectLst/>
                        </a:rPr>
                        <a:t>=</a:t>
                      </a:r>
                      <a:r>
                        <a:rPr lang="en-US" sz="1200" u="none" dirty="0" smtClean="0">
                          <a:effectLst/>
                        </a:rPr>
                        <a:t> (57324kw * 1 )/( 80% * 0.8 * system voltage)= </a:t>
                      </a:r>
                      <a:endParaRPr lang="en-US" sz="1100" u="none" dirty="0" smtClean="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1200" u="none" dirty="0" smtClean="0">
                          <a:effectLst/>
                        </a:rPr>
                        <a:t>1866.015Ah</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dirty="0">
                          <a:effectLst/>
                        </a:rPr>
                        <a:t>18.66 ~ 19</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15000"/>
                        </a:lnSpc>
                        <a:spcBef>
                          <a:spcPts val="0"/>
                        </a:spcBef>
                        <a:spcAft>
                          <a:spcPts val="1000"/>
                        </a:spcAft>
                      </a:pPr>
                      <a:r>
                        <a:rPr lang="en-US" sz="1200" u="none" dirty="0">
                          <a:effectLst/>
                        </a:rPr>
                        <a:t>9.33 ~ 10</a:t>
                      </a:r>
                      <a:endParaRPr lang="en-US" sz="1100" u="none"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4" name="Rectangle 3"/>
          <p:cNvSpPr/>
          <p:nvPr/>
        </p:nvSpPr>
        <p:spPr>
          <a:xfrm>
            <a:off x="1626704" y="1032510"/>
            <a:ext cx="1582310" cy="3429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800" dirty="0" smtClean="0">
                <a:latin typeface="Aldhabi" panose="01000000000000000000" pitchFamily="2" charset="-78"/>
                <a:cs typeface="Aldhabi" panose="01000000000000000000" pitchFamily="2" charset="-78"/>
              </a:rPr>
              <a:t>Batteries</a:t>
            </a:r>
            <a:endParaRPr lang="en-US" sz="2800" dirty="0">
              <a:latin typeface="Aldhabi" panose="01000000000000000000" pitchFamily="2" charset="-78"/>
              <a:cs typeface="Aldhabi" panose="01000000000000000000" pitchFamily="2" charset="-78"/>
            </a:endParaRPr>
          </a:p>
        </p:txBody>
      </p:sp>
      <p:sp>
        <p:nvSpPr>
          <p:cNvPr id="6" name="Rectangle 1"/>
          <p:cNvSpPr>
            <a:spLocks noChangeArrowheads="1"/>
          </p:cNvSpPr>
          <p:nvPr/>
        </p:nvSpPr>
        <p:spPr bwMode="auto">
          <a:xfrm>
            <a:off x="-601980" y="-40386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a:xfrm>
            <a:off x="556261" y="5501640"/>
            <a:ext cx="2407919" cy="44958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dirty="0" smtClean="0"/>
              <a:t>We use this equation  </a:t>
            </a:r>
            <a:endParaRPr lang="en-US" sz="1600" dirty="0"/>
          </a:p>
        </p:txBody>
      </p:sp>
      <p:sp>
        <p:nvSpPr>
          <p:cNvPr id="8" name="Rectangle 7"/>
          <p:cNvSpPr/>
          <p:nvPr/>
        </p:nvSpPr>
        <p:spPr>
          <a:xfrm>
            <a:off x="3863340" y="5417820"/>
            <a:ext cx="6225540" cy="61722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400" dirty="0"/>
              <a:t>number of batteries = Battery bank capacity / Single battery capacity </a:t>
            </a:r>
            <a:br>
              <a:rPr lang="en-US" sz="1400" dirty="0"/>
            </a:br>
            <a:endParaRPr lang="en-US" sz="1400" dirty="0"/>
          </a:p>
        </p:txBody>
      </p:sp>
      <p:cxnSp>
        <p:nvCxnSpPr>
          <p:cNvPr id="10" name="Straight Arrow Connector 9"/>
          <p:cNvCxnSpPr/>
          <p:nvPr/>
        </p:nvCxnSpPr>
        <p:spPr>
          <a:xfrm>
            <a:off x="3048000" y="5726430"/>
            <a:ext cx="769620" cy="76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435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latin typeface="+mn-lt"/>
              </a:rPr>
              <a:t>Designing </a:t>
            </a:r>
            <a:r>
              <a:rPr lang="en-GB" sz="2400" dirty="0" smtClean="0">
                <a:latin typeface="+mn-lt"/>
              </a:rPr>
              <a:t>stand-alone PV-system. by </a:t>
            </a:r>
            <a:r>
              <a:rPr lang="en-GB" sz="2400" dirty="0" err="1" smtClean="0">
                <a:latin typeface="+mn-lt"/>
              </a:rPr>
              <a:t>pv</a:t>
            </a:r>
            <a:r>
              <a:rPr lang="en-GB" sz="2400" dirty="0" smtClean="0">
                <a:latin typeface="+mn-lt"/>
              </a:rPr>
              <a:t> sys program  .</a:t>
            </a:r>
            <a:endParaRPr lang="en-US" sz="2400" dirty="0">
              <a:latin typeface="+mn-lt"/>
            </a:endParaRPr>
          </a:p>
        </p:txBody>
      </p:sp>
      <p:sp>
        <p:nvSpPr>
          <p:cNvPr id="3" name="Content Placeholder 2"/>
          <p:cNvSpPr>
            <a:spLocks noGrp="1"/>
          </p:cNvSpPr>
          <p:nvPr>
            <p:ph idx="1"/>
          </p:nvPr>
        </p:nvSpPr>
        <p:spPr>
          <a:xfrm>
            <a:off x="295592" y="1264190"/>
            <a:ext cx="8915400" cy="3777622"/>
          </a:xfrm>
        </p:spPr>
        <p:txBody>
          <a:bodyPr/>
          <a:lstStyle/>
          <a:p>
            <a:r>
              <a:rPr lang="en-US" b="1" dirty="0"/>
              <a:t> We choose the following electrical loads for each house: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3278" y="1802762"/>
            <a:ext cx="8920684" cy="4700276"/>
          </a:xfrm>
          <a:prstGeom prst="rect">
            <a:avLst/>
          </a:prstGeom>
        </p:spPr>
      </p:pic>
    </p:spTree>
    <p:extLst>
      <p:ext uri="{BB962C8B-B14F-4D97-AF65-F5344CB8AC3E}">
        <p14:creationId xmlns:p14="http://schemas.microsoft.com/office/powerpoint/2010/main" val="84819252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219</TotalTime>
  <Words>1267</Words>
  <Application>Microsoft Office PowerPoint</Application>
  <PresentationFormat>Widescreen</PresentationFormat>
  <Paragraphs>314</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Aldhabi</vt:lpstr>
      <vt:lpstr>Arial</vt:lpstr>
      <vt:lpstr>Calibri</vt:lpstr>
      <vt:lpstr>Century Gothic</vt:lpstr>
      <vt:lpstr>Symbol</vt:lpstr>
      <vt:lpstr>Tahoma</vt:lpstr>
      <vt:lpstr>Wingdings 3</vt:lpstr>
      <vt:lpstr>Wisp</vt:lpstr>
      <vt:lpstr>Graduation Project Report (2)  Off-grid solar system design. </vt:lpstr>
      <vt:lpstr>Contents: </vt:lpstr>
      <vt:lpstr>Introduction:</vt:lpstr>
      <vt:lpstr>Daily consumption  for each house</vt:lpstr>
      <vt:lpstr>Comparison between one house and  twelve house .</vt:lpstr>
      <vt:lpstr>Comparison between one house and  twelve house</vt:lpstr>
      <vt:lpstr>Comparison between one house and  twelve house</vt:lpstr>
      <vt:lpstr>Comparison between one house and  twelve house</vt:lpstr>
      <vt:lpstr>Designing stand-alone PV-system. by pv sys program  .</vt:lpstr>
      <vt:lpstr>PV energy system.</vt:lpstr>
      <vt:lpstr>Determine the phase number of solar cells in series, parallel and area Photovoltaic units</vt:lpstr>
      <vt:lpstr>We choose the type and size of the battery, and the program determines the number of      batteries needed, and how to connect them in series and parallel, as we choose one day      without sunlight, so we need 4 batteries to feed the load for one day without sun</vt:lpstr>
      <vt:lpstr>The summary of the design</vt:lpstr>
      <vt:lpstr>. Implementation of the project 1 by MATLAB software. </vt:lpstr>
      <vt:lpstr>Economic feasibility</vt:lpstr>
      <vt:lpstr> A complete off-grid solar power system of 1.16Kwp </vt:lpstr>
      <vt:lpstr>:  Economic feasibility of a system designed to supply the electricity needs of 12 homes Install  13.42Kwp</vt:lpstr>
      <vt:lpstr>: A comparison between installing a system for each home and installing a complete system for all homes </vt:lpstr>
      <vt:lpstr>The final comparison between the cost of designing a system for one house, and the cost of a house from a system designed for 12 houses :</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 Report (2)  Off-grid solar system design.</dc:title>
  <dc:creator>Microsoft account</dc:creator>
  <cp:lastModifiedBy>Microsoft account</cp:lastModifiedBy>
  <cp:revision>23</cp:revision>
  <dcterms:created xsi:type="dcterms:W3CDTF">2023-06-06T19:16:07Z</dcterms:created>
  <dcterms:modified xsi:type="dcterms:W3CDTF">2023-07-10T19:07:11Z</dcterms:modified>
</cp:coreProperties>
</file>