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2" r:id="rId2"/>
  </p:sldMasterIdLst>
  <p:notesMasterIdLst>
    <p:notesMasterId r:id="rId99"/>
  </p:notesMasterIdLst>
  <p:sldIdLst>
    <p:sldId id="257" r:id="rId3"/>
    <p:sldId id="318" r:id="rId4"/>
    <p:sldId id="319" r:id="rId5"/>
    <p:sldId id="320" r:id="rId6"/>
    <p:sldId id="278" r:id="rId7"/>
    <p:sldId id="321" r:id="rId8"/>
    <p:sldId id="322" r:id="rId9"/>
    <p:sldId id="323" r:id="rId10"/>
    <p:sldId id="324" r:id="rId11"/>
    <p:sldId id="325" r:id="rId12"/>
    <p:sldId id="327" r:id="rId13"/>
    <p:sldId id="371" r:id="rId14"/>
    <p:sldId id="328" r:id="rId15"/>
    <p:sldId id="329" r:id="rId16"/>
    <p:sldId id="330" r:id="rId17"/>
    <p:sldId id="331" r:id="rId18"/>
    <p:sldId id="332" r:id="rId19"/>
    <p:sldId id="333" r:id="rId20"/>
    <p:sldId id="361" r:id="rId21"/>
    <p:sldId id="362" r:id="rId22"/>
    <p:sldId id="364" r:id="rId23"/>
    <p:sldId id="365" r:id="rId24"/>
    <p:sldId id="363" r:id="rId25"/>
    <p:sldId id="366" r:id="rId26"/>
    <p:sldId id="367" r:id="rId27"/>
    <p:sldId id="368" r:id="rId28"/>
    <p:sldId id="369" r:id="rId29"/>
    <p:sldId id="370" r:id="rId30"/>
    <p:sldId id="267" r:id="rId31"/>
    <p:sldId id="268" r:id="rId32"/>
    <p:sldId id="269" r:id="rId33"/>
    <p:sldId id="270" r:id="rId34"/>
    <p:sldId id="271" r:id="rId35"/>
    <p:sldId id="273" r:id="rId36"/>
    <p:sldId id="272" r:id="rId37"/>
    <p:sldId id="274" r:id="rId38"/>
    <p:sldId id="288" r:id="rId39"/>
    <p:sldId id="275" r:id="rId40"/>
    <p:sldId id="276" r:id="rId41"/>
    <p:sldId id="277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86" r:id="rId50"/>
    <p:sldId id="287" r:id="rId51"/>
    <p:sldId id="289" r:id="rId52"/>
    <p:sldId id="290" r:id="rId53"/>
    <p:sldId id="291" r:id="rId54"/>
    <p:sldId id="292" r:id="rId55"/>
    <p:sldId id="293" r:id="rId56"/>
    <p:sldId id="294" r:id="rId57"/>
    <p:sldId id="295" r:id="rId58"/>
    <p:sldId id="296" r:id="rId59"/>
    <p:sldId id="297" r:id="rId60"/>
    <p:sldId id="299" r:id="rId61"/>
    <p:sldId id="300" r:id="rId62"/>
    <p:sldId id="303" r:id="rId63"/>
    <p:sldId id="306" r:id="rId64"/>
    <p:sldId id="307" r:id="rId65"/>
    <p:sldId id="308" r:id="rId66"/>
    <p:sldId id="304" r:id="rId67"/>
    <p:sldId id="305" r:id="rId68"/>
    <p:sldId id="301" r:id="rId69"/>
    <p:sldId id="302" r:id="rId70"/>
    <p:sldId id="351" r:id="rId71"/>
    <p:sldId id="352" r:id="rId72"/>
    <p:sldId id="353" r:id="rId73"/>
    <p:sldId id="354" r:id="rId74"/>
    <p:sldId id="355" r:id="rId75"/>
    <p:sldId id="356" r:id="rId76"/>
    <p:sldId id="358" r:id="rId77"/>
    <p:sldId id="357" r:id="rId78"/>
    <p:sldId id="359" r:id="rId79"/>
    <p:sldId id="360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72" r:id="rId98"/>
  </p:sldIdLst>
  <p:sldSz cx="10058400" cy="6858000"/>
  <p:notesSz cx="6858000" cy="9144000"/>
  <p:defaultTextStyle>
    <a:defPPr>
      <a:defRPr lang="en-US"/>
    </a:defPPr>
    <a:lvl1pPr marL="0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1324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2647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3970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65293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06617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47940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89263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30587" algn="l" defTabSz="108264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  <a:srgbClr val="4F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 showGuides="1">
      <p:cViewPr varScale="1">
        <p:scale>
          <a:sx n="70" d="100"/>
          <a:sy n="70" d="100"/>
        </p:scale>
        <p:origin x="-1152" y="-90"/>
      </p:cViewPr>
      <p:guideLst>
        <p:guide orient="horz" pos="2160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notesMaster" Target="notesMasters/notesMaster1.xml"/><Relationship Id="rId10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61BF1-5FFF-4FBB-A9B4-964B31472993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685800"/>
            <a:ext cx="5029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443A2-EA61-4B12-AD16-6DDC3DA36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85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1324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2647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23970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65293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06617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47940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89263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30587" algn="l" defTabSz="108264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685800"/>
            <a:ext cx="5029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443A2-EA61-4B12-AD16-6DDC3DA36FFE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9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130431"/>
            <a:ext cx="85496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3886200"/>
            <a:ext cx="70408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1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2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3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65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06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47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89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30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28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631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43"/>
            <a:ext cx="226314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43"/>
            <a:ext cx="662178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83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30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406906"/>
            <a:ext cx="8549640" cy="1362075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2906714"/>
            <a:ext cx="8549640" cy="150018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413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26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39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652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0661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479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8926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3058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600205"/>
            <a:ext cx="4442460" cy="452596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600205"/>
            <a:ext cx="4442460" cy="452596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328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1" y="1535117"/>
            <a:ext cx="4444207" cy="639763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1324" indent="0">
              <a:buNone/>
              <a:defRPr sz="2300" b="1"/>
            </a:lvl2pPr>
            <a:lvl3pPr marL="1082647" indent="0">
              <a:buNone/>
              <a:defRPr sz="2100" b="1"/>
            </a:lvl3pPr>
            <a:lvl4pPr marL="1623970" indent="0">
              <a:buNone/>
              <a:defRPr sz="1900" b="1"/>
            </a:lvl4pPr>
            <a:lvl5pPr marL="2165293" indent="0">
              <a:buNone/>
              <a:defRPr sz="1900" b="1"/>
            </a:lvl5pPr>
            <a:lvl6pPr marL="2706617" indent="0">
              <a:buNone/>
              <a:defRPr sz="1900" b="1"/>
            </a:lvl6pPr>
            <a:lvl7pPr marL="3247940" indent="0">
              <a:buNone/>
              <a:defRPr sz="1900" b="1"/>
            </a:lvl7pPr>
            <a:lvl8pPr marL="3789263" indent="0">
              <a:buNone/>
              <a:defRPr sz="1900" b="1"/>
            </a:lvl8pPr>
            <a:lvl9pPr marL="4330587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1" y="2174875"/>
            <a:ext cx="4444207" cy="3951288"/>
          </a:xfrm>
        </p:spPr>
        <p:txBody>
          <a:bodyPr/>
          <a:lstStyle>
            <a:lvl1pPr>
              <a:defRPr sz="29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1" y="1535117"/>
            <a:ext cx="4445953" cy="639763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1324" indent="0">
              <a:buNone/>
              <a:defRPr sz="2300" b="1"/>
            </a:lvl2pPr>
            <a:lvl3pPr marL="1082647" indent="0">
              <a:buNone/>
              <a:defRPr sz="2100" b="1"/>
            </a:lvl3pPr>
            <a:lvl4pPr marL="1623970" indent="0">
              <a:buNone/>
              <a:defRPr sz="1900" b="1"/>
            </a:lvl4pPr>
            <a:lvl5pPr marL="2165293" indent="0">
              <a:buNone/>
              <a:defRPr sz="1900" b="1"/>
            </a:lvl5pPr>
            <a:lvl6pPr marL="2706617" indent="0">
              <a:buNone/>
              <a:defRPr sz="1900" b="1"/>
            </a:lvl6pPr>
            <a:lvl7pPr marL="3247940" indent="0">
              <a:buNone/>
              <a:defRPr sz="1900" b="1"/>
            </a:lvl7pPr>
            <a:lvl8pPr marL="3789263" indent="0">
              <a:buNone/>
              <a:defRPr sz="1900" b="1"/>
            </a:lvl8pPr>
            <a:lvl9pPr marL="4330587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1" y="2174875"/>
            <a:ext cx="4445953" cy="3951288"/>
          </a:xfrm>
        </p:spPr>
        <p:txBody>
          <a:bodyPr/>
          <a:lstStyle>
            <a:lvl1pPr>
              <a:defRPr sz="29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66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082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70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4" y="273054"/>
            <a:ext cx="3309144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273052"/>
            <a:ext cx="5622925" cy="5853114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4" y="1435103"/>
            <a:ext cx="3309144" cy="4691063"/>
          </a:xfrm>
        </p:spPr>
        <p:txBody>
          <a:bodyPr/>
          <a:lstStyle>
            <a:lvl1pPr marL="0" indent="0">
              <a:buNone/>
              <a:defRPr sz="1700"/>
            </a:lvl1pPr>
            <a:lvl2pPr marL="541324" indent="0">
              <a:buNone/>
              <a:defRPr sz="1400"/>
            </a:lvl2pPr>
            <a:lvl3pPr marL="1082647" indent="0">
              <a:buNone/>
              <a:defRPr sz="1200"/>
            </a:lvl3pPr>
            <a:lvl4pPr marL="1623970" indent="0">
              <a:buNone/>
              <a:defRPr sz="1100"/>
            </a:lvl4pPr>
            <a:lvl5pPr marL="2165293" indent="0">
              <a:buNone/>
              <a:defRPr sz="1100"/>
            </a:lvl5pPr>
            <a:lvl6pPr marL="2706617" indent="0">
              <a:buNone/>
              <a:defRPr sz="1100"/>
            </a:lvl6pPr>
            <a:lvl7pPr marL="3247940" indent="0">
              <a:buNone/>
              <a:defRPr sz="1100"/>
            </a:lvl7pPr>
            <a:lvl8pPr marL="3789263" indent="0">
              <a:buNone/>
              <a:defRPr sz="1100"/>
            </a:lvl8pPr>
            <a:lvl9pPr marL="4330587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054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4800604"/>
            <a:ext cx="603504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12775"/>
            <a:ext cx="603504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41324" indent="0">
              <a:buNone/>
              <a:defRPr sz="3300"/>
            </a:lvl2pPr>
            <a:lvl3pPr marL="1082647" indent="0">
              <a:buNone/>
              <a:defRPr sz="2900"/>
            </a:lvl3pPr>
            <a:lvl4pPr marL="1623970" indent="0">
              <a:buNone/>
              <a:defRPr sz="2300"/>
            </a:lvl4pPr>
            <a:lvl5pPr marL="2165293" indent="0">
              <a:buNone/>
              <a:defRPr sz="2300"/>
            </a:lvl5pPr>
            <a:lvl6pPr marL="2706617" indent="0">
              <a:buNone/>
              <a:defRPr sz="2300"/>
            </a:lvl6pPr>
            <a:lvl7pPr marL="3247940" indent="0">
              <a:buNone/>
              <a:defRPr sz="2300"/>
            </a:lvl7pPr>
            <a:lvl8pPr marL="3789263" indent="0">
              <a:buNone/>
              <a:defRPr sz="2300"/>
            </a:lvl8pPr>
            <a:lvl9pPr marL="4330587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367342"/>
            <a:ext cx="6035040" cy="804863"/>
          </a:xfrm>
        </p:spPr>
        <p:txBody>
          <a:bodyPr/>
          <a:lstStyle>
            <a:lvl1pPr marL="0" indent="0">
              <a:buNone/>
              <a:defRPr sz="1700"/>
            </a:lvl1pPr>
            <a:lvl2pPr marL="541324" indent="0">
              <a:buNone/>
              <a:defRPr sz="1400"/>
            </a:lvl2pPr>
            <a:lvl3pPr marL="1082647" indent="0">
              <a:buNone/>
              <a:defRPr sz="1200"/>
            </a:lvl3pPr>
            <a:lvl4pPr marL="1623970" indent="0">
              <a:buNone/>
              <a:defRPr sz="1100"/>
            </a:lvl4pPr>
            <a:lvl5pPr marL="2165293" indent="0">
              <a:buNone/>
              <a:defRPr sz="1100"/>
            </a:lvl5pPr>
            <a:lvl6pPr marL="2706617" indent="0">
              <a:buNone/>
              <a:defRPr sz="1100"/>
            </a:lvl6pPr>
            <a:lvl7pPr marL="3247940" indent="0">
              <a:buNone/>
              <a:defRPr sz="1100"/>
            </a:lvl7pPr>
            <a:lvl8pPr marL="3789263" indent="0">
              <a:buNone/>
              <a:defRPr sz="1100"/>
            </a:lvl8pPr>
            <a:lvl9pPr marL="4330587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32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274639"/>
            <a:ext cx="9052560" cy="1143000"/>
          </a:xfrm>
          <a:prstGeom prst="rect">
            <a:avLst/>
          </a:prstGeom>
        </p:spPr>
        <p:txBody>
          <a:bodyPr vert="horz" lIns="108265" tIns="54132" rIns="108265" bIns="5413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600205"/>
            <a:ext cx="9052560" cy="4525963"/>
          </a:xfrm>
          <a:prstGeom prst="rect">
            <a:avLst/>
          </a:prstGeom>
        </p:spPr>
        <p:txBody>
          <a:bodyPr vert="horz" lIns="108265" tIns="54132" rIns="108265" bIns="541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6356355"/>
            <a:ext cx="2346960" cy="365125"/>
          </a:xfrm>
          <a:prstGeom prst="rect">
            <a:avLst/>
          </a:prstGeom>
        </p:spPr>
        <p:txBody>
          <a:bodyPr vert="horz" lIns="108265" tIns="54132" rIns="108265" bIns="5413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6356355"/>
            <a:ext cx="3185160" cy="365125"/>
          </a:xfrm>
          <a:prstGeom prst="rect">
            <a:avLst/>
          </a:prstGeom>
        </p:spPr>
        <p:txBody>
          <a:bodyPr vert="horz" lIns="108265" tIns="54132" rIns="108265" bIns="5413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6356355"/>
            <a:ext cx="2346960" cy="365125"/>
          </a:xfrm>
          <a:prstGeom prst="rect">
            <a:avLst/>
          </a:prstGeom>
        </p:spPr>
        <p:txBody>
          <a:bodyPr vert="horz" lIns="108265" tIns="54132" rIns="108265" bIns="5413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6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1082647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5992" indent="-405992" algn="l" defTabSz="1082647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9651" indent="-338327" algn="l" defTabSz="1082647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3308" indent="-270662" algn="l" defTabSz="10826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894632" indent="-270662" algn="l" defTabSz="1082647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955" indent="-270662" algn="l" defTabSz="1082647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77279" indent="-270662" algn="l" defTabSz="10826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8601" indent="-270662" algn="l" defTabSz="10826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59925" indent="-270662" algn="l" defTabSz="10826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1249" indent="-270662" algn="l" defTabSz="10826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24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2647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3970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5293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06617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47940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89263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587" algn="l" defTabSz="108264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8420" y="248658"/>
            <a:ext cx="4442460" cy="1078817"/>
          </a:xfrm>
          <a:prstGeom prst="rect">
            <a:avLst/>
          </a:prstGeom>
          <a:noFill/>
        </p:spPr>
        <p:txBody>
          <a:bodyPr wrap="square" lIns="108265" tIns="54132" rIns="108265" bIns="54132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Description: C:\Documents and Settings\admin\Desktop\NNU_Seal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178" y="1371602"/>
            <a:ext cx="1202948" cy="107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05052" y="2476580"/>
            <a:ext cx="5029200" cy="4522837"/>
          </a:xfrm>
          <a:prstGeom prst="rect">
            <a:avLst/>
          </a:prstGeom>
        </p:spPr>
        <p:txBody>
          <a:bodyPr lIns="108265" tIns="54132" rIns="108265" bIns="54132">
            <a:spAutoFit/>
          </a:bodyPr>
          <a:lstStyle/>
          <a:p>
            <a:pPr marL="97438" algn="ctr">
              <a:lnSpc>
                <a:spcPct val="120000"/>
              </a:lnSpc>
            </a:pP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– 2</a:t>
            </a:r>
          </a:p>
          <a:p>
            <a:pPr marL="97438" algn="ctr">
              <a:lnSpc>
                <a:spcPct val="120000"/>
              </a:lnSpc>
            </a:pPr>
            <a:r>
              <a:rPr lang="en-US" sz="33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3300" b="1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33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Sport Center</a:t>
            </a:r>
          </a:p>
          <a:p>
            <a:pPr marL="97438" algn="ctr"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err="1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</a:t>
            </a:r>
            <a:r>
              <a:rPr lang="en-US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Sholi</a:t>
            </a:r>
            <a:r>
              <a:rPr lang="en-US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err="1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Fakher</a:t>
            </a:r>
            <a:r>
              <a:rPr lang="en-US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Qassem</a:t>
            </a:r>
            <a:r>
              <a:rPr lang="en-US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Mohammad </a:t>
            </a:r>
            <a:r>
              <a:rPr lang="en-US" b="1" dirty="0" err="1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Yaaqbeh</a:t>
            </a:r>
            <a:endParaRPr lang="en-US" b="1" dirty="0" smtClean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438" algn="ctr">
              <a:lnSpc>
                <a:spcPct val="12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supervisor: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300" b="1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Asaad</a:t>
            </a:r>
            <a:r>
              <a:rPr lang="en-US" sz="23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b="1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Arandi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10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Building Plans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286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Area= 1570m2 </a:t>
            </a:r>
            <a:endParaRPr lang="en-US" sz="1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02883" y="1233161"/>
            <a:ext cx="552923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065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Pool Building plans: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Basment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Area= 3040m2</a:t>
            </a:r>
            <a:endParaRPr lang="en-US" sz="1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44374" y="878334"/>
            <a:ext cx="5260694" cy="600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5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Pool Building plans: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Area= 3040m2</a:t>
            </a:r>
            <a:endParaRPr lang="en-US" sz="1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64934" y="588331"/>
            <a:ext cx="5528936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83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Pool Building plans: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Area= 3040m2</a:t>
            </a:r>
            <a:endParaRPr lang="en-US" sz="1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99144" y="566425"/>
            <a:ext cx="5430282" cy="658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29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 Elevation</a:t>
            </a:r>
          </a:p>
        </p:txBody>
      </p:sp>
      <p:pic>
        <p:nvPicPr>
          <p:cNvPr id="7170" name="Picture 2" descr="D:\Uni\مشروع تخرج 2\architectural\el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3" y="2209800"/>
            <a:ext cx="9448800" cy="369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53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 Elevation</a:t>
            </a:r>
          </a:p>
        </p:txBody>
      </p:sp>
      <p:pic>
        <p:nvPicPr>
          <p:cNvPr id="8194" name="Picture 2" descr="D:\Uni\مشروع تخرج 2\architectural\el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039257"/>
            <a:ext cx="9430657" cy="368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09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 Elevation</a:t>
            </a:r>
          </a:p>
        </p:txBody>
      </p:sp>
      <p:pic>
        <p:nvPicPr>
          <p:cNvPr id="9218" name="Picture 2" descr="D:\Uni\مشروع تخرج 2\architectural\e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9448800" cy="369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49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Elevation</a:t>
            </a:r>
          </a:p>
        </p:txBody>
      </p:sp>
      <p:pic>
        <p:nvPicPr>
          <p:cNvPr id="10242" name="Picture 2" descr="D:\Uni\مشروع تخرج 2\architectural\el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43" y="2667000"/>
            <a:ext cx="9448800" cy="191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81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14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A-A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57442" y="-801330"/>
            <a:ext cx="3733800" cy="9756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09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28800" y="2981750"/>
            <a:ext cx="66294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 </a:t>
            </a:r>
            <a:endParaRPr lang="en-US" sz="4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1000" y="457200"/>
            <a:ext cx="259080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00" y="1307432"/>
            <a:ext cx="35814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endParaRPr lang="en-GB" sz="2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</a:t>
            </a:r>
            <a:r>
              <a:rPr lang="en-GB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Project</a:t>
            </a:r>
          </a:p>
          <a:p>
            <a:endParaRPr lang="en-GB" sz="2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endParaRPr lang="en-GB" sz="2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design</a:t>
            </a:r>
          </a:p>
          <a:p>
            <a:endParaRPr lang="en-GB" sz="2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design</a:t>
            </a:r>
          </a:p>
          <a:p>
            <a:endParaRPr lang="en-GB" sz="2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</a:t>
            </a:r>
            <a:r>
              <a:rPr lang="en-GB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25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34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42" y="1683657"/>
            <a:ext cx="4479758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Ecotect</a:t>
            </a:r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analysis: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83657"/>
            <a:ext cx="4818743" cy="381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867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</a:t>
            </a:r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13114"/>
            <a:ext cx="6964680" cy="4724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771" y="1905000"/>
            <a:ext cx="1883229" cy="79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1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 light factor: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8153400" cy="47274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3105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Layers of side walls: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2133600"/>
            <a:ext cx="5210175" cy="3146425"/>
          </a:xfrm>
          <a:prstGeom prst="rect">
            <a:avLst/>
          </a:prstGeom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86" y="2529340"/>
            <a:ext cx="3924300" cy="2354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7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Loads 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371600"/>
            <a:ext cx="6894286" cy="281940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197350"/>
            <a:ext cx="6894286" cy="24320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2857" y="1524000"/>
            <a:ext cx="27351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load :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Heating:  </a:t>
            </a: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269736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  at 12:00 on 18th January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856" y="4648200"/>
            <a:ext cx="27351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: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Cooling: </a:t>
            </a: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464773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  at 13:00 on 15th August</a:t>
            </a:r>
          </a:p>
        </p:txBody>
      </p:sp>
    </p:spTree>
    <p:extLst>
      <p:ext uri="{BB962C8B-B14F-4D97-AF65-F5344CB8AC3E}">
        <p14:creationId xmlns:p14="http://schemas.microsoft.com/office/powerpoint/2010/main" val="162486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Solution: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07" y="1636833"/>
            <a:ext cx="5337629" cy="1793074"/>
          </a:xfrm>
          <a:prstGeom prst="rect">
            <a:avLst/>
          </a:prstGeom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33800"/>
            <a:ext cx="81724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347258"/>
            <a:ext cx="4572000" cy="25738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221335"/>
            <a:ext cx="4419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>
                <a:solidFill>
                  <a:srgbClr val="FF0000"/>
                </a:solidFill>
              </a:rPr>
              <a:t>Tecsound</a:t>
            </a:r>
            <a:r>
              <a:rPr lang="en-US" b="1" i="1" dirty="0">
                <a:solidFill>
                  <a:srgbClr val="FF0000"/>
                </a:solidFill>
              </a:rPr>
              <a:t> Acoustic Roof Membrane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11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Solution: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2867025" cy="318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133600"/>
            <a:ext cx="20574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149" y="2133600"/>
            <a:ext cx="3893252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16002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 view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58737" y="1302603"/>
            <a:ext cx="2857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 perforated steel Deck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34200" y="1544851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Outside view</a:t>
            </a:r>
          </a:p>
        </p:txBody>
      </p:sp>
    </p:spTree>
    <p:extLst>
      <p:ext uri="{BB962C8B-B14F-4D97-AF65-F5344CB8AC3E}">
        <p14:creationId xmlns:p14="http://schemas.microsoft.com/office/powerpoint/2010/main" val="341065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7751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Recommended pool insulation 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7042" y="1177051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Covering :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 descr="http://www.niveau.co.nz/wp-content/uploads/swimming-pools/thermal-covers/thermo4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7914" y="4648200"/>
            <a:ext cx="33718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://www.niveau.co.nz/wp-content/uploads/swimming-pools/thermal-covers/cover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143" y="1743998"/>
            <a:ext cx="3149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Picture 19" descr="http://www.niveau.co.nz/wp-content/uploads/swimming-pools/thermal-covers/P1019761b-276x2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59223" y="1743998"/>
            <a:ext cx="32766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764" y="4092121"/>
            <a:ext cx="4995636" cy="2633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923" y="1768053"/>
            <a:ext cx="2731550" cy="2142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7754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7042" y="457200"/>
            <a:ext cx="57751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Recommended pool insulation 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58" y="1492636"/>
            <a:ext cx="8869571" cy="23998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58" y="3746500"/>
            <a:ext cx="3224763" cy="2895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7042" y="1177051"/>
            <a:ext cx="9127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 insulation: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“Quad-lock Panels, U-value = 0.15-0.28 W/m2.k” 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759200"/>
            <a:ext cx="2618796" cy="287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940" y="3809999"/>
            <a:ext cx="3070860" cy="274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2981751"/>
            <a:ext cx="5715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15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304800"/>
            <a:ext cx="274320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: 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458" y="889575"/>
            <a:ext cx="6557210" cy="4917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7848600" y="3715434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4361765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3134958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78116" y="18288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6832" y="1219200"/>
            <a:ext cx="2346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Main Building</a:t>
            </a:r>
            <a:endParaRPr lang="en-US" sz="1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6832" y="1659523"/>
            <a:ext cx="2823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: 1570 m2 for each floor</a:t>
            </a:r>
            <a:endParaRPr lang="en-US" sz="14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558" y="2475131"/>
            <a:ext cx="3344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 Olympic Swimming pool</a:t>
            </a:r>
            <a:endParaRPr lang="en-US" sz="1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4774" y="2937086"/>
            <a:ext cx="2823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: 3040 m2</a:t>
            </a:r>
            <a:endParaRPr lang="en-US" sz="1400" b="1" dirty="0">
              <a:solidFill>
                <a:srgbClr val="4343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4774" y="3669267"/>
            <a:ext cx="3344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 Basket Ball court</a:t>
            </a:r>
            <a:endParaRPr lang="en-US" sz="1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1185" y="4131222"/>
            <a:ext cx="2823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: 3200 m2</a:t>
            </a:r>
            <a:endParaRPr lang="en-US" sz="1400" b="1" dirty="0">
              <a:solidFill>
                <a:srgbClr val="4343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690" y="5008096"/>
            <a:ext cx="3344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4: Multipurpose Building</a:t>
            </a:r>
            <a:endParaRPr lang="en-US" sz="1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9101" y="5470051"/>
            <a:ext cx="2823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: 1200 m2 for each floor</a:t>
            </a:r>
            <a:endParaRPr lang="en-US" sz="1400" b="1" dirty="0">
              <a:solidFill>
                <a:srgbClr val="4343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23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6409" y="1439838"/>
            <a:ext cx="93827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(ACI 318-08).</a:t>
            </a:r>
          </a:p>
          <a:p>
            <a:pPr>
              <a:lnSpc>
                <a:spcPct val="150000"/>
              </a:lnSpc>
            </a:pP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American Institute Of Steel Construction code (</a:t>
            </a: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AISC 360-05)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seismic design according to UBC-97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analysis and design were done using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SAP2000, and 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2013  programs.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0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041975"/>
            <a:ext cx="770632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Concrete compressive strength</a:t>
            </a:r>
          </a:p>
          <a:p>
            <a:pPr>
              <a:lnSpc>
                <a:spcPct val="200000"/>
              </a:lnSpc>
            </a:pPr>
            <a:r>
              <a:rPr lang="en-US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=24 MPa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slabs and beams.</a:t>
            </a:r>
            <a:endParaRPr lang="en-U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f’c</a:t>
            </a:r>
            <a:r>
              <a:rPr lang="en-US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=28MPa </a:t>
            </a:r>
            <a:r>
              <a:rPr 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walls, columns and footings. 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2.Yielding strength of steel</a:t>
            </a:r>
          </a:p>
          <a:p>
            <a:pPr>
              <a:lnSpc>
                <a:spcPct val="200000"/>
              </a:lnSpc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yield strength of steel </a:t>
            </a:r>
            <a:r>
              <a:rPr lang="en-US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420MPa 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Bearing capacity of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bearing capacity of soil =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 KN/m2</a:t>
            </a:r>
          </a:p>
        </p:txBody>
      </p:sp>
    </p:spTree>
    <p:extLst>
      <p:ext uri="{BB962C8B-B14F-4D97-AF65-F5344CB8AC3E}">
        <p14:creationId xmlns:p14="http://schemas.microsoft.com/office/powerpoint/2010/main" val="844787795"/>
      </p:ext>
    </p:extLst>
  </p:cSld>
  <p:clrMapOvr>
    <a:masterClrMapping/>
  </p:clrMapOvr>
  <p:transition spd="slow" advTm="30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systems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97042" y="1295400"/>
            <a:ext cx="7391400" cy="4876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05992" indent="-40599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9651" indent="-338327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3308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94632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595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727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18601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5992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124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way solid slab with drop beams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“Main Building”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“Pool Building”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 ribbed </a:t>
            </a: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“Pool Building”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Thickness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 solid </a:t>
            </a: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= 25cm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 span  = 3m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</a:t>
            </a:r>
            <a:r>
              <a:rPr lang="en-US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= 30cm</a:t>
            </a:r>
            <a:endParaRPr lang="en-US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87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98714" y="1219200"/>
            <a:ext cx="7746064" cy="5100269"/>
          </a:xfrm>
          <a:prstGeom prst="rect">
            <a:avLst/>
          </a:prstGeom>
        </p:spPr>
        <p:txBody>
          <a:bodyPr>
            <a:normAutofit/>
          </a:bodyPr>
          <a:lstStyle>
            <a:lvl1pPr marL="405992" indent="-40599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9651" indent="-338327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3308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94632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595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727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18601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5992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124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building :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Beams :</a:t>
            </a: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2.Columns dimension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3.Footing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dimension</a:t>
            </a: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ar-SA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457587"/>
              </p:ext>
            </p:extLst>
          </p:nvPr>
        </p:nvGraphicFramePr>
        <p:xfrm>
          <a:off x="3124200" y="2133600"/>
          <a:ext cx="3581400" cy="74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764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beams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600X700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73926"/>
              </p:ext>
            </p:extLst>
          </p:nvPr>
        </p:nvGraphicFramePr>
        <p:xfrm>
          <a:off x="3124200" y="3454400"/>
          <a:ext cx="3733800" cy="74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</a:t>
                      </a: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column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600X900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76732"/>
              </p:ext>
            </p:extLst>
          </p:nvPr>
        </p:nvGraphicFramePr>
        <p:xfrm>
          <a:off x="3124200" y="4775200"/>
          <a:ext cx="46482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8956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Isolated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Footing (interior)</a:t>
                      </a:r>
                      <a:endParaRPr lang="en-US" sz="18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4.8X4.5X0.85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Isolated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Footing (Edge)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4.1X3.8X0.90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Isolated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Footing (Corner)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3.1X2.8X0.90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Combined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Footing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4.35X7.75X0.80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0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598714" y="1219200"/>
                <a:ext cx="7746064" cy="5100269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405992" indent="-40599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79651" indent="-338327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3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53308" indent="-27066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94632" indent="-27066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5955" indent="-27066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977279" indent="-27066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518601" indent="-27066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059925" indent="-27066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601249" indent="-270662" algn="l" defTabSz="1082647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v"/>
                </a:pPr>
                <a:r>
                  <a:rPr lang="en-US" sz="2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 </a:t>
                </a:r>
                <a:r>
                  <a:rPr lang="en-US" sz="24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Pool building :</a:t>
                </a: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en-US" sz="20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Truss members sections :</a:t>
                </a: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sz="2400" dirty="0"/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endParaRPr lang="en-US" sz="2400" dirty="0" smtClean="0"/>
              </a:p>
              <a:p>
                <a:pPr>
                  <a:lnSpc>
                    <a:spcPct val="200000"/>
                  </a:lnSpc>
                  <a:buNone/>
                </a:pPr>
                <a:endParaRPr lang="en-US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200000"/>
                  </a:lnSpc>
                  <a:buNone/>
                </a:pPr>
                <a:r>
                  <a:rPr lang="en-US" sz="20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 Stadium: “ 10 Steps, slope  27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US" sz="20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  <a:endPara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endParaRPr lang="en-US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None/>
                </a:pPr>
                <a:r>
                  <a:rPr lang="en-US" sz="2800" dirty="0" smtClean="0">
                    <a:solidFill>
                      <a:srgbClr val="FF0000"/>
                    </a:solidFill>
                  </a:rPr>
                  <a:t> </a:t>
                </a:r>
                <a:endParaRPr lang="en-US" sz="2400" dirty="0" smtClean="0"/>
              </a:p>
              <a:p>
                <a:pPr>
                  <a:buFont typeface="Arial" panose="020B0604020202020204" pitchFamily="34" charset="0"/>
                  <a:buNone/>
                </a:pPr>
                <a:endParaRPr lang="en-US" sz="2400" dirty="0" smtClean="0"/>
              </a:p>
              <a:p>
                <a:pPr>
                  <a:lnSpc>
                    <a:spcPct val="160000"/>
                  </a:lnSpc>
                  <a:buNone/>
                </a:pPr>
                <a:r>
                  <a:rPr lang="en-US" sz="20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 </a:t>
                </a:r>
                <a:r>
                  <a:rPr lang="en-US" sz="20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Olympic swimming pool : (50X25X3)m</a:t>
                </a:r>
                <a:endParaRPr lang="en-US" sz="20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Font typeface="Arial" panose="020B0604020202020204" pitchFamily="34" charset="0"/>
                  <a:buNone/>
                </a:pPr>
                <a:endParaRPr lang="ar-SA" sz="2400" dirty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14" y="1219200"/>
                <a:ext cx="7746064" cy="5100269"/>
              </a:xfrm>
              <a:prstGeom prst="rect">
                <a:avLst/>
              </a:prstGeom>
              <a:blipFill rotWithShape="1">
                <a:blip r:embed="rId3"/>
                <a:stretch>
                  <a:fillRect l="-1023" t="-1792" b="-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381538"/>
              </p:ext>
            </p:extLst>
          </p:nvPr>
        </p:nvGraphicFramePr>
        <p:xfrm>
          <a:off x="838200" y="2282345"/>
          <a:ext cx="4990222" cy="1483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09022"/>
                <a:gridCol w="1981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Hollow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rec. section (Top)</a:t>
                      </a:r>
                      <a:endParaRPr lang="en-US" sz="18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168X240X10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Hollow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rec. section (Bottom)</a:t>
                      </a:r>
                      <a:endParaRPr lang="en-US" sz="18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260X182X10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Hollow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rec. section (Braces)</a:t>
                      </a:r>
                      <a:endParaRPr lang="en-US" sz="18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140X140X7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280922"/>
              </p:ext>
            </p:extLst>
          </p:nvPr>
        </p:nvGraphicFramePr>
        <p:xfrm>
          <a:off x="1447800" y="4572000"/>
          <a:ext cx="35814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526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Dimensions(cm)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Run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628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98714" y="1219200"/>
            <a:ext cx="7746064" cy="5100269"/>
          </a:xfrm>
          <a:prstGeom prst="rect">
            <a:avLst/>
          </a:prstGeom>
        </p:spPr>
        <p:txBody>
          <a:bodyPr>
            <a:normAutofit/>
          </a:bodyPr>
          <a:lstStyle>
            <a:lvl1pPr marL="405992" indent="-40599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9651" indent="-338327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3308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94632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595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727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18601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59925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1249" indent="-270662" algn="l" defTabSz="108264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Pool Building: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Beams :</a:t>
            </a: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.Columns dimension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5.Footing dimensions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sz="2400" dirty="0" smtClean="0"/>
          </a:p>
          <a:p>
            <a:pPr>
              <a:buFont typeface="Arial" panose="020B0604020202020204" pitchFamily="34" charset="0"/>
              <a:buNone/>
            </a:pPr>
            <a:endParaRPr lang="ar-SA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69627"/>
              </p:ext>
            </p:extLst>
          </p:nvPr>
        </p:nvGraphicFramePr>
        <p:xfrm>
          <a:off x="3124200" y="1828800"/>
          <a:ext cx="38862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812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beams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750X400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Secondary beams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400X300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41314"/>
              </p:ext>
            </p:extLst>
          </p:nvPr>
        </p:nvGraphicFramePr>
        <p:xfrm>
          <a:off x="3124200" y="3454400"/>
          <a:ext cx="3733800" cy="74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Rec.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column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750X400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95851"/>
              </p:ext>
            </p:extLst>
          </p:nvPr>
        </p:nvGraphicFramePr>
        <p:xfrm>
          <a:off x="3124200" y="4775200"/>
          <a:ext cx="4648200" cy="1483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8956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Dimensions(m)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1.5X1.8X0.50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F(2)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0826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2.30X2.00X0.50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Combined</a:t>
                      </a:r>
                      <a:r>
                        <a:rPr lang="en-US" sz="18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Footing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4.20X2.10X0.50</a:t>
                      </a:r>
                      <a:endParaRPr lang="en-US" sz="1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76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06914" y="2897882"/>
            <a:ext cx="47244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for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Building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6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 of Columns: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29" y="1219200"/>
            <a:ext cx="6367462" cy="507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83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Model in </a:t>
            </a:r>
            <a:r>
              <a:rPr lang="en-US" sz="3200" b="1" dirty="0" err="1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B1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38250"/>
            <a:ext cx="6491287" cy="530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32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322196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Compatibility : 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473" y="1963003"/>
            <a:ext cx="523875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304800"/>
            <a:ext cx="3565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of the project : 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6832" y="1905000"/>
            <a:ext cx="3148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Eastern of N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ablus      city. 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6832" y="3378793"/>
            <a:ext cx="3148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front of “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Qadri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Toqan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School”.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7042" y="4742586"/>
            <a:ext cx="314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= 18000 m2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00" y="1265534"/>
            <a:ext cx="6282570" cy="437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71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Checks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1371" y="12954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Equilibrium :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95732"/>
              </p:ext>
            </p:extLst>
          </p:nvPr>
        </p:nvGraphicFramePr>
        <p:xfrm>
          <a:off x="1752600" y="2998470"/>
          <a:ext cx="67056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  <a:gridCol w="1676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Error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</a:t>
                      </a:r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15610.8 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15431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1.15%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8518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Using response spectrum  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7042" y="1295400"/>
            <a:ext cx="2923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W=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23637.18 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Include D.L+S.D+0.25LL 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426" y="1466397"/>
            <a:ext cx="5435974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7286" y="2797085"/>
            <a:ext cx="29231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 4.5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Ca=0.24</a:t>
            </a:r>
          </a:p>
          <a:p>
            <a:pPr>
              <a:lnSpc>
                <a:spcPct val="150000"/>
              </a:lnSpc>
            </a:pP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=0.32</a:t>
            </a:r>
            <a:endParaRPr lang="ar-SA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e-IL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0.314 sec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= 315.1 ton</a:t>
            </a:r>
          </a:p>
        </p:txBody>
      </p:sp>
    </p:spTree>
    <p:extLst>
      <p:ext uri="{BB962C8B-B14F-4D97-AF65-F5344CB8AC3E}">
        <p14:creationId xmlns:p14="http://schemas.microsoft.com/office/powerpoint/2010/main" val="27949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97250"/>
            <a:ext cx="9144000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92202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917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reinforcement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49854" y="353784"/>
            <a:ext cx="5330093" cy="708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46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84226" y="-1648837"/>
            <a:ext cx="3076575" cy="845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57699" y="2345994"/>
            <a:ext cx="2124075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7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reinforcement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3352800" y="1447800"/>
            <a:ext cx="632460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432564" y="1981200"/>
            <a:ext cx="2714171" cy="2505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890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design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6145" y="461259"/>
            <a:ext cx="5358720" cy="6578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 :</a:t>
            </a:r>
            <a:r>
              <a:rPr lang="en-US" sz="32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(Isolated footing F1)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37376" y="1092879"/>
            <a:ext cx="3813178" cy="558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1870" y="2093915"/>
            <a:ext cx="43719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916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 :</a:t>
            </a:r>
            <a:r>
              <a:rPr lang="en-US" sz="32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(Combined footing CF)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18149" y="131879"/>
            <a:ext cx="4607159" cy="769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34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 reinforcement :</a:t>
            </a:r>
            <a:r>
              <a:rPr lang="en-US" sz="32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(Combined footing CF)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15999" y="-280356"/>
            <a:ext cx="3938588" cy="8461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66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304800"/>
            <a:ext cx="3565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Topography of site: 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7772400" cy="508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8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06914" y="2897882"/>
            <a:ext cx="472440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for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Pool Building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89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599"/>
            <a:ext cx="7467600" cy="481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74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528762"/>
            <a:ext cx="9267825" cy="441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864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  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sections)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399"/>
            <a:ext cx="3733800" cy="40828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7457" y="1250408"/>
            <a:ext cx="330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top bars: (TUBO 240X168X10)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5105400" y="1676400"/>
            <a:ext cx="3886200" cy="408281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34429" y="1232840"/>
            <a:ext cx="4154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Bottom members : (TUBO 260X182X10)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9395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  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sections)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250408"/>
            <a:ext cx="330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Braces: (TUBO 140X140X7.1) </a:t>
            </a:r>
          </a:p>
        </p:txBody>
      </p:sp>
      <p:pic>
        <p:nvPicPr>
          <p:cNvPr id="16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584200" y="1765798"/>
            <a:ext cx="3657600" cy="4185059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4"/>
          <a:stretch>
            <a:fillRect/>
          </a:stretch>
        </p:blipFill>
        <p:spPr>
          <a:xfrm>
            <a:off x="5257800" y="1747655"/>
            <a:ext cx="3886200" cy="420320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549900" y="1250408"/>
            <a:ext cx="330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steel column (HLS 280): </a:t>
            </a:r>
          </a:p>
        </p:txBody>
      </p:sp>
    </p:spTree>
    <p:extLst>
      <p:ext uri="{BB962C8B-B14F-4D97-AF65-F5344CB8AC3E}">
        <p14:creationId xmlns:p14="http://schemas.microsoft.com/office/powerpoint/2010/main" val="240430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  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(Connections)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79" y="1219200"/>
            <a:ext cx="9719121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977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  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(Connections)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28" y="2286000"/>
            <a:ext cx="96774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0" y="16002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 1</a:t>
            </a:r>
            <a:endParaRPr lang="en-US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75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  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(Connections)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5000" y="16002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 2</a:t>
            </a:r>
            <a:endParaRPr lang="en-US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89" y="2145968"/>
            <a:ext cx="53340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104" y="2184975"/>
            <a:ext cx="4124325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46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Truss system:  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(Connections)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5185" y="1600199"/>
            <a:ext cx="3775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 3</a:t>
            </a:r>
            <a:endParaRPr lang="en-US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43" y="2199489"/>
            <a:ext cx="3524250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34000" y="1614714"/>
            <a:ext cx="3775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Connection 4</a:t>
            </a:r>
            <a:endParaRPr lang="en-US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636" y="2235775"/>
            <a:ext cx="5020764" cy="393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89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14734"/>
            <a:ext cx="2294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SAP Model :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75971"/>
            <a:ext cx="78486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2981751"/>
            <a:ext cx="5715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 </a:t>
            </a:r>
            <a:endParaRPr lang="en-US" sz="4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73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 design: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14734"/>
            <a:ext cx="2294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 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78546" y="923924"/>
            <a:ext cx="4333875" cy="58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896" y="1247391"/>
            <a:ext cx="28289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50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Columns: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50263" y="148678"/>
            <a:ext cx="5557177" cy="74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000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and Beams: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22553" y="-1946653"/>
            <a:ext cx="2202695" cy="883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sla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073" y="3556153"/>
            <a:ext cx="6400800" cy="31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8629" y="4726631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Sec.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10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1905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Beams :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82903" y="152181"/>
            <a:ext cx="3657601" cy="764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02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reinforcement: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048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beams :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49646" y="-456074"/>
            <a:ext cx="2971800" cy="865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04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Footings: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77945" y="288631"/>
            <a:ext cx="5616710" cy="754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74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Footings: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8100" y="2142670"/>
            <a:ext cx="46101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90730" y="2791261"/>
            <a:ext cx="2836669" cy="424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70863" y="974739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39175" y="818103"/>
            <a:ext cx="1939777" cy="321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95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Stadium design: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14734"/>
            <a:ext cx="2294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Sap model 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43" y="2057400"/>
            <a:ext cx="5334000" cy="3467100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4"/>
          <a:stretch>
            <a:fillRect/>
          </a:stretch>
        </p:blipFill>
        <p:spPr>
          <a:xfrm>
            <a:off x="5515428" y="2057399"/>
            <a:ext cx="4372429" cy="34671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1343" y="1905001"/>
            <a:ext cx="9666514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3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5470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Stadium design: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14734"/>
            <a:ext cx="2294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73200" y="352425"/>
            <a:ext cx="3171825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24394" y="1898165"/>
            <a:ext cx="5791200" cy="367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6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90800" y="2994451"/>
            <a:ext cx="4953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Electrical </a:t>
            </a:r>
            <a:r>
              <a:rPr lang="en-US" sz="48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esign </a:t>
            </a:r>
            <a:endParaRPr lang="en-US" sz="4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0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304800"/>
            <a:ext cx="35653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Plan: 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35304" y="-11553"/>
            <a:ext cx="5105399" cy="697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98080" y="925669"/>
            <a:ext cx="1597720" cy="21985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48937" y="2012805"/>
            <a:ext cx="4191001" cy="293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52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2400" y="533401"/>
            <a:ext cx="7166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Distribution </a:t>
            </a:r>
          </a:p>
          <a:p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of sockets for</a:t>
            </a:r>
          </a:p>
          <a:p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main building: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75627" y="291374"/>
            <a:ext cx="6145346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44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33400"/>
            <a:ext cx="2594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Distribution </a:t>
            </a:r>
          </a:p>
          <a:p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of lighting for</a:t>
            </a:r>
          </a:p>
          <a:p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main building: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3549" y="262435"/>
            <a:ext cx="6293216" cy="644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81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18886"/>
            <a:ext cx="7307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Distribution of socket for pool building: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18524" y="547567"/>
            <a:ext cx="5545152" cy="662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25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18886"/>
            <a:ext cx="7307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Distribution of lighting for pool building: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2555" y="540388"/>
            <a:ext cx="5540914" cy="660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39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18886"/>
            <a:ext cx="7307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Distribution of lighting for pool :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13139" y="11061"/>
            <a:ext cx="3810000" cy="7140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45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33400"/>
            <a:ext cx="6698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Main Distributed board for Cricket breakers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63665" y="1032229"/>
            <a:ext cx="5583435" cy="564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3600" y="1752600"/>
            <a:ext cx="7264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MDB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07119" y="3438513"/>
            <a:ext cx="6319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DB1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07119" y="5410200"/>
            <a:ext cx="6319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DB3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798702" y="3458912"/>
            <a:ext cx="6319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DB2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798702" y="5407455"/>
            <a:ext cx="6319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DB4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5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33400"/>
            <a:ext cx="8069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Artificial lighting using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pool building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948140"/>
            <a:ext cx="4619767" cy="215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54" y="3140454"/>
            <a:ext cx="513397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229" y="3276600"/>
            <a:ext cx="4413771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421" y="1287143"/>
            <a:ext cx="35088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Ceiling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suspended lighting</a:t>
            </a:r>
          </a:p>
        </p:txBody>
      </p:sp>
    </p:spTree>
    <p:extLst>
      <p:ext uri="{BB962C8B-B14F-4D97-AF65-F5344CB8AC3E}">
        <p14:creationId xmlns:p14="http://schemas.microsoft.com/office/powerpoint/2010/main" val="418636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33400"/>
            <a:ext cx="8069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Artificial lighting using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pool building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628" y="995065"/>
            <a:ext cx="50863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7" y="3409666"/>
            <a:ext cx="48387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357" y="3429000"/>
            <a:ext cx="490764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02609" y="1431328"/>
            <a:ext cx="3508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Wall’s mounted lighting</a:t>
            </a:r>
            <a:r>
              <a:rPr lang="en-US" b="1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5671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57" y="533400"/>
            <a:ext cx="8069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Artificial lighting using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Dialux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pool building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7755" y="1548262"/>
            <a:ext cx="3508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water lighting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628" y="1327529"/>
            <a:ext cx="5048250" cy="1996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02" y="3324225"/>
            <a:ext cx="4837698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309" y="3576210"/>
            <a:ext cx="4341091" cy="290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8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62200" y="2895600"/>
            <a:ext cx="54864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Mechanical </a:t>
            </a:r>
            <a:r>
              <a:rPr lang="en-US" sz="4800" b="1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esign </a:t>
            </a:r>
            <a:endParaRPr lang="en-US" sz="4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97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Building Plans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286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Area= 1570m2</a:t>
            </a:r>
            <a:endParaRPr lang="en-US" sz="1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41340" y="857142"/>
            <a:ext cx="5498875" cy="6085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411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533400"/>
            <a:ext cx="2667000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General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0" y="1905000"/>
            <a:ext cx="8458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Mechanical design of a building involves many aspects </a:t>
            </a:r>
          </a:p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Including :  </a:t>
            </a:r>
          </a:p>
          <a:p>
            <a:endParaRPr lang="en-US" sz="28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1- water supply system</a:t>
            </a:r>
          </a:p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2-  drainage system</a:t>
            </a:r>
          </a:p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3- HVAC system </a:t>
            </a:r>
            <a:endParaRPr lang="en-US" sz="28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96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042" y="2809785"/>
            <a:ext cx="29831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total capacity of water tanks on </a:t>
            </a:r>
          </a:p>
          <a:p>
            <a:r>
              <a:rPr lang="en-US" sz="1800" b="1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    the roof  = 30 m3</a:t>
            </a: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24200" y="468909"/>
            <a:ext cx="5457825" cy="606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0500" y="1447800"/>
            <a:ext cx="3423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capacity of underground water tank = 300 m3</a:t>
            </a: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1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9171692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702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00" y="1119271"/>
            <a:ext cx="758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We've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divided the building 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into seven zones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and we compute the sizes of the pipes for main vertical feeder, main horizontal feeder  and branches for each zone.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440147"/>
              </p:ext>
            </p:extLst>
          </p:nvPr>
        </p:nvGraphicFramePr>
        <p:xfrm>
          <a:off x="1295400" y="2971800"/>
          <a:ext cx="7010402" cy="2523744"/>
        </p:xfrm>
        <a:graphic>
          <a:graphicData uri="http://schemas.openxmlformats.org/drawingml/2006/table">
            <a:tbl>
              <a:tblPr rtl="1" firstRow="1" firstCol="1" bandRow="1"/>
              <a:tblGrid>
                <a:gridCol w="2002871"/>
                <a:gridCol w="1302043"/>
                <a:gridCol w="1602297"/>
                <a:gridCol w="2103191"/>
              </a:tblGrid>
              <a:tr h="5588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Water demand (</a:t>
                      </a:r>
                      <a:r>
                        <a:rPr lang="en-US" sz="16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gpm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Number of F.U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Type of supply control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Main feeder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A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B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C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D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F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G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9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1079" y="520722"/>
            <a:ext cx="4851443" cy="71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6300" y="1119271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Ground floor water supply 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4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00" y="1119271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First floor water supply 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80598" y="115002"/>
            <a:ext cx="4497203" cy="792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9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6300" y="1119271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Second floor water supply 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21887" y="1276391"/>
            <a:ext cx="4909825" cy="5738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31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1090516"/>
            <a:ext cx="400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Calculations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48389"/>
              </p:ext>
            </p:extLst>
          </p:nvPr>
        </p:nvGraphicFramePr>
        <p:xfrm>
          <a:off x="1371599" y="1676400"/>
          <a:ext cx="7010402" cy="2523744"/>
        </p:xfrm>
        <a:graphic>
          <a:graphicData uri="http://schemas.openxmlformats.org/drawingml/2006/table">
            <a:tbl>
              <a:tblPr rtl="1" firstRow="1" firstCol="1" bandRow="1"/>
              <a:tblGrid>
                <a:gridCol w="2002871"/>
                <a:gridCol w="1302043"/>
                <a:gridCol w="1602297"/>
                <a:gridCol w="2103191"/>
              </a:tblGrid>
              <a:tr h="5588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Water demand (</a:t>
                      </a:r>
                      <a:r>
                        <a:rPr lang="en-US" sz="16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gpm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Number of F.U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Type of supply control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Main feeder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A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B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C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D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F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Flush Tank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Zone G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71600" y="4343400"/>
            <a:ext cx="632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Pipes Diameter for Zone A</a:t>
            </a:r>
          </a:p>
          <a:p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Main vertical feeder (steel) = 2.5 inch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Main horizontal feeder (PVC) = 2 inch</a:t>
            </a:r>
          </a:p>
          <a:p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Branches (PVC) = 3\4 inch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30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190500" y="201386"/>
            <a:ext cx="5029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30147" y="-468299"/>
            <a:ext cx="5579105" cy="8037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284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304800"/>
            <a:ext cx="3505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rainage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3900" y="1447801"/>
            <a:ext cx="5689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drainage system divided into two types: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031" y="3409950"/>
            <a:ext cx="3264369" cy="3025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698514" y="2278798"/>
            <a:ext cx="2102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Black water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2799" y="2286908"/>
            <a:ext cx="21020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Gray water</a:t>
            </a: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13" y="2971800"/>
            <a:ext cx="5236839" cy="3184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38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7042" y="457200"/>
            <a:ext cx="440355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Building Plans :</a:t>
            </a:r>
            <a:endParaRPr lang="en-US" sz="32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278" y="1270000"/>
            <a:ext cx="3286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Area= 1570m2 </a:t>
            </a:r>
            <a:endParaRPr lang="en-US" sz="1800" b="1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38538" y="977219"/>
            <a:ext cx="5448300" cy="581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36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304800"/>
            <a:ext cx="3505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rainage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64066" y="700905"/>
            <a:ext cx="5651500" cy="596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26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304800"/>
            <a:ext cx="3505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rainage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78662" y="587787"/>
            <a:ext cx="5695950" cy="564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411" y="1549825"/>
            <a:ext cx="3639031" cy="336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56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304800"/>
            <a:ext cx="64770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rainage system (pipes diameters)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381000" y="1524000"/>
            <a:ext cx="9307287" cy="50292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vertical stack pipe diameter = 4 inch.</a:t>
            </a: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horizontal pipes for Gray water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 2 inch @ ¼ inch per foot slope.</a:t>
            </a: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F4F4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Horizontal pipes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for Black water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= 4 inch @ 1/8 inch per foot slope</a:t>
            </a: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lvl="0" indent="0" algn="just" defTabSz="914400" rtl="0">
              <a:buClr>
                <a:srgbClr val="D16349"/>
              </a:buClr>
              <a:buNone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diameter of vent = 4 inch, and it is raising 4 foot above slab.</a:t>
            </a:r>
          </a:p>
          <a:p>
            <a:pPr marL="82296" lvl="0" indent="0" algn="just" defTabSz="914400" rtl="0">
              <a:buClr>
                <a:srgbClr val="D16349"/>
              </a:buClr>
              <a:buNone/>
            </a:pPr>
            <a:endParaRPr lang="en-US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lvl="0" indent="0" algn="just" defTabSz="914400" rtl="0">
              <a:buClr>
                <a:srgbClr val="D16349"/>
              </a:buClr>
              <a:buNone/>
            </a:pP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main drain pipes (underground pipes) diameter = 6 inch @ 1% slope.</a:t>
            </a: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F4F4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F4F4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362857"/>
            <a:ext cx="3048000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344714" y="950686"/>
            <a:ext cx="89154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0" indent="0" algn="just" defTabSz="914400" rtl="0">
              <a:buClr>
                <a:srgbClr val="D16349"/>
              </a:buClr>
              <a:buNone/>
            </a:pP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The duct system </a:t>
            </a:r>
            <a:r>
              <a:rPr lang="en-US" sz="24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that designed </a:t>
            </a:r>
            <a:r>
              <a:rPr lang="en-US" sz="24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based on the loads was taken from ECOTECT ,for 465 cooling load. </a:t>
            </a:r>
            <a:endParaRPr lang="en-US" sz="2400" dirty="0" smtClean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F4F4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F4F4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86125" y="1057274"/>
            <a:ext cx="4352925" cy="635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34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362857"/>
            <a:ext cx="3048000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381000" y="1066800"/>
            <a:ext cx="89154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0" indent="0" algn="just" defTabSz="914400" rtl="0">
              <a:buClr>
                <a:srgbClr val="D16349"/>
              </a:buClr>
              <a:buNone/>
            </a:pPr>
            <a:r>
              <a:rPr lang="en-US" sz="2400" dirty="0">
                <a:solidFill>
                  <a:srgbClr val="4F4F4F"/>
                </a:solidFill>
                <a:latin typeface="Times New Roman"/>
                <a:ea typeface="Calibri"/>
              </a:rPr>
              <a:t>For solving the problem of height of building, (</a:t>
            </a:r>
            <a:r>
              <a:rPr lang="en-US" sz="2400" dirty="0">
                <a:solidFill>
                  <a:srgbClr val="FF0000"/>
                </a:solidFill>
                <a:latin typeface="Times New Roman"/>
                <a:ea typeface="Calibri"/>
              </a:rPr>
              <a:t>JET diffuser</a:t>
            </a:r>
            <a:r>
              <a:rPr lang="en-US" sz="2400" dirty="0">
                <a:solidFill>
                  <a:srgbClr val="4F4F4F"/>
                </a:solidFill>
                <a:latin typeface="Times New Roman"/>
                <a:ea typeface="Calibri"/>
              </a:rPr>
              <a:t>) was selected for this objective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F4F4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2296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09800"/>
            <a:ext cx="4859337" cy="3648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58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itle 2"/>
          <p:cNvSpPr txBox="1">
            <a:spLocks/>
          </p:cNvSpPr>
          <p:nvPr/>
        </p:nvSpPr>
        <p:spPr>
          <a:xfrm>
            <a:off x="381000" y="362857"/>
            <a:ext cx="3048000" cy="533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082647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381000" y="1066800"/>
            <a:ext cx="89154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lvl="0" indent="0" algn="just" defTabSz="914400" rtl="0">
              <a:buClr>
                <a:srgbClr val="D16349"/>
              </a:buClr>
              <a:buNone/>
            </a:pPr>
            <a:r>
              <a:rPr lang="en-US" sz="2400" dirty="0">
                <a:solidFill>
                  <a:srgbClr val="4F4F4F"/>
                </a:solidFill>
                <a:latin typeface="Times New Roman"/>
                <a:ea typeface="Calibri"/>
              </a:rPr>
              <a:t>Ventilation system with dehumidifier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D16349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331" y="1981200"/>
            <a:ext cx="5121955" cy="380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86" y="2514598"/>
            <a:ext cx="4122057" cy="1758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3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9448800" y="165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6000" y="1651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48800" y="66294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1778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2400" y="177800"/>
            <a:ext cx="0" cy="64643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" y="6642100"/>
            <a:ext cx="4572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050" name="Picture 2" descr="E:\Jam3a\sport center\ask-question-3-2d87064cddbd5d5eb6f24d40d6b8ba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988841"/>
            <a:ext cx="4267200" cy="363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94431" y="1295400"/>
            <a:ext cx="7926738" cy="101566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Thanks for listening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164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F8531D-A550-483F-92F3-9D001D2F09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1435</Words>
  <Application>Microsoft Office PowerPoint</Application>
  <PresentationFormat>Custom</PresentationFormat>
  <Paragraphs>501</Paragraphs>
  <Slides>96</Slides>
  <Notes>96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9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2014-12-13T23:07:26Z</dcterms:created>
  <dcterms:modified xsi:type="dcterms:W3CDTF">2014-12-22T20:36:46Z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TC020116439991</vt:lpwstr>
  </property>
</Properties>
</file>