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2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96" r:id="rId22"/>
    <p:sldId id="297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outlineViewPr>
    <p:cViewPr>
      <p:scale>
        <a:sx n="25" d="100"/>
        <a:sy n="25" d="100"/>
      </p:scale>
      <p:origin x="0" y="914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21E76DA-0C3A-4A2F-BD11-FEFC4C4E99DC}" type="datetimeFigureOut">
              <a:rPr lang="en-US" smtClean="0"/>
              <a:t>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88AD540-1061-4A58-B495-32BC3E54E5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8475" y="2304396"/>
            <a:ext cx="5945747" cy="818278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Graduation Project II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602" y="402655"/>
            <a:ext cx="2050658" cy="20320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82189" y="3070648"/>
            <a:ext cx="8020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Design and Control </a:t>
            </a:r>
            <a:r>
              <a:rPr lang="en-US" sz="3200" dirty="0" smtClean="0"/>
              <a:t>Sweets </a:t>
            </a:r>
            <a:r>
              <a:rPr lang="en-US" sz="3200" dirty="0"/>
              <a:t>Production Line</a:t>
            </a:r>
          </a:p>
        </p:txBody>
      </p:sp>
      <p:sp>
        <p:nvSpPr>
          <p:cNvPr id="5" name="Rectangle 4"/>
          <p:cNvSpPr/>
          <p:nvPr/>
        </p:nvSpPr>
        <p:spPr>
          <a:xfrm>
            <a:off x="2893764" y="399504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Supervisor: </a:t>
            </a:r>
            <a:r>
              <a:rPr lang="en-US" dirty="0" err="1"/>
              <a:t>Dr.Osaid</a:t>
            </a:r>
            <a:r>
              <a:rPr lang="en-US" dirty="0"/>
              <a:t> </a:t>
            </a:r>
            <a:r>
              <a:rPr lang="en-US" dirty="0" err="1"/>
              <a:t>Abdulfattah</a:t>
            </a:r>
            <a:endParaRPr lang="en-US" dirty="0"/>
          </a:p>
          <a:p>
            <a:r>
              <a:rPr lang="en-US" dirty="0"/>
              <a:t>Students:</a:t>
            </a:r>
          </a:p>
          <a:p>
            <a:r>
              <a:rPr lang="en-US" dirty="0" err="1"/>
              <a:t>Suliman</a:t>
            </a:r>
            <a:r>
              <a:rPr lang="en-US" dirty="0"/>
              <a:t> </a:t>
            </a:r>
            <a:r>
              <a:rPr lang="en-US" dirty="0" err="1"/>
              <a:t>Khraishi</a:t>
            </a:r>
            <a:endParaRPr lang="en-US" dirty="0"/>
          </a:p>
          <a:p>
            <a:r>
              <a:rPr lang="en-US" dirty="0" err="1"/>
              <a:t>Taha</a:t>
            </a:r>
            <a:r>
              <a:rPr lang="en-US" dirty="0"/>
              <a:t> Al-</a:t>
            </a:r>
            <a:r>
              <a:rPr lang="en-US" dirty="0" err="1"/>
              <a:t>Araj</a:t>
            </a:r>
            <a:endParaRPr lang="en-US" dirty="0"/>
          </a:p>
          <a:p>
            <a:r>
              <a:rPr lang="en-US" dirty="0"/>
              <a:t>Mohammed </a:t>
            </a:r>
            <a:r>
              <a:rPr lang="en-US" dirty="0" err="1"/>
              <a:t>Rawhi</a:t>
            </a:r>
            <a:r>
              <a:rPr lang="en-US" dirty="0"/>
              <a:t> </a:t>
            </a:r>
            <a:r>
              <a:rPr lang="en-US" dirty="0" err="1"/>
              <a:t>Samaro</a:t>
            </a:r>
            <a:endParaRPr lang="en-US" dirty="0"/>
          </a:p>
          <a:p>
            <a:r>
              <a:rPr lang="en-US" dirty="0"/>
              <a:t>Abdullah </a:t>
            </a:r>
            <a:r>
              <a:rPr lang="en-US" dirty="0" err="1"/>
              <a:t>Kalbouneh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44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09411" y="563500"/>
            <a:ext cx="10515600" cy="1690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B - Filling </a:t>
            </a:r>
            <a:r>
              <a:rPr lang="en-US" sz="2400" b="1" dirty="0"/>
              <a:t>path and </a:t>
            </a:r>
            <a:r>
              <a:rPr lang="en-US" sz="2400" b="1" dirty="0" smtClean="0"/>
              <a:t>Nozzle: </a:t>
            </a:r>
            <a:r>
              <a:rPr lang="en-US" sz="2400" dirty="0"/>
              <a:t>After the filling flows into the mold it goes into filling tube which has a nozzle attached to it from the bottom side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The filling will flow into the hole where the dough (casing) will flow around the tube making the shape of a ring.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12" y="2253805"/>
            <a:ext cx="2979683" cy="381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645" y="2589306"/>
            <a:ext cx="2793137" cy="2806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5329" y="2086070"/>
            <a:ext cx="2315435" cy="414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58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655" y="524863"/>
            <a:ext cx="10623997" cy="1097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C - </a:t>
            </a:r>
            <a:r>
              <a:rPr lang="en-US" sz="2400" b="1" dirty="0"/>
              <a:t>Casing Nozzle (Outer Nozzle</a:t>
            </a:r>
            <a:r>
              <a:rPr lang="en-US" sz="2400" b="1" dirty="0" smtClean="0"/>
              <a:t>): </a:t>
            </a:r>
            <a:r>
              <a:rPr lang="en-US" sz="2400" dirty="0"/>
              <a:t>The outer nozzle and the holding ring </a:t>
            </a:r>
            <a:r>
              <a:rPr lang="en-US" sz="2400" dirty="0" smtClean="0"/>
              <a:t>are attached </a:t>
            </a:r>
            <a:r>
              <a:rPr lang="en-US" sz="2400" dirty="0"/>
              <a:t>to the mold from the bottom side, the casing will flow out of the nozzle in the shape of a ring.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18" y="1905074"/>
            <a:ext cx="4386596" cy="41908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5651" y="1996776"/>
            <a:ext cx="5109356" cy="409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81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308" y="412123"/>
            <a:ext cx="7578931" cy="918583"/>
          </a:xfrm>
        </p:spPr>
        <p:txBody>
          <a:bodyPr>
            <a:normAutofit/>
          </a:bodyPr>
          <a:lstStyle/>
          <a:p>
            <a:r>
              <a:rPr lang="en-US" b="1" dirty="0" smtClean="0"/>
              <a:t>2 - Encrusting Part </a:t>
            </a:r>
            <a:r>
              <a:rPr lang="en-US" dirty="0" smtClean="0"/>
              <a:t>(</a:t>
            </a:r>
            <a:r>
              <a:rPr lang="en-US" b="1" dirty="0"/>
              <a:t>Cutting </a:t>
            </a:r>
            <a:r>
              <a:rPr lang="en-US" b="1" dirty="0" smtClean="0"/>
              <a:t>tool)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9307" y="1330706"/>
            <a:ext cx="10927439" cy="11420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Encrusting means cutting and twisting in the same time.</a:t>
            </a:r>
          </a:p>
          <a:p>
            <a:pPr marL="0" indent="0">
              <a:buNone/>
            </a:pPr>
            <a:r>
              <a:rPr lang="en-US" sz="2400" dirty="0" smtClean="0"/>
              <a:t>Cutting the cylindrical product (dough with filling) from the previous part and turn it into a spherical shape.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25" y="2472744"/>
            <a:ext cx="4343851" cy="425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622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54864" y="730920"/>
            <a:ext cx="10515600" cy="634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results of using this method and how it gives the required </a:t>
            </a:r>
            <a:r>
              <a:rPr lang="en-US" sz="2400" dirty="0" smtClean="0"/>
              <a:t>shape: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319" y="2076363"/>
            <a:ext cx="4019999" cy="2999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620" y="1775094"/>
            <a:ext cx="3909373" cy="33007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3237" y="1775094"/>
            <a:ext cx="3946939" cy="361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84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4313349" cy="948520"/>
          </a:xfrm>
        </p:spPr>
        <p:txBody>
          <a:bodyPr>
            <a:normAutofit/>
          </a:bodyPr>
          <a:lstStyle/>
          <a:p>
            <a:r>
              <a:rPr lang="en-US" dirty="0" smtClean="0"/>
              <a:t>Part components: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96532" y="1413503"/>
            <a:ext cx="10515600" cy="10334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Encrusting </a:t>
            </a:r>
            <a:r>
              <a:rPr lang="en-US" sz="2400" dirty="0" smtClean="0"/>
              <a:t>part </a:t>
            </a:r>
            <a:r>
              <a:rPr lang="en-US" sz="2400" dirty="0"/>
              <a:t>consist of several </a:t>
            </a:r>
            <a:r>
              <a:rPr lang="en-US" sz="2400" dirty="0" smtClean="0"/>
              <a:t>components </a:t>
            </a:r>
            <a:r>
              <a:rPr lang="en-US" sz="2400" dirty="0"/>
              <a:t>working together in </a:t>
            </a:r>
            <a:r>
              <a:rPr lang="en-US" sz="2400" dirty="0" smtClean="0"/>
              <a:t>harmonic.</a:t>
            </a:r>
          </a:p>
          <a:p>
            <a:pPr marL="0" indent="0">
              <a:buNone/>
            </a:pPr>
            <a:r>
              <a:rPr lang="en-US" sz="2400" b="1" dirty="0" smtClean="0"/>
              <a:t>1 - </a:t>
            </a:r>
            <a:r>
              <a:rPr lang="en-US" sz="2400" b="1" dirty="0"/>
              <a:t>The </a:t>
            </a:r>
            <a:r>
              <a:rPr lang="en-US" sz="2400" b="1" dirty="0" smtClean="0"/>
              <a:t>base: </a:t>
            </a:r>
            <a:r>
              <a:rPr lang="en-US" sz="2400" dirty="0"/>
              <a:t>It’s fixed and the other </a:t>
            </a:r>
            <a:r>
              <a:rPr lang="en-US" sz="2400" dirty="0" smtClean="0"/>
              <a:t>components </a:t>
            </a:r>
            <a:r>
              <a:rPr lang="en-US" sz="2400" dirty="0"/>
              <a:t>installed on it.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313" y="2751919"/>
            <a:ext cx="3599123" cy="34000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064" y="2446990"/>
            <a:ext cx="3872337" cy="400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73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35169" y="627894"/>
            <a:ext cx="10515600" cy="9433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2 – Rotating </a:t>
            </a:r>
            <a:r>
              <a:rPr lang="en-US" sz="2400" b="1" dirty="0" smtClean="0"/>
              <a:t>Ring: </a:t>
            </a:r>
            <a:r>
              <a:rPr lang="en-US" sz="2400" dirty="0"/>
              <a:t>It rotates approximately 30 degrees c.c.w then 30 degrees c.w repeatedly making the cutters opening and closing.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994" y="1916479"/>
            <a:ext cx="5385980" cy="42437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4400" y="1764769"/>
            <a:ext cx="4054915" cy="454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41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09412" y="524859"/>
            <a:ext cx="10515600" cy="14069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3 – </a:t>
            </a:r>
            <a:r>
              <a:rPr lang="en-US" sz="2400" b="1" dirty="0" smtClean="0"/>
              <a:t>Cutter: </a:t>
            </a:r>
            <a:r>
              <a:rPr lang="en-US" sz="2400" dirty="0"/>
              <a:t>The cutters are responsible for cutting and twisting and they are connected </a:t>
            </a:r>
            <a:r>
              <a:rPr lang="en-US" sz="2400" dirty="0" smtClean="0"/>
              <a:t>together through </a:t>
            </a:r>
            <a:r>
              <a:rPr lang="en-US" sz="2400" dirty="0"/>
              <a:t>the base and rotating ring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twisting helps to close the both side of the cut pieces.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179" y="2518220"/>
            <a:ext cx="3657431" cy="24352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213" y="1931831"/>
            <a:ext cx="2049835" cy="4425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3964" y="2917901"/>
            <a:ext cx="3944353" cy="203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5017" y="550617"/>
            <a:ext cx="10515600" cy="19350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4 - </a:t>
            </a:r>
            <a:r>
              <a:rPr lang="en-US" sz="2400" b="1" dirty="0"/>
              <a:t>The cover and arm</a:t>
            </a:r>
            <a:r>
              <a:rPr lang="en-US" sz="2400" dirty="0" smtClean="0"/>
              <a:t>: </a:t>
            </a:r>
            <a:r>
              <a:rPr lang="en-US" sz="2400" dirty="0"/>
              <a:t>after all </a:t>
            </a:r>
            <a:r>
              <a:rPr lang="en-US" sz="2400" dirty="0" smtClean="0"/>
              <a:t>components </a:t>
            </a:r>
            <a:r>
              <a:rPr lang="en-US" sz="2400" dirty="0"/>
              <a:t>assembled together, cover and arm will be used to finish the </a:t>
            </a:r>
            <a:r>
              <a:rPr lang="en-US" sz="2400" dirty="0" smtClean="0"/>
              <a:t>part.</a:t>
            </a:r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arm </a:t>
            </a:r>
            <a:r>
              <a:rPr lang="en-US" sz="2400" dirty="0" smtClean="0"/>
              <a:t>located on </a:t>
            </a:r>
            <a:r>
              <a:rPr lang="en-US" sz="2400" dirty="0"/>
              <a:t>the top of the base to transfer the reciprocating motion through a rod attached to motor </a:t>
            </a:r>
            <a:r>
              <a:rPr lang="en-US" sz="2400" dirty="0" smtClean="0"/>
              <a:t>(slider crank mechanism) and </a:t>
            </a:r>
            <a:r>
              <a:rPr lang="en-US" sz="2400" dirty="0"/>
              <a:t>move the cutters to perform cutting and </a:t>
            </a:r>
            <a:r>
              <a:rPr lang="en-US" sz="2400" dirty="0" smtClean="0"/>
              <a:t>twisting.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383" y="2485627"/>
            <a:ext cx="4637607" cy="36999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8494" y="2385994"/>
            <a:ext cx="4341620" cy="389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48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96533" y="602132"/>
            <a:ext cx="10515600" cy="11107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final shape of the mechanical part the same as shown in figures below once when the cutters are </a:t>
            </a:r>
            <a:r>
              <a:rPr lang="en-US" sz="2400" dirty="0" smtClean="0"/>
              <a:t>opened </a:t>
            </a:r>
            <a:r>
              <a:rPr lang="en-US" sz="2400" dirty="0"/>
              <a:t>and once when the cutters are </a:t>
            </a:r>
            <a:r>
              <a:rPr lang="en-US" sz="2400" dirty="0" smtClean="0"/>
              <a:t>closed.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18" y="1657000"/>
            <a:ext cx="5380417" cy="39742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333" y="1819751"/>
            <a:ext cx="5148680" cy="364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8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73807" y="576374"/>
            <a:ext cx="10515600" cy="10978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/>
              <a:t>Part movement mechanism</a:t>
            </a:r>
            <a:r>
              <a:rPr lang="en-US" sz="2400" b="1" dirty="0" smtClean="0"/>
              <a:t>: </a:t>
            </a:r>
            <a:r>
              <a:rPr lang="en-US" sz="2400" dirty="0" smtClean="0"/>
              <a:t>The </a:t>
            </a:r>
            <a:r>
              <a:rPr lang="en-US" sz="2400" dirty="0"/>
              <a:t>arm </a:t>
            </a:r>
            <a:r>
              <a:rPr lang="en-US" sz="2400" dirty="0" smtClean="0"/>
              <a:t>moves with a </a:t>
            </a:r>
            <a:r>
              <a:rPr lang="en-US" sz="2400" dirty="0"/>
              <a:t>reciprocating motion comes from the motor by using slider-crank mechanism which converts the rotational motion of the motor into linear motion through a rod.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392251" y="1806902"/>
            <a:ext cx="4129203" cy="36651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386" y="3139452"/>
            <a:ext cx="6092967" cy="242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45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Mechanical </a:t>
            </a:r>
            <a:r>
              <a:rPr lang="en-US" b="1" dirty="0" smtClean="0"/>
              <a:t>Design</a:t>
            </a:r>
            <a:r>
              <a:rPr lang="en-US" b="1" dirty="0"/>
              <a:t>.</a:t>
            </a:r>
          </a:p>
          <a:p>
            <a:r>
              <a:rPr lang="en-US" b="1" dirty="0" smtClean="0"/>
              <a:t>Control System of the production line.</a:t>
            </a:r>
          </a:p>
          <a:p>
            <a:r>
              <a:rPr lang="en-US" b="1" dirty="0"/>
              <a:t>The Practical </a:t>
            </a:r>
            <a:r>
              <a:rPr lang="en-US" b="1" dirty="0" smtClean="0"/>
              <a:t>Work</a:t>
            </a:r>
            <a:r>
              <a:rPr lang="en-US" b="1" dirty="0"/>
              <a:t>.</a:t>
            </a:r>
          </a:p>
          <a:p>
            <a:endParaRPr lang="en-US" sz="4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00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4686837" cy="858368"/>
          </a:xfrm>
        </p:spPr>
        <p:txBody>
          <a:bodyPr>
            <a:normAutofit/>
          </a:bodyPr>
          <a:lstStyle/>
          <a:p>
            <a:r>
              <a:rPr lang="en-US" dirty="0" smtClean="0"/>
              <a:t>3 – Conveyor Belts: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223498"/>
            <a:ext cx="10515600" cy="8660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Belt with a continuous movement: To deliver the pieces continuously to the rounder machine then to the belt with an interrupted movement.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72" y="1923804"/>
            <a:ext cx="3846739" cy="45703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326" y="2431215"/>
            <a:ext cx="4336713" cy="373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/>
              <a:t>In this production </a:t>
            </a:r>
            <a:r>
              <a:rPr lang="en-US" sz="3600" dirty="0" smtClean="0"/>
              <a:t>line conveyer </a:t>
            </a:r>
            <a:r>
              <a:rPr lang="en-US" sz="3600" dirty="0"/>
              <a:t>we are using Teflon mesh belt (PTFE</a:t>
            </a:r>
            <a:r>
              <a:rPr lang="en-US" sz="3600" dirty="0" smtClean="0"/>
              <a:t>).</a:t>
            </a:r>
          </a:p>
          <a:p>
            <a:r>
              <a:rPr lang="en-US" sz="3600" dirty="0"/>
              <a:t>Teflon mesh belt is made of fiberglass mesh impregnating with suspended PTFE </a:t>
            </a:r>
            <a:endParaRPr lang="en-US" sz="3600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18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Properties: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High </a:t>
            </a:r>
            <a:r>
              <a:rPr lang="en-US" sz="3600" dirty="0"/>
              <a:t>temperature resistance - working range: -70℃～260℃. </a:t>
            </a:r>
          </a:p>
          <a:p>
            <a:r>
              <a:rPr lang="en-US" sz="3600" dirty="0"/>
              <a:t>Non-sticky, stains can be easily removed. </a:t>
            </a:r>
          </a:p>
          <a:p>
            <a:r>
              <a:rPr lang="en-US" sz="3600" dirty="0"/>
              <a:t>Chemical resistance, resisting all kinds of organic solvent. </a:t>
            </a:r>
          </a:p>
          <a:p>
            <a:r>
              <a:rPr lang="en-US" sz="3600" dirty="0"/>
              <a:t>Good dimensional stability, high strength, excellent mechanical properties</a:t>
            </a:r>
            <a:r>
              <a:rPr lang="en-US" dirty="0"/>
              <a:t>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7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73807" y="537739"/>
            <a:ext cx="10515600" cy="8531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Dough rounding </a:t>
            </a:r>
            <a:r>
              <a:rPr lang="en-US" sz="2400" b="1" dirty="0" smtClean="0"/>
              <a:t>belts: </a:t>
            </a:r>
            <a:r>
              <a:rPr lang="en-US" sz="2400" dirty="0"/>
              <a:t>dough is cut down in to the conveyer, the moving dough on the conveyer will run into two conveyer belts that is vertical to the main </a:t>
            </a:r>
            <a:r>
              <a:rPr lang="en-US" sz="2400" dirty="0" smtClean="0"/>
              <a:t>belt.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915" y="1944714"/>
            <a:ext cx="6509144" cy="393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0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3437587" cy="884126"/>
          </a:xfrm>
        </p:spPr>
        <p:txBody>
          <a:bodyPr>
            <a:normAutofit/>
          </a:bodyPr>
          <a:lstStyle/>
          <a:p>
            <a:r>
              <a:rPr lang="en-US" dirty="0" smtClean="0"/>
              <a:t>4 – Stamping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249252"/>
            <a:ext cx="9400504" cy="8660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Give the pieces a unique design through a mold attached to pneumatic stamper.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98" y="2999438"/>
            <a:ext cx="4938665" cy="22165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287" y="2375338"/>
            <a:ext cx="4690415" cy="312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32139" y="602133"/>
            <a:ext cx="10515600" cy="556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pneumatic </a:t>
            </a:r>
            <a:r>
              <a:rPr lang="en-US" dirty="0" smtClean="0"/>
              <a:t>circuit for the system: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856" y="1275014"/>
            <a:ext cx="5704169" cy="537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3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System of the production 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825625"/>
            <a:ext cx="10515600" cy="41888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control part </a:t>
            </a:r>
            <a:r>
              <a:rPr lang="en-US" sz="2400" dirty="0" smtClean="0"/>
              <a:t>discuses the </a:t>
            </a:r>
            <a:r>
              <a:rPr lang="en-US" sz="2400" dirty="0"/>
              <a:t>required </a:t>
            </a:r>
            <a:r>
              <a:rPr lang="en-US" sz="2400" dirty="0" smtClean="0"/>
              <a:t>motors, main controller, switch’s, sensors </a:t>
            </a:r>
            <a:r>
              <a:rPr lang="en-US" sz="2400" dirty="0"/>
              <a:t>and wiring circuits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b="1" dirty="0" smtClean="0"/>
              <a:t>1 – Motors:</a:t>
            </a:r>
          </a:p>
          <a:p>
            <a:r>
              <a:rPr lang="en-US" sz="2400" dirty="0"/>
              <a:t>The whole production line need 6 motors will distribute as the follows:</a:t>
            </a:r>
          </a:p>
          <a:p>
            <a:r>
              <a:rPr lang="en-US" sz="2400" dirty="0"/>
              <a:t>1 – Two Induction motors for the first mechanism: feeder screws movement.</a:t>
            </a:r>
          </a:p>
          <a:p>
            <a:r>
              <a:rPr lang="en-US" sz="2400" dirty="0"/>
              <a:t>2 – One Induction motor for the second mechanism: encrusting movement.</a:t>
            </a:r>
          </a:p>
          <a:p>
            <a:r>
              <a:rPr lang="en-US" sz="2400" dirty="0"/>
              <a:t>3 – One Induction motor for the third mechanism: continuous conveyer belt movement.</a:t>
            </a:r>
          </a:p>
          <a:p>
            <a:r>
              <a:rPr lang="en-US" sz="2400" dirty="0"/>
              <a:t>4 - One Induction motor for the fourth mechanism: rounder movement.</a:t>
            </a:r>
          </a:p>
          <a:p>
            <a:r>
              <a:rPr lang="en-US" sz="2400" dirty="0"/>
              <a:t>5 – One Stepper motor for the fifth mechanism: interrupted conveyer belt movement</a:t>
            </a:r>
          </a:p>
        </p:txBody>
      </p:sp>
    </p:spTree>
    <p:extLst>
      <p:ext uri="{BB962C8B-B14F-4D97-AF65-F5344CB8AC3E}">
        <p14:creationId xmlns:p14="http://schemas.microsoft.com/office/powerpoint/2010/main" val="139991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41986" y="215766"/>
            <a:ext cx="11229305" cy="1284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Each motor need a special control called VFD ( variable frequency drive).</a:t>
            </a:r>
          </a:p>
          <a:p>
            <a:pPr marL="0" indent="0">
              <a:buNone/>
            </a:pPr>
            <a:r>
              <a:rPr lang="en-US" sz="2000" dirty="0"/>
              <a:t>A variable-frequency drive (VFD) is a system for controlling the rotational speed or torque of an alternating current (AC) electric motor by controlling the frequency of the electric power supplied to the motor.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749" y="1255387"/>
            <a:ext cx="5538097" cy="546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8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57898" y="640770"/>
            <a:ext cx="5459569" cy="544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wiring diagram of the VFD with motor.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923" y="0"/>
            <a:ext cx="3720940" cy="687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95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41987" y="396074"/>
            <a:ext cx="10515600" cy="8016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The controller for the stepper is a special driver connected with a pulse generator(PLC works as a pulse generator).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660" y="1493950"/>
            <a:ext cx="8880125" cy="442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5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What is the project ?</a:t>
            </a:r>
          </a:p>
          <a:p>
            <a:r>
              <a:rPr lang="en-US" dirty="0"/>
              <a:t>This project is about a machine that is designed to stuff and form edible products.</a:t>
            </a:r>
          </a:p>
          <a:p>
            <a:r>
              <a:rPr lang="en-US" dirty="0"/>
              <a:t>There are some steps to form the final shape, starting with encrusting and ending with stamping.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00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35169" y="627894"/>
            <a:ext cx="10515600" cy="4935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2 – Switches and sensors: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In this production line there are switches will be added to the system and distributed as the follows:</a:t>
            </a:r>
          </a:p>
          <a:p>
            <a:pPr marL="0" indent="0">
              <a:buNone/>
            </a:pPr>
            <a:r>
              <a:rPr lang="en-US" sz="2400" dirty="0"/>
              <a:t>1 - Two pushbuttons, one to latch the production line and the other to unlatch.</a:t>
            </a:r>
          </a:p>
          <a:p>
            <a:pPr marL="0" indent="0">
              <a:buNone/>
            </a:pPr>
            <a:r>
              <a:rPr lang="en-US" sz="2400" dirty="0"/>
              <a:t>2 - Emergency stop switch.</a:t>
            </a:r>
          </a:p>
          <a:p>
            <a:pPr marL="0" indent="0">
              <a:buNone/>
            </a:pPr>
            <a:r>
              <a:rPr lang="en-US" sz="2400" dirty="0"/>
              <a:t>In the production line there are two sensors used and located on the first and end of the system.</a:t>
            </a:r>
          </a:p>
          <a:p>
            <a:pPr marL="0" indent="0">
              <a:buNone/>
            </a:pPr>
            <a:r>
              <a:rPr lang="en-US" sz="2400" dirty="0"/>
              <a:t>The type of sensor used for stamping machine is through beam sensor (normally closed), it has a high range distance than other sensors, and the other is a capacitive sensor (normally open) for the material level in the containers.</a:t>
            </a:r>
          </a:p>
        </p:txBody>
      </p:sp>
    </p:spTree>
    <p:extLst>
      <p:ext uri="{BB962C8B-B14F-4D97-AF65-F5344CB8AC3E}">
        <p14:creationId xmlns:p14="http://schemas.microsoft.com/office/powerpoint/2010/main" val="20782536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57896" y="563498"/>
            <a:ext cx="10515600" cy="44850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3 – The main controller</a:t>
            </a:r>
          </a:p>
          <a:p>
            <a:pPr marL="0" indent="0">
              <a:buNone/>
            </a:pPr>
            <a:r>
              <a:rPr lang="en-US" sz="2400" dirty="0" smtClean="0"/>
              <a:t>In </a:t>
            </a:r>
            <a:r>
              <a:rPr lang="en-US" sz="2400" dirty="0"/>
              <a:t>this production line a PLC (Programmable Logic Controller) is used to control the operation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In this project there is an attempt to use specific PLC programming software called (RSL ogix Microstarter) for Allen Bradley PLC and the specifications are:</a:t>
            </a:r>
          </a:p>
          <a:p>
            <a:r>
              <a:rPr lang="en-US" sz="2400" dirty="0"/>
              <a:t>1 - Mico logix 1100 series B (3-rackes)</a:t>
            </a:r>
          </a:p>
          <a:p>
            <a:r>
              <a:rPr lang="fi-FI" sz="2400" dirty="0"/>
              <a:t>2 - 8 input 10/30 vdc</a:t>
            </a:r>
          </a:p>
          <a:p>
            <a:r>
              <a:rPr lang="en-US" sz="2400" dirty="0"/>
              <a:t>3 - 8 output vdc</a:t>
            </a:r>
          </a:p>
          <a:p>
            <a:r>
              <a:rPr lang="en-US" sz="2400" dirty="0"/>
              <a:t>4 - 4 channel Analog</a:t>
            </a:r>
          </a:p>
        </p:txBody>
      </p:sp>
    </p:spTree>
    <p:extLst>
      <p:ext uri="{BB962C8B-B14F-4D97-AF65-F5344CB8AC3E}">
        <p14:creationId xmlns:p14="http://schemas.microsoft.com/office/powerpoint/2010/main" val="111234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70775" y="589256"/>
            <a:ext cx="10515600" cy="556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written Ladder diagram for the digital </a:t>
            </a:r>
            <a:r>
              <a:rPr lang="en-US" sz="2400" dirty="0" smtClean="0"/>
              <a:t>inputs: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865" y="1146220"/>
            <a:ext cx="10442155" cy="493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4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project is conducted and the parts were designed to produce the required amount, shape and size of the products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 </a:t>
            </a:r>
            <a:r>
              <a:rPr lang="en-US" sz="3200" dirty="0" err="1"/>
              <a:t>Solidworks</a:t>
            </a:r>
            <a:r>
              <a:rPr lang="en-US" sz="3200" dirty="0"/>
              <a:t> was used to display most of the machine </a:t>
            </a:r>
            <a:r>
              <a:rPr lang="en-US" sz="3200" dirty="0" smtClean="0"/>
              <a:t>parts.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the machine is sold in china and several countries and it is quite expensive ranges between 30k~40k </a:t>
            </a:r>
            <a:r>
              <a:rPr lang="en-US" sz="3200" dirty="0" smtClean="0"/>
              <a:t>dollars.</a:t>
            </a:r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To conclude</a:t>
            </a:r>
            <a:r>
              <a:rPr lang="en-US" sz="3200" dirty="0"/>
              <a:t> </a:t>
            </a:r>
            <a:r>
              <a:rPr lang="en-US" sz="3200" dirty="0" smtClean="0"/>
              <a:t>this project we will show you some of the practical work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2375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73500" y="2611234"/>
            <a:ext cx="8126568" cy="135545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8000" dirty="0" smtClean="0"/>
              <a:t>The Practical Work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5053083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8" y="0"/>
            <a:ext cx="51435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543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516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979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142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12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83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42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030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311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48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215" y="202511"/>
            <a:ext cx="4570927" cy="1111139"/>
          </a:xfrm>
        </p:spPr>
        <p:txBody>
          <a:bodyPr>
            <a:normAutofit/>
          </a:bodyPr>
          <a:lstStyle/>
          <a:p>
            <a:r>
              <a:rPr lang="en-US" b="1" dirty="0" smtClean="0"/>
              <a:t>Mechanical Design: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61682" y="1178418"/>
            <a:ext cx="5768663" cy="47651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The encrusting machine consist of material containers, screw feeders, pipes and </a:t>
            </a:r>
            <a:r>
              <a:rPr lang="en-US" sz="2400" dirty="0" smtClean="0"/>
              <a:t>the encrusting </a:t>
            </a:r>
            <a:r>
              <a:rPr lang="en-US" sz="2400" dirty="0"/>
              <a:t>part (Cutting and twisting</a:t>
            </a:r>
            <a:r>
              <a:rPr lang="en-US" sz="2400" dirty="0" smtClean="0"/>
              <a:t>) with a specifications: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969" y="1081826"/>
            <a:ext cx="5355727" cy="4958366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43351"/>
              </p:ext>
            </p:extLst>
          </p:nvPr>
        </p:nvGraphicFramePr>
        <p:xfrm>
          <a:off x="496325" y="2800857"/>
          <a:ext cx="5499370" cy="3223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9685"/>
                <a:gridCol w="2749685"/>
              </a:tblGrid>
              <a:tr h="4275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Quantity of products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3600 piece/hour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605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Ratio between the casing and the filling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1:1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75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Diameter of filling nozzle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 cm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605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Diameter of casing nozzle (dough nozzle)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4.25 cm  (to achieve 1:1 ratio)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75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31465" algn="r"/>
                        </a:tabLst>
                      </a:pPr>
                      <a:r>
                        <a:rPr lang="en-US" sz="2000">
                          <a:effectLst/>
                        </a:rPr>
                        <a:t>Height of a single piece 	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 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75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Size of the product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71 cm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15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94" y="0"/>
            <a:ext cx="51435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47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0261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76837" y="2340783"/>
            <a:ext cx="10515600" cy="20380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/>
              <a:t>Thank you for listening</a:t>
            </a:r>
          </a:p>
          <a:p>
            <a:pPr marL="0" indent="0" algn="ctr">
              <a:buNone/>
            </a:pPr>
            <a:r>
              <a:rPr lang="en-US" sz="5400" dirty="0" smtClean="0"/>
              <a:t>All your Questions are welcome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422490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6492"/>
            <a:ext cx="10515600" cy="897005"/>
          </a:xfrm>
        </p:spPr>
        <p:txBody>
          <a:bodyPr>
            <a:normAutofit/>
          </a:bodyPr>
          <a:lstStyle/>
          <a:p>
            <a:r>
              <a:rPr lang="en-US" dirty="0" smtClean="0"/>
              <a:t>1 – Encrusting Machine components: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9719"/>
            <a:ext cx="10515600" cy="891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1 - </a:t>
            </a:r>
            <a:r>
              <a:rPr lang="en-US" sz="2400" b="1" dirty="0"/>
              <a:t>The </a:t>
            </a:r>
            <a:r>
              <a:rPr lang="en-US" sz="2400" b="1" dirty="0" smtClean="0"/>
              <a:t>base : </a:t>
            </a:r>
            <a:r>
              <a:rPr lang="en-US" sz="2400" dirty="0"/>
              <a:t>This part is the part holding all the pieces together from the motors to the conveyer </a:t>
            </a:r>
            <a:r>
              <a:rPr lang="en-US" sz="2400" dirty="0" smtClean="0"/>
              <a:t>belt attached</a:t>
            </a:r>
            <a:r>
              <a:rPr lang="en-US" sz="24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2" y="2178923"/>
            <a:ext cx="4721364" cy="4176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921" y="2100908"/>
            <a:ext cx="4476483" cy="44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7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25323" y="692289"/>
            <a:ext cx="10515600" cy="13039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2 - </a:t>
            </a:r>
            <a:r>
              <a:rPr lang="en-US" sz="2400" b="1" dirty="0" smtClean="0"/>
              <a:t>Containers and upper part : </a:t>
            </a:r>
            <a:r>
              <a:rPr lang="en-US" sz="2400" dirty="0" smtClean="0"/>
              <a:t>The upper part holds the other mechanical parts that are in direct contact with the edible materials and holds </a:t>
            </a:r>
            <a:r>
              <a:rPr lang="en-US" sz="2400" dirty="0"/>
              <a:t>the feeding pumps </a:t>
            </a:r>
            <a:r>
              <a:rPr lang="en-US" sz="2400" dirty="0" smtClean="0"/>
              <a:t>and the </a:t>
            </a:r>
            <a:r>
              <a:rPr lang="en-US" sz="2400" dirty="0"/>
              <a:t>mold.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06" y="2112137"/>
            <a:ext cx="5554719" cy="41469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777" y="2781840"/>
            <a:ext cx="5837847" cy="245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6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0927" y="602136"/>
            <a:ext cx="10515600" cy="17160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3 - </a:t>
            </a:r>
            <a:r>
              <a:rPr lang="en-US" sz="2400" b="1" dirty="0"/>
              <a:t>Screw feeders and </a:t>
            </a:r>
            <a:r>
              <a:rPr lang="en-US" sz="2400" b="1" dirty="0" smtClean="0"/>
              <a:t>rollers : </a:t>
            </a:r>
            <a:r>
              <a:rPr lang="en-US" sz="2400" dirty="0"/>
              <a:t>The pump that extrudes and </a:t>
            </a:r>
            <a:r>
              <a:rPr lang="en-US" sz="2400" dirty="0" smtClean="0"/>
              <a:t>squeezes out </a:t>
            </a:r>
            <a:r>
              <a:rPr lang="en-US" sz="2400" dirty="0"/>
              <a:t>the </a:t>
            </a:r>
            <a:r>
              <a:rPr lang="en-US" sz="2400" dirty="0" smtClean="0"/>
              <a:t>edible materials </a:t>
            </a:r>
            <a:r>
              <a:rPr lang="en-US" sz="2400" dirty="0"/>
              <a:t>from the nozzle.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59" y="1724608"/>
            <a:ext cx="5009280" cy="2453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363" y="4177748"/>
            <a:ext cx="2765343" cy="24691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343" y="2067385"/>
            <a:ext cx="5146184" cy="422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09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73805" y="563496"/>
            <a:ext cx="10515600" cy="1265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4 - </a:t>
            </a:r>
            <a:r>
              <a:rPr lang="en-US" sz="2400" b="1" dirty="0"/>
              <a:t>Mold and </a:t>
            </a:r>
            <a:r>
              <a:rPr lang="en-US" sz="2400" b="1" dirty="0" smtClean="0"/>
              <a:t>Nozzles: </a:t>
            </a:r>
            <a:r>
              <a:rPr lang="en-US" sz="2400" dirty="0"/>
              <a:t>the materials flows from </a:t>
            </a:r>
            <a:r>
              <a:rPr lang="en-US" sz="2400" dirty="0" smtClean="0"/>
              <a:t>the containers into the </a:t>
            </a:r>
            <a:r>
              <a:rPr lang="en-US" sz="2400" dirty="0"/>
              <a:t>mold which contains a mechanical parts </a:t>
            </a:r>
            <a:r>
              <a:rPr lang="en-US" sz="2400" dirty="0" smtClean="0"/>
              <a:t>designed to </a:t>
            </a:r>
            <a:r>
              <a:rPr lang="en-US" sz="2400" dirty="0"/>
              <a:t>adjust the </a:t>
            </a:r>
            <a:r>
              <a:rPr lang="en-US" sz="2400" dirty="0" smtClean="0"/>
              <a:t>flow attached </a:t>
            </a:r>
            <a:r>
              <a:rPr lang="en-US" sz="2400" dirty="0"/>
              <a:t>to nozzles that will extrudes the materials from the machine.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187" y="2248236"/>
            <a:ext cx="5723016" cy="33924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1417" y="1828804"/>
            <a:ext cx="2958561" cy="423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57896" y="460465"/>
            <a:ext cx="10515600" cy="8670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A -The mold: </a:t>
            </a:r>
            <a:r>
              <a:rPr lang="en-US" sz="2400" dirty="0"/>
              <a:t>The materials (dough and filling) will leave the containers due to pump rotation into the mold through the front </a:t>
            </a:r>
            <a:r>
              <a:rPr lang="en-US" sz="2400" dirty="0" smtClean="0"/>
              <a:t>holes.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439" y="2230820"/>
            <a:ext cx="4772696" cy="2971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894" y="1238912"/>
            <a:ext cx="4837751" cy="29401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893" y="3811023"/>
            <a:ext cx="4837751" cy="278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55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226</TotalTime>
  <Words>1261</Words>
  <Application>Microsoft Office PowerPoint</Application>
  <PresentationFormat>Widescreen</PresentationFormat>
  <Paragraphs>106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Franklin Gothic Book</vt:lpstr>
      <vt:lpstr>Perpetua</vt:lpstr>
      <vt:lpstr>Wingdings 2</vt:lpstr>
      <vt:lpstr>Equity</vt:lpstr>
      <vt:lpstr>Graduation Project II</vt:lpstr>
      <vt:lpstr>Outline</vt:lpstr>
      <vt:lpstr>Introduction</vt:lpstr>
      <vt:lpstr>Mechanical Design:</vt:lpstr>
      <vt:lpstr>1 – Encrusting Machine components: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2 - Encrusting Part (Cutting tool)</vt:lpstr>
      <vt:lpstr>PowerPoint Presentation</vt:lpstr>
      <vt:lpstr>Part components: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 – Conveyor Belts:</vt:lpstr>
      <vt:lpstr>Material Selection</vt:lpstr>
      <vt:lpstr>Properties: </vt:lpstr>
      <vt:lpstr>PowerPoint Presentation</vt:lpstr>
      <vt:lpstr>4 – Stamping</vt:lpstr>
      <vt:lpstr>PowerPoint Presentation</vt:lpstr>
      <vt:lpstr>Control System of the production 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II</dc:title>
  <dc:creator>LG</dc:creator>
  <cp:lastModifiedBy>LG</cp:lastModifiedBy>
  <cp:revision>51</cp:revision>
  <dcterms:created xsi:type="dcterms:W3CDTF">2018-12-23T18:54:54Z</dcterms:created>
  <dcterms:modified xsi:type="dcterms:W3CDTF">2019-01-01T17:48:04Z</dcterms:modified>
</cp:coreProperties>
</file>