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notesMasterIdLst>
    <p:notesMasterId r:id="rId17"/>
  </p:notesMasterIdLst>
  <p:sldIdLst>
    <p:sldId id="279" r:id="rId2"/>
    <p:sldId id="262" r:id="rId3"/>
    <p:sldId id="264" r:id="rId4"/>
    <p:sldId id="265" r:id="rId5"/>
    <p:sldId id="266" r:id="rId6"/>
    <p:sldId id="267" r:id="rId7"/>
    <p:sldId id="268" r:id="rId8"/>
    <p:sldId id="269" r:id="rId9"/>
    <p:sldId id="270" r:id="rId10"/>
    <p:sldId id="272" r:id="rId11"/>
    <p:sldId id="273" r:id="rId12"/>
    <p:sldId id="274" r:id="rId13"/>
    <p:sldId id="275" r:id="rId14"/>
    <p:sldId id="276" r:id="rId15"/>
    <p:sldId id="277" r:id="rId16"/>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0" d="100"/>
          <a:sy n="70" d="100"/>
        </p:scale>
        <p:origin x="-1374" y="5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file:///C:\Users\city%20comp\Desktop\Microsoft%20Office%20Excel%20Worksheet%20&#1580;&#1583;&#1610;&#1583;%20&#8235;&#823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ar-JO"/>
  <c:chart>
    <c:autoTitleDeleted val="1"/>
    <c:plotArea>
      <c:layout/>
      <c:scatterChart>
        <c:scatterStyle val="smoothMarker"/>
        <c:ser>
          <c:idx val="0"/>
          <c:order val="0"/>
          <c:tx>
            <c:strRef>
              <c:f>ورقة1!$L$4</c:f>
              <c:strCache>
                <c:ptCount val="1"/>
                <c:pt idx="0">
                  <c:v>v (m/s)</c:v>
                </c:pt>
              </c:strCache>
            </c:strRef>
          </c:tx>
          <c:marker>
            <c:symbol val="none"/>
          </c:marker>
          <c:trendline>
            <c:trendlineType val="linear"/>
          </c:trendline>
          <c:xVal>
            <c:numRef>
              <c:f>ورقة1!$J$5:$J$28</c:f>
              <c:numCache>
                <c:formatCode>General</c:formatCode>
                <c:ptCount val="24"/>
                <c:pt idx="0">
                  <c:v>50</c:v>
                </c:pt>
                <c:pt idx="1">
                  <c:v>100</c:v>
                </c:pt>
                <c:pt idx="2">
                  <c:v>150</c:v>
                </c:pt>
                <c:pt idx="3">
                  <c:v>200</c:v>
                </c:pt>
                <c:pt idx="4">
                  <c:v>250</c:v>
                </c:pt>
                <c:pt idx="5">
                  <c:v>300</c:v>
                </c:pt>
                <c:pt idx="6">
                  <c:v>350</c:v>
                </c:pt>
                <c:pt idx="7">
                  <c:v>400</c:v>
                </c:pt>
                <c:pt idx="8">
                  <c:v>450</c:v>
                </c:pt>
                <c:pt idx="9">
                  <c:v>500</c:v>
                </c:pt>
                <c:pt idx="10">
                  <c:v>550</c:v>
                </c:pt>
                <c:pt idx="11">
                  <c:v>600</c:v>
                </c:pt>
                <c:pt idx="12">
                  <c:v>650</c:v>
                </c:pt>
                <c:pt idx="13">
                  <c:v>700</c:v>
                </c:pt>
                <c:pt idx="14">
                  <c:v>750</c:v>
                </c:pt>
                <c:pt idx="15">
                  <c:v>800</c:v>
                </c:pt>
                <c:pt idx="16">
                  <c:v>850</c:v>
                </c:pt>
                <c:pt idx="17">
                  <c:v>900</c:v>
                </c:pt>
                <c:pt idx="18">
                  <c:v>950</c:v>
                </c:pt>
                <c:pt idx="19">
                  <c:v>1000</c:v>
                </c:pt>
                <c:pt idx="20">
                  <c:v>1050</c:v>
                </c:pt>
                <c:pt idx="21">
                  <c:v>1100</c:v>
                </c:pt>
                <c:pt idx="22">
                  <c:v>1150</c:v>
                </c:pt>
                <c:pt idx="23">
                  <c:v>1200</c:v>
                </c:pt>
              </c:numCache>
            </c:numRef>
          </c:xVal>
          <c:yVal>
            <c:numRef>
              <c:f>ورقة1!$L$5:$L$28</c:f>
              <c:numCache>
                <c:formatCode>General</c:formatCode>
                <c:ptCount val="24"/>
                <c:pt idx="0">
                  <c:v>0.125</c:v>
                </c:pt>
                <c:pt idx="1">
                  <c:v>0.25</c:v>
                </c:pt>
                <c:pt idx="2">
                  <c:v>0.37500000000000017</c:v>
                </c:pt>
                <c:pt idx="3">
                  <c:v>0.5</c:v>
                </c:pt>
                <c:pt idx="4">
                  <c:v>0.62500000000000033</c:v>
                </c:pt>
                <c:pt idx="5">
                  <c:v>0.75000000000000033</c:v>
                </c:pt>
                <c:pt idx="6">
                  <c:v>0.87500000000000033</c:v>
                </c:pt>
                <c:pt idx="7">
                  <c:v>1</c:v>
                </c:pt>
                <c:pt idx="8">
                  <c:v>1.125</c:v>
                </c:pt>
                <c:pt idx="9">
                  <c:v>1.25</c:v>
                </c:pt>
                <c:pt idx="10">
                  <c:v>1.375</c:v>
                </c:pt>
                <c:pt idx="11">
                  <c:v>1.5</c:v>
                </c:pt>
                <c:pt idx="12">
                  <c:v>1.625</c:v>
                </c:pt>
                <c:pt idx="13">
                  <c:v>1.7500000000000007</c:v>
                </c:pt>
                <c:pt idx="14">
                  <c:v>1.875</c:v>
                </c:pt>
                <c:pt idx="15">
                  <c:v>2</c:v>
                </c:pt>
                <c:pt idx="16">
                  <c:v>2.125</c:v>
                </c:pt>
                <c:pt idx="17">
                  <c:v>2.25</c:v>
                </c:pt>
                <c:pt idx="18">
                  <c:v>2.3749999999999987</c:v>
                </c:pt>
                <c:pt idx="19">
                  <c:v>2.5</c:v>
                </c:pt>
                <c:pt idx="20">
                  <c:v>2.625</c:v>
                </c:pt>
                <c:pt idx="21">
                  <c:v>2.75</c:v>
                </c:pt>
                <c:pt idx="22">
                  <c:v>2.8749999999999987</c:v>
                </c:pt>
                <c:pt idx="23">
                  <c:v>3</c:v>
                </c:pt>
              </c:numCache>
            </c:numRef>
          </c:yVal>
          <c:smooth val="1"/>
        </c:ser>
        <c:axId val="46712320"/>
        <c:axId val="46714240"/>
      </c:scatterChart>
      <c:valAx>
        <c:axId val="46712320"/>
        <c:scaling>
          <c:orientation val="minMax"/>
        </c:scaling>
        <c:axPos val="b"/>
        <c:majorGridlines/>
        <c:minorGridlines/>
        <c:title>
          <c:tx>
            <c:rich>
              <a:bodyPr/>
              <a:lstStyle/>
              <a:p>
                <a:pPr>
                  <a:defRPr/>
                </a:pPr>
                <a:r>
                  <a:rPr lang="en-US"/>
                  <a:t>n(rpm)</a:t>
                </a:r>
              </a:p>
            </c:rich>
          </c:tx>
          <c:layout/>
        </c:title>
        <c:numFmt formatCode="General" sourceLinked="1"/>
        <c:tickLblPos val="nextTo"/>
        <c:crossAx val="46714240"/>
        <c:crosses val="autoZero"/>
        <c:crossBetween val="midCat"/>
      </c:valAx>
      <c:valAx>
        <c:axId val="46714240"/>
        <c:scaling>
          <c:orientation val="minMax"/>
        </c:scaling>
        <c:axPos val="l"/>
        <c:majorGridlines/>
        <c:minorGridlines/>
        <c:title>
          <c:tx>
            <c:rich>
              <a:bodyPr/>
              <a:lstStyle/>
              <a:p>
                <a:pPr>
                  <a:defRPr/>
                </a:pPr>
                <a:r>
                  <a:rPr lang="en-US"/>
                  <a:t>v(m/s)</a:t>
                </a:r>
              </a:p>
            </c:rich>
          </c:tx>
          <c:layout/>
        </c:title>
        <c:numFmt formatCode="General" sourceLinked="1"/>
        <c:tickLblPos val="nextTo"/>
        <c:crossAx val="46712320"/>
        <c:crosses val="autoZero"/>
        <c:crossBetween val="midCat"/>
      </c:valAx>
    </c:plotArea>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94CD542-F52C-4FCE-8DCC-B0CC0EE28216}" type="datetimeFigureOut">
              <a:rPr lang="ar-SA" smtClean="0"/>
              <a:pPr/>
              <a:t>09/02/1433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B930371-F03B-4B3A-BFEB-CC5C7A384818}"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B930371-F03B-4B3A-BFEB-CC5C7A384818}" type="slidenum">
              <a:rPr lang="ar-SA" smtClean="0"/>
              <a:pPr/>
              <a:t>3</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CA6EF377-0CE9-43EF-8B12-22F1C5A803EA}" type="datetimeFigureOut">
              <a:rPr lang="ar-JO" smtClean="0"/>
              <a:pPr/>
              <a:t>09/02/1433</a:t>
            </a:fld>
            <a:endParaRPr lang="ar-JO"/>
          </a:p>
        </p:txBody>
      </p:sp>
      <p:sp>
        <p:nvSpPr>
          <p:cNvPr id="19" name="عنصر نائب للتذييل 18"/>
          <p:cNvSpPr>
            <a:spLocks noGrp="1"/>
          </p:cNvSpPr>
          <p:nvPr>
            <p:ph type="ftr" sz="quarter" idx="11"/>
          </p:nvPr>
        </p:nvSpPr>
        <p:spPr/>
        <p:txBody>
          <a:bodyPr/>
          <a:lstStyle/>
          <a:p>
            <a:endParaRPr lang="ar-JO"/>
          </a:p>
        </p:txBody>
      </p:sp>
      <p:sp>
        <p:nvSpPr>
          <p:cNvPr id="27" name="عنصر نائب لرقم الشريحة 26"/>
          <p:cNvSpPr>
            <a:spLocks noGrp="1"/>
          </p:cNvSpPr>
          <p:nvPr>
            <p:ph type="sldNum" sz="quarter" idx="12"/>
          </p:nvPr>
        </p:nvSpPr>
        <p:spPr/>
        <p:txBody>
          <a:bodyPr/>
          <a:lstStyle/>
          <a:p>
            <a:fld id="{D3D0FE83-9466-4AB9-B8B3-D1A8036217F1}" type="slidenum">
              <a:rPr lang="ar-JO" smtClean="0"/>
              <a:pPr/>
              <a:t>‹#›</a:t>
            </a:fld>
            <a:endParaRPr lang="ar-JO"/>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A6EF377-0CE9-43EF-8B12-22F1C5A803EA}" type="datetimeFigureOut">
              <a:rPr lang="ar-JO" smtClean="0"/>
              <a:pPr/>
              <a:t>09/02/1433</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D3D0FE83-9466-4AB9-B8B3-D1A8036217F1}" type="slidenum">
              <a:rPr lang="ar-JO" smtClean="0"/>
              <a:pPr/>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A6EF377-0CE9-43EF-8B12-22F1C5A803EA}" type="datetimeFigureOut">
              <a:rPr lang="ar-JO" smtClean="0"/>
              <a:pPr/>
              <a:t>09/02/1433</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D3D0FE83-9466-4AB9-B8B3-D1A8036217F1}" type="slidenum">
              <a:rPr lang="ar-JO" smtClean="0"/>
              <a:pPr/>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A6EF377-0CE9-43EF-8B12-22F1C5A803EA}" type="datetimeFigureOut">
              <a:rPr lang="ar-JO" smtClean="0"/>
              <a:pPr/>
              <a:t>09/02/1433</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D3D0FE83-9466-4AB9-B8B3-D1A8036217F1}" type="slidenum">
              <a:rPr lang="ar-JO" smtClean="0"/>
              <a:pPr/>
              <a:t>‹#›</a:t>
            </a:fld>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A6EF377-0CE9-43EF-8B12-22F1C5A803EA}" type="datetimeFigureOut">
              <a:rPr lang="ar-JO" smtClean="0"/>
              <a:pPr/>
              <a:t>09/02/1433</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D3D0FE83-9466-4AB9-B8B3-D1A8036217F1}" type="slidenum">
              <a:rPr lang="ar-JO" smtClean="0"/>
              <a:pPr/>
              <a:t>‹#›</a:t>
            </a:fld>
            <a:endParaRPr lang="ar-J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CA6EF377-0CE9-43EF-8B12-22F1C5A803EA}" type="datetimeFigureOut">
              <a:rPr lang="ar-JO" smtClean="0"/>
              <a:pPr/>
              <a:t>09/02/1433</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D3D0FE83-9466-4AB9-B8B3-D1A8036217F1}" type="slidenum">
              <a:rPr lang="ar-JO" smtClean="0"/>
              <a:pPr/>
              <a:t>‹#›</a:t>
            </a:fld>
            <a:endParaRPr lang="ar-J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CA6EF377-0CE9-43EF-8B12-22F1C5A803EA}" type="datetimeFigureOut">
              <a:rPr lang="ar-JO" smtClean="0"/>
              <a:pPr/>
              <a:t>09/02/1433</a:t>
            </a:fld>
            <a:endParaRPr lang="ar-JO"/>
          </a:p>
        </p:txBody>
      </p:sp>
      <p:sp>
        <p:nvSpPr>
          <p:cNvPr id="8" name="عنصر نائب للتذييل 7"/>
          <p:cNvSpPr>
            <a:spLocks noGrp="1"/>
          </p:cNvSpPr>
          <p:nvPr>
            <p:ph type="ftr" sz="quarter" idx="11"/>
          </p:nvPr>
        </p:nvSpPr>
        <p:spPr/>
        <p:txBody>
          <a:bodyPr/>
          <a:lstStyle/>
          <a:p>
            <a:endParaRPr lang="ar-JO"/>
          </a:p>
        </p:txBody>
      </p:sp>
      <p:sp>
        <p:nvSpPr>
          <p:cNvPr id="9" name="عنصر نائب لرقم الشريحة 8"/>
          <p:cNvSpPr>
            <a:spLocks noGrp="1"/>
          </p:cNvSpPr>
          <p:nvPr>
            <p:ph type="sldNum" sz="quarter" idx="12"/>
          </p:nvPr>
        </p:nvSpPr>
        <p:spPr/>
        <p:txBody>
          <a:bodyPr/>
          <a:lstStyle/>
          <a:p>
            <a:fld id="{D3D0FE83-9466-4AB9-B8B3-D1A8036217F1}" type="slidenum">
              <a:rPr lang="ar-JO" smtClean="0"/>
              <a:pPr/>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CA6EF377-0CE9-43EF-8B12-22F1C5A803EA}" type="datetimeFigureOut">
              <a:rPr lang="ar-JO" smtClean="0"/>
              <a:pPr/>
              <a:t>09/02/1433</a:t>
            </a:fld>
            <a:endParaRPr lang="ar-JO"/>
          </a:p>
        </p:txBody>
      </p:sp>
      <p:sp>
        <p:nvSpPr>
          <p:cNvPr id="4" name="عنصر نائب للتذييل 3"/>
          <p:cNvSpPr>
            <a:spLocks noGrp="1"/>
          </p:cNvSpPr>
          <p:nvPr>
            <p:ph type="ftr" sz="quarter" idx="11"/>
          </p:nvPr>
        </p:nvSpPr>
        <p:spPr/>
        <p:txBody>
          <a:bodyPr/>
          <a:lstStyle/>
          <a:p>
            <a:endParaRPr lang="ar-JO"/>
          </a:p>
        </p:txBody>
      </p:sp>
      <p:sp>
        <p:nvSpPr>
          <p:cNvPr id="5" name="عنصر نائب لرقم الشريحة 4"/>
          <p:cNvSpPr>
            <a:spLocks noGrp="1"/>
          </p:cNvSpPr>
          <p:nvPr>
            <p:ph type="sldNum" sz="quarter" idx="12"/>
          </p:nvPr>
        </p:nvSpPr>
        <p:spPr/>
        <p:txBody>
          <a:bodyPr/>
          <a:lstStyle/>
          <a:p>
            <a:fld id="{D3D0FE83-9466-4AB9-B8B3-D1A8036217F1}" type="slidenum">
              <a:rPr lang="ar-JO" smtClean="0"/>
              <a:pPr/>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A6EF377-0CE9-43EF-8B12-22F1C5A803EA}" type="datetimeFigureOut">
              <a:rPr lang="ar-JO" smtClean="0"/>
              <a:pPr/>
              <a:t>09/02/1433</a:t>
            </a:fld>
            <a:endParaRPr lang="ar-JO"/>
          </a:p>
        </p:txBody>
      </p:sp>
      <p:sp>
        <p:nvSpPr>
          <p:cNvPr id="3" name="عنصر نائب للتذييل 2"/>
          <p:cNvSpPr>
            <a:spLocks noGrp="1"/>
          </p:cNvSpPr>
          <p:nvPr>
            <p:ph type="ftr" sz="quarter" idx="11"/>
          </p:nvPr>
        </p:nvSpPr>
        <p:spPr/>
        <p:txBody>
          <a:bodyPr/>
          <a:lstStyle/>
          <a:p>
            <a:endParaRPr lang="ar-JO"/>
          </a:p>
        </p:txBody>
      </p:sp>
      <p:sp>
        <p:nvSpPr>
          <p:cNvPr id="4" name="عنصر نائب لرقم الشريحة 3"/>
          <p:cNvSpPr>
            <a:spLocks noGrp="1"/>
          </p:cNvSpPr>
          <p:nvPr>
            <p:ph type="sldNum" sz="quarter" idx="12"/>
          </p:nvPr>
        </p:nvSpPr>
        <p:spPr/>
        <p:txBody>
          <a:bodyPr/>
          <a:lstStyle/>
          <a:p>
            <a:fld id="{D3D0FE83-9466-4AB9-B8B3-D1A8036217F1}" type="slidenum">
              <a:rPr lang="ar-JO" smtClean="0"/>
              <a:pPr/>
              <a:t>‹#›</a:t>
            </a:fld>
            <a:endParaRPr lang="ar-J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CA6EF377-0CE9-43EF-8B12-22F1C5A803EA}" type="datetimeFigureOut">
              <a:rPr lang="ar-JO" smtClean="0"/>
              <a:pPr/>
              <a:t>09/02/1433</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D3D0FE83-9466-4AB9-B8B3-D1A8036217F1}" type="slidenum">
              <a:rPr lang="ar-JO" smtClean="0"/>
              <a:pPr/>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A6EF377-0CE9-43EF-8B12-22F1C5A803EA}" type="datetimeFigureOut">
              <a:rPr lang="ar-JO" smtClean="0"/>
              <a:pPr/>
              <a:t>09/02/1433</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a:xfrm>
            <a:off x="8077200" y="6356350"/>
            <a:ext cx="609600" cy="365125"/>
          </a:xfrm>
        </p:spPr>
        <p:txBody>
          <a:bodyPr/>
          <a:lstStyle/>
          <a:p>
            <a:fld id="{D3D0FE83-9466-4AB9-B8B3-D1A8036217F1}" type="slidenum">
              <a:rPr lang="ar-JO" smtClean="0"/>
              <a:pPr/>
              <a:t>‹#›</a:t>
            </a:fld>
            <a:endParaRPr lang="ar-JO"/>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A6EF377-0CE9-43EF-8B12-22F1C5A803EA}" type="datetimeFigureOut">
              <a:rPr lang="ar-JO" smtClean="0"/>
              <a:pPr/>
              <a:t>09/02/1433</a:t>
            </a:fld>
            <a:endParaRPr lang="ar-JO"/>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JO"/>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3D0FE83-9466-4AB9-B8B3-D1A8036217F1}" type="slidenum">
              <a:rPr lang="ar-JO" smtClean="0"/>
              <a:pPr/>
              <a:t>‹#›</a:t>
            </a:fld>
            <a:endParaRPr lang="ar-JO"/>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oliveoilsource.com/catalog/equipment/commercial-millin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Autofit/>
          </a:bodyPr>
          <a:lstStyle/>
          <a:p>
            <a:pPr algn="ctr"/>
            <a:r>
              <a:rPr lang="en-US" sz="3200" dirty="0" smtClean="0"/>
              <a:t>AN-NAJAH NATIONAL UNIVERSITY</a:t>
            </a:r>
            <a:br>
              <a:rPr lang="en-US" sz="3200" dirty="0" smtClean="0"/>
            </a:br>
            <a:r>
              <a:rPr lang="en-US" sz="3200" dirty="0" smtClean="0"/>
              <a:t>FACULTY OF ENGINEERING</a:t>
            </a:r>
            <a:br>
              <a:rPr lang="en-US" sz="3200" dirty="0" smtClean="0"/>
            </a:br>
            <a:r>
              <a:rPr lang="en-US" sz="3200" dirty="0" smtClean="0"/>
              <a:t>DEPARTMENT OF MECHANICAL ENGINEERING</a:t>
            </a:r>
            <a:br>
              <a:rPr lang="en-US" sz="3200" dirty="0" smtClean="0"/>
            </a:br>
            <a:endParaRPr lang="ar-SA" sz="3200" dirty="0"/>
          </a:p>
        </p:txBody>
      </p:sp>
      <p:sp>
        <p:nvSpPr>
          <p:cNvPr id="3" name="عنوان فرعي 2"/>
          <p:cNvSpPr>
            <a:spLocks noGrp="1"/>
          </p:cNvSpPr>
          <p:nvPr>
            <p:ph type="subTitle" idx="1"/>
          </p:nvPr>
        </p:nvSpPr>
        <p:spPr>
          <a:xfrm>
            <a:off x="533400" y="3228536"/>
            <a:ext cx="7854696" cy="3629464"/>
          </a:xfrm>
        </p:spPr>
        <p:txBody>
          <a:bodyPr>
            <a:normAutofit/>
          </a:bodyPr>
          <a:lstStyle/>
          <a:p>
            <a:pPr algn="ctr" rtl="0"/>
            <a:r>
              <a:rPr lang="en-US" sz="1600" dirty="0" smtClean="0">
                <a:solidFill>
                  <a:schemeClr val="tx1"/>
                </a:solidFill>
              </a:rPr>
              <a:t>Production of high quality olive oil </a:t>
            </a:r>
          </a:p>
          <a:p>
            <a:pPr algn="ctr" rtl="0"/>
            <a:endParaRPr lang="en-US" sz="1600" dirty="0" smtClean="0">
              <a:solidFill>
                <a:schemeClr val="tx1"/>
              </a:solidFill>
            </a:endParaRPr>
          </a:p>
          <a:p>
            <a:pPr algn="ctr" rtl="0"/>
            <a:r>
              <a:rPr lang="en-US" sz="1600" dirty="0" smtClean="0">
                <a:solidFill>
                  <a:schemeClr val="tx1"/>
                </a:solidFill>
              </a:rPr>
              <a:t>Prepared by:</a:t>
            </a:r>
          </a:p>
          <a:p>
            <a:pPr algn="ctr"/>
            <a:r>
              <a:rPr lang="en-US" sz="1600" dirty="0" smtClean="0">
                <a:solidFill>
                  <a:schemeClr val="tx1"/>
                </a:solidFill>
              </a:rPr>
              <a:t>Darwesh </a:t>
            </a:r>
            <a:r>
              <a:rPr lang="en-US" sz="1600" dirty="0" err="1" smtClean="0">
                <a:solidFill>
                  <a:schemeClr val="tx1"/>
                </a:solidFill>
              </a:rPr>
              <a:t>Abd</a:t>
            </a:r>
            <a:r>
              <a:rPr lang="en-US" sz="1600" dirty="0" smtClean="0">
                <a:solidFill>
                  <a:schemeClr val="tx1"/>
                </a:solidFill>
              </a:rPr>
              <a:t> </a:t>
            </a:r>
            <a:r>
              <a:rPr lang="en-US" sz="1600" dirty="0" smtClean="0">
                <a:solidFill>
                  <a:schemeClr val="tx1"/>
                </a:solidFill>
              </a:rPr>
              <a:t>Al-</a:t>
            </a:r>
            <a:r>
              <a:rPr lang="en-US" sz="1600" dirty="0" err="1" smtClean="0">
                <a:solidFill>
                  <a:schemeClr val="tx1"/>
                </a:solidFill>
              </a:rPr>
              <a:t>Nabi</a:t>
            </a:r>
            <a:endParaRPr lang="en-US" sz="1600" dirty="0" smtClean="0">
              <a:solidFill>
                <a:schemeClr val="tx1"/>
              </a:solidFill>
            </a:endParaRPr>
          </a:p>
          <a:p>
            <a:pPr algn="ctr"/>
            <a:r>
              <a:rPr lang="en-US" sz="1600" dirty="0" smtClean="0">
                <a:solidFill>
                  <a:schemeClr val="tx1"/>
                </a:solidFill>
              </a:rPr>
              <a:t> </a:t>
            </a:r>
            <a:r>
              <a:rPr lang="en-US" sz="1600" dirty="0" err="1" smtClean="0">
                <a:solidFill>
                  <a:schemeClr val="tx1"/>
                </a:solidFill>
              </a:rPr>
              <a:t>Haif</a:t>
            </a:r>
            <a:r>
              <a:rPr lang="en-US" sz="1600" dirty="0" smtClean="0">
                <a:solidFill>
                  <a:schemeClr val="tx1"/>
                </a:solidFill>
              </a:rPr>
              <a:t> Ibrahim</a:t>
            </a:r>
          </a:p>
          <a:p>
            <a:pPr algn="ctr"/>
            <a:r>
              <a:rPr lang="en-US" sz="1600" dirty="0" err="1" smtClean="0">
                <a:solidFill>
                  <a:schemeClr val="tx1"/>
                </a:solidFill>
              </a:rPr>
              <a:t>Hazem</a:t>
            </a:r>
            <a:r>
              <a:rPr lang="en-US" sz="1600" dirty="0" smtClean="0">
                <a:solidFill>
                  <a:schemeClr val="tx1"/>
                </a:solidFill>
              </a:rPr>
              <a:t> Abuarra</a:t>
            </a:r>
            <a:endParaRPr lang="en-US" sz="1600" dirty="0" smtClean="0">
              <a:solidFill>
                <a:schemeClr val="tx1"/>
              </a:solidFill>
            </a:endParaRPr>
          </a:p>
          <a:p>
            <a:pPr algn="ctr"/>
            <a:r>
              <a:rPr lang="en-US" sz="1600" dirty="0" smtClean="0">
                <a:solidFill>
                  <a:schemeClr val="tx1"/>
                </a:solidFill>
              </a:rPr>
              <a:t> </a:t>
            </a:r>
          </a:p>
          <a:p>
            <a:pPr algn="ctr" rtl="0"/>
            <a:endParaRPr lang="en-US" sz="1600" dirty="0" smtClean="0">
              <a:solidFill>
                <a:schemeClr val="tx1"/>
              </a:solidFill>
            </a:endParaRPr>
          </a:p>
          <a:p>
            <a:pPr algn="l" rtl="0"/>
            <a:r>
              <a:rPr lang="en-US" sz="1600" dirty="0" smtClean="0">
                <a:solidFill>
                  <a:schemeClr val="tx1"/>
                </a:solidFill>
              </a:rPr>
              <a:t>Supervisor :</a:t>
            </a:r>
          </a:p>
          <a:p>
            <a:pPr algn="l" rtl="0"/>
            <a:r>
              <a:rPr lang="en-US" sz="1600" dirty="0" smtClean="0">
                <a:solidFill>
                  <a:schemeClr val="tx1"/>
                </a:solidFill>
              </a:rPr>
              <a:t>Dr. </a:t>
            </a:r>
            <a:r>
              <a:rPr lang="en-US" sz="1600" b="1" dirty="0" err="1" smtClean="0">
                <a:solidFill>
                  <a:schemeClr val="tx1"/>
                </a:solidFill>
              </a:rPr>
              <a:t>Bashir</a:t>
            </a:r>
            <a:r>
              <a:rPr lang="en-US" sz="1600" b="1" dirty="0" smtClean="0">
                <a:solidFill>
                  <a:schemeClr val="tx1"/>
                </a:solidFill>
              </a:rPr>
              <a:t> </a:t>
            </a:r>
            <a:r>
              <a:rPr lang="en-US" sz="1600" b="1" dirty="0" err="1" smtClean="0">
                <a:solidFill>
                  <a:schemeClr val="tx1"/>
                </a:solidFill>
              </a:rPr>
              <a:t>Nouri</a:t>
            </a:r>
            <a:endParaRPr lang="ar-SA" sz="1600" b="1" dirty="0">
              <a:solidFill>
                <a:schemeClr val="tx1"/>
              </a:solidFill>
            </a:endParaRPr>
          </a:p>
        </p:txBody>
      </p:sp>
      <p:pic>
        <p:nvPicPr>
          <p:cNvPr id="4" name="Picture 1" descr="C:\Users\Student\Pictures\logo.gif"/>
          <p:cNvPicPr/>
          <p:nvPr/>
        </p:nvPicPr>
        <p:blipFill>
          <a:blip r:embed="rId2" cstate="print"/>
          <a:srcRect/>
          <a:stretch>
            <a:fillRect/>
          </a:stretch>
        </p:blipFill>
        <p:spPr bwMode="auto">
          <a:xfrm>
            <a:off x="3995936" y="188640"/>
            <a:ext cx="952500" cy="952500"/>
          </a:xfrm>
          <a:prstGeom prst="rect">
            <a:avLst/>
          </a:prstGeom>
          <a:noFill/>
          <a:ln w="9525">
            <a:noFill/>
            <a:miter lim="800000"/>
            <a:headEnd/>
            <a:tailEnd/>
          </a:ln>
        </p:spPr>
      </p:pic>
    </p:spTree>
  </p:cSld>
  <p:clrMapOvr>
    <a:masterClrMapping/>
  </p:clrMapOvr>
  <p:transition>
    <p:wipe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260648"/>
            <a:ext cx="8784976" cy="6336704"/>
          </a:xfrm>
        </p:spPr>
        <p:txBody>
          <a:bodyPr>
            <a:normAutofit/>
          </a:bodyPr>
          <a:lstStyle/>
          <a:p>
            <a:pPr algn="l" rtl="0">
              <a:buNone/>
            </a:pPr>
            <a:r>
              <a:rPr lang="en-US" sz="1600" b="1" dirty="0" smtClean="0">
                <a:cs typeface="+mj-cs"/>
              </a:rPr>
              <a:t>Machine design </a:t>
            </a:r>
          </a:p>
          <a:p>
            <a:pPr algn="l" rtl="0">
              <a:buNone/>
            </a:pPr>
            <a:r>
              <a:rPr lang="en-US" sz="1600" dirty="0" smtClean="0">
                <a:cs typeface="+mj-cs"/>
              </a:rPr>
              <a:t>There are many mechanical components in this project </a:t>
            </a:r>
          </a:p>
          <a:p>
            <a:pPr algn="l" rtl="0">
              <a:buAutoNum type="arabicParenR"/>
            </a:pPr>
            <a:r>
              <a:rPr lang="en-US" sz="1600" b="1" dirty="0" smtClean="0">
                <a:cs typeface="+mj-cs"/>
              </a:rPr>
              <a:t>Metal mesh design :</a:t>
            </a:r>
          </a:p>
          <a:p>
            <a:pPr algn="l" rtl="0">
              <a:buNone/>
            </a:pPr>
            <a:r>
              <a:rPr lang="en-US" sz="1600" dirty="0" smtClean="0">
                <a:cs typeface="+mj-cs"/>
              </a:rPr>
              <a:t>The metal mesh is one of the main parts of machine an d it can be designed as :</a:t>
            </a:r>
          </a:p>
          <a:p>
            <a:pPr lvl="0" algn="just" rtl="0"/>
            <a:r>
              <a:rPr lang="en-US" sz="1600" dirty="0" smtClean="0"/>
              <a:t>We need a metal mash that have holes with diameter (6mm) , in order not to allow the olive particle to bass through it before it grinded .</a:t>
            </a:r>
          </a:p>
          <a:p>
            <a:pPr algn="just" rtl="0"/>
            <a:r>
              <a:rPr lang="en-US" sz="1600" dirty="0" smtClean="0"/>
              <a:t>A metal mesh had been cut in a rectangular shape with (80cm)length and (54cm)width</a:t>
            </a:r>
            <a:r>
              <a:rPr lang="en-US" sz="1600" dirty="0" smtClean="0">
                <a:cs typeface="+mj-cs"/>
              </a:rPr>
              <a:t> </a:t>
            </a:r>
          </a:p>
          <a:p>
            <a:pPr lvl="0" algn="just" rtl="0"/>
            <a:r>
              <a:rPr lang="en-US" sz="1600" dirty="0" smtClean="0"/>
              <a:t>The rectangular metal mesh had been bent in a cylindrical   shape with (17cm) diameter.</a:t>
            </a:r>
          </a:p>
          <a:p>
            <a:pPr lvl="0" algn="just" rtl="0"/>
            <a:endParaRPr lang="en-US" sz="1600" dirty="0" smtClean="0"/>
          </a:p>
          <a:p>
            <a:pPr lvl="0" algn="just" rtl="0"/>
            <a:endParaRPr lang="en-US" sz="1600" dirty="0" smtClean="0"/>
          </a:p>
          <a:p>
            <a:pPr lvl="0" algn="just" rtl="0"/>
            <a:endParaRPr lang="en-US" sz="1600" dirty="0" smtClean="0"/>
          </a:p>
          <a:p>
            <a:pPr lvl="0" algn="just" rtl="0"/>
            <a:endParaRPr lang="en-US" sz="1600" dirty="0" smtClean="0"/>
          </a:p>
          <a:p>
            <a:pPr lvl="0" algn="just" rtl="0"/>
            <a:endParaRPr lang="en-US" sz="1600" dirty="0" smtClean="0"/>
          </a:p>
          <a:p>
            <a:pPr lvl="0" algn="just" rtl="0">
              <a:buNone/>
            </a:pPr>
            <a:endParaRPr lang="en-US" sz="1600" dirty="0" smtClean="0"/>
          </a:p>
          <a:p>
            <a:pPr lvl="0" algn="just" rtl="0"/>
            <a:r>
              <a:rPr lang="en-US" sz="1600" dirty="0" smtClean="0"/>
              <a:t>The metal mesh had been welded at the end of the bent</a:t>
            </a:r>
          </a:p>
          <a:p>
            <a:pPr algn="just" rtl="0"/>
            <a:endParaRPr lang="en-US" sz="1600" dirty="0" smtClean="0">
              <a:cs typeface="+mj-cs"/>
            </a:endParaRPr>
          </a:p>
          <a:p>
            <a:pPr algn="just" rtl="0">
              <a:buNone/>
            </a:pPr>
            <a:endParaRPr lang="ar-SA" sz="1600" dirty="0">
              <a:cs typeface="+mj-cs"/>
            </a:endParaRPr>
          </a:p>
        </p:txBody>
      </p:sp>
      <p:pic>
        <p:nvPicPr>
          <p:cNvPr id="4" name="Picture 1"/>
          <p:cNvPicPr/>
          <p:nvPr/>
        </p:nvPicPr>
        <p:blipFill>
          <a:blip r:embed="rId2" cstate="print"/>
          <a:srcRect/>
          <a:stretch>
            <a:fillRect/>
          </a:stretch>
        </p:blipFill>
        <p:spPr bwMode="auto">
          <a:xfrm>
            <a:off x="4153728" y="2780928"/>
            <a:ext cx="4990272" cy="1391478"/>
          </a:xfrm>
          <a:prstGeom prst="rect">
            <a:avLst/>
          </a:prstGeom>
          <a:noFill/>
          <a:ln w="9525">
            <a:noFill/>
            <a:miter lim="800000"/>
            <a:headEnd/>
            <a:tailEnd/>
          </a:ln>
        </p:spPr>
      </p:pic>
      <p:pic>
        <p:nvPicPr>
          <p:cNvPr id="5" name="Picture 3"/>
          <p:cNvPicPr/>
          <p:nvPr/>
        </p:nvPicPr>
        <p:blipFill>
          <a:blip r:embed="rId3" cstate="print"/>
          <a:srcRect l="32504" t="11720" b="12189"/>
          <a:stretch>
            <a:fillRect/>
          </a:stretch>
        </p:blipFill>
        <p:spPr bwMode="auto">
          <a:xfrm rot="5400000">
            <a:off x="5688124" y="3609019"/>
            <a:ext cx="1872208" cy="396044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332656"/>
            <a:ext cx="8568952" cy="6264696"/>
          </a:xfrm>
        </p:spPr>
        <p:txBody>
          <a:bodyPr>
            <a:normAutofit/>
          </a:bodyPr>
          <a:lstStyle/>
          <a:p>
            <a:pPr algn="l" rtl="0">
              <a:buNone/>
            </a:pPr>
            <a:r>
              <a:rPr lang="en-US" sz="1600" b="1" dirty="0" smtClean="0">
                <a:cs typeface="+mj-cs"/>
              </a:rPr>
              <a:t> 2) Cutting Tools Design</a:t>
            </a:r>
          </a:p>
          <a:p>
            <a:pPr algn="l" rtl="0">
              <a:buNone/>
            </a:pPr>
            <a:r>
              <a:rPr lang="en-US" sz="1600" b="1" dirty="0" smtClean="0"/>
              <a:t>Design concept :</a:t>
            </a:r>
          </a:p>
          <a:p>
            <a:pPr lvl="0" algn="just" rtl="0"/>
            <a:r>
              <a:rPr lang="en-US" sz="1400" dirty="0" smtClean="0"/>
              <a:t>We need a six long pieces  of steel ;</a:t>
            </a:r>
            <a:r>
              <a:rPr lang="en-US" sz="1400" b="1" dirty="0" smtClean="0"/>
              <a:t> </a:t>
            </a:r>
            <a:r>
              <a:rPr lang="en-US" sz="1400" dirty="0" smtClean="0"/>
              <a:t>four of them had an exact length which is(80cm) and the other pieces no matter how its long.</a:t>
            </a:r>
          </a:p>
          <a:p>
            <a:pPr algn="just" rtl="0"/>
            <a:r>
              <a:rPr lang="en-US" sz="1400" dirty="0" smtClean="0"/>
              <a:t>The tow long pieces had been cut in a triangular shape.</a:t>
            </a:r>
          </a:p>
          <a:p>
            <a:pPr algn="just" rtl="0"/>
            <a:r>
              <a:rPr lang="en-US" sz="1400" dirty="0" smtClean="0"/>
              <a:t>The triangular cutting tool had been welded in the pieces which have 80 cm</a:t>
            </a:r>
          </a:p>
          <a:p>
            <a:pPr algn="just" rtl="0"/>
            <a:endParaRPr lang="en-US" sz="1400" dirty="0" smtClean="0"/>
          </a:p>
          <a:p>
            <a:pPr algn="just" rtl="0"/>
            <a:endParaRPr lang="en-US" sz="1400" dirty="0" smtClean="0"/>
          </a:p>
          <a:p>
            <a:pPr algn="just" rtl="0"/>
            <a:endParaRPr lang="en-US" sz="1400" dirty="0" smtClean="0"/>
          </a:p>
          <a:p>
            <a:pPr algn="just" rtl="0"/>
            <a:endParaRPr lang="en-US" sz="1400" dirty="0" smtClean="0"/>
          </a:p>
          <a:p>
            <a:pPr algn="just" rtl="0"/>
            <a:endParaRPr lang="en-US" sz="1400" dirty="0" smtClean="0"/>
          </a:p>
          <a:p>
            <a:pPr algn="just" rtl="0"/>
            <a:endParaRPr lang="en-US" sz="1400" dirty="0" smtClean="0"/>
          </a:p>
          <a:p>
            <a:pPr algn="just" rtl="0">
              <a:buNone/>
            </a:pPr>
            <a:endParaRPr lang="en-US" sz="1400" dirty="0" smtClean="0"/>
          </a:p>
          <a:p>
            <a:pPr algn="just" rtl="0">
              <a:buNone/>
            </a:pPr>
            <a:endParaRPr lang="en-US" sz="1400" dirty="0" smtClean="0"/>
          </a:p>
          <a:p>
            <a:pPr algn="just" rtl="0">
              <a:buNone/>
            </a:pPr>
            <a:endParaRPr lang="en-US" sz="1400" dirty="0" smtClean="0"/>
          </a:p>
          <a:p>
            <a:pPr algn="just" rtl="0"/>
            <a:r>
              <a:rPr lang="en-US" sz="1400" dirty="0" smtClean="0"/>
              <a:t>The four long pieces with cutting tool which had been fixed on it were ready to be welded in the cylindrical metal mesh</a:t>
            </a:r>
            <a:endParaRPr lang="ar-SA" sz="1400" dirty="0">
              <a:cs typeface="+mj-cs"/>
            </a:endParaRPr>
          </a:p>
        </p:txBody>
      </p:sp>
      <p:pic>
        <p:nvPicPr>
          <p:cNvPr id="4" name="Picture 12"/>
          <p:cNvPicPr/>
          <p:nvPr/>
        </p:nvPicPr>
        <p:blipFill>
          <a:blip r:embed="rId2" cstate="print"/>
          <a:srcRect/>
          <a:stretch>
            <a:fillRect/>
          </a:stretch>
        </p:blipFill>
        <p:spPr bwMode="auto">
          <a:xfrm>
            <a:off x="3131840" y="1995487"/>
            <a:ext cx="5256584" cy="2153593"/>
          </a:xfrm>
          <a:prstGeom prst="rect">
            <a:avLst/>
          </a:prstGeom>
          <a:noFill/>
          <a:ln w="9525">
            <a:noFill/>
            <a:miter lim="800000"/>
            <a:headEnd/>
            <a:tailEnd/>
          </a:ln>
        </p:spPr>
      </p:pic>
      <p:pic>
        <p:nvPicPr>
          <p:cNvPr id="5" name="Picture 7"/>
          <p:cNvPicPr/>
          <p:nvPr/>
        </p:nvPicPr>
        <p:blipFill>
          <a:blip r:embed="rId3" cstate="print"/>
          <a:srcRect/>
          <a:stretch>
            <a:fillRect/>
          </a:stretch>
        </p:blipFill>
        <p:spPr bwMode="auto">
          <a:xfrm>
            <a:off x="3203848" y="4437112"/>
            <a:ext cx="5328592" cy="21328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892480" cy="6858000"/>
          </a:xfrm>
        </p:spPr>
        <p:txBody>
          <a:bodyPr>
            <a:normAutofit lnSpcReduction="10000"/>
          </a:bodyPr>
          <a:lstStyle/>
          <a:p>
            <a:pPr algn="l" rtl="0">
              <a:buNone/>
            </a:pPr>
            <a:r>
              <a:rPr lang="en-US" sz="1600" b="1" dirty="0" smtClean="0">
                <a:cs typeface="+mj-cs"/>
              </a:rPr>
              <a:t> </a:t>
            </a:r>
            <a:r>
              <a:rPr lang="en-US" sz="1600" b="1" dirty="0" smtClean="0"/>
              <a:t>screw conveyor design :</a:t>
            </a:r>
            <a:endParaRPr lang="en-US" sz="1600" b="1" dirty="0" smtClean="0">
              <a:cs typeface="+mj-cs"/>
            </a:endParaRPr>
          </a:p>
          <a:p>
            <a:pPr algn="just" rtl="0">
              <a:buNone/>
            </a:pPr>
            <a:r>
              <a:rPr lang="en-US" sz="1400" dirty="0" smtClean="0">
                <a:cs typeface="+mj-cs"/>
              </a:rPr>
              <a:t>        A screw conveyor is a mechanism that uses a rotating helical screw blade within a tube to move liquid or granular materials.</a:t>
            </a:r>
          </a:p>
          <a:p>
            <a:pPr algn="just" rtl="0">
              <a:buNone/>
            </a:pPr>
            <a:r>
              <a:rPr lang="en-US" sz="1600" b="1" dirty="0" smtClean="0">
                <a:cs typeface="+mj-cs"/>
              </a:rPr>
              <a:t>Design concept :</a:t>
            </a:r>
          </a:p>
          <a:p>
            <a:pPr algn="just" rtl="0">
              <a:buNone/>
            </a:pPr>
            <a:r>
              <a:rPr lang="en-US" sz="1400" dirty="0" smtClean="0"/>
              <a:t>          Characteristics:</a:t>
            </a:r>
          </a:p>
          <a:p>
            <a:pPr algn="just" rtl="0"/>
            <a:r>
              <a:rPr lang="en-US" sz="1400" dirty="0" smtClean="0"/>
              <a:t>Flight outside diameter, type of blades, </a:t>
            </a:r>
          </a:p>
          <a:p>
            <a:pPr algn="just" rtl="0">
              <a:buNone/>
            </a:pPr>
            <a:r>
              <a:rPr lang="en-US" sz="1400" dirty="0" smtClean="0"/>
              <a:t>          spacing between the blades thickness</a:t>
            </a:r>
          </a:p>
          <a:p>
            <a:pPr algn="just" rtl="0">
              <a:buNone/>
            </a:pPr>
            <a:r>
              <a:rPr lang="en-US" sz="1400" dirty="0" smtClean="0"/>
              <a:t>          of the external diameter and interior </a:t>
            </a:r>
          </a:p>
          <a:p>
            <a:pPr algn="just" rtl="0">
              <a:buNone/>
            </a:pPr>
            <a:r>
              <a:rPr lang="en-US" sz="1400" dirty="0" smtClean="0"/>
              <a:t>             shaft  and rotation direction </a:t>
            </a:r>
          </a:p>
          <a:p>
            <a:pPr algn="just" rtl="0">
              <a:buNone/>
            </a:pPr>
            <a:endParaRPr lang="en-US" sz="1400" b="1" dirty="0" smtClean="0">
              <a:cs typeface="+mj-cs"/>
            </a:endParaRPr>
          </a:p>
          <a:p>
            <a:pPr algn="just" rtl="0">
              <a:buNone/>
            </a:pPr>
            <a:endParaRPr lang="en-US" sz="1400" b="1" dirty="0" smtClean="0">
              <a:cs typeface="+mj-cs"/>
            </a:endParaRPr>
          </a:p>
          <a:p>
            <a:pPr algn="just" rtl="0">
              <a:buNone/>
            </a:pPr>
            <a:endParaRPr lang="en-US" sz="1400" b="1" dirty="0" smtClean="0">
              <a:cs typeface="+mj-cs"/>
            </a:endParaRPr>
          </a:p>
          <a:p>
            <a:pPr algn="just" rtl="0">
              <a:buNone/>
            </a:pPr>
            <a:endParaRPr lang="en-US" sz="1400" b="1" dirty="0" smtClean="0">
              <a:cs typeface="+mj-cs"/>
            </a:endParaRPr>
          </a:p>
          <a:p>
            <a:pPr algn="just" rtl="0">
              <a:buNone/>
            </a:pPr>
            <a:r>
              <a:rPr lang="en-US" sz="1600" b="1" dirty="0" smtClean="0"/>
              <a:t>Procedure of design</a:t>
            </a:r>
            <a:r>
              <a:rPr lang="en-US" sz="1400" b="1" dirty="0" smtClean="0">
                <a:cs typeface="+mj-cs"/>
              </a:rPr>
              <a:t>:</a:t>
            </a:r>
          </a:p>
          <a:p>
            <a:pPr lvl="0" algn="just" rtl="0">
              <a:buNone/>
            </a:pPr>
            <a:r>
              <a:rPr lang="en-US" sz="1600" b="1" dirty="0" smtClean="0"/>
              <a:t>Step (1): </a:t>
            </a:r>
            <a:r>
              <a:rPr lang="en-US" sz="1400" dirty="0" smtClean="0"/>
              <a:t>Establish Known Factors :</a:t>
            </a:r>
          </a:p>
          <a:p>
            <a:pPr algn="just" rtl="0"/>
            <a:r>
              <a:rPr lang="en-US" sz="1400" dirty="0" smtClean="0"/>
              <a:t>Type of material to be conveyed                                   </a:t>
            </a:r>
            <a:r>
              <a:rPr lang="en-US" sz="1400" b="1" dirty="0" smtClean="0"/>
              <a:t>. </a:t>
            </a:r>
            <a:r>
              <a:rPr lang="en-US" sz="1400" dirty="0" smtClean="0"/>
              <a:t> Capacity required                </a:t>
            </a:r>
            <a:r>
              <a:rPr lang="en-US" sz="1600" b="1" dirty="0" smtClean="0"/>
              <a:t> . </a:t>
            </a:r>
            <a:r>
              <a:rPr lang="en-US" sz="1400" dirty="0" smtClean="0"/>
              <a:t>Maximum size of hard lumps</a:t>
            </a:r>
          </a:p>
          <a:p>
            <a:pPr algn="just" rtl="0"/>
            <a:r>
              <a:rPr lang="en-US" sz="1400" dirty="0" smtClean="0"/>
              <a:t>Percentage of hard lumps by volume                           </a:t>
            </a:r>
            <a:r>
              <a:rPr lang="en-US" sz="1400" b="1" dirty="0" smtClean="0"/>
              <a:t>.</a:t>
            </a:r>
            <a:r>
              <a:rPr lang="en-US" sz="1400" dirty="0" smtClean="0"/>
              <a:t> Distance material to be conveyed</a:t>
            </a:r>
          </a:p>
          <a:p>
            <a:pPr algn="just" rtl="0"/>
            <a:r>
              <a:rPr lang="en-US" sz="1400" dirty="0" smtClean="0"/>
              <a:t>Any additional factors that may affect conveyor or operations</a:t>
            </a:r>
          </a:p>
          <a:p>
            <a:pPr algn="just" rtl="0">
              <a:buNone/>
            </a:pPr>
            <a:r>
              <a:rPr lang="en-US" sz="1400" b="1" dirty="0" smtClean="0">
                <a:cs typeface="+mj-cs"/>
              </a:rPr>
              <a:t> </a:t>
            </a:r>
            <a:r>
              <a:rPr lang="en-US" sz="1600" b="1" dirty="0" smtClean="0"/>
              <a:t>Step (2)</a:t>
            </a:r>
            <a:r>
              <a:rPr lang="en-US" sz="1400" dirty="0" smtClean="0"/>
              <a:t>: </a:t>
            </a:r>
            <a:r>
              <a:rPr lang="en-GB" sz="1400" dirty="0" smtClean="0"/>
              <a:t> we choose that   the suitable one is the Vertical installation screw conveyor</a:t>
            </a:r>
          </a:p>
          <a:p>
            <a:pPr algn="just" rtl="0">
              <a:buNone/>
            </a:pPr>
            <a:r>
              <a:rPr lang="en-GB" sz="1400" dirty="0" smtClean="0"/>
              <a:t>Screw  pitch  2/3 D,( P) = 2/3 Screw Diameter  outside(D) .</a:t>
            </a:r>
          </a:p>
          <a:p>
            <a:pPr algn="just" rtl="0">
              <a:buNone/>
            </a:pPr>
            <a:r>
              <a:rPr lang="en-GB" sz="1400" dirty="0" smtClean="0">
                <a:solidFill>
                  <a:srgbClr val="FF0000"/>
                </a:solidFill>
              </a:rPr>
              <a:t>P=0.15 m   </a:t>
            </a:r>
            <a:r>
              <a:rPr lang="en-GB" sz="1400" dirty="0" smtClean="0"/>
              <a:t>   </a:t>
            </a:r>
            <a:r>
              <a:rPr lang="en-GB" sz="1400" dirty="0" smtClean="0">
                <a:solidFill>
                  <a:srgbClr val="FF0000"/>
                </a:solidFill>
              </a:rPr>
              <a:t>where D=0.22 m  </a:t>
            </a:r>
            <a:r>
              <a:rPr lang="en-GB" sz="1400" dirty="0" smtClean="0"/>
              <a:t>       </a:t>
            </a:r>
          </a:p>
          <a:p>
            <a:pPr lvl="0" algn="just" rtl="0">
              <a:buNone/>
            </a:pPr>
            <a:r>
              <a:rPr lang="en-US" sz="1600" b="1" dirty="0" smtClean="0"/>
              <a:t>Step (3)</a:t>
            </a:r>
            <a:r>
              <a:rPr lang="en-US" sz="1400" dirty="0" smtClean="0"/>
              <a:t>: Material Flux  Calculation :</a:t>
            </a:r>
          </a:p>
          <a:p>
            <a:pPr algn="l" rtl="0">
              <a:buNone/>
            </a:pPr>
            <a:r>
              <a:rPr lang="en-US" sz="1400" b="1" dirty="0" smtClean="0"/>
              <a:t>      Conveyor  housing filled area S ( m</a:t>
            </a:r>
            <a:r>
              <a:rPr lang="en-US" sz="1400" b="1" baseline="30000" dirty="0" smtClean="0"/>
              <a:t>2</a:t>
            </a:r>
            <a:r>
              <a:rPr lang="en-US" sz="1400" b="1" dirty="0" smtClean="0"/>
              <a:t> ) =  λ</a:t>
            </a:r>
          </a:p>
          <a:p>
            <a:pPr algn="l" rtl="0">
              <a:buNone/>
            </a:pPr>
            <a:r>
              <a:rPr lang="en-US" sz="1400" b="1" dirty="0" smtClean="0">
                <a:solidFill>
                  <a:srgbClr val="FF0000"/>
                </a:solidFill>
              </a:rPr>
              <a:t>S=</a:t>
            </a:r>
            <a:r>
              <a:rPr lang="en-US" sz="1400" dirty="0" smtClean="0">
                <a:solidFill>
                  <a:srgbClr val="FF0000"/>
                </a:solidFill>
              </a:rPr>
              <a:t> 4.752*10</a:t>
            </a:r>
            <a:r>
              <a:rPr lang="en-US" sz="1400" baseline="30000" dirty="0" smtClean="0">
                <a:solidFill>
                  <a:srgbClr val="FF0000"/>
                </a:solidFill>
              </a:rPr>
              <a:t>^-3  </a:t>
            </a:r>
            <a:r>
              <a:rPr lang="en-US" sz="1400" dirty="0" smtClean="0">
                <a:solidFill>
                  <a:srgbClr val="FF0000"/>
                </a:solidFill>
              </a:rPr>
              <a:t>m</a:t>
            </a:r>
            <a:r>
              <a:rPr lang="en-US" sz="1400" baseline="30000" dirty="0" smtClean="0">
                <a:solidFill>
                  <a:srgbClr val="FF0000"/>
                </a:solidFill>
              </a:rPr>
              <a:t>2</a:t>
            </a:r>
            <a:endParaRPr lang="en-US" sz="1400" dirty="0" smtClean="0">
              <a:solidFill>
                <a:srgbClr val="FF0000"/>
              </a:solidFill>
            </a:endParaRPr>
          </a:p>
          <a:p>
            <a:pPr algn="l" rtl="0">
              <a:buNone/>
            </a:pPr>
            <a:endParaRPr lang="en-US" sz="1400" b="1" dirty="0" smtClean="0"/>
          </a:p>
          <a:p>
            <a:pPr algn="l" rtl="0">
              <a:buNone/>
            </a:pPr>
            <a:r>
              <a:rPr lang="en-US" sz="1400" b="1" dirty="0" smtClean="0"/>
              <a:t>  </a:t>
            </a:r>
            <a:endParaRPr lang="en-US" sz="1400" dirty="0"/>
          </a:p>
        </p:txBody>
      </p:sp>
      <p:pic>
        <p:nvPicPr>
          <p:cNvPr id="4" name="Picture 1" descr="C:\Documents and Settings\Asmaar\Desktop\Foerderschnecke englisch.jpg"/>
          <p:cNvPicPr/>
          <p:nvPr/>
        </p:nvPicPr>
        <p:blipFill>
          <a:blip r:embed="rId2" cstate="print"/>
          <a:srcRect/>
          <a:stretch>
            <a:fillRect/>
          </a:stretch>
        </p:blipFill>
        <p:spPr bwMode="auto">
          <a:xfrm>
            <a:off x="3923928" y="980728"/>
            <a:ext cx="4736465" cy="2376264"/>
          </a:xfrm>
          <a:prstGeom prst="rect">
            <a:avLst/>
          </a:prstGeom>
          <a:ln>
            <a:noFill/>
          </a:ln>
          <a:effectLst>
            <a:outerShdw blurRad="292100" dist="139700" dir="2700000" algn="tl" rotWithShape="0">
              <a:srgbClr val="333333">
                <a:alpha val="65000"/>
              </a:srgbClr>
            </a:outerShdw>
          </a:effectLst>
        </p:spPr>
      </p:pic>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49" name="Picture 1"/>
          <p:cNvPicPr>
            <a:picLocks noChangeAspect="1" noChangeArrowheads="1"/>
          </p:cNvPicPr>
          <p:nvPr/>
        </p:nvPicPr>
        <p:blipFill>
          <a:blip r:embed="rId3" cstate="print">
            <a:clrChange>
              <a:clrFrom>
                <a:srgbClr val="FFFFFF"/>
              </a:clrFrom>
              <a:clrTo>
                <a:srgbClr val="FFFFFF">
                  <a:alpha val="0"/>
                </a:srgbClr>
              </a:clrTo>
            </a:clrChange>
            <a:biLevel thresh="50000"/>
          </a:blip>
          <a:srcRect/>
          <a:stretch>
            <a:fillRect/>
          </a:stretch>
        </p:blipFill>
        <p:spPr bwMode="auto">
          <a:xfrm>
            <a:off x="3347864" y="5229201"/>
            <a:ext cx="523875" cy="576064"/>
          </a:xfrm>
          <a:prstGeom prst="rect">
            <a:avLst/>
          </a:prstGeom>
          <a:noFill/>
        </p:spPr>
      </p:pic>
      <p:graphicFrame>
        <p:nvGraphicFramePr>
          <p:cNvPr id="7" name="جدول 6"/>
          <p:cNvGraphicFramePr>
            <a:graphicFrameLocks noGrp="1"/>
          </p:cNvGraphicFramePr>
          <p:nvPr/>
        </p:nvGraphicFramePr>
        <p:xfrm>
          <a:off x="4427984" y="5229201"/>
          <a:ext cx="4176464" cy="1371600"/>
        </p:xfrm>
        <a:graphic>
          <a:graphicData uri="http://schemas.openxmlformats.org/drawingml/2006/table">
            <a:tbl>
              <a:tblPr/>
              <a:tblGrid>
                <a:gridCol w="2088232"/>
                <a:gridCol w="2088232"/>
              </a:tblGrid>
              <a:tr h="259229">
                <a:tc>
                  <a:txBody>
                    <a:bodyPr/>
                    <a:lstStyle/>
                    <a:p>
                      <a:pPr indent="449580" algn="ctr">
                        <a:lnSpc>
                          <a:spcPct val="150000"/>
                        </a:lnSpc>
                        <a:spcAft>
                          <a:spcPts val="1000"/>
                        </a:spcAft>
                      </a:pPr>
                      <a:r>
                        <a:rPr lang="en-US" sz="1200" dirty="0">
                          <a:latin typeface="Times New Roman"/>
                          <a:ea typeface="Calibri"/>
                          <a:cs typeface="Arial"/>
                        </a:rPr>
                        <a:t>Type of load</a:t>
                      </a:r>
                      <a:endParaRPr lang="en-US" sz="11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n-US" sz="1200" dirty="0">
                          <a:latin typeface="Times New Roman"/>
                          <a:ea typeface="Calibri"/>
                          <a:cs typeface="Times New Roman"/>
                          <a:sym typeface="Symbol"/>
                        </a:rPr>
                        <a:t></a:t>
                      </a:r>
                      <a:endParaRPr lang="en-US" sz="11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229">
                <a:tc>
                  <a:txBody>
                    <a:bodyPr/>
                    <a:lstStyle/>
                    <a:p>
                      <a:pPr indent="252730" algn="ctr">
                        <a:lnSpc>
                          <a:spcPct val="150000"/>
                        </a:lnSpc>
                        <a:spcAft>
                          <a:spcPts val="1000"/>
                        </a:spcAft>
                      </a:pPr>
                      <a:r>
                        <a:rPr lang="en-US" sz="1200" b="1" dirty="0">
                          <a:highlight>
                            <a:srgbClr val="C0C0C0"/>
                          </a:highlight>
                          <a:latin typeface="Times New Roman"/>
                          <a:ea typeface="Calibri"/>
                          <a:cs typeface="Arial"/>
                        </a:rPr>
                        <a:t>Heavy and abrasive</a:t>
                      </a:r>
                      <a:endParaRPr lang="en-US" sz="11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n-US" sz="1200" b="1" dirty="0">
                          <a:highlight>
                            <a:srgbClr val="C0C0C0"/>
                          </a:highlight>
                          <a:latin typeface="Times New Roman"/>
                          <a:ea typeface="Calibri"/>
                          <a:cs typeface="Arial"/>
                        </a:rPr>
                        <a:t>0,125</a:t>
                      </a:r>
                      <a:endParaRPr lang="en-US" sz="11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229">
                <a:tc>
                  <a:txBody>
                    <a:bodyPr/>
                    <a:lstStyle/>
                    <a:p>
                      <a:pPr indent="310515" algn="ctr">
                        <a:lnSpc>
                          <a:spcPct val="150000"/>
                        </a:lnSpc>
                        <a:spcAft>
                          <a:spcPts val="1000"/>
                        </a:spcAft>
                      </a:pPr>
                      <a:r>
                        <a:rPr lang="en-US" sz="1200" dirty="0">
                          <a:latin typeface="Times New Roman"/>
                          <a:ea typeface="Calibri"/>
                          <a:cs typeface="Arial"/>
                        </a:rPr>
                        <a:t>Heavy and a little abrasive</a:t>
                      </a:r>
                      <a:endParaRPr lang="en-US" sz="11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31750" algn="ctr">
                        <a:lnSpc>
                          <a:spcPct val="150000"/>
                        </a:lnSpc>
                        <a:spcAft>
                          <a:spcPts val="1000"/>
                        </a:spcAft>
                      </a:pPr>
                      <a:r>
                        <a:rPr lang="en-US" sz="1200">
                          <a:latin typeface="Times New Roman"/>
                          <a:ea typeface="Calibri"/>
                          <a:cs typeface="Arial"/>
                        </a:rPr>
                        <a:t>0,25</a:t>
                      </a:r>
                      <a:endParaRPr lang="en-US" sz="11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229">
                <a:tc>
                  <a:txBody>
                    <a:bodyPr/>
                    <a:lstStyle/>
                    <a:p>
                      <a:pPr indent="335280" algn="ctr">
                        <a:lnSpc>
                          <a:spcPct val="150000"/>
                        </a:lnSpc>
                        <a:spcAft>
                          <a:spcPts val="1000"/>
                        </a:spcAft>
                      </a:pPr>
                      <a:r>
                        <a:rPr lang="en-US" sz="1200">
                          <a:latin typeface="Times New Roman"/>
                          <a:ea typeface="Calibri"/>
                          <a:cs typeface="Arial"/>
                        </a:rPr>
                        <a:t>Light and a little abrasive</a:t>
                      </a:r>
                      <a:endParaRPr lang="en-US" sz="11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31750" algn="ctr">
                        <a:lnSpc>
                          <a:spcPct val="150000"/>
                        </a:lnSpc>
                        <a:spcAft>
                          <a:spcPts val="1000"/>
                        </a:spcAft>
                      </a:pPr>
                      <a:r>
                        <a:rPr lang="en-US" sz="1200">
                          <a:latin typeface="Times New Roman"/>
                          <a:ea typeface="Calibri"/>
                          <a:cs typeface="Arial"/>
                        </a:rPr>
                        <a:t>0,32</a:t>
                      </a:r>
                      <a:endParaRPr lang="en-US" sz="11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229">
                <a:tc>
                  <a:txBody>
                    <a:bodyPr/>
                    <a:lstStyle/>
                    <a:p>
                      <a:pPr indent="290830" algn="ctr">
                        <a:lnSpc>
                          <a:spcPct val="150000"/>
                        </a:lnSpc>
                        <a:spcAft>
                          <a:spcPts val="1000"/>
                        </a:spcAft>
                      </a:pPr>
                      <a:r>
                        <a:rPr lang="en-US" sz="1200">
                          <a:latin typeface="Times New Roman"/>
                          <a:ea typeface="Calibri"/>
                          <a:cs typeface="Arial"/>
                        </a:rPr>
                        <a:t>Light not abrasive</a:t>
                      </a:r>
                      <a:endParaRPr lang="en-US" sz="11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00" algn="ctr">
                        <a:lnSpc>
                          <a:spcPct val="150000"/>
                        </a:lnSpc>
                        <a:spcAft>
                          <a:spcPts val="1000"/>
                        </a:spcAft>
                      </a:pPr>
                      <a:r>
                        <a:rPr lang="en-US" sz="1200" dirty="0">
                          <a:latin typeface="Times New Roman"/>
                          <a:ea typeface="Calibri"/>
                          <a:cs typeface="Arial"/>
                        </a:rPr>
                        <a:t>0,4</a:t>
                      </a:r>
                      <a:endParaRPr lang="en-US" sz="11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188640"/>
            <a:ext cx="8435280" cy="6120680"/>
          </a:xfrm>
        </p:spPr>
        <p:txBody>
          <a:bodyPr>
            <a:normAutofit/>
          </a:bodyPr>
          <a:lstStyle/>
          <a:p>
            <a:pPr lvl="0" algn="just" rtl="0">
              <a:buNone/>
            </a:pPr>
            <a:r>
              <a:rPr lang="en-US" sz="1400" dirty="0" smtClean="0"/>
              <a:t>   </a:t>
            </a:r>
            <a:r>
              <a:rPr lang="en-US" sz="1600" b="1" dirty="0" smtClean="0"/>
              <a:t>Step (4)</a:t>
            </a:r>
            <a:r>
              <a:rPr lang="en-US" sz="1400" dirty="0" smtClean="0"/>
              <a:t>: Screw speed:  Inversely proportional to: </a:t>
            </a:r>
          </a:p>
          <a:p>
            <a:pPr lvl="0" algn="just" rtl="0"/>
            <a:r>
              <a:rPr lang="en-US" sz="1400" dirty="0" smtClean="0"/>
              <a:t>Weight of the bulk material.</a:t>
            </a:r>
          </a:p>
          <a:p>
            <a:pPr lvl="0" algn="just" rtl="0"/>
            <a:r>
              <a:rPr lang="en-US" sz="1400" dirty="0" smtClean="0"/>
              <a:t>Abrasive materials.</a:t>
            </a:r>
          </a:p>
          <a:p>
            <a:pPr lvl="0" algn="just" rtl="0"/>
            <a:r>
              <a:rPr lang="en-US" sz="1400" dirty="0" smtClean="0"/>
              <a:t>Screw diameter.</a:t>
            </a:r>
          </a:p>
          <a:p>
            <a:pPr algn="just" rtl="0"/>
            <a:r>
              <a:rPr lang="en-US" sz="1400" dirty="0" smtClean="0"/>
              <a:t>Note:  Heavy materials&lt; n</a:t>
            </a:r>
            <a:r>
              <a:rPr lang="en-US" sz="1400" dirty="0" smtClean="0">
                <a:sym typeface="Symbol"/>
              </a:rPr>
              <a:t></a:t>
            </a:r>
            <a:r>
              <a:rPr lang="en-US" sz="1400" dirty="0" smtClean="0"/>
              <a:t> 50   rpm.</a:t>
            </a:r>
          </a:p>
          <a:p>
            <a:pPr algn="just" rtl="0"/>
            <a:r>
              <a:rPr lang="en-US" sz="1400" dirty="0" smtClean="0"/>
              <a:t>Lighter materials&gt; n</a:t>
            </a:r>
            <a:r>
              <a:rPr lang="en-US" sz="1400" dirty="0" smtClean="0">
                <a:sym typeface="Symbol"/>
              </a:rPr>
              <a:t></a:t>
            </a:r>
            <a:r>
              <a:rPr lang="en-US" sz="1400" dirty="0" smtClean="0"/>
              <a:t>50   rpm. ; let the n = 1200 r.p.m </a:t>
            </a:r>
          </a:p>
          <a:p>
            <a:pPr algn="just" rtl="0">
              <a:buNone/>
            </a:pPr>
            <a:r>
              <a:rPr lang="en-US" sz="1400" b="1" dirty="0" smtClean="0"/>
              <a:t>          Travelling speed (m/s) = v = </a:t>
            </a:r>
          </a:p>
          <a:p>
            <a:pPr algn="just" rtl="0">
              <a:buNone/>
            </a:pPr>
            <a:r>
              <a:rPr lang="en-US" sz="1400" dirty="0" smtClean="0"/>
              <a:t>          </a:t>
            </a:r>
            <a:r>
              <a:rPr lang="en-US" sz="1400" dirty="0" smtClean="0">
                <a:solidFill>
                  <a:srgbClr val="FF0000"/>
                </a:solidFill>
              </a:rPr>
              <a:t>v=3m/s where n=1200 rpm     t=0.15m</a:t>
            </a:r>
          </a:p>
          <a:p>
            <a:pPr algn="just" rtl="0"/>
            <a:r>
              <a:rPr lang="en-US" sz="1400" dirty="0" smtClean="0"/>
              <a:t>When rotating speed increases then traveling  speed increases .</a:t>
            </a:r>
          </a:p>
          <a:p>
            <a:pPr lvl="0" algn="just" rtl="0">
              <a:buNone/>
            </a:pPr>
            <a:r>
              <a:rPr lang="en-US" sz="1400" dirty="0" smtClean="0"/>
              <a:t>  </a:t>
            </a:r>
            <a:r>
              <a:rPr lang="en-US" sz="1600" b="1" dirty="0" smtClean="0"/>
              <a:t>Step (5</a:t>
            </a:r>
            <a:r>
              <a:rPr lang="en-US" sz="1400" dirty="0" smtClean="0"/>
              <a:t>): Transported Material Flux (t/h) = Q= 3600.s.v. </a:t>
            </a:r>
            <a:r>
              <a:rPr lang="en-US" sz="1400" dirty="0" smtClean="0">
                <a:sym typeface="Symbol"/>
              </a:rPr>
              <a:t></a:t>
            </a:r>
            <a:r>
              <a:rPr lang="en-US" sz="1400" dirty="0" smtClean="0"/>
              <a:t>. K  </a:t>
            </a:r>
          </a:p>
          <a:p>
            <a:pPr algn="just" rtl="0"/>
            <a:r>
              <a:rPr lang="en-US" sz="1400" dirty="0" smtClean="0"/>
              <a:t>Where: S = Conveyor housing filled area  , v  =Travelling speed (m/s) = v =   , </a:t>
            </a:r>
            <a:r>
              <a:rPr lang="en-US" sz="1400" dirty="0" smtClean="0">
                <a:sym typeface="Symbol"/>
              </a:rPr>
              <a:t></a:t>
            </a:r>
            <a:r>
              <a:rPr lang="en-US" sz="1400" dirty="0" smtClean="0"/>
              <a:t> = Material density (t/m 3) = 0.86 ton/m</a:t>
            </a:r>
            <a:r>
              <a:rPr lang="en-US" sz="1400" baseline="30000" dirty="0" smtClean="0"/>
              <a:t>3 </a:t>
            </a:r>
            <a:r>
              <a:rPr lang="en-US" sz="1400" dirty="0" smtClean="0"/>
              <a:t>,  K =constant depend on inclination of conveyor housing.</a:t>
            </a:r>
          </a:p>
          <a:p>
            <a:pPr lvl="0" algn="just" rtl="0"/>
            <a:r>
              <a:rPr lang="en-US" sz="1600" b="1" dirty="0" smtClean="0"/>
              <a:t>Step (6): POWER:</a:t>
            </a:r>
          </a:p>
          <a:p>
            <a:pPr algn="just" rtl="0"/>
            <a:r>
              <a:rPr lang="en-US" sz="1400" b="1" dirty="0" smtClean="0"/>
              <a:t>                                   P= P  H +P  N +</a:t>
            </a:r>
            <a:r>
              <a:rPr lang="en-US" sz="1400" b="1" dirty="0" err="1" smtClean="0"/>
              <a:t>PSt</a:t>
            </a:r>
            <a:r>
              <a:rPr lang="en-US" sz="1400" b="1" dirty="0" smtClean="0"/>
              <a:t> </a:t>
            </a:r>
            <a:endParaRPr lang="en-US" sz="1400" dirty="0" smtClean="0"/>
          </a:p>
          <a:p>
            <a:pPr algn="just" rtl="0"/>
            <a:r>
              <a:rPr lang="en-US" sz="1400" u="sng" dirty="0" smtClean="0"/>
              <a:t>Where:</a:t>
            </a:r>
            <a:endParaRPr lang="en-US" sz="1400" dirty="0" smtClean="0"/>
          </a:p>
          <a:p>
            <a:pPr lvl="0" algn="just" rtl="0"/>
            <a:r>
              <a:rPr lang="en-US" sz="1400" dirty="0" smtClean="0"/>
              <a:t>P H :  is the required power to move the material horizontally ;(</a:t>
            </a:r>
            <a:r>
              <a:rPr lang="en-US" sz="1400" b="1" dirty="0" smtClean="0"/>
              <a:t>P</a:t>
            </a:r>
            <a:r>
              <a:rPr lang="en-US" sz="1400" b="1" baseline="-25000" dirty="0" smtClean="0"/>
              <a:t>H</a:t>
            </a:r>
            <a:r>
              <a:rPr lang="en-US" sz="1400" b="1" dirty="0" smtClean="0"/>
              <a:t> ( KW ) = c</a:t>
            </a:r>
            <a:r>
              <a:rPr lang="en-US" sz="1400" b="1" baseline="-25000" dirty="0" smtClean="0"/>
              <a:t>0</a:t>
            </a:r>
            <a:r>
              <a:rPr lang="en-US" sz="1400" b="1" dirty="0" smtClean="0"/>
              <a:t> *</a:t>
            </a:r>
            <a:r>
              <a:rPr lang="en-US" sz="1400" b="1" dirty="0" err="1" smtClean="0"/>
              <a:t>QLg</a:t>
            </a:r>
            <a:r>
              <a:rPr lang="en-US" sz="1400" b="1" dirty="0" smtClean="0"/>
              <a:t> /3600  = c</a:t>
            </a:r>
            <a:r>
              <a:rPr lang="en-US" sz="1400" b="1" baseline="-25000" dirty="0" smtClean="0"/>
              <a:t>0</a:t>
            </a:r>
            <a:r>
              <a:rPr lang="en-US" sz="1400" b="1" dirty="0" smtClean="0"/>
              <a:t>*QL / 367).</a:t>
            </a:r>
            <a:endParaRPr lang="en-US" sz="1400" dirty="0" smtClean="0"/>
          </a:p>
          <a:p>
            <a:pPr lvl="0" algn="just" rtl="0"/>
            <a:r>
              <a:rPr lang="en-US" sz="1400" dirty="0" smtClean="0"/>
              <a:t>P N : is the required power to operate an unloaded screw .(</a:t>
            </a:r>
            <a:r>
              <a:rPr lang="en-US" sz="1400" b="1" dirty="0" smtClean="0"/>
              <a:t>P N  ( KW ) = DL/ 20 ).</a:t>
            </a:r>
            <a:endParaRPr lang="en-US" sz="1400" dirty="0" smtClean="0"/>
          </a:p>
          <a:p>
            <a:pPr algn="just" rtl="0"/>
            <a:r>
              <a:rPr lang="en-US" sz="1400" dirty="0" smtClean="0"/>
              <a:t>P St : is the required power for an inclined screw conveyor .</a:t>
            </a:r>
            <a:r>
              <a:rPr lang="en-US" sz="1400" b="1" dirty="0" smtClean="0"/>
              <a:t> (P St ( KW ) = QH / 367). </a:t>
            </a:r>
            <a:endParaRPr lang="en-US" sz="1400" dirty="0" smtClean="0"/>
          </a:p>
          <a:p>
            <a:pPr lvl="0" algn="just" rtl="0"/>
            <a:endParaRPr lang="en-US" sz="1400" dirty="0" smtClean="0"/>
          </a:p>
          <a:p>
            <a:pPr algn="just" rtl="0">
              <a:buNone/>
            </a:pPr>
            <a:r>
              <a:rPr lang="en-US" sz="1400" dirty="0" smtClean="0"/>
              <a:t> </a:t>
            </a:r>
          </a:p>
          <a:p>
            <a:pPr algn="just" rtl="0">
              <a:buNone/>
            </a:pPr>
            <a:endParaRPr lang="ar-SA" sz="1400" dirty="0"/>
          </a:p>
        </p:txBody>
      </p:sp>
      <p:sp>
        <p:nvSpPr>
          <p:cNvPr id="286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8673" name="Picture 1"/>
          <p:cNvPicPr>
            <a:picLocks noChangeAspect="1" noChangeArrowheads="1"/>
          </p:cNvPicPr>
          <p:nvPr/>
        </p:nvPicPr>
        <p:blipFill>
          <a:blip r:embed="rId2" cstate="print">
            <a:clrChange>
              <a:clrFrom>
                <a:srgbClr val="FFFFFF"/>
              </a:clrFrom>
              <a:clrTo>
                <a:srgbClr val="FFFFFF">
                  <a:alpha val="0"/>
                </a:srgbClr>
              </a:clrTo>
            </a:clrChange>
            <a:biLevel thresh="50000"/>
          </a:blip>
          <a:srcRect/>
          <a:stretch>
            <a:fillRect/>
          </a:stretch>
        </p:blipFill>
        <p:spPr bwMode="auto">
          <a:xfrm>
            <a:off x="2699792" y="1772816"/>
            <a:ext cx="288032" cy="361950"/>
          </a:xfrm>
          <a:prstGeom prst="rect">
            <a:avLst/>
          </a:prstGeom>
          <a:noFill/>
        </p:spPr>
      </p:pic>
      <p:graphicFrame>
        <p:nvGraphicFramePr>
          <p:cNvPr id="7" name="مخطط 6"/>
          <p:cNvGraphicFramePr/>
          <p:nvPr/>
        </p:nvGraphicFramePr>
        <p:xfrm>
          <a:off x="4860032" y="620688"/>
          <a:ext cx="3582144" cy="187220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188640"/>
            <a:ext cx="8640960" cy="6408712"/>
          </a:xfrm>
        </p:spPr>
        <p:txBody>
          <a:bodyPr>
            <a:normAutofit/>
          </a:bodyPr>
          <a:lstStyle/>
          <a:p>
            <a:pPr algn="just" rtl="0">
              <a:buNone/>
            </a:pPr>
            <a:r>
              <a:rPr lang="en-US" sz="1400" dirty="0" smtClean="0"/>
              <a:t>       </a:t>
            </a:r>
            <a:r>
              <a:rPr lang="en-US" sz="1600" b="1" dirty="0" smtClean="0"/>
              <a:t>4) Bearing design</a:t>
            </a:r>
            <a:endParaRPr lang="en-US" sz="1400" b="1" dirty="0" smtClean="0"/>
          </a:p>
          <a:p>
            <a:pPr algn="just" rtl="0">
              <a:buNone/>
            </a:pPr>
            <a:r>
              <a:rPr lang="en-US" sz="1400" dirty="0" smtClean="0"/>
              <a:t>        A bearing is a device to allow constrained relative motion between two or more parts, typically rotation or linear movement. </a:t>
            </a:r>
          </a:p>
          <a:p>
            <a:pPr algn="just" rtl="0">
              <a:buNone/>
            </a:pPr>
            <a:r>
              <a:rPr lang="en-US" sz="1400" dirty="0" smtClean="0"/>
              <a:t>         </a:t>
            </a:r>
            <a:r>
              <a:rPr lang="en-US" sz="1600" b="1" dirty="0" smtClean="0"/>
              <a:t>Types of  Bearings:</a:t>
            </a:r>
          </a:p>
          <a:p>
            <a:pPr algn="just" rtl="0">
              <a:buNone/>
            </a:pPr>
            <a:r>
              <a:rPr lang="en-US" sz="1400" dirty="0" smtClean="0"/>
              <a:t>          There are many types of bearings, each used for different purposes. These include ball bearings, roller bearings, ball thrust bearings, roller thrust bearings and tapered roller thrust bearings.</a:t>
            </a:r>
          </a:p>
          <a:p>
            <a:pPr algn="just" rtl="0">
              <a:buNone/>
            </a:pPr>
            <a:r>
              <a:rPr lang="en-US" sz="1600" b="1" dirty="0" smtClean="0"/>
              <a:t>         Design concept :</a:t>
            </a:r>
          </a:p>
          <a:p>
            <a:pPr algn="just" rtl="0">
              <a:buNone/>
            </a:pPr>
            <a:r>
              <a:rPr lang="en-US" sz="1400" dirty="0" smtClean="0"/>
              <a:t>       The force had been analyzed in equilibrium state ,the force in the end of the shaft is multiply by two according to has bully with two belts.</a:t>
            </a:r>
          </a:p>
          <a:p>
            <a:pPr algn="just" rtl="0">
              <a:buNone/>
            </a:pPr>
            <a:r>
              <a:rPr lang="en-US" sz="1400" dirty="0" smtClean="0"/>
              <a:t>          </a:t>
            </a:r>
          </a:p>
          <a:p>
            <a:pPr algn="just" rtl="0">
              <a:buNone/>
            </a:pPr>
            <a:endParaRPr lang="en-US" sz="1400" dirty="0" smtClean="0"/>
          </a:p>
          <a:p>
            <a:pPr algn="just" rtl="0">
              <a:buNone/>
            </a:pPr>
            <a:endParaRPr lang="en-US" sz="1400" dirty="0" smtClean="0"/>
          </a:p>
          <a:p>
            <a:pPr algn="just" rtl="0">
              <a:buNone/>
            </a:pPr>
            <a:endParaRPr lang="en-US" sz="1400" dirty="0" smtClean="0"/>
          </a:p>
          <a:p>
            <a:pPr algn="just" rtl="0">
              <a:buNone/>
            </a:pPr>
            <a:endParaRPr lang="en-US" sz="1400" dirty="0" smtClean="0"/>
          </a:p>
          <a:p>
            <a:pPr algn="just" rtl="0">
              <a:buNone/>
            </a:pPr>
            <a:r>
              <a:rPr lang="en-US" sz="1400" dirty="0" smtClean="0"/>
              <a:t>      Power = Torque * Angular speed </a:t>
            </a:r>
          </a:p>
          <a:p>
            <a:pPr algn="just" rtl="0"/>
            <a:r>
              <a:rPr lang="en-US" sz="1400" dirty="0" smtClean="0"/>
              <a:t> F = (T/r)/2 = (38.32/ 0.05) / 2 = 383.2 N</a:t>
            </a:r>
          </a:p>
          <a:p>
            <a:pPr algn="just" rtl="0"/>
            <a:r>
              <a:rPr lang="en-US" sz="1400" dirty="0" smtClean="0"/>
              <a:t>F</a:t>
            </a:r>
            <a:r>
              <a:rPr lang="en-US" sz="1400" baseline="-25000" dirty="0" smtClean="0"/>
              <a:t>B</a:t>
            </a:r>
            <a:r>
              <a:rPr lang="en-US" sz="1400" dirty="0" smtClean="0"/>
              <a:t> = 437.5 N (The Max).</a:t>
            </a:r>
          </a:p>
          <a:p>
            <a:pPr algn="just" rtl="0"/>
            <a:r>
              <a:rPr lang="en-US" sz="1400" dirty="0" smtClean="0"/>
              <a:t>F</a:t>
            </a:r>
            <a:r>
              <a:rPr lang="en-US" sz="1400" baseline="-25000" dirty="0" smtClean="0"/>
              <a:t>A</a:t>
            </a:r>
            <a:r>
              <a:rPr lang="en-US" sz="1400" dirty="0" smtClean="0"/>
              <a:t> = 328.9N    where (r-radius of the bully- =0.05m; angular speed=125.7rad/s, torque=38.32 N.m , power=4.8 kw).</a:t>
            </a:r>
          </a:p>
          <a:p>
            <a:pPr algn="just" rtl="0"/>
            <a:endParaRPr lang="en-US" sz="1400" dirty="0" smtClean="0"/>
          </a:p>
          <a:p>
            <a:pPr>
              <a:buNone/>
            </a:pPr>
            <a:r>
              <a:rPr lang="en-US" sz="1400" dirty="0" smtClean="0"/>
              <a:t> Assume that:  L</a:t>
            </a:r>
            <a:r>
              <a:rPr lang="en-US" sz="1400" baseline="-25000" dirty="0" smtClean="0"/>
              <a:t>D</a:t>
            </a:r>
            <a:r>
              <a:rPr lang="en-US" sz="1400" dirty="0" smtClean="0"/>
              <a:t>= 60Kh , </a:t>
            </a:r>
            <a:r>
              <a:rPr lang="en-US" sz="1400" dirty="0" err="1" smtClean="0"/>
              <a:t>n</a:t>
            </a:r>
            <a:r>
              <a:rPr lang="en-US" sz="1400" baseline="-25000" dirty="0" err="1" smtClean="0"/>
              <a:t>D</a:t>
            </a:r>
            <a:r>
              <a:rPr lang="en-US" sz="1400" dirty="0" smtClean="0"/>
              <a:t> =1200 r.p.m , </a:t>
            </a:r>
          </a:p>
          <a:p>
            <a:pPr algn="r">
              <a:buNone/>
            </a:pPr>
            <a:r>
              <a:rPr lang="en-US" sz="1400" dirty="0" smtClean="0"/>
              <a:t>C</a:t>
            </a:r>
            <a:r>
              <a:rPr lang="en-US" sz="1400" baseline="-25000" dirty="0" smtClean="0"/>
              <a:t>10</a:t>
            </a:r>
            <a:r>
              <a:rPr lang="en-US" sz="1400" dirty="0" smtClean="0"/>
              <a:t> = 7.13</a:t>
            </a:r>
          </a:p>
          <a:p>
            <a:pPr algn="r">
              <a:buNone/>
            </a:pPr>
            <a:r>
              <a:rPr lang="en-US" sz="1400" dirty="0" smtClean="0"/>
              <a:t>The bore diameter =15 mm </a:t>
            </a:r>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9697" name="Object 1"/>
          <p:cNvGraphicFramePr>
            <a:graphicFrameLocks noChangeAspect="1"/>
          </p:cNvGraphicFramePr>
          <p:nvPr/>
        </p:nvGraphicFramePr>
        <p:xfrm>
          <a:off x="4355976" y="2492896"/>
          <a:ext cx="4324350" cy="1944216"/>
        </p:xfrm>
        <a:graphic>
          <a:graphicData uri="http://schemas.openxmlformats.org/presentationml/2006/ole">
            <p:oleObj spid="_x0000_s29697" name="AutoCAD Drawing" r:id="rId3" imgW="12287250" imgH="4438650" progId="">
              <p:embed/>
            </p:oleObj>
          </a:graphicData>
        </a:graphic>
      </p:graphicFrame>
      <p:sp>
        <p:nvSpPr>
          <p:cNvPr id="2970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9699"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83568" y="2708920"/>
            <a:ext cx="2381250" cy="342900"/>
          </a:xfrm>
          <a:prstGeom prst="rect">
            <a:avLst/>
          </a:prstGeom>
          <a:noFill/>
        </p:spPr>
      </p:pic>
      <p:sp>
        <p:nvSpPr>
          <p:cNvPr id="297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9701" name="Picture 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11560" y="3284984"/>
            <a:ext cx="2381250" cy="342900"/>
          </a:xfrm>
          <a:prstGeom prst="rect">
            <a:avLst/>
          </a:prstGeom>
          <a:noFill/>
        </p:spPr>
      </p:pic>
      <p:sp>
        <p:nvSpPr>
          <p:cNvPr id="29703" name="Rectangle 7"/>
          <p:cNvSpPr>
            <a:spLocks noChangeArrowheads="1"/>
          </p:cNvSpPr>
          <p:nvPr/>
        </p:nvSpPr>
        <p:spPr bwMode="auto">
          <a:xfrm>
            <a:off x="22860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11" name="Picture 6"/>
          <p:cNvPicPr/>
          <p:nvPr/>
        </p:nvPicPr>
        <p:blipFill>
          <a:blip r:embed="rId6" cstate="print"/>
          <a:srcRect/>
          <a:stretch>
            <a:fillRect/>
          </a:stretch>
        </p:blipFill>
        <p:spPr bwMode="auto">
          <a:xfrm>
            <a:off x="467544" y="5229200"/>
            <a:ext cx="4895850" cy="1190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793507"/>
          </a:xfrm>
        </p:spPr>
        <p:txBody>
          <a:bodyPr>
            <a:normAutofit/>
          </a:bodyPr>
          <a:lstStyle/>
          <a:p>
            <a:pPr lvl="0" algn="just" rtl="0">
              <a:lnSpc>
                <a:spcPct val="150000"/>
              </a:lnSpc>
              <a:buNone/>
            </a:pPr>
            <a:r>
              <a:rPr lang="en-US" sz="1400" dirty="0" smtClean="0">
                <a:cs typeface="+mj-cs"/>
              </a:rPr>
              <a:t>      </a:t>
            </a:r>
            <a:r>
              <a:rPr lang="en-US" sz="1600" b="1" dirty="0" smtClean="0">
                <a:cs typeface="+mj-cs"/>
              </a:rPr>
              <a:t>  There are many problems that  faced  us :</a:t>
            </a:r>
          </a:p>
          <a:p>
            <a:pPr lvl="0" algn="just" rtl="0">
              <a:lnSpc>
                <a:spcPct val="150000"/>
              </a:lnSpc>
            </a:pPr>
            <a:r>
              <a:rPr lang="en-US" sz="1400" dirty="0" smtClean="0">
                <a:cs typeface="+mj-cs"/>
              </a:rPr>
              <a:t>In the Metal Mesh Design: The problem is how to design the cylindrical shape from the mesh?.</a:t>
            </a:r>
          </a:p>
          <a:p>
            <a:pPr lvl="0" algn="just" rtl="0">
              <a:lnSpc>
                <a:spcPct val="150000"/>
              </a:lnSpc>
            </a:pPr>
            <a:r>
              <a:rPr lang="en-US" sz="1400" dirty="0" smtClean="0">
                <a:cs typeface="+mj-cs"/>
              </a:rPr>
              <a:t>In the Cutting Tools Design: The problem is how to make a complete grinding for the olive grains?</a:t>
            </a:r>
          </a:p>
          <a:p>
            <a:pPr lvl="0" algn="just" rtl="0">
              <a:lnSpc>
                <a:spcPct val="150000"/>
              </a:lnSpc>
            </a:pPr>
            <a:r>
              <a:rPr lang="en-US" sz="1400" dirty="0" smtClean="0">
                <a:cs typeface="+mj-cs"/>
              </a:rPr>
              <a:t> In Screw Conveyor Design: The problem is how to install it in the specific place without Influence on the sharp blades (triangular cutting tools)?</a:t>
            </a:r>
          </a:p>
          <a:p>
            <a:pPr lvl="0" algn="just" rtl="0">
              <a:lnSpc>
                <a:spcPct val="150000"/>
              </a:lnSpc>
            </a:pPr>
            <a:r>
              <a:rPr lang="en-US" sz="1400" dirty="0" smtClean="0">
                <a:cs typeface="+mj-cs"/>
              </a:rPr>
              <a:t>In the Ball Bearing Design: The problem is how to select a suitable bearing that carries a desired load without fracture.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8720"/>
            <a:ext cx="8229600" cy="1584176"/>
          </a:xfrm>
        </p:spPr>
        <p:txBody>
          <a:bodyPr>
            <a:normAutofit fontScale="90000"/>
          </a:bodyPr>
          <a:lstStyle/>
          <a:p>
            <a:r>
              <a:rPr lang="en-US" b="1" dirty="0" smtClean="0"/>
              <a:t>Production of high quality olive oil </a:t>
            </a:r>
            <a:r>
              <a:rPr lang="ar-SA" b="1" dirty="0" smtClean="0"/>
              <a:t/>
            </a:r>
            <a:br>
              <a:rPr lang="ar-SA" b="1" dirty="0" smtClean="0"/>
            </a:br>
            <a:endParaRPr lang="ar-JO" dirty="0"/>
          </a:p>
        </p:txBody>
      </p:sp>
      <p:sp>
        <p:nvSpPr>
          <p:cNvPr id="3" name="Content Placeholder 2"/>
          <p:cNvSpPr>
            <a:spLocks noGrp="1"/>
          </p:cNvSpPr>
          <p:nvPr>
            <p:ph idx="1"/>
          </p:nvPr>
        </p:nvSpPr>
        <p:spPr>
          <a:xfrm>
            <a:off x="457200" y="1340768"/>
            <a:ext cx="8229600" cy="4785395"/>
          </a:xfrm>
        </p:spPr>
        <p:txBody>
          <a:bodyPr>
            <a:normAutofit fontScale="92500" lnSpcReduction="20000"/>
          </a:bodyPr>
          <a:lstStyle/>
          <a:p>
            <a:pPr algn="l" rtl="0"/>
            <a:r>
              <a:rPr lang="en-US" sz="1400" dirty="0" smtClean="0">
                <a:cs typeface="+mj-cs"/>
              </a:rPr>
              <a:t>The aim purpose  of our project is to design a Machine which can be produced an oil; not any oil  ; the oil that possesses  a High Quality specifications  , by separate the Pit from the olive seeds and extraction the oil from the skin part only.</a:t>
            </a:r>
          </a:p>
          <a:p>
            <a:pPr algn="l" rtl="0"/>
            <a:r>
              <a:rPr lang="en-US" sz="1400" dirty="0" smtClean="0">
                <a:cs typeface="+mj-cs"/>
              </a:rPr>
              <a:t> In our project  mill consists of three main parts : Feeder  , Conveyor , Separator .</a:t>
            </a:r>
          </a:p>
          <a:p>
            <a:pPr algn="l" rtl="0">
              <a:buNone/>
            </a:pPr>
            <a:endParaRPr lang="en-US" sz="1700" b="1" dirty="0" smtClean="0">
              <a:cs typeface="+mj-cs"/>
            </a:endParaRPr>
          </a:p>
          <a:p>
            <a:pPr algn="l" rtl="0">
              <a:buNone/>
            </a:pPr>
            <a:r>
              <a:rPr lang="en-US" sz="1700" b="1" dirty="0" smtClean="0">
                <a:cs typeface="+mj-cs"/>
              </a:rPr>
              <a:t>Milling the Fruit  </a:t>
            </a:r>
            <a:r>
              <a:rPr lang="en-US" sz="1400" dirty="0" smtClean="0"/>
              <a:t>: Grinding up the fruit into a paste depends on so many factors and is ultimately dependent   upon   the   style   of   oil   desired such as the olive.</a:t>
            </a:r>
            <a:endParaRPr lang="en-US" sz="1400" dirty="0" smtClean="0">
              <a:cs typeface="+mj-cs"/>
            </a:endParaRPr>
          </a:p>
          <a:p>
            <a:pPr algn="l" rtl="0">
              <a:buNone/>
            </a:pPr>
            <a:endParaRPr lang="en-US" sz="1400" dirty="0" smtClean="0">
              <a:cs typeface="+mj-cs"/>
            </a:endParaRPr>
          </a:p>
          <a:p>
            <a:pPr algn="l" rtl="0">
              <a:buNone/>
            </a:pPr>
            <a:r>
              <a:rPr lang="en-US" sz="1700" b="1" dirty="0" smtClean="0">
                <a:cs typeface="+mj-cs"/>
              </a:rPr>
              <a:t>Method of olive  milling :</a:t>
            </a:r>
          </a:p>
          <a:p>
            <a:pPr algn="l" rtl="0">
              <a:buNone/>
            </a:pPr>
            <a:r>
              <a:rPr lang="en-US" sz="1400" dirty="0" smtClean="0">
                <a:cs typeface="+mj-cs"/>
              </a:rPr>
              <a:t>There are many methods of mill such as  :</a:t>
            </a:r>
          </a:p>
          <a:p>
            <a:pPr algn="l" rtl="0">
              <a:buNone/>
            </a:pPr>
            <a:r>
              <a:rPr lang="en-US" sz="1700" dirty="0" smtClean="0"/>
              <a:t>1</a:t>
            </a:r>
            <a:r>
              <a:rPr lang="en-US" sz="1700" b="1" dirty="0" smtClean="0">
                <a:cs typeface="+mj-cs"/>
              </a:rPr>
              <a:t> )Stone Mills :</a:t>
            </a:r>
          </a:p>
          <a:p>
            <a:pPr algn="l" rtl="0"/>
            <a:r>
              <a:rPr lang="en-US" sz="1400" dirty="0" smtClean="0"/>
              <a:t>Stone rollers or wheels roll in circles on a slab of granite to grind the olives into a paste , this method has advantage and disadvantage :</a:t>
            </a:r>
            <a:r>
              <a:rPr lang="en-US" sz="1400" b="1" dirty="0" smtClean="0"/>
              <a:t> </a:t>
            </a:r>
            <a:endParaRPr lang="en-US" sz="1400" dirty="0" smtClean="0"/>
          </a:p>
          <a:p>
            <a:pPr algn="l" rtl="0">
              <a:buNone/>
            </a:pPr>
            <a:r>
              <a:rPr lang="en-US" sz="1400" dirty="0" smtClean="0"/>
              <a:t>          </a:t>
            </a:r>
            <a:r>
              <a:rPr lang="en-US" sz="1700" b="1" dirty="0" smtClean="0">
                <a:cs typeface="+mj-cs"/>
              </a:rPr>
              <a:t>Advantages:</a:t>
            </a:r>
          </a:p>
          <a:p>
            <a:pPr lvl="0" algn="l" rtl="0"/>
            <a:r>
              <a:rPr lang="en-US" sz="1400" dirty="0" smtClean="0"/>
              <a:t>The stones do not cut the olive skin, so less chlorophyll is released.</a:t>
            </a:r>
          </a:p>
          <a:p>
            <a:pPr lvl="0" algn="l" rtl="0"/>
            <a:r>
              <a:rPr lang="en-US" sz="1400" dirty="0" smtClean="0"/>
              <a:t>Larger size drops of oil are formed, which minimizes mixing times. </a:t>
            </a:r>
          </a:p>
          <a:p>
            <a:pPr lvl="0" algn="l" rtl="0"/>
            <a:r>
              <a:rPr lang="en-US" sz="1400" dirty="0" smtClean="0"/>
              <a:t>The paste is not heated. </a:t>
            </a:r>
          </a:p>
          <a:p>
            <a:pPr lvl="0" algn="l" rtl="0"/>
            <a:r>
              <a:rPr lang="en-US" sz="1400" dirty="0" smtClean="0"/>
              <a:t>A lower level </a:t>
            </a:r>
            <a:r>
              <a:rPr lang="en-US" sz="1400" dirty="0" smtClean="0"/>
              <a:t>of  </a:t>
            </a:r>
            <a:r>
              <a:rPr lang="en-US" sz="1400" dirty="0" err="1" smtClean="0"/>
              <a:t>polyphenols</a:t>
            </a:r>
            <a:r>
              <a:rPr lang="en-US" sz="1400" dirty="0" smtClean="0"/>
              <a:t> is </a:t>
            </a:r>
            <a:r>
              <a:rPr lang="en-US" sz="1400" dirty="0" smtClean="0"/>
              <a:t>extracted so the oil is less bitter.</a:t>
            </a:r>
          </a:p>
          <a:p>
            <a:pPr algn="l" rtl="0"/>
            <a:r>
              <a:rPr lang="en-US" sz="1700" b="1" dirty="0" smtClean="0">
                <a:cs typeface="+mj-cs"/>
              </a:rPr>
              <a:t/>
            </a:r>
            <a:br>
              <a:rPr lang="en-US" sz="1700" b="1" dirty="0" smtClean="0">
                <a:cs typeface="+mj-cs"/>
              </a:rPr>
            </a:br>
            <a:r>
              <a:rPr lang="en-US" sz="1700" b="1" dirty="0" smtClean="0">
                <a:cs typeface="+mj-cs"/>
              </a:rPr>
              <a:t>Disadvantages:</a:t>
            </a:r>
          </a:p>
          <a:p>
            <a:pPr lvl="0" algn="l" rtl="0"/>
            <a:r>
              <a:rPr lang="en-US" sz="1400" dirty="0" smtClean="0"/>
              <a:t>They are bulky.</a:t>
            </a:r>
          </a:p>
          <a:p>
            <a:pPr lvl="0" algn="l" rtl="0"/>
            <a:r>
              <a:rPr lang="en-US" sz="1400" dirty="0" smtClean="0"/>
              <a:t>The stones are difficult to clean.</a:t>
            </a:r>
          </a:p>
          <a:p>
            <a:pPr lvl="0" algn="l" rtl="0"/>
            <a:r>
              <a:rPr lang="en-US" sz="1400" dirty="0" smtClean="0"/>
              <a:t>Green olives prolong grinding time.</a:t>
            </a:r>
          </a:p>
          <a:p>
            <a:pPr algn="l" rtl="0">
              <a:buNone/>
            </a:pPr>
            <a:endParaRPr lang="en-US" sz="1400" dirty="0" smtClean="0"/>
          </a:p>
          <a:p>
            <a:pPr algn="l" rtl="0">
              <a:buNone/>
            </a:pPr>
            <a:endParaRPr lang="en-US" sz="1400" dirty="0" smtClean="0">
              <a:cs typeface="+mj-cs"/>
            </a:endParaRPr>
          </a:p>
          <a:p>
            <a:pPr algn="l" rtl="0">
              <a:buNone/>
            </a:pPr>
            <a:endParaRPr lang="en-US" sz="1400" dirty="0" smtClean="0">
              <a:cs typeface="+mj-cs"/>
            </a:endParaRPr>
          </a:p>
        </p:txBody>
      </p:sp>
      <p:pic>
        <p:nvPicPr>
          <p:cNvPr id="4" name="Picture 2" descr="http://www.oliveoilsource.com/files/image/1.png">
            <a:hlinkClick r:id="rId2" tgtFrame="&quot;_blank&quot;"/>
          </p:cNvPr>
          <p:cNvPicPr/>
          <p:nvPr/>
        </p:nvPicPr>
        <p:blipFill>
          <a:blip r:embed="rId3" cstate="print"/>
          <a:srcRect/>
          <a:stretch>
            <a:fillRect/>
          </a:stretch>
        </p:blipFill>
        <p:spPr bwMode="auto">
          <a:xfrm>
            <a:off x="5724128" y="4293096"/>
            <a:ext cx="3121517" cy="230425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88640"/>
            <a:ext cx="8712968" cy="6480720"/>
          </a:xfrm>
        </p:spPr>
        <p:txBody>
          <a:bodyPr>
            <a:normAutofit/>
          </a:bodyPr>
          <a:lstStyle/>
          <a:p>
            <a:pPr algn="just" rtl="0">
              <a:buNone/>
            </a:pPr>
            <a:r>
              <a:rPr lang="en-US" sz="1600" b="1" dirty="0" smtClean="0">
                <a:cs typeface="+mj-cs"/>
              </a:rPr>
              <a:t>2)  Hammer mills:</a:t>
            </a:r>
          </a:p>
          <a:p>
            <a:pPr algn="l" rtl="0"/>
            <a:r>
              <a:rPr lang="en-US" sz="1400" dirty="0" smtClean="0">
                <a:cs typeface="+mj-cs"/>
              </a:rPr>
              <a:t> A hammer mill has swinging arms that push the olives into the sides of a rotating chamber through centrifugal </a:t>
            </a:r>
            <a:r>
              <a:rPr lang="en-US" sz="1400" dirty="0" smtClean="0">
                <a:cs typeface="+mj-cs"/>
              </a:rPr>
              <a:t>action.</a:t>
            </a:r>
            <a:r>
              <a:rPr lang="en-US" sz="1400" dirty="0" smtClean="0">
                <a:cs typeface="+mj-cs"/>
              </a:rPr>
              <a:t> The mill may have one to several hammers. </a:t>
            </a:r>
          </a:p>
          <a:p>
            <a:pPr algn="just" rtl="0">
              <a:buNone/>
            </a:pPr>
            <a:r>
              <a:rPr lang="en-US" sz="1600" b="1" dirty="0" smtClean="0">
                <a:cs typeface="+mj-cs"/>
              </a:rPr>
              <a:t>         Advantages:</a:t>
            </a:r>
          </a:p>
          <a:p>
            <a:pPr lvl="0" algn="l" rtl="0"/>
            <a:r>
              <a:rPr lang="en-US" sz="1400" dirty="0" smtClean="0"/>
              <a:t>The process is continuous with a high throughput.</a:t>
            </a:r>
          </a:p>
          <a:p>
            <a:pPr lvl="0" algn="l" rtl="0"/>
            <a:r>
              <a:rPr lang="en-US" sz="1400" dirty="0" smtClean="0"/>
              <a:t>Cleaning is easier than stone mills.</a:t>
            </a:r>
          </a:p>
          <a:p>
            <a:pPr lvl="0" algn="l" rtl="0"/>
            <a:r>
              <a:rPr lang="en-US" sz="1400" dirty="0" smtClean="0"/>
              <a:t>They tolerate debris such as rocks and grit better than stone mills.</a:t>
            </a:r>
          </a:p>
          <a:p>
            <a:pPr lvl="0" algn="l" rtl="0"/>
            <a:r>
              <a:rPr lang="en-US" sz="1400" dirty="0" smtClean="0"/>
              <a:t>It is a well-known, perfected technology.</a:t>
            </a:r>
          </a:p>
          <a:p>
            <a:pPr lvl="0" algn="l" rtl="0"/>
            <a:r>
              <a:rPr lang="en-US" sz="1400" dirty="0" smtClean="0"/>
              <a:t>More </a:t>
            </a:r>
            <a:r>
              <a:rPr lang="en-US" sz="1400" dirty="0" smtClean="0"/>
              <a:t>polyphonls </a:t>
            </a:r>
            <a:r>
              <a:rPr lang="en-US" sz="1400" dirty="0" smtClean="0"/>
              <a:t>are extracted so the oil has a longer shelf life. </a:t>
            </a:r>
          </a:p>
          <a:p>
            <a:pPr algn="just" rtl="0">
              <a:buNone/>
            </a:pPr>
            <a:r>
              <a:rPr lang="en-US" sz="1600" b="1" dirty="0" smtClean="0">
                <a:cs typeface="+mj-cs"/>
              </a:rPr>
              <a:t>          Disadvantages:</a:t>
            </a:r>
          </a:p>
          <a:p>
            <a:pPr lvl="0" algn="just" rtl="0"/>
            <a:r>
              <a:rPr lang="en-US" sz="1400" dirty="0" smtClean="0"/>
              <a:t>They may create an emulsion that impedes the separation </a:t>
            </a:r>
          </a:p>
          <a:p>
            <a:pPr lvl="0" algn="just" rtl="0">
              <a:buNone/>
            </a:pPr>
            <a:r>
              <a:rPr lang="en-US" sz="1400" dirty="0" smtClean="0"/>
              <a:t>          between the oil and water, specially with very ripe, over-watered fruit.</a:t>
            </a:r>
          </a:p>
          <a:p>
            <a:pPr lvl="0" algn="just" rtl="0"/>
            <a:r>
              <a:rPr lang="en-US" sz="1400" dirty="0" smtClean="0"/>
              <a:t>More </a:t>
            </a:r>
            <a:r>
              <a:rPr lang="en-US" sz="1400" dirty="0" smtClean="0"/>
              <a:t>polyphonls </a:t>
            </a:r>
            <a:r>
              <a:rPr lang="en-US" sz="1400" dirty="0" smtClean="0"/>
              <a:t>are extracted so the oil is bitterer than oil extracted</a:t>
            </a:r>
          </a:p>
          <a:p>
            <a:pPr lvl="0" algn="just" rtl="0">
              <a:buNone/>
            </a:pPr>
            <a:r>
              <a:rPr lang="en-US" sz="1400" dirty="0" smtClean="0"/>
              <a:t>          with stone mills. This may be an advantage with</a:t>
            </a:r>
          </a:p>
          <a:p>
            <a:pPr lvl="0" algn="just" rtl="0">
              <a:buNone/>
            </a:pPr>
            <a:r>
              <a:rPr lang="en-US" sz="1400" dirty="0" smtClean="0"/>
              <a:t>            mild olives or with olives with naturally </a:t>
            </a:r>
          </a:p>
          <a:p>
            <a:pPr lvl="0" algn="just" rtl="0">
              <a:buNone/>
            </a:pPr>
            <a:r>
              <a:rPr lang="en-US" sz="1400" dirty="0" smtClean="0"/>
              <a:t>           low levels of </a:t>
            </a:r>
            <a:r>
              <a:rPr lang="en-US" sz="1400" dirty="0" smtClean="0"/>
              <a:t>polyphonls </a:t>
            </a:r>
            <a:r>
              <a:rPr lang="en-US" sz="1400" dirty="0" smtClean="0"/>
              <a:t>, </a:t>
            </a:r>
            <a:r>
              <a:rPr lang="en-US" sz="1400" dirty="0" smtClean="0"/>
              <a:t>such as Arbequina.</a:t>
            </a:r>
          </a:p>
          <a:p>
            <a:pPr lvl="0" algn="just" rtl="0"/>
            <a:r>
              <a:rPr lang="en-US" sz="1400" dirty="0" smtClean="0"/>
              <a:t>There is some wear and tear of the metal parts.</a:t>
            </a:r>
          </a:p>
          <a:p>
            <a:pPr lvl="0" algn="just" rtl="0"/>
            <a:r>
              <a:rPr lang="en-US" sz="1400" dirty="0" smtClean="0"/>
              <a:t>The paste may heat up.</a:t>
            </a:r>
          </a:p>
          <a:p>
            <a:pPr algn="l" rtl="0"/>
            <a:endParaRPr lang="ar-SA" sz="1400" dirty="0">
              <a:cs typeface="+mj-cs"/>
            </a:endParaRPr>
          </a:p>
        </p:txBody>
      </p:sp>
      <p:pic>
        <p:nvPicPr>
          <p:cNvPr id="4" name="Picture 1"/>
          <p:cNvPicPr/>
          <p:nvPr/>
        </p:nvPicPr>
        <p:blipFill>
          <a:blip r:embed="rId3" cstate="print"/>
          <a:srcRect/>
          <a:stretch>
            <a:fillRect/>
          </a:stretch>
        </p:blipFill>
        <p:spPr bwMode="auto">
          <a:xfrm>
            <a:off x="6012160" y="2780928"/>
            <a:ext cx="2808312" cy="34418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260648"/>
            <a:ext cx="8784976" cy="6336704"/>
          </a:xfrm>
        </p:spPr>
        <p:txBody>
          <a:bodyPr>
            <a:normAutofit/>
          </a:bodyPr>
          <a:lstStyle/>
          <a:p>
            <a:pPr algn="l" rtl="0">
              <a:buNone/>
            </a:pPr>
            <a:r>
              <a:rPr lang="en-US" sz="1600" b="1" dirty="0" smtClean="0">
                <a:cs typeface="+mj-cs"/>
              </a:rPr>
              <a:t>          3 ) Metal Toothed Grinders: </a:t>
            </a:r>
            <a:r>
              <a:rPr lang="en-US" sz="1400" dirty="0" smtClean="0"/>
              <a:t/>
            </a:r>
            <a:br>
              <a:rPr lang="en-US" sz="1400" dirty="0" smtClean="0"/>
            </a:br>
            <a:r>
              <a:rPr lang="en-US" sz="1400" dirty="0" smtClean="0"/>
              <a:t> The olives are fed into the center of the grinder. An electric motor attached to a toothed grinder pulverizes the olives as they are flung away from the center.</a:t>
            </a:r>
          </a:p>
          <a:p>
            <a:pPr algn="l" rtl="0">
              <a:buNone/>
            </a:pPr>
            <a:r>
              <a:rPr lang="en-US" sz="1400" dirty="0" smtClean="0"/>
              <a:t>          </a:t>
            </a:r>
            <a:r>
              <a:rPr lang="en-US" sz="1600" b="1" dirty="0" smtClean="0">
                <a:cs typeface="+mj-cs"/>
              </a:rPr>
              <a:t>Advantages</a:t>
            </a:r>
          </a:p>
          <a:p>
            <a:pPr lvl="0" algn="l" rtl="0"/>
            <a:r>
              <a:rPr lang="en-US" sz="1400" dirty="0" smtClean="0"/>
              <a:t>The process is continuous with a high throughput.</a:t>
            </a:r>
          </a:p>
          <a:p>
            <a:pPr lvl="0" algn="l" rtl="0"/>
            <a:r>
              <a:rPr lang="en-US" sz="1400" dirty="0" smtClean="0"/>
              <a:t>They are less expensive than other equipment. </a:t>
            </a:r>
          </a:p>
          <a:p>
            <a:pPr lvl="0" algn="l" rtl="0"/>
            <a:r>
              <a:rPr lang="en-US" sz="1400" dirty="0" smtClean="0"/>
              <a:t>They may give the oil a longer shelf life than stone mills.</a:t>
            </a:r>
          </a:p>
          <a:p>
            <a:pPr algn="just" rtl="0">
              <a:buNone/>
            </a:pPr>
            <a:r>
              <a:rPr lang="en-US" sz="1600" b="1" dirty="0" smtClean="0">
                <a:cs typeface="+mj-cs"/>
              </a:rPr>
              <a:t> </a:t>
            </a:r>
            <a:br>
              <a:rPr lang="en-US" sz="1600" b="1" dirty="0" smtClean="0">
                <a:cs typeface="+mj-cs"/>
              </a:rPr>
            </a:br>
            <a:r>
              <a:rPr lang="en-US" sz="1600" b="1" dirty="0" smtClean="0">
                <a:cs typeface="+mj-cs"/>
              </a:rPr>
              <a:t>Disadvantages</a:t>
            </a:r>
          </a:p>
          <a:p>
            <a:pPr lvl="0" algn="l" rtl="0"/>
            <a:r>
              <a:rPr lang="en-US" sz="1400" dirty="0" smtClean="0"/>
              <a:t>The olive paste fragment size is not easily modified. </a:t>
            </a:r>
          </a:p>
          <a:p>
            <a:pPr lvl="0" algn="l" rtl="0"/>
            <a:r>
              <a:rPr lang="en-US" sz="1400" dirty="0" smtClean="0"/>
              <a:t>They may create an emulsion that impedes the separation between the oil and water.</a:t>
            </a:r>
          </a:p>
          <a:p>
            <a:pPr lvl="0" algn="l" rtl="0"/>
            <a:r>
              <a:rPr lang="en-US" sz="1400" dirty="0" smtClean="0"/>
              <a:t>More </a:t>
            </a:r>
            <a:r>
              <a:rPr lang="en-US" sz="1400" dirty="0" err="1" smtClean="0"/>
              <a:t>polyphenlos</a:t>
            </a:r>
            <a:r>
              <a:rPr lang="en-US" sz="1400" dirty="0" smtClean="0"/>
              <a:t> </a:t>
            </a:r>
            <a:r>
              <a:rPr lang="en-US" sz="1400" dirty="0" smtClean="0"/>
              <a:t>may be extracted, so the oil may be bitterer than oil made with stone mills. This may be an advantage with mild olives.</a:t>
            </a:r>
          </a:p>
          <a:p>
            <a:pPr lvl="0" algn="l" rtl="0"/>
            <a:r>
              <a:rPr lang="en-US" sz="1400" dirty="0" smtClean="0"/>
              <a:t>One stone alone can break an expensive tooth on the grinder.</a:t>
            </a:r>
          </a:p>
          <a:p>
            <a:pPr lvl="0" algn="l" rtl="0"/>
            <a:r>
              <a:rPr lang="en-US" sz="1400" dirty="0" smtClean="0"/>
              <a:t>The oil paste may heat up.</a:t>
            </a:r>
          </a:p>
          <a:p>
            <a:pPr algn="l" rtl="0">
              <a:buNone/>
            </a:pPr>
            <a:endParaRPr lang="ar-SA" sz="1400" b="1" dirty="0">
              <a:cs typeface="+mj-cs"/>
            </a:endParaRPr>
          </a:p>
        </p:txBody>
      </p:sp>
      <p:pic>
        <p:nvPicPr>
          <p:cNvPr id="4" name="Picture 3" descr="http://www.oliveoilsource.com/files/image/2.png"/>
          <p:cNvPicPr/>
          <p:nvPr/>
        </p:nvPicPr>
        <p:blipFill>
          <a:blip r:embed="rId2" cstate="print"/>
          <a:srcRect/>
          <a:stretch>
            <a:fillRect/>
          </a:stretch>
        </p:blipFill>
        <p:spPr bwMode="auto">
          <a:xfrm>
            <a:off x="3923928" y="4121697"/>
            <a:ext cx="4752528" cy="273630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404664"/>
            <a:ext cx="8568952" cy="6453336"/>
          </a:xfrm>
        </p:spPr>
        <p:txBody>
          <a:bodyPr>
            <a:normAutofit/>
          </a:bodyPr>
          <a:lstStyle/>
          <a:p>
            <a:pPr algn="just" rtl="0">
              <a:buNone/>
            </a:pPr>
            <a:r>
              <a:rPr lang="en-US" sz="1600" b="1" dirty="0" smtClean="0">
                <a:cs typeface="+mj-cs"/>
              </a:rPr>
              <a:t>Main parts of mill </a:t>
            </a:r>
          </a:p>
          <a:p>
            <a:pPr algn="just" rtl="0">
              <a:buNone/>
            </a:pPr>
            <a:r>
              <a:rPr lang="en-US" sz="1400" dirty="0" smtClean="0"/>
              <a:t>         Machines have very wide range of components and application </a:t>
            </a:r>
            <a:r>
              <a:rPr lang="en-US" sz="1400" dirty="0" smtClean="0"/>
              <a:t>,</a:t>
            </a:r>
            <a:r>
              <a:rPr lang="en-US" sz="1400" dirty="0" smtClean="0"/>
              <a:t>like </a:t>
            </a:r>
            <a:r>
              <a:rPr lang="en-US" sz="1400" dirty="0" smtClean="0"/>
              <a:t>the </a:t>
            </a:r>
            <a:r>
              <a:rPr lang="en-US" sz="1400" dirty="0" smtClean="0"/>
              <a:t>machines that use to produce juice </a:t>
            </a:r>
            <a:r>
              <a:rPr lang="en-US" sz="1400" dirty="0" smtClean="0"/>
              <a:t>or  </a:t>
            </a:r>
            <a:r>
              <a:rPr lang="en-US" sz="1400" dirty="0" smtClean="0"/>
              <a:t>oil like ; Carrot squeezer , Olive oil press , Sugar-cane squeezer,...etc.</a:t>
            </a:r>
          </a:p>
          <a:p>
            <a:pPr algn="just" rtl="0">
              <a:buNone/>
            </a:pPr>
            <a:r>
              <a:rPr lang="en-US" sz="1400" dirty="0" smtClean="0"/>
              <a:t>         This machines are contain three main parts :cutting tools which use to grind the raw material ,feeder which use to move the raw material  ,and metal mesh which use to filter the production from the Impurities of grinding .</a:t>
            </a:r>
          </a:p>
          <a:p>
            <a:pPr algn="just" rtl="0">
              <a:buNone/>
            </a:pPr>
            <a:r>
              <a:rPr lang="en-US" sz="1600" b="1" dirty="0" smtClean="0">
                <a:cs typeface="+mj-cs"/>
              </a:rPr>
              <a:t>Cutting tool :</a:t>
            </a:r>
          </a:p>
          <a:p>
            <a:pPr algn="just" rtl="0">
              <a:buNone/>
            </a:pPr>
            <a:r>
              <a:rPr lang="en-US" sz="1400" dirty="0" smtClean="0"/>
              <a:t>        A cutting tool (or cutter) is any tool that is used to remove material from the work piece by means of shear deformation.</a:t>
            </a:r>
          </a:p>
          <a:p>
            <a:pPr algn="just" rtl="0">
              <a:buNone/>
            </a:pPr>
            <a:r>
              <a:rPr lang="en-US" sz="1600" b="1" dirty="0" smtClean="0">
                <a:cs typeface="+mj-cs"/>
              </a:rPr>
              <a:t>      Types of cutting tool:</a:t>
            </a:r>
          </a:p>
          <a:p>
            <a:pPr algn="just" rtl="0">
              <a:buNone/>
            </a:pPr>
            <a:r>
              <a:rPr lang="en-US" sz="1400" dirty="0" smtClean="0"/>
              <a:t>1) Single pint cutting tool:</a:t>
            </a:r>
          </a:p>
          <a:p>
            <a:pPr algn="just" rtl="0">
              <a:buNone/>
            </a:pPr>
            <a:endParaRPr lang="en-US" sz="1400" dirty="0" smtClean="0">
              <a:cs typeface="+mj-cs"/>
            </a:endParaRPr>
          </a:p>
          <a:p>
            <a:pPr algn="just" rtl="0">
              <a:buNone/>
            </a:pPr>
            <a:endParaRPr lang="en-US" sz="1400" dirty="0" smtClean="0">
              <a:cs typeface="+mj-cs"/>
            </a:endParaRPr>
          </a:p>
          <a:p>
            <a:pPr algn="just" rtl="0">
              <a:buNone/>
            </a:pPr>
            <a:endParaRPr lang="en-US" sz="1400" dirty="0" smtClean="0">
              <a:cs typeface="+mj-cs"/>
            </a:endParaRPr>
          </a:p>
          <a:p>
            <a:pPr algn="just" rtl="0">
              <a:buNone/>
            </a:pPr>
            <a:endParaRPr lang="en-US" sz="1400" dirty="0" smtClean="0">
              <a:cs typeface="+mj-cs"/>
            </a:endParaRPr>
          </a:p>
          <a:p>
            <a:pPr algn="just" rtl="0">
              <a:buNone/>
            </a:pPr>
            <a:endParaRPr lang="en-US" sz="1400" dirty="0" smtClean="0">
              <a:cs typeface="+mj-cs"/>
            </a:endParaRPr>
          </a:p>
          <a:p>
            <a:pPr algn="just" rtl="0">
              <a:buNone/>
            </a:pPr>
            <a:endParaRPr lang="en-US" sz="1400" dirty="0" smtClean="0">
              <a:cs typeface="+mj-cs"/>
            </a:endParaRPr>
          </a:p>
          <a:p>
            <a:pPr algn="just" rtl="0">
              <a:buNone/>
            </a:pPr>
            <a:endParaRPr lang="en-US" sz="1400" dirty="0" smtClean="0">
              <a:cs typeface="+mj-cs"/>
            </a:endParaRPr>
          </a:p>
          <a:p>
            <a:pPr algn="just" rtl="0">
              <a:buNone/>
            </a:pPr>
            <a:endParaRPr lang="en-US" sz="1400" dirty="0" smtClean="0">
              <a:cs typeface="+mj-cs"/>
            </a:endParaRPr>
          </a:p>
          <a:p>
            <a:pPr algn="just" rtl="0">
              <a:buNone/>
            </a:pPr>
            <a:r>
              <a:rPr lang="en-US" sz="1400" dirty="0" smtClean="0"/>
              <a:t> 2) Multi-point cutting tool.</a:t>
            </a:r>
          </a:p>
          <a:p>
            <a:pPr algn="just" rtl="0">
              <a:buNone/>
            </a:pPr>
            <a:endParaRPr lang="ar-SA" sz="1400" dirty="0">
              <a:cs typeface="+mj-cs"/>
            </a:endParaRPr>
          </a:p>
        </p:txBody>
      </p:sp>
      <p:pic>
        <p:nvPicPr>
          <p:cNvPr id="4" name="Picture 28" descr="http://fens.sabanciuniv.edu/mrl/IMAGES/orthogonalwithhone.jpg"/>
          <p:cNvPicPr/>
          <p:nvPr/>
        </p:nvPicPr>
        <p:blipFill>
          <a:blip r:embed="rId2" cstate="print"/>
          <a:srcRect/>
          <a:stretch>
            <a:fillRect/>
          </a:stretch>
        </p:blipFill>
        <p:spPr bwMode="auto">
          <a:xfrm>
            <a:off x="4139952" y="2852936"/>
            <a:ext cx="3600400" cy="17281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31" descr="multi point diamond dresser(China (Mainland))"/>
          <p:cNvPicPr/>
          <p:nvPr/>
        </p:nvPicPr>
        <p:blipFill>
          <a:blip r:embed="rId3" cstate="print"/>
          <a:srcRect/>
          <a:stretch>
            <a:fillRect/>
          </a:stretch>
        </p:blipFill>
        <p:spPr bwMode="auto">
          <a:xfrm>
            <a:off x="4067944" y="4797152"/>
            <a:ext cx="3734184" cy="18722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6120680"/>
          </a:xfrm>
        </p:spPr>
        <p:txBody>
          <a:bodyPr>
            <a:normAutofit/>
          </a:bodyPr>
          <a:lstStyle/>
          <a:p>
            <a:pPr algn="just" rtl="0">
              <a:buNone/>
            </a:pPr>
            <a:r>
              <a:rPr lang="en-US" sz="1600" b="1" dirty="0" smtClean="0">
                <a:cs typeface="+mj-cs"/>
              </a:rPr>
              <a:t>Feeder conveyor</a:t>
            </a:r>
          </a:p>
          <a:p>
            <a:pPr algn="l" rtl="0">
              <a:buNone/>
            </a:pPr>
            <a:r>
              <a:rPr lang="en-US" sz="1400" dirty="0" smtClean="0"/>
              <a:t>        A conveyor system is a common piece of mechanical handling equipment that moves materials from one location to another</a:t>
            </a:r>
            <a:r>
              <a:rPr lang="en-US" sz="1400" b="1" dirty="0" smtClean="0">
                <a:cs typeface="+mj-cs"/>
              </a:rPr>
              <a:t> .</a:t>
            </a:r>
          </a:p>
          <a:p>
            <a:pPr algn="l" rtl="0">
              <a:buNone/>
            </a:pPr>
            <a:r>
              <a:rPr lang="en-US" sz="1600" b="1" dirty="0" smtClean="0"/>
              <a:t>        Types of feeder conveyor </a:t>
            </a:r>
          </a:p>
          <a:p>
            <a:pPr algn="l" rtl="0">
              <a:buNone/>
            </a:pPr>
            <a:r>
              <a:rPr lang="en-US" sz="1600" dirty="0" smtClean="0"/>
              <a:t>      1) </a:t>
            </a:r>
            <a:r>
              <a:rPr lang="en-US" sz="1600" b="1" dirty="0" smtClean="0"/>
              <a:t>pneumatic system conveyor</a:t>
            </a:r>
          </a:p>
          <a:p>
            <a:pPr algn="l" rtl="0">
              <a:buNone/>
            </a:pPr>
            <a:r>
              <a:rPr lang="en-US" sz="1600" dirty="0" smtClean="0"/>
              <a:t>        </a:t>
            </a:r>
            <a:r>
              <a:rPr lang="en-US" sz="1400" dirty="0" smtClean="0"/>
              <a:t>Every pneumatic system makes use of pipes or ducts called transportation lines that carry mixture of materials and a stream of air. These materials are such as dry pulverized </a:t>
            </a:r>
            <a:r>
              <a:rPr lang="en-US" sz="1400" dirty="0" smtClean="0"/>
              <a:t>or </a:t>
            </a:r>
            <a:r>
              <a:rPr lang="en-US" sz="1400" dirty="0" smtClean="0"/>
              <a:t>light powdery materials like cement, fly ash etc. these materials can be transported conveniently to various destinations by means of a stream of high velocity air through pipe </a:t>
            </a:r>
            <a:r>
              <a:rPr lang="en-US" sz="1400" dirty="0" smtClean="0"/>
              <a:t>line.</a:t>
            </a:r>
          </a:p>
          <a:p>
            <a:pPr algn="l" rtl="0">
              <a:buNone/>
            </a:pPr>
            <a:endParaRPr lang="en-US" sz="1600" dirty="0" smtClean="0"/>
          </a:p>
          <a:p>
            <a:pPr algn="l" rtl="0">
              <a:buNone/>
            </a:pPr>
            <a:endParaRPr lang="ar-SA" sz="1600" b="1" dirty="0">
              <a:cs typeface="+mj-cs"/>
            </a:endParaRPr>
          </a:p>
        </p:txBody>
      </p:sp>
      <p:pic>
        <p:nvPicPr>
          <p:cNvPr id="4" name="Picture 4"/>
          <p:cNvPicPr/>
          <p:nvPr/>
        </p:nvPicPr>
        <p:blipFill>
          <a:blip r:embed="rId2" cstate="print"/>
          <a:srcRect/>
          <a:stretch>
            <a:fillRect/>
          </a:stretch>
        </p:blipFill>
        <p:spPr bwMode="auto">
          <a:xfrm>
            <a:off x="2483768" y="3068960"/>
            <a:ext cx="5728249" cy="3645024"/>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188640"/>
            <a:ext cx="8568952" cy="6408712"/>
          </a:xfrm>
        </p:spPr>
        <p:txBody>
          <a:bodyPr>
            <a:normAutofit/>
          </a:bodyPr>
          <a:lstStyle/>
          <a:p>
            <a:pPr algn="l" rtl="0">
              <a:buNone/>
            </a:pPr>
            <a:r>
              <a:rPr lang="en-US" sz="1400" dirty="0" smtClean="0">
                <a:cs typeface="+mj-cs"/>
              </a:rPr>
              <a:t>       </a:t>
            </a:r>
            <a:r>
              <a:rPr lang="en-US" sz="1400" b="1" dirty="0" smtClean="0">
                <a:cs typeface="+mj-cs"/>
              </a:rPr>
              <a:t> 2)   A Vibrating Conveyor: </a:t>
            </a:r>
            <a:r>
              <a:rPr lang="en-US" sz="1400" dirty="0" smtClean="0">
                <a:cs typeface="+mj-cs"/>
              </a:rPr>
              <a:t>they are used extensively in food grade applications where sanitation, wash down, and low maintenance are essential.</a:t>
            </a:r>
            <a:r>
              <a:rPr lang="en-US" sz="1400" dirty="0" smtClean="0"/>
              <a:t> Vibrating conveyors have been built to convey material at angles exceeding 45° from horizontal using special pan shapes.</a:t>
            </a:r>
            <a:endParaRPr lang="en-US" sz="1400" dirty="0" smtClean="0">
              <a:cs typeface="+mj-cs"/>
            </a:endParaRPr>
          </a:p>
          <a:p>
            <a:pPr algn="l" rtl="0">
              <a:buNone/>
            </a:pPr>
            <a:endParaRPr lang="en-US" sz="1400" dirty="0" smtClean="0">
              <a:cs typeface="+mj-cs"/>
            </a:endParaRPr>
          </a:p>
          <a:p>
            <a:pPr algn="l" rtl="0">
              <a:buNone/>
            </a:pPr>
            <a:endParaRPr lang="en-US" sz="1400" dirty="0" smtClean="0">
              <a:cs typeface="+mj-cs"/>
            </a:endParaRPr>
          </a:p>
          <a:p>
            <a:pPr algn="l" rtl="0">
              <a:buNone/>
            </a:pPr>
            <a:endParaRPr lang="en-US" sz="1400" dirty="0" smtClean="0">
              <a:cs typeface="+mj-cs"/>
            </a:endParaRPr>
          </a:p>
          <a:p>
            <a:pPr algn="l" rtl="0">
              <a:buNone/>
            </a:pPr>
            <a:endParaRPr lang="en-US" sz="1400" dirty="0" smtClean="0">
              <a:cs typeface="+mj-cs"/>
            </a:endParaRPr>
          </a:p>
          <a:p>
            <a:pPr algn="l" rtl="0">
              <a:buNone/>
            </a:pPr>
            <a:endParaRPr lang="en-US" sz="1400" dirty="0" smtClean="0">
              <a:cs typeface="+mj-cs"/>
            </a:endParaRPr>
          </a:p>
          <a:p>
            <a:pPr algn="l" rtl="0">
              <a:buNone/>
            </a:pPr>
            <a:endParaRPr lang="en-US" sz="1400" dirty="0" smtClean="0">
              <a:cs typeface="+mj-cs"/>
            </a:endParaRPr>
          </a:p>
          <a:p>
            <a:pPr algn="l" rtl="0">
              <a:buNone/>
            </a:pPr>
            <a:r>
              <a:rPr lang="en-US" sz="1400" dirty="0" smtClean="0"/>
              <a:t>         3) </a:t>
            </a:r>
            <a:r>
              <a:rPr lang="en-US" sz="1400" b="1" dirty="0" smtClean="0"/>
              <a:t>The flexible conveyor </a:t>
            </a:r>
            <a:r>
              <a:rPr lang="en-US" sz="1400" dirty="0" smtClean="0"/>
              <a:t>is based on a conveyor beam in aluminum or stainless steel, with low </a:t>
            </a:r>
            <a:r>
              <a:rPr lang="en-US" sz="1400" dirty="0" smtClean="0"/>
              <a:t>friction </a:t>
            </a:r>
            <a:r>
              <a:rPr lang="en-US" sz="1400" dirty="0" smtClean="0"/>
              <a:t>slide rails guiding a plastic multi-flexing chain, Products to be conveyed travel directly on the conveyor, or on pallets/carriers .</a:t>
            </a:r>
          </a:p>
          <a:p>
            <a:pPr algn="l" rtl="0">
              <a:buNone/>
            </a:pPr>
            <a:endParaRPr lang="en-US" sz="1400" dirty="0" smtClean="0">
              <a:cs typeface="+mj-cs"/>
            </a:endParaRPr>
          </a:p>
          <a:p>
            <a:pPr algn="just" rtl="0">
              <a:buNone/>
            </a:pPr>
            <a:r>
              <a:rPr lang="en-US" sz="1400" b="1" dirty="0" smtClean="0">
                <a:cs typeface="+mj-cs"/>
              </a:rPr>
              <a:t>       Advantage of the conveyor: </a:t>
            </a:r>
          </a:p>
          <a:p>
            <a:pPr lvl="0" algn="just" rtl="0"/>
            <a:r>
              <a:rPr lang="en-US" sz="1400" b="1" dirty="0" smtClean="0">
                <a:cs typeface="+mj-cs"/>
              </a:rPr>
              <a:t>        </a:t>
            </a:r>
            <a:r>
              <a:rPr lang="en-US" sz="1400" dirty="0" smtClean="0"/>
              <a:t>Conveyors are able to safely transport materials</a:t>
            </a:r>
          </a:p>
          <a:p>
            <a:pPr lvl="0" algn="just" rtl="0">
              <a:buNone/>
            </a:pPr>
            <a:r>
              <a:rPr lang="en-US" sz="1400" dirty="0" smtClean="0"/>
              <a:t>               from one level to another, which when done by human </a:t>
            </a:r>
          </a:p>
          <a:p>
            <a:pPr lvl="0" algn="just" rtl="0">
              <a:buNone/>
            </a:pPr>
            <a:r>
              <a:rPr lang="en-US" sz="1400" dirty="0" smtClean="0"/>
              <a:t>               labor would be strenuous and expensive.</a:t>
            </a:r>
          </a:p>
          <a:p>
            <a:pPr lvl="0" algn="just" rtl="0"/>
            <a:r>
              <a:rPr lang="en-US" sz="1400" dirty="0" smtClean="0"/>
              <a:t>     They can be installed almost anywhere, </a:t>
            </a:r>
          </a:p>
          <a:p>
            <a:pPr lvl="0" algn="just" rtl="0">
              <a:buNone/>
            </a:pPr>
            <a:r>
              <a:rPr lang="en-US" sz="1400" dirty="0" smtClean="0"/>
              <a:t>             and are much safer than using a forklift</a:t>
            </a:r>
          </a:p>
          <a:p>
            <a:pPr lvl="0" algn="just" rtl="0">
              <a:buNone/>
            </a:pPr>
            <a:r>
              <a:rPr lang="en-US" sz="1400" dirty="0" smtClean="0"/>
              <a:t>             or other machine to move materials.</a:t>
            </a:r>
          </a:p>
          <a:p>
            <a:pPr algn="just" rtl="0">
              <a:buNone/>
            </a:pPr>
            <a:endParaRPr lang="en-US" sz="1400" b="1" dirty="0" smtClean="0">
              <a:cs typeface="+mj-cs"/>
            </a:endParaRPr>
          </a:p>
        </p:txBody>
      </p:sp>
      <p:pic>
        <p:nvPicPr>
          <p:cNvPr id="1026" name="Picture 2"/>
          <p:cNvPicPr>
            <a:picLocks noChangeAspect="1" noChangeArrowheads="1"/>
          </p:cNvPicPr>
          <p:nvPr/>
        </p:nvPicPr>
        <p:blipFill>
          <a:blip r:embed="rId2" cstate="print"/>
          <a:srcRect/>
          <a:stretch>
            <a:fillRect/>
          </a:stretch>
        </p:blipFill>
        <p:spPr bwMode="auto">
          <a:xfrm>
            <a:off x="5057775" y="692696"/>
            <a:ext cx="4086225" cy="1728192"/>
          </a:xfrm>
          <a:prstGeom prst="rect">
            <a:avLst/>
          </a:prstGeom>
          <a:noFill/>
          <a:ln w="9525">
            <a:noFill/>
            <a:miter lim="800000"/>
            <a:headEnd/>
            <a:tailEnd/>
          </a:ln>
        </p:spPr>
      </p:pic>
      <p:pic>
        <p:nvPicPr>
          <p:cNvPr id="6" name="Picture 10"/>
          <p:cNvPicPr/>
          <p:nvPr/>
        </p:nvPicPr>
        <p:blipFill>
          <a:blip r:embed="rId3" cstate="print"/>
          <a:srcRect/>
          <a:stretch>
            <a:fillRect/>
          </a:stretch>
        </p:blipFill>
        <p:spPr bwMode="auto">
          <a:xfrm>
            <a:off x="5364088" y="3429000"/>
            <a:ext cx="3779912" cy="2592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332656"/>
            <a:ext cx="8568952" cy="6048672"/>
          </a:xfrm>
        </p:spPr>
        <p:txBody>
          <a:bodyPr>
            <a:normAutofit/>
          </a:bodyPr>
          <a:lstStyle/>
          <a:p>
            <a:pPr algn="just" rtl="0">
              <a:lnSpc>
                <a:spcPct val="150000"/>
              </a:lnSpc>
              <a:buNone/>
            </a:pPr>
            <a:r>
              <a:rPr lang="en-US" sz="1400" dirty="0" smtClean="0"/>
              <a:t>          </a:t>
            </a:r>
            <a:r>
              <a:rPr lang="en-US" sz="1600" b="1" dirty="0" smtClean="0">
                <a:cs typeface="+mj-cs"/>
              </a:rPr>
              <a:t>Mesh</a:t>
            </a:r>
          </a:p>
          <a:p>
            <a:pPr algn="just" rtl="0">
              <a:lnSpc>
                <a:spcPct val="150000"/>
              </a:lnSpc>
              <a:buNone/>
            </a:pPr>
            <a:r>
              <a:rPr lang="en-US" sz="1400" dirty="0" smtClean="0">
                <a:cs typeface="+mj-cs"/>
              </a:rPr>
              <a:t>          Mesh consists of semi-permeable barrier made of connected strands of metal, fiber, or other flexible/ductile material. Mesh is similar to web or net in that it has many attached or woven strands.</a:t>
            </a:r>
            <a:endParaRPr lang="en-US" sz="1400" dirty="0" smtClean="0"/>
          </a:p>
          <a:p>
            <a:pPr algn="just" rtl="0">
              <a:lnSpc>
                <a:spcPct val="150000"/>
              </a:lnSpc>
              <a:buNone/>
            </a:pPr>
            <a:r>
              <a:rPr lang="en-US" sz="1400" dirty="0" smtClean="0"/>
              <a:t> </a:t>
            </a:r>
          </a:p>
          <a:p>
            <a:pPr algn="just" rtl="0">
              <a:lnSpc>
                <a:spcPct val="150000"/>
              </a:lnSpc>
              <a:buNone/>
            </a:pPr>
            <a:r>
              <a:rPr lang="en-US" sz="1400" dirty="0" smtClean="0"/>
              <a:t> </a:t>
            </a:r>
            <a:r>
              <a:rPr lang="en-US" sz="1600" b="1" dirty="0" smtClean="0">
                <a:cs typeface="+mj-cs"/>
              </a:rPr>
              <a:t>Types of mesh </a:t>
            </a:r>
          </a:p>
          <a:p>
            <a:pPr lvl="0" algn="just" rtl="0">
              <a:lnSpc>
                <a:spcPct val="150000"/>
              </a:lnSpc>
            </a:pPr>
            <a:r>
              <a:rPr lang="en-US" sz="1400" dirty="0" smtClean="0"/>
              <a:t>A plastic mesh is extruded, oriented, expanded or tubular. Plastic mesh can be made from polypropylene, polyethylene, nylon, PVC or PTFE.</a:t>
            </a:r>
          </a:p>
          <a:p>
            <a:pPr algn="just" rtl="0">
              <a:lnSpc>
                <a:spcPct val="150000"/>
              </a:lnSpc>
            </a:pPr>
            <a:r>
              <a:rPr lang="en-US" sz="1400" dirty="0" smtClean="0"/>
              <a:t>A metal mesh can be woven, knitted, welded, expanded, photo-chemically etched or electroformed (screen filter) from steel or other metals.</a:t>
            </a:r>
          </a:p>
          <a:p>
            <a:pPr algn="just" rtl="0">
              <a:lnSpc>
                <a:spcPct val="150000"/>
              </a:lnSpc>
              <a:buNone/>
            </a:pPr>
            <a:endParaRPr lang="en-US" sz="1400" dirty="0" smtClean="0"/>
          </a:p>
          <a:p>
            <a:pPr algn="just" rtl="0">
              <a:lnSpc>
                <a:spcPct val="150000"/>
              </a:lnSpc>
              <a:buNone/>
            </a:pPr>
            <a:r>
              <a:rPr lang="en-US" sz="1400" dirty="0" smtClean="0"/>
              <a:t>     </a:t>
            </a:r>
            <a:r>
              <a:rPr lang="en-US" sz="1600" b="1" dirty="0" smtClean="0">
                <a:cs typeface="+mj-cs"/>
              </a:rPr>
              <a:t>Uses of meshes</a:t>
            </a:r>
          </a:p>
          <a:p>
            <a:pPr lvl="0" algn="just" rtl="0">
              <a:lnSpc>
                <a:spcPct val="150000"/>
              </a:lnSpc>
            </a:pPr>
            <a:r>
              <a:rPr lang="en-US" sz="1400" dirty="0" smtClean="0"/>
              <a:t>Metal and nylon wire mesh filters are used in </a:t>
            </a:r>
            <a:r>
              <a:rPr lang="en-US" sz="1400" dirty="0" smtClean="0"/>
              <a:t>filtration</a:t>
            </a:r>
            <a:endParaRPr lang="en-US" sz="1400" dirty="0" smtClean="0"/>
          </a:p>
          <a:p>
            <a:pPr lvl="0" algn="just" rtl="0">
              <a:lnSpc>
                <a:spcPct val="150000"/>
              </a:lnSpc>
            </a:pPr>
            <a:r>
              <a:rPr lang="en-US" sz="1400" dirty="0" smtClean="0"/>
              <a:t>Wire </a:t>
            </a:r>
            <a:r>
              <a:rPr lang="en-US" sz="1400" dirty="0" smtClean="0"/>
              <a:t>mesh can be fabricated to produce park</a:t>
            </a:r>
          </a:p>
          <a:p>
            <a:pPr lvl="0" algn="just" rtl="0">
              <a:lnSpc>
                <a:spcPct val="150000"/>
              </a:lnSpc>
              <a:buNone/>
            </a:pPr>
            <a:r>
              <a:rPr lang="en-US" sz="1400" dirty="0" smtClean="0"/>
              <a:t>     </a:t>
            </a:r>
            <a:r>
              <a:rPr lang="en-US" sz="1400" dirty="0" smtClean="0"/>
              <a:t>benches</a:t>
            </a:r>
            <a:r>
              <a:rPr lang="en-US" sz="1400" dirty="0" smtClean="0"/>
              <a:t>.</a:t>
            </a:r>
            <a:endParaRPr lang="en-US" sz="1400" dirty="0" smtClean="0"/>
          </a:p>
        </p:txBody>
      </p:sp>
      <p:pic>
        <p:nvPicPr>
          <p:cNvPr id="4" name="Picture 3" descr="H:\Metals_Ornamental%20Metals_Plate_Mesh.jpg"/>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4932040" y="3356992"/>
            <a:ext cx="3960440" cy="2952328"/>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260648"/>
            <a:ext cx="8640960" cy="6048672"/>
          </a:xfrm>
        </p:spPr>
        <p:txBody>
          <a:bodyPr>
            <a:normAutofit lnSpcReduction="10000"/>
          </a:bodyPr>
          <a:lstStyle/>
          <a:p>
            <a:pPr algn="just" rtl="0">
              <a:lnSpc>
                <a:spcPct val="150000"/>
              </a:lnSpc>
              <a:buNone/>
            </a:pPr>
            <a:r>
              <a:rPr lang="en-US" sz="1600" b="1" dirty="0" smtClean="0">
                <a:cs typeface="+mj-cs"/>
              </a:rPr>
              <a:t>Grinding </a:t>
            </a:r>
          </a:p>
          <a:p>
            <a:pPr algn="just" rtl="0">
              <a:lnSpc>
                <a:spcPct val="150000"/>
              </a:lnSpc>
              <a:buNone/>
            </a:pPr>
            <a:r>
              <a:rPr lang="en-US" sz="1600" dirty="0" smtClean="0"/>
              <a:t>      </a:t>
            </a:r>
            <a:r>
              <a:rPr lang="en-US" sz="1400" dirty="0" smtClean="0"/>
              <a:t> Grinding: is an abrasive machining process that uses a grinding wheel as the cutting tool. A wide variety of machines are used for grinding:</a:t>
            </a:r>
          </a:p>
          <a:p>
            <a:pPr lvl="0" algn="just" rtl="0">
              <a:lnSpc>
                <a:spcPct val="150000"/>
              </a:lnSpc>
            </a:pPr>
            <a:r>
              <a:rPr lang="en-US" sz="1400" dirty="0" smtClean="0"/>
              <a:t>Hand-cranked knife-sharpening stones (grindstones)</a:t>
            </a:r>
          </a:p>
          <a:p>
            <a:pPr lvl="0" algn="just" rtl="0">
              <a:lnSpc>
                <a:spcPct val="150000"/>
              </a:lnSpc>
            </a:pPr>
            <a:r>
              <a:rPr lang="en-US" sz="1400" dirty="0" smtClean="0"/>
              <a:t>Handheld power tools such as angle grinders and die grinders</a:t>
            </a:r>
          </a:p>
          <a:p>
            <a:pPr lvl="0" algn="just" rtl="0">
              <a:lnSpc>
                <a:spcPct val="150000"/>
              </a:lnSpc>
            </a:pPr>
            <a:r>
              <a:rPr lang="en-US" sz="1400" dirty="0" smtClean="0"/>
              <a:t>Various kinds of expensive industrial machine tools called grinding </a:t>
            </a:r>
            <a:r>
              <a:rPr lang="en-US" sz="1400" dirty="0" smtClean="0"/>
              <a:t>machines</a:t>
            </a:r>
          </a:p>
          <a:p>
            <a:pPr lvl="0" algn="just" rtl="0">
              <a:lnSpc>
                <a:spcPct val="150000"/>
              </a:lnSpc>
              <a:buNone/>
            </a:pPr>
            <a:r>
              <a:rPr lang="en-US" sz="1600" b="1" dirty="0" smtClean="0">
                <a:cs typeface="+mj-cs"/>
              </a:rPr>
              <a:t>Principle </a:t>
            </a:r>
            <a:r>
              <a:rPr lang="en-US" sz="1600" b="1" dirty="0" smtClean="0">
                <a:cs typeface="+mj-cs"/>
              </a:rPr>
              <a:t>of Grinding Machine</a:t>
            </a:r>
          </a:p>
          <a:p>
            <a:pPr lvl="0" algn="l" rtl="0">
              <a:lnSpc>
                <a:spcPct val="150000"/>
              </a:lnSpc>
              <a:buNone/>
            </a:pPr>
            <a:r>
              <a:rPr lang="en-US" sz="1400" dirty="0" smtClean="0"/>
              <a:t>        Every grinding operation can be described as a machining process with an undefined cutting edge because the angle of cut is in the range from about ( -45º to -80º ) , depending on the abrasive used (type of grain) and the conditions of use. Machining is not done here by only one cutter, as in processes with a defined cutting edge (milling, turning, `broaching etc.), but by a usually unknown number of individual cutters simultaneously. The effective number of cutters is not determined by individual grains, but by the conditioning (dressing and profiling). An indeterminate number </a:t>
            </a:r>
            <a:endParaRPr lang="en-US" sz="1400" dirty="0" smtClean="0"/>
          </a:p>
          <a:p>
            <a:pPr lvl="0" algn="l" rtl="0">
              <a:lnSpc>
                <a:spcPct val="150000"/>
              </a:lnSpc>
              <a:buNone/>
            </a:pPr>
            <a:r>
              <a:rPr lang="en-US" sz="1400" dirty="0" smtClean="0"/>
              <a:t> </a:t>
            </a:r>
            <a:r>
              <a:rPr lang="en-US" sz="1400" dirty="0" smtClean="0"/>
              <a:t>     </a:t>
            </a:r>
            <a:r>
              <a:rPr lang="en-US" sz="1400" dirty="0" smtClean="0"/>
              <a:t>of </a:t>
            </a:r>
            <a:r>
              <a:rPr lang="en-US" sz="1400" dirty="0" smtClean="0"/>
              <a:t>tiny individual cutters is formed on a single grain by chipping </a:t>
            </a:r>
            <a:endParaRPr lang="en-US" sz="1400" dirty="0" smtClean="0"/>
          </a:p>
          <a:p>
            <a:pPr lvl="0" algn="l" rtl="0">
              <a:lnSpc>
                <a:spcPct val="150000"/>
              </a:lnSpc>
              <a:buNone/>
            </a:pPr>
            <a:r>
              <a:rPr lang="en-US" sz="1400" dirty="0" smtClean="0"/>
              <a:t>      of </a:t>
            </a:r>
            <a:r>
              <a:rPr lang="en-US" sz="1400" dirty="0" smtClean="0"/>
              <a:t>the grain during conditioning, depending on the grain size, </a:t>
            </a:r>
            <a:endParaRPr lang="en-US" sz="1400" dirty="0" smtClean="0"/>
          </a:p>
          <a:p>
            <a:pPr lvl="0" algn="l" rtl="0">
              <a:lnSpc>
                <a:spcPct val="150000"/>
              </a:lnSpc>
              <a:buNone/>
            </a:pPr>
            <a:r>
              <a:rPr lang="en-US" sz="1400" dirty="0" smtClean="0"/>
              <a:t> </a:t>
            </a:r>
            <a:r>
              <a:rPr lang="en-US" sz="1400" dirty="0" smtClean="0"/>
              <a:t>     </a:t>
            </a:r>
            <a:r>
              <a:rPr lang="en-US" sz="1400" dirty="0" smtClean="0"/>
              <a:t>the </a:t>
            </a:r>
            <a:r>
              <a:rPr lang="en-US" sz="1400" dirty="0" smtClean="0"/>
              <a:t>conditioning tool and the conditioning parameters. </a:t>
            </a:r>
            <a:br>
              <a:rPr lang="en-US" sz="1400" dirty="0" smtClean="0"/>
            </a:br>
            <a:endParaRPr lang="en-US" sz="1400" dirty="0" smtClean="0"/>
          </a:p>
          <a:p>
            <a:pPr algn="l" rtl="0">
              <a:lnSpc>
                <a:spcPct val="150000"/>
              </a:lnSpc>
              <a:buNone/>
            </a:pPr>
            <a:endParaRPr lang="ar-SA" sz="1600" b="1" dirty="0">
              <a:cs typeface="+mj-cs"/>
            </a:endParaRPr>
          </a:p>
        </p:txBody>
      </p:sp>
      <p:pic>
        <p:nvPicPr>
          <p:cNvPr id="4" name="Picture 1"/>
          <p:cNvPicPr/>
          <p:nvPr/>
        </p:nvPicPr>
        <p:blipFill>
          <a:blip r:embed="rId2" cstate="print"/>
          <a:srcRect/>
          <a:stretch>
            <a:fillRect/>
          </a:stretch>
        </p:blipFill>
        <p:spPr bwMode="auto">
          <a:xfrm>
            <a:off x="5652121" y="4321091"/>
            <a:ext cx="3491879" cy="25369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632</TotalTime>
  <Words>1200</Words>
  <Application>Microsoft Office PowerPoint</Application>
  <PresentationFormat>On-screen Show (4:3)</PresentationFormat>
  <Paragraphs>227</Paragraphs>
  <Slides>15</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تدفق</vt:lpstr>
      <vt:lpstr>AutoCAD Drawing</vt:lpstr>
      <vt:lpstr>AN-NAJAH NATIONAL UNIVERSITY FACULTY OF ENGINEERING DEPARTMENT OF MECHANICAL ENGINEERING </vt:lpstr>
      <vt:lpstr>Production of high quality olive oil  </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Bisan</dc:creator>
  <cp:lastModifiedBy>Bisan</cp:lastModifiedBy>
  <cp:revision>47</cp:revision>
  <dcterms:created xsi:type="dcterms:W3CDTF">2012-01-02T14:24:02Z</dcterms:created>
  <dcterms:modified xsi:type="dcterms:W3CDTF">2012-01-03T21:23:24Z</dcterms:modified>
</cp:coreProperties>
</file>