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350" r:id="rId7"/>
    <p:sldId id="372" r:id="rId8"/>
    <p:sldId id="373" r:id="rId9"/>
    <p:sldId id="374" r:id="rId10"/>
    <p:sldId id="375" r:id="rId11"/>
    <p:sldId id="351" r:id="rId12"/>
    <p:sldId id="261" r:id="rId13"/>
    <p:sldId id="262" r:id="rId14"/>
    <p:sldId id="263" r:id="rId15"/>
    <p:sldId id="264" r:id="rId16"/>
    <p:sldId id="265" r:id="rId17"/>
    <p:sldId id="266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352" r:id="rId28"/>
    <p:sldId id="353" r:id="rId29"/>
    <p:sldId id="281" r:id="rId30"/>
    <p:sldId id="284" r:id="rId31"/>
    <p:sldId id="285" r:id="rId32"/>
    <p:sldId id="298" r:id="rId33"/>
    <p:sldId id="354" r:id="rId34"/>
    <p:sldId id="315" r:id="rId35"/>
    <p:sldId id="318" r:id="rId36"/>
    <p:sldId id="319" r:id="rId37"/>
    <p:sldId id="322" r:id="rId38"/>
    <p:sldId id="339" r:id="rId39"/>
    <p:sldId id="338" r:id="rId40"/>
    <p:sldId id="324" r:id="rId41"/>
    <p:sldId id="325" r:id="rId42"/>
    <p:sldId id="326" r:id="rId43"/>
    <p:sldId id="327" r:id="rId44"/>
    <p:sldId id="329" r:id="rId45"/>
    <p:sldId id="330" r:id="rId46"/>
    <p:sldId id="331" r:id="rId47"/>
    <p:sldId id="332" r:id="rId48"/>
    <p:sldId id="333" r:id="rId49"/>
    <p:sldId id="323" r:id="rId50"/>
    <p:sldId id="355" r:id="rId51"/>
    <p:sldId id="356" r:id="rId52"/>
    <p:sldId id="357" r:id="rId53"/>
    <p:sldId id="358" r:id="rId54"/>
    <p:sldId id="359" r:id="rId55"/>
    <p:sldId id="360" r:id="rId56"/>
    <p:sldId id="361" r:id="rId57"/>
    <p:sldId id="362" r:id="rId58"/>
    <p:sldId id="363" r:id="rId59"/>
    <p:sldId id="364" r:id="rId60"/>
    <p:sldId id="365" r:id="rId61"/>
    <p:sldId id="366" r:id="rId62"/>
    <p:sldId id="367" r:id="rId63"/>
    <p:sldId id="368" r:id="rId64"/>
    <p:sldId id="369" r:id="rId65"/>
    <p:sldId id="370" r:id="rId66"/>
    <p:sldId id="371" r:id="rId67"/>
    <p:sldId id="376" r:id="rId6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E0E6"/>
    <a:srgbClr val="E8F2FA"/>
    <a:srgbClr val="CDE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1852FC-6892-4356-8BCD-D5CDDCB6EBD7}" type="doc">
      <dgm:prSet loTypeId="urn:microsoft.com/office/officeart/2005/8/layout/hierarchy1" loCatId="hierarchy" qsTypeId="urn:microsoft.com/office/officeart/2005/8/quickstyle/3d4" qsCatId="3D" csTypeId="urn:microsoft.com/office/officeart/2005/8/colors/accent3_1" csCatId="accent3" phldr="1"/>
      <dgm:spPr/>
      <dgm:t>
        <a:bodyPr/>
        <a:lstStyle/>
        <a:p>
          <a:pPr rtl="1"/>
          <a:endParaRPr lang="ar-JO"/>
        </a:p>
      </dgm:t>
    </dgm:pt>
    <dgm:pt modelId="{D239D389-A933-423A-9C46-C21CEBEF9BE0}">
      <dgm:prSet phldrT="[Text]"/>
      <dgm:spPr/>
      <dgm:t>
        <a:bodyPr/>
        <a:lstStyle/>
        <a:p>
          <a:pPr rtl="1"/>
          <a:r>
            <a:rPr lang="en-US" dirty="0"/>
            <a:t>Loads</a:t>
          </a:r>
          <a:endParaRPr lang="ar-JO" dirty="0"/>
        </a:p>
      </dgm:t>
    </dgm:pt>
    <dgm:pt modelId="{E2DD5CC9-C22D-4447-8054-F7271F343DD3}" type="parTrans" cxnId="{29189CB1-775E-45B1-9690-47EB7C2B6E51}">
      <dgm:prSet/>
      <dgm:spPr/>
      <dgm:t>
        <a:bodyPr/>
        <a:lstStyle/>
        <a:p>
          <a:pPr rtl="1"/>
          <a:endParaRPr lang="ar-JO"/>
        </a:p>
      </dgm:t>
    </dgm:pt>
    <dgm:pt modelId="{60817606-344C-4134-B1B3-CE7AE7E22327}" type="sibTrans" cxnId="{29189CB1-775E-45B1-9690-47EB7C2B6E51}">
      <dgm:prSet/>
      <dgm:spPr/>
      <dgm:t>
        <a:bodyPr/>
        <a:lstStyle/>
        <a:p>
          <a:pPr rtl="1"/>
          <a:endParaRPr lang="ar-JO"/>
        </a:p>
      </dgm:t>
    </dgm:pt>
    <dgm:pt modelId="{6F52277A-BF4E-4088-AD63-D8D64E2D3610}">
      <dgm:prSet phldrT="[Text]"/>
      <dgm:spPr/>
      <dgm:t>
        <a:bodyPr/>
        <a:lstStyle/>
        <a:p>
          <a:pPr rtl="1"/>
          <a:r>
            <a:rPr lang="en-US" dirty="0"/>
            <a:t>Gravity</a:t>
          </a:r>
          <a:endParaRPr lang="ar-JO" dirty="0"/>
        </a:p>
      </dgm:t>
    </dgm:pt>
    <dgm:pt modelId="{3D7EF5AE-90E5-4403-B6D9-B9599596693C}" type="parTrans" cxnId="{BACEA757-AF69-4E34-B132-4D6FFA424136}">
      <dgm:prSet/>
      <dgm:spPr/>
      <dgm:t>
        <a:bodyPr/>
        <a:lstStyle/>
        <a:p>
          <a:pPr rtl="1"/>
          <a:endParaRPr lang="ar-JO"/>
        </a:p>
      </dgm:t>
    </dgm:pt>
    <dgm:pt modelId="{82F26EDA-229D-4FD6-BC9E-E6FD3515ADE2}" type="sibTrans" cxnId="{BACEA757-AF69-4E34-B132-4D6FFA424136}">
      <dgm:prSet/>
      <dgm:spPr/>
      <dgm:t>
        <a:bodyPr/>
        <a:lstStyle/>
        <a:p>
          <a:pPr rtl="1"/>
          <a:endParaRPr lang="ar-JO"/>
        </a:p>
      </dgm:t>
    </dgm:pt>
    <dgm:pt modelId="{D227976B-33B9-407E-85DC-8E93D2658827}">
      <dgm:prSet phldrT="[Text]"/>
      <dgm:spPr/>
      <dgm:t>
        <a:bodyPr/>
        <a:lstStyle/>
        <a:p>
          <a:pPr rtl="1"/>
          <a:r>
            <a:rPr lang="en-US" dirty="0"/>
            <a:t>Dead </a:t>
          </a:r>
          <a:endParaRPr lang="ar-JO" dirty="0"/>
        </a:p>
      </dgm:t>
    </dgm:pt>
    <dgm:pt modelId="{E0A1417D-24A5-4D62-A2E6-C14E75C65159}" type="parTrans" cxnId="{6D964108-33B4-42AA-BBB1-E18D3C3EE8ED}">
      <dgm:prSet/>
      <dgm:spPr/>
      <dgm:t>
        <a:bodyPr/>
        <a:lstStyle/>
        <a:p>
          <a:pPr rtl="1"/>
          <a:endParaRPr lang="ar-JO"/>
        </a:p>
      </dgm:t>
    </dgm:pt>
    <dgm:pt modelId="{71C182BA-F9F3-45AD-8685-39B0399FF3FD}" type="sibTrans" cxnId="{6D964108-33B4-42AA-BBB1-E18D3C3EE8ED}">
      <dgm:prSet/>
      <dgm:spPr/>
      <dgm:t>
        <a:bodyPr/>
        <a:lstStyle/>
        <a:p>
          <a:pPr rtl="1"/>
          <a:endParaRPr lang="ar-JO"/>
        </a:p>
      </dgm:t>
    </dgm:pt>
    <dgm:pt modelId="{F6C93291-1BB4-4C28-8EFE-533963D52C77}">
      <dgm:prSet phldrT="[Text]"/>
      <dgm:spPr/>
      <dgm:t>
        <a:bodyPr/>
        <a:lstStyle/>
        <a:p>
          <a:pPr rtl="1"/>
          <a:r>
            <a:rPr lang="en-US" dirty="0"/>
            <a:t>Live</a:t>
          </a:r>
          <a:endParaRPr lang="ar-JO" dirty="0"/>
        </a:p>
      </dgm:t>
    </dgm:pt>
    <dgm:pt modelId="{082521E0-AB07-4CD5-AF6E-82D4F099F552}" type="parTrans" cxnId="{999C22DB-FB3A-4661-AAA3-367949B3026D}">
      <dgm:prSet/>
      <dgm:spPr/>
      <dgm:t>
        <a:bodyPr/>
        <a:lstStyle/>
        <a:p>
          <a:pPr rtl="1"/>
          <a:endParaRPr lang="ar-JO"/>
        </a:p>
      </dgm:t>
    </dgm:pt>
    <dgm:pt modelId="{EDBBBC10-72CA-4DAF-8364-0A928CD81392}" type="sibTrans" cxnId="{999C22DB-FB3A-4661-AAA3-367949B3026D}">
      <dgm:prSet/>
      <dgm:spPr/>
      <dgm:t>
        <a:bodyPr/>
        <a:lstStyle/>
        <a:p>
          <a:pPr rtl="1"/>
          <a:endParaRPr lang="ar-JO"/>
        </a:p>
      </dgm:t>
    </dgm:pt>
    <dgm:pt modelId="{FF1145FB-6533-433A-A6F9-7078C6E86E50}">
      <dgm:prSet phldrT="[Text]"/>
      <dgm:spPr/>
      <dgm:t>
        <a:bodyPr/>
        <a:lstStyle/>
        <a:p>
          <a:pPr rtl="1"/>
          <a:r>
            <a:rPr lang="en-US" dirty="0"/>
            <a:t>Temperature</a:t>
          </a:r>
          <a:endParaRPr lang="ar-JO" dirty="0"/>
        </a:p>
      </dgm:t>
    </dgm:pt>
    <dgm:pt modelId="{6359D314-D6E8-488B-950D-2ABFA28D575C}" type="parTrans" cxnId="{637A268F-DF3D-40E1-9429-86C99222AA49}">
      <dgm:prSet/>
      <dgm:spPr/>
      <dgm:t>
        <a:bodyPr/>
        <a:lstStyle/>
        <a:p>
          <a:pPr rtl="1"/>
          <a:endParaRPr lang="ar-JO"/>
        </a:p>
      </dgm:t>
    </dgm:pt>
    <dgm:pt modelId="{C2E5F106-2CB7-4CF6-9D1B-645026DC630A}" type="sibTrans" cxnId="{637A268F-DF3D-40E1-9429-86C99222AA49}">
      <dgm:prSet/>
      <dgm:spPr/>
      <dgm:t>
        <a:bodyPr/>
        <a:lstStyle/>
        <a:p>
          <a:pPr rtl="1"/>
          <a:endParaRPr lang="ar-JO"/>
        </a:p>
      </dgm:t>
    </dgm:pt>
    <dgm:pt modelId="{E0281BF6-C0E8-4E56-B92C-194C10BD7209}">
      <dgm:prSet phldrT="[Text]"/>
      <dgm:spPr/>
      <dgm:t>
        <a:bodyPr/>
        <a:lstStyle/>
        <a:p>
          <a:pPr rtl="1"/>
          <a:r>
            <a:rPr lang="en-US" dirty="0"/>
            <a:t>Seismic </a:t>
          </a:r>
          <a:endParaRPr lang="ar-JO" dirty="0"/>
        </a:p>
      </dgm:t>
    </dgm:pt>
    <dgm:pt modelId="{AB40F194-2B87-424F-8733-1202DCCF737A}" type="parTrans" cxnId="{F016BE73-7E3F-4AD5-9648-69CB966D4CF3}">
      <dgm:prSet/>
      <dgm:spPr/>
      <dgm:t>
        <a:bodyPr/>
        <a:lstStyle/>
        <a:p>
          <a:pPr rtl="1"/>
          <a:endParaRPr lang="ar-JO"/>
        </a:p>
      </dgm:t>
    </dgm:pt>
    <dgm:pt modelId="{71E35AE0-D323-4385-97FA-74603A841D4F}" type="sibTrans" cxnId="{F016BE73-7E3F-4AD5-9648-69CB966D4CF3}">
      <dgm:prSet/>
      <dgm:spPr/>
      <dgm:t>
        <a:bodyPr/>
        <a:lstStyle/>
        <a:p>
          <a:pPr rtl="1"/>
          <a:endParaRPr lang="ar-JO"/>
        </a:p>
      </dgm:t>
    </dgm:pt>
    <dgm:pt modelId="{357B1445-E6E2-429F-96A6-C95A6AAB91B0}">
      <dgm:prSet phldrT="[Text]"/>
      <dgm:spPr/>
      <dgm:t>
        <a:bodyPr/>
        <a:lstStyle/>
        <a:p>
          <a:pPr rtl="1"/>
          <a:r>
            <a:rPr lang="en-US" dirty="0"/>
            <a:t> Lateral</a:t>
          </a:r>
          <a:endParaRPr lang="ar-JO" dirty="0"/>
        </a:p>
      </dgm:t>
    </dgm:pt>
    <dgm:pt modelId="{30E6C532-DD98-4021-A9B8-C7E37651684B}" type="parTrans" cxnId="{5CFB2284-CC50-4371-970D-1579F04AF2DA}">
      <dgm:prSet/>
      <dgm:spPr/>
      <dgm:t>
        <a:bodyPr/>
        <a:lstStyle/>
        <a:p>
          <a:pPr rtl="1"/>
          <a:endParaRPr lang="ar-JO"/>
        </a:p>
      </dgm:t>
    </dgm:pt>
    <dgm:pt modelId="{B1EF7C80-BE96-4DD7-9C39-B7BEAA096B82}" type="sibTrans" cxnId="{5CFB2284-CC50-4371-970D-1579F04AF2DA}">
      <dgm:prSet/>
      <dgm:spPr/>
      <dgm:t>
        <a:bodyPr/>
        <a:lstStyle/>
        <a:p>
          <a:pPr rtl="1"/>
          <a:endParaRPr lang="ar-JO"/>
        </a:p>
      </dgm:t>
    </dgm:pt>
    <dgm:pt modelId="{D9B96F22-6108-46D4-A720-6F25E2476F55}" type="pres">
      <dgm:prSet presAssocID="{911852FC-6892-4356-8BCD-D5CDDCB6EBD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746E805-C1D3-470C-901A-425F5D9325F4}" type="pres">
      <dgm:prSet presAssocID="{D239D389-A933-423A-9C46-C21CEBEF9BE0}" presName="hierRoot1" presStyleCnt="0"/>
      <dgm:spPr/>
    </dgm:pt>
    <dgm:pt modelId="{8F78429E-B757-4BD5-926C-72B15001387A}" type="pres">
      <dgm:prSet presAssocID="{D239D389-A933-423A-9C46-C21CEBEF9BE0}" presName="composite" presStyleCnt="0"/>
      <dgm:spPr/>
    </dgm:pt>
    <dgm:pt modelId="{345F42BD-60E5-421A-BF5D-32882D77BA93}" type="pres">
      <dgm:prSet presAssocID="{D239D389-A933-423A-9C46-C21CEBEF9BE0}" presName="background" presStyleLbl="node0" presStyleIdx="0" presStyleCnt="1"/>
      <dgm:spPr/>
    </dgm:pt>
    <dgm:pt modelId="{179B2851-3778-4D7D-BD9C-80919C1AA479}" type="pres">
      <dgm:prSet presAssocID="{D239D389-A933-423A-9C46-C21CEBEF9BE0}" presName="text" presStyleLbl="fgAcc0" presStyleIdx="0" presStyleCnt="1" custLinFactNeighborX="5659" custLinFactNeighborY="4025">
        <dgm:presLayoutVars>
          <dgm:chPref val="3"/>
        </dgm:presLayoutVars>
      </dgm:prSet>
      <dgm:spPr/>
    </dgm:pt>
    <dgm:pt modelId="{0FAA9F03-58A5-4CEF-9135-8F79660372EA}" type="pres">
      <dgm:prSet presAssocID="{D239D389-A933-423A-9C46-C21CEBEF9BE0}" presName="hierChild2" presStyleCnt="0"/>
      <dgm:spPr/>
    </dgm:pt>
    <dgm:pt modelId="{1313FE64-5E04-4998-ABB4-C840439E9763}" type="pres">
      <dgm:prSet presAssocID="{3D7EF5AE-90E5-4403-B6D9-B9599596693C}" presName="Name10" presStyleLbl="parChTrans1D2" presStyleIdx="0" presStyleCnt="3"/>
      <dgm:spPr/>
    </dgm:pt>
    <dgm:pt modelId="{A03423A4-811E-421F-9CDE-90F5325E172B}" type="pres">
      <dgm:prSet presAssocID="{6F52277A-BF4E-4088-AD63-D8D64E2D3610}" presName="hierRoot2" presStyleCnt="0"/>
      <dgm:spPr/>
    </dgm:pt>
    <dgm:pt modelId="{678ABFD2-124D-4F63-833C-CBFCF446E650}" type="pres">
      <dgm:prSet presAssocID="{6F52277A-BF4E-4088-AD63-D8D64E2D3610}" presName="composite2" presStyleCnt="0"/>
      <dgm:spPr/>
    </dgm:pt>
    <dgm:pt modelId="{BA436E0A-02F4-4217-AA6D-D04AE19589E6}" type="pres">
      <dgm:prSet presAssocID="{6F52277A-BF4E-4088-AD63-D8D64E2D3610}" presName="background2" presStyleLbl="node2" presStyleIdx="0" presStyleCnt="3"/>
      <dgm:spPr/>
    </dgm:pt>
    <dgm:pt modelId="{C177C414-5199-4AAC-9342-C929048F51B1}" type="pres">
      <dgm:prSet presAssocID="{6F52277A-BF4E-4088-AD63-D8D64E2D3610}" presName="text2" presStyleLbl="fgAcc2" presStyleIdx="0" presStyleCnt="3">
        <dgm:presLayoutVars>
          <dgm:chPref val="3"/>
        </dgm:presLayoutVars>
      </dgm:prSet>
      <dgm:spPr/>
    </dgm:pt>
    <dgm:pt modelId="{F2D8BECB-60A1-41AA-96B6-C10BE7A027CD}" type="pres">
      <dgm:prSet presAssocID="{6F52277A-BF4E-4088-AD63-D8D64E2D3610}" presName="hierChild3" presStyleCnt="0"/>
      <dgm:spPr/>
    </dgm:pt>
    <dgm:pt modelId="{FBA48716-FEF3-49E4-BA76-DC2C49363DB9}" type="pres">
      <dgm:prSet presAssocID="{E0A1417D-24A5-4D62-A2E6-C14E75C65159}" presName="Name17" presStyleLbl="parChTrans1D3" presStyleIdx="0" presStyleCnt="3"/>
      <dgm:spPr/>
    </dgm:pt>
    <dgm:pt modelId="{4976CDB7-CA20-4A8C-AC3D-1D6F2C3BC591}" type="pres">
      <dgm:prSet presAssocID="{D227976B-33B9-407E-85DC-8E93D2658827}" presName="hierRoot3" presStyleCnt="0"/>
      <dgm:spPr/>
    </dgm:pt>
    <dgm:pt modelId="{D52796C4-4A90-4B76-B79A-95F2BDCFB879}" type="pres">
      <dgm:prSet presAssocID="{D227976B-33B9-407E-85DC-8E93D2658827}" presName="composite3" presStyleCnt="0"/>
      <dgm:spPr/>
    </dgm:pt>
    <dgm:pt modelId="{E735C64A-124C-4082-9FA0-1BDE38A17044}" type="pres">
      <dgm:prSet presAssocID="{D227976B-33B9-407E-85DC-8E93D2658827}" presName="background3" presStyleLbl="node3" presStyleIdx="0" presStyleCnt="3"/>
      <dgm:spPr/>
    </dgm:pt>
    <dgm:pt modelId="{312C9C40-4878-408B-8F76-A899AFD79E1A}" type="pres">
      <dgm:prSet presAssocID="{D227976B-33B9-407E-85DC-8E93D2658827}" presName="text3" presStyleLbl="fgAcc3" presStyleIdx="0" presStyleCnt="3">
        <dgm:presLayoutVars>
          <dgm:chPref val="3"/>
        </dgm:presLayoutVars>
      </dgm:prSet>
      <dgm:spPr/>
    </dgm:pt>
    <dgm:pt modelId="{D3715DA3-D251-420D-93D2-E1A3A1420BC8}" type="pres">
      <dgm:prSet presAssocID="{D227976B-33B9-407E-85DC-8E93D2658827}" presName="hierChild4" presStyleCnt="0"/>
      <dgm:spPr/>
    </dgm:pt>
    <dgm:pt modelId="{7B174AD3-038E-41A7-A867-29FF637636BA}" type="pres">
      <dgm:prSet presAssocID="{082521E0-AB07-4CD5-AF6E-82D4F099F552}" presName="Name17" presStyleLbl="parChTrans1D3" presStyleIdx="1" presStyleCnt="3"/>
      <dgm:spPr/>
    </dgm:pt>
    <dgm:pt modelId="{288C7C84-ED12-431E-BB36-0EACB5C0991B}" type="pres">
      <dgm:prSet presAssocID="{F6C93291-1BB4-4C28-8EFE-533963D52C77}" presName="hierRoot3" presStyleCnt="0"/>
      <dgm:spPr/>
    </dgm:pt>
    <dgm:pt modelId="{B38D41BA-31AD-4FEA-9AF7-15FBEDEF4365}" type="pres">
      <dgm:prSet presAssocID="{F6C93291-1BB4-4C28-8EFE-533963D52C77}" presName="composite3" presStyleCnt="0"/>
      <dgm:spPr/>
    </dgm:pt>
    <dgm:pt modelId="{AA7ECE10-0B84-448B-A05E-74846C79D1F2}" type="pres">
      <dgm:prSet presAssocID="{F6C93291-1BB4-4C28-8EFE-533963D52C77}" presName="background3" presStyleLbl="node3" presStyleIdx="1" presStyleCnt="3"/>
      <dgm:spPr/>
    </dgm:pt>
    <dgm:pt modelId="{0F4DB2D1-85AF-49CD-9A02-239BA580950A}" type="pres">
      <dgm:prSet presAssocID="{F6C93291-1BB4-4C28-8EFE-533963D52C77}" presName="text3" presStyleLbl="fgAcc3" presStyleIdx="1" presStyleCnt="3">
        <dgm:presLayoutVars>
          <dgm:chPref val="3"/>
        </dgm:presLayoutVars>
      </dgm:prSet>
      <dgm:spPr/>
    </dgm:pt>
    <dgm:pt modelId="{57D7A421-8ABA-4FFA-B3EB-30CCCB014B13}" type="pres">
      <dgm:prSet presAssocID="{F6C93291-1BB4-4C28-8EFE-533963D52C77}" presName="hierChild4" presStyleCnt="0"/>
      <dgm:spPr/>
    </dgm:pt>
    <dgm:pt modelId="{5A273467-FB11-4F06-B4A9-C1A832313EF1}" type="pres">
      <dgm:prSet presAssocID="{6359D314-D6E8-488B-950D-2ABFA28D575C}" presName="Name10" presStyleLbl="parChTrans1D2" presStyleIdx="1" presStyleCnt="3"/>
      <dgm:spPr/>
    </dgm:pt>
    <dgm:pt modelId="{2A04756F-9E05-4BF1-8497-750E880BE043}" type="pres">
      <dgm:prSet presAssocID="{FF1145FB-6533-433A-A6F9-7078C6E86E50}" presName="hierRoot2" presStyleCnt="0"/>
      <dgm:spPr/>
    </dgm:pt>
    <dgm:pt modelId="{7E60AC59-3019-47B7-982F-21CD005B5DBF}" type="pres">
      <dgm:prSet presAssocID="{FF1145FB-6533-433A-A6F9-7078C6E86E50}" presName="composite2" presStyleCnt="0"/>
      <dgm:spPr/>
    </dgm:pt>
    <dgm:pt modelId="{5270A041-4CD7-44C1-A98B-0FFFC4EA54E5}" type="pres">
      <dgm:prSet presAssocID="{FF1145FB-6533-433A-A6F9-7078C6E86E50}" presName="background2" presStyleLbl="node2" presStyleIdx="1" presStyleCnt="3"/>
      <dgm:spPr/>
    </dgm:pt>
    <dgm:pt modelId="{D5A4CD3B-8E85-4E62-8E19-E0B5A4AD3E3B}" type="pres">
      <dgm:prSet presAssocID="{FF1145FB-6533-433A-A6F9-7078C6E86E50}" presName="text2" presStyleLbl="fgAcc2" presStyleIdx="1" presStyleCnt="3">
        <dgm:presLayoutVars>
          <dgm:chPref val="3"/>
        </dgm:presLayoutVars>
      </dgm:prSet>
      <dgm:spPr/>
    </dgm:pt>
    <dgm:pt modelId="{3A307C8E-4026-490B-9C3E-19E1EB7F6EBA}" type="pres">
      <dgm:prSet presAssocID="{FF1145FB-6533-433A-A6F9-7078C6E86E50}" presName="hierChild3" presStyleCnt="0"/>
      <dgm:spPr/>
    </dgm:pt>
    <dgm:pt modelId="{9D3E4463-59DF-4A11-A1A1-442ED12B80C4}" type="pres">
      <dgm:prSet presAssocID="{30E6C532-DD98-4021-A9B8-C7E37651684B}" presName="Name10" presStyleLbl="parChTrans1D2" presStyleIdx="2" presStyleCnt="3"/>
      <dgm:spPr/>
    </dgm:pt>
    <dgm:pt modelId="{9CB73182-1979-4388-BB3E-48F39E7E5511}" type="pres">
      <dgm:prSet presAssocID="{357B1445-E6E2-429F-96A6-C95A6AAB91B0}" presName="hierRoot2" presStyleCnt="0"/>
      <dgm:spPr/>
    </dgm:pt>
    <dgm:pt modelId="{8F3B8406-15FE-41AE-A49C-0C4E58F5BD15}" type="pres">
      <dgm:prSet presAssocID="{357B1445-E6E2-429F-96A6-C95A6AAB91B0}" presName="composite2" presStyleCnt="0"/>
      <dgm:spPr/>
    </dgm:pt>
    <dgm:pt modelId="{E81F8F6E-A1E7-4C3C-A593-732B05AEAC4E}" type="pres">
      <dgm:prSet presAssocID="{357B1445-E6E2-429F-96A6-C95A6AAB91B0}" presName="background2" presStyleLbl="node2" presStyleIdx="2" presStyleCnt="3"/>
      <dgm:spPr/>
    </dgm:pt>
    <dgm:pt modelId="{807DEE0D-5A9B-400A-8CB9-1F5C579D5D7F}" type="pres">
      <dgm:prSet presAssocID="{357B1445-E6E2-429F-96A6-C95A6AAB91B0}" presName="text2" presStyleLbl="fgAcc2" presStyleIdx="2" presStyleCnt="3">
        <dgm:presLayoutVars>
          <dgm:chPref val="3"/>
        </dgm:presLayoutVars>
      </dgm:prSet>
      <dgm:spPr/>
    </dgm:pt>
    <dgm:pt modelId="{F68C5EA9-4DCF-4493-B534-E243BECDBDF4}" type="pres">
      <dgm:prSet presAssocID="{357B1445-E6E2-429F-96A6-C95A6AAB91B0}" presName="hierChild3" presStyleCnt="0"/>
      <dgm:spPr/>
    </dgm:pt>
    <dgm:pt modelId="{12E914E8-716C-47B0-9108-B49916255DC0}" type="pres">
      <dgm:prSet presAssocID="{AB40F194-2B87-424F-8733-1202DCCF737A}" presName="Name17" presStyleLbl="parChTrans1D3" presStyleIdx="2" presStyleCnt="3"/>
      <dgm:spPr/>
    </dgm:pt>
    <dgm:pt modelId="{F3F99BA3-C346-45F0-9AD5-BA937387FC9D}" type="pres">
      <dgm:prSet presAssocID="{E0281BF6-C0E8-4E56-B92C-194C10BD7209}" presName="hierRoot3" presStyleCnt="0"/>
      <dgm:spPr/>
    </dgm:pt>
    <dgm:pt modelId="{79B75CE9-6A5B-4AC0-8649-4984E6D63B5F}" type="pres">
      <dgm:prSet presAssocID="{E0281BF6-C0E8-4E56-B92C-194C10BD7209}" presName="composite3" presStyleCnt="0"/>
      <dgm:spPr/>
    </dgm:pt>
    <dgm:pt modelId="{ED9EA493-366A-4F72-BD75-1A15C2D9473B}" type="pres">
      <dgm:prSet presAssocID="{E0281BF6-C0E8-4E56-B92C-194C10BD7209}" presName="background3" presStyleLbl="node3" presStyleIdx="2" presStyleCnt="3"/>
      <dgm:spPr/>
    </dgm:pt>
    <dgm:pt modelId="{E3524100-5784-4C03-A3AB-0D2E5B11587E}" type="pres">
      <dgm:prSet presAssocID="{E0281BF6-C0E8-4E56-B92C-194C10BD7209}" presName="text3" presStyleLbl="fgAcc3" presStyleIdx="2" presStyleCnt="3">
        <dgm:presLayoutVars>
          <dgm:chPref val="3"/>
        </dgm:presLayoutVars>
      </dgm:prSet>
      <dgm:spPr/>
    </dgm:pt>
    <dgm:pt modelId="{A64789F5-7A8E-4E06-AD61-7A337AC7C91D}" type="pres">
      <dgm:prSet presAssocID="{E0281BF6-C0E8-4E56-B92C-194C10BD7209}" presName="hierChild4" presStyleCnt="0"/>
      <dgm:spPr/>
    </dgm:pt>
  </dgm:ptLst>
  <dgm:cxnLst>
    <dgm:cxn modelId="{6D964108-33B4-42AA-BBB1-E18D3C3EE8ED}" srcId="{6F52277A-BF4E-4088-AD63-D8D64E2D3610}" destId="{D227976B-33B9-407E-85DC-8E93D2658827}" srcOrd="0" destOrd="0" parTransId="{E0A1417D-24A5-4D62-A2E6-C14E75C65159}" sibTransId="{71C182BA-F9F3-45AD-8685-39B0399FF3FD}"/>
    <dgm:cxn modelId="{50868118-F7F3-4253-AD44-C8046ADD6C8F}" type="presOf" srcId="{E0A1417D-24A5-4D62-A2E6-C14E75C65159}" destId="{FBA48716-FEF3-49E4-BA76-DC2C49363DB9}" srcOrd="0" destOrd="0" presId="urn:microsoft.com/office/officeart/2005/8/layout/hierarchy1"/>
    <dgm:cxn modelId="{AD082539-88D1-4267-AB80-1FDA73C255AB}" type="presOf" srcId="{F6C93291-1BB4-4C28-8EFE-533963D52C77}" destId="{0F4DB2D1-85AF-49CD-9A02-239BA580950A}" srcOrd="0" destOrd="0" presId="urn:microsoft.com/office/officeart/2005/8/layout/hierarchy1"/>
    <dgm:cxn modelId="{4D2B085E-E838-4D7D-AC6A-A7DD82DA262D}" type="presOf" srcId="{6359D314-D6E8-488B-950D-2ABFA28D575C}" destId="{5A273467-FB11-4F06-B4A9-C1A832313EF1}" srcOrd="0" destOrd="0" presId="urn:microsoft.com/office/officeart/2005/8/layout/hierarchy1"/>
    <dgm:cxn modelId="{CAB6AA6A-F2CB-4DAE-ACB3-48E72634B756}" type="presOf" srcId="{357B1445-E6E2-429F-96A6-C95A6AAB91B0}" destId="{807DEE0D-5A9B-400A-8CB9-1F5C579D5D7F}" srcOrd="0" destOrd="0" presId="urn:microsoft.com/office/officeart/2005/8/layout/hierarchy1"/>
    <dgm:cxn modelId="{0BFBD26B-02D8-4AE9-9974-36F4C2EEDC72}" type="presOf" srcId="{D227976B-33B9-407E-85DC-8E93D2658827}" destId="{312C9C40-4878-408B-8F76-A899AFD79E1A}" srcOrd="0" destOrd="0" presId="urn:microsoft.com/office/officeart/2005/8/layout/hierarchy1"/>
    <dgm:cxn modelId="{E7790F6D-F213-4ECE-BC99-1D5FE5BBBF4F}" type="presOf" srcId="{911852FC-6892-4356-8BCD-D5CDDCB6EBD7}" destId="{D9B96F22-6108-46D4-A720-6F25E2476F55}" srcOrd="0" destOrd="0" presId="urn:microsoft.com/office/officeart/2005/8/layout/hierarchy1"/>
    <dgm:cxn modelId="{736C6853-3D0F-4295-AE30-CA534112CF76}" type="presOf" srcId="{30E6C532-DD98-4021-A9B8-C7E37651684B}" destId="{9D3E4463-59DF-4A11-A1A1-442ED12B80C4}" srcOrd="0" destOrd="0" presId="urn:microsoft.com/office/officeart/2005/8/layout/hierarchy1"/>
    <dgm:cxn modelId="{F016BE73-7E3F-4AD5-9648-69CB966D4CF3}" srcId="{357B1445-E6E2-429F-96A6-C95A6AAB91B0}" destId="{E0281BF6-C0E8-4E56-B92C-194C10BD7209}" srcOrd="0" destOrd="0" parTransId="{AB40F194-2B87-424F-8733-1202DCCF737A}" sibTransId="{71E35AE0-D323-4385-97FA-74603A841D4F}"/>
    <dgm:cxn modelId="{BACEA757-AF69-4E34-B132-4D6FFA424136}" srcId="{D239D389-A933-423A-9C46-C21CEBEF9BE0}" destId="{6F52277A-BF4E-4088-AD63-D8D64E2D3610}" srcOrd="0" destOrd="0" parTransId="{3D7EF5AE-90E5-4403-B6D9-B9599596693C}" sibTransId="{82F26EDA-229D-4FD6-BC9E-E6FD3515ADE2}"/>
    <dgm:cxn modelId="{2CFA887D-7DD1-4C8B-984D-5585332C19CD}" type="presOf" srcId="{082521E0-AB07-4CD5-AF6E-82D4F099F552}" destId="{7B174AD3-038E-41A7-A867-29FF637636BA}" srcOrd="0" destOrd="0" presId="urn:microsoft.com/office/officeart/2005/8/layout/hierarchy1"/>
    <dgm:cxn modelId="{4B412B7E-741B-4097-A6CB-4F3C4433E8AE}" type="presOf" srcId="{E0281BF6-C0E8-4E56-B92C-194C10BD7209}" destId="{E3524100-5784-4C03-A3AB-0D2E5B11587E}" srcOrd="0" destOrd="0" presId="urn:microsoft.com/office/officeart/2005/8/layout/hierarchy1"/>
    <dgm:cxn modelId="{5CFB2284-CC50-4371-970D-1579F04AF2DA}" srcId="{D239D389-A933-423A-9C46-C21CEBEF9BE0}" destId="{357B1445-E6E2-429F-96A6-C95A6AAB91B0}" srcOrd="2" destOrd="0" parTransId="{30E6C532-DD98-4021-A9B8-C7E37651684B}" sibTransId="{B1EF7C80-BE96-4DD7-9C39-B7BEAA096B82}"/>
    <dgm:cxn modelId="{637A268F-DF3D-40E1-9429-86C99222AA49}" srcId="{D239D389-A933-423A-9C46-C21CEBEF9BE0}" destId="{FF1145FB-6533-433A-A6F9-7078C6E86E50}" srcOrd="1" destOrd="0" parTransId="{6359D314-D6E8-488B-950D-2ABFA28D575C}" sibTransId="{C2E5F106-2CB7-4CF6-9D1B-645026DC630A}"/>
    <dgm:cxn modelId="{49032DA6-75FB-4A8F-A205-893829347D93}" type="presOf" srcId="{6F52277A-BF4E-4088-AD63-D8D64E2D3610}" destId="{C177C414-5199-4AAC-9342-C929048F51B1}" srcOrd="0" destOrd="0" presId="urn:microsoft.com/office/officeart/2005/8/layout/hierarchy1"/>
    <dgm:cxn modelId="{E2D900B1-0499-40AE-ACD6-D2C8DAD25372}" type="presOf" srcId="{D239D389-A933-423A-9C46-C21CEBEF9BE0}" destId="{179B2851-3778-4D7D-BD9C-80919C1AA479}" srcOrd="0" destOrd="0" presId="urn:microsoft.com/office/officeart/2005/8/layout/hierarchy1"/>
    <dgm:cxn modelId="{29189CB1-775E-45B1-9690-47EB7C2B6E51}" srcId="{911852FC-6892-4356-8BCD-D5CDDCB6EBD7}" destId="{D239D389-A933-423A-9C46-C21CEBEF9BE0}" srcOrd="0" destOrd="0" parTransId="{E2DD5CC9-C22D-4447-8054-F7271F343DD3}" sibTransId="{60817606-344C-4134-B1B3-CE7AE7E22327}"/>
    <dgm:cxn modelId="{8B7DF6B4-DEE8-4AF0-83D3-3874B96F6B8B}" type="presOf" srcId="{FF1145FB-6533-433A-A6F9-7078C6E86E50}" destId="{D5A4CD3B-8E85-4E62-8E19-E0B5A4AD3E3B}" srcOrd="0" destOrd="0" presId="urn:microsoft.com/office/officeart/2005/8/layout/hierarchy1"/>
    <dgm:cxn modelId="{7F97BED2-D92D-4558-A373-E48FCBDA7835}" type="presOf" srcId="{3D7EF5AE-90E5-4403-B6D9-B9599596693C}" destId="{1313FE64-5E04-4998-ABB4-C840439E9763}" srcOrd="0" destOrd="0" presId="urn:microsoft.com/office/officeart/2005/8/layout/hierarchy1"/>
    <dgm:cxn modelId="{999C22DB-FB3A-4661-AAA3-367949B3026D}" srcId="{6F52277A-BF4E-4088-AD63-D8D64E2D3610}" destId="{F6C93291-1BB4-4C28-8EFE-533963D52C77}" srcOrd="1" destOrd="0" parTransId="{082521E0-AB07-4CD5-AF6E-82D4F099F552}" sibTransId="{EDBBBC10-72CA-4DAF-8364-0A928CD81392}"/>
    <dgm:cxn modelId="{EF41CCF1-0660-4FE3-8058-9EA8539E5A39}" type="presOf" srcId="{AB40F194-2B87-424F-8733-1202DCCF737A}" destId="{12E914E8-716C-47B0-9108-B49916255DC0}" srcOrd="0" destOrd="0" presId="urn:microsoft.com/office/officeart/2005/8/layout/hierarchy1"/>
    <dgm:cxn modelId="{C9C570C7-32FB-434B-BBF0-65084776A84A}" type="presParOf" srcId="{D9B96F22-6108-46D4-A720-6F25E2476F55}" destId="{1746E805-C1D3-470C-901A-425F5D9325F4}" srcOrd="0" destOrd="0" presId="urn:microsoft.com/office/officeart/2005/8/layout/hierarchy1"/>
    <dgm:cxn modelId="{01E1727E-3655-4385-9299-D3DB495A9960}" type="presParOf" srcId="{1746E805-C1D3-470C-901A-425F5D9325F4}" destId="{8F78429E-B757-4BD5-926C-72B15001387A}" srcOrd="0" destOrd="0" presId="urn:microsoft.com/office/officeart/2005/8/layout/hierarchy1"/>
    <dgm:cxn modelId="{1BED4588-7F36-4A70-BF28-0325D869A557}" type="presParOf" srcId="{8F78429E-B757-4BD5-926C-72B15001387A}" destId="{345F42BD-60E5-421A-BF5D-32882D77BA93}" srcOrd="0" destOrd="0" presId="urn:microsoft.com/office/officeart/2005/8/layout/hierarchy1"/>
    <dgm:cxn modelId="{91521D29-3CA3-4E27-93D8-37B19687C735}" type="presParOf" srcId="{8F78429E-B757-4BD5-926C-72B15001387A}" destId="{179B2851-3778-4D7D-BD9C-80919C1AA479}" srcOrd="1" destOrd="0" presId="urn:microsoft.com/office/officeart/2005/8/layout/hierarchy1"/>
    <dgm:cxn modelId="{997E5E27-1910-4D6E-95FF-D1F46784D1F8}" type="presParOf" srcId="{1746E805-C1D3-470C-901A-425F5D9325F4}" destId="{0FAA9F03-58A5-4CEF-9135-8F79660372EA}" srcOrd="1" destOrd="0" presId="urn:microsoft.com/office/officeart/2005/8/layout/hierarchy1"/>
    <dgm:cxn modelId="{740AAEC1-C695-4EA8-B094-DFE4870A1FFD}" type="presParOf" srcId="{0FAA9F03-58A5-4CEF-9135-8F79660372EA}" destId="{1313FE64-5E04-4998-ABB4-C840439E9763}" srcOrd="0" destOrd="0" presId="urn:microsoft.com/office/officeart/2005/8/layout/hierarchy1"/>
    <dgm:cxn modelId="{5CACF7B5-DFBC-41C0-8B7E-3AE1344B3235}" type="presParOf" srcId="{0FAA9F03-58A5-4CEF-9135-8F79660372EA}" destId="{A03423A4-811E-421F-9CDE-90F5325E172B}" srcOrd="1" destOrd="0" presId="urn:microsoft.com/office/officeart/2005/8/layout/hierarchy1"/>
    <dgm:cxn modelId="{B58CE3C1-1610-4CE6-BF08-C0F7729C8A10}" type="presParOf" srcId="{A03423A4-811E-421F-9CDE-90F5325E172B}" destId="{678ABFD2-124D-4F63-833C-CBFCF446E650}" srcOrd="0" destOrd="0" presId="urn:microsoft.com/office/officeart/2005/8/layout/hierarchy1"/>
    <dgm:cxn modelId="{2A04051F-43DC-41FD-AC35-7E3653E8E9A1}" type="presParOf" srcId="{678ABFD2-124D-4F63-833C-CBFCF446E650}" destId="{BA436E0A-02F4-4217-AA6D-D04AE19589E6}" srcOrd="0" destOrd="0" presId="urn:microsoft.com/office/officeart/2005/8/layout/hierarchy1"/>
    <dgm:cxn modelId="{AFB52FF1-0675-4337-A24C-FBC7AA4B803B}" type="presParOf" srcId="{678ABFD2-124D-4F63-833C-CBFCF446E650}" destId="{C177C414-5199-4AAC-9342-C929048F51B1}" srcOrd="1" destOrd="0" presId="urn:microsoft.com/office/officeart/2005/8/layout/hierarchy1"/>
    <dgm:cxn modelId="{0ADC1A2C-F2B6-41C1-A5E9-B70F61410B3C}" type="presParOf" srcId="{A03423A4-811E-421F-9CDE-90F5325E172B}" destId="{F2D8BECB-60A1-41AA-96B6-C10BE7A027CD}" srcOrd="1" destOrd="0" presId="urn:microsoft.com/office/officeart/2005/8/layout/hierarchy1"/>
    <dgm:cxn modelId="{E259BE42-A3A3-4639-A0CB-85F767FBECCE}" type="presParOf" srcId="{F2D8BECB-60A1-41AA-96B6-C10BE7A027CD}" destId="{FBA48716-FEF3-49E4-BA76-DC2C49363DB9}" srcOrd="0" destOrd="0" presId="urn:microsoft.com/office/officeart/2005/8/layout/hierarchy1"/>
    <dgm:cxn modelId="{15816C8E-896C-4A6E-8C76-6B22180D1DAF}" type="presParOf" srcId="{F2D8BECB-60A1-41AA-96B6-C10BE7A027CD}" destId="{4976CDB7-CA20-4A8C-AC3D-1D6F2C3BC591}" srcOrd="1" destOrd="0" presId="urn:microsoft.com/office/officeart/2005/8/layout/hierarchy1"/>
    <dgm:cxn modelId="{5474F668-B9D8-4D4E-A29F-1F8C8662E616}" type="presParOf" srcId="{4976CDB7-CA20-4A8C-AC3D-1D6F2C3BC591}" destId="{D52796C4-4A90-4B76-B79A-95F2BDCFB879}" srcOrd="0" destOrd="0" presId="urn:microsoft.com/office/officeart/2005/8/layout/hierarchy1"/>
    <dgm:cxn modelId="{E245BE5F-1AC7-4EAA-83EF-ADC60CE7CE6B}" type="presParOf" srcId="{D52796C4-4A90-4B76-B79A-95F2BDCFB879}" destId="{E735C64A-124C-4082-9FA0-1BDE38A17044}" srcOrd="0" destOrd="0" presId="urn:microsoft.com/office/officeart/2005/8/layout/hierarchy1"/>
    <dgm:cxn modelId="{F3DB6641-2974-4137-9D43-EA99B2DAE5FE}" type="presParOf" srcId="{D52796C4-4A90-4B76-B79A-95F2BDCFB879}" destId="{312C9C40-4878-408B-8F76-A899AFD79E1A}" srcOrd="1" destOrd="0" presId="urn:microsoft.com/office/officeart/2005/8/layout/hierarchy1"/>
    <dgm:cxn modelId="{67BF16B1-8BE9-4065-9140-05E372E9A6CA}" type="presParOf" srcId="{4976CDB7-CA20-4A8C-AC3D-1D6F2C3BC591}" destId="{D3715DA3-D251-420D-93D2-E1A3A1420BC8}" srcOrd="1" destOrd="0" presId="urn:microsoft.com/office/officeart/2005/8/layout/hierarchy1"/>
    <dgm:cxn modelId="{BD7DD6C5-6311-44CA-9EE0-EBAACE0A42C9}" type="presParOf" srcId="{F2D8BECB-60A1-41AA-96B6-C10BE7A027CD}" destId="{7B174AD3-038E-41A7-A867-29FF637636BA}" srcOrd="2" destOrd="0" presId="urn:microsoft.com/office/officeart/2005/8/layout/hierarchy1"/>
    <dgm:cxn modelId="{8939C2ED-433E-4425-B4EA-BB6783631267}" type="presParOf" srcId="{F2D8BECB-60A1-41AA-96B6-C10BE7A027CD}" destId="{288C7C84-ED12-431E-BB36-0EACB5C0991B}" srcOrd="3" destOrd="0" presId="urn:microsoft.com/office/officeart/2005/8/layout/hierarchy1"/>
    <dgm:cxn modelId="{E17FD6BC-8C0C-4696-B10E-C6D813394048}" type="presParOf" srcId="{288C7C84-ED12-431E-BB36-0EACB5C0991B}" destId="{B38D41BA-31AD-4FEA-9AF7-15FBEDEF4365}" srcOrd="0" destOrd="0" presId="urn:microsoft.com/office/officeart/2005/8/layout/hierarchy1"/>
    <dgm:cxn modelId="{268E61E1-FE77-476A-8529-BC351ED32324}" type="presParOf" srcId="{B38D41BA-31AD-4FEA-9AF7-15FBEDEF4365}" destId="{AA7ECE10-0B84-448B-A05E-74846C79D1F2}" srcOrd="0" destOrd="0" presId="urn:microsoft.com/office/officeart/2005/8/layout/hierarchy1"/>
    <dgm:cxn modelId="{F3E80588-F5C5-4062-9A37-A0E1445CBA6B}" type="presParOf" srcId="{B38D41BA-31AD-4FEA-9AF7-15FBEDEF4365}" destId="{0F4DB2D1-85AF-49CD-9A02-239BA580950A}" srcOrd="1" destOrd="0" presId="urn:microsoft.com/office/officeart/2005/8/layout/hierarchy1"/>
    <dgm:cxn modelId="{2DACA0EF-7D2F-4779-A3C0-E3574E8BBDC7}" type="presParOf" srcId="{288C7C84-ED12-431E-BB36-0EACB5C0991B}" destId="{57D7A421-8ABA-4FFA-B3EB-30CCCB014B13}" srcOrd="1" destOrd="0" presId="urn:microsoft.com/office/officeart/2005/8/layout/hierarchy1"/>
    <dgm:cxn modelId="{F1486FE2-C03D-4480-A0FD-731AFB780CA0}" type="presParOf" srcId="{0FAA9F03-58A5-4CEF-9135-8F79660372EA}" destId="{5A273467-FB11-4F06-B4A9-C1A832313EF1}" srcOrd="2" destOrd="0" presId="urn:microsoft.com/office/officeart/2005/8/layout/hierarchy1"/>
    <dgm:cxn modelId="{210D7C9A-4239-4A0B-B04C-CB818D898305}" type="presParOf" srcId="{0FAA9F03-58A5-4CEF-9135-8F79660372EA}" destId="{2A04756F-9E05-4BF1-8497-750E880BE043}" srcOrd="3" destOrd="0" presId="urn:microsoft.com/office/officeart/2005/8/layout/hierarchy1"/>
    <dgm:cxn modelId="{E908B7DC-ABCB-4F42-B1B2-3540046A8B67}" type="presParOf" srcId="{2A04756F-9E05-4BF1-8497-750E880BE043}" destId="{7E60AC59-3019-47B7-982F-21CD005B5DBF}" srcOrd="0" destOrd="0" presId="urn:microsoft.com/office/officeart/2005/8/layout/hierarchy1"/>
    <dgm:cxn modelId="{694ADDAF-B021-4885-A893-63A128427E6F}" type="presParOf" srcId="{7E60AC59-3019-47B7-982F-21CD005B5DBF}" destId="{5270A041-4CD7-44C1-A98B-0FFFC4EA54E5}" srcOrd="0" destOrd="0" presId="urn:microsoft.com/office/officeart/2005/8/layout/hierarchy1"/>
    <dgm:cxn modelId="{19294BBB-6E93-4853-9F15-D63DB80074A5}" type="presParOf" srcId="{7E60AC59-3019-47B7-982F-21CD005B5DBF}" destId="{D5A4CD3B-8E85-4E62-8E19-E0B5A4AD3E3B}" srcOrd="1" destOrd="0" presId="urn:microsoft.com/office/officeart/2005/8/layout/hierarchy1"/>
    <dgm:cxn modelId="{4CEBC57F-36C8-44A9-80A0-41A032B3E062}" type="presParOf" srcId="{2A04756F-9E05-4BF1-8497-750E880BE043}" destId="{3A307C8E-4026-490B-9C3E-19E1EB7F6EBA}" srcOrd="1" destOrd="0" presId="urn:microsoft.com/office/officeart/2005/8/layout/hierarchy1"/>
    <dgm:cxn modelId="{C7CD2BB5-8E04-4332-8682-D3C865CACC51}" type="presParOf" srcId="{0FAA9F03-58A5-4CEF-9135-8F79660372EA}" destId="{9D3E4463-59DF-4A11-A1A1-442ED12B80C4}" srcOrd="4" destOrd="0" presId="urn:microsoft.com/office/officeart/2005/8/layout/hierarchy1"/>
    <dgm:cxn modelId="{41B3B884-7194-48F1-A78F-2460A433EC85}" type="presParOf" srcId="{0FAA9F03-58A5-4CEF-9135-8F79660372EA}" destId="{9CB73182-1979-4388-BB3E-48F39E7E5511}" srcOrd="5" destOrd="0" presId="urn:microsoft.com/office/officeart/2005/8/layout/hierarchy1"/>
    <dgm:cxn modelId="{A57405CC-AD29-44A8-BDC7-BBB03EBF95BC}" type="presParOf" srcId="{9CB73182-1979-4388-BB3E-48F39E7E5511}" destId="{8F3B8406-15FE-41AE-A49C-0C4E58F5BD15}" srcOrd="0" destOrd="0" presId="urn:microsoft.com/office/officeart/2005/8/layout/hierarchy1"/>
    <dgm:cxn modelId="{E80B6F5E-9059-450F-8F8D-4D6717B73140}" type="presParOf" srcId="{8F3B8406-15FE-41AE-A49C-0C4E58F5BD15}" destId="{E81F8F6E-A1E7-4C3C-A593-732B05AEAC4E}" srcOrd="0" destOrd="0" presId="urn:microsoft.com/office/officeart/2005/8/layout/hierarchy1"/>
    <dgm:cxn modelId="{1A962FC3-D8D8-4FE1-8D0B-7F7A6AABF3D5}" type="presParOf" srcId="{8F3B8406-15FE-41AE-A49C-0C4E58F5BD15}" destId="{807DEE0D-5A9B-400A-8CB9-1F5C579D5D7F}" srcOrd="1" destOrd="0" presId="urn:microsoft.com/office/officeart/2005/8/layout/hierarchy1"/>
    <dgm:cxn modelId="{401C9077-F6EE-4F02-8A0A-58F83CA0884D}" type="presParOf" srcId="{9CB73182-1979-4388-BB3E-48F39E7E5511}" destId="{F68C5EA9-4DCF-4493-B534-E243BECDBDF4}" srcOrd="1" destOrd="0" presId="urn:microsoft.com/office/officeart/2005/8/layout/hierarchy1"/>
    <dgm:cxn modelId="{A4605A42-9B62-473B-81B3-4E9C2964AB16}" type="presParOf" srcId="{F68C5EA9-4DCF-4493-B534-E243BECDBDF4}" destId="{12E914E8-716C-47B0-9108-B49916255DC0}" srcOrd="0" destOrd="0" presId="urn:microsoft.com/office/officeart/2005/8/layout/hierarchy1"/>
    <dgm:cxn modelId="{C8B53643-4B5D-412C-8095-460C8B54B716}" type="presParOf" srcId="{F68C5EA9-4DCF-4493-B534-E243BECDBDF4}" destId="{F3F99BA3-C346-45F0-9AD5-BA937387FC9D}" srcOrd="1" destOrd="0" presId="urn:microsoft.com/office/officeart/2005/8/layout/hierarchy1"/>
    <dgm:cxn modelId="{1B508475-64DD-4673-9A03-C264436964D8}" type="presParOf" srcId="{F3F99BA3-C346-45F0-9AD5-BA937387FC9D}" destId="{79B75CE9-6A5B-4AC0-8649-4984E6D63B5F}" srcOrd="0" destOrd="0" presId="urn:microsoft.com/office/officeart/2005/8/layout/hierarchy1"/>
    <dgm:cxn modelId="{A819DEAA-8882-45C3-9DAB-64FB0C6BB9F5}" type="presParOf" srcId="{79B75CE9-6A5B-4AC0-8649-4984E6D63B5F}" destId="{ED9EA493-366A-4F72-BD75-1A15C2D9473B}" srcOrd="0" destOrd="0" presId="urn:microsoft.com/office/officeart/2005/8/layout/hierarchy1"/>
    <dgm:cxn modelId="{C60EA670-C6FA-4C2C-A57E-B44E4A7F1117}" type="presParOf" srcId="{79B75CE9-6A5B-4AC0-8649-4984E6D63B5F}" destId="{E3524100-5784-4C03-A3AB-0D2E5B11587E}" srcOrd="1" destOrd="0" presId="urn:microsoft.com/office/officeart/2005/8/layout/hierarchy1"/>
    <dgm:cxn modelId="{466C7028-84C2-424A-9D75-479681573EE3}" type="presParOf" srcId="{F3F99BA3-C346-45F0-9AD5-BA937387FC9D}" destId="{A64789F5-7A8E-4E06-AD61-7A337AC7C91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1852FC-6892-4356-8BCD-D5CDDCB6EBD7}" type="doc">
      <dgm:prSet loTypeId="urn:microsoft.com/office/officeart/2005/8/layout/hierarchy1" loCatId="hierarchy" qsTypeId="urn:microsoft.com/office/officeart/2005/8/quickstyle/3d4" qsCatId="3D" csTypeId="urn:microsoft.com/office/officeart/2005/8/colors/accent3_1" csCatId="accent3" phldr="1"/>
      <dgm:spPr/>
      <dgm:t>
        <a:bodyPr/>
        <a:lstStyle/>
        <a:p>
          <a:pPr rtl="1"/>
          <a:endParaRPr lang="ar-JO"/>
        </a:p>
      </dgm:t>
    </dgm:pt>
    <dgm:pt modelId="{D239D389-A933-423A-9C46-C21CEBEF9BE0}">
      <dgm:prSet phldrT="[Text]"/>
      <dgm:spPr/>
      <dgm:t>
        <a:bodyPr/>
        <a:lstStyle/>
        <a:p>
          <a:pPr rtl="1"/>
          <a:r>
            <a:rPr lang="en-US" dirty="0"/>
            <a:t>Loads</a:t>
          </a:r>
          <a:endParaRPr lang="ar-JO" dirty="0"/>
        </a:p>
      </dgm:t>
    </dgm:pt>
    <dgm:pt modelId="{E2DD5CC9-C22D-4447-8054-F7271F343DD3}" type="parTrans" cxnId="{29189CB1-775E-45B1-9690-47EB7C2B6E51}">
      <dgm:prSet/>
      <dgm:spPr/>
      <dgm:t>
        <a:bodyPr/>
        <a:lstStyle/>
        <a:p>
          <a:pPr rtl="1"/>
          <a:endParaRPr lang="ar-JO"/>
        </a:p>
      </dgm:t>
    </dgm:pt>
    <dgm:pt modelId="{60817606-344C-4134-B1B3-CE7AE7E22327}" type="sibTrans" cxnId="{29189CB1-775E-45B1-9690-47EB7C2B6E51}">
      <dgm:prSet/>
      <dgm:spPr/>
      <dgm:t>
        <a:bodyPr/>
        <a:lstStyle/>
        <a:p>
          <a:pPr rtl="1"/>
          <a:endParaRPr lang="ar-JO"/>
        </a:p>
      </dgm:t>
    </dgm:pt>
    <dgm:pt modelId="{6F52277A-BF4E-4088-AD63-D8D64E2D3610}">
      <dgm:prSet phldrT="[Text]"/>
      <dgm:spPr/>
      <dgm:t>
        <a:bodyPr/>
        <a:lstStyle/>
        <a:p>
          <a:pPr rtl="1"/>
          <a:r>
            <a:rPr lang="en-US" dirty="0"/>
            <a:t>Gravity</a:t>
          </a:r>
          <a:endParaRPr lang="ar-JO" dirty="0"/>
        </a:p>
      </dgm:t>
    </dgm:pt>
    <dgm:pt modelId="{3D7EF5AE-90E5-4403-B6D9-B9599596693C}" type="parTrans" cxnId="{BACEA757-AF69-4E34-B132-4D6FFA424136}">
      <dgm:prSet/>
      <dgm:spPr/>
      <dgm:t>
        <a:bodyPr/>
        <a:lstStyle/>
        <a:p>
          <a:pPr rtl="1"/>
          <a:endParaRPr lang="ar-JO"/>
        </a:p>
      </dgm:t>
    </dgm:pt>
    <dgm:pt modelId="{82F26EDA-229D-4FD6-BC9E-E6FD3515ADE2}" type="sibTrans" cxnId="{BACEA757-AF69-4E34-B132-4D6FFA424136}">
      <dgm:prSet/>
      <dgm:spPr/>
      <dgm:t>
        <a:bodyPr/>
        <a:lstStyle/>
        <a:p>
          <a:pPr rtl="1"/>
          <a:endParaRPr lang="ar-JO"/>
        </a:p>
      </dgm:t>
    </dgm:pt>
    <dgm:pt modelId="{D227976B-33B9-407E-85DC-8E93D2658827}">
      <dgm:prSet phldrT="[Text]"/>
      <dgm:spPr/>
      <dgm:t>
        <a:bodyPr/>
        <a:lstStyle/>
        <a:p>
          <a:pPr rtl="1"/>
          <a:r>
            <a:rPr lang="en-US" dirty="0"/>
            <a:t>Dead </a:t>
          </a:r>
          <a:endParaRPr lang="ar-JO" dirty="0"/>
        </a:p>
      </dgm:t>
    </dgm:pt>
    <dgm:pt modelId="{E0A1417D-24A5-4D62-A2E6-C14E75C65159}" type="parTrans" cxnId="{6D964108-33B4-42AA-BBB1-E18D3C3EE8ED}">
      <dgm:prSet/>
      <dgm:spPr/>
      <dgm:t>
        <a:bodyPr/>
        <a:lstStyle/>
        <a:p>
          <a:pPr rtl="1"/>
          <a:endParaRPr lang="ar-JO"/>
        </a:p>
      </dgm:t>
    </dgm:pt>
    <dgm:pt modelId="{71C182BA-F9F3-45AD-8685-39B0399FF3FD}" type="sibTrans" cxnId="{6D964108-33B4-42AA-BBB1-E18D3C3EE8ED}">
      <dgm:prSet/>
      <dgm:spPr/>
      <dgm:t>
        <a:bodyPr/>
        <a:lstStyle/>
        <a:p>
          <a:pPr rtl="1"/>
          <a:endParaRPr lang="ar-JO"/>
        </a:p>
      </dgm:t>
    </dgm:pt>
    <dgm:pt modelId="{F6C93291-1BB4-4C28-8EFE-533963D52C77}">
      <dgm:prSet phldrT="[Text]"/>
      <dgm:spPr/>
      <dgm:t>
        <a:bodyPr/>
        <a:lstStyle/>
        <a:p>
          <a:pPr rtl="1"/>
          <a:r>
            <a:rPr lang="en-US" dirty="0"/>
            <a:t>Live</a:t>
          </a:r>
          <a:endParaRPr lang="ar-JO" dirty="0"/>
        </a:p>
      </dgm:t>
    </dgm:pt>
    <dgm:pt modelId="{082521E0-AB07-4CD5-AF6E-82D4F099F552}" type="parTrans" cxnId="{999C22DB-FB3A-4661-AAA3-367949B3026D}">
      <dgm:prSet/>
      <dgm:spPr/>
      <dgm:t>
        <a:bodyPr/>
        <a:lstStyle/>
        <a:p>
          <a:pPr rtl="1"/>
          <a:endParaRPr lang="ar-JO"/>
        </a:p>
      </dgm:t>
    </dgm:pt>
    <dgm:pt modelId="{EDBBBC10-72CA-4DAF-8364-0A928CD81392}" type="sibTrans" cxnId="{999C22DB-FB3A-4661-AAA3-367949B3026D}">
      <dgm:prSet/>
      <dgm:spPr/>
      <dgm:t>
        <a:bodyPr/>
        <a:lstStyle/>
        <a:p>
          <a:pPr rtl="1"/>
          <a:endParaRPr lang="ar-JO"/>
        </a:p>
      </dgm:t>
    </dgm:pt>
    <dgm:pt modelId="{FF1145FB-6533-433A-A6F9-7078C6E86E50}">
      <dgm:prSet phldrT="[Text]"/>
      <dgm:spPr/>
      <dgm:t>
        <a:bodyPr/>
        <a:lstStyle/>
        <a:p>
          <a:pPr rtl="1"/>
          <a:r>
            <a:rPr lang="en-US"/>
            <a:t>Lateral  </a:t>
          </a:r>
          <a:endParaRPr lang="ar-JO" dirty="0"/>
        </a:p>
      </dgm:t>
    </dgm:pt>
    <dgm:pt modelId="{6359D314-D6E8-488B-950D-2ABFA28D575C}" type="parTrans" cxnId="{637A268F-DF3D-40E1-9429-86C99222AA49}">
      <dgm:prSet/>
      <dgm:spPr/>
      <dgm:t>
        <a:bodyPr/>
        <a:lstStyle/>
        <a:p>
          <a:pPr rtl="1"/>
          <a:endParaRPr lang="ar-JO"/>
        </a:p>
      </dgm:t>
    </dgm:pt>
    <dgm:pt modelId="{C2E5F106-2CB7-4CF6-9D1B-645026DC630A}" type="sibTrans" cxnId="{637A268F-DF3D-40E1-9429-86C99222AA49}">
      <dgm:prSet/>
      <dgm:spPr/>
      <dgm:t>
        <a:bodyPr/>
        <a:lstStyle/>
        <a:p>
          <a:pPr rtl="1"/>
          <a:endParaRPr lang="ar-JO"/>
        </a:p>
      </dgm:t>
    </dgm:pt>
    <dgm:pt modelId="{937FB9C8-75AE-4A2F-B25B-C91983AC09F4}">
      <dgm:prSet phldrT="[Text]"/>
      <dgm:spPr/>
      <dgm:t>
        <a:bodyPr/>
        <a:lstStyle/>
        <a:p>
          <a:pPr rtl="1"/>
          <a:r>
            <a:rPr lang="en-US" dirty="0"/>
            <a:t>Snow</a:t>
          </a:r>
          <a:endParaRPr lang="ar-JO" dirty="0"/>
        </a:p>
      </dgm:t>
    </dgm:pt>
    <dgm:pt modelId="{631376A8-332C-429D-9DD6-4AC5770030D7}" type="parTrans" cxnId="{BEFFBD42-459E-4469-831B-ECD9FF60F201}">
      <dgm:prSet/>
      <dgm:spPr/>
      <dgm:t>
        <a:bodyPr/>
        <a:lstStyle/>
        <a:p>
          <a:pPr rtl="1"/>
          <a:endParaRPr lang="ar-JO"/>
        </a:p>
      </dgm:t>
    </dgm:pt>
    <dgm:pt modelId="{4C1E8674-23B0-4B51-84B8-965B9F7CEFEB}" type="sibTrans" cxnId="{BEFFBD42-459E-4469-831B-ECD9FF60F201}">
      <dgm:prSet/>
      <dgm:spPr/>
      <dgm:t>
        <a:bodyPr/>
        <a:lstStyle/>
        <a:p>
          <a:pPr rtl="1"/>
          <a:endParaRPr lang="ar-JO"/>
        </a:p>
      </dgm:t>
    </dgm:pt>
    <dgm:pt modelId="{026B08BB-7498-49D4-BDCB-31E083E4E6B7}">
      <dgm:prSet phldrT="[Text]"/>
      <dgm:spPr/>
      <dgm:t>
        <a:bodyPr/>
        <a:lstStyle/>
        <a:p>
          <a:pPr rtl="1"/>
          <a:r>
            <a:rPr lang="en-US" dirty="0"/>
            <a:t>Wind</a:t>
          </a:r>
          <a:endParaRPr lang="ar-JO" dirty="0"/>
        </a:p>
      </dgm:t>
    </dgm:pt>
    <dgm:pt modelId="{052DE2E6-B68F-4287-86FE-579F17453C08}" type="parTrans" cxnId="{F9B5E5AA-35B4-4652-92C0-C12CE327AEFD}">
      <dgm:prSet/>
      <dgm:spPr/>
      <dgm:t>
        <a:bodyPr/>
        <a:lstStyle/>
        <a:p>
          <a:pPr rtl="1"/>
          <a:endParaRPr lang="ar-JO"/>
        </a:p>
      </dgm:t>
    </dgm:pt>
    <dgm:pt modelId="{C48AC3C4-35B9-465E-A364-EF97C184D235}" type="sibTrans" cxnId="{F9B5E5AA-35B4-4652-92C0-C12CE327AEFD}">
      <dgm:prSet/>
      <dgm:spPr/>
      <dgm:t>
        <a:bodyPr/>
        <a:lstStyle/>
        <a:p>
          <a:pPr rtl="1"/>
          <a:endParaRPr lang="ar-JO"/>
        </a:p>
      </dgm:t>
    </dgm:pt>
    <dgm:pt modelId="{D9B96F22-6108-46D4-A720-6F25E2476F55}" type="pres">
      <dgm:prSet presAssocID="{911852FC-6892-4356-8BCD-D5CDDCB6EBD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746E805-C1D3-470C-901A-425F5D9325F4}" type="pres">
      <dgm:prSet presAssocID="{D239D389-A933-423A-9C46-C21CEBEF9BE0}" presName="hierRoot1" presStyleCnt="0"/>
      <dgm:spPr/>
    </dgm:pt>
    <dgm:pt modelId="{8F78429E-B757-4BD5-926C-72B15001387A}" type="pres">
      <dgm:prSet presAssocID="{D239D389-A933-423A-9C46-C21CEBEF9BE0}" presName="composite" presStyleCnt="0"/>
      <dgm:spPr/>
    </dgm:pt>
    <dgm:pt modelId="{345F42BD-60E5-421A-BF5D-32882D77BA93}" type="pres">
      <dgm:prSet presAssocID="{D239D389-A933-423A-9C46-C21CEBEF9BE0}" presName="background" presStyleLbl="node0" presStyleIdx="0" presStyleCnt="1"/>
      <dgm:spPr/>
    </dgm:pt>
    <dgm:pt modelId="{179B2851-3778-4D7D-BD9C-80919C1AA479}" type="pres">
      <dgm:prSet presAssocID="{D239D389-A933-423A-9C46-C21CEBEF9BE0}" presName="text" presStyleLbl="fgAcc0" presStyleIdx="0" presStyleCnt="1" custLinFactNeighborX="5659" custLinFactNeighborY="4025">
        <dgm:presLayoutVars>
          <dgm:chPref val="3"/>
        </dgm:presLayoutVars>
      </dgm:prSet>
      <dgm:spPr/>
    </dgm:pt>
    <dgm:pt modelId="{0FAA9F03-58A5-4CEF-9135-8F79660372EA}" type="pres">
      <dgm:prSet presAssocID="{D239D389-A933-423A-9C46-C21CEBEF9BE0}" presName="hierChild2" presStyleCnt="0"/>
      <dgm:spPr/>
    </dgm:pt>
    <dgm:pt modelId="{1313FE64-5E04-4998-ABB4-C840439E9763}" type="pres">
      <dgm:prSet presAssocID="{3D7EF5AE-90E5-4403-B6D9-B9599596693C}" presName="Name10" presStyleLbl="parChTrans1D2" presStyleIdx="0" presStyleCnt="2"/>
      <dgm:spPr/>
    </dgm:pt>
    <dgm:pt modelId="{A03423A4-811E-421F-9CDE-90F5325E172B}" type="pres">
      <dgm:prSet presAssocID="{6F52277A-BF4E-4088-AD63-D8D64E2D3610}" presName="hierRoot2" presStyleCnt="0"/>
      <dgm:spPr/>
    </dgm:pt>
    <dgm:pt modelId="{678ABFD2-124D-4F63-833C-CBFCF446E650}" type="pres">
      <dgm:prSet presAssocID="{6F52277A-BF4E-4088-AD63-D8D64E2D3610}" presName="composite2" presStyleCnt="0"/>
      <dgm:spPr/>
    </dgm:pt>
    <dgm:pt modelId="{BA436E0A-02F4-4217-AA6D-D04AE19589E6}" type="pres">
      <dgm:prSet presAssocID="{6F52277A-BF4E-4088-AD63-D8D64E2D3610}" presName="background2" presStyleLbl="node2" presStyleIdx="0" presStyleCnt="2"/>
      <dgm:spPr/>
    </dgm:pt>
    <dgm:pt modelId="{C177C414-5199-4AAC-9342-C929048F51B1}" type="pres">
      <dgm:prSet presAssocID="{6F52277A-BF4E-4088-AD63-D8D64E2D3610}" presName="text2" presStyleLbl="fgAcc2" presStyleIdx="0" presStyleCnt="2">
        <dgm:presLayoutVars>
          <dgm:chPref val="3"/>
        </dgm:presLayoutVars>
      </dgm:prSet>
      <dgm:spPr/>
    </dgm:pt>
    <dgm:pt modelId="{F2D8BECB-60A1-41AA-96B6-C10BE7A027CD}" type="pres">
      <dgm:prSet presAssocID="{6F52277A-BF4E-4088-AD63-D8D64E2D3610}" presName="hierChild3" presStyleCnt="0"/>
      <dgm:spPr/>
    </dgm:pt>
    <dgm:pt modelId="{FBA48716-FEF3-49E4-BA76-DC2C49363DB9}" type="pres">
      <dgm:prSet presAssocID="{E0A1417D-24A5-4D62-A2E6-C14E75C65159}" presName="Name17" presStyleLbl="parChTrans1D3" presStyleIdx="0" presStyleCnt="4"/>
      <dgm:spPr/>
    </dgm:pt>
    <dgm:pt modelId="{4976CDB7-CA20-4A8C-AC3D-1D6F2C3BC591}" type="pres">
      <dgm:prSet presAssocID="{D227976B-33B9-407E-85DC-8E93D2658827}" presName="hierRoot3" presStyleCnt="0"/>
      <dgm:spPr/>
    </dgm:pt>
    <dgm:pt modelId="{D52796C4-4A90-4B76-B79A-95F2BDCFB879}" type="pres">
      <dgm:prSet presAssocID="{D227976B-33B9-407E-85DC-8E93D2658827}" presName="composite3" presStyleCnt="0"/>
      <dgm:spPr/>
    </dgm:pt>
    <dgm:pt modelId="{E735C64A-124C-4082-9FA0-1BDE38A17044}" type="pres">
      <dgm:prSet presAssocID="{D227976B-33B9-407E-85DC-8E93D2658827}" presName="background3" presStyleLbl="node3" presStyleIdx="0" presStyleCnt="4"/>
      <dgm:spPr/>
    </dgm:pt>
    <dgm:pt modelId="{312C9C40-4878-408B-8F76-A899AFD79E1A}" type="pres">
      <dgm:prSet presAssocID="{D227976B-33B9-407E-85DC-8E93D2658827}" presName="text3" presStyleLbl="fgAcc3" presStyleIdx="0" presStyleCnt="4">
        <dgm:presLayoutVars>
          <dgm:chPref val="3"/>
        </dgm:presLayoutVars>
      </dgm:prSet>
      <dgm:spPr/>
    </dgm:pt>
    <dgm:pt modelId="{D3715DA3-D251-420D-93D2-E1A3A1420BC8}" type="pres">
      <dgm:prSet presAssocID="{D227976B-33B9-407E-85DC-8E93D2658827}" presName="hierChild4" presStyleCnt="0"/>
      <dgm:spPr/>
    </dgm:pt>
    <dgm:pt modelId="{7B174AD3-038E-41A7-A867-29FF637636BA}" type="pres">
      <dgm:prSet presAssocID="{082521E0-AB07-4CD5-AF6E-82D4F099F552}" presName="Name17" presStyleLbl="parChTrans1D3" presStyleIdx="1" presStyleCnt="4"/>
      <dgm:spPr/>
    </dgm:pt>
    <dgm:pt modelId="{288C7C84-ED12-431E-BB36-0EACB5C0991B}" type="pres">
      <dgm:prSet presAssocID="{F6C93291-1BB4-4C28-8EFE-533963D52C77}" presName="hierRoot3" presStyleCnt="0"/>
      <dgm:spPr/>
    </dgm:pt>
    <dgm:pt modelId="{B38D41BA-31AD-4FEA-9AF7-15FBEDEF4365}" type="pres">
      <dgm:prSet presAssocID="{F6C93291-1BB4-4C28-8EFE-533963D52C77}" presName="composite3" presStyleCnt="0"/>
      <dgm:spPr/>
    </dgm:pt>
    <dgm:pt modelId="{AA7ECE10-0B84-448B-A05E-74846C79D1F2}" type="pres">
      <dgm:prSet presAssocID="{F6C93291-1BB4-4C28-8EFE-533963D52C77}" presName="background3" presStyleLbl="node3" presStyleIdx="1" presStyleCnt="4"/>
      <dgm:spPr/>
    </dgm:pt>
    <dgm:pt modelId="{0F4DB2D1-85AF-49CD-9A02-239BA580950A}" type="pres">
      <dgm:prSet presAssocID="{F6C93291-1BB4-4C28-8EFE-533963D52C77}" presName="text3" presStyleLbl="fgAcc3" presStyleIdx="1" presStyleCnt="4">
        <dgm:presLayoutVars>
          <dgm:chPref val="3"/>
        </dgm:presLayoutVars>
      </dgm:prSet>
      <dgm:spPr/>
    </dgm:pt>
    <dgm:pt modelId="{57D7A421-8ABA-4FFA-B3EB-30CCCB014B13}" type="pres">
      <dgm:prSet presAssocID="{F6C93291-1BB4-4C28-8EFE-533963D52C77}" presName="hierChild4" presStyleCnt="0"/>
      <dgm:spPr/>
    </dgm:pt>
    <dgm:pt modelId="{ABA50BDF-4855-439D-BBF2-3104AF594437}" type="pres">
      <dgm:prSet presAssocID="{631376A8-332C-429D-9DD6-4AC5770030D7}" presName="Name17" presStyleLbl="parChTrans1D3" presStyleIdx="2" presStyleCnt="4"/>
      <dgm:spPr/>
    </dgm:pt>
    <dgm:pt modelId="{DEAAF92C-CC53-4970-B1D2-51D5B4DE5761}" type="pres">
      <dgm:prSet presAssocID="{937FB9C8-75AE-4A2F-B25B-C91983AC09F4}" presName="hierRoot3" presStyleCnt="0"/>
      <dgm:spPr/>
    </dgm:pt>
    <dgm:pt modelId="{C9DFE326-C7C7-4E87-BCE5-948E010951E2}" type="pres">
      <dgm:prSet presAssocID="{937FB9C8-75AE-4A2F-B25B-C91983AC09F4}" presName="composite3" presStyleCnt="0"/>
      <dgm:spPr/>
    </dgm:pt>
    <dgm:pt modelId="{1EA9A640-02B3-485E-8AAA-B8BBB97AAFD7}" type="pres">
      <dgm:prSet presAssocID="{937FB9C8-75AE-4A2F-B25B-C91983AC09F4}" presName="background3" presStyleLbl="node3" presStyleIdx="2" presStyleCnt="4"/>
      <dgm:spPr/>
    </dgm:pt>
    <dgm:pt modelId="{65E128A3-6356-4DD7-8FEC-06874014395E}" type="pres">
      <dgm:prSet presAssocID="{937FB9C8-75AE-4A2F-B25B-C91983AC09F4}" presName="text3" presStyleLbl="fgAcc3" presStyleIdx="2" presStyleCnt="4">
        <dgm:presLayoutVars>
          <dgm:chPref val="3"/>
        </dgm:presLayoutVars>
      </dgm:prSet>
      <dgm:spPr/>
    </dgm:pt>
    <dgm:pt modelId="{996638C5-D086-43E4-AB3A-5436B978FA80}" type="pres">
      <dgm:prSet presAssocID="{937FB9C8-75AE-4A2F-B25B-C91983AC09F4}" presName="hierChild4" presStyleCnt="0"/>
      <dgm:spPr/>
    </dgm:pt>
    <dgm:pt modelId="{5A273467-FB11-4F06-B4A9-C1A832313EF1}" type="pres">
      <dgm:prSet presAssocID="{6359D314-D6E8-488B-950D-2ABFA28D575C}" presName="Name10" presStyleLbl="parChTrans1D2" presStyleIdx="1" presStyleCnt="2"/>
      <dgm:spPr/>
    </dgm:pt>
    <dgm:pt modelId="{2A04756F-9E05-4BF1-8497-750E880BE043}" type="pres">
      <dgm:prSet presAssocID="{FF1145FB-6533-433A-A6F9-7078C6E86E50}" presName="hierRoot2" presStyleCnt="0"/>
      <dgm:spPr/>
    </dgm:pt>
    <dgm:pt modelId="{7E60AC59-3019-47B7-982F-21CD005B5DBF}" type="pres">
      <dgm:prSet presAssocID="{FF1145FB-6533-433A-A6F9-7078C6E86E50}" presName="composite2" presStyleCnt="0"/>
      <dgm:spPr/>
    </dgm:pt>
    <dgm:pt modelId="{5270A041-4CD7-44C1-A98B-0FFFC4EA54E5}" type="pres">
      <dgm:prSet presAssocID="{FF1145FB-6533-433A-A6F9-7078C6E86E50}" presName="background2" presStyleLbl="node2" presStyleIdx="1" presStyleCnt="2"/>
      <dgm:spPr/>
    </dgm:pt>
    <dgm:pt modelId="{D5A4CD3B-8E85-4E62-8E19-E0B5A4AD3E3B}" type="pres">
      <dgm:prSet presAssocID="{FF1145FB-6533-433A-A6F9-7078C6E86E50}" presName="text2" presStyleLbl="fgAcc2" presStyleIdx="1" presStyleCnt="2">
        <dgm:presLayoutVars>
          <dgm:chPref val="3"/>
        </dgm:presLayoutVars>
      </dgm:prSet>
      <dgm:spPr/>
    </dgm:pt>
    <dgm:pt modelId="{3A307C8E-4026-490B-9C3E-19E1EB7F6EBA}" type="pres">
      <dgm:prSet presAssocID="{FF1145FB-6533-433A-A6F9-7078C6E86E50}" presName="hierChild3" presStyleCnt="0"/>
      <dgm:spPr/>
    </dgm:pt>
    <dgm:pt modelId="{1DDFBB28-7381-429E-BA95-6498CA423B6B}" type="pres">
      <dgm:prSet presAssocID="{052DE2E6-B68F-4287-86FE-579F17453C08}" presName="Name17" presStyleLbl="parChTrans1D3" presStyleIdx="3" presStyleCnt="4"/>
      <dgm:spPr/>
    </dgm:pt>
    <dgm:pt modelId="{2EC1A40C-A3D6-4FBE-9706-9866954DF7E8}" type="pres">
      <dgm:prSet presAssocID="{026B08BB-7498-49D4-BDCB-31E083E4E6B7}" presName="hierRoot3" presStyleCnt="0"/>
      <dgm:spPr/>
    </dgm:pt>
    <dgm:pt modelId="{1961ED7F-8CC5-49CA-BB55-8449D6143DC3}" type="pres">
      <dgm:prSet presAssocID="{026B08BB-7498-49D4-BDCB-31E083E4E6B7}" presName="composite3" presStyleCnt="0"/>
      <dgm:spPr/>
    </dgm:pt>
    <dgm:pt modelId="{E666654B-2F8E-499C-927F-7DF1252B6FED}" type="pres">
      <dgm:prSet presAssocID="{026B08BB-7498-49D4-BDCB-31E083E4E6B7}" presName="background3" presStyleLbl="node3" presStyleIdx="3" presStyleCnt="4"/>
      <dgm:spPr/>
    </dgm:pt>
    <dgm:pt modelId="{5C57E859-7875-45DD-A787-72F5E8138AB8}" type="pres">
      <dgm:prSet presAssocID="{026B08BB-7498-49D4-BDCB-31E083E4E6B7}" presName="text3" presStyleLbl="fgAcc3" presStyleIdx="3" presStyleCnt="4">
        <dgm:presLayoutVars>
          <dgm:chPref val="3"/>
        </dgm:presLayoutVars>
      </dgm:prSet>
      <dgm:spPr/>
    </dgm:pt>
    <dgm:pt modelId="{E6043D69-597E-48C2-A5C5-8D47D7EF0BC1}" type="pres">
      <dgm:prSet presAssocID="{026B08BB-7498-49D4-BDCB-31E083E4E6B7}" presName="hierChild4" presStyleCnt="0"/>
      <dgm:spPr/>
    </dgm:pt>
  </dgm:ptLst>
  <dgm:cxnLst>
    <dgm:cxn modelId="{6D964108-33B4-42AA-BBB1-E18D3C3EE8ED}" srcId="{6F52277A-BF4E-4088-AD63-D8D64E2D3610}" destId="{D227976B-33B9-407E-85DC-8E93D2658827}" srcOrd="0" destOrd="0" parTransId="{E0A1417D-24A5-4D62-A2E6-C14E75C65159}" sibTransId="{71C182BA-F9F3-45AD-8685-39B0399FF3FD}"/>
    <dgm:cxn modelId="{50868118-F7F3-4253-AD44-C8046ADD6C8F}" type="presOf" srcId="{E0A1417D-24A5-4D62-A2E6-C14E75C65159}" destId="{FBA48716-FEF3-49E4-BA76-DC2C49363DB9}" srcOrd="0" destOrd="0" presId="urn:microsoft.com/office/officeart/2005/8/layout/hierarchy1"/>
    <dgm:cxn modelId="{5FCA522D-DF3F-43DA-AF12-49F907EF706E}" type="presOf" srcId="{026B08BB-7498-49D4-BDCB-31E083E4E6B7}" destId="{5C57E859-7875-45DD-A787-72F5E8138AB8}" srcOrd="0" destOrd="0" presId="urn:microsoft.com/office/officeart/2005/8/layout/hierarchy1"/>
    <dgm:cxn modelId="{AD082539-88D1-4267-AB80-1FDA73C255AB}" type="presOf" srcId="{F6C93291-1BB4-4C28-8EFE-533963D52C77}" destId="{0F4DB2D1-85AF-49CD-9A02-239BA580950A}" srcOrd="0" destOrd="0" presId="urn:microsoft.com/office/officeart/2005/8/layout/hierarchy1"/>
    <dgm:cxn modelId="{4D2B085E-E838-4D7D-AC6A-A7DD82DA262D}" type="presOf" srcId="{6359D314-D6E8-488B-950D-2ABFA28D575C}" destId="{5A273467-FB11-4F06-B4A9-C1A832313EF1}" srcOrd="0" destOrd="0" presId="urn:microsoft.com/office/officeart/2005/8/layout/hierarchy1"/>
    <dgm:cxn modelId="{BEFFBD42-459E-4469-831B-ECD9FF60F201}" srcId="{6F52277A-BF4E-4088-AD63-D8D64E2D3610}" destId="{937FB9C8-75AE-4A2F-B25B-C91983AC09F4}" srcOrd="2" destOrd="0" parTransId="{631376A8-332C-429D-9DD6-4AC5770030D7}" sibTransId="{4C1E8674-23B0-4B51-84B8-965B9F7CEFEB}"/>
    <dgm:cxn modelId="{B223D945-3DC5-4DBA-A609-EF9F1BB7B13F}" type="presOf" srcId="{052DE2E6-B68F-4287-86FE-579F17453C08}" destId="{1DDFBB28-7381-429E-BA95-6498CA423B6B}" srcOrd="0" destOrd="0" presId="urn:microsoft.com/office/officeart/2005/8/layout/hierarchy1"/>
    <dgm:cxn modelId="{0BFBD26B-02D8-4AE9-9974-36F4C2EEDC72}" type="presOf" srcId="{D227976B-33B9-407E-85DC-8E93D2658827}" destId="{312C9C40-4878-408B-8F76-A899AFD79E1A}" srcOrd="0" destOrd="0" presId="urn:microsoft.com/office/officeart/2005/8/layout/hierarchy1"/>
    <dgm:cxn modelId="{E7790F6D-F213-4ECE-BC99-1D5FE5BBBF4F}" type="presOf" srcId="{911852FC-6892-4356-8BCD-D5CDDCB6EBD7}" destId="{D9B96F22-6108-46D4-A720-6F25E2476F55}" srcOrd="0" destOrd="0" presId="urn:microsoft.com/office/officeart/2005/8/layout/hierarchy1"/>
    <dgm:cxn modelId="{BACEA757-AF69-4E34-B132-4D6FFA424136}" srcId="{D239D389-A933-423A-9C46-C21CEBEF9BE0}" destId="{6F52277A-BF4E-4088-AD63-D8D64E2D3610}" srcOrd="0" destOrd="0" parTransId="{3D7EF5AE-90E5-4403-B6D9-B9599596693C}" sibTransId="{82F26EDA-229D-4FD6-BC9E-E6FD3515ADE2}"/>
    <dgm:cxn modelId="{2CFA887D-7DD1-4C8B-984D-5585332C19CD}" type="presOf" srcId="{082521E0-AB07-4CD5-AF6E-82D4F099F552}" destId="{7B174AD3-038E-41A7-A867-29FF637636BA}" srcOrd="0" destOrd="0" presId="urn:microsoft.com/office/officeart/2005/8/layout/hierarchy1"/>
    <dgm:cxn modelId="{73FF8B82-561B-4320-9AD6-FFD46563C119}" type="presOf" srcId="{937FB9C8-75AE-4A2F-B25B-C91983AC09F4}" destId="{65E128A3-6356-4DD7-8FEC-06874014395E}" srcOrd="0" destOrd="0" presId="urn:microsoft.com/office/officeart/2005/8/layout/hierarchy1"/>
    <dgm:cxn modelId="{637A268F-DF3D-40E1-9429-86C99222AA49}" srcId="{D239D389-A933-423A-9C46-C21CEBEF9BE0}" destId="{FF1145FB-6533-433A-A6F9-7078C6E86E50}" srcOrd="1" destOrd="0" parTransId="{6359D314-D6E8-488B-950D-2ABFA28D575C}" sibTransId="{C2E5F106-2CB7-4CF6-9D1B-645026DC630A}"/>
    <dgm:cxn modelId="{49032DA6-75FB-4A8F-A205-893829347D93}" type="presOf" srcId="{6F52277A-BF4E-4088-AD63-D8D64E2D3610}" destId="{C177C414-5199-4AAC-9342-C929048F51B1}" srcOrd="0" destOrd="0" presId="urn:microsoft.com/office/officeart/2005/8/layout/hierarchy1"/>
    <dgm:cxn modelId="{F9B5E5AA-35B4-4652-92C0-C12CE327AEFD}" srcId="{FF1145FB-6533-433A-A6F9-7078C6E86E50}" destId="{026B08BB-7498-49D4-BDCB-31E083E4E6B7}" srcOrd="0" destOrd="0" parTransId="{052DE2E6-B68F-4287-86FE-579F17453C08}" sibTransId="{C48AC3C4-35B9-465E-A364-EF97C184D235}"/>
    <dgm:cxn modelId="{E2D900B1-0499-40AE-ACD6-D2C8DAD25372}" type="presOf" srcId="{D239D389-A933-423A-9C46-C21CEBEF9BE0}" destId="{179B2851-3778-4D7D-BD9C-80919C1AA479}" srcOrd="0" destOrd="0" presId="urn:microsoft.com/office/officeart/2005/8/layout/hierarchy1"/>
    <dgm:cxn modelId="{29189CB1-775E-45B1-9690-47EB7C2B6E51}" srcId="{911852FC-6892-4356-8BCD-D5CDDCB6EBD7}" destId="{D239D389-A933-423A-9C46-C21CEBEF9BE0}" srcOrd="0" destOrd="0" parTransId="{E2DD5CC9-C22D-4447-8054-F7271F343DD3}" sibTransId="{60817606-344C-4134-B1B3-CE7AE7E22327}"/>
    <dgm:cxn modelId="{8B7DF6B4-DEE8-4AF0-83D3-3874B96F6B8B}" type="presOf" srcId="{FF1145FB-6533-433A-A6F9-7078C6E86E50}" destId="{D5A4CD3B-8E85-4E62-8E19-E0B5A4AD3E3B}" srcOrd="0" destOrd="0" presId="urn:microsoft.com/office/officeart/2005/8/layout/hierarchy1"/>
    <dgm:cxn modelId="{C8B7ECC8-15E9-4576-B9FD-4B913B102BEF}" type="presOf" srcId="{631376A8-332C-429D-9DD6-4AC5770030D7}" destId="{ABA50BDF-4855-439D-BBF2-3104AF594437}" srcOrd="0" destOrd="0" presId="urn:microsoft.com/office/officeart/2005/8/layout/hierarchy1"/>
    <dgm:cxn modelId="{7F97BED2-D92D-4558-A373-E48FCBDA7835}" type="presOf" srcId="{3D7EF5AE-90E5-4403-B6D9-B9599596693C}" destId="{1313FE64-5E04-4998-ABB4-C840439E9763}" srcOrd="0" destOrd="0" presId="urn:microsoft.com/office/officeart/2005/8/layout/hierarchy1"/>
    <dgm:cxn modelId="{999C22DB-FB3A-4661-AAA3-367949B3026D}" srcId="{6F52277A-BF4E-4088-AD63-D8D64E2D3610}" destId="{F6C93291-1BB4-4C28-8EFE-533963D52C77}" srcOrd="1" destOrd="0" parTransId="{082521E0-AB07-4CD5-AF6E-82D4F099F552}" sibTransId="{EDBBBC10-72CA-4DAF-8364-0A928CD81392}"/>
    <dgm:cxn modelId="{C9C570C7-32FB-434B-BBF0-65084776A84A}" type="presParOf" srcId="{D9B96F22-6108-46D4-A720-6F25E2476F55}" destId="{1746E805-C1D3-470C-901A-425F5D9325F4}" srcOrd="0" destOrd="0" presId="urn:microsoft.com/office/officeart/2005/8/layout/hierarchy1"/>
    <dgm:cxn modelId="{01E1727E-3655-4385-9299-D3DB495A9960}" type="presParOf" srcId="{1746E805-C1D3-470C-901A-425F5D9325F4}" destId="{8F78429E-B757-4BD5-926C-72B15001387A}" srcOrd="0" destOrd="0" presId="urn:microsoft.com/office/officeart/2005/8/layout/hierarchy1"/>
    <dgm:cxn modelId="{1BED4588-7F36-4A70-BF28-0325D869A557}" type="presParOf" srcId="{8F78429E-B757-4BD5-926C-72B15001387A}" destId="{345F42BD-60E5-421A-BF5D-32882D77BA93}" srcOrd="0" destOrd="0" presId="urn:microsoft.com/office/officeart/2005/8/layout/hierarchy1"/>
    <dgm:cxn modelId="{91521D29-3CA3-4E27-93D8-37B19687C735}" type="presParOf" srcId="{8F78429E-B757-4BD5-926C-72B15001387A}" destId="{179B2851-3778-4D7D-BD9C-80919C1AA479}" srcOrd="1" destOrd="0" presId="urn:microsoft.com/office/officeart/2005/8/layout/hierarchy1"/>
    <dgm:cxn modelId="{997E5E27-1910-4D6E-95FF-D1F46784D1F8}" type="presParOf" srcId="{1746E805-C1D3-470C-901A-425F5D9325F4}" destId="{0FAA9F03-58A5-4CEF-9135-8F79660372EA}" srcOrd="1" destOrd="0" presId="urn:microsoft.com/office/officeart/2005/8/layout/hierarchy1"/>
    <dgm:cxn modelId="{740AAEC1-C695-4EA8-B094-DFE4870A1FFD}" type="presParOf" srcId="{0FAA9F03-58A5-4CEF-9135-8F79660372EA}" destId="{1313FE64-5E04-4998-ABB4-C840439E9763}" srcOrd="0" destOrd="0" presId="urn:microsoft.com/office/officeart/2005/8/layout/hierarchy1"/>
    <dgm:cxn modelId="{5CACF7B5-DFBC-41C0-8B7E-3AE1344B3235}" type="presParOf" srcId="{0FAA9F03-58A5-4CEF-9135-8F79660372EA}" destId="{A03423A4-811E-421F-9CDE-90F5325E172B}" srcOrd="1" destOrd="0" presId="urn:microsoft.com/office/officeart/2005/8/layout/hierarchy1"/>
    <dgm:cxn modelId="{B58CE3C1-1610-4CE6-BF08-C0F7729C8A10}" type="presParOf" srcId="{A03423A4-811E-421F-9CDE-90F5325E172B}" destId="{678ABFD2-124D-4F63-833C-CBFCF446E650}" srcOrd="0" destOrd="0" presId="urn:microsoft.com/office/officeart/2005/8/layout/hierarchy1"/>
    <dgm:cxn modelId="{2A04051F-43DC-41FD-AC35-7E3653E8E9A1}" type="presParOf" srcId="{678ABFD2-124D-4F63-833C-CBFCF446E650}" destId="{BA436E0A-02F4-4217-AA6D-D04AE19589E6}" srcOrd="0" destOrd="0" presId="urn:microsoft.com/office/officeart/2005/8/layout/hierarchy1"/>
    <dgm:cxn modelId="{AFB52FF1-0675-4337-A24C-FBC7AA4B803B}" type="presParOf" srcId="{678ABFD2-124D-4F63-833C-CBFCF446E650}" destId="{C177C414-5199-4AAC-9342-C929048F51B1}" srcOrd="1" destOrd="0" presId="urn:microsoft.com/office/officeart/2005/8/layout/hierarchy1"/>
    <dgm:cxn modelId="{0ADC1A2C-F2B6-41C1-A5E9-B70F61410B3C}" type="presParOf" srcId="{A03423A4-811E-421F-9CDE-90F5325E172B}" destId="{F2D8BECB-60A1-41AA-96B6-C10BE7A027CD}" srcOrd="1" destOrd="0" presId="urn:microsoft.com/office/officeart/2005/8/layout/hierarchy1"/>
    <dgm:cxn modelId="{E259BE42-A3A3-4639-A0CB-85F767FBECCE}" type="presParOf" srcId="{F2D8BECB-60A1-41AA-96B6-C10BE7A027CD}" destId="{FBA48716-FEF3-49E4-BA76-DC2C49363DB9}" srcOrd="0" destOrd="0" presId="urn:microsoft.com/office/officeart/2005/8/layout/hierarchy1"/>
    <dgm:cxn modelId="{15816C8E-896C-4A6E-8C76-6B22180D1DAF}" type="presParOf" srcId="{F2D8BECB-60A1-41AA-96B6-C10BE7A027CD}" destId="{4976CDB7-CA20-4A8C-AC3D-1D6F2C3BC591}" srcOrd="1" destOrd="0" presId="urn:microsoft.com/office/officeart/2005/8/layout/hierarchy1"/>
    <dgm:cxn modelId="{5474F668-B9D8-4D4E-A29F-1F8C8662E616}" type="presParOf" srcId="{4976CDB7-CA20-4A8C-AC3D-1D6F2C3BC591}" destId="{D52796C4-4A90-4B76-B79A-95F2BDCFB879}" srcOrd="0" destOrd="0" presId="urn:microsoft.com/office/officeart/2005/8/layout/hierarchy1"/>
    <dgm:cxn modelId="{E245BE5F-1AC7-4EAA-83EF-ADC60CE7CE6B}" type="presParOf" srcId="{D52796C4-4A90-4B76-B79A-95F2BDCFB879}" destId="{E735C64A-124C-4082-9FA0-1BDE38A17044}" srcOrd="0" destOrd="0" presId="urn:microsoft.com/office/officeart/2005/8/layout/hierarchy1"/>
    <dgm:cxn modelId="{F3DB6641-2974-4137-9D43-EA99B2DAE5FE}" type="presParOf" srcId="{D52796C4-4A90-4B76-B79A-95F2BDCFB879}" destId="{312C9C40-4878-408B-8F76-A899AFD79E1A}" srcOrd="1" destOrd="0" presId="urn:microsoft.com/office/officeart/2005/8/layout/hierarchy1"/>
    <dgm:cxn modelId="{67BF16B1-8BE9-4065-9140-05E372E9A6CA}" type="presParOf" srcId="{4976CDB7-CA20-4A8C-AC3D-1D6F2C3BC591}" destId="{D3715DA3-D251-420D-93D2-E1A3A1420BC8}" srcOrd="1" destOrd="0" presId="urn:microsoft.com/office/officeart/2005/8/layout/hierarchy1"/>
    <dgm:cxn modelId="{BD7DD6C5-6311-44CA-9EE0-EBAACE0A42C9}" type="presParOf" srcId="{F2D8BECB-60A1-41AA-96B6-C10BE7A027CD}" destId="{7B174AD3-038E-41A7-A867-29FF637636BA}" srcOrd="2" destOrd="0" presId="urn:microsoft.com/office/officeart/2005/8/layout/hierarchy1"/>
    <dgm:cxn modelId="{8939C2ED-433E-4425-B4EA-BB6783631267}" type="presParOf" srcId="{F2D8BECB-60A1-41AA-96B6-C10BE7A027CD}" destId="{288C7C84-ED12-431E-BB36-0EACB5C0991B}" srcOrd="3" destOrd="0" presId="urn:microsoft.com/office/officeart/2005/8/layout/hierarchy1"/>
    <dgm:cxn modelId="{E17FD6BC-8C0C-4696-B10E-C6D813394048}" type="presParOf" srcId="{288C7C84-ED12-431E-BB36-0EACB5C0991B}" destId="{B38D41BA-31AD-4FEA-9AF7-15FBEDEF4365}" srcOrd="0" destOrd="0" presId="urn:microsoft.com/office/officeart/2005/8/layout/hierarchy1"/>
    <dgm:cxn modelId="{268E61E1-FE77-476A-8529-BC351ED32324}" type="presParOf" srcId="{B38D41BA-31AD-4FEA-9AF7-15FBEDEF4365}" destId="{AA7ECE10-0B84-448B-A05E-74846C79D1F2}" srcOrd="0" destOrd="0" presId="urn:microsoft.com/office/officeart/2005/8/layout/hierarchy1"/>
    <dgm:cxn modelId="{F3E80588-F5C5-4062-9A37-A0E1445CBA6B}" type="presParOf" srcId="{B38D41BA-31AD-4FEA-9AF7-15FBEDEF4365}" destId="{0F4DB2D1-85AF-49CD-9A02-239BA580950A}" srcOrd="1" destOrd="0" presId="urn:microsoft.com/office/officeart/2005/8/layout/hierarchy1"/>
    <dgm:cxn modelId="{2DACA0EF-7D2F-4779-A3C0-E3574E8BBDC7}" type="presParOf" srcId="{288C7C84-ED12-431E-BB36-0EACB5C0991B}" destId="{57D7A421-8ABA-4FFA-B3EB-30CCCB014B13}" srcOrd="1" destOrd="0" presId="urn:microsoft.com/office/officeart/2005/8/layout/hierarchy1"/>
    <dgm:cxn modelId="{04FDF579-DA44-4C9E-8C9C-7B12C96B4311}" type="presParOf" srcId="{F2D8BECB-60A1-41AA-96B6-C10BE7A027CD}" destId="{ABA50BDF-4855-439D-BBF2-3104AF594437}" srcOrd="4" destOrd="0" presId="urn:microsoft.com/office/officeart/2005/8/layout/hierarchy1"/>
    <dgm:cxn modelId="{7DA35A55-ADF8-4642-9E6B-254D7F58247F}" type="presParOf" srcId="{F2D8BECB-60A1-41AA-96B6-C10BE7A027CD}" destId="{DEAAF92C-CC53-4970-B1D2-51D5B4DE5761}" srcOrd="5" destOrd="0" presId="urn:microsoft.com/office/officeart/2005/8/layout/hierarchy1"/>
    <dgm:cxn modelId="{FA954242-B55E-4AEF-9379-1F27DA09460D}" type="presParOf" srcId="{DEAAF92C-CC53-4970-B1D2-51D5B4DE5761}" destId="{C9DFE326-C7C7-4E87-BCE5-948E010951E2}" srcOrd="0" destOrd="0" presId="urn:microsoft.com/office/officeart/2005/8/layout/hierarchy1"/>
    <dgm:cxn modelId="{9D51CBE8-D49F-40C5-BFB5-0FC79C856FA1}" type="presParOf" srcId="{C9DFE326-C7C7-4E87-BCE5-948E010951E2}" destId="{1EA9A640-02B3-485E-8AAA-B8BBB97AAFD7}" srcOrd="0" destOrd="0" presId="urn:microsoft.com/office/officeart/2005/8/layout/hierarchy1"/>
    <dgm:cxn modelId="{0B71A332-8736-4C5C-8D90-9CD8028B6A29}" type="presParOf" srcId="{C9DFE326-C7C7-4E87-BCE5-948E010951E2}" destId="{65E128A3-6356-4DD7-8FEC-06874014395E}" srcOrd="1" destOrd="0" presId="urn:microsoft.com/office/officeart/2005/8/layout/hierarchy1"/>
    <dgm:cxn modelId="{FDBD94AC-BC63-4361-BDE6-FFD31EF10C20}" type="presParOf" srcId="{DEAAF92C-CC53-4970-B1D2-51D5B4DE5761}" destId="{996638C5-D086-43E4-AB3A-5436B978FA80}" srcOrd="1" destOrd="0" presId="urn:microsoft.com/office/officeart/2005/8/layout/hierarchy1"/>
    <dgm:cxn modelId="{F1486FE2-C03D-4480-A0FD-731AFB780CA0}" type="presParOf" srcId="{0FAA9F03-58A5-4CEF-9135-8F79660372EA}" destId="{5A273467-FB11-4F06-B4A9-C1A832313EF1}" srcOrd="2" destOrd="0" presId="urn:microsoft.com/office/officeart/2005/8/layout/hierarchy1"/>
    <dgm:cxn modelId="{210D7C9A-4239-4A0B-B04C-CB818D898305}" type="presParOf" srcId="{0FAA9F03-58A5-4CEF-9135-8F79660372EA}" destId="{2A04756F-9E05-4BF1-8497-750E880BE043}" srcOrd="3" destOrd="0" presId="urn:microsoft.com/office/officeart/2005/8/layout/hierarchy1"/>
    <dgm:cxn modelId="{E908B7DC-ABCB-4F42-B1B2-3540046A8B67}" type="presParOf" srcId="{2A04756F-9E05-4BF1-8497-750E880BE043}" destId="{7E60AC59-3019-47B7-982F-21CD005B5DBF}" srcOrd="0" destOrd="0" presId="urn:microsoft.com/office/officeart/2005/8/layout/hierarchy1"/>
    <dgm:cxn modelId="{694ADDAF-B021-4885-A893-63A128427E6F}" type="presParOf" srcId="{7E60AC59-3019-47B7-982F-21CD005B5DBF}" destId="{5270A041-4CD7-44C1-A98B-0FFFC4EA54E5}" srcOrd="0" destOrd="0" presId="urn:microsoft.com/office/officeart/2005/8/layout/hierarchy1"/>
    <dgm:cxn modelId="{19294BBB-6E93-4853-9F15-D63DB80074A5}" type="presParOf" srcId="{7E60AC59-3019-47B7-982F-21CD005B5DBF}" destId="{D5A4CD3B-8E85-4E62-8E19-E0B5A4AD3E3B}" srcOrd="1" destOrd="0" presId="urn:microsoft.com/office/officeart/2005/8/layout/hierarchy1"/>
    <dgm:cxn modelId="{4CEBC57F-36C8-44A9-80A0-41A032B3E062}" type="presParOf" srcId="{2A04756F-9E05-4BF1-8497-750E880BE043}" destId="{3A307C8E-4026-490B-9C3E-19E1EB7F6EBA}" srcOrd="1" destOrd="0" presId="urn:microsoft.com/office/officeart/2005/8/layout/hierarchy1"/>
    <dgm:cxn modelId="{610ADA56-A31B-4DA1-B3BB-97CFE161B694}" type="presParOf" srcId="{3A307C8E-4026-490B-9C3E-19E1EB7F6EBA}" destId="{1DDFBB28-7381-429E-BA95-6498CA423B6B}" srcOrd="0" destOrd="0" presId="urn:microsoft.com/office/officeart/2005/8/layout/hierarchy1"/>
    <dgm:cxn modelId="{7C46BE1D-725B-4DEE-B994-1845F3F0C7B7}" type="presParOf" srcId="{3A307C8E-4026-490B-9C3E-19E1EB7F6EBA}" destId="{2EC1A40C-A3D6-4FBE-9706-9866954DF7E8}" srcOrd="1" destOrd="0" presId="urn:microsoft.com/office/officeart/2005/8/layout/hierarchy1"/>
    <dgm:cxn modelId="{2B69C8BC-A2DA-4A0D-8D55-B9B3AA39F6AC}" type="presParOf" srcId="{2EC1A40C-A3D6-4FBE-9706-9866954DF7E8}" destId="{1961ED7F-8CC5-49CA-BB55-8449D6143DC3}" srcOrd="0" destOrd="0" presId="urn:microsoft.com/office/officeart/2005/8/layout/hierarchy1"/>
    <dgm:cxn modelId="{844420F4-7F30-4CF6-A97E-67C6BFA74E42}" type="presParOf" srcId="{1961ED7F-8CC5-49CA-BB55-8449D6143DC3}" destId="{E666654B-2F8E-499C-927F-7DF1252B6FED}" srcOrd="0" destOrd="0" presId="urn:microsoft.com/office/officeart/2005/8/layout/hierarchy1"/>
    <dgm:cxn modelId="{1B0DAD2B-84F4-4F26-B8F7-DB694B325C09}" type="presParOf" srcId="{1961ED7F-8CC5-49CA-BB55-8449D6143DC3}" destId="{5C57E859-7875-45DD-A787-72F5E8138AB8}" srcOrd="1" destOrd="0" presId="urn:microsoft.com/office/officeart/2005/8/layout/hierarchy1"/>
    <dgm:cxn modelId="{421C279E-1219-4B59-ADF1-825B53538250}" type="presParOf" srcId="{2EC1A40C-A3D6-4FBE-9706-9866954DF7E8}" destId="{E6043D69-597E-48C2-A5C5-8D47D7EF0BC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914E8-716C-47B0-9108-B49916255DC0}">
      <dsp:nvSpPr>
        <dsp:cNvPr id="0" name=""/>
        <dsp:cNvSpPr/>
      </dsp:nvSpPr>
      <dsp:spPr>
        <a:xfrm>
          <a:off x="5562446" y="2176043"/>
          <a:ext cx="91440" cy="40539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5399"/>
              </a:lnTo>
            </a:path>
          </a:pathLst>
        </a:custGeom>
        <a:noFill/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E4463-59DF-4A11-A1A1-442ED12B80C4}">
      <dsp:nvSpPr>
        <dsp:cNvPr id="0" name=""/>
        <dsp:cNvSpPr/>
      </dsp:nvSpPr>
      <dsp:spPr>
        <a:xfrm>
          <a:off x="3983363" y="921129"/>
          <a:ext cx="1624802" cy="3697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641"/>
              </a:lnTo>
              <a:lnTo>
                <a:pt x="1624802" y="240641"/>
              </a:lnTo>
              <a:lnTo>
                <a:pt x="1624802" y="369772"/>
              </a:lnTo>
            </a:path>
          </a:pathLst>
        </a:custGeom>
        <a:noFill/>
        <a:ln w="15875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273467-FB11-4F06-B4A9-C1A832313EF1}">
      <dsp:nvSpPr>
        <dsp:cNvPr id="0" name=""/>
        <dsp:cNvSpPr/>
      </dsp:nvSpPr>
      <dsp:spPr>
        <a:xfrm>
          <a:off x="3858761" y="921129"/>
          <a:ext cx="91440" cy="369772"/>
        </a:xfrm>
        <a:custGeom>
          <a:avLst/>
          <a:gdLst/>
          <a:ahLst/>
          <a:cxnLst/>
          <a:rect l="0" t="0" r="0" b="0"/>
          <a:pathLst>
            <a:path>
              <a:moveTo>
                <a:pt x="124602" y="0"/>
              </a:moveTo>
              <a:lnTo>
                <a:pt x="124602" y="240641"/>
              </a:lnTo>
              <a:lnTo>
                <a:pt x="45720" y="240641"/>
              </a:lnTo>
              <a:lnTo>
                <a:pt x="45720" y="369772"/>
              </a:lnTo>
            </a:path>
          </a:pathLst>
        </a:custGeom>
        <a:noFill/>
        <a:ln w="15875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174AD3-038E-41A7-A867-29FF637636BA}">
      <dsp:nvSpPr>
        <dsp:cNvPr id="0" name=""/>
        <dsp:cNvSpPr/>
      </dsp:nvSpPr>
      <dsp:spPr>
        <a:xfrm>
          <a:off x="2200795" y="2176043"/>
          <a:ext cx="851842" cy="4053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268"/>
              </a:lnTo>
              <a:lnTo>
                <a:pt x="851842" y="276268"/>
              </a:lnTo>
              <a:lnTo>
                <a:pt x="851842" y="405399"/>
              </a:lnTo>
            </a:path>
          </a:pathLst>
        </a:custGeom>
        <a:noFill/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A48716-FEF3-49E4-BA76-DC2C49363DB9}">
      <dsp:nvSpPr>
        <dsp:cNvPr id="0" name=""/>
        <dsp:cNvSpPr/>
      </dsp:nvSpPr>
      <dsp:spPr>
        <a:xfrm>
          <a:off x="1348953" y="2176043"/>
          <a:ext cx="851842" cy="405399"/>
        </a:xfrm>
        <a:custGeom>
          <a:avLst/>
          <a:gdLst/>
          <a:ahLst/>
          <a:cxnLst/>
          <a:rect l="0" t="0" r="0" b="0"/>
          <a:pathLst>
            <a:path>
              <a:moveTo>
                <a:pt x="851842" y="0"/>
              </a:moveTo>
              <a:lnTo>
                <a:pt x="851842" y="276268"/>
              </a:lnTo>
              <a:lnTo>
                <a:pt x="0" y="276268"/>
              </a:lnTo>
              <a:lnTo>
                <a:pt x="0" y="405399"/>
              </a:lnTo>
            </a:path>
          </a:pathLst>
        </a:custGeom>
        <a:noFill/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13FE64-5E04-4998-ABB4-C840439E9763}">
      <dsp:nvSpPr>
        <dsp:cNvPr id="0" name=""/>
        <dsp:cNvSpPr/>
      </dsp:nvSpPr>
      <dsp:spPr>
        <a:xfrm>
          <a:off x="2200795" y="921129"/>
          <a:ext cx="1782567" cy="369772"/>
        </a:xfrm>
        <a:custGeom>
          <a:avLst/>
          <a:gdLst/>
          <a:ahLst/>
          <a:cxnLst/>
          <a:rect l="0" t="0" r="0" b="0"/>
          <a:pathLst>
            <a:path>
              <a:moveTo>
                <a:pt x="1782567" y="0"/>
              </a:moveTo>
              <a:lnTo>
                <a:pt x="1782567" y="240641"/>
              </a:lnTo>
              <a:lnTo>
                <a:pt x="0" y="240641"/>
              </a:lnTo>
              <a:lnTo>
                <a:pt x="0" y="369772"/>
              </a:lnTo>
            </a:path>
          </a:pathLst>
        </a:custGeom>
        <a:noFill/>
        <a:ln w="15875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5F42BD-60E5-421A-BF5D-32882D77BA93}">
      <dsp:nvSpPr>
        <dsp:cNvPr id="0" name=""/>
        <dsp:cNvSpPr/>
      </dsp:nvSpPr>
      <dsp:spPr>
        <a:xfrm>
          <a:off x="3286401" y="35987"/>
          <a:ext cx="1393924" cy="8851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9B2851-3778-4D7D-BD9C-80919C1AA479}">
      <dsp:nvSpPr>
        <dsp:cNvPr id="0" name=""/>
        <dsp:cNvSpPr/>
      </dsp:nvSpPr>
      <dsp:spPr>
        <a:xfrm>
          <a:off x="3441281" y="183123"/>
          <a:ext cx="1393924" cy="88514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Loads</a:t>
          </a:r>
          <a:endParaRPr lang="ar-JO" sz="1500" kern="1200" dirty="0"/>
        </a:p>
      </dsp:txBody>
      <dsp:txXfrm>
        <a:off x="3467206" y="209048"/>
        <a:ext cx="1342074" cy="833291"/>
      </dsp:txXfrm>
    </dsp:sp>
    <dsp:sp modelId="{BA436E0A-02F4-4217-AA6D-D04AE19589E6}">
      <dsp:nvSpPr>
        <dsp:cNvPr id="0" name=""/>
        <dsp:cNvSpPr/>
      </dsp:nvSpPr>
      <dsp:spPr>
        <a:xfrm>
          <a:off x="1503833" y="1290901"/>
          <a:ext cx="1393924" cy="8851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77C414-5199-4AAC-9342-C929048F51B1}">
      <dsp:nvSpPr>
        <dsp:cNvPr id="0" name=""/>
        <dsp:cNvSpPr/>
      </dsp:nvSpPr>
      <dsp:spPr>
        <a:xfrm>
          <a:off x="1658714" y="1438038"/>
          <a:ext cx="1393924" cy="88514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Gravity</a:t>
          </a:r>
          <a:endParaRPr lang="ar-JO" sz="1500" kern="1200" dirty="0"/>
        </a:p>
      </dsp:txBody>
      <dsp:txXfrm>
        <a:off x="1684639" y="1463963"/>
        <a:ext cx="1342074" cy="833291"/>
      </dsp:txXfrm>
    </dsp:sp>
    <dsp:sp modelId="{E735C64A-124C-4082-9FA0-1BDE38A17044}">
      <dsp:nvSpPr>
        <dsp:cNvPr id="0" name=""/>
        <dsp:cNvSpPr/>
      </dsp:nvSpPr>
      <dsp:spPr>
        <a:xfrm>
          <a:off x="651991" y="2581443"/>
          <a:ext cx="1393924" cy="8851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2C9C40-4878-408B-8F76-A899AFD79E1A}">
      <dsp:nvSpPr>
        <dsp:cNvPr id="0" name=""/>
        <dsp:cNvSpPr/>
      </dsp:nvSpPr>
      <dsp:spPr>
        <a:xfrm>
          <a:off x="806871" y="2728579"/>
          <a:ext cx="1393924" cy="88514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Dead </a:t>
          </a:r>
          <a:endParaRPr lang="ar-JO" sz="1500" kern="1200" dirty="0"/>
        </a:p>
      </dsp:txBody>
      <dsp:txXfrm>
        <a:off x="832796" y="2754504"/>
        <a:ext cx="1342074" cy="833291"/>
      </dsp:txXfrm>
    </dsp:sp>
    <dsp:sp modelId="{AA7ECE10-0B84-448B-A05E-74846C79D1F2}">
      <dsp:nvSpPr>
        <dsp:cNvPr id="0" name=""/>
        <dsp:cNvSpPr/>
      </dsp:nvSpPr>
      <dsp:spPr>
        <a:xfrm>
          <a:off x="2355676" y="2581443"/>
          <a:ext cx="1393924" cy="8851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4DB2D1-85AF-49CD-9A02-239BA580950A}">
      <dsp:nvSpPr>
        <dsp:cNvPr id="0" name=""/>
        <dsp:cNvSpPr/>
      </dsp:nvSpPr>
      <dsp:spPr>
        <a:xfrm>
          <a:off x="2510556" y="2728579"/>
          <a:ext cx="1393924" cy="88514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Live</a:t>
          </a:r>
          <a:endParaRPr lang="ar-JO" sz="1500" kern="1200" dirty="0"/>
        </a:p>
      </dsp:txBody>
      <dsp:txXfrm>
        <a:off x="2536481" y="2754504"/>
        <a:ext cx="1342074" cy="833291"/>
      </dsp:txXfrm>
    </dsp:sp>
    <dsp:sp modelId="{5270A041-4CD7-44C1-A98B-0FFFC4EA54E5}">
      <dsp:nvSpPr>
        <dsp:cNvPr id="0" name=""/>
        <dsp:cNvSpPr/>
      </dsp:nvSpPr>
      <dsp:spPr>
        <a:xfrm>
          <a:off x="3207518" y="1290901"/>
          <a:ext cx="1393924" cy="8851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A4CD3B-8E85-4E62-8E19-E0B5A4AD3E3B}">
      <dsp:nvSpPr>
        <dsp:cNvPr id="0" name=""/>
        <dsp:cNvSpPr/>
      </dsp:nvSpPr>
      <dsp:spPr>
        <a:xfrm>
          <a:off x="3362399" y="1438038"/>
          <a:ext cx="1393924" cy="88514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Temperature</a:t>
          </a:r>
          <a:endParaRPr lang="ar-JO" sz="1500" kern="1200" dirty="0"/>
        </a:p>
      </dsp:txBody>
      <dsp:txXfrm>
        <a:off x="3388324" y="1463963"/>
        <a:ext cx="1342074" cy="833291"/>
      </dsp:txXfrm>
    </dsp:sp>
    <dsp:sp modelId="{E81F8F6E-A1E7-4C3C-A593-732B05AEAC4E}">
      <dsp:nvSpPr>
        <dsp:cNvPr id="0" name=""/>
        <dsp:cNvSpPr/>
      </dsp:nvSpPr>
      <dsp:spPr>
        <a:xfrm>
          <a:off x="4911204" y="1290901"/>
          <a:ext cx="1393924" cy="8851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7DEE0D-5A9B-400A-8CB9-1F5C579D5D7F}">
      <dsp:nvSpPr>
        <dsp:cNvPr id="0" name=""/>
        <dsp:cNvSpPr/>
      </dsp:nvSpPr>
      <dsp:spPr>
        <a:xfrm>
          <a:off x="5066084" y="1438038"/>
          <a:ext cx="1393924" cy="88514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 Lateral</a:t>
          </a:r>
          <a:endParaRPr lang="ar-JO" sz="1500" kern="1200" dirty="0"/>
        </a:p>
      </dsp:txBody>
      <dsp:txXfrm>
        <a:off x="5092009" y="1463963"/>
        <a:ext cx="1342074" cy="833291"/>
      </dsp:txXfrm>
    </dsp:sp>
    <dsp:sp modelId="{ED9EA493-366A-4F72-BD75-1A15C2D9473B}">
      <dsp:nvSpPr>
        <dsp:cNvPr id="0" name=""/>
        <dsp:cNvSpPr/>
      </dsp:nvSpPr>
      <dsp:spPr>
        <a:xfrm>
          <a:off x="4911204" y="2581443"/>
          <a:ext cx="1393924" cy="8851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524100-5784-4C03-A3AB-0D2E5B11587E}">
      <dsp:nvSpPr>
        <dsp:cNvPr id="0" name=""/>
        <dsp:cNvSpPr/>
      </dsp:nvSpPr>
      <dsp:spPr>
        <a:xfrm>
          <a:off x="5066084" y="2728579"/>
          <a:ext cx="1393924" cy="88514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Seismic </a:t>
          </a:r>
          <a:endParaRPr lang="ar-JO" sz="1500" kern="1200" dirty="0"/>
        </a:p>
      </dsp:txBody>
      <dsp:txXfrm>
        <a:off x="5092009" y="2754504"/>
        <a:ext cx="1342074" cy="8332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DFBB28-7381-429E-BA95-6498CA423B6B}">
      <dsp:nvSpPr>
        <dsp:cNvPr id="0" name=""/>
        <dsp:cNvSpPr/>
      </dsp:nvSpPr>
      <dsp:spPr>
        <a:xfrm>
          <a:off x="6205611" y="2094607"/>
          <a:ext cx="91440" cy="3899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9992"/>
              </a:lnTo>
            </a:path>
          </a:pathLst>
        </a:custGeom>
        <a:noFill/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273467-FB11-4F06-B4A9-C1A832313EF1}">
      <dsp:nvSpPr>
        <dsp:cNvPr id="0" name=""/>
        <dsp:cNvSpPr/>
      </dsp:nvSpPr>
      <dsp:spPr>
        <a:xfrm>
          <a:off x="4688280" y="887387"/>
          <a:ext cx="1563050" cy="355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495"/>
              </a:lnTo>
              <a:lnTo>
                <a:pt x="1563050" y="231495"/>
              </a:lnTo>
              <a:lnTo>
                <a:pt x="1563050" y="355719"/>
              </a:lnTo>
            </a:path>
          </a:pathLst>
        </a:custGeom>
        <a:noFill/>
        <a:ln w="15875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A50BDF-4855-439D-BBF2-3104AF594437}">
      <dsp:nvSpPr>
        <dsp:cNvPr id="0" name=""/>
        <dsp:cNvSpPr/>
      </dsp:nvSpPr>
      <dsp:spPr>
        <a:xfrm>
          <a:off x="2973461" y="2094607"/>
          <a:ext cx="1638935" cy="3899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768"/>
              </a:lnTo>
              <a:lnTo>
                <a:pt x="1638935" y="265768"/>
              </a:lnTo>
              <a:lnTo>
                <a:pt x="1638935" y="389992"/>
              </a:lnTo>
            </a:path>
          </a:pathLst>
        </a:custGeom>
        <a:noFill/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174AD3-038E-41A7-A867-29FF637636BA}">
      <dsp:nvSpPr>
        <dsp:cNvPr id="0" name=""/>
        <dsp:cNvSpPr/>
      </dsp:nvSpPr>
      <dsp:spPr>
        <a:xfrm>
          <a:off x="2927741" y="2094607"/>
          <a:ext cx="91440" cy="3899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9992"/>
              </a:lnTo>
            </a:path>
          </a:pathLst>
        </a:custGeom>
        <a:noFill/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A48716-FEF3-49E4-BA76-DC2C49363DB9}">
      <dsp:nvSpPr>
        <dsp:cNvPr id="0" name=""/>
        <dsp:cNvSpPr/>
      </dsp:nvSpPr>
      <dsp:spPr>
        <a:xfrm>
          <a:off x="1334526" y="2094607"/>
          <a:ext cx="1638935" cy="389992"/>
        </a:xfrm>
        <a:custGeom>
          <a:avLst/>
          <a:gdLst/>
          <a:ahLst/>
          <a:cxnLst/>
          <a:rect l="0" t="0" r="0" b="0"/>
          <a:pathLst>
            <a:path>
              <a:moveTo>
                <a:pt x="1638935" y="0"/>
              </a:moveTo>
              <a:lnTo>
                <a:pt x="1638935" y="265768"/>
              </a:lnTo>
              <a:lnTo>
                <a:pt x="0" y="265768"/>
              </a:lnTo>
              <a:lnTo>
                <a:pt x="0" y="389992"/>
              </a:lnTo>
            </a:path>
          </a:pathLst>
        </a:custGeom>
        <a:noFill/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13FE64-5E04-4998-ABB4-C840439E9763}">
      <dsp:nvSpPr>
        <dsp:cNvPr id="0" name=""/>
        <dsp:cNvSpPr/>
      </dsp:nvSpPr>
      <dsp:spPr>
        <a:xfrm>
          <a:off x="2973461" y="887387"/>
          <a:ext cx="1714819" cy="355719"/>
        </a:xfrm>
        <a:custGeom>
          <a:avLst/>
          <a:gdLst/>
          <a:ahLst/>
          <a:cxnLst/>
          <a:rect l="0" t="0" r="0" b="0"/>
          <a:pathLst>
            <a:path>
              <a:moveTo>
                <a:pt x="1714819" y="0"/>
              </a:moveTo>
              <a:lnTo>
                <a:pt x="1714819" y="231495"/>
              </a:lnTo>
              <a:lnTo>
                <a:pt x="0" y="231495"/>
              </a:lnTo>
              <a:lnTo>
                <a:pt x="0" y="355719"/>
              </a:lnTo>
            </a:path>
          </a:pathLst>
        </a:custGeom>
        <a:noFill/>
        <a:ln w="15875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5F42BD-60E5-421A-BF5D-32882D77BA93}">
      <dsp:nvSpPr>
        <dsp:cNvPr id="0" name=""/>
        <dsp:cNvSpPr/>
      </dsp:nvSpPr>
      <dsp:spPr>
        <a:xfrm>
          <a:off x="4017807" y="35886"/>
          <a:ext cx="1340946" cy="8515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9B2851-3778-4D7D-BD9C-80919C1AA479}">
      <dsp:nvSpPr>
        <dsp:cNvPr id="0" name=""/>
        <dsp:cNvSpPr/>
      </dsp:nvSpPr>
      <dsp:spPr>
        <a:xfrm>
          <a:off x="4166801" y="177430"/>
          <a:ext cx="1340946" cy="85150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Loads</a:t>
          </a:r>
          <a:endParaRPr lang="ar-JO" sz="2200" kern="1200" dirty="0"/>
        </a:p>
      </dsp:txBody>
      <dsp:txXfrm>
        <a:off x="4191741" y="202370"/>
        <a:ext cx="1291066" cy="801621"/>
      </dsp:txXfrm>
    </dsp:sp>
    <dsp:sp modelId="{BA436E0A-02F4-4217-AA6D-D04AE19589E6}">
      <dsp:nvSpPr>
        <dsp:cNvPr id="0" name=""/>
        <dsp:cNvSpPr/>
      </dsp:nvSpPr>
      <dsp:spPr>
        <a:xfrm>
          <a:off x="2302987" y="1243106"/>
          <a:ext cx="1340946" cy="8515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77C414-5199-4AAC-9342-C929048F51B1}">
      <dsp:nvSpPr>
        <dsp:cNvPr id="0" name=""/>
        <dsp:cNvSpPr/>
      </dsp:nvSpPr>
      <dsp:spPr>
        <a:xfrm>
          <a:off x="2451982" y="1384651"/>
          <a:ext cx="1340946" cy="85150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Gravity</a:t>
          </a:r>
          <a:endParaRPr lang="ar-JO" sz="2200" kern="1200" dirty="0"/>
        </a:p>
      </dsp:txBody>
      <dsp:txXfrm>
        <a:off x="2476922" y="1409591"/>
        <a:ext cx="1291066" cy="801621"/>
      </dsp:txXfrm>
    </dsp:sp>
    <dsp:sp modelId="{E735C64A-124C-4082-9FA0-1BDE38A17044}">
      <dsp:nvSpPr>
        <dsp:cNvPr id="0" name=""/>
        <dsp:cNvSpPr/>
      </dsp:nvSpPr>
      <dsp:spPr>
        <a:xfrm>
          <a:off x="664052" y="2484599"/>
          <a:ext cx="1340946" cy="8515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2C9C40-4878-408B-8F76-A899AFD79E1A}">
      <dsp:nvSpPr>
        <dsp:cNvPr id="0" name=""/>
        <dsp:cNvSpPr/>
      </dsp:nvSpPr>
      <dsp:spPr>
        <a:xfrm>
          <a:off x="813047" y="2626144"/>
          <a:ext cx="1340946" cy="85150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Dead </a:t>
          </a:r>
          <a:endParaRPr lang="ar-JO" sz="2200" kern="1200" dirty="0"/>
        </a:p>
      </dsp:txBody>
      <dsp:txXfrm>
        <a:off x="837987" y="2651084"/>
        <a:ext cx="1291066" cy="801621"/>
      </dsp:txXfrm>
    </dsp:sp>
    <dsp:sp modelId="{AA7ECE10-0B84-448B-A05E-74846C79D1F2}">
      <dsp:nvSpPr>
        <dsp:cNvPr id="0" name=""/>
        <dsp:cNvSpPr/>
      </dsp:nvSpPr>
      <dsp:spPr>
        <a:xfrm>
          <a:off x="2302987" y="2484599"/>
          <a:ext cx="1340946" cy="8515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4DB2D1-85AF-49CD-9A02-239BA580950A}">
      <dsp:nvSpPr>
        <dsp:cNvPr id="0" name=""/>
        <dsp:cNvSpPr/>
      </dsp:nvSpPr>
      <dsp:spPr>
        <a:xfrm>
          <a:off x="2451982" y="2626144"/>
          <a:ext cx="1340946" cy="85150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Live</a:t>
          </a:r>
          <a:endParaRPr lang="ar-JO" sz="2200" kern="1200" dirty="0"/>
        </a:p>
      </dsp:txBody>
      <dsp:txXfrm>
        <a:off x="2476922" y="2651084"/>
        <a:ext cx="1291066" cy="801621"/>
      </dsp:txXfrm>
    </dsp:sp>
    <dsp:sp modelId="{1EA9A640-02B3-485E-8AAA-B8BBB97AAFD7}">
      <dsp:nvSpPr>
        <dsp:cNvPr id="0" name=""/>
        <dsp:cNvSpPr/>
      </dsp:nvSpPr>
      <dsp:spPr>
        <a:xfrm>
          <a:off x="3941923" y="2484599"/>
          <a:ext cx="1340946" cy="8515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E128A3-6356-4DD7-8FEC-06874014395E}">
      <dsp:nvSpPr>
        <dsp:cNvPr id="0" name=""/>
        <dsp:cNvSpPr/>
      </dsp:nvSpPr>
      <dsp:spPr>
        <a:xfrm>
          <a:off x="4090917" y="2626144"/>
          <a:ext cx="1340946" cy="85150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Snow</a:t>
          </a:r>
          <a:endParaRPr lang="ar-JO" sz="2200" kern="1200" dirty="0"/>
        </a:p>
      </dsp:txBody>
      <dsp:txXfrm>
        <a:off x="4115857" y="2651084"/>
        <a:ext cx="1291066" cy="801621"/>
      </dsp:txXfrm>
    </dsp:sp>
    <dsp:sp modelId="{5270A041-4CD7-44C1-A98B-0FFFC4EA54E5}">
      <dsp:nvSpPr>
        <dsp:cNvPr id="0" name=""/>
        <dsp:cNvSpPr/>
      </dsp:nvSpPr>
      <dsp:spPr>
        <a:xfrm>
          <a:off x="5580858" y="1243106"/>
          <a:ext cx="1340946" cy="8515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A4CD3B-8E85-4E62-8E19-E0B5A4AD3E3B}">
      <dsp:nvSpPr>
        <dsp:cNvPr id="0" name=""/>
        <dsp:cNvSpPr/>
      </dsp:nvSpPr>
      <dsp:spPr>
        <a:xfrm>
          <a:off x="5729852" y="1384651"/>
          <a:ext cx="1340946" cy="85150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Lateral  </a:t>
          </a:r>
          <a:endParaRPr lang="ar-JO" sz="2200" kern="1200" dirty="0"/>
        </a:p>
      </dsp:txBody>
      <dsp:txXfrm>
        <a:off x="5754792" y="1409591"/>
        <a:ext cx="1291066" cy="801621"/>
      </dsp:txXfrm>
    </dsp:sp>
    <dsp:sp modelId="{E666654B-2F8E-499C-927F-7DF1252B6FED}">
      <dsp:nvSpPr>
        <dsp:cNvPr id="0" name=""/>
        <dsp:cNvSpPr/>
      </dsp:nvSpPr>
      <dsp:spPr>
        <a:xfrm>
          <a:off x="5580858" y="2484599"/>
          <a:ext cx="1340946" cy="8515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57E859-7875-45DD-A787-72F5E8138AB8}">
      <dsp:nvSpPr>
        <dsp:cNvPr id="0" name=""/>
        <dsp:cNvSpPr/>
      </dsp:nvSpPr>
      <dsp:spPr>
        <a:xfrm>
          <a:off x="5729852" y="2626144"/>
          <a:ext cx="1340946" cy="85150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Wind</a:t>
          </a:r>
          <a:endParaRPr lang="ar-JO" sz="2200" kern="1200" dirty="0"/>
        </a:p>
      </dsp:txBody>
      <dsp:txXfrm>
        <a:off x="5754792" y="2651084"/>
        <a:ext cx="1291066" cy="8016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17" Type="http://schemas.openxmlformats.org/officeDocument/2006/relationships/image" Target="../media/image90.png"/><Relationship Id="rId2" Type="http://schemas.openxmlformats.org/officeDocument/2006/relationships/image" Target="../media/image610.png"/><Relationship Id="rId16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2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1C184-1899-47A7-8453-5D40B90CAD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8927" y="1290710"/>
            <a:ext cx="8915399" cy="2262781"/>
          </a:xfrm>
        </p:spPr>
        <p:txBody>
          <a:bodyPr>
            <a:normAutofit/>
          </a:bodyPr>
          <a:lstStyle/>
          <a:p>
            <a:pPr algn="ctr" rtl="0"/>
            <a:r>
              <a:rPr lang="en-US" dirty="0"/>
              <a:t>Structural Design of</a:t>
            </a:r>
            <a:br>
              <a:rPr lang="en-US" dirty="0"/>
            </a:br>
            <a:r>
              <a:rPr lang="en-US" dirty="0"/>
              <a:t>Al-</a:t>
            </a:r>
            <a:r>
              <a:rPr lang="en-US" dirty="0" err="1"/>
              <a:t>Fidai</a:t>
            </a:r>
            <a:r>
              <a:rPr lang="en-US" dirty="0"/>
              <a:t> Stadium</a:t>
            </a:r>
            <a:endParaRPr lang="ar-JO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9AB08E-C9E8-46BA-B09B-F82A5AEA2D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58926" y="4777379"/>
            <a:ext cx="3963571" cy="1126283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Prepared by: Bisan Khader</a:t>
            </a:r>
          </a:p>
          <a:p>
            <a:pPr rtl="0"/>
            <a:r>
              <a:rPr lang="en-US" dirty="0"/>
              <a:t>                       Yasmeen Abu </a:t>
            </a:r>
            <a:r>
              <a:rPr lang="en-US" dirty="0" err="1"/>
              <a:t>Oun</a:t>
            </a:r>
            <a:endParaRPr lang="ar-JO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4B24839-4583-4775-8EAC-923AF78069CF}"/>
              </a:ext>
            </a:extLst>
          </p:cNvPr>
          <p:cNvSpPr txBox="1">
            <a:spLocks/>
          </p:cNvSpPr>
          <p:nvPr/>
        </p:nvSpPr>
        <p:spPr>
          <a:xfrm>
            <a:off x="8143608" y="4777379"/>
            <a:ext cx="2730718" cy="1126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Under Supervision of:</a:t>
            </a:r>
          </a:p>
          <a:p>
            <a:pPr rtl="0"/>
            <a:r>
              <a:rPr lang="en-US" dirty="0"/>
              <a:t>Dr. Ibrahim Arman </a:t>
            </a:r>
          </a:p>
        </p:txBody>
      </p:sp>
    </p:spTree>
    <p:extLst>
      <p:ext uri="{BB962C8B-B14F-4D97-AF65-F5344CB8AC3E}">
        <p14:creationId xmlns:p14="http://schemas.microsoft.com/office/powerpoint/2010/main" val="140954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A31DCA-4FAC-45CA-816D-30B9823BC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570" y="703409"/>
            <a:ext cx="10573564" cy="5873237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174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6FA7D-0C39-44BD-8E02-FEB06ADA8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8831" y="2296978"/>
            <a:ext cx="9843169" cy="1468800"/>
          </a:xfrm>
        </p:spPr>
        <p:txBody>
          <a:bodyPr>
            <a:normAutofit/>
          </a:bodyPr>
          <a:lstStyle/>
          <a:p>
            <a:pPr rtl="0"/>
            <a:r>
              <a:rPr lang="en-US" sz="4400" dirty="0"/>
              <a:t>PART ONE : CONCRETE STRUCTURE</a:t>
            </a:r>
            <a:endParaRPr lang="ar-JO" sz="4400" dirty="0"/>
          </a:p>
        </p:txBody>
      </p:sp>
    </p:spTree>
    <p:extLst>
      <p:ext uri="{BB962C8B-B14F-4D97-AF65-F5344CB8AC3E}">
        <p14:creationId xmlns:p14="http://schemas.microsoft.com/office/powerpoint/2010/main" val="308652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4440921" cy="702577"/>
          </a:xfrm>
        </p:spPr>
        <p:txBody>
          <a:bodyPr/>
          <a:lstStyle/>
          <a:p>
            <a:pPr rtl="0"/>
            <a:r>
              <a:rPr lang="en-US" dirty="0"/>
              <a:t>INTRUDUCTION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2B948-1B60-4D83-8D20-ABC68C311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2027" y="3752776"/>
            <a:ext cx="5892605" cy="333056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/>
              <a:t>Block</a:t>
            </a:r>
          </a:p>
          <a:p>
            <a:pPr algn="l" rtl="0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5" y="1609576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Architectural and Structural Design …</a:t>
            </a:r>
            <a:endParaRPr lang="ar-JO" sz="28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395BABB-59A7-430C-8C55-E7E696C23B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928065"/>
              </p:ext>
            </p:extLst>
          </p:nvPr>
        </p:nvGraphicFramePr>
        <p:xfrm>
          <a:off x="4172318" y="2965502"/>
          <a:ext cx="5325041" cy="1907604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1678899">
                  <a:extLst>
                    <a:ext uri="{9D8B030D-6E8A-4147-A177-3AD203B41FA5}">
                      <a16:colId xmlns:a16="http://schemas.microsoft.com/office/drawing/2014/main" val="1275283408"/>
                    </a:ext>
                  </a:extLst>
                </a:gridCol>
                <a:gridCol w="1633927">
                  <a:extLst>
                    <a:ext uri="{9D8B030D-6E8A-4147-A177-3AD203B41FA5}">
                      <a16:colId xmlns:a16="http://schemas.microsoft.com/office/drawing/2014/main" val="3441410061"/>
                    </a:ext>
                  </a:extLst>
                </a:gridCol>
                <a:gridCol w="2012215">
                  <a:extLst>
                    <a:ext uri="{9D8B030D-6E8A-4147-A177-3AD203B41FA5}">
                      <a16:colId xmlns:a16="http://schemas.microsoft.com/office/drawing/2014/main" val="3817654237"/>
                    </a:ext>
                  </a:extLst>
                </a:gridCol>
              </a:tblGrid>
              <a:tr h="429324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Height (m)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Area (m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0110581"/>
                  </a:ext>
                </a:extLst>
              </a:tr>
              <a:tr h="214431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5.5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3000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Ground Floor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216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2430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First Floor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3913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1850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Second Floor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7888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1700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Third Floor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0152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591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4440921" cy="702577"/>
          </a:xfrm>
        </p:spPr>
        <p:txBody>
          <a:bodyPr/>
          <a:lstStyle/>
          <a:p>
            <a:pPr rtl="0"/>
            <a:r>
              <a:rPr lang="en-US" dirty="0"/>
              <a:t>INTRUDUCTION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5" y="1609576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Codes and Standards …</a:t>
            </a:r>
            <a:endParaRPr lang="ar-JO" sz="2800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2C146AC-7FB9-407F-A0C3-E1C0BA5C2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318" y="2456268"/>
            <a:ext cx="8915400" cy="3777622"/>
          </a:xfrm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/>
              <a:t>American Society of Civil Engineers (ASCE 7-10)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American Concrete Institute (ACI 318-14) 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Jordanian Code for Loads and Forces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American Society for Testing Materials (ASTM)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Israeli Code SI 413</a:t>
            </a:r>
          </a:p>
        </p:txBody>
      </p:sp>
    </p:spTree>
    <p:extLst>
      <p:ext uri="{BB962C8B-B14F-4D97-AF65-F5344CB8AC3E}">
        <p14:creationId xmlns:p14="http://schemas.microsoft.com/office/powerpoint/2010/main" val="206415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4440921" cy="702577"/>
          </a:xfrm>
        </p:spPr>
        <p:txBody>
          <a:bodyPr/>
          <a:lstStyle/>
          <a:p>
            <a:pPr rtl="0"/>
            <a:r>
              <a:rPr lang="en-US" dirty="0"/>
              <a:t>INTRUDUCTION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5" y="1609576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Materials …</a:t>
            </a:r>
            <a:endParaRPr lang="ar-JO" sz="2800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2C146AC-7FB9-407F-A0C3-E1C0BA5C2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8300" y="2837491"/>
            <a:ext cx="1611337" cy="584984"/>
          </a:xfrm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/>
              <a:t>Concrete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918226A-41E4-4636-B6B9-4B167209D935}"/>
              </a:ext>
            </a:extLst>
          </p:cNvPr>
          <p:cNvSpPr txBox="1">
            <a:spLocks/>
          </p:cNvSpPr>
          <p:nvPr/>
        </p:nvSpPr>
        <p:spPr>
          <a:xfrm>
            <a:off x="4172318" y="2184957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Structural Materials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F0B01E02-D2FD-4C51-8D01-3E43AC6711F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18041216"/>
                  </p:ext>
                </p:extLst>
              </p:nvPr>
            </p:nvGraphicFramePr>
            <p:xfrm>
              <a:off x="2920098" y="3435526"/>
              <a:ext cx="7467839" cy="2219960"/>
            </p:xfrm>
            <a:graphic>
              <a:graphicData uri="http://schemas.openxmlformats.org/drawingml/2006/table">
                <a:tbl>
                  <a:tblPr rtl="1" firstRow="1" bandRow="1">
                    <a:tableStyleId>{21E4AEA4-8DFA-4A89-87EB-49C32662AFE0}</a:tableStyleId>
                  </a:tblPr>
                  <a:tblGrid>
                    <a:gridCol w="2620062">
                      <a:extLst>
                        <a:ext uri="{9D8B030D-6E8A-4147-A177-3AD203B41FA5}">
                          <a16:colId xmlns:a16="http://schemas.microsoft.com/office/drawing/2014/main" val="1312105399"/>
                        </a:ext>
                      </a:extLst>
                    </a:gridCol>
                    <a:gridCol w="4847777">
                      <a:extLst>
                        <a:ext uri="{9D8B030D-6E8A-4147-A177-3AD203B41FA5}">
                          <a16:colId xmlns:a16="http://schemas.microsoft.com/office/drawing/2014/main" val="2735708378"/>
                        </a:ext>
                      </a:extLst>
                    </a:gridCol>
                  </a:tblGrid>
                  <a:tr h="261308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Value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Property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42075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40 MPa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Compressive Strength (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) 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95846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29725.41 MPa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Modulus of Elasticity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62213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23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𝐾𝑁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ar-JO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ar-JO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b="0" i="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Unit Weight of Plain</a:t>
                          </a:r>
                          <a:r>
                            <a:rPr lang="en-US" sz="1800" kern="1200" baseline="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Concrete</a:t>
                          </a: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𝛾</m:t>
                              </m:r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71564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25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𝐾𝑁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ar-JO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ar-JO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b="0" i="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Unit Weight of Reinforced</a:t>
                          </a:r>
                          <a:r>
                            <a:rPr lang="en-US" sz="1800" kern="1200" baseline="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Concrete</a:t>
                          </a: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kern="120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𝛾</m:t>
                              </m:r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959085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0.2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Poisons ratio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6925748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F0B01E02-D2FD-4C51-8D01-3E43AC6711F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18041216"/>
                  </p:ext>
                </p:extLst>
              </p:nvPr>
            </p:nvGraphicFramePr>
            <p:xfrm>
              <a:off x="2920098" y="3435526"/>
              <a:ext cx="7467839" cy="2219960"/>
            </p:xfrm>
            <a:graphic>
              <a:graphicData uri="http://schemas.openxmlformats.org/drawingml/2006/table">
                <a:tbl>
                  <a:tblPr rtl="1" firstRow="1" bandRow="1">
                    <a:tableStyleId>{21E4AEA4-8DFA-4A89-87EB-49C32662AFE0}</a:tableStyleId>
                  </a:tblPr>
                  <a:tblGrid>
                    <a:gridCol w="2620062">
                      <a:extLst>
                        <a:ext uri="{9D8B030D-6E8A-4147-A177-3AD203B41FA5}">
                          <a16:colId xmlns:a16="http://schemas.microsoft.com/office/drawing/2014/main" val="1312105399"/>
                        </a:ext>
                      </a:extLst>
                    </a:gridCol>
                    <a:gridCol w="4847777">
                      <a:extLst>
                        <a:ext uri="{9D8B030D-6E8A-4147-A177-3AD203B41FA5}">
                          <a16:colId xmlns:a16="http://schemas.microsoft.com/office/drawing/2014/main" val="2735708378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Value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Property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42075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40 MPa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>
                          <a:blip r:embed="rId2"/>
                          <a:stretch>
                            <a:fillRect l="-54271" t="-106557" r="-503" b="-4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795846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29725.41 MPa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>
                          <a:blip r:embed="rId2"/>
                          <a:stretch>
                            <a:fillRect l="-54271" t="-206557" r="-503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562213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>
                          <a:blip r:embed="rId2"/>
                          <a:stretch>
                            <a:fillRect l="-465" t="-306557" r="-186047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>
                          <a:blip r:embed="rId2"/>
                          <a:stretch>
                            <a:fillRect l="-54271" t="-306557" r="-503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371564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>
                          <a:blip r:embed="rId2"/>
                          <a:stretch>
                            <a:fillRect l="-465" t="-406557" r="-186047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>
                          <a:blip r:embed="rId2"/>
                          <a:stretch>
                            <a:fillRect l="-54271" t="-406557" r="-503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59085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0.2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Poisons ratio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6925748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Content Placeholder 12">
            <a:extLst>
              <a:ext uri="{FF2B5EF4-FFF2-40B4-BE49-F238E27FC236}">
                <a16:creationId xmlns:a16="http://schemas.microsoft.com/office/drawing/2014/main" id="{EA1CF5E6-643E-459B-B1F1-43798C1251C6}"/>
              </a:ext>
            </a:extLst>
          </p:cNvPr>
          <p:cNvSpPr txBox="1">
            <a:spLocks/>
          </p:cNvSpPr>
          <p:nvPr/>
        </p:nvSpPr>
        <p:spPr>
          <a:xfrm>
            <a:off x="1638300" y="2990668"/>
            <a:ext cx="1611337" cy="584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</a:pPr>
            <a:r>
              <a:rPr lang="en-US" dirty="0"/>
              <a:t>Steel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449236F7-2179-486E-AC52-6C55640DEA0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6379083"/>
                  </p:ext>
                </p:extLst>
              </p:nvPr>
            </p:nvGraphicFramePr>
            <p:xfrm>
              <a:off x="2920098" y="3798047"/>
              <a:ext cx="7467839" cy="1494917"/>
            </p:xfrm>
            <a:graphic>
              <a:graphicData uri="http://schemas.openxmlformats.org/drawingml/2006/table">
                <a:tbl>
                  <a:tblPr rtl="1" firstRow="1" bandRow="1">
                    <a:tableStyleId>{21E4AEA4-8DFA-4A89-87EB-49C32662AFE0}</a:tableStyleId>
                  </a:tblPr>
                  <a:tblGrid>
                    <a:gridCol w="2620062">
                      <a:extLst>
                        <a:ext uri="{9D8B030D-6E8A-4147-A177-3AD203B41FA5}">
                          <a16:colId xmlns:a16="http://schemas.microsoft.com/office/drawing/2014/main" val="1312105399"/>
                        </a:ext>
                      </a:extLst>
                    </a:gridCol>
                    <a:gridCol w="4847777">
                      <a:extLst>
                        <a:ext uri="{9D8B030D-6E8A-4147-A177-3AD203B41FA5}">
                          <a16:colId xmlns:a16="http://schemas.microsoft.com/office/drawing/2014/main" val="2735708378"/>
                        </a:ext>
                      </a:extLst>
                    </a:gridCol>
                  </a:tblGrid>
                  <a:tr h="261308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Value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Property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42075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Grade 60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18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Steel Grade </a:t>
                          </a:r>
                          <a:endParaRPr lang="en-US" sz="1800" b="0" dirty="0"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27795846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420 MPa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18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Yield Strength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sz="1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kumimoji="0" lang="en-US" sz="1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en-US" sz="18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800" b="0" dirty="0"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28562213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600 MPa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18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Ultimate Strength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sz="1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kumimoji="0" lang="en-US" sz="1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𝑢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en-US" sz="18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800" b="0" dirty="0"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93715649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449236F7-2179-486E-AC52-6C55640DEA0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6379083"/>
                  </p:ext>
                </p:extLst>
              </p:nvPr>
            </p:nvGraphicFramePr>
            <p:xfrm>
              <a:off x="2920098" y="3798047"/>
              <a:ext cx="7467839" cy="1494917"/>
            </p:xfrm>
            <a:graphic>
              <a:graphicData uri="http://schemas.openxmlformats.org/drawingml/2006/table">
                <a:tbl>
                  <a:tblPr rtl="1" firstRow="1" bandRow="1">
                    <a:tableStyleId>{21E4AEA4-8DFA-4A89-87EB-49C32662AFE0}</a:tableStyleId>
                  </a:tblPr>
                  <a:tblGrid>
                    <a:gridCol w="2620062">
                      <a:extLst>
                        <a:ext uri="{9D8B030D-6E8A-4147-A177-3AD203B41FA5}">
                          <a16:colId xmlns:a16="http://schemas.microsoft.com/office/drawing/2014/main" val="1312105399"/>
                        </a:ext>
                      </a:extLst>
                    </a:gridCol>
                    <a:gridCol w="4847777">
                      <a:extLst>
                        <a:ext uri="{9D8B030D-6E8A-4147-A177-3AD203B41FA5}">
                          <a16:colId xmlns:a16="http://schemas.microsoft.com/office/drawing/2014/main" val="2735708378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Value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Property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42075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Grade 60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18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Steel Grade </a:t>
                          </a:r>
                          <a:endParaRPr lang="en-US" sz="1800" b="0" dirty="0"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2779584647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420 MPa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91441" marR="91441">
                        <a:blipFill>
                          <a:blip r:embed="rId3"/>
                          <a:stretch>
                            <a:fillRect l="-54271" t="-196875" r="-503" b="-1171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562213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600 MPa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91441" marR="91441">
                        <a:blipFill>
                          <a:blip r:embed="rId3"/>
                          <a:stretch>
                            <a:fillRect l="-54271" t="-311475" r="-503" b="-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3715649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52471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3" grpId="1" build="p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4440921" cy="702577"/>
          </a:xfrm>
        </p:spPr>
        <p:txBody>
          <a:bodyPr/>
          <a:lstStyle/>
          <a:p>
            <a:pPr rtl="0"/>
            <a:r>
              <a:rPr lang="en-US" dirty="0"/>
              <a:t>INTRUDUCTION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5" y="1609576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Materials …</a:t>
            </a:r>
            <a:endParaRPr lang="ar-JO" sz="28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918226A-41E4-4636-B6B9-4B167209D935}"/>
              </a:ext>
            </a:extLst>
          </p:cNvPr>
          <p:cNvSpPr txBox="1">
            <a:spLocks/>
          </p:cNvSpPr>
          <p:nvPr/>
        </p:nvSpPr>
        <p:spPr>
          <a:xfrm>
            <a:off x="4172318" y="2184957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Nonstructural Materials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B23C3073-4AA5-4D87-B6EB-0D1B4BBFCBB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6318249"/>
                  </p:ext>
                </p:extLst>
              </p:nvPr>
            </p:nvGraphicFramePr>
            <p:xfrm>
              <a:off x="2580637" y="2970497"/>
              <a:ext cx="7843522" cy="1855280"/>
            </p:xfrm>
            <a:graphic>
              <a:graphicData uri="http://schemas.openxmlformats.org/drawingml/2006/table">
                <a:tbl>
                  <a:tblPr rtl="1" firstRow="1" bandRow="1">
                    <a:tableStyleId>{21E4AEA4-8DFA-4A89-87EB-49C32662AFE0}</a:tableStyleId>
                  </a:tblPr>
                  <a:tblGrid>
                    <a:gridCol w="3921761">
                      <a:extLst>
                        <a:ext uri="{9D8B030D-6E8A-4147-A177-3AD203B41FA5}">
                          <a16:colId xmlns:a16="http://schemas.microsoft.com/office/drawing/2014/main" val="3786232093"/>
                        </a:ext>
                      </a:extLst>
                    </a:gridCol>
                    <a:gridCol w="3921761">
                      <a:extLst>
                        <a:ext uri="{9D8B030D-6E8A-4147-A177-3AD203B41FA5}">
                          <a16:colId xmlns:a16="http://schemas.microsoft.com/office/drawing/2014/main" val="105076594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Unit </a:t>
                          </a:r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Weight (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𝑲𝑵</m:t>
                              </m:r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ar-JO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ar-JO" b="1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b="1" i="0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ar-JO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Material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669256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23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18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Plastering</a:t>
                          </a:r>
                          <a:endParaRPr lang="en-US" sz="1800" b="0" dirty="0"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5818026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27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18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Tiles</a:t>
                          </a:r>
                          <a:endParaRPr lang="en-US" sz="1800" b="0" dirty="0"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25968015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18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b="0" dirty="0">
                              <a:latin typeface="+mn-lt"/>
                              <a:cs typeface="Times New Roman" panose="02020603050405020304" pitchFamily="18" charset="0"/>
                            </a:rPr>
                            <a:t>Fill Material</a:t>
                          </a: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9337202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12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18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Bricks</a:t>
                          </a:r>
                          <a:endParaRPr lang="en-US" sz="1800" b="0" dirty="0"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75205042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B23C3073-4AA5-4D87-B6EB-0D1B4BBFCBB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6318249"/>
                  </p:ext>
                </p:extLst>
              </p:nvPr>
            </p:nvGraphicFramePr>
            <p:xfrm>
              <a:off x="2580637" y="2970497"/>
              <a:ext cx="7843522" cy="1855280"/>
            </p:xfrm>
            <a:graphic>
              <a:graphicData uri="http://schemas.openxmlformats.org/drawingml/2006/table">
                <a:tbl>
                  <a:tblPr rtl="1" firstRow="1" bandRow="1">
                    <a:tableStyleId>{21E4AEA4-8DFA-4A89-87EB-49C32662AFE0}</a:tableStyleId>
                  </a:tblPr>
                  <a:tblGrid>
                    <a:gridCol w="3921761">
                      <a:extLst>
                        <a:ext uri="{9D8B030D-6E8A-4147-A177-3AD203B41FA5}">
                          <a16:colId xmlns:a16="http://schemas.microsoft.com/office/drawing/2014/main" val="3786232093"/>
                        </a:ext>
                      </a:extLst>
                    </a:gridCol>
                    <a:gridCol w="3921761">
                      <a:extLst>
                        <a:ext uri="{9D8B030D-6E8A-4147-A177-3AD203B41FA5}">
                          <a16:colId xmlns:a16="http://schemas.microsoft.com/office/drawing/2014/main" val="1050765945"/>
                        </a:ext>
                      </a:extLst>
                    </a:gridCol>
                  </a:tblGrid>
                  <a:tr h="371920"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>
                          <a:blip r:embed="rId2"/>
                          <a:stretch>
                            <a:fillRect l="-155" t="-8197" r="-100621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Material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669256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23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18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Plastering</a:t>
                          </a:r>
                          <a:endParaRPr lang="en-US" sz="1800" b="0" dirty="0"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15818026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27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18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Tiles</a:t>
                          </a:r>
                          <a:endParaRPr lang="en-US" sz="1800" b="0" dirty="0"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25968015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18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b="0" dirty="0">
                              <a:latin typeface="+mn-lt"/>
                              <a:cs typeface="Times New Roman" panose="02020603050405020304" pitchFamily="18" charset="0"/>
                            </a:rPr>
                            <a:t>Fill Material</a:t>
                          </a: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9337202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12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18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Bricks</a:t>
                          </a:r>
                          <a:endParaRPr lang="en-US" sz="1800" b="0" dirty="0"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91441" marR="91441"/>
                    </a:tc>
                    <a:extLst>
                      <a:ext uri="{0D108BD9-81ED-4DB2-BD59-A6C34878D82A}">
                        <a16:rowId xmlns:a16="http://schemas.microsoft.com/office/drawing/2014/main" val="75205042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4166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4440921" cy="702577"/>
          </a:xfrm>
        </p:spPr>
        <p:txBody>
          <a:bodyPr/>
          <a:lstStyle/>
          <a:p>
            <a:pPr rtl="0"/>
            <a:r>
              <a:rPr lang="en-US" dirty="0"/>
              <a:t>INTRUDUCTION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5" y="1609576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 Loads …</a:t>
            </a:r>
            <a:endParaRPr lang="ar-JO" sz="2800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5A67A48E-80C8-47AA-8922-FD23F21DA2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338366"/>
              </p:ext>
            </p:extLst>
          </p:nvPr>
        </p:nvGraphicFramePr>
        <p:xfrm>
          <a:off x="2809241" y="2194560"/>
          <a:ext cx="7112000" cy="3614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087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4440921" cy="702577"/>
          </a:xfrm>
        </p:spPr>
        <p:txBody>
          <a:bodyPr/>
          <a:lstStyle/>
          <a:p>
            <a:pPr rtl="0"/>
            <a:r>
              <a:rPr lang="en-US" dirty="0"/>
              <a:t>INTRUDUCTION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5" y="1609576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Gravity Loads …</a:t>
            </a:r>
            <a:endParaRPr lang="ar-JO" sz="2800" dirty="0"/>
          </a:p>
        </p:txBody>
      </p:sp>
      <p:sp>
        <p:nvSpPr>
          <p:cNvPr id="6" name="عنصر نائب للمحتوى 2">
            <a:extLst>
              <a:ext uri="{FF2B5EF4-FFF2-40B4-BE49-F238E27FC236}">
                <a16:creationId xmlns:a16="http://schemas.microsoft.com/office/drawing/2014/main" id="{5D749DE0-5549-432A-842F-789013051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291" y="2309678"/>
            <a:ext cx="6823678" cy="215564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/>
              <a:t>Dead Loads: Own Weight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dirty="0"/>
              <a:t>                             Super-imposed dead load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Live load: all rooms have 5 KN/m</a:t>
            </a:r>
            <a:r>
              <a:rPr lang="en-US" baseline="30000" dirty="0"/>
              <a:t>2</a:t>
            </a:r>
            <a:br>
              <a:rPr lang="en-US" baseline="30000" dirty="0"/>
            </a:br>
            <a:r>
              <a:rPr lang="en-US" dirty="0"/>
              <a:t>                 Except: Storage area has 6 KN/m</a:t>
            </a:r>
            <a:r>
              <a:rPr lang="en-US" baseline="30000" dirty="0"/>
              <a:t>2</a:t>
            </a:r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4361A6E-165F-46E8-9059-A2B5047BE8AA}"/>
              </a:ext>
            </a:extLst>
          </p:cNvPr>
          <p:cNvSpPr txBox="1">
            <a:spLocks/>
          </p:cNvSpPr>
          <p:nvPr/>
        </p:nvSpPr>
        <p:spPr>
          <a:xfrm>
            <a:off x="1226015" y="4370949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Temperature Load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عنصر نائب للمحتوى 2">
                <a:extLst>
                  <a:ext uri="{FF2B5EF4-FFF2-40B4-BE49-F238E27FC236}">
                    <a16:creationId xmlns:a16="http://schemas.microsoft.com/office/drawing/2014/main" id="{656DF16F-FEE9-4483-9500-725EBF3FFAB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898290" y="4955933"/>
                <a:ext cx="8129629" cy="114006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lnSpc>
                    <a:spcPct val="150000"/>
                  </a:lnSpc>
                </a:pPr>
                <a:r>
                  <a:rPr lang="en-US" dirty="0"/>
                  <a:t>From Jordanian Code: the expected value of the temperature changes is 20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7" name="عنصر نائب للمحتوى 2">
                <a:extLst>
                  <a:ext uri="{FF2B5EF4-FFF2-40B4-BE49-F238E27FC236}">
                    <a16:creationId xmlns:a16="http://schemas.microsoft.com/office/drawing/2014/main" id="{656DF16F-FEE9-4483-9500-725EBF3FFA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8290" y="4955933"/>
                <a:ext cx="8129629" cy="1140067"/>
              </a:xfrm>
              <a:prstGeom prst="rect">
                <a:avLst/>
              </a:prstGeom>
              <a:blipFill>
                <a:blip r:embed="rId2"/>
                <a:stretch>
                  <a:fillRect l="-525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007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4440921" cy="702577"/>
          </a:xfrm>
        </p:spPr>
        <p:txBody>
          <a:bodyPr/>
          <a:lstStyle/>
          <a:p>
            <a:pPr rtl="0"/>
            <a:r>
              <a:rPr lang="en-US" dirty="0"/>
              <a:t>INTRUDUCTION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5" y="1609576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Lateral Loads …</a:t>
            </a:r>
            <a:endParaRPr lang="ar-JO" sz="2800" dirty="0"/>
          </a:p>
        </p:txBody>
      </p:sp>
      <p:sp>
        <p:nvSpPr>
          <p:cNvPr id="6" name="عنصر نائب للمحتوى 2">
            <a:extLst>
              <a:ext uri="{FF2B5EF4-FFF2-40B4-BE49-F238E27FC236}">
                <a16:creationId xmlns:a16="http://schemas.microsoft.com/office/drawing/2014/main" id="{5D749DE0-5549-432A-842F-789013051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291" y="2309678"/>
            <a:ext cx="7808417" cy="3924212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/>
              <a:t>Seismic Loads</a:t>
            </a:r>
          </a:p>
          <a:p>
            <a:pPr marL="0" indent="0" algn="l" rtl="0">
              <a:buNone/>
            </a:pPr>
            <a:r>
              <a:rPr lang="en-US" dirty="0"/>
              <a:t>Seismic Parameters</a:t>
            </a:r>
          </a:p>
          <a:p>
            <a:pPr marL="0" indent="0" algn="l" rtl="0">
              <a:buNone/>
            </a:pPr>
            <a:r>
              <a:rPr lang="en-US" dirty="0"/>
              <a:t>Site Class is C</a:t>
            </a:r>
          </a:p>
          <a:p>
            <a:pPr marL="0" indent="0" algn="l" rtl="0">
              <a:buNone/>
            </a:pPr>
            <a:r>
              <a:rPr lang="en-US" dirty="0"/>
              <a:t>Risk Category III</a:t>
            </a:r>
          </a:p>
          <a:p>
            <a:pPr marL="0" indent="0" algn="l" rtl="0">
              <a:buNone/>
            </a:pPr>
            <a:r>
              <a:rPr lang="en-US" dirty="0"/>
              <a:t>Seismic Importance Factor = 1.25</a:t>
            </a:r>
          </a:p>
          <a:p>
            <a:pPr marL="0" indent="0" algn="l" rtl="0">
              <a:buNone/>
            </a:pPr>
            <a:r>
              <a:rPr lang="en-US" dirty="0"/>
              <a:t>Seismic Design Category is 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D98F7D48-1107-43D3-BECB-0EEC48F5656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85785771"/>
                  </p:ext>
                </p:extLst>
              </p:nvPr>
            </p:nvGraphicFramePr>
            <p:xfrm>
              <a:off x="5158021" y="2194560"/>
              <a:ext cx="6809611" cy="3662680"/>
            </p:xfrm>
            <a:graphic>
              <a:graphicData uri="http://schemas.openxmlformats.org/drawingml/2006/table">
                <a:tbl>
                  <a:tblPr rtl="1" firstRow="1" bandRow="1">
                    <a:tableStyleId>{21E4AEA4-8DFA-4A89-87EB-49C32662AFE0}</a:tableStyleId>
                  </a:tblPr>
                  <a:tblGrid>
                    <a:gridCol w="1782623">
                      <a:extLst>
                        <a:ext uri="{9D8B030D-6E8A-4147-A177-3AD203B41FA5}">
                          <a16:colId xmlns:a16="http://schemas.microsoft.com/office/drawing/2014/main" val="3326705432"/>
                        </a:ext>
                      </a:extLst>
                    </a:gridCol>
                    <a:gridCol w="5026988">
                      <a:extLst>
                        <a:ext uri="{9D8B030D-6E8A-4147-A177-3AD203B41FA5}">
                          <a16:colId xmlns:a16="http://schemas.microsoft.com/office/drawing/2014/main" val="128063026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Value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Parameter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090244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457200"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a:t>0.7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Spectral response acceleration parameter at short periods</a:t>
                          </a:r>
                          <a:b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6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245706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457200"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a:t>0.14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Spectral response acceleration parameter at 1</a:t>
                          </a:r>
                          <a:r>
                            <a:rPr lang="en-US" sz="1600" kern="1200" baseline="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second period</a:t>
                          </a:r>
                          <a:b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6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838462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457200"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Calibri" panose="020F0502020204030204" pitchFamily="34" charset="0"/>
                                  </a:rPr>
                                  <m:t>0.784</m:t>
                                </m:r>
                              </m:oMath>
                            </m:oMathPara>
                          </a14:m>
                          <a:endParaRPr lang="en-US" sz="160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Design spectral response acceleration parameter at short periods</a:t>
                          </a:r>
                          <a:b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6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𝐷𝑠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264626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457200"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Calibri" panose="020F0502020204030204" pitchFamily="34" charset="0"/>
                                  </a:rPr>
                                  <m:t>0.2324</m:t>
                                </m:r>
                              </m:oMath>
                            </m:oMathPara>
                          </a14:m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Design spectral response acceleration parameter at 1</a:t>
                          </a:r>
                          <a:r>
                            <a:rPr lang="en-US" sz="1600" kern="1200" baseline="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second period</a:t>
                          </a:r>
                          <a:b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6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𝐷</m:t>
                                  </m:r>
                                  <m:r>
                                    <a:rPr lang="en-US" sz="16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70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D98F7D48-1107-43D3-BECB-0EEC48F5656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85785771"/>
                  </p:ext>
                </p:extLst>
              </p:nvPr>
            </p:nvGraphicFramePr>
            <p:xfrm>
              <a:off x="5158021" y="2194560"/>
              <a:ext cx="6809611" cy="3662680"/>
            </p:xfrm>
            <a:graphic>
              <a:graphicData uri="http://schemas.openxmlformats.org/drawingml/2006/table">
                <a:tbl>
                  <a:tblPr rtl="1" firstRow="1" bandRow="1">
                    <a:tableStyleId>{21E4AEA4-8DFA-4A89-87EB-49C32662AFE0}</a:tableStyleId>
                  </a:tblPr>
                  <a:tblGrid>
                    <a:gridCol w="1782623">
                      <a:extLst>
                        <a:ext uri="{9D8B030D-6E8A-4147-A177-3AD203B41FA5}">
                          <a16:colId xmlns:a16="http://schemas.microsoft.com/office/drawing/2014/main" val="3326705432"/>
                        </a:ext>
                      </a:extLst>
                    </a:gridCol>
                    <a:gridCol w="5026988">
                      <a:extLst>
                        <a:ext uri="{9D8B030D-6E8A-4147-A177-3AD203B41FA5}">
                          <a16:colId xmlns:a16="http://schemas.microsoft.com/office/drawing/2014/main" val="128063026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Value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Parameter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09024476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pPr marL="457200"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a:t>0.7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5636" t="-46667" r="-485" b="-3096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24570630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pPr marL="457200"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a:t>0.14</a:t>
                          </a:r>
                          <a:endParaRPr lang="en-US" sz="160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5636" t="-146667" r="-485" b="-2096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83846262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41" t="-246667" r="-282935" b="-10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5636" t="-246667" r="-485" b="-1096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6462656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41" t="-346667" r="-282935" b="-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5636" t="-346667" r="-485" b="-96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7000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6692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4440921" cy="702577"/>
          </a:xfrm>
        </p:spPr>
        <p:txBody>
          <a:bodyPr/>
          <a:lstStyle/>
          <a:p>
            <a:pPr rtl="0"/>
            <a:r>
              <a:rPr lang="en-US" dirty="0"/>
              <a:t>INTRUDUCTION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4" y="1609576"/>
            <a:ext cx="6933247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dirty="0"/>
              <a:t>Type of Lateral Forces Resisting System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8A94F89F-D44E-45F6-939E-C935A5150DE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8925473"/>
                  </p:ext>
                </p:extLst>
              </p:nvPr>
            </p:nvGraphicFramePr>
            <p:xfrm>
              <a:off x="2453643" y="2672862"/>
              <a:ext cx="8275318" cy="2950685"/>
            </p:xfrm>
            <a:graphic>
              <a:graphicData uri="http://schemas.openxmlformats.org/drawingml/2006/table">
                <a:tbl>
                  <a:tblPr rtl="1" firstRow="1" bandRow="1">
                    <a:tableStyleId>{21E4AEA4-8DFA-4A89-87EB-49C32662AFE0}</a:tableStyleId>
                  </a:tblPr>
                  <a:tblGrid>
                    <a:gridCol w="5153709">
                      <a:extLst>
                        <a:ext uri="{9D8B030D-6E8A-4147-A177-3AD203B41FA5}">
                          <a16:colId xmlns:a16="http://schemas.microsoft.com/office/drawing/2014/main" val="941424174"/>
                        </a:ext>
                      </a:extLst>
                    </a:gridCol>
                    <a:gridCol w="3121609">
                      <a:extLst>
                        <a:ext uri="{9D8B030D-6E8A-4147-A177-3AD203B41FA5}">
                          <a16:colId xmlns:a16="http://schemas.microsoft.com/office/drawing/2014/main" val="418971520"/>
                        </a:ext>
                      </a:extLst>
                    </a:gridCol>
                  </a:tblGrid>
                  <a:tr h="466438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Block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13877440"/>
                      </a:ext>
                    </a:extLst>
                  </a:tr>
                  <a:tr h="728411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Moment resisting frame system with special reinforced moment frames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Structural System</a:t>
                          </a:r>
                          <a:endParaRPr lang="ar-JO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00467491"/>
                      </a:ext>
                    </a:extLst>
                  </a:tr>
                  <a:tr h="792493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8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Response Modification Coefficient</a:t>
                          </a:r>
                          <a:b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(R)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11218450"/>
                      </a:ext>
                    </a:extLst>
                  </a:tr>
                  <a:tr h="466438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Overstrength Factor</a:t>
                          </a:r>
                          <a:r>
                            <a:rPr lang="en-US" sz="1600" b="0" kern="1200" baseline="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en-US" sz="16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𝛺</m:t>
                                  </m:r>
                                </m:e>
                                <m:sub>
                                  <m:r>
                                    <a:rPr lang="en-US" sz="1600" b="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𝑜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ar-JO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54355276"/>
                      </a:ext>
                    </a:extLst>
                  </a:tr>
                  <a:tr h="466438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5.5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Amplification Factor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𝑑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)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6938283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8A94F89F-D44E-45F6-939E-C935A5150DE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8925473"/>
                  </p:ext>
                </p:extLst>
              </p:nvPr>
            </p:nvGraphicFramePr>
            <p:xfrm>
              <a:off x="2453643" y="2672862"/>
              <a:ext cx="8275318" cy="2950685"/>
            </p:xfrm>
            <a:graphic>
              <a:graphicData uri="http://schemas.openxmlformats.org/drawingml/2006/table">
                <a:tbl>
                  <a:tblPr rtl="1" firstRow="1" bandRow="1">
                    <a:tableStyleId>{21E4AEA4-8DFA-4A89-87EB-49C32662AFE0}</a:tableStyleId>
                  </a:tblPr>
                  <a:tblGrid>
                    <a:gridCol w="5153709">
                      <a:extLst>
                        <a:ext uri="{9D8B030D-6E8A-4147-A177-3AD203B41FA5}">
                          <a16:colId xmlns:a16="http://schemas.microsoft.com/office/drawing/2014/main" val="941424174"/>
                        </a:ext>
                      </a:extLst>
                    </a:gridCol>
                    <a:gridCol w="3121609">
                      <a:extLst>
                        <a:ext uri="{9D8B030D-6E8A-4147-A177-3AD203B41FA5}">
                          <a16:colId xmlns:a16="http://schemas.microsoft.com/office/drawing/2014/main" val="418971520"/>
                        </a:ext>
                      </a:extLst>
                    </a:gridCol>
                  </a:tblGrid>
                  <a:tr h="466438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Block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13877440"/>
                      </a:ext>
                    </a:extLst>
                  </a:tr>
                  <a:tr h="728411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Moment resisting frame system with special reinforced moment frames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b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Structural System</a:t>
                          </a:r>
                          <a:endParaRPr lang="ar-JO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00467491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8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Response Modification Coefficient</a:t>
                          </a:r>
                          <a:b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(R)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11218450"/>
                      </a:ext>
                    </a:extLst>
                  </a:tr>
                  <a:tr h="466438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65107" t="-438158" r="-780" b="-1039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54355276"/>
                      </a:ext>
                    </a:extLst>
                  </a:tr>
                  <a:tr h="466438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5.5</a:t>
                          </a:r>
                          <a:endParaRPr lang="ar-JO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65107" t="-531169" r="-780" b="-25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938283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عنصر نائب للمحتوى 2">
            <a:extLst>
              <a:ext uri="{FF2B5EF4-FFF2-40B4-BE49-F238E27FC236}">
                <a16:creationId xmlns:a16="http://schemas.microsoft.com/office/drawing/2014/main" id="{7C1C1087-FF7C-428C-A749-5E9183E5AD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5052" y="2309678"/>
            <a:ext cx="4480985" cy="363184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dirty="0"/>
              <a:t>Type of lateral forces resisting system</a:t>
            </a:r>
          </a:p>
        </p:txBody>
      </p:sp>
    </p:spTree>
    <p:extLst>
      <p:ext uri="{BB962C8B-B14F-4D97-AF65-F5344CB8AC3E}">
        <p14:creationId xmlns:p14="http://schemas.microsoft.com/office/powerpoint/2010/main" val="374229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6C2CE-7D98-4696-864F-B2E983707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6410398" cy="1280890"/>
          </a:xfrm>
        </p:spPr>
        <p:txBody>
          <a:bodyPr>
            <a:normAutofit/>
          </a:bodyPr>
          <a:lstStyle/>
          <a:p>
            <a:pPr rtl="0"/>
            <a:r>
              <a:rPr lang="en-US" sz="4000" b="1" dirty="0"/>
              <a:t>OUTLINE</a:t>
            </a:r>
            <a:endParaRPr lang="ar-JO" sz="4000" b="1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957BA8-858B-4E4D-AEE2-8F898253E328}"/>
              </a:ext>
            </a:extLst>
          </p:cNvPr>
          <p:cNvSpPr txBox="1">
            <a:spLocks/>
          </p:cNvSpPr>
          <p:nvPr/>
        </p:nvSpPr>
        <p:spPr>
          <a:xfrm>
            <a:off x="2592926" y="1905000"/>
            <a:ext cx="6410398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ar-JO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A65AE3D-5FE3-4327-B97B-F2FC5169A195}"/>
              </a:ext>
            </a:extLst>
          </p:cNvPr>
          <p:cNvSpPr txBox="1">
            <a:spLocks/>
          </p:cNvSpPr>
          <p:nvPr/>
        </p:nvSpPr>
        <p:spPr>
          <a:xfrm>
            <a:off x="2131146" y="1905000"/>
            <a:ext cx="7929708" cy="34719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Introduction</a:t>
            </a:r>
          </a:p>
          <a:p>
            <a:pPr marL="571500" indent="-571500"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Preliminary Design</a:t>
            </a:r>
          </a:p>
          <a:p>
            <a:pPr marL="571500" indent="-571500"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Three-Dimensional Analysis and Design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8271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4440921" cy="702577"/>
          </a:xfrm>
        </p:spPr>
        <p:txBody>
          <a:bodyPr/>
          <a:lstStyle/>
          <a:p>
            <a:pPr rtl="0"/>
            <a:r>
              <a:rPr lang="en-US" dirty="0"/>
              <a:t>INTRUDUCTION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4" y="1609576"/>
            <a:ext cx="6933247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dirty="0"/>
              <a:t>Approximate Fundamental Period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عنصر نائب للمحتوى 2">
                <a:extLst>
                  <a:ext uri="{FF2B5EF4-FFF2-40B4-BE49-F238E27FC236}">
                    <a16:creationId xmlns:a16="http://schemas.microsoft.com/office/drawing/2014/main" id="{D77A8F44-5BA6-4E04-8B85-A92754B401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85892" y="2481135"/>
                <a:ext cx="1976639" cy="2405658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JO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JO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ar-JO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ar-JO" sz="20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ar-JO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JO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ar-JO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sSup>
                        <m:sSupPr>
                          <m:ctrlPr>
                            <a:rPr lang="ar-JO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ar-JO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JO" sz="20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ar-JO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  <m:sup>
                          <m:r>
                            <a:rPr lang="ar-JO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pPr marL="0" indent="0" algn="l" rtl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JO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JO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ar-JO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chemeClr val="tx1"/>
                          </a:solidFill>
                        </a:rPr>
                        <m:t>0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chemeClr val="tx1"/>
                          </a:solidFill>
                        </a:rPr>
                        <m:t>.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schemeClr val="tx1"/>
                          </a:solidFill>
                        </a:rPr>
                        <m:t>0466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0" indent="0" algn="l" rtl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0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9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0" indent="0" algn="l" rtl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JO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sz="2000" dirty="0"/>
              </a:p>
              <a:p>
                <a:pPr marL="0" indent="0" algn="l" rtl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JO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JO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ar-JO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436</m:t>
                      </m:r>
                    </m:oMath>
                  </m:oMathPara>
                </a14:m>
                <a:endParaRPr lang="ar-JO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عنصر نائب للمحتوى 2">
                <a:extLst>
                  <a:ext uri="{FF2B5EF4-FFF2-40B4-BE49-F238E27FC236}">
                    <a16:creationId xmlns:a16="http://schemas.microsoft.com/office/drawing/2014/main" id="{D77A8F44-5BA6-4E04-8B85-A92754B401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85892" y="2481135"/>
                <a:ext cx="1976639" cy="240565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7A0CD07A-27D9-4C13-8CF6-31ED7E496B2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053840" y="3066120"/>
            <a:ext cx="7555055" cy="2524808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عنصر نائب للمحتوى 2">
                <a:extLst>
                  <a:ext uri="{FF2B5EF4-FFF2-40B4-BE49-F238E27FC236}">
                    <a16:creationId xmlns:a16="http://schemas.microsoft.com/office/drawing/2014/main" id="{70CF7DBA-93CF-47F7-8B70-5F265F9FF3C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85892" y="5119813"/>
                <a:ext cx="1645029" cy="5849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l" rtl="0">
                  <a:buFont typeface="Wingdings 3" charset="2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JO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JO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47</m:t>
                      </m:r>
                    </m:oMath>
                  </m:oMathPara>
                </a14:m>
                <a:endParaRPr lang="en-US" sz="2000" dirty="0"/>
              </a:p>
              <a:p>
                <a:pPr marL="0" indent="0" algn="l" rtl="0">
                  <a:buFont typeface="Wingdings 3" charset="2"/>
                  <a:buNone/>
                </a:pPr>
                <a:endParaRPr lang="en-US" sz="2000" dirty="0"/>
              </a:p>
              <a:p>
                <a:pPr marL="0" indent="0" algn="l" rtl="0">
                  <a:buFont typeface="Wingdings 3" charset="2"/>
                  <a:buNone/>
                </a:pPr>
                <a:endParaRPr lang="ar-JO" sz="2000" dirty="0"/>
              </a:p>
            </p:txBody>
          </p:sp>
        </mc:Choice>
        <mc:Fallback xmlns="">
          <p:sp>
            <p:nvSpPr>
              <p:cNvPr id="10" name="عنصر نائب للمحتوى 2">
                <a:extLst>
                  <a:ext uri="{FF2B5EF4-FFF2-40B4-BE49-F238E27FC236}">
                    <a16:creationId xmlns:a16="http://schemas.microsoft.com/office/drawing/2014/main" id="{70CF7DBA-93CF-47F7-8B70-5F265F9FF3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5892" y="5119813"/>
                <a:ext cx="1645029" cy="5849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03E046AB-7AA0-4C37-8EAA-332D26B78603}"/>
                  </a:ext>
                </a:extLst>
              </p:cNvPr>
              <p:cNvSpPr/>
              <p:nvPr/>
            </p:nvSpPr>
            <p:spPr>
              <a:xfrm>
                <a:off x="5194074" y="2688782"/>
                <a:ext cx="527458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solidFill>
                      <a:srgbClr val="000000"/>
                    </a:solidFill>
                    <a:ea typeface="Calibri" panose="020F0502020204030204" pitchFamily="34" charset="0"/>
                  </a:rPr>
                  <a:t>Values of Approximate Period Parameters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000000"/>
                    </a:solidFill>
                    <a:ea typeface="Calibri" panose="020F050202020403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𝑥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  <a:ea typeface="Calibri" panose="020F0502020204030204" pitchFamily="34" charset="0"/>
                  </a:rPr>
                  <a:t> </a:t>
                </a:r>
                <a:endParaRPr lang="ar-JO" sz="1600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03E046AB-7AA0-4C37-8EAA-332D26B786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4074" y="2688782"/>
                <a:ext cx="5274585" cy="338554"/>
              </a:xfrm>
              <a:prstGeom prst="rect">
                <a:avLst/>
              </a:prstGeom>
              <a:blipFill>
                <a:blip r:embed="rId16"/>
                <a:stretch>
                  <a:fillRect l="-578" t="-5357" b="-21429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عنصر نائب للمحتوى 2">
                <a:extLst>
                  <a:ext uri="{FF2B5EF4-FFF2-40B4-BE49-F238E27FC236}">
                    <a16:creationId xmlns:a16="http://schemas.microsoft.com/office/drawing/2014/main" id="{2B815A43-BA98-460D-8BC0-968E03E978F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85892" y="5704797"/>
                <a:ext cx="1645029" cy="5849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dk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dk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000" b="0" i="1" smtClean="0">
                          <a:solidFill>
                            <a:schemeClr val="dk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0" i="1" smtClean="0">
                          <a:solidFill>
                            <a:schemeClr val="dk1"/>
                          </a:solidFill>
                          <a:latin typeface="Cambria Math" panose="02040503050406030204" pitchFamily="18" charset="0"/>
                        </a:rPr>
                        <m:t>64</m:t>
                      </m:r>
                    </m:oMath>
                  </m:oMathPara>
                </a14:m>
                <a:endParaRPr lang="en-US" sz="2000" dirty="0"/>
              </a:p>
              <a:p>
                <a:pPr marL="0" indent="0" algn="l" rtl="0">
                  <a:buFont typeface="Wingdings 3" charset="2"/>
                  <a:buNone/>
                </a:pPr>
                <a:endParaRPr lang="ar-JO" sz="2000" dirty="0"/>
              </a:p>
            </p:txBody>
          </p:sp>
        </mc:Choice>
        <mc:Fallback xmlns="">
          <p:sp>
            <p:nvSpPr>
              <p:cNvPr id="14" name="عنصر نائب للمحتوى 2">
                <a:extLst>
                  <a:ext uri="{FF2B5EF4-FFF2-40B4-BE49-F238E27FC236}">
                    <a16:creationId xmlns:a16="http://schemas.microsoft.com/office/drawing/2014/main" id="{2B815A43-BA98-460D-8BC0-968E03E97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5892" y="5704797"/>
                <a:ext cx="1645029" cy="584984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750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0" grpId="0" build="p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4440921" cy="702577"/>
          </a:xfrm>
        </p:spPr>
        <p:txBody>
          <a:bodyPr/>
          <a:lstStyle/>
          <a:p>
            <a:pPr rtl="0"/>
            <a:r>
              <a:rPr lang="en-US" dirty="0"/>
              <a:t>INTRUDUCTION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5" y="1609576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Load Combinations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عنصر نائب للمحتوى 2">
                <a:extLst>
                  <a:ext uri="{FF2B5EF4-FFF2-40B4-BE49-F238E27FC236}">
                    <a16:creationId xmlns:a16="http://schemas.microsoft.com/office/drawing/2014/main" id="{5D749DE0-5549-432A-842F-7890130516B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654018" y="2309678"/>
                <a:ext cx="4347360" cy="3924212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sz="2000" dirty="0"/>
                  <a:t>Ultimate Load Combinations</a:t>
                </a:r>
              </a:p>
              <a:p>
                <a:pPr marL="0" indent="0" algn="l" rtl="0">
                  <a:buNone/>
                </a:pPr>
                <a:r>
                  <a:rPr lang="en-US" sz="1600" dirty="0"/>
                  <a:t>1.4D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sz="1600" dirty="0"/>
                  <a:t> T</a:t>
                </a:r>
              </a:p>
              <a:p>
                <a:pPr marL="0" indent="0" algn="l" rtl="0">
                  <a:buNone/>
                </a:pPr>
                <a:r>
                  <a:rPr lang="en-US" sz="1600" dirty="0"/>
                  <a:t>1.2D + 1.6L + 0.5(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600" dirty="0"/>
                  <a:t> or S or R)</a:t>
                </a:r>
                <a:r>
                  <a:rPr lang="en-US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sz="1600" dirty="0"/>
                  <a:t> T</a:t>
                </a:r>
              </a:p>
              <a:p>
                <a:pPr marL="0" indent="0" algn="l" rtl="0">
                  <a:buNone/>
                </a:pPr>
                <a:r>
                  <a:rPr lang="en-US" sz="1600" dirty="0"/>
                  <a:t>1.2D + 1.6(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600" dirty="0"/>
                  <a:t>or S or R) + (L or 0.5W)</a:t>
                </a:r>
                <a:r>
                  <a:rPr lang="en-US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sz="1600" dirty="0"/>
                  <a:t> T</a:t>
                </a:r>
              </a:p>
              <a:p>
                <a:pPr marL="0" indent="0" algn="l" rtl="0">
                  <a:buNone/>
                </a:pPr>
                <a:r>
                  <a:rPr lang="en-US" sz="1600" dirty="0"/>
                  <a:t>1.2D + 1.0W + L + 0.5(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600" dirty="0"/>
                  <a:t> or S or R)</a:t>
                </a:r>
                <a:r>
                  <a:rPr lang="en-US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sz="1600" dirty="0"/>
                  <a:t> T</a:t>
                </a:r>
              </a:p>
              <a:p>
                <a:pPr marL="0" indent="0" algn="l" rtl="0">
                  <a:buNone/>
                </a:pPr>
                <a:r>
                  <a:rPr lang="en-US" sz="1600" dirty="0"/>
                  <a:t>1.2D + 1.0E + L + 0.2S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sz="1600" dirty="0"/>
                  <a:t> T</a:t>
                </a:r>
              </a:p>
              <a:p>
                <a:pPr marL="0" indent="0" algn="l" rtl="0">
                  <a:buNone/>
                </a:pPr>
                <a:r>
                  <a:rPr lang="en-US" sz="1600" dirty="0"/>
                  <a:t>0.9D + 1.0W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sz="1600" dirty="0"/>
                  <a:t> T</a:t>
                </a:r>
              </a:p>
              <a:p>
                <a:pPr marL="0" indent="0" algn="l" rtl="0">
                  <a:buNone/>
                </a:pPr>
                <a:r>
                  <a:rPr lang="en-US" sz="1600" dirty="0"/>
                  <a:t>0.9D + 1.0E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sz="1600" dirty="0"/>
                  <a:t> T</a:t>
                </a:r>
              </a:p>
            </p:txBody>
          </p:sp>
        </mc:Choice>
        <mc:Fallback xmlns="">
          <p:sp>
            <p:nvSpPr>
              <p:cNvPr id="6" name="عنصر نائب للمحتوى 2">
                <a:extLst>
                  <a:ext uri="{FF2B5EF4-FFF2-40B4-BE49-F238E27FC236}">
                    <a16:creationId xmlns:a16="http://schemas.microsoft.com/office/drawing/2014/main" id="{5D749DE0-5549-432A-842F-7890130516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54018" y="2309678"/>
                <a:ext cx="4347360" cy="3924212"/>
              </a:xfrm>
              <a:blipFill>
                <a:blip r:embed="rId2"/>
                <a:stretch>
                  <a:fillRect l="-1403" t="-932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عنصر نائب للمحتوى 2">
                <a:extLst>
                  <a:ext uri="{FF2B5EF4-FFF2-40B4-BE49-F238E27FC236}">
                    <a16:creationId xmlns:a16="http://schemas.microsoft.com/office/drawing/2014/main" id="{96C9C8AC-5948-4F7D-84EE-BA887091F8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53028" y="2304327"/>
                <a:ext cx="4756331" cy="364653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/>
                <a:r>
                  <a:rPr lang="en-US" sz="2000" dirty="0"/>
                  <a:t>Service Load Combinations</a:t>
                </a:r>
              </a:p>
              <a:p>
                <a:pPr marL="0" lvl="0" indent="0" algn="l" rtl="0">
                  <a:buNone/>
                </a:pPr>
                <a:r>
                  <a:rPr lang="en-US" sz="1700" dirty="0"/>
                  <a:t>D + L </a:t>
                </a:r>
                <a14:m>
                  <m:oMath xmlns:m="http://schemas.openxmlformats.org/officeDocument/2006/math">
                    <m:r>
                      <a:rPr lang="en-US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sz="1700" dirty="0"/>
                  <a:t> T</a:t>
                </a:r>
              </a:p>
              <a:p>
                <a:pPr marL="0" indent="0" algn="l" rtl="0">
                  <a:buNone/>
                </a:pPr>
                <a:r>
                  <a:rPr lang="en-US" sz="1700" dirty="0"/>
                  <a:t>D +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700" dirty="0"/>
                  <a:t> or S or R)</a:t>
                </a:r>
                <a:r>
                  <a:rPr lang="en-US" sz="1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sz="1700" dirty="0"/>
                  <a:t> T</a:t>
                </a:r>
              </a:p>
              <a:p>
                <a:pPr marL="0" indent="0" algn="l" rtl="0">
                  <a:buNone/>
                </a:pPr>
                <a:r>
                  <a:rPr lang="en-US" sz="1700" dirty="0"/>
                  <a:t>D + 0.75L + 0.75(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700" dirty="0"/>
                  <a:t> or S or R)</a:t>
                </a:r>
                <a:r>
                  <a:rPr lang="en-US" sz="1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sz="1700" dirty="0"/>
                  <a:t> T</a:t>
                </a:r>
              </a:p>
              <a:p>
                <a:pPr marL="0" indent="0" algn="l" rtl="0">
                  <a:buNone/>
                </a:pPr>
                <a:r>
                  <a:rPr lang="en-US" sz="1700" dirty="0"/>
                  <a:t>D + (0.6W or 0.7E)</a:t>
                </a:r>
                <a:r>
                  <a:rPr lang="en-US" sz="1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sz="1700" dirty="0"/>
                  <a:t> T</a:t>
                </a:r>
              </a:p>
              <a:p>
                <a:pPr marL="0" indent="0" algn="l" rtl="0">
                  <a:buNone/>
                </a:pPr>
                <a:r>
                  <a:rPr lang="en-US" sz="1700" dirty="0"/>
                  <a:t>D + 0.75L + 0.75(0.6W) + 0.75(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700" dirty="0"/>
                  <a:t> or S or R)</a:t>
                </a:r>
                <a:r>
                  <a:rPr lang="en-US" sz="1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sz="1700" dirty="0"/>
                  <a:t> T</a:t>
                </a:r>
              </a:p>
              <a:p>
                <a:pPr marL="0" indent="0" algn="l" rtl="0">
                  <a:buNone/>
                </a:pPr>
                <a:r>
                  <a:rPr lang="en-US" sz="1700" dirty="0"/>
                  <a:t>D + 0.75L + 0.75(0.7E) + 0.75S</a:t>
                </a:r>
                <a14:m>
                  <m:oMath xmlns:m="http://schemas.openxmlformats.org/officeDocument/2006/math">
                    <m:r>
                      <a:rPr lang="en-US" sz="17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sz="1700" dirty="0"/>
                  <a:t> T</a:t>
                </a:r>
              </a:p>
              <a:p>
                <a:pPr marL="0" indent="0" algn="l" rtl="0">
                  <a:buNone/>
                </a:pPr>
                <a:r>
                  <a:rPr lang="en-US" sz="1700" dirty="0"/>
                  <a:t>0.6D + 0.6W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sz="1700" dirty="0"/>
                  <a:t> T</a:t>
                </a:r>
              </a:p>
              <a:p>
                <a:pPr marL="0" indent="0" algn="l" rtl="0">
                  <a:buNone/>
                </a:pPr>
                <a:r>
                  <a:rPr lang="en-US" sz="1700" dirty="0"/>
                  <a:t>0.6D + 0.7E</a:t>
                </a:r>
                <a14:m>
                  <m:oMath xmlns:m="http://schemas.openxmlformats.org/officeDocument/2006/math">
                    <m:r>
                      <a:rPr lang="en-US" sz="17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sz="1700" dirty="0"/>
                  <a:t> T</a:t>
                </a:r>
              </a:p>
              <a:p>
                <a:pPr marL="0" indent="0" algn="l" rtl="0">
                  <a:buNone/>
                </a:pPr>
                <a:r>
                  <a:rPr lang="en-US" sz="1700" dirty="0"/>
                  <a:t>D</a:t>
                </a:r>
                <a14:m>
                  <m:oMath xmlns:m="http://schemas.openxmlformats.org/officeDocument/2006/math">
                    <m:r>
                      <a:rPr lang="en-US" sz="17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∓</m:t>
                    </m:r>
                  </m:oMath>
                </a14:m>
                <a:r>
                  <a:rPr lang="en-US" sz="1700" dirty="0"/>
                  <a:t> T</a:t>
                </a:r>
              </a:p>
            </p:txBody>
          </p:sp>
        </mc:Choice>
        <mc:Fallback xmlns="">
          <p:sp>
            <p:nvSpPr>
              <p:cNvPr id="5" name="عنصر نائب للمحتوى 2">
                <a:extLst>
                  <a:ext uri="{FF2B5EF4-FFF2-40B4-BE49-F238E27FC236}">
                    <a16:creationId xmlns:a16="http://schemas.microsoft.com/office/drawing/2014/main" id="{96C9C8AC-5948-4F7D-84EE-BA887091F8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3028" y="2304327"/>
                <a:ext cx="4756331" cy="3646530"/>
              </a:xfrm>
              <a:prstGeom prst="rect">
                <a:avLst/>
              </a:prstGeom>
              <a:blipFill>
                <a:blip r:embed="rId3"/>
                <a:stretch>
                  <a:fillRect l="-1026" t="-1672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822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6FA7D-0C39-44BD-8E02-FEB06ADA8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3618" y="2311968"/>
            <a:ext cx="8915399" cy="1468800"/>
          </a:xfrm>
        </p:spPr>
        <p:txBody>
          <a:bodyPr>
            <a:normAutofit/>
          </a:bodyPr>
          <a:lstStyle/>
          <a:p>
            <a:pPr rtl="0"/>
            <a:r>
              <a:rPr lang="en-US" sz="4400" dirty="0"/>
              <a:t>PRELIMINARY DESIGN</a:t>
            </a:r>
            <a:endParaRPr lang="ar-JO" sz="4400" dirty="0"/>
          </a:p>
        </p:txBody>
      </p:sp>
    </p:spTree>
    <p:extLst>
      <p:ext uri="{BB962C8B-B14F-4D97-AF65-F5344CB8AC3E}">
        <p14:creationId xmlns:p14="http://schemas.microsoft.com/office/powerpoint/2010/main" val="262040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6663617" cy="985466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PRELIMINARY DESIGN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5" y="1609576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 Preliminary Dimensions for …</a:t>
            </a:r>
            <a:endParaRPr lang="ar-JO" sz="2800" dirty="0"/>
          </a:p>
        </p:txBody>
      </p:sp>
      <p:sp>
        <p:nvSpPr>
          <p:cNvPr id="6" name="عنصر نائب للمحتوى 2">
            <a:extLst>
              <a:ext uri="{FF2B5EF4-FFF2-40B4-BE49-F238E27FC236}">
                <a16:creationId xmlns:a16="http://schemas.microsoft.com/office/drawing/2014/main" id="{5D749DE0-5549-432A-842F-789013051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8968" y="2432332"/>
            <a:ext cx="4783863" cy="223111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Beams</a:t>
            </a:r>
          </a:p>
          <a:p>
            <a:pPr algn="l" rtl="0">
              <a:lnSpc>
                <a:spcPct val="150000"/>
              </a:lnSpc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Slabs</a:t>
            </a:r>
          </a:p>
          <a:p>
            <a:pPr algn="l" rtl="0">
              <a:lnSpc>
                <a:spcPct val="150000"/>
              </a:lnSpc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Columns</a:t>
            </a:r>
          </a:p>
        </p:txBody>
      </p:sp>
    </p:spTree>
    <p:extLst>
      <p:ext uri="{BB962C8B-B14F-4D97-AF65-F5344CB8AC3E}">
        <p14:creationId xmlns:p14="http://schemas.microsoft.com/office/powerpoint/2010/main" val="394829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6663617" cy="985466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PRELIMINARY DESIGN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5" y="1609576"/>
            <a:ext cx="5990712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 Preliminary Dimensions of Beams …</a:t>
            </a:r>
            <a:endParaRPr lang="ar-JO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B4009A-05DB-40EC-B08E-E72A5223890C}"/>
              </a:ext>
            </a:extLst>
          </p:cNvPr>
          <p:cNvPicPr/>
          <p:nvPr/>
        </p:nvPicPr>
        <p:blipFill rotWithShape="1">
          <a:blip r:embed="rId2"/>
          <a:srcRect b="25771"/>
          <a:stretch/>
        </p:blipFill>
        <p:spPr>
          <a:xfrm>
            <a:off x="5544905" y="2828498"/>
            <a:ext cx="5720275" cy="2023898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عنصر نائب للمحتوى 2">
                <a:extLst>
                  <a:ext uri="{FF2B5EF4-FFF2-40B4-BE49-F238E27FC236}">
                    <a16:creationId xmlns:a16="http://schemas.microsoft.com/office/drawing/2014/main" id="{CB387AF7-ACA0-4C63-93B0-546DA10AF9F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98292" y="2309678"/>
                <a:ext cx="3377094" cy="1277584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sz="2000" dirty="0"/>
                  <a:t>Width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𝑙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sz="2000" dirty="0"/>
                  <a:t> </a:t>
                </a:r>
              </a:p>
              <a:p>
                <a:pPr algn="l" rtl="0"/>
                <a:r>
                  <a:rPr lang="en-US" sz="2000" dirty="0"/>
                  <a:t>Depth (h)</a:t>
                </a:r>
              </a:p>
            </p:txBody>
          </p:sp>
        </mc:Choice>
        <mc:Fallback xmlns="">
          <p:sp>
            <p:nvSpPr>
              <p:cNvPr id="7" name="عنصر نائب للمحتوى 2">
                <a:extLst>
                  <a:ext uri="{FF2B5EF4-FFF2-40B4-BE49-F238E27FC236}">
                    <a16:creationId xmlns:a16="http://schemas.microsoft.com/office/drawing/2014/main" id="{CB387AF7-ACA0-4C63-93B0-546DA10AF9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98292" y="2309678"/>
                <a:ext cx="3377094" cy="1277584"/>
              </a:xfrm>
              <a:blipFill>
                <a:blip r:embed="rId4"/>
                <a:stretch>
                  <a:fillRect l="-1625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50F3ACF-FA55-464E-8E16-F0D35786A4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940764"/>
              </p:ext>
            </p:extLst>
          </p:nvPr>
        </p:nvGraphicFramePr>
        <p:xfrm>
          <a:off x="6681904" y="3037276"/>
          <a:ext cx="3276600" cy="1909895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148840">
                  <a:extLst>
                    <a:ext uri="{9D8B030D-6E8A-4147-A177-3AD203B41FA5}">
                      <a16:colId xmlns:a16="http://schemas.microsoft.com/office/drawing/2014/main" val="453683392"/>
                    </a:ext>
                  </a:extLst>
                </a:gridCol>
                <a:gridCol w="1127760">
                  <a:extLst>
                    <a:ext uri="{9D8B030D-6E8A-4147-A177-3AD203B41FA5}">
                      <a16:colId xmlns:a16="http://schemas.microsoft.com/office/drawing/2014/main" val="3967240118"/>
                    </a:ext>
                  </a:extLst>
                </a:gridCol>
              </a:tblGrid>
              <a:tr h="381979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Block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4578977"/>
                  </a:ext>
                </a:extLst>
              </a:tr>
              <a:tr h="381979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300X400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640062"/>
                  </a:ext>
                </a:extLst>
              </a:tr>
              <a:tr h="381979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400X600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01883"/>
                  </a:ext>
                </a:extLst>
              </a:tr>
              <a:tr h="381979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500X700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439673"/>
                  </a:ext>
                </a:extLst>
              </a:tr>
              <a:tr h="381979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600X850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240406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5366FA2-B539-4863-B330-1DCAA1576BF3}"/>
              </a:ext>
            </a:extLst>
          </p:cNvPr>
          <p:cNvSpPr/>
          <p:nvPr/>
        </p:nvSpPr>
        <p:spPr>
          <a:xfrm>
            <a:off x="6916616" y="2410376"/>
            <a:ext cx="28071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a typeface="Calibri" panose="020F0502020204030204" pitchFamily="34" charset="0"/>
              </a:rPr>
              <a:t>Minimum depth of beams </a:t>
            </a:r>
            <a:endParaRPr lang="ar-JO" sz="1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9CD235-BB95-4A25-8EA7-0D3C540503AD}"/>
              </a:ext>
            </a:extLst>
          </p:cNvPr>
          <p:cNvSpPr/>
          <p:nvPr/>
        </p:nvSpPr>
        <p:spPr>
          <a:xfrm>
            <a:off x="6590404" y="2748930"/>
            <a:ext cx="34596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a typeface="Calibri" panose="020F0502020204030204" pitchFamily="34" charset="0"/>
              </a:rPr>
              <a:t>Preliminary dimensions of beams </a:t>
            </a:r>
            <a:endParaRPr lang="ar-JO" sz="1600" dirty="0"/>
          </a:p>
        </p:txBody>
      </p:sp>
    </p:spTree>
    <p:extLst>
      <p:ext uri="{BB962C8B-B14F-4D97-AF65-F5344CB8AC3E}">
        <p14:creationId xmlns:p14="http://schemas.microsoft.com/office/powerpoint/2010/main" val="329865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6663617" cy="985466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PRELIMINARY DESIGN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5" y="1609576"/>
            <a:ext cx="5990712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600" dirty="0"/>
              <a:t> Preliminary Thickness of Slabs …</a:t>
            </a:r>
            <a:endParaRPr lang="ar-JO" sz="2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28AEB7-35E7-4F16-B790-5B80B394F505}"/>
              </a:ext>
            </a:extLst>
          </p:cNvPr>
          <p:cNvPicPr/>
          <p:nvPr/>
        </p:nvPicPr>
        <p:blipFill rotWithShape="1">
          <a:blip r:embed="rId2"/>
          <a:srcRect b="22870"/>
          <a:stretch/>
        </p:blipFill>
        <p:spPr>
          <a:xfrm>
            <a:off x="5544905" y="2898759"/>
            <a:ext cx="5865754" cy="3215671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عنصر نائب للمحتوى 2">
            <a:extLst>
              <a:ext uri="{FF2B5EF4-FFF2-40B4-BE49-F238E27FC236}">
                <a16:creationId xmlns:a16="http://schemas.microsoft.com/office/drawing/2014/main" id="{FE40BB6C-C0AB-4728-A06E-548A444CE6DE}"/>
              </a:ext>
            </a:extLst>
          </p:cNvPr>
          <p:cNvSpPr txBox="1">
            <a:spLocks/>
          </p:cNvSpPr>
          <p:nvPr/>
        </p:nvSpPr>
        <p:spPr>
          <a:xfrm>
            <a:off x="1828906" y="4024502"/>
            <a:ext cx="3377094" cy="562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2000" dirty="0"/>
              <a:t>Two Way Solid Slab</a:t>
            </a:r>
          </a:p>
          <a:p>
            <a:pPr marL="0" indent="0" algn="l" rtl="0">
              <a:buFont typeface="Wingdings 3" charset="2"/>
              <a:buNone/>
            </a:pPr>
            <a:endParaRPr lang="en-US" sz="2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F7164A-D02F-4B10-AC60-E49812426750}"/>
              </a:ext>
            </a:extLst>
          </p:cNvPr>
          <p:cNvSpPr/>
          <p:nvPr/>
        </p:nvSpPr>
        <p:spPr>
          <a:xfrm>
            <a:off x="6328862" y="2425765"/>
            <a:ext cx="42978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a typeface="Calibri" panose="020F0502020204030204" pitchFamily="34" charset="0"/>
              </a:rPr>
              <a:t>Minimum thickness of two-way solid slabs</a:t>
            </a:r>
            <a:endParaRPr lang="ar-JO" sz="1600" dirty="0"/>
          </a:p>
        </p:txBody>
      </p:sp>
    </p:spTree>
    <p:extLst>
      <p:ext uri="{BB962C8B-B14F-4D97-AF65-F5344CB8AC3E}">
        <p14:creationId xmlns:p14="http://schemas.microsoft.com/office/powerpoint/2010/main" val="195347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6663617" cy="985466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PRELIMINARY DESIGN</a:t>
            </a:r>
            <a:endParaRPr lang="ar-JO" dirty="0"/>
          </a:p>
        </p:txBody>
      </p:sp>
      <p:sp>
        <p:nvSpPr>
          <p:cNvPr id="7" name="عنصر نائب للمحتوى 2">
            <a:extLst>
              <a:ext uri="{FF2B5EF4-FFF2-40B4-BE49-F238E27FC236}">
                <a16:creationId xmlns:a16="http://schemas.microsoft.com/office/drawing/2014/main" id="{CB387AF7-ACA0-4C63-93B0-546DA10AF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6690" y="3429000"/>
            <a:ext cx="2290909" cy="562534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/>
              <a:t>Ground Floor</a:t>
            </a:r>
          </a:p>
          <a:p>
            <a:pPr marL="0" indent="0" algn="l" rtl="0">
              <a:buNone/>
            </a:pPr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8FACA4-13B8-4F31-84E7-234B2BC80883}"/>
              </a:ext>
            </a:extLst>
          </p:cNvPr>
          <p:cNvSpPr/>
          <p:nvPr/>
        </p:nvSpPr>
        <p:spPr>
          <a:xfrm>
            <a:off x="5806643" y="6519446"/>
            <a:ext cx="30700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a typeface="Calibri" panose="020F0502020204030204" pitchFamily="34" charset="0"/>
              </a:rPr>
              <a:t>Critical panel in ground floor </a:t>
            </a:r>
            <a:endParaRPr lang="ar-JO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EBFD53-A5FB-42DF-AA96-8C1009C3694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492" y="1609576"/>
            <a:ext cx="6020372" cy="4833670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140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6663617" cy="985466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PRELIMINARY DESIGN</a:t>
            </a:r>
            <a:endParaRPr lang="ar-JO" dirty="0"/>
          </a:p>
        </p:txBody>
      </p:sp>
      <p:sp>
        <p:nvSpPr>
          <p:cNvPr id="7" name="عنصر نائب للمحتوى 2">
            <a:extLst>
              <a:ext uri="{FF2B5EF4-FFF2-40B4-BE49-F238E27FC236}">
                <a16:creationId xmlns:a16="http://schemas.microsoft.com/office/drawing/2014/main" id="{CB387AF7-ACA0-4C63-93B0-546DA10AF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6690" y="3429000"/>
            <a:ext cx="2290909" cy="562534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/>
              <a:t>First Floor</a:t>
            </a:r>
          </a:p>
          <a:p>
            <a:pPr marL="0" indent="0" algn="l" rtl="0">
              <a:buNone/>
            </a:pPr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8FACA4-13B8-4F31-84E7-234B2BC80883}"/>
              </a:ext>
            </a:extLst>
          </p:cNvPr>
          <p:cNvSpPr/>
          <p:nvPr/>
        </p:nvSpPr>
        <p:spPr>
          <a:xfrm>
            <a:off x="5806643" y="6519446"/>
            <a:ext cx="26613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a typeface="Calibri" panose="020F0502020204030204" pitchFamily="34" charset="0"/>
              </a:rPr>
              <a:t>Critical panel in first floor </a:t>
            </a:r>
            <a:endParaRPr lang="ar-JO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6AB04A-6691-476E-BE1E-5E9FBAD5D80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987" y="1655296"/>
            <a:ext cx="4940618" cy="4864150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836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6663617" cy="985466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PRELIMINARY DESIGN</a:t>
            </a:r>
            <a:endParaRPr lang="ar-JO" dirty="0"/>
          </a:p>
        </p:txBody>
      </p:sp>
      <p:sp>
        <p:nvSpPr>
          <p:cNvPr id="7" name="عنصر نائب للمحتوى 2">
            <a:extLst>
              <a:ext uri="{FF2B5EF4-FFF2-40B4-BE49-F238E27FC236}">
                <a16:creationId xmlns:a16="http://schemas.microsoft.com/office/drawing/2014/main" id="{CB387AF7-ACA0-4C63-93B0-546DA10AF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6690" y="3429000"/>
            <a:ext cx="2290909" cy="562534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/>
              <a:t>Second Floor</a:t>
            </a:r>
          </a:p>
          <a:p>
            <a:pPr marL="0" indent="0" algn="l" rtl="0">
              <a:buNone/>
            </a:pPr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8FACA4-13B8-4F31-84E7-234B2BC80883}"/>
              </a:ext>
            </a:extLst>
          </p:cNvPr>
          <p:cNvSpPr/>
          <p:nvPr/>
        </p:nvSpPr>
        <p:spPr>
          <a:xfrm>
            <a:off x="5806643" y="6519446"/>
            <a:ext cx="30909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a typeface="Calibri" panose="020F0502020204030204" pitchFamily="34" charset="0"/>
              </a:rPr>
              <a:t>Critical panel in second floor </a:t>
            </a:r>
            <a:endParaRPr lang="ar-JO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8E73E8-8F83-461B-A160-AC5CC083671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939" y="1609576"/>
            <a:ext cx="4826317" cy="4833670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273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4440921" cy="702577"/>
          </a:xfrm>
        </p:spPr>
        <p:txBody>
          <a:bodyPr/>
          <a:lstStyle/>
          <a:p>
            <a:pPr rtl="0"/>
            <a:r>
              <a:rPr lang="en-US" dirty="0"/>
              <a:t>INTRUDUCTION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5" y="1609576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600" dirty="0"/>
              <a:t>Preliminary Thickness of Slabs …</a:t>
            </a:r>
            <a:endParaRPr lang="ar-JO" sz="26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E67C299-9D0A-4EAF-A352-077AA6468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864645"/>
              </p:ext>
            </p:extLst>
          </p:nvPr>
        </p:nvGraphicFramePr>
        <p:xfrm>
          <a:off x="1542756" y="2716598"/>
          <a:ext cx="9155723" cy="1946843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657071">
                  <a:extLst>
                    <a:ext uri="{9D8B030D-6E8A-4147-A177-3AD203B41FA5}">
                      <a16:colId xmlns:a16="http://schemas.microsoft.com/office/drawing/2014/main" val="3418489323"/>
                    </a:ext>
                  </a:extLst>
                </a:gridCol>
                <a:gridCol w="1673217">
                  <a:extLst>
                    <a:ext uri="{9D8B030D-6E8A-4147-A177-3AD203B41FA5}">
                      <a16:colId xmlns:a16="http://schemas.microsoft.com/office/drawing/2014/main" val="3503585899"/>
                    </a:ext>
                  </a:extLst>
                </a:gridCol>
                <a:gridCol w="1457462">
                  <a:extLst>
                    <a:ext uri="{9D8B030D-6E8A-4147-A177-3AD203B41FA5}">
                      <a16:colId xmlns:a16="http://schemas.microsoft.com/office/drawing/2014/main" val="2364991359"/>
                    </a:ext>
                  </a:extLst>
                </a:gridCol>
                <a:gridCol w="1455991">
                  <a:extLst>
                    <a:ext uri="{9D8B030D-6E8A-4147-A177-3AD203B41FA5}">
                      <a16:colId xmlns:a16="http://schemas.microsoft.com/office/drawing/2014/main" val="3276347013"/>
                    </a:ext>
                  </a:extLst>
                </a:gridCol>
                <a:gridCol w="1455991">
                  <a:extLst>
                    <a:ext uri="{9D8B030D-6E8A-4147-A177-3AD203B41FA5}">
                      <a16:colId xmlns:a16="http://schemas.microsoft.com/office/drawing/2014/main" val="1806395138"/>
                    </a:ext>
                  </a:extLst>
                </a:gridCol>
                <a:gridCol w="1455991">
                  <a:extLst>
                    <a:ext uri="{9D8B030D-6E8A-4147-A177-3AD203B41FA5}">
                      <a16:colId xmlns:a16="http://schemas.microsoft.com/office/drawing/2014/main" val="3961015718"/>
                    </a:ext>
                  </a:extLst>
                </a:gridCol>
              </a:tblGrid>
              <a:tr h="31271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Block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11498684"/>
                  </a:ext>
                </a:extLst>
              </a:tr>
              <a:tr h="649107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Floor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Ground Floor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First Floor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Second Floor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Third Floor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44719491"/>
                  </a:ext>
                </a:extLst>
              </a:tr>
              <a:tr h="98502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Slab Thickness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250mm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250mm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250mm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+mn-cs"/>
                        </a:rPr>
                        <a:t>250mm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+mn-cs"/>
                        </a:rPr>
                        <a:t>250mm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5147078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F284B438-C99C-4CC1-8E0F-5F1ED17221E8}"/>
              </a:ext>
            </a:extLst>
          </p:cNvPr>
          <p:cNvSpPr/>
          <p:nvPr/>
        </p:nvSpPr>
        <p:spPr>
          <a:xfrm>
            <a:off x="4172318" y="2286302"/>
            <a:ext cx="40291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a typeface="Calibri" panose="020F0502020204030204" pitchFamily="34" charset="0"/>
              </a:rPr>
              <a:t>The final preliminary thickness of slabs</a:t>
            </a:r>
            <a:endParaRPr lang="ar-JO" sz="1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EA79B90-3D40-48E9-A5EC-7772C9FB7383}"/>
              </a:ext>
            </a:extLst>
          </p:cNvPr>
          <p:cNvSpPr txBox="1">
            <a:spLocks/>
          </p:cNvSpPr>
          <p:nvPr/>
        </p:nvSpPr>
        <p:spPr>
          <a:xfrm>
            <a:off x="1226014" y="5072933"/>
            <a:ext cx="6774985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600" dirty="0"/>
              <a:t>Preliminary Thickness of Columns …</a:t>
            </a:r>
            <a:endParaRPr lang="ar-JO" sz="2600" dirty="0"/>
          </a:p>
        </p:txBody>
      </p:sp>
      <p:sp>
        <p:nvSpPr>
          <p:cNvPr id="7" name="عنصر نائب للمحتوى 2">
            <a:extLst>
              <a:ext uri="{FF2B5EF4-FFF2-40B4-BE49-F238E27FC236}">
                <a16:creationId xmlns:a16="http://schemas.microsoft.com/office/drawing/2014/main" id="{015FD4E6-6F00-4F9A-999C-7AEBF4F14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4456" y="5658219"/>
            <a:ext cx="4989561" cy="1047381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dirty="0"/>
              <a:t>Square Columns 800X800</a:t>
            </a:r>
          </a:p>
        </p:txBody>
      </p:sp>
    </p:spTree>
    <p:extLst>
      <p:ext uri="{BB962C8B-B14F-4D97-AF65-F5344CB8AC3E}">
        <p14:creationId xmlns:p14="http://schemas.microsoft.com/office/powerpoint/2010/main" val="14430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6FA7D-0C39-44BD-8E02-FEB06ADA8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3618" y="2311968"/>
            <a:ext cx="8915399" cy="1468800"/>
          </a:xfrm>
        </p:spPr>
        <p:txBody>
          <a:bodyPr>
            <a:normAutofit/>
          </a:bodyPr>
          <a:lstStyle/>
          <a:p>
            <a:pPr rtl="0"/>
            <a:r>
              <a:rPr lang="en-US" sz="4400" dirty="0"/>
              <a:t>INTRUDUCTION</a:t>
            </a:r>
            <a:endParaRPr lang="ar-JO" sz="4400" dirty="0"/>
          </a:p>
        </p:txBody>
      </p:sp>
    </p:spTree>
    <p:extLst>
      <p:ext uri="{BB962C8B-B14F-4D97-AF65-F5344CB8AC3E}">
        <p14:creationId xmlns:p14="http://schemas.microsoft.com/office/powerpoint/2010/main" val="363547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4440921" cy="702577"/>
          </a:xfrm>
        </p:spPr>
        <p:txBody>
          <a:bodyPr/>
          <a:lstStyle/>
          <a:p>
            <a:pPr rtl="0"/>
            <a:r>
              <a:rPr lang="en-US" dirty="0"/>
              <a:t>INTRUDUCTION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5" y="1609576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Slab Superimposed Dead Load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A88CD398-FC05-48C4-9FFD-15945FCE9B5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4021021"/>
                  </p:ext>
                </p:extLst>
              </p:nvPr>
            </p:nvGraphicFramePr>
            <p:xfrm>
              <a:off x="2701778" y="2747877"/>
              <a:ext cx="6788444" cy="3145600"/>
            </p:xfrm>
            <a:graphic>
              <a:graphicData uri="http://schemas.openxmlformats.org/drawingml/2006/table">
                <a:tbl>
                  <a:tblPr rtl="1" firstRow="1" bandRow="1">
                    <a:tableStyleId>{21E4AEA4-8DFA-4A89-87EB-49C32662AFE0}</a:tableStyleId>
                  </a:tblPr>
                  <a:tblGrid>
                    <a:gridCol w="1759967">
                      <a:extLst>
                        <a:ext uri="{9D8B030D-6E8A-4147-A177-3AD203B41FA5}">
                          <a16:colId xmlns:a16="http://schemas.microsoft.com/office/drawing/2014/main" val="2387014309"/>
                        </a:ext>
                      </a:extLst>
                    </a:gridCol>
                    <a:gridCol w="1759967">
                      <a:extLst>
                        <a:ext uri="{9D8B030D-6E8A-4147-A177-3AD203B41FA5}">
                          <a16:colId xmlns:a16="http://schemas.microsoft.com/office/drawing/2014/main" val="3860145133"/>
                        </a:ext>
                      </a:extLst>
                    </a:gridCol>
                    <a:gridCol w="3268510">
                      <a:extLst>
                        <a:ext uri="{9D8B030D-6E8A-4147-A177-3AD203B41FA5}">
                          <a16:colId xmlns:a16="http://schemas.microsoft.com/office/drawing/2014/main" val="182287535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b="1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Value that will be used</a:t>
                          </a:r>
                          <a:br>
                            <a:rPr lang="en-US" sz="1800" b="1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lang="en-US" sz="1800" b="1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(K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0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𝐍</m:t>
                              </m:r>
                              <m:r>
                                <a:rPr lang="en-US" sz="1800" b="1" i="0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18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1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US" sz="1800" b="1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800" b="1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ar-JO" sz="1800" b="1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Value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Floor Slab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9830607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6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5.24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80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Ground Floor Slab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550575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6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5.1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80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First Floor Slab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238020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6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5.4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80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Second Floor Slab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24097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6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3.3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80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Third Floor Slab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236943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6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5.93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80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Stands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0250809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4.5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4.28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80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Stairs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8463576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A88CD398-FC05-48C4-9FFD-15945FCE9B5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4021021"/>
                  </p:ext>
                </p:extLst>
              </p:nvPr>
            </p:nvGraphicFramePr>
            <p:xfrm>
              <a:off x="2701778" y="2747877"/>
              <a:ext cx="6788444" cy="3145600"/>
            </p:xfrm>
            <a:graphic>
              <a:graphicData uri="http://schemas.openxmlformats.org/drawingml/2006/table">
                <a:tbl>
                  <a:tblPr rtl="1" firstRow="1" bandRow="1">
                    <a:tableStyleId>{21E4AEA4-8DFA-4A89-87EB-49C32662AFE0}</a:tableStyleId>
                  </a:tblPr>
                  <a:tblGrid>
                    <a:gridCol w="1759967">
                      <a:extLst>
                        <a:ext uri="{9D8B030D-6E8A-4147-A177-3AD203B41FA5}">
                          <a16:colId xmlns:a16="http://schemas.microsoft.com/office/drawing/2014/main" val="2387014309"/>
                        </a:ext>
                      </a:extLst>
                    </a:gridCol>
                    <a:gridCol w="1759967">
                      <a:extLst>
                        <a:ext uri="{9D8B030D-6E8A-4147-A177-3AD203B41FA5}">
                          <a16:colId xmlns:a16="http://schemas.microsoft.com/office/drawing/2014/main" val="3860145133"/>
                        </a:ext>
                      </a:extLst>
                    </a:gridCol>
                    <a:gridCol w="3268510">
                      <a:extLst>
                        <a:ext uri="{9D8B030D-6E8A-4147-A177-3AD203B41FA5}">
                          <a16:colId xmlns:a16="http://schemas.microsoft.com/office/drawing/2014/main" val="1822875351"/>
                        </a:ext>
                      </a:extLst>
                    </a:gridCol>
                  </a:tblGrid>
                  <a:tr h="920560"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46" t="-3311" r="-286851" b="-2523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Value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Floor Slab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9830607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6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5.24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80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Ground Floor Slab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550575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6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5.1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80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First Floor Slab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238020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6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5.4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80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Second Floor Slab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24097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6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3.3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80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Third Floor Slab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236943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6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5.93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80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Stands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0250809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4.5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4.28</a:t>
                          </a:r>
                          <a:endParaRPr lang="ar-JO" sz="18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80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Stairs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84635761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عنصر نائب للمحتوى 2">
            <a:extLst>
              <a:ext uri="{FF2B5EF4-FFF2-40B4-BE49-F238E27FC236}">
                <a16:creationId xmlns:a16="http://schemas.microsoft.com/office/drawing/2014/main" id="{BBD80099-E3C9-436B-867A-8CE2FEB6FE6B}"/>
              </a:ext>
            </a:extLst>
          </p:cNvPr>
          <p:cNvSpPr txBox="1">
            <a:spLocks/>
          </p:cNvSpPr>
          <p:nvPr/>
        </p:nvSpPr>
        <p:spPr>
          <a:xfrm>
            <a:off x="4627211" y="2455385"/>
            <a:ext cx="4053614" cy="584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1600" dirty="0"/>
              <a:t>Slab superimposed dead load</a:t>
            </a:r>
          </a:p>
        </p:txBody>
      </p:sp>
    </p:spTree>
    <p:extLst>
      <p:ext uri="{BB962C8B-B14F-4D97-AF65-F5344CB8AC3E}">
        <p14:creationId xmlns:p14="http://schemas.microsoft.com/office/powerpoint/2010/main" val="255026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6FA7D-0C39-44BD-8E02-FEB06ADA8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7349" y="2344080"/>
            <a:ext cx="7652068" cy="1468800"/>
          </a:xfrm>
        </p:spPr>
        <p:txBody>
          <a:bodyPr>
            <a:normAutofit fontScale="90000"/>
          </a:bodyPr>
          <a:lstStyle/>
          <a:p>
            <a:pPr rtl="0">
              <a:lnSpc>
                <a:spcPct val="150000"/>
              </a:lnSpc>
            </a:pPr>
            <a:r>
              <a:rPr lang="en-US" sz="4400" dirty="0"/>
              <a:t>THREE-DIMENSIONAL ANALYSIS </a:t>
            </a:r>
            <a:endParaRPr lang="ar-JO" sz="4400" dirty="0"/>
          </a:p>
        </p:txBody>
      </p:sp>
    </p:spTree>
    <p:extLst>
      <p:ext uri="{BB962C8B-B14F-4D97-AF65-F5344CB8AC3E}">
        <p14:creationId xmlns:p14="http://schemas.microsoft.com/office/powerpoint/2010/main" val="3787544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2">
            <a:extLst>
              <a:ext uri="{FF2B5EF4-FFF2-40B4-BE49-F238E27FC236}">
                <a16:creationId xmlns:a16="http://schemas.microsoft.com/office/drawing/2014/main" id="{E9EEC9CB-7646-460A-8C78-B8FDE9721B47}"/>
              </a:ext>
            </a:extLst>
          </p:cNvPr>
          <p:cNvSpPr txBox="1">
            <a:spLocks/>
          </p:cNvSpPr>
          <p:nvPr/>
        </p:nvSpPr>
        <p:spPr>
          <a:xfrm>
            <a:off x="1468623" y="1657213"/>
            <a:ext cx="3806762" cy="584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2000" dirty="0"/>
              <a:t>By using ETABS software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41E490-FF92-474F-A574-7C1E96CDA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212" y="2242197"/>
            <a:ext cx="7361905" cy="4161905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E8B9BDF9-907C-459F-8BE1-373C706F7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563670"/>
            <a:ext cx="9144016" cy="702577"/>
          </a:xfrm>
        </p:spPr>
        <p:txBody>
          <a:bodyPr>
            <a:normAutofit/>
          </a:bodyPr>
          <a:lstStyle/>
          <a:p>
            <a:pPr rtl="0"/>
            <a:r>
              <a:rPr lang="en-US" sz="3200" dirty="0"/>
              <a:t>THREE-DIMENTIONAL ANALYSIS</a:t>
            </a:r>
            <a:endParaRPr lang="ar-JO" sz="3200" dirty="0"/>
          </a:p>
        </p:txBody>
      </p:sp>
    </p:spTree>
    <p:extLst>
      <p:ext uri="{BB962C8B-B14F-4D97-AF65-F5344CB8AC3E}">
        <p14:creationId xmlns:p14="http://schemas.microsoft.com/office/powerpoint/2010/main" val="265479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FA39863-9359-4049-A5C5-C811D53A150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51124" y="446246"/>
            <a:ext cx="8291196" cy="6209347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519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14401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3036021-FDF2-46A9-A23C-86EA6341A124}"/>
              </a:ext>
            </a:extLst>
          </p:cNvPr>
          <p:cNvSpPr txBox="1">
            <a:spLocks/>
          </p:cNvSpPr>
          <p:nvPr/>
        </p:nvSpPr>
        <p:spPr>
          <a:xfrm>
            <a:off x="1181559" y="1542482"/>
            <a:ext cx="5990712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 Section Properties  …</a:t>
            </a:r>
            <a:endParaRPr lang="ar-JO" sz="28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A45DC91-69F5-4E6D-AE1B-6F890AFEBA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047993"/>
              </p:ext>
            </p:extLst>
          </p:nvPr>
        </p:nvGraphicFramePr>
        <p:xfrm>
          <a:off x="1386840" y="2127467"/>
          <a:ext cx="10149840" cy="4619348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683215">
                  <a:extLst>
                    <a:ext uri="{9D8B030D-6E8A-4147-A177-3AD203B41FA5}">
                      <a16:colId xmlns:a16="http://schemas.microsoft.com/office/drawing/2014/main" val="3481776191"/>
                    </a:ext>
                  </a:extLst>
                </a:gridCol>
                <a:gridCol w="1111960">
                  <a:extLst>
                    <a:ext uri="{9D8B030D-6E8A-4147-A177-3AD203B41FA5}">
                      <a16:colId xmlns:a16="http://schemas.microsoft.com/office/drawing/2014/main" val="98631240"/>
                    </a:ext>
                  </a:extLst>
                </a:gridCol>
                <a:gridCol w="1640140">
                  <a:extLst>
                    <a:ext uri="{9D8B030D-6E8A-4147-A177-3AD203B41FA5}">
                      <a16:colId xmlns:a16="http://schemas.microsoft.com/office/drawing/2014/main" val="237445328"/>
                    </a:ext>
                  </a:extLst>
                </a:gridCol>
                <a:gridCol w="1197645">
                  <a:extLst>
                    <a:ext uri="{9D8B030D-6E8A-4147-A177-3AD203B41FA5}">
                      <a16:colId xmlns:a16="http://schemas.microsoft.com/office/drawing/2014/main" val="366768741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800105638"/>
                    </a:ext>
                  </a:extLst>
                </a:gridCol>
                <a:gridCol w="1164708">
                  <a:extLst>
                    <a:ext uri="{9D8B030D-6E8A-4147-A177-3AD203B41FA5}">
                      <a16:colId xmlns:a16="http://schemas.microsoft.com/office/drawing/2014/main" val="537737713"/>
                    </a:ext>
                  </a:extLst>
                </a:gridCol>
                <a:gridCol w="1082021">
                  <a:extLst>
                    <a:ext uri="{9D8B030D-6E8A-4147-A177-3AD203B41FA5}">
                      <a16:colId xmlns:a16="http://schemas.microsoft.com/office/drawing/2014/main" val="879018678"/>
                    </a:ext>
                  </a:extLst>
                </a:gridCol>
                <a:gridCol w="1136551">
                  <a:extLst>
                    <a:ext uri="{9D8B030D-6E8A-4147-A177-3AD203B41FA5}">
                      <a16:colId xmlns:a16="http://schemas.microsoft.com/office/drawing/2014/main" val="1796504216"/>
                    </a:ext>
                  </a:extLst>
                </a:gridCol>
              </a:tblGrid>
              <a:tr h="40074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No.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Section Name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Property Name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Material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Section Type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Dimensions (mm)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Flexural Modifier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Torsional Modifier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extLst>
                  <a:ext uri="{0D108BD9-81ED-4DB2-BD59-A6C34878D82A}">
                    <a16:rowId xmlns:a16="http://schemas.microsoft.com/office/drawing/2014/main" val="1561805144"/>
                  </a:ext>
                </a:extLst>
              </a:tr>
              <a:tr h="4096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 rowSpan="7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Frame sections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B-400X400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C-40MPa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Rectangular Beam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400X400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0.35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0.001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extLst>
                  <a:ext uri="{0D108BD9-81ED-4DB2-BD59-A6C34878D82A}">
                    <a16:rowId xmlns:a16="http://schemas.microsoft.com/office/drawing/2014/main" val="142671164"/>
                  </a:ext>
                </a:extLst>
              </a:tr>
              <a:tr h="40074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B-500X400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C-40MPa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Rectangular Beam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500X400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0.35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0.001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extLst>
                  <a:ext uri="{0D108BD9-81ED-4DB2-BD59-A6C34878D82A}">
                    <a16:rowId xmlns:a16="http://schemas.microsoft.com/office/drawing/2014/main" val="297837926"/>
                  </a:ext>
                </a:extLst>
              </a:tr>
              <a:tr h="40074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B-400X700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C-40MPa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Rectangular Beam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400X700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0.35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0.001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extLst>
                  <a:ext uri="{0D108BD9-81ED-4DB2-BD59-A6C34878D82A}">
                    <a16:rowId xmlns:a16="http://schemas.microsoft.com/office/drawing/2014/main" val="4211357485"/>
                  </a:ext>
                </a:extLst>
              </a:tr>
              <a:tr h="40074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B-550X1300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C-40MPa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Rectangular Beam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550X1300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0.35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0.001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extLst>
                  <a:ext uri="{0D108BD9-81ED-4DB2-BD59-A6C34878D82A}">
                    <a16:rowId xmlns:a16="http://schemas.microsoft.com/office/drawing/2014/main" val="881841331"/>
                  </a:ext>
                </a:extLst>
              </a:tr>
              <a:tr h="40074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B-550X1300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C-40MPa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Rectangular Beam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550X1300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0.001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0.001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extLst>
                  <a:ext uri="{0D108BD9-81ED-4DB2-BD59-A6C34878D82A}">
                    <a16:rowId xmlns:a16="http://schemas.microsoft.com/office/drawing/2014/main" val="2986001502"/>
                  </a:ext>
                </a:extLst>
              </a:tr>
              <a:tr h="40074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C-800X800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C-40MPa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Rectangular Column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800X800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0.7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0.001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extLst>
                  <a:ext uri="{0D108BD9-81ED-4DB2-BD59-A6C34878D82A}">
                    <a16:rowId xmlns:a16="http://schemas.microsoft.com/office/drawing/2014/main" val="1656040197"/>
                  </a:ext>
                </a:extLst>
              </a:tr>
              <a:tr h="33480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C-1200X1200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C-40MPa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Rectangular Column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1200X1200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0.7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0.001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extLst>
                  <a:ext uri="{0D108BD9-81ED-4DB2-BD59-A6C34878D82A}">
                    <a16:rowId xmlns:a16="http://schemas.microsoft.com/office/drawing/2014/main" val="2941712070"/>
                  </a:ext>
                </a:extLst>
              </a:tr>
              <a:tr h="24222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 rowSpan="6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Shell sections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GF-S-300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C-40MPa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Slab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t = 300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0.35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0.35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extLst>
                  <a:ext uri="{0D108BD9-81ED-4DB2-BD59-A6C34878D82A}">
                    <a16:rowId xmlns:a16="http://schemas.microsoft.com/office/drawing/2014/main" val="310285546"/>
                  </a:ext>
                </a:extLst>
              </a:tr>
              <a:tr h="23334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F1-S-300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C-40MPa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Slab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t = 300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0.35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0.35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extLst>
                  <a:ext uri="{0D108BD9-81ED-4DB2-BD59-A6C34878D82A}">
                    <a16:rowId xmlns:a16="http://schemas.microsoft.com/office/drawing/2014/main" val="1783901420"/>
                  </a:ext>
                </a:extLst>
              </a:tr>
              <a:tr h="24222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F2-S-300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C-40MPa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Slab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t = 300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0.35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0.35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extLst>
                  <a:ext uri="{0D108BD9-81ED-4DB2-BD59-A6C34878D82A}">
                    <a16:rowId xmlns:a16="http://schemas.microsoft.com/office/drawing/2014/main" val="3333178256"/>
                  </a:ext>
                </a:extLst>
              </a:tr>
              <a:tr h="24222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F3-S-300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C-40MPa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Slab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t = 300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0.35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0.35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extLst>
                  <a:ext uri="{0D108BD9-81ED-4DB2-BD59-A6C34878D82A}">
                    <a16:rowId xmlns:a16="http://schemas.microsoft.com/office/drawing/2014/main" val="1244280742"/>
                  </a:ext>
                </a:extLst>
              </a:tr>
              <a:tr h="24222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STANDS-300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C-40MPa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Slab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t = 300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0.35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0.35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extLst>
                  <a:ext uri="{0D108BD9-81ED-4DB2-BD59-A6C34878D82A}">
                    <a16:rowId xmlns:a16="http://schemas.microsoft.com/office/drawing/2014/main" val="3805908846"/>
                  </a:ext>
                </a:extLst>
              </a:tr>
              <a:tr h="24222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STAIR-200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C-40MPa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Slab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t = 200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0.001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0.001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39" marR="57939" marT="0" marB="0" anchor="ctr"/>
                </a:tc>
                <a:extLst>
                  <a:ext uri="{0D108BD9-81ED-4DB2-BD59-A6C34878D82A}">
                    <a16:rowId xmlns:a16="http://schemas.microsoft.com/office/drawing/2014/main" val="36496407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535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449020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11947" y="1408384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Design Load Combinations …</a:t>
            </a:r>
            <a:endParaRPr lang="ar-JO" sz="2800" dirty="0"/>
          </a:p>
        </p:txBody>
      </p:sp>
      <p:sp>
        <p:nvSpPr>
          <p:cNvPr id="6" name="عنصر نائب للمحتوى 2">
            <a:extLst>
              <a:ext uri="{FF2B5EF4-FFF2-40B4-BE49-F238E27FC236}">
                <a16:creationId xmlns:a16="http://schemas.microsoft.com/office/drawing/2014/main" id="{5D749DE0-5549-432A-842F-789013051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5841" y="2075065"/>
            <a:ext cx="4347360" cy="447590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Ultimate Load Combinations</a:t>
            </a:r>
          </a:p>
        </p:txBody>
      </p:sp>
      <p:sp>
        <p:nvSpPr>
          <p:cNvPr id="5" name="عنصر نائب للمحتوى 2">
            <a:extLst>
              <a:ext uri="{FF2B5EF4-FFF2-40B4-BE49-F238E27FC236}">
                <a16:creationId xmlns:a16="http://schemas.microsoft.com/office/drawing/2014/main" id="{96C9C8AC-5948-4F7D-84EE-BA887091F801}"/>
              </a:ext>
            </a:extLst>
          </p:cNvPr>
          <p:cNvSpPr txBox="1">
            <a:spLocks/>
          </p:cNvSpPr>
          <p:nvPr/>
        </p:nvSpPr>
        <p:spPr>
          <a:xfrm>
            <a:off x="1553029" y="2075065"/>
            <a:ext cx="4462812" cy="452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/>
              <a:t>Service Load Combination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688B9DC-64F1-4A75-89A4-3D088DFA2253}"/>
                  </a:ext>
                </a:extLst>
              </p:cNvPr>
              <p:cNvSpPr/>
              <p:nvPr/>
            </p:nvSpPr>
            <p:spPr>
              <a:xfrm>
                <a:off x="6095999" y="2522654"/>
                <a:ext cx="5303521" cy="28623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ar-JO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ar-JO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ar-JO" smtClean="0">
                        <a:latin typeface="Cambria Math" panose="02040503050406030204" pitchFamily="18" charset="0"/>
                      </a:rPr>
                      <m:t>4</m:t>
                    </m:r>
                    <m:r>
                      <m:rPr>
                        <m:sty m:val="p"/>
                      </m:rPr>
                      <a:rPr lang="ar-JO" i="0">
                        <a:latin typeface="Cambria Math" panose="02040503050406030204" pitchFamily="18" charset="0"/>
                      </a:rPr>
                      <m:t>D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 + 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1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.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4</m:t>
                    </m:r>
                    <m:r>
                      <m:rPr>
                        <m:sty m:val="p"/>
                      </m:rPr>
                      <a:rPr lang="ar-JO" i="0">
                        <a:latin typeface="Cambria Math" panose="02040503050406030204" pitchFamily="18" charset="0"/>
                      </a:rPr>
                      <m:t>SD</m:t>
                    </m:r>
                  </m:oMath>
                </a14:m>
                <a:r>
                  <a:rPr lang="en-US" i="0" dirty="0"/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∓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endParaRPr lang="en-US" i="0" dirty="0"/>
              </a:p>
              <a:p>
                <a14:m>
                  <m:oMath xmlns:m="http://schemas.openxmlformats.org/officeDocument/2006/math">
                    <m:r>
                      <a:rPr lang="ar-JO" i="0">
                        <a:latin typeface="Cambria Math" panose="02040503050406030204" pitchFamily="18" charset="0"/>
                      </a:rPr>
                      <m:t>1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.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ar-JO" i="0">
                        <a:latin typeface="Cambria Math" panose="02040503050406030204" pitchFamily="18" charset="0"/>
                      </a:rPr>
                      <m:t>D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 + 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1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.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ar-JO" i="0">
                        <a:latin typeface="Cambria Math" panose="02040503050406030204" pitchFamily="18" charset="0"/>
                      </a:rPr>
                      <m:t>SD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 + 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1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.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6</m:t>
                    </m:r>
                    <m:r>
                      <m:rPr>
                        <m:sty m:val="p"/>
                      </m:rPr>
                      <a:rPr lang="ar-JO" i="0">
                        <a:latin typeface="Cambria Math" panose="02040503050406030204" pitchFamily="18" charset="0"/>
                      </a:rPr>
                      <m:t>L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∓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endParaRPr lang="en-US" i="0" dirty="0"/>
              </a:p>
              <a:p>
                <a14:m>
                  <m:oMath xmlns:m="http://schemas.openxmlformats.org/officeDocument/2006/math">
                    <m:r>
                      <a:rPr lang="ar-JO" i="0">
                        <a:latin typeface="Cambria Math" panose="02040503050406030204" pitchFamily="18" charset="0"/>
                      </a:rPr>
                      <m:t>1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.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3568</m:t>
                    </m:r>
                    <m:r>
                      <m:rPr>
                        <m:sty m:val="p"/>
                      </m:rPr>
                      <a:rPr lang="ar-JO" i="0">
                        <a:latin typeface="Cambria Math" panose="02040503050406030204" pitchFamily="18" charset="0"/>
                      </a:rPr>
                      <m:t>D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 + 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1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.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3568</m:t>
                    </m:r>
                    <m:r>
                      <m:rPr>
                        <m:sty m:val="p"/>
                      </m:rPr>
                      <a:rPr lang="ar-JO" i="0">
                        <a:latin typeface="Cambria Math" panose="02040503050406030204" pitchFamily="18" charset="0"/>
                      </a:rPr>
                      <m:t>SD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 + 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ar-JO" i="0">
                        <a:latin typeface="Cambria Math" panose="02040503050406030204" pitchFamily="18" charset="0"/>
                      </a:rPr>
                      <m:t>L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 ∓ 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1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.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3</m:t>
                    </m:r>
                    <m:r>
                      <a:rPr lang="ar-JO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ar-JO" i="0">
                        <a:latin typeface="Cambria Math" panose="02040503050406030204" pitchFamily="18" charset="0"/>
                      </a:rPr>
                      <m:t>EX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∓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endParaRPr lang="en-US" i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ar-JO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3568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3568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SD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∓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EY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∓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i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ar-JO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7432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7432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SD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∓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EX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∓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i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ar-JO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7432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7432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SD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∓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EY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∓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i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ar-JO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3568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3568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SD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EXD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∓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i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ar-JO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3568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3568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SD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EYD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∓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i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ar-JO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7432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7432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SD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EXD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∓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i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ar-JO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7432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7432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SD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ar-JO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ar-JO" i="0">
                          <a:latin typeface="Cambria Math" panose="02040503050406030204" pitchFamily="18" charset="0"/>
                        </a:rPr>
                        <m:t>EYD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∓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ar-JO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688B9DC-64F1-4A75-89A4-3D088DFA22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9" y="2522654"/>
                <a:ext cx="5303521" cy="28623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عنصر نائب للمحتوى 2">
                <a:extLst>
                  <a:ext uri="{FF2B5EF4-FFF2-40B4-BE49-F238E27FC236}">
                    <a16:creationId xmlns:a16="http://schemas.microsoft.com/office/drawing/2014/main" id="{E3D4EFAD-AF87-4F33-9E7F-F2872431F5B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53029" y="2522655"/>
                <a:ext cx="4462812" cy="413136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l" rtl="0">
                  <a:buNone/>
                </a:pPr>
                <a14:m>
                  <m:oMath xmlns:m="http://schemas.openxmlformats.org/officeDocument/2006/math">
                    <m:r>
                      <a:rPr lang="en-US" smtClean="0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en-US" smtClean="0">
                        <a:latin typeface="Cambria Math" panose="02040503050406030204" pitchFamily="18" charset="0"/>
                      </a:rPr>
                      <m:t>D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 + 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en-US" smtClean="0">
                        <a:latin typeface="Cambria Math" panose="02040503050406030204" pitchFamily="18" charset="0"/>
                      </a:rPr>
                      <m:t>SD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∓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∓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75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∓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6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6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7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EXD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∓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6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6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7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EYD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∓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+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7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EXD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∓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+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7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EYD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∓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+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75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525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EXD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∓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+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SD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75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525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EYD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∓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عنصر نائب للمحتوى 2">
                <a:extLst>
                  <a:ext uri="{FF2B5EF4-FFF2-40B4-BE49-F238E27FC236}">
                    <a16:creationId xmlns:a16="http://schemas.microsoft.com/office/drawing/2014/main" id="{E3D4EFAD-AF87-4F33-9E7F-F2872431F5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3029" y="2522655"/>
                <a:ext cx="4462812" cy="413136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089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  <p:bldP spid="12" grpId="0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5" y="1609576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Load Definitions …</a:t>
            </a:r>
            <a:endParaRPr lang="ar-JO" sz="2800" dirty="0"/>
          </a:p>
        </p:txBody>
      </p:sp>
      <p:sp>
        <p:nvSpPr>
          <p:cNvPr id="6" name="عنصر نائب للمحتوى 2">
            <a:extLst>
              <a:ext uri="{FF2B5EF4-FFF2-40B4-BE49-F238E27FC236}">
                <a16:creationId xmlns:a16="http://schemas.microsoft.com/office/drawing/2014/main" id="{5D749DE0-5549-432A-842F-789013051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291" y="2309678"/>
            <a:ext cx="3204651" cy="2841230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/>
              <a:t>Load Patterns</a:t>
            </a:r>
          </a:p>
          <a:p>
            <a:pPr marL="0" indent="0" algn="l" rtl="0">
              <a:buNone/>
            </a:pPr>
            <a:r>
              <a:rPr lang="en-US" sz="2000" dirty="0"/>
              <a:t>    Seismic Load</a:t>
            </a:r>
          </a:p>
          <a:p>
            <a:pPr algn="l" rtl="0"/>
            <a:r>
              <a:rPr lang="en-US" sz="2000" dirty="0"/>
              <a:t>Load Cases</a:t>
            </a:r>
          </a:p>
          <a:p>
            <a:pPr marL="0" indent="0" algn="l" rtl="0">
              <a:buNone/>
            </a:pPr>
            <a:r>
              <a:rPr lang="en-US" sz="2000" dirty="0"/>
              <a:t>     Response Spectrum   Function</a:t>
            </a:r>
          </a:p>
          <a:p>
            <a:pPr marL="0" indent="0" algn="l" rtl="0">
              <a:buNone/>
            </a:pPr>
            <a:r>
              <a:rPr lang="en-US" sz="2000" dirty="0"/>
              <a:t>     Seismic Load Cases </a:t>
            </a:r>
          </a:p>
          <a:p>
            <a:pPr algn="l" rtl="0"/>
            <a:endParaRPr lang="en-US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1C7950-C17E-41E4-A042-E372BA0C2A0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752298" y="2194560"/>
            <a:ext cx="7273963" cy="4488701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F48F8A5-16B4-41BF-901C-D5583B883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355675"/>
              </p:ext>
            </p:extLst>
          </p:nvPr>
        </p:nvGraphicFramePr>
        <p:xfrm>
          <a:off x="3899945" y="4874632"/>
          <a:ext cx="7471042" cy="1094066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1252025">
                  <a:extLst>
                    <a:ext uri="{9D8B030D-6E8A-4147-A177-3AD203B41FA5}">
                      <a16:colId xmlns:a16="http://schemas.microsoft.com/office/drawing/2014/main" val="3594180696"/>
                    </a:ext>
                  </a:extLst>
                </a:gridCol>
                <a:gridCol w="1266092">
                  <a:extLst>
                    <a:ext uri="{9D8B030D-6E8A-4147-A177-3AD203B41FA5}">
                      <a16:colId xmlns:a16="http://schemas.microsoft.com/office/drawing/2014/main" val="1034493444"/>
                    </a:ext>
                  </a:extLst>
                </a:gridCol>
                <a:gridCol w="1336431">
                  <a:extLst>
                    <a:ext uri="{9D8B030D-6E8A-4147-A177-3AD203B41FA5}">
                      <a16:colId xmlns:a16="http://schemas.microsoft.com/office/drawing/2014/main" val="2300800395"/>
                    </a:ext>
                  </a:extLst>
                </a:gridCol>
                <a:gridCol w="1505243">
                  <a:extLst>
                    <a:ext uri="{9D8B030D-6E8A-4147-A177-3AD203B41FA5}">
                      <a16:colId xmlns:a16="http://schemas.microsoft.com/office/drawing/2014/main" val="1303963563"/>
                    </a:ext>
                  </a:extLst>
                </a:gridCol>
                <a:gridCol w="2111251">
                  <a:extLst>
                    <a:ext uri="{9D8B030D-6E8A-4147-A177-3AD203B41FA5}">
                      <a16:colId xmlns:a16="http://schemas.microsoft.com/office/drawing/2014/main" val="1284651380"/>
                    </a:ext>
                  </a:extLst>
                </a:gridCol>
              </a:tblGrid>
              <a:tr h="352386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EYD</a:t>
                      </a:r>
                      <a:endParaRPr lang="ar-JO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0"/>
                      <a:endParaRPr lang="ar-JO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EXD</a:t>
                      </a:r>
                      <a:endParaRPr lang="ar-JO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0"/>
                      <a:endParaRPr lang="ar-JO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Load Case</a:t>
                      </a:r>
                      <a:endParaRPr lang="ar-JO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1347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Y</a:t>
                      </a:r>
                      <a:endParaRPr lang="ar-JO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ar-JO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Y</a:t>
                      </a:r>
                      <a:endParaRPr lang="ar-JO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X</a:t>
                      </a:r>
                      <a:endParaRPr lang="ar-JO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Direction</a:t>
                      </a:r>
                      <a:endParaRPr lang="ar-JO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7827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1532.81</a:t>
                      </a:r>
                      <a:endParaRPr lang="ar-JO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459.84</a:t>
                      </a:r>
                      <a:endParaRPr lang="ar-JO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i="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459.84</a:t>
                      </a:r>
                      <a:endParaRPr lang="ar-JO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i="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1532.81</a:t>
                      </a:r>
                      <a:endParaRPr lang="ar-JO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</a:rPr>
                        <a:t>Scale Factor</a:t>
                      </a:r>
                      <a:endParaRPr lang="ar-JO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6740818"/>
                  </a:ext>
                </a:extLst>
              </a:tr>
            </a:tbl>
          </a:graphicData>
        </a:graphic>
      </p:graphicFrame>
      <p:sp>
        <p:nvSpPr>
          <p:cNvPr id="12" name="عنصر نائب للمحتوى 2">
            <a:extLst>
              <a:ext uri="{FF2B5EF4-FFF2-40B4-BE49-F238E27FC236}">
                <a16:creationId xmlns:a16="http://schemas.microsoft.com/office/drawing/2014/main" id="{6542CD0F-5249-4863-B6A8-A616B811B127}"/>
              </a:ext>
            </a:extLst>
          </p:cNvPr>
          <p:cNvSpPr txBox="1">
            <a:spLocks/>
          </p:cNvSpPr>
          <p:nvPr/>
        </p:nvSpPr>
        <p:spPr>
          <a:xfrm>
            <a:off x="3899945" y="5953307"/>
            <a:ext cx="5892606" cy="935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1600" dirty="0"/>
              <a:t>EXD is the dynamic seismic load in X-direction</a:t>
            </a:r>
          </a:p>
          <a:p>
            <a:pPr marL="0" indent="0" algn="l" rtl="0">
              <a:buNone/>
            </a:pPr>
            <a:r>
              <a:rPr lang="en-US" sz="1600" dirty="0"/>
              <a:t>EYD is the dynamic seismic load in Y-direction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0067C5D-2EF0-4167-8B30-1552809B9B4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600047" y="2487080"/>
            <a:ext cx="7273963" cy="2313017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0BABEC9-65B8-439C-9B3B-2C02562A53C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370955" y="2410555"/>
            <a:ext cx="5732145" cy="3823335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5E256E6-DDA0-4932-B0BF-8FDEAFF0119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253493" y="2719395"/>
            <a:ext cx="5732145" cy="2622215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261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Verification of Structural Analysis …</a:t>
            </a:r>
            <a:endParaRPr lang="ar-JO" sz="2800" dirty="0"/>
          </a:p>
        </p:txBody>
      </p:sp>
      <p:sp>
        <p:nvSpPr>
          <p:cNvPr id="6" name="عنصر نائب للمحتوى 2">
            <a:extLst>
              <a:ext uri="{FF2B5EF4-FFF2-40B4-BE49-F238E27FC236}">
                <a16:creationId xmlns:a16="http://schemas.microsoft.com/office/drawing/2014/main" id="{5D749DE0-5549-432A-842F-789013051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292" y="2309676"/>
            <a:ext cx="3545906" cy="3669093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dirty="0"/>
              <a:t>Compatibility Check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2000" dirty="0"/>
          </a:p>
          <a:p>
            <a:pPr algn="l" rtl="0">
              <a:lnSpc>
                <a:spcPct val="150000"/>
              </a:lnSpc>
            </a:pPr>
            <a:r>
              <a:rPr lang="en-US" sz="2000" dirty="0"/>
              <a:t>Equilibrium Check</a:t>
            </a:r>
          </a:p>
          <a:p>
            <a:pPr algn="l" rtl="0"/>
            <a:endParaRPr lang="en-US" sz="20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016F171-BC99-48BF-B1B3-64D9986821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50822"/>
              </p:ext>
            </p:extLst>
          </p:nvPr>
        </p:nvGraphicFramePr>
        <p:xfrm>
          <a:off x="3219546" y="4308596"/>
          <a:ext cx="7627816" cy="175260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1906954">
                  <a:extLst>
                    <a:ext uri="{9D8B030D-6E8A-4147-A177-3AD203B41FA5}">
                      <a16:colId xmlns:a16="http://schemas.microsoft.com/office/drawing/2014/main" val="3421212597"/>
                    </a:ext>
                  </a:extLst>
                </a:gridCol>
                <a:gridCol w="1906954">
                  <a:extLst>
                    <a:ext uri="{9D8B030D-6E8A-4147-A177-3AD203B41FA5}">
                      <a16:colId xmlns:a16="http://schemas.microsoft.com/office/drawing/2014/main" val="4091209820"/>
                    </a:ext>
                  </a:extLst>
                </a:gridCol>
                <a:gridCol w="1906954">
                  <a:extLst>
                    <a:ext uri="{9D8B030D-6E8A-4147-A177-3AD203B41FA5}">
                      <a16:colId xmlns:a16="http://schemas.microsoft.com/office/drawing/2014/main" val="724065062"/>
                    </a:ext>
                  </a:extLst>
                </a:gridCol>
                <a:gridCol w="1906954">
                  <a:extLst>
                    <a:ext uri="{9D8B030D-6E8A-4147-A177-3AD203B41FA5}">
                      <a16:colId xmlns:a16="http://schemas.microsoft.com/office/drawing/2014/main" val="31302713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Difference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ETABS Result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Manual Result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3651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0.53 %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i="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124571.4808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i="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125229.3749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Own Weight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4731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0 %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i="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65255.2771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i="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65255.388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Superimposed Dead Load 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5523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0%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i="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45663.0048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i="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45662.79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Live Load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6708665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6775BA21-716F-48B5-8EE5-A12A3A6578F7}"/>
              </a:ext>
            </a:extLst>
          </p:cNvPr>
          <p:cNvSpPr/>
          <p:nvPr/>
        </p:nvSpPr>
        <p:spPr>
          <a:xfrm>
            <a:off x="7581515" y="6545427"/>
            <a:ext cx="32794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a typeface="Calibri" panose="020F0502020204030204" pitchFamily="34" charset="0"/>
              </a:rPr>
              <a:t>Compatibility for the block</a:t>
            </a:r>
            <a:endParaRPr lang="ar-JO" sz="16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EBE8119-075F-4F07-B215-4E25481CC844}"/>
              </a:ext>
            </a:extLst>
          </p:cNvPr>
          <p:cNvSpPr/>
          <p:nvPr/>
        </p:nvSpPr>
        <p:spPr>
          <a:xfrm>
            <a:off x="5227534" y="3980989"/>
            <a:ext cx="30758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a typeface="Calibri" panose="020F0502020204030204" pitchFamily="34" charset="0"/>
              </a:rPr>
              <a:t>Equilibrium for the block</a:t>
            </a:r>
            <a:endParaRPr lang="ar-JO" sz="16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30A117E-FE5B-4D52-BF53-611D56D782F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323492" y="2256386"/>
            <a:ext cx="5539703" cy="4235751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252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Check Equilibrium for Base Shear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85422DC4-3488-4428-B17A-09CC9F58138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64979130"/>
                  </p:ext>
                </p:extLst>
              </p:nvPr>
            </p:nvGraphicFramePr>
            <p:xfrm>
              <a:off x="6575473" y="2931550"/>
              <a:ext cx="4351607" cy="3484485"/>
            </p:xfrm>
            <a:graphic>
              <a:graphicData uri="http://schemas.openxmlformats.org/drawingml/2006/table">
                <a:tbl>
                  <a:tblPr rtl="1" firstRow="1" bandRow="1">
                    <a:tableStyleId>{8A107856-5554-42FB-B03E-39F5DBC370BA}</a:tableStyleId>
                  </a:tblPr>
                  <a:tblGrid>
                    <a:gridCol w="1779305">
                      <a:extLst>
                        <a:ext uri="{9D8B030D-6E8A-4147-A177-3AD203B41FA5}">
                          <a16:colId xmlns:a16="http://schemas.microsoft.com/office/drawing/2014/main" val="1830646681"/>
                        </a:ext>
                      </a:extLst>
                    </a:gridCol>
                    <a:gridCol w="2572302">
                      <a:extLst>
                        <a:ext uri="{9D8B030D-6E8A-4147-A177-3AD203B41FA5}">
                          <a16:colId xmlns:a16="http://schemas.microsoft.com/office/drawing/2014/main" val="896648802"/>
                        </a:ext>
                      </a:extLst>
                    </a:gridCol>
                  </a:tblGrid>
                  <a:tr h="38716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6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j-lt"/>
                              <a:ea typeface="+mn-ea"/>
                              <a:cs typeface="+mn-cs"/>
                            </a:rPr>
                            <a:t>201242.5091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b="0" dirty="0"/>
                            <a:t>Effective Weight 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kern="1200" smtClean="0">
                                  <a:effectLst/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oMath>
                          </a14:m>
                          <a:r>
                            <a:rPr lang="en-US" sz="1600" b="0" dirty="0"/>
                            <a:t>)</a:t>
                          </a:r>
                          <a:endParaRPr lang="ar-JO" sz="16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59638200"/>
                      </a:ext>
                    </a:extLst>
                  </a:tr>
                  <a:tr h="387165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b="0" dirty="0"/>
                            <a:t>0.057</a:t>
                          </a:r>
                          <a:endParaRPr lang="ar-JO" sz="16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b="0" kern="1200" dirty="0">
                              <a:effectLst/>
                            </a:rPr>
                            <a:t>Final</a:t>
                          </a:r>
                          <a:r>
                            <a:rPr lang="en-US" sz="1600" b="0" kern="1200" baseline="0" dirty="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b="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1600" b="0" kern="1200" smtClean="0"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600" b="0" dirty="0"/>
                            <a:t>(X-direction)</a:t>
                          </a:r>
                          <a:endParaRPr lang="ar-JO" sz="16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7794309"/>
                      </a:ext>
                    </a:extLst>
                  </a:tr>
                  <a:tr h="387165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b="0" dirty="0"/>
                            <a:t>0.057</a:t>
                          </a:r>
                          <a:endParaRPr lang="ar-JO" sz="16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kern="1200" dirty="0">
                              <a:effectLst/>
                            </a:rPr>
                            <a:t>Final</a:t>
                          </a:r>
                          <a:r>
                            <a:rPr lang="en-US" sz="1600" b="0" kern="1200" baseline="0" dirty="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b="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dirty="0"/>
                            <a:t> (Y-direction)</a:t>
                          </a:r>
                          <a:endParaRPr lang="ar-JO" sz="16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18293373"/>
                      </a:ext>
                    </a:extLst>
                  </a:tr>
                  <a:tr h="38716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60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11418.72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kern="12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kern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kern="12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JO" sz="16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54183615"/>
                      </a:ext>
                    </a:extLst>
                  </a:tr>
                  <a:tr h="38716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60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11418.72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kern="12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kern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kern="12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JO" sz="16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58491526"/>
                      </a:ext>
                    </a:extLst>
                  </a:tr>
                  <a:tr h="387165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10566.5449</a:t>
                          </a:r>
                          <a:endParaRPr kumimoji="0" lang="en-US" sz="16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entury Gothic" panose="020B0502020202020204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600" b="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dirty="0"/>
                            <a:t> (ETABS)</a:t>
                          </a:r>
                          <a:endParaRPr lang="ar-JO" sz="16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79456699"/>
                      </a:ext>
                    </a:extLst>
                  </a:tr>
                  <a:tr h="387165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10566.5449</a:t>
                          </a:r>
                          <a:endParaRPr kumimoji="0" lang="en-US" sz="16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entury Gothic" panose="020B0502020202020204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600" b="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dirty="0"/>
                            <a:t> (ETABS)</a:t>
                          </a:r>
                          <a:endParaRPr lang="ar-JO" sz="16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32436491"/>
                      </a:ext>
                    </a:extLst>
                  </a:tr>
                  <a:tr h="38716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7.5 %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b="0" dirty="0"/>
                            <a:t>Difference for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600" b="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endParaRPr lang="ar-JO" sz="16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06484103"/>
                      </a:ext>
                    </a:extLst>
                  </a:tr>
                  <a:tr h="38716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7.5 %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dirty="0"/>
                            <a:t>Difference for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kern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600" b="0" i="1" kern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endParaRPr lang="ar-JO" sz="16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4746384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85422DC4-3488-4428-B17A-09CC9F58138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64979130"/>
                  </p:ext>
                </p:extLst>
              </p:nvPr>
            </p:nvGraphicFramePr>
            <p:xfrm>
              <a:off x="6575473" y="2931550"/>
              <a:ext cx="4351607" cy="3484485"/>
            </p:xfrm>
            <a:graphic>
              <a:graphicData uri="http://schemas.openxmlformats.org/drawingml/2006/table">
                <a:tbl>
                  <a:tblPr rtl="1" firstRow="1" bandRow="1">
                    <a:tableStyleId>{8A107856-5554-42FB-B03E-39F5DBC370BA}</a:tableStyleId>
                  </a:tblPr>
                  <a:tblGrid>
                    <a:gridCol w="1779305">
                      <a:extLst>
                        <a:ext uri="{9D8B030D-6E8A-4147-A177-3AD203B41FA5}">
                          <a16:colId xmlns:a16="http://schemas.microsoft.com/office/drawing/2014/main" val="1830646681"/>
                        </a:ext>
                      </a:extLst>
                    </a:gridCol>
                    <a:gridCol w="2572302">
                      <a:extLst>
                        <a:ext uri="{9D8B030D-6E8A-4147-A177-3AD203B41FA5}">
                          <a16:colId xmlns:a16="http://schemas.microsoft.com/office/drawing/2014/main" val="896648802"/>
                        </a:ext>
                      </a:extLst>
                    </a:gridCol>
                  </a:tblGrid>
                  <a:tr h="38716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6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j-lt"/>
                              <a:ea typeface="+mn-ea"/>
                              <a:cs typeface="+mn-cs"/>
                            </a:rPr>
                            <a:t>201242.5091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9267" t="-1563" r="-473" b="-8062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59638200"/>
                      </a:ext>
                    </a:extLst>
                  </a:tr>
                  <a:tr h="387165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b="0" dirty="0"/>
                            <a:t>0.057</a:t>
                          </a:r>
                          <a:endParaRPr lang="ar-JO" sz="16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9267" t="-103175" r="-473" b="-7190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794309"/>
                      </a:ext>
                    </a:extLst>
                  </a:tr>
                  <a:tr h="387165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600" b="0" dirty="0"/>
                            <a:t>0.057</a:t>
                          </a:r>
                          <a:endParaRPr lang="ar-JO" sz="16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9267" t="-200000" r="-473" b="-6078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18293373"/>
                      </a:ext>
                    </a:extLst>
                  </a:tr>
                  <a:tr h="38716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60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11418.72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9267" t="-300000" r="-473" b="-5078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54183615"/>
                      </a:ext>
                    </a:extLst>
                  </a:tr>
                  <a:tr h="38716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60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11418.72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9267" t="-406349" r="-473" b="-4158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58491526"/>
                      </a:ext>
                    </a:extLst>
                  </a:tr>
                  <a:tr h="387165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10566.5449</a:t>
                          </a:r>
                          <a:endParaRPr kumimoji="0" lang="en-US" sz="16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entury Gothic" panose="020B0502020202020204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9267" t="-498438" r="-473" b="-3093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9456699"/>
                      </a:ext>
                    </a:extLst>
                  </a:tr>
                  <a:tr h="387165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10566.5449</a:t>
                          </a:r>
                          <a:endParaRPr kumimoji="0" lang="en-US" sz="16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entury Gothic" panose="020B0502020202020204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9267" t="-598438" r="-473" b="-2093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32436491"/>
                      </a:ext>
                    </a:extLst>
                  </a:tr>
                  <a:tr h="38716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7.5 %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9267" t="-709524" r="-473" b="-1126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06484103"/>
                      </a:ext>
                    </a:extLst>
                  </a:tr>
                  <a:tr h="38716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07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600" b="0" dirty="0">
                              <a:effectLst/>
                            </a:rPr>
                            <a:t>7.5 %</a:t>
                          </a:r>
                          <a:endParaRPr lang="en-US" sz="1600" b="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9267" t="-796875" r="-473" b="-109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4746384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عنصر نائب للمحتوى 2">
                <a:extLst>
                  <a:ext uri="{FF2B5EF4-FFF2-40B4-BE49-F238E27FC236}">
                    <a16:creationId xmlns:a16="http://schemas.microsoft.com/office/drawing/2014/main" id="{F2471E97-03F9-441C-8E43-8CC71ADBE1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98289" y="2309676"/>
                <a:ext cx="5431659" cy="3924214"/>
              </a:xfrm>
            </p:spPr>
            <p:txBody>
              <a:bodyPr>
                <a:normAutofit/>
              </a:bodyPr>
              <a:lstStyle/>
              <a:p>
                <a:pPr algn="l" rtl="0">
                  <a:lnSpc>
                    <a:spcPct val="150000"/>
                  </a:lnSpc>
                </a:pPr>
                <a:r>
                  <a:rPr lang="en-US" dirty="0">
                    <a:solidFill>
                      <a:schemeClr val="tx1"/>
                    </a:solidFill>
                  </a:rPr>
                  <a:t>Effective Weight (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) = DL + SD + 0.25 LL</a:t>
                </a:r>
              </a:p>
              <a:p>
                <a:pPr algn="l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𝐷𝑆</m:t>
                            </m:r>
                          </m:sub>
                        </m:sSub>
                      </m:num>
                      <m:den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den>
                    </m:f>
                  </m:oMath>
                </a14:m>
                <a:endParaRPr lang="en-US" i="1" dirty="0">
                  <a:solidFill>
                    <a:schemeClr val="dk1"/>
                  </a:solidFill>
                  <a:latin typeface="Cambria Math" panose="02040503050406030204" pitchFamily="18" charset="0"/>
                </a:endParaRPr>
              </a:p>
              <a:p>
                <a:pPr algn="l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= 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044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𝐷𝑠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  <a:p>
                <a:pPr algn="l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b="0" dirty="0"/>
              </a:p>
              <a:p>
                <a:pPr algn="l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b="0" dirty="0"/>
              </a:p>
              <a:p>
                <a:pPr algn="l" rtl="0"/>
                <a:endParaRPr lang="en-US" dirty="0">
                  <a:solidFill>
                    <a:schemeClr val="tx1"/>
                  </a:solidFill>
                </a:endParaRPr>
              </a:p>
              <a:p>
                <a:pPr algn="l" rtl="0"/>
                <a:endParaRPr lang="ar-JO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عنصر نائب للمحتوى 2">
                <a:extLst>
                  <a:ext uri="{FF2B5EF4-FFF2-40B4-BE49-F238E27FC236}">
                    <a16:creationId xmlns:a16="http://schemas.microsoft.com/office/drawing/2014/main" id="{F2471E97-03F9-441C-8E43-8CC71ADBE1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98289" y="2309676"/>
                <a:ext cx="5431659" cy="3924214"/>
              </a:xfrm>
              <a:blipFill>
                <a:blip r:embed="rId5"/>
                <a:stretch>
                  <a:fillRect l="-786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996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Checking for Dynamic Response Spectrum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85422DC4-3488-4428-B17A-09CC9F58138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35789445"/>
                  </p:ext>
                </p:extLst>
              </p:nvPr>
            </p:nvGraphicFramePr>
            <p:xfrm>
              <a:off x="2804160" y="2410707"/>
              <a:ext cx="7355841" cy="4254564"/>
            </p:xfrm>
            <a:graphic>
              <a:graphicData uri="http://schemas.openxmlformats.org/drawingml/2006/table">
                <a:tbl>
                  <a:tblPr rtl="1" firstRow="1" bandRow="1">
                    <a:tableStyleId>{21E4AEA4-8DFA-4A89-87EB-49C32662AFE0}</a:tableStyleId>
                  </a:tblPr>
                  <a:tblGrid>
                    <a:gridCol w="2451947">
                      <a:extLst>
                        <a:ext uri="{9D8B030D-6E8A-4147-A177-3AD203B41FA5}">
                          <a16:colId xmlns:a16="http://schemas.microsoft.com/office/drawing/2014/main" val="3887108890"/>
                        </a:ext>
                      </a:extLst>
                    </a:gridCol>
                    <a:gridCol w="2451947">
                      <a:extLst>
                        <a:ext uri="{9D8B030D-6E8A-4147-A177-3AD203B41FA5}">
                          <a16:colId xmlns:a16="http://schemas.microsoft.com/office/drawing/2014/main" val="1830646681"/>
                        </a:ext>
                      </a:extLst>
                    </a:gridCol>
                    <a:gridCol w="2451947">
                      <a:extLst>
                        <a:ext uri="{9D8B030D-6E8A-4147-A177-3AD203B41FA5}">
                          <a16:colId xmlns:a16="http://schemas.microsoft.com/office/drawing/2014/main" val="8966488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Model-2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Model-1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886772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10566.5449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10566.5449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596382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9509.8985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9751.406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8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𝐷</m:t>
                                    </m:r>
                                    <m:r>
                                      <a:rPr lang="en-US" sz="18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77943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0.90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0.92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Ratio 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𝐷</m:t>
                                      </m:r>
                                      <m: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,</m:t>
                                      </m:r>
                                      <m: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𝑥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182933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1294.86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Modified Scale Factor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541836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10566</m:t>
                                </m:r>
                                <m:r>
                                  <a:rPr lang="en-US" sz="1800" b="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.</m:t>
                                </m:r>
                                <m:r>
                                  <a:rPr lang="en-US" sz="1800" b="0" i="1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5449</m:t>
                                </m:r>
                              </m:oMath>
                            </m:oMathPara>
                          </a14:m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10566.5449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8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584915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8148.2303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8312.9177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8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𝐷</m:t>
                                    </m:r>
                                    <m:r>
                                      <a:rPr lang="en-US" sz="18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a:rPr lang="en-US" sz="18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064841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0.77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0.79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Ratio 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𝐷</m:t>
                                      </m:r>
                                      <m:r>
                                        <a:rPr lang="en-US" sz="1800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,</m:t>
                                      </m:r>
                                      <m:r>
                                        <a:rPr lang="en-US" sz="1800" b="0" i="1" kern="1200" smtClean="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𝑦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kern="120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sz="1800" b="0" i="1" kern="1200" smtClean="0">
                                          <a:solidFill>
                                            <a:schemeClr val="dk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474638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1788.96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1753.52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Modified Scale Factor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009830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85422DC4-3488-4428-B17A-09CC9F58138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35789445"/>
                  </p:ext>
                </p:extLst>
              </p:nvPr>
            </p:nvGraphicFramePr>
            <p:xfrm>
              <a:off x="2804160" y="2410707"/>
              <a:ext cx="7355841" cy="4254564"/>
            </p:xfrm>
            <a:graphic>
              <a:graphicData uri="http://schemas.openxmlformats.org/drawingml/2006/table">
                <a:tbl>
                  <a:tblPr rtl="1" firstRow="1" bandRow="1">
                    <a:tableStyleId>{21E4AEA4-8DFA-4A89-87EB-49C32662AFE0}</a:tableStyleId>
                  </a:tblPr>
                  <a:tblGrid>
                    <a:gridCol w="2451947">
                      <a:extLst>
                        <a:ext uri="{9D8B030D-6E8A-4147-A177-3AD203B41FA5}">
                          <a16:colId xmlns:a16="http://schemas.microsoft.com/office/drawing/2014/main" val="3887108890"/>
                        </a:ext>
                      </a:extLst>
                    </a:gridCol>
                    <a:gridCol w="2451947">
                      <a:extLst>
                        <a:ext uri="{9D8B030D-6E8A-4147-A177-3AD203B41FA5}">
                          <a16:colId xmlns:a16="http://schemas.microsoft.com/office/drawing/2014/main" val="1830646681"/>
                        </a:ext>
                      </a:extLst>
                    </a:gridCol>
                    <a:gridCol w="2451947">
                      <a:extLst>
                        <a:ext uri="{9D8B030D-6E8A-4147-A177-3AD203B41FA5}">
                          <a16:colId xmlns:a16="http://schemas.microsoft.com/office/drawing/2014/main" val="8966488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Model-2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Model-1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886772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10566.5449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10566.5449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0746" t="-108197" r="-995" b="-9704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59638200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9509.8985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9751.406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0746" t="-204839" r="-995" b="-85483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794309"/>
                      </a:ext>
                    </a:extLst>
                  </a:tr>
                  <a:tr h="520954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0.90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0.92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0746" t="-219767" r="-995" b="-516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1829337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1294.86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Modified Scale Factor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54183615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498" t="-603175" r="-201244" b="-43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10566.5449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0746" t="-603175" r="-995" b="-4380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58491526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8148.2303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8312.9177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0746" t="-692188" r="-995" b="-3312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06484103"/>
                      </a:ext>
                    </a:extLst>
                  </a:tr>
                  <a:tr h="558991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0.77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0.79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0746" t="-551087" r="-995" b="-13043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47463848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1788.96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0"/>
                            </a:spcAft>
                          </a:pPr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1753.52</a:t>
                          </a:r>
                          <a:endParaRPr lang="en-US" sz="1800" b="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Modified Scale Factor</a:t>
                          </a:r>
                          <a:endParaRPr lang="ar-JO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0098301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7491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4440921" cy="702577"/>
          </a:xfrm>
        </p:spPr>
        <p:txBody>
          <a:bodyPr/>
          <a:lstStyle/>
          <a:p>
            <a:pPr rtl="0"/>
            <a:r>
              <a:rPr lang="en-US" dirty="0"/>
              <a:t>INTRUDUCTION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2B948-1B60-4D83-8D20-ABC68C311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3610" y="2470779"/>
            <a:ext cx="5892605" cy="2482222"/>
          </a:xfrm>
        </p:spPr>
        <p:txBody>
          <a:bodyPr/>
          <a:lstStyle/>
          <a:p>
            <a:pPr algn="l" rtl="0"/>
            <a:r>
              <a:rPr lang="en-US" dirty="0"/>
              <a:t>Location: Eastern area from Nablus, Palestine</a:t>
            </a:r>
          </a:p>
          <a:p>
            <a:pPr algn="l" rtl="0"/>
            <a:r>
              <a:rPr lang="en-US" dirty="0"/>
              <a:t>Nablus’s Height: 400m above mean sea level</a:t>
            </a:r>
          </a:p>
          <a:p>
            <a:pPr algn="l" rtl="0"/>
            <a:r>
              <a:rPr lang="en-US" dirty="0"/>
              <a:t>Soil Type: Rock</a:t>
            </a:r>
          </a:p>
          <a:p>
            <a:pPr algn="l" rtl="0"/>
            <a:r>
              <a:rPr lang="en-US" dirty="0"/>
              <a:t>Bearing Capacity = 350 KN/m</a:t>
            </a:r>
            <a:r>
              <a:rPr lang="en-US" baseline="30000" dirty="0"/>
              <a:t>2</a:t>
            </a:r>
          </a:p>
          <a:p>
            <a:pPr lvl="0" algn="l" rtl="0">
              <a:buClr>
                <a:srgbClr val="353535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Soil Site Class: C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4" y="1609576"/>
            <a:ext cx="5188853" cy="5783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Background Information …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101096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Structural Irregularities …</a:t>
            </a:r>
            <a:endParaRPr lang="ar-JO" sz="2800" dirty="0"/>
          </a:p>
        </p:txBody>
      </p:sp>
      <p:sp>
        <p:nvSpPr>
          <p:cNvPr id="6" name="عنصر نائب للمحتوى 2">
            <a:extLst>
              <a:ext uri="{FF2B5EF4-FFF2-40B4-BE49-F238E27FC236}">
                <a16:creationId xmlns:a16="http://schemas.microsoft.com/office/drawing/2014/main" id="{5D749DE0-5549-432A-842F-789013051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292" y="2309677"/>
            <a:ext cx="3241268" cy="606944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/>
              <a:t>Horizontal Irregularities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E1B402F-D262-4F55-843F-C208C42601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168147"/>
              </p:ext>
            </p:extLst>
          </p:nvPr>
        </p:nvGraphicFramePr>
        <p:xfrm>
          <a:off x="3647438" y="3616722"/>
          <a:ext cx="6096000" cy="222504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84711039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2003512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80513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Model-2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Model-1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0053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Type 1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5094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Type 2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6772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Type 3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82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Type 4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3971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Type 5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5510405"/>
                  </a:ext>
                </a:extLst>
              </a:tr>
            </a:tbl>
          </a:graphicData>
        </a:graphic>
      </p:graphicFrame>
      <p:sp>
        <p:nvSpPr>
          <p:cNvPr id="7" name="عنصر نائب للمحتوى 2">
            <a:extLst>
              <a:ext uri="{FF2B5EF4-FFF2-40B4-BE49-F238E27FC236}">
                <a16:creationId xmlns:a16="http://schemas.microsoft.com/office/drawing/2014/main" id="{CE90A9A3-A4E1-4A55-993F-86569D37CCCC}"/>
              </a:ext>
            </a:extLst>
          </p:cNvPr>
          <p:cNvSpPr txBox="1">
            <a:spLocks/>
          </p:cNvSpPr>
          <p:nvPr/>
        </p:nvSpPr>
        <p:spPr>
          <a:xfrm>
            <a:off x="5331171" y="3176015"/>
            <a:ext cx="2728534" cy="606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lnSpc>
                <a:spcPct val="150000"/>
              </a:lnSpc>
              <a:buNone/>
            </a:pPr>
            <a:r>
              <a:rPr lang="en-US" sz="1600" dirty="0"/>
              <a:t>Horizontal Irregularities</a:t>
            </a:r>
          </a:p>
        </p:txBody>
      </p:sp>
    </p:spTree>
    <p:extLst>
      <p:ext uri="{BB962C8B-B14F-4D97-AF65-F5344CB8AC3E}">
        <p14:creationId xmlns:p14="http://schemas.microsoft.com/office/powerpoint/2010/main" val="264604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Structural Irregularities …</a:t>
            </a:r>
            <a:endParaRPr lang="ar-JO" sz="2800" dirty="0"/>
          </a:p>
        </p:txBody>
      </p:sp>
      <p:sp>
        <p:nvSpPr>
          <p:cNvPr id="6" name="عنصر نائب للمحتوى 2">
            <a:extLst>
              <a:ext uri="{FF2B5EF4-FFF2-40B4-BE49-F238E27FC236}">
                <a16:creationId xmlns:a16="http://schemas.microsoft.com/office/drawing/2014/main" id="{5D749DE0-5549-432A-842F-789013051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290" y="2309677"/>
            <a:ext cx="2993750" cy="631643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/>
              <a:t>Vertical Irregularities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E1B402F-D262-4F55-843F-C208C42601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676216"/>
              </p:ext>
            </p:extLst>
          </p:nvPr>
        </p:nvGraphicFramePr>
        <p:xfrm>
          <a:off x="3445802" y="3585228"/>
          <a:ext cx="6096000" cy="222504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84711039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2003512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80513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Model-2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Model-1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0053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Type 1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5094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Type 2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6772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Type 3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82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Type 4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3971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Type 5</a:t>
                      </a:r>
                      <a:endParaRPr lang="ar-JO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5510405"/>
                  </a:ext>
                </a:extLst>
              </a:tr>
            </a:tbl>
          </a:graphicData>
        </a:graphic>
      </p:graphicFrame>
      <p:sp>
        <p:nvSpPr>
          <p:cNvPr id="7" name="عنصر نائب للمحتوى 2">
            <a:extLst>
              <a:ext uri="{FF2B5EF4-FFF2-40B4-BE49-F238E27FC236}">
                <a16:creationId xmlns:a16="http://schemas.microsoft.com/office/drawing/2014/main" id="{00B644CC-BC01-4A9C-8842-63ACB6942FE0}"/>
              </a:ext>
            </a:extLst>
          </p:cNvPr>
          <p:cNvSpPr txBox="1">
            <a:spLocks/>
          </p:cNvSpPr>
          <p:nvPr/>
        </p:nvSpPr>
        <p:spPr>
          <a:xfrm>
            <a:off x="5364628" y="3176015"/>
            <a:ext cx="2258349" cy="606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lnSpc>
                <a:spcPct val="150000"/>
              </a:lnSpc>
              <a:buNone/>
            </a:pPr>
            <a:r>
              <a:rPr lang="en-US" sz="1600" dirty="0"/>
              <a:t>Vertical Irregularities</a:t>
            </a:r>
          </a:p>
        </p:txBody>
      </p:sp>
    </p:spTree>
    <p:extLst>
      <p:ext uri="{BB962C8B-B14F-4D97-AF65-F5344CB8AC3E}">
        <p14:creationId xmlns:p14="http://schemas.microsoft.com/office/powerpoint/2010/main" val="94289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Torsional Irregularity …</a:t>
            </a:r>
            <a:endParaRPr lang="ar-JO" sz="2800" dirty="0"/>
          </a:p>
        </p:txBody>
      </p:sp>
      <p:sp>
        <p:nvSpPr>
          <p:cNvPr id="6" name="عنصر نائب للمحتوى 2">
            <a:extLst>
              <a:ext uri="{FF2B5EF4-FFF2-40B4-BE49-F238E27FC236}">
                <a16:creationId xmlns:a16="http://schemas.microsoft.com/office/drawing/2014/main" id="{5D749DE0-5549-432A-842F-789013051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3097" y="3881509"/>
            <a:ext cx="1449821" cy="702576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/>
              <a:t>Model-1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E2A2F0F-9E80-46FF-8B71-FE0C9B2D7A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794254"/>
              </p:ext>
            </p:extLst>
          </p:nvPr>
        </p:nvGraphicFramePr>
        <p:xfrm>
          <a:off x="4166629" y="2475914"/>
          <a:ext cx="7250399" cy="383766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132561">
                  <a:extLst>
                    <a:ext uri="{9D8B030D-6E8A-4147-A177-3AD203B41FA5}">
                      <a16:colId xmlns:a16="http://schemas.microsoft.com/office/drawing/2014/main" val="1390436002"/>
                    </a:ext>
                  </a:extLst>
                </a:gridCol>
                <a:gridCol w="1160943">
                  <a:extLst>
                    <a:ext uri="{9D8B030D-6E8A-4147-A177-3AD203B41FA5}">
                      <a16:colId xmlns:a16="http://schemas.microsoft.com/office/drawing/2014/main" val="1901523599"/>
                    </a:ext>
                  </a:extLst>
                </a:gridCol>
                <a:gridCol w="1357790">
                  <a:extLst>
                    <a:ext uri="{9D8B030D-6E8A-4147-A177-3AD203B41FA5}">
                      <a16:colId xmlns:a16="http://schemas.microsoft.com/office/drawing/2014/main" val="1163694990"/>
                    </a:ext>
                  </a:extLst>
                </a:gridCol>
                <a:gridCol w="1535411">
                  <a:extLst>
                    <a:ext uri="{9D8B030D-6E8A-4147-A177-3AD203B41FA5}">
                      <a16:colId xmlns:a16="http://schemas.microsoft.com/office/drawing/2014/main" val="3056347558"/>
                    </a:ext>
                  </a:extLst>
                </a:gridCol>
                <a:gridCol w="943037">
                  <a:extLst>
                    <a:ext uri="{9D8B030D-6E8A-4147-A177-3AD203B41FA5}">
                      <a16:colId xmlns:a16="http://schemas.microsoft.com/office/drawing/2014/main" val="3857968731"/>
                    </a:ext>
                  </a:extLst>
                </a:gridCol>
                <a:gridCol w="1120657">
                  <a:extLst>
                    <a:ext uri="{9D8B030D-6E8A-4147-A177-3AD203B41FA5}">
                      <a16:colId xmlns:a16="http://schemas.microsoft.com/office/drawing/2014/main" val="3467935870"/>
                    </a:ext>
                  </a:extLst>
                </a:gridCol>
              </a:tblGrid>
              <a:tr h="767532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Direction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Max drift 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(mm)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Average drift (mm)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Ratio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Check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1045377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0.3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0.243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1.236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13773538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4.362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3.572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1.221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0908802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Story2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2.683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2.114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1.269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32288356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5.33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4.35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1.225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09980484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0.125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0.113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49424014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1.935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1.538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1.258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46789600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Story2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1.178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1.637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67226058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Story1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6.557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4.933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1.329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31251245"/>
                  </a:ext>
                </a:extLst>
              </a:tr>
            </a:tbl>
          </a:graphicData>
        </a:graphic>
      </p:graphicFrame>
      <p:sp>
        <p:nvSpPr>
          <p:cNvPr id="9" name="عنصر نائب للمحتوى 2">
            <a:extLst>
              <a:ext uri="{FF2B5EF4-FFF2-40B4-BE49-F238E27FC236}">
                <a16:creationId xmlns:a16="http://schemas.microsoft.com/office/drawing/2014/main" id="{E61696FB-E60B-44FD-996E-C04E163C6E8D}"/>
              </a:ext>
            </a:extLst>
          </p:cNvPr>
          <p:cNvSpPr txBox="1">
            <a:spLocks/>
          </p:cNvSpPr>
          <p:nvPr/>
        </p:nvSpPr>
        <p:spPr>
          <a:xfrm>
            <a:off x="6662655" y="2085415"/>
            <a:ext cx="2258349" cy="606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lnSpc>
                <a:spcPct val="150000"/>
              </a:lnSpc>
              <a:buNone/>
            </a:pPr>
            <a:r>
              <a:rPr lang="en-US" sz="1600" dirty="0"/>
              <a:t>Torsional Irregularity</a:t>
            </a:r>
          </a:p>
        </p:txBody>
      </p:sp>
      <p:sp>
        <p:nvSpPr>
          <p:cNvPr id="10" name="عنصر نائب للمحتوى 2">
            <a:extLst>
              <a:ext uri="{FF2B5EF4-FFF2-40B4-BE49-F238E27FC236}">
                <a16:creationId xmlns:a16="http://schemas.microsoft.com/office/drawing/2014/main" id="{E61B0A17-C26E-4A34-8DD9-AAC52BE14A66}"/>
              </a:ext>
            </a:extLst>
          </p:cNvPr>
          <p:cNvSpPr txBox="1">
            <a:spLocks/>
          </p:cNvSpPr>
          <p:nvPr/>
        </p:nvSpPr>
        <p:spPr>
          <a:xfrm>
            <a:off x="2213096" y="3881509"/>
            <a:ext cx="1449821" cy="702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</a:pPr>
            <a:r>
              <a:rPr lang="en-US" dirty="0"/>
              <a:t>Model-2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8EC9BE1-DD43-4CCD-88C1-BF7CC2493B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804471"/>
              </p:ext>
            </p:extLst>
          </p:nvPr>
        </p:nvGraphicFramePr>
        <p:xfrm>
          <a:off x="4166629" y="2475914"/>
          <a:ext cx="7250399" cy="383766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132561">
                  <a:extLst>
                    <a:ext uri="{9D8B030D-6E8A-4147-A177-3AD203B41FA5}">
                      <a16:colId xmlns:a16="http://schemas.microsoft.com/office/drawing/2014/main" val="1390436002"/>
                    </a:ext>
                  </a:extLst>
                </a:gridCol>
                <a:gridCol w="1160943">
                  <a:extLst>
                    <a:ext uri="{9D8B030D-6E8A-4147-A177-3AD203B41FA5}">
                      <a16:colId xmlns:a16="http://schemas.microsoft.com/office/drawing/2014/main" val="1901523599"/>
                    </a:ext>
                  </a:extLst>
                </a:gridCol>
                <a:gridCol w="1357790">
                  <a:extLst>
                    <a:ext uri="{9D8B030D-6E8A-4147-A177-3AD203B41FA5}">
                      <a16:colId xmlns:a16="http://schemas.microsoft.com/office/drawing/2014/main" val="1163694990"/>
                    </a:ext>
                  </a:extLst>
                </a:gridCol>
                <a:gridCol w="1535411">
                  <a:extLst>
                    <a:ext uri="{9D8B030D-6E8A-4147-A177-3AD203B41FA5}">
                      <a16:colId xmlns:a16="http://schemas.microsoft.com/office/drawing/2014/main" val="3056347558"/>
                    </a:ext>
                  </a:extLst>
                </a:gridCol>
                <a:gridCol w="943037">
                  <a:extLst>
                    <a:ext uri="{9D8B030D-6E8A-4147-A177-3AD203B41FA5}">
                      <a16:colId xmlns:a16="http://schemas.microsoft.com/office/drawing/2014/main" val="3857968731"/>
                    </a:ext>
                  </a:extLst>
                </a:gridCol>
                <a:gridCol w="1120657">
                  <a:extLst>
                    <a:ext uri="{9D8B030D-6E8A-4147-A177-3AD203B41FA5}">
                      <a16:colId xmlns:a16="http://schemas.microsoft.com/office/drawing/2014/main" val="3467935870"/>
                    </a:ext>
                  </a:extLst>
                </a:gridCol>
              </a:tblGrid>
              <a:tr h="767532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Direction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Max drift 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(mm)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Average drift (mm)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Ratio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Check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1045377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0.164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13773538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2.888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2.399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1.204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0908802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Story2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0.921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0.702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32288356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4.063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09980484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1.094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49424014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1.554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1.381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1.126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46789600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Story2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1.289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0.81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1.591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67226058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Story1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6.435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4.883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1.318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31251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9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/>
      <p:bldP spid="9" grpId="0"/>
      <p:bldP spid="1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Stiffness-Soft Story Irregularity…</a:t>
            </a:r>
            <a:endParaRPr lang="ar-JO" sz="2800" dirty="0"/>
          </a:p>
        </p:txBody>
      </p:sp>
      <p:sp>
        <p:nvSpPr>
          <p:cNvPr id="6" name="عنصر نائب للمحتوى 2">
            <a:extLst>
              <a:ext uri="{FF2B5EF4-FFF2-40B4-BE49-F238E27FC236}">
                <a16:creationId xmlns:a16="http://schemas.microsoft.com/office/drawing/2014/main" id="{5D749DE0-5549-432A-842F-789013051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302" y="3515749"/>
            <a:ext cx="1449821" cy="866338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/>
              <a:t>Model-1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64924DF-B0A5-44DB-94A6-C08D743F33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830533"/>
              </p:ext>
            </p:extLst>
          </p:nvPr>
        </p:nvGraphicFramePr>
        <p:xfrm>
          <a:off x="3795932" y="2689961"/>
          <a:ext cx="7258930" cy="383766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133894">
                  <a:extLst>
                    <a:ext uri="{9D8B030D-6E8A-4147-A177-3AD203B41FA5}">
                      <a16:colId xmlns:a16="http://schemas.microsoft.com/office/drawing/2014/main" val="1390436002"/>
                    </a:ext>
                  </a:extLst>
                </a:gridCol>
                <a:gridCol w="1162308">
                  <a:extLst>
                    <a:ext uri="{9D8B030D-6E8A-4147-A177-3AD203B41FA5}">
                      <a16:colId xmlns:a16="http://schemas.microsoft.com/office/drawing/2014/main" val="1901523599"/>
                    </a:ext>
                  </a:extLst>
                </a:gridCol>
                <a:gridCol w="1359388">
                  <a:extLst>
                    <a:ext uri="{9D8B030D-6E8A-4147-A177-3AD203B41FA5}">
                      <a16:colId xmlns:a16="http://schemas.microsoft.com/office/drawing/2014/main" val="1163694990"/>
                    </a:ext>
                  </a:extLst>
                </a:gridCol>
                <a:gridCol w="1537218">
                  <a:extLst>
                    <a:ext uri="{9D8B030D-6E8A-4147-A177-3AD203B41FA5}">
                      <a16:colId xmlns:a16="http://schemas.microsoft.com/office/drawing/2014/main" val="3056347558"/>
                    </a:ext>
                  </a:extLst>
                </a:gridCol>
                <a:gridCol w="944147">
                  <a:extLst>
                    <a:ext uri="{9D8B030D-6E8A-4147-A177-3AD203B41FA5}">
                      <a16:colId xmlns:a16="http://schemas.microsoft.com/office/drawing/2014/main" val="3857968731"/>
                    </a:ext>
                  </a:extLst>
                </a:gridCol>
                <a:gridCol w="1121975">
                  <a:extLst>
                    <a:ext uri="{9D8B030D-6E8A-4147-A177-3AD203B41FA5}">
                      <a16:colId xmlns:a16="http://schemas.microsoft.com/office/drawing/2014/main" val="3467935870"/>
                    </a:ext>
                  </a:extLst>
                </a:gridCol>
              </a:tblGrid>
              <a:tr h="767532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Load Case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Stiffness X (KN/m)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Stiffness Y (KN/m)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Ratio 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1045377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Story4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10338782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14557255.01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2075652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Story3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1583686.62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2445302.293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0908802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Story2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3510399.98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5506136.54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221.6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32288356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Story1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2222069.98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1777157.871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63.3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24308220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Story4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EYD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3958362.46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17501453.36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09980484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Story3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EYD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656041.952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2963182.391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16.9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46789600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Story2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EYD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1316516.17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7852321.903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265.0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67226058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Story1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EYD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935484.351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2181814.705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27.9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31251245"/>
                  </a:ext>
                </a:extLst>
              </a:tr>
            </a:tbl>
          </a:graphicData>
        </a:graphic>
      </p:graphicFrame>
      <p:sp>
        <p:nvSpPr>
          <p:cNvPr id="7" name="عنصر نائب للمحتوى 2">
            <a:extLst>
              <a:ext uri="{FF2B5EF4-FFF2-40B4-BE49-F238E27FC236}">
                <a16:creationId xmlns:a16="http://schemas.microsoft.com/office/drawing/2014/main" id="{0F3DD2EF-BCBD-4623-B2CF-220C1BC34727}"/>
              </a:ext>
            </a:extLst>
          </p:cNvPr>
          <p:cNvSpPr txBox="1">
            <a:spLocks/>
          </p:cNvSpPr>
          <p:nvPr/>
        </p:nvSpPr>
        <p:spPr>
          <a:xfrm>
            <a:off x="6096000" y="2158854"/>
            <a:ext cx="3228778" cy="606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lnSpc>
                <a:spcPct val="150000"/>
              </a:lnSpc>
              <a:buNone/>
            </a:pPr>
            <a:r>
              <a:rPr lang="en-US" sz="1600" dirty="0"/>
              <a:t>Stiffness-soft story irregularity</a:t>
            </a:r>
          </a:p>
        </p:txBody>
      </p:sp>
      <p:sp>
        <p:nvSpPr>
          <p:cNvPr id="9" name="عنصر نائب للمحتوى 2">
            <a:extLst>
              <a:ext uri="{FF2B5EF4-FFF2-40B4-BE49-F238E27FC236}">
                <a16:creationId xmlns:a16="http://schemas.microsoft.com/office/drawing/2014/main" id="{92C52D97-C368-47DF-ADF5-9D4EC93241DF}"/>
              </a:ext>
            </a:extLst>
          </p:cNvPr>
          <p:cNvSpPr txBox="1">
            <a:spLocks/>
          </p:cNvSpPr>
          <p:nvPr/>
        </p:nvSpPr>
        <p:spPr>
          <a:xfrm>
            <a:off x="1801301" y="3515749"/>
            <a:ext cx="1449821" cy="866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</a:pPr>
            <a:r>
              <a:rPr lang="en-US" dirty="0"/>
              <a:t>Model-2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170F891-C588-40D4-8B3B-DCEF39F014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640602"/>
              </p:ext>
            </p:extLst>
          </p:nvPr>
        </p:nvGraphicFramePr>
        <p:xfrm>
          <a:off x="3795932" y="2692709"/>
          <a:ext cx="7258930" cy="383766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133894">
                  <a:extLst>
                    <a:ext uri="{9D8B030D-6E8A-4147-A177-3AD203B41FA5}">
                      <a16:colId xmlns:a16="http://schemas.microsoft.com/office/drawing/2014/main" val="1390436002"/>
                    </a:ext>
                  </a:extLst>
                </a:gridCol>
                <a:gridCol w="1162308">
                  <a:extLst>
                    <a:ext uri="{9D8B030D-6E8A-4147-A177-3AD203B41FA5}">
                      <a16:colId xmlns:a16="http://schemas.microsoft.com/office/drawing/2014/main" val="1901523599"/>
                    </a:ext>
                  </a:extLst>
                </a:gridCol>
                <a:gridCol w="1359388">
                  <a:extLst>
                    <a:ext uri="{9D8B030D-6E8A-4147-A177-3AD203B41FA5}">
                      <a16:colId xmlns:a16="http://schemas.microsoft.com/office/drawing/2014/main" val="1163694990"/>
                    </a:ext>
                  </a:extLst>
                </a:gridCol>
                <a:gridCol w="1537218">
                  <a:extLst>
                    <a:ext uri="{9D8B030D-6E8A-4147-A177-3AD203B41FA5}">
                      <a16:colId xmlns:a16="http://schemas.microsoft.com/office/drawing/2014/main" val="3056347558"/>
                    </a:ext>
                  </a:extLst>
                </a:gridCol>
                <a:gridCol w="944147">
                  <a:extLst>
                    <a:ext uri="{9D8B030D-6E8A-4147-A177-3AD203B41FA5}">
                      <a16:colId xmlns:a16="http://schemas.microsoft.com/office/drawing/2014/main" val="3857968731"/>
                    </a:ext>
                  </a:extLst>
                </a:gridCol>
                <a:gridCol w="1121975">
                  <a:extLst>
                    <a:ext uri="{9D8B030D-6E8A-4147-A177-3AD203B41FA5}">
                      <a16:colId xmlns:a16="http://schemas.microsoft.com/office/drawing/2014/main" val="3467935870"/>
                    </a:ext>
                  </a:extLst>
                </a:gridCol>
              </a:tblGrid>
              <a:tr h="767532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Load Case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Stiffness X (KN/m)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Stiffness Y (KN/m)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Ratio 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1045377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Story4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13963507.96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15205577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2075652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Story3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2167724.845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2823636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0908802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Story2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10573830.9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8629178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487.8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32288356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Story1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2379316.502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1611536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24308220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Story4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EYD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5557591.047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16976553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09980484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Story3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EYD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947317.861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3354133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19.7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46789600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Story2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EYD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3807720.174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11344938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338.2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67226058"/>
                  </a:ext>
                </a:extLst>
              </a:tr>
              <a:tr h="383766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Story1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EYD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973867.487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2006525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17.7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31251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1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/>
      <p:bldP spid="7" grpId="0"/>
      <p:bldP spid="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Vertical Geometric Irregularity …</a:t>
            </a:r>
            <a:endParaRPr lang="ar-JO" sz="2800" dirty="0"/>
          </a:p>
        </p:txBody>
      </p:sp>
      <p:sp>
        <p:nvSpPr>
          <p:cNvPr id="6" name="عنصر نائب للمحتوى 2">
            <a:extLst>
              <a:ext uri="{FF2B5EF4-FFF2-40B4-BE49-F238E27FC236}">
                <a16:creationId xmlns:a16="http://schemas.microsoft.com/office/drawing/2014/main" id="{5D749DE0-5549-432A-842F-789013051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290" y="2309676"/>
            <a:ext cx="3755750" cy="3676649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Vertical geometric irregularity is defined to exist where the horizontal dimension of the seismic force-resisting system in any story is more than 130% of that in an adjacent story.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0D066-74BE-4DBB-AC6D-A5ED55615D7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039330" y="2309676"/>
            <a:ext cx="5707193" cy="4350205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828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Check Type of Diaphragm …</a:t>
            </a:r>
            <a:endParaRPr lang="ar-JO" sz="28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5F2A5C5-48A5-45A2-A606-4514758FE3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338055"/>
              </p:ext>
            </p:extLst>
          </p:nvPr>
        </p:nvGraphicFramePr>
        <p:xfrm>
          <a:off x="2048604" y="2758803"/>
          <a:ext cx="8710834" cy="3946793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902465">
                  <a:extLst>
                    <a:ext uri="{9D8B030D-6E8A-4147-A177-3AD203B41FA5}">
                      <a16:colId xmlns:a16="http://schemas.microsoft.com/office/drawing/2014/main" val="2304574297"/>
                    </a:ext>
                  </a:extLst>
                </a:gridCol>
                <a:gridCol w="1182577">
                  <a:extLst>
                    <a:ext uri="{9D8B030D-6E8A-4147-A177-3AD203B41FA5}">
                      <a16:colId xmlns:a16="http://schemas.microsoft.com/office/drawing/2014/main" val="2881321146"/>
                    </a:ext>
                  </a:extLst>
                </a:gridCol>
                <a:gridCol w="1561672">
                  <a:extLst>
                    <a:ext uri="{9D8B030D-6E8A-4147-A177-3AD203B41FA5}">
                      <a16:colId xmlns:a16="http://schemas.microsoft.com/office/drawing/2014/main" val="3745254485"/>
                    </a:ext>
                  </a:extLst>
                </a:gridCol>
                <a:gridCol w="1561672">
                  <a:extLst>
                    <a:ext uri="{9D8B030D-6E8A-4147-A177-3AD203B41FA5}">
                      <a16:colId xmlns:a16="http://schemas.microsoft.com/office/drawing/2014/main" val="1842401497"/>
                    </a:ext>
                  </a:extLst>
                </a:gridCol>
                <a:gridCol w="1814407">
                  <a:extLst>
                    <a:ext uri="{9D8B030D-6E8A-4147-A177-3AD203B41FA5}">
                      <a16:colId xmlns:a16="http://schemas.microsoft.com/office/drawing/2014/main" val="2035892305"/>
                    </a:ext>
                  </a:extLst>
                </a:gridCol>
                <a:gridCol w="1688041">
                  <a:extLst>
                    <a:ext uri="{9D8B030D-6E8A-4147-A177-3AD203B41FA5}">
                      <a16:colId xmlns:a16="http://schemas.microsoft.com/office/drawing/2014/main" val="346946945"/>
                    </a:ext>
                  </a:extLst>
                </a:gridCol>
              </a:tblGrid>
              <a:tr h="773633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Direction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Average displacement (mm)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Mid-Point displacement (mm)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2*Avg. displacement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Rigid/Flexible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extLst>
                  <a:ext uri="{0D108BD9-81ED-4DB2-BD59-A6C34878D82A}">
                    <a16:rowId xmlns:a16="http://schemas.microsoft.com/office/drawing/2014/main" val="3772095769"/>
                  </a:ext>
                </a:extLst>
              </a:tr>
              <a:tr h="396645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5.717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4.261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11.434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Rigid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03341734"/>
                  </a:ext>
                </a:extLst>
              </a:tr>
              <a:tr h="396645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Story2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8.003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5.882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16.006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Rigid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5527067"/>
                  </a:ext>
                </a:extLst>
              </a:tr>
              <a:tr h="396645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11.719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8.819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23.438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Rigid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7279937"/>
                  </a:ext>
                </a:extLst>
              </a:tr>
              <a:tr h="396645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11.992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9.025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23.984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Rigid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80575667"/>
                  </a:ext>
                </a:extLst>
              </a:tr>
              <a:tr h="396645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Story1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6.067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5.189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12.134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Rigid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33930982"/>
                  </a:ext>
                </a:extLst>
              </a:tr>
              <a:tr h="396645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Story2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7.071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5.995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14.142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Rigid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38216495"/>
                  </a:ext>
                </a:extLst>
              </a:tr>
              <a:tr h="396645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9.032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7.604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18.064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Rigid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98369781"/>
                  </a:ext>
                </a:extLst>
              </a:tr>
              <a:tr h="396645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9.791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8.734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19.582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Rigid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43398754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6BD1C162-23E3-4480-8DD7-2A524933C12D}"/>
              </a:ext>
            </a:extLst>
          </p:cNvPr>
          <p:cNvSpPr/>
          <p:nvPr/>
        </p:nvSpPr>
        <p:spPr>
          <a:xfrm>
            <a:off x="4627124" y="2420249"/>
            <a:ext cx="35537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a typeface="Calibri" panose="020F0502020204030204" pitchFamily="34" charset="0"/>
              </a:rPr>
              <a:t>Type of diaphragm in Model-1 </a:t>
            </a:r>
            <a:endParaRPr lang="ar-JO" sz="16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C52A056-ADB4-40F5-809D-9A22216613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325581"/>
              </p:ext>
            </p:extLst>
          </p:nvPr>
        </p:nvGraphicFramePr>
        <p:xfrm>
          <a:off x="2048604" y="2758802"/>
          <a:ext cx="8710834" cy="3946793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902465">
                  <a:extLst>
                    <a:ext uri="{9D8B030D-6E8A-4147-A177-3AD203B41FA5}">
                      <a16:colId xmlns:a16="http://schemas.microsoft.com/office/drawing/2014/main" val="2304574297"/>
                    </a:ext>
                  </a:extLst>
                </a:gridCol>
                <a:gridCol w="1182577">
                  <a:extLst>
                    <a:ext uri="{9D8B030D-6E8A-4147-A177-3AD203B41FA5}">
                      <a16:colId xmlns:a16="http://schemas.microsoft.com/office/drawing/2014/main" val="2881321146"/>
                    </a:ext>
                  </a:extLst>
                </a:gridCol>
                <a:gridCol w="1561672">
                  <a:extLst>
                    <a:ext uri="{9D8B030D-6E8A-4147-A177-3AD203B41FA5}">
                      <a16:colId xmlns:a16="http://schemas.microsoft.com/office/drawing/2014/main" val="3745254485"/>
                    </a:ext>
                  </a:extLst>
                </a:gridCol>
                <a:gridCol w="1561672">
                  <a:extLst>
                    <a:ext uri="{9D8B030D-6E8A-4147-A177-3AD203B41FA5}">
                      <a16:colId xmlns:a16="http://schemas.microsoft.com/office/drawing/2014/main" val="1842401497"/>
                    </a:ext>
                  </a:extLst>
                </a:gridCol>
                <a:gridCol w="1814407">
                  <a:extLst>
                    <a:ext uri="{9D8B030D-6E8A-4147-A177-3AD203B41FA5}">
                      <a16:colId xmlns:a16="http://schemas.microsoft.com/office/drawing/2014/main" val="2035892305"/>
                    </a:ext>
                  </a:extLst>
                </a:gridCol>
                <a:gridCol w="1688041">
                  <a:extLst>
                    <a:ext uri="{9D8B030D-6E8A-4147-A177-3AD203B41FA5}">
                      <a16:colId xmlns:a16="http://schemas.microsoft.com/office/drawing/2014/main" val="346946945"/>
                    </a:ext>
                  </a:extLst>
                </a:gridCol>
              </a:tblGrid>
              <a:tr h="773633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Direction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Average displacement (mm)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Mid-Point displacement (mm)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2*Avg. displacement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Rigid/Flexible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extLst>
                  <a:ext uri="{0D108BD9-81ED-4DB2-BD59-A6C34878D82A}">
                    <a16:rowId xmlns:a16="http://schemas.microsoft.com/office/drawing/2014/main" val="3772095769"/>
                  </a:ext>
                </a:extLst>
              </a:tr>
              <a:tr h="396645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5.487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4.085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10.974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Rigid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03341734"/>
                  </a:ext>
                </a:extLst>
              </a:tr>
              <a:tr h="396645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Story2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6.445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4.756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12.89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Rigid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5527067"/>
                  </a:ext>
                </a:extLst>
              </a:tr>
              <a:tr h="396645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9.334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7.111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18.668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Rigid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7279937"/>
                  </a:ext>
                </a:extLst>
              </a:tr>
              <a:tr h="396645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9.512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7.252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19.024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Rigid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80575667"/>
                  </a:ext>
                </a:extLst>
              </a:tr>
              <a:tr h="396645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Story1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6.406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5.466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12.812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Rigid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33930982"/>
                  </a:ext>
                </a:extLst>
              </a:tr>
              <a:tr h="396645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Story2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7.286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6.396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14.572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Rigid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38216495"/>
                  </a:ext>
                </a:extLst>
              </a:tr>
              <a:tr h="396645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9.131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8.005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18.262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Rigid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98369781"/>
                  </a:ext>
                </a:extLst>
              </a:tr>
              <a:tr h="396645"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Story4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2" marR="6624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10.216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9.237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20.432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Rigid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43398754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3DEDFAD3-CF33-485D-B47A-E3BCDFA1A076}"/>
              </a:ext>
            </a:extLst>
          </p:cNvPr>
          <p:cNvSpPr/>
          <p:nvPr/>
        </p:nvSpPr>
        <p:spPr>
          <a:xfrm>
            <a:off x="4627124" y="2420248"/>
            <a:ext cx="35537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ea typeface="Calibri" panose="020F0502020204030204" pitchFamily="34" charset="0"/>
              </a:rPr>
              <a:t>Type of diaphragm in Model-2 </a:t>
            </a:r>
            <a:endParaRPr lang="ar-JO" sz="1600" dirty="0"/>
          </a:p>
        </p:txBody>
      </p:sp>
    </p:spTree>
    <p:extLst>
      <p:ext uri="{BB962C8B-B14F-4D97-AF65-F5344CB8AC3E}">
        <p14:creationId xmlns:p14="http://schemas.microsoft.com/office/powerpoint/2010/main" val="30005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Check Amplification of Accidental Eccentricity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EA7C61D-BF57-481A-9B82-0D4C3E19EB12}"/>
                  </a:ext>
                </a:extLst>
              </p:cNvPr>
              <p:cNvSpPr/>
              <p:nvPr/>
            </p:nvSpPr>
            <p:spPr>
              <a:xfrm>
                <a:off x="830318" y="3378550"/>
                <a:ext cx="2149114" cy="7755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J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JO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JO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ar-JO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ar-JO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ar-JO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ar-JO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ar-J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ar-JO" i="1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ar-JO" i="1">
                                          <a:latin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ar-JO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ar-JO" i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ar-JO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ar-JO" i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  <m:sSub>
                                    <m:sSubPr>
                                      <m:ctrlPr>
                                        <a:rPr lang="ar-J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ar-JO" i="1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ar-JO" i="1">
                                          <a:latin typeface="Cambria Math" panose="02040503050406030204" pitchFamily="18" charset="0"/>
                                        </a:rPr>
                                        <m:t>𝑎𝑣𝑔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ar-JO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ar-JO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EA7C61D-BF57-481A-9B82-0D4C3E19EB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318" y="3378550"/>
                <a:ext cx="2149114" cy="77559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19E370F9-C58B-4171-80AB-26F26E8AB8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0275546"/>
                  </p:ext>
                </p:extLst>
              </p:nvPr>
            </p:nvGraphicFramePr>
            <p:xfrm>
              <a:off x="3418237" y="2778998"/>
              <a:ext cx="8550087" cy="3754321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843022">
                      <a:extLst>
                        <a:ext uri="{9D8B030D-6E8A-4147-A177-3AD203B41FA5}">
                          <a16:colId xmlns:a16="http://schemas.microsoft.com/office/drawing/2014/main" val="2869936164"/>
                        </a:ext>
                      </a:extLst>
                    </a:gridCol>
                    <a:gridCol w="1072596">
                      <a:extLst>
                        <a:ext uri="{9D8B030D-6E8A-4147-A177-3AD203B41FA5}">
                          <a16:colId xmlns:a16="http://schemas.microsoft.com/office/drawing/2014/main" val="3436915331"/>
                        </a:ext>
                      </a:extLst>
                    </a:gridCol>
                    <a:gridCol w="1933110">
                      <a:extLst>
                        <a:ext uri="{9D8B030D-6E8A-4147-A177-3AD203B41FA5}">
                          <a16:colId xmlns:a16="http://schemas.microsoft.com/office/drawing/2014/main" val="2165766728"/>
                        </a:ext>
                      </a:extLst>
                    </a:gridCol>
                    <a:gridCol w="1747408">
                      <a:extLst>
                        <a:ext uri="{9D8B030D-6E8A-4147-A177-3AD203B41FA5}">
                          <a16:colId xmlns:a16="http://schemas.microsoft.com/office/drawing/2014/main" val="1758544831"/>
                        </a:ext>
                      </a:extLst>
                    </a:gridCol>
                    <a:gridCol w="1294827">
                      <a:extLst>
                        <a:ext uri="{9D8B030D-6E8A-4147-A177-3AD203B41FA5}">
                          <a16:colId xmlns:a16="http://schemas.microsoft.com/office/drawing/2014/main" val="3846070343"/>
                        </a:ext>
                      </a:extLst>
                    </a:gridCol>
                    <a:gridCol w="1659124">
                      <a:extLst>
                        <a:ext uri="{9D8B030D-6E8A-4147-A177-3AD203B41FA5}">
                          <a16:colId xmlns:a16="http://schemas.microsoft.com/office/drawing/2014/main" val="4289103126"/>
                        </a:ext>
                      </a:extLst>
                    </a:gridCol>
                  </a:tblGrid>
                  <a:tr h="776161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 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Direction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Max displacement</a:t>
                          </a:r>
                        </a:p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(mm)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Average displacement (mm)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Amplified Eccentricity =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e>
                                <m:sub>
                                  <m:r>
                                    <a:rPr lang="en-US" sz="16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  <m:r>
                                <a:rPr lang="en-US" sz="16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sz="16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16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6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𝟎𝟓</m:t>
                              </m:r>
                            </m:oMath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extLst>
                      <a:ext uri="{0D108BD9-81ED-4DB2-BD59-A6C34878D82A}">
                        <a16:rowId xmlns:a16="http://schemas.microsoft.com/office/drawing/2014/main" val="476272070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X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12.26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9.923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1.0600649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433084826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X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11.979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9.697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1.059751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238693768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X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7.923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6.389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1.0679503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0.054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5406971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Story1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X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5.33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4.35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1.0425897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147185954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7.757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6.854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0.8894814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732448410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7.639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6.513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0.9553189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50284330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6.28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5.121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1.0443528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186010259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Story1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5.266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4.348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1.0186386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0.051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8273913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19E370F9-C58B-4171-80AB-26F26E8AB8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0275546"/>
                  </p:ext>
                </p:extLst>
              </p:nvPr>
            </p:nvGraphicFramePr>
            <p:xfrm>
              <a:off x="3418237" y="2778998"/>
              <a:ext cx="8550087" cy="3754321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843022">
                      <a:extLst>
                        <a:ext uri="{9D8B030D-6E8A-4147-A177-3AD203B41FA5}">
                          <a16:colId xmlns:a16="http://schemas.microsoft.com/office/drawing/2014/main" val="2869936164"/>
                        </a:ext>
                      </a:extLst>
                    </a:gridCol>
                    <a:gridCol w="1072596">
                      <a:extLst>
                        <a:ext uri="{9D8B030D-6E8A-4147-A177-3AD203B41FA5}">
                          <a16:colId xmlns:a16="http://schemas.microsoft.com/office/drawing/2014/main" val="3436915331"/>
                        </a:ext>
                      </a:extLst>
                    </a:gridCol>
                    <a:gridCol w="1933110">
                      <a:extLst>
                        <a:ext uri="{9D8B030D-6E8A-4147-A177-3AD203B41FA5}">
                          <a16:colId xmlns:a16="http://schemas.microsoft.com/office/drawing/2014/main" val="2165766728"/>
                        </a:ext>
                      </a:extLst>
                    </a:gridCol>
                    <a:gridCol w="1747408">
                      <a:extLst>
                        <a:ext uri="{9D8B030D-6E8A-4147-A177-3AD203B41FA5}">
                          <a16:colId xmlns:a16="http://schemas.microsoft.com/office/drawing/2014/main" val="1758544831"/>
                        </a:ext>
                      </a:extLst>
                    </a:gridCol>
                    <a:gridCol w="1294827">
                      <a:extLst>
                        <a:ext uri="{9D8B030D-6E8A-4147-A177-3AD203B41FA5}">
                          <a16:colId xmlns:a16="http://schemas.microsoft.com/office/drawing/2014/main" val="3846070343"/>
                        </a:ext>
                      </a:extLst>
                    </a:gridCol>
                    <a:gridCol w="1659124">
                      <a:extLst>
                        <a:ext uri="{9D8B030D-6E8A-4147-A177-3AD203B41FA5}">
                          <a16:colId xmlns:a16="http://schemas.microsoft.com/office/drawing/2014/main" val="4289103126"/>
                        </a:ext>
                      </a:extLst>
                    </a:gridCol>
                  </a:tblGrid>
                  <a:tr h="776161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 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Direction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Max displacement</a:t>
                          </a:r>
                        </a:p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(mm)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Average displacement (mm)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37853" marR="37853" marT="0" marB="0" anchor="ctr">
                        <a:blipFill>
                          <a:blip r:embed="rId3"/>
                          <a:stretch>
                            <a:fillRect l="-431925" t="-4688" r="-129577" b="-3898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37853" marR="37853" marT="0" marB="0" anchor="ctr">
                        <a:blipFill>
                          <a:blip r:embed="rId3"/>
                          <a:stretch>
                            <a:fillRect l="-416544" t="-4688" r="-1471" b="-3898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76272070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X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12.26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9.923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1.0600649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433084826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X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11.979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9.697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1.059751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238693768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X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7.923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6.389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1.0679503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0.054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5406971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Story1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X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5.33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4.35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1.0425897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147185954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7.757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6.854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0.8894814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732448410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7.639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6.513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0.9553189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50284330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6.28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5.121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1.0443528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186010259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Story1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5.266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4.348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1.0186386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i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0.051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82739130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4A00F3D4-C6D8-41EA-81F1-8A80FEB3D18E}"/>
              </a:ext>
            </a:extLst>
          </p:cNvPr>
          <p:cNvSpPr/>
          <p:nvPr/>
        </p:nvSpPr>
        <p:spPr>
          <a:xfrm>
            <a:off x="4627124" y="2420247"/>
            <a:ext cx="6132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Check amplification of accidental eccentricity (Model-1)</a:t>
            </a:r>
            <a:endParaRPr lang="ar-JO" sz="16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7C86DB-9B50-4249-99AF-D8E1AAF0406B}"/>
              </a:ext>
            </a:extLst>
          </p:cNvPr>
          <p:cNvSpPr/>
          <p:nvPr/>
        </p:nvSpPr>
        <p:spPr>
          <a:xfrm>
            <a:off x="4627124" y="2440444"/>
            <a:ext cx="6132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Check amplification of accidental eccentricity (Model-2)</a:t>
            </a:r>
            <a:endParaRPr lang="ar-JO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AE23FE51-50D3-48EF-8245-66F4F5F72FD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5228922"/>
                  </p:ext>
                </p:extLst>
              </p:nvPr>
            </p:nvGraphicFramePr>
            <p:xfrm>
              <a:off x="3418237" y="2758801"/>
              <a:ext cx="8550087" cy="3754321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843022">
                      <a:extLst>
                        <a:ext uri="{9D8B030D-6E8A-4147-A177-3AD203B41FA5}">
                          <a16:colId xmlns:a16="http://schemas.microsoft.com/office/drawing/2014/main" val="2869936164"/>
                        </a:ext>
                      </a:extLst>
                    </a:gridCol>
                    <a:gridCol w="1072596">
                      <a:extLst>
                        <a:ext uri="{9D8B030D-6E8A-4147-A177-3AD203B41FA5}">
                          <a16:colId xmlns:a16="http://schemas.microsoft.com/office/drawing/2014/main" val="3436915331"/>
                        </a:ext>
                      </a:extLst>
                    </a:gridCol>
                    <a:gridCol w="1933110">
                      <a:extLst>
                        <a:ext uri="{9D8B030D-6E8A-4147-A177-3AD203B41FA5}">
                          <a16:colId xmlns:a16="http://schemas.microsoft.com/office/drawing/2014/main" val="2165766728"/>
                        </a:ext>
                      </a:extLst>
                    </a:gridCol>
                    <a:gridCol w="1747408">
                      <a:extLst>
                        <a:ext uri="{9D8B030D-6E8A-4147-A177-3AD203B41FA5}">
                          <a16:colId xmlns:a16="http://schemas.microsoft.com/office/drawing/2014/main" val="1758544831"/>
                        </a:ext>
                      </a:extLst>
                    </a:gridCol>
                    <a:gridCol w="1294827">
                      <a:extLst>
                        <a:ext uri="{9D8B030D-6E8A-4147-A177-3AD203B41FA5}">
                          <a16:colId xmlns:a16="http://schemas.microsoft.com/office/drawing/2014/main" val="3846070343"/>
                        </a:ext>
                      </a:extLst>
                    </a:gridCol>
                    <a:gridCol w="1659124">
                      <a:extLst>
                        <a:ext uri="{9D8B030D-6E8A-4147-A177-3AD203B41FA5}">
                          <a16:colId xmlns:a16="http://schemas.microsoft.com/office/drawing/2014/main" val="4289103126"/>
                        </a:ext>
                      </a:extLst>
                    </a:gridCol>
                  </a:tblGrid>
                  <a:tr h="776161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 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Direction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Max displacement</a:t>
                          </a:r>
                        </a:p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(mm)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Average displacement (mm)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Amplified Eccentricity =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e>
                                <m:sub>
                                  <m:r>
                                    <a:rPr lang="en-US" sz="16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  <m:r>
                                <a:rPr lang="en-US" sz="16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sz="16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16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6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𝟎𝟓</m:t>
                              </m:r>
                            </m:oMath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extLst>
                      <a:ext uri="{0D108BD9-81ED-4DB2-BD59-A6C34878D82A}">
                        <a16:rowId xmlns:a16="http://schemas.microsoft.com/office/drawing/2014/main" val="476272070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X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8.722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7.111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1.04474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433084826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X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8.538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6.959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1.045337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238693768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X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5.856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4.729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1.064881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5406971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Story1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X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4.063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1.051681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147185954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8.559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7.587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0.883778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732448410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8.433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6.815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1.063335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50284330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6.982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5.406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1.158364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0.058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186010259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Story1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6.153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4.715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1.182627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0.060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8273913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AE23FE51-50D3-48EF-8245-66F4F5F72FD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5228922"/>
                  </p:ext>
                </p:extLst>
              </p:nvPr>
            </p:nvGraphicFramePr>
            <p:xfrm>
              <a:off x="3418237" y="2758801"/>
              <a:ext cx="8550087" cy="3754321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843022">
                      <a:extLst>
                        <a:ext uri="{9D8B030D-6E8A-4147-A177-3AD203B41FA5}">
                          <a16:colId xmlns:a16="http://schemas.microsoft.com/office/drawing/2014/main" val="2869936164"/>
                        </a:ext>
                      </a:extLst>
                    </a:gridCol>
                    <a:gridCol w="1072596">
                      <a:extLst>
                        <a:ext uri="{9D8B030D-6E8A-4147-A177-3AD203B41FA5}">
                          <a16:colId xmlns:a16="http://schemas.microsoft.com/office/drawing/2014/main" val="3436915331"/>
                        </a:ext>
                      </a:extLst>
                    </a:gridCol>
                    <a:gridCol w="1933110">
                      <a:extLst>
                        <a:ext uri="{9D8B030D-6E8A-4147-A177-3AD203B41FA5}">
                          <a16:colId xmlns:a16="http://schemas.microsoft.com/office/drawing/2014/main" val="2165766728"/>
                        </a:ext>
                      </a:extLst>
                    </a:gridCol>
                    <a:gridCol w="1747408">
                      <a:extLst>
                        <a:ext uri="{9D8B030D-6E8A-4147-A177-3AD203B41FA5}">
                          <a16:colId xmlns:a16="http://schemas.microsoft.com/office/drawing/2014/main" val="1758544831"/>
                        </a:ext>
                      </a:extLst>
                    </a:gridCol>
                    <a:gridCol w="1294827">
                      <a:extLst>
                        <a:ext uri="{9D8B030D-6E8A-4147-A177-3AD203B41FA5}">
                          <a16:colId xmlns:a16="http://schemas.microsoft.com/office/drawing/2014/main" val="3846070343"/>
                        </a:ext>
                      </a:extLst>
                    </a:gridCol>
                    <a:gridCol w="1659124">
                      <a:extLst>
                        <a:ext uri="{9D8B030D-6E8A-4147-A177-3AD203B41FA5}">
                          <a16:colId xmlns:a16="http://schemas.microsoft.com/office/drawing/2014/main" val="4289103126"/>
                        </a:ext>
                      </a:extLst>
                    </a:gridCol>
                  </a:tblGrid>
                  <a:tr h="776161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 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Direction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Max displacement</a:t>
                          </a:r>
                        </a:p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(mm)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Average displacement (mm)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37853" marR="37853" marT="0" marB="0" anchor="ctr">
                        <a:blipFill>
                          <a:blip r:embed="rId4"/>
                          <a:stretch>
                            <a:fillRect l="-431925" t="-4688" r="-129577" b="-3890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37853" marR="37853" marT="0" marB="0" anchor="ctr">
                        <a:blipFill>
                          <a:blip r:embed="rId4"/>
                          <a:stretch>
                            <a:fillRect l="-416544" t="-4688" r="-1471" b="-3890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76272070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X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8.722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7.111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1.04474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433084826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X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8.538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6.959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1.045337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238693768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X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5.856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4.729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1.064881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5406971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Story1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X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4.063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1.051681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147185954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8.559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7.587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0.883778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732448410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8.433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6.815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1.063335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50284330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6.982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5.406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1.158364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0.058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186010259"/>
                      </a:ext>
                    </a:extLst>
                  </a:tr>
                  <a:tr h="37227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Story1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Y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7853" marR="3785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6.153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4.715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1.182627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0.060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82739130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93305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8" grpId="1"/>
      <p:bldP spid="1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Effect of P-delta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EA7C61D-BF57-481A-9B82-0D4C3E19EB12}"/>
                  </a:ext>
                </a:extLst>
              </p:cNvPr>
              <p:cNvSpPr/>
              <p:nvPr/>
            </p:nvSpPr>
            <p:spPr>
              <a:xfrm>
                <a:off x="1432562" y="2042745"/>
                <a:ext cx="3271024" cy="12135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𝐼𝑛𝑒𝑙𝑎𝑠𝑡𝑖𝑐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𝐸𝑙𝑎𝑠𝑡𝑖𝑐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ar-JO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EA7C61D-BF57-481A-9B82-0D4C3E19EB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562" y="2042745"/>
                <a:ext cx="3271024" cy="121353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138DD516-B3BE-4D53-A74B-659D44E4B96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63609600"/>
                  </p:ext>
                </p:extLst>
              </p:nvPr>
            </p:nvGraphicFramePr>
            <p:xfrm>
              <a:off x="2017586" y="3429001"/>
              <a:ext cx="9307918" cy="2885157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862971">
                      <a:extLst>
                        <a:ext uri="{9D8B030D-6E8A-4147-A177-3AD203B41FA5}">
                          <a16:colId xmlns:a16="http://schemas.microsoft.com/office/drawing/2014/main" val="820651854"/>
                        </a:ext>
                      </a:extLst>
                    </a:gridCol>
                    <a:gridCol w="1399748">
                      <a:extLst>
                        <a:ext uri="{9D8B030D-6E8A-4147-A177-3AD203B41FA5}">
                          <a16:colId xmlns:a16="http://schemas.microsoft.com/office/drawing/2014/main" val="4091399133"/>
                        </a:ext>
                      </a:extLst>
                    </a:gridCol>
                    <a:gridCol w="1152007">
                      <a:extLst>
                        <a:ext uri="{9D8B030D-6E8A-4147-A177-3AD203B41FA5}">
                          <a16:colId xmlns:a16="http://schemas.microsoft.com/office/drawing/2014/main" val="3061079732"/>
                        </a:ext>
                      </a:extLst>
                    </a:gridCol>
                    <a:gridCol w="1152007">
                      <a:extLst>
                        <a:ext uri="{9D8B030D-6E8A-4147-A177-3AD203B41FA5}">
                          <a16:colId xmlns:a16="http://schemas.microsoft.com/office/drawing/2014/main" val="2780336790"/>
                        </a:ext>
                      </a:extLst>
                    </a:gridCol>
                    <a:gridCol w="1272782">
                      <a:extLst>
                        <a:ext uri="{9D8B030D-6E8A-4147-A177-3AD203B41FA5}">
                          <a16:colId xmlns:a16="http://schemas.microsoft.com/office/drawing/2014/main" val="1709447660"/>
                        </a:ext>
                      </a:extLst>
                    </a:gridCol>
                    <a:gridCol w="1166457">
                      <a:extLst>
                        <a:ext uri="{9D8B030D-6E8A-4147-A177-3AD203B41FA5}">
                          <a16:colId xmlns:a16="http://schemas.microsoft.com/office/drawing/2014/main" val="3176920951"/>
                        </a:ext>
                      </a:extLst>
                    </a:gridCol>
                    <a:gridCol w="1150973">
                      <a:extLst>
                        <a:ext uri="{9D8B030D-6E8A-4147-A177-3AD203B41FA5}">
                          <a16:colId xmlns:a16="http://schemas.microsoft.com/office/drawing/2014/main" val="2461617341"/>
                        </a:ext>
                      </a:extLst>
                    </a:gridCol>
                    <a:gridCol w="1150973">
                      <a:extLst>
                        <a:ext uri="{9D8B030D-6E8A-4147-A177-3AD203B41FA5}">
                          <a16:colId xmlns:a16="http://schemas.microsoft.com/office/drawing/2014/main" val="1471209500"/>
                        </a:ext>
                      </a:extLst>
                    </a:gridCol>
                  </a:tblGrid>
                  <a:tr h="50482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P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∆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𝑬𝒍𝒂𝒔𝒕𝒊𝒄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𝒉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𝒔𝒙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∆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𝒚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𝑬𝒍𝒂𝒔𝒕𝒊𝒄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𝒉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𝒔𝒙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𝜽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𝜽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738803502"/>
                      </a:ext>
                    </a:extLst>
                  </a:tr>
                  <a:tr h="5750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9724.8816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3.80E-05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1.60E-05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830.8738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603.593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4.45E-04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2.58E-04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914123308"/>
                      </a:ext>
                    </a:extLst>
                  </a:tr>
                  <a:tr h="5750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84947.5908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0.001105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0.000485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5702.0106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4568.023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1.65E-02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9.02E-03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633647026"/>
                      </a:ext>
                    </a:extLst>
                  </a:tr>
                  <a:tr h="5750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132260.8704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0.000681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0.000329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7163.2859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6265.467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1.26E-02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6.95E-03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448576402"/>
                      </a:ext>
                    </a:extLst>
                  </a:tr>
                  <a:tr h="5750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Story1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206337.5718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0.000983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0.000961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9373.5399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9104.205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2.16E-02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2.18E-02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19939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138DD516-B3BE-4D53-A74B-659D44E4B96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63609600"/>
                  </p:ext>
                </p:extLst>
              </p:nvPr>
            </p:nvGraphicFramePr>
            <p:xfrm>
              <a:off x="2017586" y="3429001"/>
              <a:ext cx="9307918" cy="2885157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862971">
                      <a:extLst>
                        <a:ext uri="{9D8B030D-6E8A-4147-A177-3AD203B41FA5}">
                          <a16:colId xmlns:a16="http://schemas.microsoft.com/office/drawing/2014/main" val="820651854"/>
                        </a:ext>
                      </a:extLst>
                    </a:gridCol>
                    <a:gridCol w="1399748">
                      <a:extLst>
                        <a:ext uri="{9D8B030D-6E8A-4147-A177-3AD203B41FA5}">
                          <a16:colId xmlns:a16="http://schemas.microsoft.com/office/drawing/2014/main" val="4091399133"/>
                        </a:ext>
                      </a:extLst>
                    </a:gridCol>
                    <a:gridCol w="1152007">
                      <a:extLst>
                        <a:ext uri="{9D8B030D-6E8A-4147-A177-3AD203B41FA5}">
                          <a16:colId xmlns:a16="http://schemas.microsoft.com/office/drawing/2014/main" val="3061079732"/>
                        </a:ext>
                      </a:extLst>
                    </a:gridCol>
                    <a:gridCol w="1152007">
                      <a:extLst>
                        <a:ext uri="{9D8B030D-6E8A-4147-A177-3AD203B41FA5}">
                          <a16:colId xmlns:a16="http://schemas.microsoft.com/office/drawing/2014/main" val="2780336790"/>
                        </a:ext>
                      </a:extLst>
                    </a:gridCol>
                    <a:gridCol w="1272782">
                      <a:extLst>
                        <a:ext uri="{9D8B030D-6E8A-4147-A177-3AD203B41FA5}">
                          <a16:colId xmlns:a16="http://schemas.microsoft.com/office/drawing/2014/main" val="1709447660"/>
                        </a:ext>
                      </a:extLst>
                    </a:gridCol>
                    <a:gridCol w="1166457">
                      <a:extLst>
                        <a:ext uri="{9D8B030D-6E8A-4147-A177-3AD203B41FA5}">
                          <a16:colId xmlns:a16="http://schemas.microsoft.com/office/drawing/2014/main" val="3176920951"/>
                        </a:ext>
                      </a:extLst>
                    </a:gridCol>
                    <a:gridCol w="1150973">
                      <a:extLst>
                        <a:ext uri="{9D8B030D-6E8A-4147-A177-3AD203B41FA5}">
                          <a16:colId xmlns:a16="http://schemas.microsoft.com/office/drawing/2014/main" val="2461617341"/>
                        </a:ext>
                      </a:extLst>
                    </a:gridCol>
                    <a:gridCol w="1150973">
                      <a:extLst>
                        <a:ext uri="{9D8B030D-6E8A-4147-A177-3AD203B41FA5}">
                          <a16:colId xmlns:a16="http://schemas.microsoft.com/office/drawing/2014/main" val="1471209500"/>
                        </a:ext>
                      </a:extLst>
                    </a:gridCol>
                  </a:tblGrid>
                  <a:tr h="585089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P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95789" t="-1042" r="-511579" b="-39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297354" t="-1042" r="-414286" b="-39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59330" t="-1042" r="-274641" b="-39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502618" t="-1042" r="-200524" b="-39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08995" t="-1042" r="-102646" b="-39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708995" t="-1042" r="-2646" b="-395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38803502"/>
                      </a:ext>
                    </a:extLst>
                  </a:tr>
                  <a:tr h="5750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9724.8816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3.80E-05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1.60E-05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830.8738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603.593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4.45E-04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2.58E-04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914123308"/>
                      </a:ext>
                    </a:extLst>
                  </a:tr>
                  <a:tr h="5750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84947.5908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0.001105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0.000485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5702.0106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4568.023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1.65E-02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9.02E-03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633647026"/>
                      </a:ext>
                    </a:extLst>
                  </a:tr>
                  <a:tr h="5750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132260.8704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0.000681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0.000329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7163.2859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6265.467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1.26E-02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6.95E-03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448576402"/>
                      </a:ext>
                    </a:extLst>
                  </a:tr>
                  <a:tr h="5750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Story1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206337.5718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0.000983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0.000961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9373.5399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9104.205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2.16E-02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2.18E-02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199395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B989AE76-4001-4223-AB87-DC545035AF3C}"/>
              </a:ext>
            </a:extLst>
          </p:cNvPr>
          <p:cNvSpPr/>
          <p:nvPr/>
        </p:nvSpPr>
        <p:spPr>
          <a:xfrm>
            <a:off x="5193190" y="3071176"/>
            <a:ext cx="6132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Effect of P-delta (Model-1)</a:t>
            </a:r>
            <a:endParaRPr lang="ar-JO" sz="16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CDACC8-8B5D-42C0-BE7E-F5E78050C636}"/>
              </a:ext>
            </a:extLst>
          </p:cNvPr>
          <p:cNvSpPr/>
          <p:nvPr/>
        </p:nvSpPr>
        <p:spPr>
          <a:xfrm>
            <a:off x="5193190" y="3087643"/>
            <a:ext cx="6132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Effect of P-delta (Model-2)</a:t>
            </a:r>
            <a:endParaRPr lang="ar-JO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7D9430A1-7EEA-466E-867A-2D7E8ADAC5A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68844559"/>
                  </p:ext>
                </p:extLst>
              </p:nvPr>
            </p:nvGraphicFramePr>
            <p:xfrm>
              <a:off x="2017586" y="3429001"/>
              <a:ext cx="9307918" cy="2885157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862971">
                      <a:extLst>
                        <a:ext uri="{9D8B030D-6E8A-4147-A177-3AD203B41FA5}">
                          <a16:colId xmlns:a16="http://schemas.microsoft.com/office/drawing/2014/main" val="820651854"/>
                        </a:ext>
                      </a:extLst>
                    </a:gridCol>
                    <a:gridCol w="1399748">
                      <a:extLst>
                        <a:ext uri="{9D8B030D-6E8A-4147-A177-3AD203B41FA5}">
                          <a16:colId xmlns:a16="http://schemas.microsoft.com/office/drawing/2014/main" val="4091399133"/>
                        </a:ext>
                      </a:extLst>
                    </a:gridCol>
                    <a:gridCol w="1152007">
                      <a:extLst>
                        <a:ext uri="{9D8B030D-6E8A-4147-A177-3AD203B41FA5}">
                          <a16:colId xmlns:a16="http://schemas.microsoft.com/office/drawing/2014/main" val="3061079732"/>
                        </a:ext>
                      </a:extLst>
                    </a:gridCol>
                    <a:gridCol w="1152007">
                      <a:extLst>
                        <a:ext uri="{9D8B030D-6E8A-4147-A177-3AD203B41FA5}">
                          <a16:colId xmlns:a16="http://schemas.microsoft.com/office/drawing/2014/main" val="2780336790"/>
                        </a:ext>
                      </a:extLst>
                    </a:gridCol>
                    <a:gridCol w="1272782">
                      <a:extLst>
                        <a:ext uri="{9D8B030D-6E8A-4147-A177-3AD203B41FA5}">
                          <a16:colId xmlns:a16="http://schemas.microsoft.com/office/drawing/2014/main" val="1709447660"/>
                        </a:ext>
                      </a:extLst>
                    </a:gridCol>
                    <a:gridCol w="1166457">
                      <a:extLst>
                        <a:ext uri="{9D8B030D-6E8A-4147-A177-3AD203B41FA5}">
                          <a16:colId xmlns:a16="http://schemas.microsoft.com/office/drawing/2014/main" val="3176920951"/>
                        </a:ext>
                      </a:extLst>
                    </a:gridCol>
                    <a:gridCol w="1150973">
                      <a:extLst>
                        <a:ext uri="{9D8B030D-6E8A-4147-A177-3AD203B41FA5}">
                          <a16:colId xmlns:a16="http://schemas.microsoft.com/office/drawing/2014/main" val="2461617341"/>
                        </a:ext>
                      </a:extLst>
                    </a:gridCol>
                    <a:gridCol w="1150973">
                      <a:extLst>
                        <a:ext uri="{9D8B030D-6E8A-4147-A177-3AD203B41FA5}">
                          <a16:colId xmlns:a16="http://schemas.microsoft.com/office/drawing/2014/main" val="1471209500"/>
                        </a:ext>
                      </a:extLst>
                    </a:gridCol>
                  </a:tblGrid>
                  <a:tr h="50482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P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∆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𝑬𝒍𝒂𝒔𝒕𝒊𝒄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𝒉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𝒔𝒙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∆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𝒚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𝑬𝒍𝒂𝒔𝒕𝒊𝒄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𝒉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𝒔𝒙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𝜽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𝜽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738803502"/>
                      </a:ext>
                    </a:extLst>
                  </a:tr>
                  <a:tr h="5750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9724.8816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2.50E-05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1.60E-05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759.5342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664.1562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3.20E-04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2.34E-04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914123308"/>
                      </a:ext>
                    </a:extLst>
                  </a:tr>
                  <a:tr h="5750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84947.5908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0.000731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0.000391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5240.1378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4646.231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1.19E-02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7.15E-03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633647026"/>
                      </a:ext>
                    </a:extLst>
                  </a:tr>
                  <a:tr h="5750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132260.8704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0.000234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0.000325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6859.9288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6395.609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4.51E-03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6.72E-03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448576402"/>
                      </a:ext>
                    </a:extLst>
                  </a:tr>
                  <a:tr h="5750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Story1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206337.5718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0.000922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0.001126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9363.5189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9131.056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2.03E-02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2.54E-02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19939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7D9430A1-7EEA-466E-867A-2D7E8ADAC5A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68844559"/>
                  </p:ext>
                </p:extLst>
              </p:nvPr>
            </p:nvGraphicFramePr>
            <p:xfrm>
              <a:off x="2017586" y="3429001"/>
              <a:ext cx="9307918" cy="2885157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862971">
                      <a:extLst>
                        <a:ext uri="{9D8B030D-6E8A-4147-A177-3AD203B41FA5}">
                          <a16:colId xmlns:a16="http://schemas.microsoft.com/office/drawing/2014/main" val="820651854"/>
                        </a:ext>
                      </a:extLst>
                    </a:gridCol>
                    <a:gridCol w="1399748">
                      <a:extLst>
                        <a:ext uri="{9D8B030D-6E8A-4147-A177-3AD203B41FA5}">
                          <a16:colId xmlns:a16="http://schemas.microsoft.com/office/drawing/2014/main" val="4091399133"/>
                        </a:ext>
                      </a:extLst>
                    </a:gridCol>
                    <a:gridCol w="1152007">
                      <a:extLst>
                        <a:ext uri="{9D8B030D-6E8A-4147-A177-3AD203B41FA5}">
                          <a16:colId xmlns:a16="http://schemas.microsoft.com/office/drawing/2014/main" val="3061079732"/>
                        </a:ext>
                      </a:extLst>
                    </a:gridCol>
                    <a:gridCol w="1152007">
                      <a:extLst>
                        <a:ext uri="{9D8B030D-6E8A-4147-A177-3AD203B41FA5}">
                          <a16:colId xmlns:a16="http://schemas.microsoft.com/office/drawing/2014/main" val="2780336790"/>
                        </a:ext>
                      </a:extLst>
                    </a:gridCol>
                    <a:gridCol w="1272782">
                      <a:extLst>
                        <a:ext uri="{9D8B030D-6E8A-4147-A177-3AD203B41FA5}">
                          <a16:colId xmlns:a16="http://schemas.microsoft.com/office/drawing/2014/main" val="1709447660"/>
                        </a:ext>
                      </a:extLst>
                    </a:gridCol>
                    <a:gridCol w="1166457">
                      <a:extLst>
                        <a:ext uri="{9D8B030D-6E8A-4147-A177-3AD203B41FA5}">
                          <a16:colId xmlns:a16="http://schemas.microsoft.com/office/drawing/2014/main" val="3176920951"/>
                        </a:ext>
                      </a:extLst>
                    </a:gridCol>
                    <a:gridCol w="1150973">
                      <a:extLst>
                        <a:ext uri="{9D8B030D-6E8A-4147-A177-3AD203B41FA5}">
                          <a16:colId xmlns:a16="http://schemas.microsoft.com/office/drawing/2014/main" val="2461617341"/>
                        </a:ext>
                      </a:extLst>
                    </a:gridCol>
                    <a:gridCol w="1150973">
                      <a:extLst>
                        <a:ext uri="{9D8B030D-6E8A-4147-A177-3AD203B41FA5}">
                          <a16:colId xmlns:a16="http://schemas.microsoft.com/office/drawing/2014/main" val="1471209500"/>
                        </a:ext>
                      </a:extLst>
                    </a:gridCol>
                  </a:tblGrid>
                  <a:tr h="585089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P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195789" t="-1042" r="-511579" b="-39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297354" t="-1042" r="-414286" b="-39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359330" t="-1042" r="-274641" b="-39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502618" t="-1042" r="-200524" b="-39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608995" t="-1042" r="-102646" b="-39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708995" t="-1042" r="-2646" b="-395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38803502"/>
                      </a:ext>
                    </a:extLst>
                  </a:tr>
                  <a:tr h="5750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9724.8816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2.50E-05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1.60E-05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759.5342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664.1562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3.20E-04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2.34E-04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914123308"/>
                      </a:ext>
                    </a:extLst>
                  </a:tr>
                  <a:tr h="5750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84947.5908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0.000731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0.000391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5240.1378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4646.231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1.19E-02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7.15E-03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633647026"/>
                      </a:ext>
                    </a:extLst>
                  </a:tr>
                  <a:tr h="5750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132260.8704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0.000234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0.000325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6859.9288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6395.609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4.51E-03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6.72E-03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448576402"/>
                      </a:ext>
                    </a:extLst>
                  </a:tr>
                  <a:tr h="575017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Story1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206337.5718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0.000922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0.001126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9363.5189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9131.056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2.03E-02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2.54E-02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199395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89625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9" grpId="1"/>
      <p:bldP spid="1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Story Drift Check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عنصر نائب للمحتوى 2">
                <a:extLst>
                  <a:ext uri="{FF2B5EF4-FFF2-40B4-BE49-F238E27FC236}">
                    <a16:creationId xmlns:a16="http://schemas.microsoft.com/office/drawing/2014/main" id="{10ED1500-E4C0-43F0-A866-BEC0A2F56B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98290" y="2309676"/>
                <a:ext cx="3151234" cy="2810963"/>
              </a:xfrm>
            </p:spPr>
            <p:txBody>
              <a:bodyPr>
                <a:normAutofit/>
              </a:bodyPr>
              <a:lstStyle/>
              <a:p>
                <a:pPr algn="l" rtl="0">
                  <a:lnSpc>
                    <a:spcPct val="150000"/>
                  </a:lnSpc>
                </a:pPr>
                <a:r>
                  <a:rPr lang="en-US" dirty="0"/>
                  <a:t>Allowable Drift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015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𝑠𝑥</m:t>
                        </m:r>
                      </m:sub>
                    </m:sSub>
                  </m:oMath>
                </a14:m>
                <a:r>
                  <a:rPr lang="en-US" dirty="0"/>
                  <a:t>/1.3</a:t>
                </a:r>
              </a:p>
              <a:p>
                <a:pPr algn="l" rtl="0">
                  <a:lnSpc>
                    <a:spcPct val="150000"/>
                  </a:lnSpc>
                </a:pPr>
                <a:r>
                  <a:rPr lang="en-US" dirty="0"/>
                  <a:t>Story drift does not exceed the allowable drift</a:t>
                </a:r>
              </a:p>
            </p:txBody>
          </p:sp>
        </mc:Choice>
        <mc:Fallback xmlns="">
          <p:sp>
            <p:nvSpPr>
              <p:cNvPr id="10" name="عنصر نائب للمحتوى 2">
                <a:extLst>
                  <a:ext uri="{FF2B5EF4-FFF2-40B4-BE49-F238E27FC236}">
                    <a16:creationId xmlns:a16="http://schemas.microsoft.com/office/drawing/2014/main" id="{10ED1500-E4C0-43F0-A866-BEC0A2F56B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98290" y="2309676"/>
                <a:ext cx="3151234" cy="2810963"/>
              </a:xfrm>
              <a:blipFill>
                <a:blip r:embed="rId2"/>
                <a:stretch>
                  <a:fillRect l="-1354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7551F70A-75A8-4A23-8018-AD03C82E743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0126525"/>
                  </p:ext>
                </p:extLst>
              </p:nvPr>
            </p:nvGraphicFramePr>
            <p:xfrm>
              <a:off x="5049524" y="2759196"/>
              <a:ext cx="6414866" cy="3994966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858675">
                      <a:extLst>
                        <a:ext uri="{9D8B030D-6E8A-4147-A177-3AD203B41FA5}">
                          <a16:colId xmlns:a16="http://schemas.microsoft.com/office/drawing/2014/main" val="2166857664"/>
                        </a:ext>
                      </a:extLst>
                    </a:gridCol>
                    <a:gridCol w="1065280">
                      <a:extLst>
                        <a:ext uri="{9D8B030D-6E8A-4147-A177-3AD203B41FA5}">
                          <a16:colId xmlns:a16="http://schemas.microsoft.com/office/drawing/2014/main" val="1209924563"/>
                        </a:ext>
                      </a:extLst>
                    </a:gridCol>
                    <a:gridCol w="826423">
                      <a:extLst>
                        <a:ext uri="{9D8B030D-6E8A-4147-A177-3AD203B41FA5}">
                          <a16:colId xmlns:a16="http://schemas.microsoft.com/office/drawing/2014/main" val="3095271120"/>
                        </a:ext>
                      </a:extLst>
                    </a:gridCol>
                    <a:gridCol w="1088462">
                      <a:extLst>
                        <a:ext uri="{9D8B030D-6E8A-4147-A177-3AD203B41FA5}">
                          <a16:colId xmlns:a16="http://schemas.microsoft.com/office/drawing/2014/main" val="3808769583"/>
                        </a:ext>
                      </a:extLst>
                    </a:gridCol>
                    <a:gridCol w="1423063">
                      <a:extLst>
                        <a:ext uri="{9D8B030D-6E8A-4147-A177-3AD203B41FA5}">
                          <a16:colId xmlns:a16="http://schemas.microsoft.com/office/drawing/2014/main" val="1558069110"/>
                        </a:ext>
                      </a:extLst>
                    </a:gridCol>
                    <a:gridCol w="1152963">
                      <a:extLst>
                        <a:ext uri="{9D8B030D-6E8A-4147-A177-3AD203B41FA5}">
                          <a16:colId xmlns:a16="http://schemas.microsoft.com/office/drawing/2014/main" val="3312421210"/>
                        </a:ext>
                      </a:extLst>
                    </a:gridCol>
                  </a:tblGrid>
                  <a:tr h="53135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Direction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𝒉</m:t>
                                    </m:r>
                                  </m:e>
                                  <m:sub>
                                    <m:r>
                                      <a:rPr lang="en-US" sz="16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𝒔𝒙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𝑬𝒍𝒂𝒔𝒕𝒊𝒄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𝒎𝒎</m:t>
                              </m:r>
                            </m:oMath>
                          </a14:m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)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𝑰𝒏𝒆𝒍𝒂𝒔𝒕𝒊𝒄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𝒎𝒎</m:t>
                              </m:r>
                            </m:oMath>
                          </a14:m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)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∆</m:t>
                                    </m:r>
                                  </m:e>
                                  <m:sub>
                                    <m:r>
                                      <a:rPr lang="en-US" sz="16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extLst>
                      <a:ext uri="{0D108BD9-81ED-4DB2-BD59-A6C34878D82A}">
                        <a16:rowId xmlns:a16="http://schemas.microsoft.com/office/drawing/2014/main" val="840671567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X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0.304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1.34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92.3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34413919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X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4.42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19.4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46.2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173512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X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2.72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12.0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46.2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620799196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Story1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X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5500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5.41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23.8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63.5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812704320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0.216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0.95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92.3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910204739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8.82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46.2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132458749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Y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1.32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5.79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46.2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574891336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Y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5500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6.57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28.9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63.5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1285392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7551F70A-75A8-4A23-8018-AD03C82E743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0126525"/>
                  </p:ext>
                </p:extLst>
              </p:nvPr>
            </p:nvGraphicFramePr>
            <p:xfrm>
              <a:off x="5049524" y="2759196"/>
              <a:ext cx="6414866" cy="3994966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858675">
                      <a:extLst>
                        <a:ext uri="{9D8B030D-6E8A-4147-A177-3AD203B41FA5}">
                          <a16:colId xmlns:a16="http://schemas.microsoft.com/office/drawing/2014/main" val="2166857664"/>
                        </a:ext>
                      </a:extLst>
                    </a:gridCol>
                    <a:gridCol w="1065280">
                      <a:extLst>
                        <a:ext uri="{9D8B030D-6E8A-4147-A177-3AD203B41FA5}">
                          <a16:colId xmlns:a16="http://schemas.microsoft.com/office/drawing/2014/main" val="1209924563"/>
                        </a:ext>
                      </a:extLst>
                    </a:gridCol>
                    <a:gridCol w="826423">
                      <a:extLst>
                        <a:ext uri="{9D8B030D-6E8A-4147-A177-3AD203B41FA5}">
                          <a16:colId xmlns:a16="http://schemas.microsoft.com/office/drawing/2014/main" val="3095271120"/>
                        </a:ext>
                      </a:extLst>
                    </a:gridCol>
                    <a:gridCol w="1088462">
                      <a:extLst>
                        <a:ext uri="{9D8B030D-6E8A-4147-A177-3AD203B41FA5}">
                          <a16:colId xmlns:a16="http://schemas.microsoft.com/office/drawing/2014/main" val="3808769583"/>
                        </a:ext>
                      </a:extLst>
                    </a:gridCol>
                    <a:gridCol w="1423063">
                      <a:extLst>
                        <a:ext uri="{9D8B030D-6E8A-4147-A177-3AD203B41FA5}">
                          <a16:colId xmlns:a16="http://schemas.microsoft.com/office/drawing/2014/main" val="1558069110"/>
                        </a:ext>
                      </a:extLst>
                    </a:gridCol>
                    <a:gridCol w="1152963">
                      <a:extLst>
                        <a:ext uri="{9D8B030D-6E8A-4147-A177-3AD203B41FA5}">
                          <a16:colId xmlns:a16="http://schemas.microsoft.com/office/drawing/2014/main" val="3312421210"/>
                        </a:ext>
                      </a:extLst>
                    </a:gridCol>
                  </a:tblGrid>
                  <a:tr h="53135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Direction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7783" marR="67783" marT="0" marB="0" anchor="ctr">
                        <a:blipFill>
                          <a:blip r:embed="rId3"/>
                          <a:stretch>
                            <a:fillRect l="-234815" t="-1149" r="-448889" b="-6597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7783" marR="67783" marT="0" marB="0" anchor="ctr">
                        <a:blipFill>
                          <a:blip r:embed="rId3"/>
                          <a:stretch>
                            <a:fillRect l="-252514" t="-1149" r="-238547" b="-6597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7783" marR="67783" marT="0" marB="0" anchor="ctr">
                        <a:blipFill>
                          <a:blip r:embed="rId3"/>
                          <a:stretch>
                            <a:fillRect l="-269658" t="-1149" r="-82479" b="-6597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7783" marR="67783" marT="0" marB="0" anchor="ctr">
                        <a:blipFill>
                          <a:blip r:embed="rId3"/>
                          <a:stretch>
                            <a:fillRect l="-457672" t="-1149" r="-2116" b="-65977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0671567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X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0.304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1.34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92.3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34413919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X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4.42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19.4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46.2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173512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X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2.72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12.0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46.2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620799196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Story1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X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5500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5.41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23.8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63.5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812704320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0.216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0.95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92.3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910204739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8.82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46.2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132458749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Y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1.32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5.79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46.2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574891336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Y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5500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6.57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28.9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63.5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1285392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01ABF76A-4823-4199-860A-146857EA5CD5}"/>
              </a:ext>
            </a:extLst>
          </p:cNvPr>
          <p:cNvSpPr/>
          <p:nvPr/>
        </p:nvSpPr>
        <p:spPr>
          <a:xfrm>
            <a:off x="7227553" y="2434917"/>
            <a:ext cx="6132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Story drift for Model-1</a:t>
            </a:r>
            <a:endParaRPr lang="ar-JO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C39176-E148-41A3-BF61-43A58B94238E}"/>
              </a:ext>
            </a:extLst>
          </p:cNvPr>
          <p:cNvSpPr/>
          <p:nvPr/>
        </p:nvSpPr>
        <p:spPr>
          <a:xfrm>
            <a:off x="7227553" y="2420249"/>
            <a:ext cx="6132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Story drift for Model-2</a:t>
            </a:r>
            <a:endParaRPr lang="ar-JO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81ACB275-5731-4BEB-AD0D-6A33843CDFA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65688691"/>
                  </p:ext>
                </p:extLst>
              </p:nvPr>
            </p:nvGraphicFramePr>
            <p:xfrm>
              <a:off x="5049524" y="2773471"/>
              <a:ext cx="6414866" cy="3994966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858675">
                      <a:extLst>
                        <a:ext uri="{9D8B030D-6E8A-4147-A177-3AD203B41FA5}">
                          <a16:colId xmlns:a16="http://schemas.microsoft.com/office/drawing/2014/main" val="2166857664"/>
                        </a:ext>
                      </a:extLst>
                    </a:gridCol>
                    <a:gridCol w="1065280">
                      <a:extLst>
                        <a:ext uri="{9D8B030D-6E8A-4147-A177-3AD203B41FA5}">
                          <a16:colId xmlns:a16="http://schemas.microsoft.com/office/drawing/2014/main" val="1209924563"/>
                        </a:ext>
                      </a:extLst>
                    </a:gridCol>
                    <a:gridCol w="826423">
                      <a:extLst>
                        <a:ext uri="{9D8B030D-6E8A-4147-A177-3AD203B41FA5}">
                          <a16:colId xmlns:a16="http://schemas.microsoft.com/office/drawing/2014/main" val="3095271120"/>
                        </a:ext>
                      </a:extLst>
                    </a:gridCol>
                    <a:gridCol w="1088462">
                      <a:extLst>
                        <a:ext uri="{9D8B030D-6E8A-4147-A177-3AD203B41FA5}">
                          <a16:colId xmlns:a16="http://schemas.microsoft.com/office/drawing/2014/main" val="3808769583"/>
                        </a:ext>
                      </a:extLst>
                    </a:gridCol>
                    <a:gridCol w="1423063">
                      <a:extLst>
                        <a:ext uri="{9D8B030D-6E8A-4147-A177-3AD203B41FA5}">
                          <a16:colId xmlns:a16="http://schemas.microsoft.com/office/drawing/2014/main" val="1558069110"/>
                        </a:ext>
                      </a:extLst>
                    </a:gridCol>
                    <a:gridCol w="1152963">
                      <a:extLst>
                        <a:ext uri="{9D8B030D-6E8A-4147-A177-3AD203B41FA5}">
                          <a16:colId xmlns:a16="http://schemas.microsoft.com/office/drawing/2014/main" val="3312421210"/>
                        </a:ext>
                      </a:extLst>
                    </a:gridCol>
                  </a:tblGrid>
                  <a:tr h="53135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Direction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𝒉</m:t>
                                    </m:r>
                                  </m:e>
                                  <m:sub>
                                    <m:r>
                                      <a:rPr lang="en-US" sz="16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𝒔𝒙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𝑬𝒍𝒂𝒔𝒕𝒊𝒄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𝒎𝒎</m:t>
                              </m:r>
                            </m:oMath>
                          </a14:m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)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𝑰𝒏𝒆𝒍𝒂𝒔𝒕𝒊𝒄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𝒎𝒎</m:t>
                              </m:r>
                            </m:oMath>
                          </a14:m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)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∆</m:t>
                                    </m:r>
                                  </m:e>
                                  <m:sub>
                                    <m:r>
                                      <a:rPr lang="en-US" sz="16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extLst>
                      <a:ext uri="{0D108BD9-81ED-4DB2-BD59-A6C34878D82A}">
                        <a16:rowId xmlns:a16="http://schemas.microsoft.com/office/drawing/2014/main" val="840671567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X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0.232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92.3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34413919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X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2.92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12.9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46.2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173512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X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0.936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4.12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46.2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620799196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Story1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X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5500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5.07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22.3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63.5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812704320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0.208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0.915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92.3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910204739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1.88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8.27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46.2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132458749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Y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1.30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5.72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46.2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574891336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Y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5500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6.46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28.4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63.5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1285392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81ACB275-5731-4BEB-AD0D-6A33843CDFA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65688691"/>
                  </p:ext>
                </p:extLst>
              </p:nvPr>
            </p:nvGraphicFramePr>
            <p:xfrm>
              <a:off x="5049524" y="2773471"/>
              <a:ext cx="6414866" cy="3994966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858675">
                      <a:extLst>
                        <a:ext uri="{9D8B030D-6E8A-4147-A177-3AD203B41FA5}">
                          <a16:colId xmlns:a16="http://schemas.microsoft.com/office/drawing/2014/main" val="2166857664"/>
                        </a:ext>
                      </a:extLst>
                    </a:gridCol>
                    <a:gridCol w="1065280">
                      <a:extLst>
                        <a:ext uri="{9D8B030D-6E8A-4147-A177-3AD203B41FA5}">
                          <a16:colId xmlns:a16="http://schemas.microsoft.com/office/drawing/2014/main" val="1209924563"/>
                        </a:ext>
                      </a:extLst>
                    </a:gridCol>
                    <a:gridCol w="826423">
                      <a:extLst>
                        <a:ext uri="{9D8B030D-6E8A-4147-A177-3AD203B41FA5}">
                          <a16:colId xmlns:a16="http://schemas.microsoft.com/office/drawing/2014/main" val="3095271120"/>
                        </a:ext>
                      </a:extLst>
                    </a:gridCol>
                    <a:gridCol w="1088462">
                      <a:extLst>
                        <a:ext uri="{9D8B030D-6E8A-4147-A177-3AD203B41FA5}">
                          <a16:colId xmlns:a16="http://schemas.microsoft.com/office/drawing/2014/main" val="3808769583"/>
                        </a:ext>
                      </a:extLst>
                    </a:gridCol>
                    <a:gridCol w="1423063">
                      <a:extLst>
                        <a:ext uri="{9D8B030D-6E8A-4147-A177-3AD203B41FA5}">
                          <a16:colId xmlns:a16="http://schemas.microsoft.com/office/drawing/2014/main" val="1558069110"/>
                        </a:ext>
                      </a:extLst>
                    </a:gridCol>
                    <a:gridCol w="1152963">
                      <a:extLst>
                        <a:ext uri="{9D8B030D-6E8A-4147-A177-3AD203B41FA5}">
                          <a16:colId xmlns:a16="http://schemas.microsoft.com/office/drawing/2014/main" val="3312421210"/>
                        </a:ext>
                      </a:extLst>
                    </a:gridCol>
                  </a:tblGrid>
                  <a:tr h="531350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</a:rPr>
                            <a:t>Direction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7783" marR="67783" marT="0" marB="0" anchor="ctr">
                        <a:blipFill>
                          <a:blip r:embed="rId4"/>
                          <a:stretch>
                            <a:fillRect l="-234815" t="-1149" r="-448889" b="-6597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7783" marR="67783" marT="0" marB="0" anchor="ctr">
                        <a:blipFill>
                          <a:blip r:embed="rId4"/>
                          <a:stretch>
                            <a:fillRect l="-252514" t="-1149" r="-238547" b="-6597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7783" marR="67783" marT="0" marB="0" anchor="ctr">
                        <a:blipFill>
                          <a:blip r:embed="rId4"/>
                          <a:stretch>
                            <a:fillRect l="-269658" t="-1149" r="-82479" b="-6597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7783" marR="67783" marT="0" marB="0" anchor="ctr">
                        <a:blipFill>
                          <a:blip r:embed="rId4"/>
                          <a:stretch>
                            <a:fillRect l="-457672" t="-1149" r="-2116" b="-65977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0671567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X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0.232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1.02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92.3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34413919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X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2.92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12.9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46.2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173512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X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0.936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4.12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46.2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620799196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Story1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X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5500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5.07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22.3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63.5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812704320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Story4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0.208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0.915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92.3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910204739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Story3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Y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1.88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8.27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46.2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132458749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Story2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Y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4000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1.30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5.72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46.2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574891336"/>
                      </a:ext>
                    </a:extLst>
                  </a:tr>
                  <a:tr h="432952"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</a:rPr>
                            <a:t>Story1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spcAft>
                              <a:spcPts val="60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</a:rPr>
                            <a:t>Y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7783" marR="67783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5500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6.46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28.4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63.5</a:t>
                          </a: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81285392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9779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8" grpId="0"/>
      <p:bldP spid="8" grpId="1"/>
      <p:bldP spid="1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Deflection Check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عنصر نائب للمحتوى 2">
                <a:extLst>
                  <a:ext uri="{FF2B5EF4-FFF2-40B4-BE49-F238E27FC236}">
                    <a16:creationId xmlns:a16="http://schemas.microsoft.com/office/drawing/2014/main" id="{5D749DE0-5549-432A-842F-7890130516B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98292" y="2309676"/>
                <a:ext cx="3545906" cy="2612844"/>
              </a:xfrm>
            </p:spPr>
            <p:txBody>
              <a:bodyPr>
                <a:normAutofit/>
              </a:bodyPr>
              <a:lstStyle/>
              <a:p>
                <a:pPr algn="l" rtl="0">
                  <a:lnSpc>
                    <a:spcPct val="150000"/>
                  </a:lnSpc>
                </a:pPr>
                <a:r>
                  <a:rPr lang="en-US" sz="2000" dirty="0"/>
                  <a:t>Long-term Deflection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𝐿𝐿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𝑆𝐷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𝐷𝐿</m:t>
                        </m:r>
                      </m:sub>
                    </m:sSub>
                  </m:oMath>
                </a14:m>
                <a:endParaRPr lang="en-US" dirty="0"/>
              </a:p>
              <a:p>
                <a:pPr algn="l" rtl="0">
                  <a:lnSpc>
                    <a:spcPct val="150000"/>
                  </a:lnSpc>
                </a:pPr>
                <a:r>
                  <a:rPr lang="en-US" dirty="0"/>
                  <a:t>Allowable Deflection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smtClean="0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240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8000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240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dirty="0"/>
              </a:p>
              <a:p>
                <a:pPr algn="l" rtl="0"/>
                <a:endParaRPr lang="en-US" sz="2000" dirty="0"/>
              </a:p>
            </p:txBody>
          </p:sp>
        </mc:Choice>
        <mc:Fallback xmlns="">
          <p:sp>
            <p:nvSpPr>
              <p:cNvPr id="6" name="عنصر نائب للمحتوى 2">
                <a:extLst>
                  <a:ext uri="{FF2B5EF4-FFF2-40B4-BE49-F238E27FC236}">
                    <a16:creationId xmlns:a16="http://schemas.microsoft.com/office/drawing/2014/main" id="{5D749DE0-5549-432A-842F-7890130516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98292" y="2309676"/>
                <a:ext cx="3545906" cy="2612844"/>
              </a:xfrm>
              <a:blipFill>
                <a:blip r:embed="rId2"/>
                <a:stretch>
                  <a:fillRect l="-1546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عنصر نائب للمحتوى 2">
            <a:extLst>
              <a:ext uri="{FF2B5EF4-FFF2-40B4-BE49-F238E27FC236}">
                <a16:creationId xmlns:a16="http://schemas.microsoft.com/office/drawing/2014/main" id="{D398ADAD-F28A-4BCB-A688-2DC7836E9231}"/>
              </a:ext>
            </a:extLst>
          </p:cNvPr>
          <p:cNvSpPr txBox="1">
            <a:spLocks/>
          </p:cNvSpPr>
          <p:nvPr/>
        </p:nvSpPr>
        <p:spPr>
          <a:xfrm>
            <a:off x="7436655" y="6189660"/>
            <a:ext cx="2469809" cy="654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lnSpc>
                <a:spcPct val="150000"/>
              </a:lnSpc>
              <a:buNone/>
            </a:pPr>
            <a:r>
              <a:rPr lang="en-US" sz="1600" dirty="0"/>
              <a:t>Long-term deflection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CFC1FA8-27CD-4792-8BAF-B87721E1CB6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583681" y="1414462"/>
            <a:ext cx="4175758" cy="4819428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162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4440921" cy="702577"/>
          </a:xfrm>
        </p:spPr>
        <p:txBody>
          <a:bodyPr/>
          <a:lstStyle/>
          <a:p>
            <a:pPr rtl="0"/>
            <a:r>
              <a:rPr lang="en-US" dirty="0"/>
              <a:t>INTRUDUCTION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2B948-1B60-4D83-8D20-ABC68C311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7094" y="2305887"/>
            <a:ext cx="5892605" cy="916998"/>
          </a:xfrm>
        </p:spPr>
        <p:txBody>
          <a:bodyPr/>
          <a:lstStyle/>
          <a:p>
            <a:pPr algn="l" rtl="0"/>
            <a:r>
              <a:rPr lang="en-US" dirty="0"/>
              <a:t>Field area of about 54000 m</a:t>
            </a:r>
            <a:r>
              <a:rPr lang="en-US" baseline="30000" dirty="0"/>
              <a:t>2</a:t>
            </a:r>
          </a:p>
          <a:p>
            <a:pPr lvl="0" algn="l" rtl="0">
              <a:buClr>
                <a:srgbClr val="353535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Capacity of about 50000</a:t>
            </a:r>
            <a:endParaRPr lang="en-US" baseline="30000" dirty="0"/>
          </a:p>
          <a:p>
            <a:pPr algn="l" rtl="0"/>
            <a:endParaRPr lang="en-US" baseline="30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5" y="1609576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Architectural and Structural Design …</a:t>
            </a:r>
            <a:endParaRPr lang="ar-JO" sz="28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565FDB0-9ACF-49F6-897D-A02D12B44922}"/>
              </a:ext>
            </a:extLst>
          </p:cNvPr>
          <p:cNvSpPr txBox="1">
            <a:spLocks/>
          </p:cNvSpPr>
          <p:nvPr/>
        </p:nvSpPr>
        <p:spPr>
          <a:xfrm>
            <a:off x="1717094" y="3851057"/>
            <a:ext cx="5892605" cy="1397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/>
              <a:t>Four Stories</a:t>
            </a:r>
          </a:p>
          <a:p>
            <a:pPr algn="l" rtl="0"/>
            <a:r>
              <a:rPr lang="en-US" dirty="0"/>
              <a:t>Total area of about 71420 m</a:t>
            </a:r>
            <a:r>
              <a:rPr lang="en-US" baseline="30000" dirty="0"/>
              <a:t>2</a:t>
            </a:r>
          </a:p>
          <a:p>
            <a:pPr algn="l" rtl="0">
              <a:buClr>
                <a:srgbClr val="353535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Divided into Eight Blocks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8011C8-03CC-457E-BC2C-BE97ACA23113}"/>
              </a:ext>
            </a:extLst>
          </p:cNvPr>
          <p:cNvSpPr txBox="1">
            <a:spLocks/>
          </p:cNvSpPr>
          <p:nvPr/>
        </p:nvSpPr>
        <p:spPr>
          <a:xfrm>
            <a:off x="1226015" y="3266073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400" dirty="0"/>
              <a:t>Part One: Concrete Structure</a:t>
            </a:r>
            <a:endParaRPr lang="ar-JO" sz="2400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8315F25-A989-45B6-B07A-DC99BE5581F8}"/>
              </a:ext>
            </a:extLst>
          </p:cNvPr>
          <p:cNvSpPr txBox="1">
            <a:spLocks/>
          </p:cNvSpPr>
          <p:nvPr/>
        </p:nvSpPr>
        <p:spPr>
          <a:xfrm>
            <a:off x="1226015" y="5092168"/>
            <a:ext cx="5892606" cy="584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400" dirty="0"/>
              <a:t>Part Two: Steel Structure</a:t>
            </a:r>
            <a:endParaRPr lang="ar-JO" sz="2400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6348659-5939-4823-B073-9B95F0327772}"/>
              </a:ext>
            </a:extLst>
          </p:cNvPr>
          <p:cNvSpPr txBox="1">
            <a:spLocks/>
          </p:cNvSpPr>
          <p:nvPr/>
        </p:nvSpPr>
        <p:spPr>
          <a:xfrm>
            <a:off x="1717094" y="5460633"/>
            <a:ext cx="5892605" cy="773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/>
              <a:t>Total height of about 40.5 m</a:t>
            </a:r>
            <a:endParaRPr lang="en-US" baseline="30000" dirty="0"/>
          </a:p>
          <a:p>
            <a:pPr algn="l" rtl="0">
              <a:buClr>
                <a:srgbClr val="353535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Length of about 50 m</a:t>
            </a:r>
          </a:p>
        </p:txBody>
      </p:sp>
    </p:spTree>
    <p:extLst>
      <p:ext uri="{BB962C8B-B14F-4D97-AF65-F5344CB8AC3E}">
        <p14:creationId xmlns:p14="http://schemas.microsoft.com/office/powerpoint/2010/main" val="364964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THREE-DIMENTIONAL ANALYSIS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Width of Separation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عنصر نائب للمحتوى 2">
                <a:extLst>
                  <a:ext uri="{FF2B5EF4-FFF2-40B4-BE49-F238E27FC236}">
                    <a16:creationId xmlns:a16="http://schemas.microsoft.com/office/drawing/2014/main" id="{5D749DE0-5549-432A-842F-7890130516B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98292" y="2309676"/>
                <a:ext cx="4197708" cy="3512004"/>
              </a:xfrm>
            </p:spPr>
            <p:txBody>
              <a:bodyPr>
                <a:normAutofit/>
              </a:bodyPr>
              <a:lstStyle/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𝑀𝑇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dirty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7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166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5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25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53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dirty="0"/>
              </a:p>
              <a:p>
                <a:pPr algn="l" rtl="0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𝑀𝑇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44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dirty="0"/>
              </a:p>
              <a:p>
                <a:pPr algn="l" rtl="0"/>
                <a:r>
                  <a:rPr lang="en-US" dirty="0"/>
                  <a:t>The width of separation is equal to 70 mm</a:t>
                </a:r>
              </a:p>
              <a:p>
                <a:pPr algn="l" rtl="0"/>
                <a:endParaRPr lang="en-US" sz="2000" dirty="0"/>
              </a:p>
            </p:txBody>
          </p:sp>
        </mc:Choice>
        <mc:Fallback xmlns="">
          <p:sp>
            <p:nvSpPr>
              <p:cNvPr id="6" name="عنصر نائب للمحتوى 2">
                <a:extLst>
                  <a:ext uri="{FF2B5EF4-FFF2-40B4-BE49-F238E27FC236}">
                    <a16:creationId xmlns:a16="http://schemas.microsoft.com/office/drawing/2014/main" id="{5D749DE0-5549-432A-842F-7890130516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98292" y="2309676"/>
                <a:ext cx="4197708" cy="3512004"/>
              </a:xfrm>
              <a:blipFill>
                <a:blip r:embed="rId2"/>
                <a:stretch>
                  <a:fillRect l="-1016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عنصر نائب للمحتوى 2">
            <a:extLst>
              <a:ext uri="{FF2B5EF4-FFF2-40B4-BE49-F238E27FC236}">
                <a16:creationId xmlns:a16="http://schemas.microsoft.com/office/drawing/2014/main" id="{D398ADAD-F28A-4BCB-A688-2DC7836E9231}"/>
              </a:ext>
            </a:extLst>
          </p:cNvPr>
          <p:cNvSpPr txBox="1">
            <a:spLocks/>
          </p:cNvSpPr>
          <p:nvPr/>
        </p:nvSpPr>
        <p:spPr>
          <a:xfrm>
            <a:off x="7329975" y="6203762"/>
            <a:ext cx="3322783" cy="654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lnSpc>
                <a:spcPct val="150000"/>
              </a:lnSpc>
              <a:buNone/>
            </a:pPr>
            <a:r>
              <a:rPr lang="en-US" dirty="0"/>
              <a:t>Max elastic displacement</a:t>
            </a:r>
            <a:endParaRPr 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2C8A2F-95E9-4594-8934-A6CEFB3DD47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768279" y="1432892"/>
            <a:ext cx="4162703" cy="4800998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294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6FA7D-0C39-44BD-8E02-FEB06ADA8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7348" y="2344080"/>
            <a:ext cx="8385931" cy="1468800"/>
          </a:xfrm>
        </p:spPr>
        <p:txBody>
          <a:bodyPr>
            <a:normAutofit fontScale="90000"/>
          </a:bodyPr>
          <a:lstStyle/>
          <a:p>
            <a:pPr rtl="0">
              <a:lnSpc>
                <a:spcPct val="150000"/>
              </a:lnSpc>
            </a:pPr>
            <a:r>
              <a:rPr lang="en-US" sz="4400" dirty="0"/>
              <a:t>CONCRETE STRUCTURAL DESIGN</a:t>
            </a:r>
            <a:endParaRPr lang="ar-JO" sz="4400" dirty="0"/>
          </a:p>
        </p:txBody>
      </p:sp>
    </p:spTree>
    <p:extLst>
      <p:ext uri="{BB962C8B-B14F-4D97-AF65-F5344CB8AC3E}">
        <p14:creationId xmlns:p14="http://schemas.microsoft.com/office/powerpoint/2010/main" val="76091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CONCRETE STRUCTURAL DESIGN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Design of Slabs …</a:t>
            </a:r>
            <a:endParaRPr lang="ar-JO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AAFE8E-B1A5-4A93-9DA3-BCA5AB14E3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538" y="2098768"/>
            <a:ext cx="8468751" cy="475923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7874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CONCRETE STRUCTURAL DESIGN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Design of Beams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عنصر نائب للمحتوى 2">
                <a:extLst>
                  <a:ext uri="{FF2B5EF4-FFF2-40B4-BE49-F238E27FC236}">
                    <a16:creationId xmlns:a16="http://schemas.microsoft.com/office/drawing/2014/main" id="{A4A7A509-FB15-4B62-966C-96550B5994C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98291" y="2309675"/>
                <a:ext cx="8861147" cy="4034853"/>
              </a:xfrm>
            </p:spPr>
            <p:txBody>
              <a:bodyPr>
                <a:normAutofit lnSpcReduction="10000"/>
              </a:bodyPr>
              <a:lstStyle/>
              <a:p>
                <a:pPr algn="l" rtl="0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mtClean="0"/>
                      <m:t>The</m:t>
                    </m:r>
                    <m:r>
                      <m:rPr>
                        <m:nor/>
                      </m:rPr>
                      <a:rPr lang="en-US" smtClean="0"/>
                      <m:t> </m:t>
                    </m:r>
                    <m:r>
                      <m:rPr>
                        <m:nor/>
                      </m:rPr>
                      <a:rPr lang="en-US" smtClean="0"/>
                      <m:t>reinforcement</m:t>
                    </m:r>
                    <m:r>
                      <m:rPr>
                        <m:nor/>
                      </m:rPr>
                      <a:rPr lang="en-US" smtClean="0"/>
                      <m:t> </m:t>
                    </m:r>
                    <m:r>
                      <m:rPr>
                        <m:nor/>
                      </m:rPr>
                      <a:rPr lang="en-US" smtClean="0"/>
                      <m:t>ratio</m:t>
                    </m:r>
                    <m:r>
                      <m:rPr>
                        <m:nor/>
                      </m:rPr>
                      <a:rPr lang="en-US" smtClean="0"/>
                      <m:t> </m:t>
                    </m:r>
                    <m:r>
                      <m:rPr>
                        <m:nor/>
                      </m:rPr>
                      <a:rPr lang="en-US" smtClean="0"/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  <m:r>
                      <m:rPr>
                        <m:nor/>
                      </m:rPr>
                      <a:rPr lang="en-US"/>
                      <m:t>) </m:t>
                    </m:r>
                    <m:r>
                      <m:rPr>
                        <m:nor/>
                      </m:rPr>
                      <a:rPr lang="en-US"/>
                      <m:t>shall</m:t>
                    </m:r>
                    <m:r>
                      <m:rPr>
                        <m:nor/>
                      </m:rPr>
                      <a:rPr lang="en-US"/>
                      <m:t> </m:t>
                    </m:r>
                    <m:r>
                      <m:rPr>
                        <m:nor/>
                      </m:rPr>
                      <a:rPr lang="en-US"/>
                      <m:t>not</m:t>
                    </m:r>
                    <m:r>
                      <m:rPr>
                        <m:nor/>
                      </m:rPr>
                      <a:rPr lang="en-US"/>
                      <m:t> </m:t>
                    </m:r>
                    <m:r>
                      <m:rPr>
                        <m:nor/>
                      </m:rPr>
                      <a:rPr lang="en-US"/>
                      <m:t>exceed</m:t>
                    </m:r>
                    <m:r>
                      <m:rPr>
                        <m:nor/>
                      </m:rPr>
                      <a:rPr lang="en-US"/>
                      <m:t> </m:t>
                    </m:r>
                    <m:r>
                      <m:rPr>
                        <m:nor/>
                      </m:rPr>
                      <a:rPr lang="en-US"/>
                      <m:t>0.025</m:t>
                    </m:r>
                    <m:r>
                      <m:rPr>
                        <m:nor/>
                      </m:rPr>
                      <a:rPr lang="en-US"/>
                      <m:t>.</m:t>
                    </m:r>
                  </m:oMath>
                </a14:m>
                <a:endParaRPr lang="en-US" dirty="0"/>
              </a:p>
              <a:p>
                <a:pPr algn="l" rtl="0"/>
                <a:r>
                  <a:rPr lang="en-US" dirty="0"/>
                  <a:t>The first hoop shall be located not more than 50 mm from the face of a supporting column.</a:t>
                </a:r>
              </a:p>
              <a:p>
                <a:pPr algn="l" rtl="0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𝑆𝑡𝑖𝑟𝑟𝑢𝑝𝑠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𝑑𝑖𝑠𝑡𝑎𝑛𝑐𝑒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𝑓𝑟𝑜𝑚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𝑓𝑎𝑐𝑒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𝑠𝑢𝑝𝑝𝑜𝑟𝑡𝑖𝑛𝑔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𝑐𝑜𝑙𝑢𝑚𝑛</m:t>
                    </m:r>
                    <m:r>
                      <a:rPr lang="en-US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d/4.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/>
                  <a:t> 6db.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150 mm.</a:t>
                </a:r>
              </a:p>
              <a:p>
                <a:pPr lvl="0" algn="l" rtl="0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𝑆𝑡𝑖𝑟𝑟𝑢𝑝𝑠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𝑚𝑖𝑑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𝑏𝑒𝑎𝑚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≤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pPr lvl="0" algn="l" rtl="0"/>
                <a:r>
                  <a:rPr lang="en-US" dirty="0"/>
                  <a:t>Spacing of the transverse reinforcement enclosing the lap-spliced bars shall not exceed the lesser of d/4 and 100 mm.</a:t>
                </a:r>
              </a:p>
              <a:p>
                <a:pPr algn="l" rtl="0"/>
                <a:r>
                  <a:rPr lang="en-US" dirty="0"/>
                  <a:t>The spacing of transversely supported flexural reinforcing bars shall not exceed 350 mm.</a:t>
                </a:r>
              </a:p>
              <a:p>
                <a:pPr lvl="0" algn="l" rtl="0"/>
                <a:endParaRPr lang="en-US" dirty="0"/>
              </a:p>
              <a:p>
                <a:pPr algn="l" rtl="0"/>
                <a:endParaRPr lang="en-US" dirty="0"/>
              </a:p>
              <a:p>
                <a:pPr algn="l" rtl="0"/>
                <a:endParaRPr lang="en-US" dirty="0"/>
              </a:p>
              <a:p>
                <a:pPr algn="l" rtl="0"/>
                <a:endParaRPr lang="en-US" sz="2000" dirty="0"/>
              </a:p>
            </p:txBody>
          </p:sp>
        </mc:Choice>
        <mc:Fallback xmlns="">
          <p:sp>
            <p:nvSpPr>
              <p:cNvPr id="5" name="عنصر نائب للمحتوى 2">
                <a:extLst>
                  <a:ext uri="{FF2B5EF4-FFF2-40B4-BE49-F238E27FC236}">
                    <a16:creationId xmlns:a16="http://schemas.microsoft.com/office/drawing/2014/main" id="{A4A7A509-FB15-4B62-966C-96550B5994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98291" y="2309675"/>
                <a:ext cx="8861147" cy="4034853"/>
              </a:xfrm>
              <a:blipFill>
                <a:blip r:embed="rId2"/>
                <a:stretch>
                  <a:fillRect l="-481" t="-302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458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CONCRETE STRUCTURAL DESIGN</a:t>
            </a:r>
            <a:endParaRPr lang="ar-JO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2A5656-8D09-43DA-A9CB-7DF659519F39}"/>
              </a:ext>
            </a:extLst>
          </p:cNvPr>
          <p:cNvSpPr txBox="1">
            <a:spLocks/>
          </p:cNvSpPr>
          <p:nvPr/>
        </p:nvSpPr>
        <p:spPr>
          <a:xfrm>
            <a:off x="1226013" y="1609576"/>
            <a:ext cx="9533425" cy="866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Design of Columns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عنصر نائب للمحتوى 2">
                <a:extLst>
                  <a:ext uri="{FF2B5EF4-FFF2-40B4-BE49-F238E27FC236}">
                    <a16:creationId xmlns:a16="http://schemas.microsoft.com/office/drawing/2014/main" id="{A4A7A509-FB15-4B62-966C-96550B5994C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98291" y="2309675"/>
                <a:ext cx="5951481" cy="4034853"/>
              </a:xfrm>
            </p:spPr>
            <p:txBody>
              <a:bodyPr>
                <a:normAutofit/>
              </a:bodyPr>
              <a:lstStyle/>
              <a:p>
                <a:pPr algn="l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/>
                  <a:t> The depth of the column at the face</a:t>
                </a:r>
                <a:br>
                  <a:rPr lang="en-US" dirty="0"/>
                </a:br>
                <a:r>
                  <a:rPr lang="en-US" dirty="0"/>
                  <a:t>  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/>
                  <a:t> One-sixth of the clear span of the column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/>
                  <a:t> 450 mm</a:t>
                </a:r>
              </a:p>
              <a:p>
                <a:pPr algn="l" rtl="0"/>
                <a:r>
                  <a:rPr lang="en-US" dirty="0"/>
                  <a:t>S   </a:t>
                </a:r>
                <a:r>
                  <a:rPr lang="en-US" dirty="0">
                    <a:latin typeface="+mj-lt"/>
                    <a:ea typeface="Cambria Math" panose="02040503050406030204" pitchFamily="18" charset="0"/>
                  </a:rPr>
                  <a:t>≤ 1/4 minimum member dimension.</a:t>
                </a:r>
              </a:p>
              <a:p>
                <a:pPr marL="0" indent="0" algn="l" rtl="0">
                  <a:buNone/>
                </a:pPr>
                <a:r>
                  <a:rPr lang="en-US" dirty="0">
                    <a:latin typeface="+mj-lt"/>
                  </a:rPr>
                  <a:t>          </a:t>
                </a:r>
                <a:r>
                  <a:rPr lang="en-US" dirty="0">
                    <a:latin typeface="+mj-lt"/>
                    <a:ea typeface="Cambria Math" panose="02040503050406030204" pitchFamily="18" charset="0"/>
                  </a:rPr>
                  <a:t>≤ 6 db.</a:t>
                </a:r>
                <a:r>
                  <a:rPr lang="en-US" dirty="0">
                    <a:latin typeface="+mj-lt"/>
                  </a:rPr>
                  <a:t>     </a:t>
                </a:r>
              </a:p>
              <a:p>
                <a:pPr marL="0" indent="0" algn="l" rtl="0">
                  <a:buNone/>
                </a:pPr>
                <a:r>
                  <a:rPr lang="en-US" dirty="0">
                    <a:latin typeface="+mj-lt"/>
                    <a:ea typeface="Cambria Math" panose="02040503050406030204" pitchFamily="18" charset="0"/>
                  </a:rPr>
                  <a:t>          ≤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endParaRPr lang="en-US" dirty="0">
                  <a:latin typeface="+mj-lt"/>
                </a:endParaRPr>
              </a:p>
              <a:p>
                <a:pPr algn="l" rtl="0"/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𝑚𝑖𝑛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𝑑𝑏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150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>
                    <a:latin typeface="+mj-lt"/>
                  </a:rPr>
                  <a:t> </a:t>
                </a:r>
              </a:p>
              <a:p>
                <a:pPr algn="l" rtl="0"/>
                <a:r>
                  <a:rPr lang="en-US" dirty="0"/>
                  <a:t>Lap splicing = 1.3 development length</a:t>
                </a:r>
              </a:p>
              <a:p>
                <a:pPr algn="l" rtl="0"/>
                <a:endParaRPr lang="en-US" dirty="0"/>
              </a:p>
              <a:p>
                <a:pPr algn="l" rtl="0"/>
                <a:endParaRPr lang="en-US" dirty="0"/>
              </a:p>
              <a:p>
                <a:pPr algn="l" rtl="0"/>
                <a:endParaRPr lang="en-US" dirty="0"/>
              </a:p>
              <a:p>
                <a:pPr algn="l" rtl="0"/>
                <a:endParaRPr lang="en-US" sz="2000" dirty="0"/>
              </a:p>
            </p:txBody>
          </p:sp>
        </mc:Choice>
        <mc:Fallback xmlns="">
          <p:sp>
            <p:nvSpPr>
              <p:cNvPr id="5" name="عنصر نائب للمحتوى 2">
                <a:extLst>
                  <a:ext uri="{FF2B5EF4-FFF2-40B4-BE49-F238E27FC236}">
                    <a16:creationId xmlns:a16="http://schemas.microsoft.com/office/drawing/2014/main" id="{A4A7A509-FB15-4B62-966C-96550B5994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98291" y="2309675"/>
                <a:ext cx="5951481" cy="4034853"/>
              </a:xfrm>
              <a:blipFill>
                <a:blip r:embed="rId2"/>
                <a:stretch>
                  <a:fillRect l="-716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9991C3B6-B6CA-467B-98D9-7BE3450464A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189447" y="2758803"/>
            <a:ext cx="3129728" cy="2980259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564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1A88D-AC9D-4CD5-A84F-090CE4CCC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097" y="624110"/>
            <a:ext cx="9533426" cy="702577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CONCRETE STRUCTURAL DESIGN</a:t>
            </a:r>
            <a:endParaRPr lang="ar-JO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34362E-67BC-465D-A0AE-563E97869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97" y="1471073"/>
            <a:ext cx="8866325" cy="5386927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FC48D8-959E-4C06-A9AF-3A72E69D7E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599" y="1904109"/>
            <a:ext cx="8397706" cy="4475783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C4B7AE-057B-4170-BFDE-AB32958EB8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2433" y="4411195"/>
            <a:ext cx="2407669" cy="2054250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495BBD2-5B7F-4BB5-A7C6-8B5B8251CB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3442" y="1904109"/>
            <a:ext cx="2845650" cy="2032117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947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6FA7D-0C39-44BD-8E02-FEB06ADA8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7349" y="2344080"/>
            <a:ext cx="8932226" cy="1496400"/>
          </a:xfrm>
        </p:spPr>
        <p:txBody>
          <a:bodyPr>
            <a:noAutofit/>
          </a:bodyPr>
          <a:lstStyle/>
          <a:p>
            <a:pPr rtl="0">
              <a:lnSpc>
                <a:spcPct val="150000"/>
              </a:lnSpc>
            </a:pPr>
            <a:r>
              <a:rPr lang="en-US" sz="4400" dirty="0"/>
              <a:t>PART TWO : STEEL STRUCTURE </a:t>
            </a:r>
            <a:endParaRPr lang="ar-JO" sz="4400" dirty="0"/>
          </a:p>
        </p:txBody>
      </p:sp>
    </p:spTree>
    <p:extLst>
      <p:ext uri="{BB962C8B-B14F-4D97-AF65-F5344CB8AC3E}">
        <p14:creationId xmlns:p14="http://schemas.microsoft.com/office/powerpoint/2010/main" val="208875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A0281-E406-4D7E-901C-A819ED49D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4629" y="549841"/>
            <a:ext cx="8911687" cy="793873"/>
          </a:xfrm>
        </p:spPr>
        <p:txBody>
          <a:bodyPr>
            <a:normAutofit/>
          </a:bodyPr>
          <a:lstStyle/>
          <a:p>
            <a:r>
              <a:rPr lang="en-US" dirty="0"/>
              <a:t>Steel Structure</a:t>
            </a:r>
          </a:p>
        </p:txBody>
      </p:sp>
      <p:sp>
        <p:nvSpPr>
          <p:cNvPr id="7" name="عنصر نائب للمحتوى 2">
            <a:extLst>
              <a:ext uri="{FF2B5EF4-FFF2-40B4-BE49-F238E27FC236}">
                <a16:creationId xmlns:a16="http://schemas.microsoft.com/office/drawing/2014/main" id="{9160B629-C0F1-47BB-B866-726B9369B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9421" y="1688649"/>
            <a:ext cx="3785641" cy="3122002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Steel Structure plan</a:t>
            </a:r>
          </a:p>
          <a:p>
            <a:pPr algn="l" rtl="0"/>
            <a:r>
              <a:rPr lang="en-US" dirty="0"/>
              <a:t>3D Modeling</a:t>
            </a:r>
            <a:endParaRPr lang="en-US" baseline="30000" dirty="0"/>
          </a:p>
          <a:p>
            <a:pPr algn="l" rtl="0"/>
            <a:r>
              <a:rPr lang="en-US" dirty="0"/>
              <a:t>Shape of single unit truss</a:t>
            </a:r>
          </a:p>
          <a:p>
            <a:pPr marL="0" indent="0" algn="l" rtl="0">
              <a:buNone/>
            </a:pPr>
            <a:r>
              <a:rPr lang="en-US" dirty="0"/>
              <a:t>  1. Hight = </a:t>
            </a:r>
            <a:r>
              <a:rPr lang="en-US" b="1" dirty="0"/>
              <a:t>40.5 m</a:t>
            </a:r>
          </a:p>
          <a:p>
            <a:pPr marL="0" indent="0" algn="l" rtl="0">
              <a:buNone/>
            </a:pPr>
            <a:r>
              <a:rPr lang="en-US" dirty="0"/>
              <a:t>  2. Length = </a:t>
            </a:r>
            <a:r>
              <a:rPr lang="en-US" b="1" dirty="0"/>
              <a:t>50m</a:t>
            </a:r>
          </a:p>
          <a:p>
            <a:pPr marL="0" indent="0" algn="l" rtl="0">
              <a:buNone/>
            </a:pPr>
            <a:r>
              <a:rPr lang="en-US" dirty="0"/>
              <a:t>  3. </a:t>
            </a:r>
            <a:r>
              <a:rPr lang="en-US" b="1" dirty="0"/>
              <a:t>4 m </a:t>
            </a:r>
            <a:r>
              <a:rPr lang="en-US" dirty="0"/>
              <a:t>away from concrete </a:t>
            </a:r>
          </a:p>
          <a:p>
            <a:pPr marL="0" indent="0" algn="l" rtl="0">
              <a:buNone/>
            </a:pPr>
            <a:r>
              <a:rPr lang="en-US" dirty="0"/>
              <a:t>structure 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876BDC-F955-46E6-9230-A93421330C5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523" y="1243689"/>
            <a:ext cx="6945389" cy="5504348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8CA9B9-7636-4633-8A7A-8A522D30E52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523" y="1243689"/>
            <a:ext cx="6945389" cy="5514286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50734CB-F14B-4909-A7F3-F92EB7F555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0168" y="1411049"/>
            <a:ext cx="7981831" cy="5169628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3FA20F-DB69-46AA-8663-E2F2DCD28B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3186" y="1513641"/>
            <a:ext cx="5053573" cy="4964445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859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A0281-E406-4D7E-901C-A819ED49D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4629" y="549841"/>
            <a:ext cx="8911687" cy="793873"/>
          </a:xfrm>
        </p:spPr>
        <p:txBody>
          <a:bodyPr>
            <a:normAutofit/>
          </a:bodyPr>
          <a:lstStyle/>
          <a:p>
            <a:r>
              <a:rPr lang="en-US" dirty="0"/>
              <a:t>Design of Steel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9AC73B8-8728-4A1D-98B0-986E32EFA25F}"/>
              </a:ext>
            </a:extLst>
          </p:cNvPr>
          <p:cNvSpPr txBox="1">
            <a:spLocks/>
          </p:cNvSpPr>
          <p:nvPr/>
        </p:nvSpPr>
        <p:spPr>
          <a:xfrm>
            <a:off x="1292274" y="1609576"/>
            <a:ext cx="5625361" cy="7938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Loads…</a:t>
            </a:r>
            <a:endParaRPr lang="ar-JO" sz="2800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13E6FB8-06EA-4F5E-9552-18CBAD96CA25}"/>
              </a:ext>
            </a:extLst>
          </p:cNvPr>
          <p:cNvGraphicFramePr/>
          <p:nvPr/>
        </p:nvGraphicFramePr>
        <p:xfrm>
          <a:off x="1872976" y="2403449"/>
          <a:ext cx="7734852" cy="3479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35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A0281-E406-4D7E-901C-A819ED49D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4629" y="549841"/>
            <a:ext cx="8911687" cy="793873"/>
          </a:xfrm>
        </p:spPr>
        <p:txBody>
          <a:bodyPr>
            <a:normAutofit/>
          </a:bodyPr>
          <a:lstStyle/>
          <a:p>
            <a:r>
              <a:rPr lang="en-US" dirty="0"/>
              <a:t>Design of Steel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9AC73B8-8728-4A1D-98B0-986E32EFA25F}"/>
              </a:ext>
            </a:extLst>
          </p:cNvPr>
          <p:cNvSpPr txBox="1">
            <a:spLocks/>
          </p:cNvSpPr>
          <p:nvPr/>
        </p:nvSpPr>
        <p:spPr>
          <a:xfrm>
            <a:off x="1292274" y="1609576"/>
            <a:ext cx="5625361" cy="7938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Loads…</a:t>
            </a:r>
            <a:endParaRPr lang="ar-JO" sz="2800" dirty="0"/>
          </a:p>
        </p:txBody>
      </p:sp>
      <p:sp>
        <p:nvSpPr>
          <p:cNvPr id="7" name="عنصر نائب للمحتوى 2">
            <a:extLst>
              <a:ext uri="{FF2B5EF4-FFF2-40B4-BE49-F238E27FC236}">
                <a16:creationId xmlns:a16="http://schemas.microsoft.com/office/drawing/2014/main" id="{9160B629-C0F1-47BB-B866-726B9369B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8047" y="2669311"/>
            <a:ext cx="6476694" cy="3122002"/>
          </a:xfrm>
        </p:spPr>
        <p:txBody>
          <a:bodyPr/>
          <a:lstStyle/>
          <a:p>
            <a:pPr algn="l" rtl="0"/>
            <a:r>
              <a:rPr lang="en-US" dirty="0"/>
              <a:t>Dead Loads: Own weight </a:t>
            </a:r>
          </a:p>
          <a:p>
            <a:pPr marL="0" indent="0" algn="l" rtl="0">
              <a:buNone/>
            </a:pPr>
            <a:r>
              <a:rPr lang="en-US" dirty="0"/>
              <a:t>               Super-imposed dead load = 0.5 KN/m</a:t>
            </a:r>
            <a:r>
              <a:rPr lang="en-US" baseline="30000" dirty="0"/>
              <a:t>2</a:t>
            </a:r>
            <a:endParaRPr lang="en-US" dirty="0"/>
          </a:p>
          <a:p>
            <a:pPr algn="l" rtl="0"/>
            <a:r>
              <a:rPr lang="en-US" dirty="0"/>
              <a:t>Live load = 0.5 KN/m</a:t>
            </a:r>
            <a:r>
              <a:rPr lang="en-US" baseline="30000" dirty="0"/>
              <a:t>2 </a:t>
            </a:r>
            <a:r>
              <a:rPr lang="en-US" dirty="0"/>
              <a:t> (maintenance)</a:t>
            </a:r>
            <a:endParaRPr lang="en-US" baseline="30000" dirty="0"/>
          </a:p>
          <a:p>
            <a:pPr algn="l" rtl="0"/>
            <a:r>
              <a:rPr lang="en-US" dirty="0"/>
              <a:t>Snow load = 1.5 KN/m</a:t>
            </a:r>
            <a:r>
              <a:rPr lang="en-US" baseline="30000" dirty="0"/>
              <a:t>2</a:t>
            </a:r>
            <a:endParaRPr lang="en-US" dirty="0"/>
          </a:p>
          <a:p>
            <a:pPr algn="l" rtl="0"/>
            <a:r>
              <a:rPr lang="en-US" dirty="0"/>
              <a:t>Wind load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99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52214B-C2DC-4FB6-8459-044018CB0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327" y="133643"/>
            <a:ext cx="6757692" cy="6590714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DDA99D-BC41-4BC7-BD7D-99DAA4454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111" y="1260777"/>
            <a:ext cx="11591778" cy="5597223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371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A0281-E406-4D7E-901C-A819ED49D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4629" y="549841"/>
            <a:ext cx="8911687" cy="793873"/>
          </a:xfrm>
        </p:spPr>
        <p:txBody>
          <a:bodyPr>
            <a:normAutofit/>
          </a:bodyPr>
          <a:lstStyle/>
          <a:p>
            <a:r>
              <a:rPr lang="en-US" dirty="0"/>
              <a:t>Wind Loads…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9AC73B8-8728-4A1D-98B0-986E32EFA25F}"/>
              </a:ext>
            </a:extLst>
          </p:cNvPr>
          <p:cNvSpPr txBox="1">
            <a:spLocks/>
          </p:cNvSpPr>
          <p:nvPr/>
        </p:nvSpPr>
        <p:spPr>
          <a:xfrm>
            <a:off x="1292275" y="1609576"/>
            <a:ext cx="5598856" cy="5637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Horizontal part …</a:t>
            </a:r>
            <a:endParaRPr lang="ar-JO" sz="2800" dirty="0"/>
          </a:p>
        </p:txBody>
      </p:sp>
      <p:sp>
        <p:nvSpPr>
          <p:cNvPr id="7" name="عنصر نائب للمحتوى 2">
            <a:extLst>
              <a:ext uri="{FF2B5EF4-FFF2-40B4-BE49-F238E27FC236}">
                <a16:creationId xmlns:a16="http://schemas.microsoft.com/office/drawing/2014/main" id="{9160B629-C0F1-47BB-B866-726B9369B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255" y="2439220"/>
            <a:ext cx="3495345" cy="563782"/>
          </a:xfrm>
        </p:spPr>
        <p:txBody>
          <a:bodyPr/>
          <a:lstStyle/>
          <a:p>
            <a:pPr algn="l" rtl="0"/>
            <a:r>
              <a:rPr lang="en-US" dirty="0"/>
              <a:t>Joints and tributary area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6619F-3554-4AEC-8728-3931508B4EB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478" y="1172942"/>
            <a:ext cx="6096000" cy="5135217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7A27B82-8DA2-4537-AD4A-2778F277D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8696" y="1343714"/>
            <a:ext cx="4369390" cy="5070650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913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A0281-E406-4D7E-901C-A819ED49D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4629" y="549841"/>
            <a:ext cx="8911687" cy="793873"/>
          </a:xfrm>
        </p:spPr>
        <p:txBody>
          <a:bodyPr>
            <a:normAutofit/>
          </a:bodyPr>
          <a:lstStyle/>
          <a:p>
            <a:r>
              <a:rPr lang="en-US" dirty="0"/>
              <a:t>Wind Loads…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9AC73B8-8728-4A1D-98B0-986E32EFA25F}"/>
              </a:ext>
            </a:extLst>
          </p:cNvPr>
          <p:cNvSpPr txBox="1">
            <a:spLocks/>
          </p:cNvSpPr>
          <p:nvPr/>
        </p:nvSpPr>
        <p:spPr>
          <a:xfrm>
            <a:off x="1292275" y="1609576"/>
            <a:ext cx="5598856" cy="5637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Horizontal part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عنصر نائب للمحتوى 2">
                <a:extLst>
                  <a:ext uri="{FF2B5EF4-FFF2-40B4-BE49-F238E27FC236}">
                    <a16:creationId xmlns:a16="http://schemas.microsoft.com/office/drawing/2014/main" id="{9160B629-C0F1-47BB-B866-726B9369B2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86254" y="2173357"/>
                <a:ext cx="9213471" cy="4333459"/>
              </a:xfrm>
            </p:spPr>
            <p:txBody>
              <a:bodyPr>
                <a:normAutofit lnSpcReduction="10000"/>
              </a:bodyPr>
              <a:lstStyle/>
              <a:p>
                <a:pPr algn="l" rtl="0"/>
                <a:r>
                  <a:rPr lang="en-US" dirty="0"/>
                  <a:t>Wind Load calculation: </a:t>
                </a:r>
              </a:p>
              <a:p>
                <a:pPr marL="0" lvl="0" indent="0" algn="l" rtl="0">
                  <a:buNone/>
                </a:pPr>
                <a:r>
                  <a:rPr lang="en-US" dirty="0"/>
                  <a:t>        - The type of structure is open building. </a:t>
                </a:r>
              </a:p>
              <a:p>
                <a:pPr marL="0" lvl="0" indent="0" algn="l" rtl="0">
                  <a:buNone/>
                </a:pPr>
                <a:r>
                  <a:rPr lang="en-US" dirty="0"/>
                  <a:t>        - Basic Wind Speed,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V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142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km</m:t>
                    </m:r>
                    <m:r>
                      <a:rPr lang="en-US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hr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(</m:t>
                    </m:r>
                    <m:r>
                      <a:rPr lang="en-US">
                        <a:latin typeface="Cambria Math" panose="02040503050406030204" pitchFamily="18" charset="0"/>
                      </a:rPr>
                      <m:t>88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23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mph</m:t>
                    </m:r>
                    <m:r>
                      <a:rPr lang="en-US">
                        <a:latin typeface="Cambria Math" panose="02040503050406030204" pitchFamily="18" charset="0"/>
                      </a:rPr>
                      <m:t>).</m:t>
                    </m:r>
                  </m:oMath>
                </a14:m>
                <a:endParaRPr lang="en-US" dirty="0"/>
              </a:p>
              <a:p>
                <a:pPr marL="0" lvl="0" indent="0" algn="l" rtl="0">
                  <a:buNone/>
                </a:pPr>
                <a:r>
                  <a:rPr lang="en-US" dirty="0"/>
                  <a:t>        - Wind directionality factor,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𝑘𝑑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85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0" lvl="0" indent="0" algn="l" rtl="0">
                  <a:buNone/>
                </a:pPr>
                <a:r>
                  <a:rPr lang="en-US" dirty="0"/>
                  <a:t>        - Topographic factor,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𝑘𝑧𝑡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0" lvl="0" indent="0" algn="l" rtl="0">
                  <a:buNone/>
                </a:pPr>
                <a:r>
                  <a:rPr lang="en-US" dirty="0"/>
                  <a:t>        - Gust-effect factor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85</m:t>
                    </m:r>
                  </m:oMath>
                </a14:m>
                <a:endParaRPr lang="en-US" dirty="0"/>
              </a:p>
              <a:p>
                <a:pPr marL="0" lvl="0" indent="0" algn="l" rtl="0">
                  <a:buNone/>
                </a:pPr>
                <a:r>
                  <a:rPr lang="en-US" dirty="0"/>
                  <a:t>        - Mean roof height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38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0" lvl="0" indent="0" algn="l" rtl="0">
                  <a:buNone/>
                </a:pPr>
                <a:r>
                  <a:rPr lang="en-US" dirty="0"/>
                  <a:t>       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dirty="0"/>
                  <a:t>by interpolation</a:t>
                </a:r>
              </a:p>
              <a:p>
                <a:pPr marL="0" lvl="0" indent="0" algn="l" rtl="0">
                  <a:buNone/>
                </a:pPr>
                <a:r>
                  <a:rPr lang="en-US" dirty="0"/>
                  <a:t>        - Velocity pressure,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:</a:t>
                </a:r>
              </a:p>
              <a:p>
                <a:pPr marL="0" indent="0" algn="l" rtl="0">
                  <a:buNone/>
                </a:pPr>
                <a:r>
                  <a:rPr lang="en-US" dirty="0"/>
                  <a:t>       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i="1" dirty="0"/>
                  <a:t> </a:t>
                </a:r>
                <a:r>
                  <a:rPr lang="en-US" dirty="0"/>
                  <a:t>= 0.613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𝑧𝑡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i="1" dirty="0"/>
                  <a:t> </a:t>
                </a:r>
                <a:r>
                  <a:rPr lang="en-US" dirty="0"/>
                  <a:t>(N/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); </a:t>
                </a:r>
                <a:r>
                  <a:rPr lang="en-US" i="1" dirty="0"/>
                  <a:t>V </a:t>
                </a:r>
                <a:r>
                  <a:rPr lang="en-US" dirty="0"/>
                  <a:t>in m/s</a:t>
                </a:r>
              </a:p>
              <a:p>
                <a:pPr marL="0" indent="0" algn="l" rtl="0">
                  <a:buNone/>
                </a:pPr>
                <a:r>
                  <a:rPr lang="en-US" dirty="0"/>
                  <a:t>       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i="1" dirty="0"/>
                  <a:t> </a:t>
                </a:r>
                <a:r>
                  <a:rPr lang="en-US" dirty="0"/>
                  <a:t>= 851.22 N/m</a:t>
                </a:r>
                <a:r>
                  <a:rPr lang="en-US" baseline="30000" dirty="0"/>
                  <a:t>2</a:t>
                </a:r>
                <a:endParaRPr lang="en-US" dirty="0"/>
              </a:p>
              <a:p>
                <a:pPr marL="0" lv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endParaRPr lang="en-US" dirty="0"/>
              </a:p>
              <a:p>
                <a:pPr algn="l" rtl="0"/>
                <a:endParaRPr lang="en-US" dirty="0"/>
              </a:p>
            </p:txBody>
          </p:sp>
        </mc:Choice>
        <mc:Fallback xmlns="">
          <p:sp>
            <p:nvSpPr>
              <p:cNvPr id="7" name="عنصر نائب للمحتوى 2">
                <a:extLst>
                  <a:ext uri="{FF2B5EF4-FFF2-40B4-BE49-F238E27FC236}">
                    <a16:creationId xmlns:a16="http://schemas.microsoft.com/office/drawing/2014/main" id="{9160B629-C0F1-47BB-B866-726B9369B2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86254" y="2173357"/>
                <a:ext cx="9213471" cy="4333459"/>
              </a:xfrm>
              <a:blipFill>
                <a:blip r:embed="rId2"/>
                <a:stretch>
                  <a:fillRect l="-463" t="-1549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368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A0281-E406-4D7E-901C-A819ED49D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4629" y="549841"/>
            <a:ext cx="8911687" cy="793873"/>
          </a:xfrm>
        </p:spPr>
        <p:txBody>
          <a:bodyPr>
            <a:normAutofit/>
          </a:bodyPr>
          <a:lstStyle/>
          <a:p>
            <a:r>
              <a:rPr lang="en-US" dirty="0"/>
              <a:t>Wind Loads…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9AC73B8-8728-4A1D-98B0-986E32EFA25F}"/>
              </a:ext>
            </a:extLst>
          </p:cNvPr>
          <p:cNvSpPr txBox="1">
            <a:spLocks/>
          </p:cNvSpPr>
          <p:nvPr/>
        </p:nvSpPr>
        <p:spPr>
          <a:xfrm>
            <a:off x="1292275" y="1609576"/>
            <a:ext cx="5598856" cy="5637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Horizontal part …</a:t>
            </a:r>
            <a:endParaRPr lang="ar-JO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عنصر نائب للمحتوى 2">
                <a:extLst>
                  <a:ext uri="{FF2B5EF4-FFF2-40B4-BE49-F238E27FC236}">
                    <a16:creationId xmlns:a16="http://schemas.microsoft.com/office/drawing/2014/main" id="{9160B629-C0F1-47BB-B866-726B9369B2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04433" y="2182962"/>
                <a:ext cx="3553461" cy="2510679"/>
              </a:xfrm>
            </p:spPr>
            <p:txBody>
              <a:bodyPr>
                <a:normAutofit/>
              </a:bodyPr>
              <a:lstStyle/>
              <a:p>
                <a:pPr lvl="0" algn="l" rtl="0"/>
                <a:r>
                  <a:rPr lang="en-US" dirty="0"/>
                  <a:t>For open structure:</a:t>
                </a:r>
              </a:p>
              <a:p>
                <a:pPr marL="0" lv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𝑒𝑟𝑒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:</m:t>
                    </m:r>
                  </m:oMath>
                </a14:m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dirty="0"/>
                  <a:t>: net pressure coefficient.</a:t>
                </a:r>
              </a:p>
              <a:p>
                <a:pPr algn="l" rtl="0"/>
                <a:r>
                  <a:rPr lang="en-US" dirty="0"/>
                  <a:t>To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dirty="0"/>
                  <a:t> there is three cases for </a:t>
                </a:r>
                <a:r>
                  <a:rPr lang="en-US" dirty="0" err="1"/>
                  <a:t>monoslope</a:t>
                </a:r>
                <a:r>
                  <a:rPr lang="en-US" dirty="0"/>
                  <a:t>:</a:t>
                </a:r>
              </a:p>
            </p:txBody>
          </p:sp>
        </mc:Choice>
        <mc:Fallback>
          <p:sp>
            <p:nvSpPr>
              <p:cNvPr id="7" name="عنصر نائب للمحتوى 2">
                <a:extLst>
                  <a:ext uri="{FF2B5EF4-FFF2-40B4-BE49-F238E27FC236}">
                    <a16:creationId xmlns:a16="http://schemas.microsoft.com/office/drawing/2014/main" id="{9160B629-C0F1-47BB-B866-726B9369B2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04433" y="2182962"/>
                <a:ext cx="3553461" cy="2510679"/>
              </a:xfrm>
              <a:blipFill>
                <a:blip r:embed="rId2"/>
                <a:stretch>
                  <a:fillRect l="-1201" t="-1214" r="-12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A46FDF8A-E9D6-4502-8BCD-32B4AB676B4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894" y="1974699"/>
            <a:ext cx="7070316" cy="4333460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495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A0281-E406-4D7E-901C-A819ED49D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4629" y="549841"/>
            <a:ext cx="8911687" cy="793873"/>
          </a:xfrm>
        </p:spPr>
        <p:txBody>
          <a:bodyPr>
            <a:normAutofit/>
          </a:bodyPr>
          <a:lstStyle/>
          <a:p>
            <a:r>
              <a:rPr lang="en-US" dirty="0"/>
              <a:t>Wind Loads…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9AC73B8-8728-4A1D-98B0-986E32EFA25F}"/>
              </a:ext>
            </a:extLst>
          </p:cNvPr>
          <p:cNvSpPr txBox="1">
            <a:spLocks/>
          </p:cNvSpPr>
          <p:nvPr/>
        </p:nvSpPr>
        <p:spPr>
          <a:xfrm>
            <a:off x="1292275" y="1609576"/>
            <a:ext cx="5598856" cy="5637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Horizontal part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عنصر نائب للمحتوى 2">
                <a:extLst>
                  <a:ext uri="{FF2B5EF4-FFF2-40B4-BE49-F238E27FC236}">
                    <a16:creationId xmlns:a16="http://schemas.microsoft.com/office/drawing/2014/main" id="{9160B629-C0F1-47BB-B866-726B9369B2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27315" y="2173357"/>
                <a:ext cx="9213471" cy="4333459"/>
              </a:xfrm>
            </p:spPr>
            <p:txBody>
              <a:bodyPr>
                <a:normAutofit/>
              </a:bodyPr>
              <a:lstStyle/>
              <a:p>
                <a:pPr lvl="0" algn="l" rtl="0"/>
                <a:r>
                  <a:rPr lang="en-US" dirty="0"/>
                  <a:t>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US" b="0" dirty="0"/>
              </a:p>
              <a:p>
                <a:pPr marL="0" lvl="0" indent="0" algn="l" rtl="0">
                  <a:buNone/>
                </a:pPr>
                <a:endParaRPr lang="en-US" dirty="0"/>
              </a:p>
              <a:p>
                <a:pPr marL="0" lvl="0" indent="0" algn="l" rtl="0">
                  <a:buNone/>
                </a:pPr>
                <a:r>
                  <a:rPr lang="en-US" dirty="0"/>
                  <a:t>        </a:t>
                </a:r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endParaRPr lang="en-US" dirty="0"/>
              </a:p>
              <a:p>
                <a:pPr algn="l" rtl="0"/>
                <a:endParaRPr lang="en-US" dirty="0"/>
              </a:p>
            </p:txBody>
          </p:sp>
        </mc:Choice>
        <mc:Fallback xmlns="">
          <p:sp>
            <p:nvSpPr>
              <p:cNvPr id="7" name="عنصر نائب للمحتوى 2">
                <a:extLst>
                  <a:ext uri="{FF2B5EF4-FFF2-40B4-BE49-F238E27FC236}">
                    <a16:creationId xmlns:a16="http://schemas.microsoft.com/office/drawing/2014/main" id="{9160B629-C0F1-47BB-B866-726B9369B2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27315" y="2173357"/>
                <a:ext cx="9213471" cy="4333459"/>
              </a:xfrm>
              <a:blipFill>
                <a:blip r:embed="rId2"/>
                <a:stretch>
                  <a:fillRect l="-463" t="-845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F412DBF3-6F10-4C61-8919-D01C0E7E1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7525" y="2924885"/>
            <a:ext cx="9028716" cy="1995676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609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A0281-E406-4D7E-901C-A819ED49D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4629" y="549841"/>
            <a:ext cx="8911687" cy="793873"/>
          </a:xfrm>
        </p:spPr>
        <p:txBody>
          <a:bodyPr>
            <a:normAutofit/>
          </a:bodyPr>
          <a:lstStyle/>
          <a:p>
            <a:r>
              <a:rPr lang="en-US" dirty="0"/>
              <a:t>Wind Loads…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9AC73B8-8728-4A1D-98B0-986E32EFA25F}"/>
              </a:ext>
            </a:extLst>
          </p:cNvPr>
          <p:cNvSpPr txBox="1">
            <a:spLocks/>
          </p:cNvSpPr>
          <p:nvPr/>
        </p:nvSpPr>
        <p:spPr>
          <a:xfrm>
            <a:off x="1292275" y="1609576"/>
            <a:ext cx="5598856" cy="5637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Horizontal part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عنصر نائب للمحتوى 2">
                <a:extLst>
                  <a:ext uri="{FF2B5EF4-FFF2-40B4-BE49-F238E27FC236}">
                    <a16:creationId xmlns:a16="http://schemas.microsoft.com/office/drawing/2014/main" id="{9160B629-C0F1-47BB-B866-726B9369B2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2909" y="2173357"/>
                <a:ext cx="9213471" cy="4333459"/>
              </a:xfrm>
            </p:spPr>
            <p:txBody>
              <a:bodyPr>
                <a:normAutofit/>
              </a:bodyPr>
              <a:lstStyle/>
              <a:p>
                <a:pPr lvl="0" algn="l" rtl="0"/>
                <a:r>
                  <a:rPr lang="en-US" dirty="0"/>
                  <a:t>Values of pressure:</a:t>
                </a:r>
              </a:p>
              <a:p>
                <a:pPr marL="0" lvl="0" indent="0" algn="l" rtl="0">
                  <a:buNone/>
                </a:pPr>
                <a:r>
                  <a:rPr lang="en-US" dirty="0"/>
                  <a:t>             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endParaRPr lang="en-US" dirty="0"/>
              </a:p>
              <a:p>
                <a:pPr algn="l" rtl="0"/>
                <a:endParaRPr lang="en-US" dirty="0"/>
              </a:p>
            </p:txBody>
          </p:sp>
        </mc:Choice>
        <mc:Fallback xmlns="">
          <p:sp>
            <p:nvSpPr>
              <p:cNvPr id="7" name="عنصر نائب للمحتوى 2">
                <a:extLst>
                  <a:ext uri="{FF2B5EF4-FFF2-40B4-BE49-F238E27FC236}">
                    <a16:creationId xmlns:a16="http://schemas.microsoft.com/office/drawing/2014/main" id="{9160B629-C0F1-47BB-B866-726B9369B2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2909" y="2173357"/>
                <a:ext cx="9213471" cy="4333459"/>
              </a:xfrm>
              <a:blipFill>
                <a:blip r:embed="rId2"/>
                <a:stretch>
                  <a:fillRect l="-463" t="-845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3AD168D8-7AEC-438B-8CC8-D885D67524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4629" y="3429000"/>
            <a:ext cx="8023589" cy="1979676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137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A0281-E406-4D7E-901C-A819ED49D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4629" y="549841"/>
            <a:ext cx="8911687" cy="793873"/>
          </a:xfrm>
        </p:spPr>
        <p:txBody>
          <a:bodyPr>
            <a:normAutofit/>
          </a:bodyPr>
          <a:lstStyle/>
          <a:p>
            <a:r>
              <a:rPr lang="en-US" dirty="0"/>
              <a:t>Wind Loads…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9AC73B8-8728-4A1D-98B0-986E32EFA25F}"/>
              </a:ext>
            </a:extLst>
          </p:cNvPr>
          <p:cNvSpPr txBox="1">
            <a:spLocks/>
          </p:cNvSpPr>
          <p:nvPr/>
        </p:nvSpPr>
        <p:spPr>
          <a:xfrm>
            <a:off x="1292275" y="1609576"/>
            <a:ext cx="5598856" cy="5637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sz="2800" dirty="0"/>
              <a:t>Vertical part …</a:t>
            </a:r>
            <a:endParaRPr lang="ar-JO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عنصر نائب للمحتوى 2">
                <a:extLst>
                  <a:ext uri="{FF2B5EF4-FFF2-40B4-BE49-F238E27FC236}">
                    <a16:creationId xmlns:a16="http://schemas.microsoft.com/office/drawing/2014/main" id="{9160B629-C0F1-47BB-B866-726B9369B2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75791" y="2173357"/>
                <a:ext cx="6321287" cy="4518850"/>
              </a:xfrm>
            </p:spPr>
            <p:txBody>
              <a:bodyPr>
                <a:normAutofit/>
              </a:bodyPr>
              <a:lstStyle/>
              <a:p>
                <a:pPr lvl="0" algn="l" rtl="0"/>
                <a:r>
                  <a:rPr lang="en-US" dirty="0"/>
                  <a:t>For vertical open truss (pressure at vertical joints):</a:t>
                </a:r>
              </a:p>
              <a:p>
                <a:pPr marL="0" indent="0" algn="l" rtl="0">
                  <a:buNone/>
                </a:pPr>
                <a:r>
                  <a:rPr lang="en-US" dirty="0"/>
                  <a:t>                              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𝑞𝑧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𝐶𝑓</m:t>
                    </m:r>
                  </m:oMath>
                </a14:m>
                <a:r>
                  <a:rPr lang="en-US" baseline="-25000" dirty="0"/>
                  <a:t>  </a:t>
                </a:r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  Where: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     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851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22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𝑘𝑁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pPr marL="0" lvl="0" indent="0" algn="l" rtl="0">
                  <a:buNone/>
                </a:pPr>
                <a:r>
                  <a:rPr lang="en-US" dirty="0"/>
                  <a:t>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85</m:t>
                    </m:r>
                  </m:oMath>
                </a14:m>
                <a:endParaRPr lang="en-US" dirty="0"/>
              </a:p>
              <a:p>
                <a:pPr marL="0" lvl="0" indent="0" algn="l" rtl="0">
                  <a:buNone/>
                </a:pPr>
                <a:r>
                  <a:rPr lang="en-US" dirty="0"/>
                  <a:t>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4</m:t>
                    </m:r>
                    <m:sSup>
                      <m:sSupPr>
                        <m:ctrlPr>
                          <a:rPr lang="en-US" i="1" baseline="-2500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∈</m:t>
                        </m:r>
                      </m:e>
                      <m:sup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 baseline="-2500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∈+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4</m:t>
                    </m:r>
                    <m:sSup>
                      <m:sSupPr>
                        <m:ctrlPr>
                          <a:rPr lang="en-US" i="1" baseline="-2500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∈</m:t>
                        </m:r>
                      </m:e>
                      <m:sup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 baseline="-2500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∈+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715</m:t>
                    </m:r>
                  </m:oMath>
                </a14:m>
                <a:endParaRPr lang="en-US" i="1" baseline="-25000" dirty="0"/>
              </a:p>
              <a:p>
                <a:pPr marL="0" indent="0" algn="l" rtl="0">
                  <a:buNone/>
                </a:pPr>
                <a:r>
                  <a:rPr lang="en-US" baseline="-25000" dirty="0"/>
                  <a:t>      </a:t>
                </a:r>
                <a14:m>
                  <m:oMath xmlns:m="http://schemas.openxmlformats.org/officeDocument/2006/math">
                    <m:r>
                      <a:rPr lang="en-US" i="1" baseline="-250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∈=</m:t>
                    </m:r>
                    <m:f>
                      <m:fPr>
                        <m:ctrlPr>
                          <a:rPr lang="en-US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𝑠𝑜𝑙𝑖𝑑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𝑎𝑟𝑒𝑎</m:t>
                        </m:r>
                      </m:num>
                      <m:den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𝑎𝑙𝑙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𝑎𝑟𝑒𝑎</m:t>
                        </m:r>
                      </m:den>
                    </m:f>
                    <m:r>
                      <a:rPr lang="en-US" i="1" baseline="-250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3073</m:t>
                        </m:r>
                      </m:num>
                      <m:den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  <m:r>
                      <a:rPr lang="en-US" i="1" baseline="-250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05</m:t>
                    </m:r>
                    <m:r>
                      <a:rPr lang="en-US" i="1" baseline="-250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marL="0" lvl="0" indent="0" algn="l" rtl="0">
                  <a:buNone/>
                </a:pPr>
                <a:endParaRPr lang="en-US" i="1" dirty="0"/>
              </a:p>
              <a:p>
                <a:pPr marL="0" lvl="0" indent="0" algn="l" rtl="0">
                  <a:buNone/>
                </a:pPr>
                <a:r>
                  <a:rPr lang="en-US" i="1" dirty="0"/>
                  <a:t>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851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715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2687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94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endParaRPr lang="en-US" dirty="0"/>
              </a:p>
              <a:p>
                <a:pPr algn="l" rtl="0"/>
                <a:endParaRPr lang="en-US" dirty="0"/>
              </a:p>
            </p:txBody>
          </p:sp>
        </mc:Choice>
        <mc:Fallback xmlns="">
          <p:sp>
            <p:nvSpPr>
              <p:cNvPr id="7" name="عنصر نائب للمحتوى 2">
                <a:extLst>
                  <a:ext uri="{FF2B5EF4-FFF2-40B4-BE49-F238E27FC236}">
                    <a16:creationId xmlns:a16="http://schemas.microsoft.com/office/drawing/2014/main" id="{9160B629-C0F1-47BB-B866-726B9369B2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75791" y="2173357"/>
                <a:ext cx="6321287" cy="4518850"/>
              </a:xfrm>
              <a:blipFill>
                <a:blip r:embed="rId2"/>
                <a:stretch>
                  <a:fillRect l="-675" t="-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893CDF4A-1913-4A8F-ABE6-3BADDB38F9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5556" y="2740685"/>
            <a:ext cx="6850075" cy="3384194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عنصر نائب للمحتوى 2">
            <a:extLst>
              <a:ext uri="{FF2B5EF4-FFF2-40B4-BE49-F238E27FC236}">
                <a16:creationId xmlns:a16="http://schemas.microsoft.com/office/drawing/2014/main" id="{72101D9E-7F3E-4D3A-8625-B3ADC3A56DF3}"/>
              </a:ext>
            </a:extLst>
          </p:cNvPr>
          <p:cNvSpPr txBox="1">
            <a:spLocks/>
          </p:cNvSpPr>
          <p:nvPr/>
        </p:nvSpPr>
        <p:spPr>
          <a:xfrm>
            <a:off x="1775791" y="2160711"/>
            <a:ext cx="3745864" cy="410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/>
              <a:t>Vertical Tributary area: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28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A0281-E406-4D7E-901C-A819ED49D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4629" y="549841"/>
            <a:ext cx="8911687" cy="793873"/>
          </a:xfrm>
        </p:spPr>
        <p:txBody>
          <a:bodyPr>
            <a:normAutofit/>
          </a:bodyPr>
          <a:lstStyle/>
          <a:p>
            <a:r>
              <a:rPr lang="en-US" dirty="0"/>
              <a:t>Design of connections…</a:t>
            </a:r>
          </a:p>
        </p:txBody>
      </p:sp>
      <p:sp>
        <p:nvSpPr>
          <p:cNvPr id="7" name="عنصر نائب للمحتوى 2">
            <a:extLst>
              <a:ext uri="{FF2B5EF4-FFF2-40B4-BE49-F238E27FC236}">
                <a16:creationId xmlns:a16="http://schemas.microsoft.com/office/drawing/2014/main" id="{9160B629-C0F1-47BB-B866-726B9369B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7995" y="1641094"/>
            <a:ext cx="3657600" cy="4518850"/>
          </a:xfrm>
        </p:spPr>
        <p:txBody>
          <a:bodyPr>
            <a:normAutofit/>
          </a:bodyPr>
          <a:lstStyle/>
          <a:p>
            <a:pPr lvl="0" algn="l" rtl="0"/>
            <a:r>
              <a:rPr lang="en-US" dirty="0"/>
              <a:t>Types of members.</a:t>
            </a:r>
          </a:p>
          <a:p>
            <a:pPr lvl="0" algn="l" rtl="0"/>
            <a:r>
              <a:rPr lang="en-US" dirty="0"/>
              <a:t>Check steel design using ETABS.</a:t>
            </a:r>
          </a:p>
          <a:p>
            <a:pPr lvl="0" algn="l" rtl="0"/>
            <a:r>
              <a:rPr lang="en-US" dirty="0"/>
              <a:t>Tension and compression forces. </a:t>
            </a:r>
          </a:p>
          <a:p>
            <a:pPr lvl="0" algn="l" rtl="0"/>
            <a:endParaRPr lang="en-US" dirty="0"/>
          </a:p>
          <a:p>
            <a:pPr lvl="0" algn="l" rtl="0"/>
            <a:endParaRPr lang="en-US" dirty="0"/>
          </a:p>
          <a:p>
            <a:pPr marL="0" indent="0" algn="l" rtl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5DC2C6-8168-4DA7-BDBF-F97770141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391" y="1368297"/>
            <a:ext cx="6553199" cy="53239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CB016E-EC9E-447E-B5DB-560D2C17D5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3391" y="1375620"/>
            <a:ext cx="6553199" cy="53092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A225-1047-4D0B-ABB5-F6B5D13453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4462" y="1394012"/>
            <a:ext cx="7123290" cy="5272480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08579D0-D909-4145-8A7F-D2390EC44679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043" y="1412404"/>
            <a:ext cx="7122128" cy="5272480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عنصر نائب للمحتوى 2">
                <a:extLst>
                  <a:ext uri="{FF2B5EF4-FFF2-40B4-BE49-F238E27FC236}">
                    <a16:creationId xmlns:a16="http://schemas.microsoft.com/office/drawing/2014/main" id="{9B78DD5E-8580-4ECA-B9BF-802DC8E3BAA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47995" y="1641094"/>
                <a:ext cx="5207085" cy="521690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r" defTabSz="457200" rtl="1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/>
                <a:r>
                  <a:rPr lang="en-US" dirty="0"/>
                  <a:t>Welding.</a:t>
                </a:r>
              </a:p>
              <a:p>
                <a:pPr algn="l" rtl="0">
                  <a:buFontTx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𝐸𝑋𝑋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70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𝑝𝑠𝑖</m:t>
                    </m:r>
                  </m:oMath>
                </a14:m>
                <a:endParaRPr lang="en-US" b="0" dirty="0"/>
              </a:p>
              <a:p>
                <a:pPr algn="l" rtl="0">
                  <a:buFontTx/>
                  <a:buChar char="-"/>
                </a:pPr>
                <a:r>
                  <a:rPr lang="en-US" dirty="0"/>
                  <a:t>Weld fracture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𝐸𝑋𝑋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𝑐𝑜𝑠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45</m:t>
                    </m:r>
                  </m:oMath>
                </a14:m>
                <a:endParaRPr lang="en-US" dirty="0"/>
              </a:p>
              <a:p>
                <a:pPr algn="l" rtl="0">
                  <a:buFontTx/>
                  <a:buChar char="-"/>
                </a:pPr>
                <a:r>
                  <a:rPr lang="en-US" dirty="0"/>
                  <a:t>Weld fracture &gt;= F</a:t>
                </a:r>
              </a:p>
              <a:p>
                <a:pPr algn="l" rtl="0"/>
                <a:endParaRPr lang="en-US" dirty="0"/>
              </a:p>
              <a:p>
                <a:pPr marL="0" indent="0" algn="l" rtl="0">
                  <a:buFont typeface="Wingdings 3" charset="2"/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14" name="عنصر نائب للمحتوى 2">
                <a:extLst>
                  <a:ext uri="{FF2B5EF4-FFF2-40B4-BE49-F238E27FC236}">
                    <a16:creationId xmlns:a16="http://schemas.microsoft.com/office/drawing/2014/main" id="{9B78DD5E-8580-4ECA-B9BF-802DC8E3BA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7995" y="1641094"/>
                <a:ext cx="5207085" cy="5216906"/>
              </a:xfrm>
              <a:prstGeom prst="rect">
                <a:avLst/>
              </a:prstGeom>
              <a:blipFill>
                <a:blip r:embed="rId6"/>
                <a:stretch>
                  <a:fillRect l="-936" t="-584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2C7C73FA-A6BF-45A3-B440-FFAC74FF18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42852" y="191508"/>
            <a:ext cx="3266016" cy="6574865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489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6FA7D-0C39-44BD-8E02-FEB06ADA8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7109" y="2267880"/>
            <a:ext cx="3478651" cy="1496400"/>
          </a:xfrm>
        </p:spPr>
        <p:txBody>
          <a:bodyPr>
            <a:noAutofit/>
          </a:bodyPr>
          <a:lstStyle/>
          <a:p>
            <a:pPr rtl="0">
              <a:lnSpc>
                <a:spcPct val="150000"/>
              </a:lnSpc>
            </a:pPr>
            <a:r>
              <a:rPr lang="en-US" sz="4400" dirty="0"/>
              <a:t>THANK YOU</a:t>
            </a:r>
            <a:endParaRPr lang="ar-JO" sz="4400" dirty="0"/>
          </a:p>
        </p:txBody>
      </p:sp>
    </p:spTree>
    <p:extLst>
      <p:ext uri="{BB962C8B-B14F-4D97-AF65-F5344CB8AC3E}">
        <p14:creationId xmlns:p14="http://schemas.microsoft.com/office/powerpoint/2010/main" val="413580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82B0E6E-6BA7-47C8-B04C-37950EB1C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4095" y="360807"/>
            <a:ext cx="6723809" cy="6333333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0E75C2-73CB-4F75-9D61-4FF6E48A58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772" y="1040181"/>
            <a:ext cx="11732456" cy="5817819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472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11E94FF-FDDE-42B3-A595-C6034621AA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809" y="205190"/>
            <a:ext cx="6952381" cy="6447619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125A19-B9D9-4A42-9E2A-532739B2A3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" y="1146644"/>
            <a:ext cx="11704320" cy="5711356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803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22B73EF-E0DF-40DF-964A-C5DB6EED0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627" y="474280"/>
            <a:ext cx="6416745" cy="5909439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C36FAA-ECF8-4B1D-B8BE-B2E96A8710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8380" y="1915143"/>
            <a:ext cx="8495238" cy="4942857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57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1927</TotalTime>
  <Words>2792</Words>
  <Application>Microsoft Office PowerPoint</Application>
  <PresentationFormat>Widescreen</PresentationFormat>
  <Paragraphs>1300</Paragraphs>
  <Slides>67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5" baseType="lpstr">
      <vt:lpstr>Arial</vt:lpstr>
      <vt:lpstr>Calibri</vt:lpstr>
      <vt:lpstr>Cambria Math</vt:lpstr>
      <vt:lpstr>Century Gothic</vt:lpstr>
      <vt:lpstr>Tahoma</vt:lpstr>
      <vt:lpstr>Times New Roman</vt:lpstr>
      <vt:lpstr>Wingdings 3</vt:lpstr>
      <vt:lpstr>Wisp</vt:lpstr>
      <vt:lpstr>Structural Design of Al-Fidai Stadium</vt:lpstr>
      <vt:lpstr>OUTLINE</vt:lpstr>
      <vt:lpstr>INTRUDUCTION</vt:lpstr>
      <vt:lpstr>INTRUDUCTION</vt:lpstr>
      <vt:lpstr>INTRUDUCTION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 ONE : CONCRETE STRUCTURE</vt:lpstr>
      <vt:lpstr>INTRUDUCTION</vt:lpstr>
      <vt:lpstr>INTRUDUCTION</vt:lpstr>
      <vt:lpstr>INTRUDUCTION</vt:lpstr>
      <vt:lpstr>INTRUDUCTION</vt:lpstr>
      <vt:lpstr>INTRUDUCTION</vt:lpstr>
      <vt:lpstr>INTRUDUCTION</vt:lpstr>
      <vt:lpstr>INTRUDUCTION</vt:lpstr>
      <vt:lpstr>INTRUDUCTION</vt:lpstr>
      <vt:lpstr>INTRUDUCTION</vt:lpstr>
      <vt:lpstr>INTRUDUCTION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INTRUDUCTION</vt:lpstr>
      <vt:lpstr>INTRUDUCTION</vt:lpstr>
      <vt:lpstr>THREE-DIMENSIONAL ANALYSIS </vt:lpstr>
      <vt:lpstr>THREE-DIMENTIONAL ANALYSIS</vt:lpstr>
      <vt:lpstr>PowerPoint Presentation</vt:lpstr>
      <vt:lpstr>THREE-DIMENTIONAL ANALYSIS</vt:lpstr>
      <vt:lpstr>THREE-DIMENTIONAL ANALYSIS</vt:lpstr>
      <vt:lpstr>THREE-DIMENTIONAL ANALYSIS</vt:lpstr>
      <vt:lpstr>THREE-DIMENTIONAL ANALYSIS</vt:lpstr>
      <vt:lpstr>THREE-DIMENTIONAL ANALYSIS</vt:lpstr>
      <vt:lpstr>THREE-DIMENTIONAL ANALYSIS</vt:lpstr>
      <vt:lpstr>THREE-DIMENTIONAL ANALYSIS</vt:lpstr>
      <vt:lpstr>THREE-DIMENTIONAL ANALYSIS</vt:lpstr>
      <vt:lpstr>THREE-DIMENTIONAL ANALYSIS</vt:lpstr>
      <vt:lpstr>THREE-DIMENTIONAL ANALYSIS</vt:lpstr>
      <vt:lpstr>THREE-DIMENTIONAL ANALYSIS</vt:lpstr>
      <vt:lpstr>THREE-DIMENTIONAL ANALYSIS</vt:lpstr>
      <vt:lpstr>THREE-DIMENTIONAL ANALYSIS</vt:lpstr>
      <vt:lpstr>THREE-DIMENTIONAL ANALYSIS</vt:lpstr>
      <vt:lpstr>THREE-DIMENTIONAL ANALYSIS</vt:lpstr>
      <vt:lpstr>THREE-DIMENTIONAL ANALYSIS</vt:lpstr>
      <vt:lpstr>THREE-DIMENTIONAL ANALYSIS</vt:lpstr>
      <vt:lpstr>CONCRETE STRUCTURAL DESIGN</vt:lpstr>
      <vt:lpstr>CONCRETE STRUCTURAL DESIGN</vt:lpstr>
      <vt:lpstr>CONCRETE STRUCTURAL DESIGN</vt:lpstr>
      <vt:lpstr>CONCRETE STRUCTURAL DESIGN</vt:lpstr>
      <vt:lpstr>CONCRETE STRUCTURAL DESIGN</vt:lpstr>
      <vt:lpstr>PART TWO : STEEL STRUCTURE </vt:lpstr>
      <vt:lpstr>Steel Structure</vt:lpstr>
      <vt:lpstr>Design of Steel </vt:lpstr>
      <vt:lpstr>Design of Steel </vt:lpstr>
      <vt:lpstr>Wind Loads…</vt:lpstr>
      <vt:lpstr>Wind Loads…</vt:lpstr>
      <vt:lpstr>Wind Loads…</vt:lpstr>
      <vt:lpstr>Wind Loads…</vt:lpstr>
      <vt:lpstr>Wind Loads…</vt:lpstr>
      <vt:lpstr>Wind Loads…</vt:lpstr>
      <vt:lpstr>Design of connections…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Structural Design of Nablus Youth Center</dc:title>
  <dc:creator>bisan khader</dc:creator>
  <cp:lastModifiedBy>lab</cp:lastModifiedBy>
  <cp:revision>248</cp:revision>
  <dcterms:created xsi:type="dcterms:W3CDTF">2019-01-02T13:51:43Z</dcterms:created>
  <dcterms:modified xsi:type="dcterms:W3CDTF">2019-09-11T09:33:12Z</dcterms:modified>
</cp:coreProperties>
</file>