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53ED48-CE24-4ACE-B179-0F31F186CE29}"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53ED48-CE24-4ACE-B179-0F31F186CE29}"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53ED48-CE24-4ACE-B179-0F31F186CE29}"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53ED48-CE24-4ACE-B179-0F31F186CE29}"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3ED48-CE24-4ACE-B179-0F31F186CE29}"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53ED48-CE24-4ACE-B179-0F31F186CE29}"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53ED48-CE24-4ACE-B179-0F31F186CE29}" type="datetimeFigureOut">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53ED48-CE24-4ACE-B179-0F31F186CE29}" type="datetimeFigureOut">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53ED48-CE24-4ACE-B179-0F31F186CE29}" type="datetimeFigureOut">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53ED48-CE24-4ACE-B179-0F31F186CE29}"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53ED48-CE24-4ACE-B179-0F31F186CE29}"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43F97-C0B0-4B7A-983A-E078173965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3ED48-CE24-4ACE-B179-0F31F186CE29}" type="datetimeFigureOut">
              <a:rPr lang="en-US" smtClean="0"/>
              <a:t>5/17/2016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43F97-C0B0-4B7A-983A-E078173965D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457200"/>
            <a:ext cx="6477000" cy="769441"/>
          </a:xfrm>
          <a:prstGeom prst="rect">
            <a:avLst/>
          </a:prstGeom>
          <a:noFill/>
        </p:spPr>
        <p:txBody>
          <a:bodyPr wrap="square" rtlCol="0">
            <a:spAutoFit/>
          </a:bodyPr>
          <a:lstStyle/>
          <a:p>
            <a:pPr algn="ctr"/>
            <a:r>
              <a:rPr lang="en-US" sz="4400" dirty="0" smtClean="0"/>
              <a:t>Cutting wood machine </a:t>
            </a:r>
            <a:endParaRPr lang="en-US" sz="4400" dirty="0"/>
          </a:p>
        </p:txBody>
      </p:sp>
      <p:sp>
        <p:nvSpPr>
          <p:cNvPr id="5" name="TextBox 4"/>
          <p:cNvSpPr txBox="1"/>
          <p:nvPr/>
        </p:nvSpPr>
        <p:spPr>
          <a:xfrm>
            <a:off x="228600" y="4800600"/>
            <a:ext cx="5029200" cy="1200329"/>
          </a:xfrm>
          <a:prstGeom prst="rect">
            <a:avLst/>
          </a:prstGeom>
          <a:noFill/>
        </p:spPr>
        <p:txBody>
          <a:bodyPr wrap="square" rtlCol="0">
            <a:spAutoFit/>
          </a:bodyPr>
          <a:lstStyle/>
          <a:p>
            <a:r>
              <a:rPr lang="en-US" dirty="0" smtClean="0"/>
              <a:t>1- </a:t>
            </a:r>
            <a:r>
              <a:rPr lang="en-US" dirty="0" err="1" smtClean="0"/>
              <a:t>Bassam</a:t>
            </a:r>
            <a:r>
              <a:rPr lang="en-US" dirty="0" smtClean="0"/>
              <a:t> </a:t>
            </a:r>
            <a:r>
              <a:rPr lang="en-US" dirty="0" err="1" smtClean="0"/>
              <a:t>Mazen</a:t>
            </a:r>
            <a:r>
              <a:rPr lang="en-US" dirty="0" smtClean="0"/>
              <a:t> </a:t>
            </a:r>
            <a:r>
              <a:rPr lang="en-US" dirty="0" err="1" smtClean="0"/>
              <a:t>Odeh</a:t>
            </a:r>
            <a:r>
              <a:rPr lang="en-US" dirty="0" smtClean="0"/>
              <a:t>      11042595</a:t>
            </a:r>
            <a:br>
              <a:rPr lang="en-US" dirty="0" smtClean="0"/>
            </a:br>
            <a:r>
              <a:rPr lang="en-US" dirty="0" smtClean="0"/>
              <a:t>2-Hamza </a:t>
            </a:r>
            <a:r>
              <a:rPr lang="en-US" dirty="0" err="1" smtClean="0"/>
              <a:t>Mazen</a:t>
            </a:r>
            <a:r>
              <a:rPr lang="en-US" dirty="0" smtClean="0"/>
              <a:t> </a:t>
            </a:r>
            <a:r>
              <a:rPr lang="en-US" dirty="0" err="1" smtClean="0"/>
              <a:t>Shawahna</a:t>
            </a:r>
            <a:r>
              <a:rPr lang="en-US" dirty="0" smtClean="0"/>
              <a:t>   11210589</a:t>
            </a:r>
            <a:br>
              <a:rPr lang="en-US" dirty="0" smtClean="0"/>
            </a:br>
            <a:r>
              <a:rPr lang="en-US" dirty="0" smtClean="0"/>
              <a:t>3- </a:t>
            </a:r>
            <a:r>
              <a:rPr lang="en-US" dirty="0" err="1" smtClean="0"/>
              <a:t>Wael</a:t>
            </a:r>
            <a:r>
              <a:rPr lang="en-US" dirty="0" smtClean="0"/>
              <a:t> </a:t>
            </a:r>
            <a:r>
              <a:rPr lang="en-US" dirty="0" err="1" smtClean="0"/>
              <a:t>Yousef</a:t>
            </a:r>
            <a:r>
              <a:rPr lang="en-US" dirty="0" smtClean="0"/>
              <a:t> Abu </a:t>
            </a:r>
            <a:r>
              <a:rPr lang="en-US" dirty="0" err="1" smtClean="0"/>
              <a:t>Garbieh</a:t>
            </a:r>
            <a:r>
              <a:rPr lang="en-US" dirty="0" smtClean="0"/>
              <a:t>   11042555</a:t>
            </a:r>
            <a:br>
              <a:rPr lang="en-US" dirty="0" smtClean="0"/>
            </a:br>
            <a:r>
              <a:rPr lang="en-US" dirty="0" smtClean="0"/>
              <a:t>4- </a:t>
            </a:r>
            <a:r>
              <a:rPr lang="en-US" dirty="0" err="1" smtClean="0"/>
              <a:t>Mahmood</a:t>
            </a:r>
            <a:r>
              <a:rPr lang="en-US" dirty="0" smtClean="0"/>
              <a:t> Abu </a:t>
            </a:r>
            <a:r>
              <a:rPr lang="en-US" dirty="0" err="1" smtClean="0"/>
              <a:t>Alhuda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04800"/>
            <a:ext cx="8839200" cy="5355312"/>
          </a:xfrm>
          <a:prstGeom prst="rect">
            <a:avLst/>
          </a:prstGeom>
          <a:noFill/>
        </p:spPr>
        <p:txBody>
          <a:bodyPr wrap="square" rtlCol="0">
            <a:spAutoFit/>
          </a:bodyPr>
          <a:lstStyle/>
          <a:p>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r>
              <a:rPr lang="en-US" sz="2800" b="1" dirty="0">
                <a:latin typeface="Times New Roman" pitchFamily="18" charset="0"/>
                <a:cs typeface="Times New Roman" pitchFamily="18" charset="0"/>
              </a:rPr>
              <a:t>Type of </a:t>
            </a:r>
            <a:r>
              <a:rPr lang="en-US" sz="2800" b="1" dirty="0" smtClean="0">
                <a:latin typeface="Times New Roman" pitchFamily="18" charset="0"/>
                <a:cs typeface="Times New Roman" pitchFamily="18" charset="0"/>
              </a:rPr>
              <a:t>cutting wood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1- In a</a:t>
            </a:r>
            <a:r>
              <a:rPr lang="en-US" sz="2400" b="1" dirty="0" smtClean="0"/>
              <a:t>ncient</a:t>
            </a:r>
            <a:br>
              <a:rPr lang="en-US" sz="2400" b="1" dirty="0" smtClean="0"/>
            </a:br>
            <a:r>
              <a:rPr lang="en-US" sz="2400" b="1" dirty="0" smtClean="0"/>
              <a:t/>
            </a:r>
            <a:br>
              <a:rPr lang="en-US" sz="2400" b="1" dirty="0" smtClean="0"/>
            </a:br>
            <a:r>
              <a:rPr lang="en-US" sz="2400" b="1" dirty="0" smtClean="0"/>
              <a:t>2- In modern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Firstly in ancient:-</a:t>
            </a:r>
            <a:br>
              <a:rPr lang="en-US" sz="2400" b="1" dirty="0" smtClean="0"/>
            </a:br>
            <a:r>
              <a:rPr lang="en-US" sz="2400" b="1" dirty="0" smtClean="0"/>
              <a:t/>
            </a:r>
            <a:br>
              <a:rPr lang="en-US" sz="2400" b="1" dirty="0" smtClean="0"/>
            </a:br>
            <a:r>
              <a:rPr lang="en-US" sz="2400" b="1" dirty="0"/>
              <a:t> </a:t>
            </a:r>
            <a:r>
              <a:rPr lang="en-US" sz="2400" dirty="0" smtClean="0"/>
              <a:t>It </a:t>
            </a:r>
            <a:r>
              <a:rPr lang="en-US" sz="2400" dirty="0"/>
              <a:t>was an old wood cut and separated by a </a:t>
            </a:r>
            <a:r>
              <a:rPr lang="en-US" sz="2400" dirty="0" smtClean="0"/>
              <a:t>simple tools.</a:t>
            </a:r>
            <a:br>
              <a:rPr lang="en-US" sz="2400" dirty="0" smtClean="0"/>
            </a:br>
            <a:r>
              <a:rPr lang="en-US" sz="2400" dirty="0" smtClean="0"/>
              <a:t/>
            </a:r>
            <a:br>
              <a:rPr lang="en-US" sz="2400" dirty="0" smtClean="0"/>
            </a:br>
            <a:r>
              <a:rPr lang="en-US" sz="2400" dirty="0" smtClean="0"/>
              <a:t> 1- Axe</a:t>
            </a:r>
            <a:endParaRPr lang="en-US" sz="2400" dirty="0"/>
          </a:p>
          <a:p>
            <a:r>
              <a:rPr lang="en-US" sz="2800" dirty="0" smtClean="0">
                <a:latin typeface="Times New Roman" pitchFamily="18" charset="0"/>
                <a:cs typeface="Times New Roman" pitchFamily="18" charset="0"/>
              </a:rPr>
              <a:t>2- </a:t>
            </a:r>
            <a:r>
              <a:rPr lang="en-US" sz="2800" dirty="0">
                <a:latin typeface="Times New Roman" pitchFamily="18" charset="0"/>
                <a:cs typeface="Times New Roman" pitchFamily="18" charset="0"/>
              </a:rPr>
              <a:t>S</a:t>
            </a:r>
            <a:r>
              <a:rPr lang="en-US" sz="2800" dirty="0" smtClean="0"/>
              <a:t>aw</a:t>
            </a:r>
            <a:endParaRPr lang="en-US" sz="2800" dirty="0">
              <a:latin typeface="Times New Roman" pitchFamily="18" charset="0"/>
              <a:cs typeface="Times New Roman" pitchFamily="18"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57200"/>
            <a:ext cx="8915400" cy="5878532"/>
          </a:xfrm>
          <a:prstGeom prst="rect">
            <a:avLst/>
          </a:prstGeom>
          <a:noFill/>
        </p:spPr>
        <p:txBody>
          <a:bodyPr wrap="square" rtlCol="0">
            <a:spAutoFit/>
          </a:bodyPr>
          <a:lstStyle/>
          <a:p>
            <a:r>
              <a:rPr lang="en-US" sz="2800" b="1" dirty="0" smtClean="0"/>
              <a:t>Secondly in modern :-</a:t>
            </a:r>
            <a:r>
              <a:rPr lang="en-US" dirty="0" smtClean="0"/>
              <a:t/>
            </a:r>
            <a:br>
              <a:rPr lang="en-US" dirty="0" smtClean="0"/>
            </a:br>
            <a:r>
              <a:rPr lang="en-US" sz="2400" dirty="0" smtClean="0"/>
              <a:t/>
            </a:r>
            <a:br>
              <a:rPr lang="en-US" sz="2400" dirty="0" smtClean="0"/>
            </a:br>
            <a:r>
              <a:rPr lang="en-US" sz="2400" dirty="0"/>
              <a:t>Wood cutting process recently </a:t>
            </a:r>
            <a:r>
              <a:rPr lang="en-US" sz="2400" dirty="0" smtClean="0"/>
              <a:t>has been </a:t>
            </a:r>
            <a:r>
              <a:rPr lang="en-US" sz="2400" dirty="0"/>
              <a:t>developed where it was discovered several ways to cut </a:t>
            </a:r>
            <a:r>
              <a:rPr lang="en-US" sz="2400" dirty="0" smtClean="0"/>
              <a:t>wood. These way:-</a:t>
            </a:r>
            <a:r>
              <a:rPr lang="en-US" dirty="0" smtClean="0"/>
              <a:t/>
            </a:r>
            <a:br>
              <a:rPr lang="en-US" dirty="0" smtClean="0"/>
            </a:br>
            <a:r>
              <a:rPr lang="en-US" sz="2400" dirty="0" smtClean="0"/>
              <a:t/>
            </a:r>
            <a:br>
              <a:rPr lang="en-US" sz="2400" dirty="0" smtClean="0"/>
            </a:br>
            <a:r>
              <a:rPr lang="en-US" sz="2400" dirty="0" smtClean="0"/>
              <a:t>1- </a:t>
            </a:r>
            <a:r>
              <a:rPr lang="en-US" sz="2400" b="1" dirty="0"/>
              <a:t>The Jig and Dado</a:t>
            </a:r>
            <a:r>
              <a:rPr lang="en-US" sz="2400" b="1" dirty="0" smtClean="0"/>
              <a:t>:</a:t>
            </a:r>
            <a:br>
              <a:rPr lang="en-US" sz="2400" b="1" dirty="0" smtClean="0"/>
            </a:br>
            <a:r>
              <a:rPr lang="en-US" sz="2400" b="1" dirty="0" smtClean="0"/>
              <a:t/>
            </a:r>
            <a:br>
              <a:rPr lang="en-US" sz="2400" b="1" dirty="0" smtClean="0"/>
            </a:br>
            <a:r>
              <a:rPr lang="en-US" sz="2400" dirty="0" smtClean="0"/>
              <a:t>A </a:t>
            </a:r>
            <a:r>
              <a:rPr lang="en-US" sz="2400" dirty="0"/>
              <a:t>stacked dado is two blades with a set of chippers in between. This is used for cutting grooves, or removing large parts of </a:t>
            </a:r>
            <a:r>
              <a:rPr lang="en-US" sz="2400" dirty="0" smtClean="0"/>
              <a:t>stock.</a:t>
            </a:r>
            <a:br>
              <a:rPr lang="en-US" sz="2400" dirty="0" smtClean="0"/>
            </a:br>
            <a:r>
              <a:rPr lang="en-US" sz="2400" dirty="0" smtClean="0"/>
              <a:t/>
            </a:r>
            <a:br>
              <a:rPr lang="en-US" sz="2400" dirty="0" smtClean="0"/>
            </a:br>
            <a:r>
              <a:rPr lang="en-US" sz="2400" dirty="0" smtClean="0"/>
              <a:t>2- </a:t>
            </a:r>
            <a:r>
              <a:rPr lang="en-US" sz="2400" b="1" dirty="0"/>
              <a:t>The Router:</a:t>
            </a:r>
          </a:p>
          <a:p>
            <a:r>
              <a:rPr lang="en-US" sz="2400" b="1" dirty="0"/>
              <a:t> </a:t>
            </a:r>
          </a:p>
          <a:p>
            <a:r>
              <a:rPr lang="en-US" sz="2400" dirty="0"/>
              <a:t>A plunge router allows you to plunge the bit into the wood, make your cut, then lift it back out. </a:t>
            </a:r>
          </a:p>
          <a:p>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571303"/>
          </a:xfrm>
          <a:prstGeom prst="rect">
            <a:avLst/>
          </a:prstGeom>
          <a:noFill/>
        </p:spPr>
        <p:txBody>
          <a:bodyPr wrap="square" rtlCol="0">
            <a:spAutoFit/>
          </a:bodyPr>
          <a:lstStyle/>
          <a:p>
            <a:r>
              <a:rPr lang="en-US" sz="2400" dirty="0" smtClean="0"/>
              <a:t/>
            </a:r>
            <a:br>
              <a:rPr lang="en-US" sz="2400" dirty="0" smtClean="0"/>
            </a:br>
            <a:r>
              <a:rPr lang="en-US" sz="2400" dirty="0" smtClean="0"/>
              <a:t>3- </a:t>
            </a:r>
            <a:r>
              <a:rPr lang="en-US" sz="2400" b="1" dirty="0"/>
              <a:t>The Radial Arm Saw</a:t>
            </a:r>
            <a:r>
              <a:rPr lang="en-US" sz="2400" b="1" dirty="0" smtClean="0"/>
              <a:t>:</a:t>
            </a:r>
            <a:br>
              <a:rPr lang="en-US" sz="2400" b="1" dirty="0" smtClean="0"/>
            </a:br>
            <a:endParaRPr lang="en-US" sz="2400" b="1" dirty="0"/>
          </a:p>
          <a:p>
            <a:r>
              <a:rPr lang="en-US" sz="2400" dirty="0"/>
              <a:t>The radial arm saw is usually used to perform </a:t>
            </a:r>
            <a:r>
              <a:rPr lang="en-US" sz="2400" dirty="0" smtClean="0"/>
              <a:t>cross cuts</a:t>
            </a:r>
            <a:r>
              <a:rPr lang="en-US" sz="2400" dirty="0"/>
              <a:t>. However, you can use it for bevels and miters, dadoes, rabbets, moldings, and even as a router </a:t>
            </a:r>
            <a:r>
              <a:rPr lang="en-US" sz="2400" dirty="0" smtClean="0"/>
              <a:t>guide</a:t>
            </a:r>
            <a:r>
              <a:rPr lang="en-US" dirty="0" smtClean="0"/>
              <a:t>. </a:t>
            </a:r>
            <a:br>
              <a:rPr lang="en-US" dirty="0" smtClean="0"/>
            </a:br>
            <a:r>
              <a:rPr lang="en-US" sz="2400" dirty="0" smtClean="0"/>
              <a:t/>
            </a:r>
            <a:br>
              <a:rPr lang="en-US" sz="2400" dirty="0" smtClean="0"/>
            </a:br>
            <a:r>
              <a:rPr lang="en-US" sz="2400" dirty="0" smtClean="0"/>
              <a:t>4- </a:t>
            </a:r>
            <a:r>
              <a:rPr lang="en-US" sz="2400" b="1" dirty="0"/>
              <a:t>Water Jet Cutter:</a:t>
            </a:r>
          </a:p>
          <a:p>
            <a:r>
              <a:rPr lang="en-US" sz="2400" dirty="0" smtClean="0"/>
              <a:t/>
            </a:r>
            <a:br>
              <a:rPr lang="en-US" sz="2400" dirty="0" smtClean="0"/>
            </a:br>
            <a:r>
              <a:rPr lang="en-US" sz="2400" dirty="0"/>
              <a:t> Water is pushed hard high pressure and speed of paying </a:t>
            </a:r>
            <a:r>
              <a:rPr lang="en-US" sz="2400" dirty="0" smtClean="0"/>
              <a:t>high, that cause cutting wood.</a:t>
            </a:r>
            <a:br>
              <a:rPr lang="en-US" sz="2400" dirty="0" smtClean="0"/>
            </a:br>
            <a:r>
              <a:rPr lang="en-US" sz="2400" dirty="0" smtClean="0"/>
              <a:t/>
            </a:r>
            <a:br>
              <a:rPr lang="en-US" sz="2400" dirty="0" smtClean="0"/>
            </a:br>
            <a:r>
              <a:rPr lang="en-US" sz="2400" dirty="0" smtClean="0"/>
              <a:t>5- </a:t>
            </a:r>
            <a:r>
              <a:rPr lang="en-US" sz="2400" b="1" dirty="0"/>
              <a:t>Laser Machine</a:t>
            </a:r>
            <a:r>
              <a:rPr lang="en-US" sz="2400" b="1" dirty="0" smtClean="0"/>
              <a:t>:</a:t>
            </a:r>
            <a:br>
              <a:rPr lang="en-US" sz="2400" b="1" dirty="0" smtClean="0"/>
            </a:br>
            <a:endParaRPr lang="en-US" sz="2400" dirty="0"/>
          </a:p>
          <a:p>
            <a:r>
              <a:rPr lang="en-US" sz="2400" dirty="0" smtClean="0"/>
              <a:t>The </a:t>
            </a:r>
            <a:r>
              <a:rPr lang="en-US" sz="2400" dirty="0"/>
              <a:t>laser machines of the latest machinery equipped with high-tech focus the laser beam on the high-energy non-metal ores and the machining or drilling by force can also be controlled using the latest computer design programs </a:t>
            </a:r>
            <a:r>
              <a:rPr lang="en-US" dirty="0" smtClean="0"/>
              <a:t/>
            </a:r>
            <a:br>
              <a:rPr lang="en-US" dirty="0" smtClean="0"/>
            </a:br>
            <a:r>
              <a:rPr lang="en-US" dirty="0" smtClean="0"/>
              <a:t/>
            </a:r>
            <a:br>
              <a:rPr lang="en-US" dirty="0" smtClean="0"/>
            </a:br>
            <a:endParaRPr lang="en-US" b="1"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2400"/>
            <a:ext cx="9144000" cy="5416868"/>
          </a:xfrm>
          <a:prstGeom prst="rect">
            <a:avLst/>
          </a:prstGeom>
          <a:noFill/>
        </p:spPr>
        <p:txBody>
          <a:bodyPr wrap="square" rtlCol="0">
            <a:spAutoFit/>
          </a:bodyPr>
          <a:lstStyle/>
          <a:p>
            <a:r>
              <a:rPr lang="en-US" sz="2800" b="1" dirty="0"/>
              <a:t>Wood </a:t>
            </a:r>
            <a:r>
              <a:rPr lang="en-US" sz="2800" b="1" dirty="0" smtClean="0"/>
              <a:t>properties:-</a:t>
            </a:r>
            <a:r>
              <a:rPr lang="en-US" b="1" dirty="0" smtClean="0"/>
              <a:t/>
            </a:r>
            <a:br>
              <a:rPr lang="en-US" b="1" dirty="0" smtClean="0"/>
            </a:br>
            <a:r>
              <a:rPr lang="en-US" b="1" dirty="0" smtClean="0"/>
              <a:t/>
            </a:r>
            <a:br>
              <a:rPr lang="en-US" b="1" dirty="0" smtClean="0"/>
            </a:br>
            <a:r>
              <a:rPr lang="en-US" b="1" dirty="0" smtClean="0"/>
              <a:t> </a:t>
            </a:r>
            <a:r>
              <a:rPr lang="en-US" sz="2400" b="1" dirty="0" smtClean="0"/>
              <a:t>Wood properties different from the other material, this properties Contribute in </a:t>
            </a:r>
            <a:r>
              <a:rPr lang="en-US" sz="2400" b="1" dirty="0" err="1" smtClean="0"/>
              <a:t>desgin</a:t>
            </a:r>
            <a:r>
              <a:rPr lang="en-US" sz="2400" b="1" dirty="0" smtClean="0"/>
              <a:t> wood.</a:t>
            </a:r>
            <a:br>
              <a:rPr lang="en-US" sz="2400" b="1" dirty="0" smtClean="0"/>
            </a:br>
            <a:r>
              <a:rPr lang="en-US" sz="2400" b="1" dirty="0" smtClean="0"/>
              <a:t>These properties is:-</a:t>
            </a:r>
            <a:br>
              <a:rPr lang="en-US" sz="2400" b="1" dirty="0" smtClean="0"/>
            </a:br>
            <a:r>
              <a:rPr lang="en-US" sz="2400" b="1" dirty="0" smtClean="0"/>
              <a:t/>
            </a:r>
            <a:br>
              <a:rPr lang="en-US" sz="2400" b="1" dirty="0" smtClean="0"/>
            </a:br>
            <a:r>
              <a:rPr lang="en-US" sz="2400" b="1" dirty="0" smtClean="0"/>
              <a:t>1- directional properties: -</a:t>
            </a:r>
            <a:br>
              <a:rPr lang="en-US" sz="2400" b="1" dirty="0" smtClean="0"/>
            </a:br>
            <a:r>
              <a:rPr lang="en-US" sz="2400" dirty="0"/>
              <a:t> Wood is an orthotropic material with unique and independent properties in different directions. Because of the orientation of the wood fibers, and the manner in which a tree increases in diameter as it </a:t>
            </a:r>
            <a:r>
              <a:rPr lang="en-US" sz="2400" dirty="0" smtClean="0"/>
              <a:t>grows.</a:t>
            </a:r>
            <a:r>
              <a:rPr lang="en-US" sz="2400" dirty="0"/>
              <a:t> properties vary along three mutually perpendicular </a:t>
            </a:r>
            <a:r>
              <a:rPr lang="en-US" sz="2400" dirty="0" smtClean="0"/>
              <a:t>axes .</a:t>
            </a:r>
            <a:br>
              <a:rPr lang="en-US" sz="2400" dirty="0" smtClean="0"/>
            </a:br>
            <a:r>
              <a:rPr lang="en-US" sz="2400" dirty="0"/>
              <a:t/>
            </a:r>
            <a:br>
              <a:rPr lang="en-US" sz="2400" dirty="0"/>
            </a:br>
            <a:r>
              <a:rPr lang="en-US" sz="2400" dirty="0" smtClean="0"/>
              <a:t/>
            </a:r>
            <a:br>
              <a:rPr lang="en-US" sz="2400" dirty="0" smtClean="0"/>
            </a:br>
            <a:r>
              <a:rPr lang="en-US" dirty="0" smtClean="0"/>
              <a:t/>
            </a:r>
            <a:br>
              <a:rPr lang="en-US" dirty="0" smtClean="0"/>
            </a:br>
            <a:endParaRPr lang="en-US" dirty="0"/>
          </a:p>
        </p:txBody>
      </p:sp>
      <p:pic>
        <p:nvPicPr>
          <p:cNvPr id="2050" name="Picture 2" descr="C:\Users\admin\Desktop\13246137_630326083789271_1084251906_n.jpg"/>
          <p:cNvPicPr>
            <a:picLocks noChangeAspect="1" noChangeArrowheads="1"/>
          </p:cNvPicPr>
          <p:nvPr/>
        </p:nvPicPr>
        <p:blipFill>
          <a:blip r:embed="rId2"/>
          <a:srcRect/>
          <a:stretch>
            <a:fillRect/>
          </a:stretch>
        </p:blipFill>
        <p:spPr bwMode="auto">
          <a:xfrm>
            <a:off x="2368005" y="4267200"/>
            <a:ext cx="3535942" cy="2590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5909310"/>
          </a:xfrm>
          <a:prstGeom prst="rect">
            <a:avLst/>
          </a:prstGeom>
          <a:noFill/>
        </p:spPr>
        <p:txBody>
          <a:bodyPr wrap="square" rtlCol="0">
            <a:spAutoFit/>
          </a:bodyPr>
          <a:lstStyle/>
          <a:p>
            <a:endParaRPr lang="en-US" sz="2400" dirty="0" smtClean="0"/>
          </a:p>
          <a:p>
            <a:r>
              <a:rPr lang="en-US" sz="2400" dirty="0" smtClean="0"/>
              <a:t>2- </a:t>
            </a:r>
            <a:r>
              <a:rPr lang="en-US" sz="2400" b="1" dirty="0" smtClean="0"/>
              <a:t>Mechanical properties:</a:t>
            </a:r>
            <a:endParaRPr lang="en-US" sz="2400" dirty="0" smtClean="0"/>
          </a:p>
          <a:p>
            <a:r>
              <a:rPr lang="en-US" sz="2400" dirty="0" smtClean="0"/>
              <a:t>Mechanical properties describe the characteristics of a material in response to externally applied forces.</a:t>
            </a:r>
          </a:p>
          <a:p>
            <a:endParaRPr lang="en-US" sz="2400" dirty="0" smtClean="0"/>
          </a:p>
          <a:p>
            <a:r>
              <a:rPr lang="en-US" sz="2400" dirty="0" smtClean="0"/>
              <a:t>1- elastic properties:-</a:t>
            </a:r>
            <a:br>
              <a:rPr lang="en-US" sz="2400" dirty="0" smtClean="0"/>
            </a:br>
            <a:r>
              <a:rPr lang="en-US" sz="2400" dirty="0" smtClean="0"/>
              <a:t>which measure resistance to deformation and distortion, and strength properties, which measure the ultimate resistance to applied loads.</a:t>
            </a:r>
            <a:endParaRPr lang="en-US" sz="2400" dirty="0"/>
          </a:p>
          <a:p>
            <a:r>
              <a:rPr lang="en-US" sz="2400" dirty="0" smtClean="0"/>
              <a:t/>
            </a:r>
            <a:br>
              <a:rPr lang="en-US" sz="2400" dirty="0" smtClean="0"/>
            </a:br>
            <a:r>
              <a:rPr lang="en-US" sz="2400" dirty="0" smtClean="0"/>
              <a:t>2- </a:t>
            </a:r>
            <a:r>
              <a:rPr lang="en-US" sz="2400" b="1" dirty="0" smtClean="0"/>
              <a:t>Modulus of Elasticity:</a:t>
            </a:r>
            <a:br>
              <a:rPr lang="en-US" sz="2400" b="1" dirty="0" smtClean="0"/>
            </a:br>
            <a:endParaRPr lang="en-US" sz="2400" dirty="0" smtClean="0"/>
          </a:p>
          <a:p>
            <a:r>
              <a:rPr lang="en-US" sz="2400" dirty="0" smtClean="0"/>
              <a:t>Modulus of elasticity relates the stress applied along one axis to the strain occurring on the same axis.</a:t>
            </a:r>
            <a:br>
              <a:rPr lang="en-US" sz="2400" dirty="0" smtClean="0"/>
            </a:br>
            <a:r>
              <a:rPr lang="en-US" sz="2400" dirty="0" smtClean="0"/>
              <a:t/>
            </a:r>
            <a:br>
              <a:rPr lang="en-US" sz="2400" dirty="0" smtClean="0"/>
            </a:br>
            <a:endParaRPr lang="en-US" sz="24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940635"/>
          </a:xfrm>
          <a:prstGeom prst="rect">
            <a:avLst/>
          </a:prstGeom>
          <a:noFill/>
        </p:spPr>
        <p:txBody>
          <a:bodyPr wrap="square" rtlCol="0">
            <a:spAutoFit/>
          </a:bodyPr>
          <a:lstStyle/>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4- Compression:</a:t>
            </a:r>
            <a:br>
              <a:rPr lang="en-US" sz="2400" dirty="0" smtClean="0"/>
            </a:br>
            <a:r>
              <a:rPr lang="en-US" sz="2400" dirty="0" smtClean="0"/>
              <a:t/>
            </a:r>
            <a:br>
              <a:rPr lang="en-US" sz="2400" dirty="0" smtClean="0"/>
            </a:br>
            <a:r>
              <a:rPr lang="en-US" sz="2400" dirty="0" smtClean="0"/>
              <a:t> When compression is applied parallel to grain, it produces stress that deforms (shortens) the wood cells along their longitudinal axis.</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dirty="0" smtClean="0"/>
              <a:t/>
            </a:r>
            <a:br>
              <a:rPr lang="en-US" dirty="0" smtClean="0"/>
            </a:br>
            <a:r>
              <a:rPr lang="en-US" dirty="0" smtClean="0"/>
              <a:t/>
            </a:r>
            <a:br>
              <a:rPr lang="en-US" dirty="0" smtClean="0"/>
            </a:br>
            <a:r>
              <a:rPr lang="en-US" b="1" dirty="0" smtClean="0"/>
              <a:t> </a:t>
            </a:r>
            <a:endParaRPr lang="en-US" dirty="0"/>
          </a:p>
        </p:txBody>
      </p:sp>
      <p:pic>
        <p:nvPicPr>
          <p:cNvPr id="1026" name="Picture 2" descr="C:\Users\admin\Desktop\13227939_630338363788043_357224037_n.jpg"/>
          <p:cNvPicPr>
            <a:picLocks noChangeAspect="1" noChangeArrowheads="1"/>
          </p:cNvPicPr>
          <p:nvPr/>
        </p:nvPicPr>
        <p:blipFill>
          <a:blip r:embed="rId2"/>
          <a:srcRect/>
          <a:stretch>
            <a:fillRect/>
          </a:stretch>
        </p:blipFill>
        <p:spPr bwMode="auto">
          <a:xfrm>
            <a:off x="2133600" y="4495800"/>
            <a:ext cx="4381500" cy="2111375"/>
          </a:xfrm>
          <a:prstGeom prst="rect">
            <a:avLst/>
          </a:prstGeom>
          <a:noFill/>
        </p:spPr>
      </p:pic>
      <p:sp>
        <p:nvSpPr>
          <p:cNvPr id="6" name="TextBox 5"/>
          <p:cNvSpPr txBox="1"/>
          <p:nvPr/>
        </p:nvSpPr>
        <p:spPr>
          <a:xfrm>
            <a:off x="0" y="0"/>
            <a:ext cx="9144000" cy="2677656"/>
          </a:xfrm>
          <a:prstGeom prst="rect">
            <a:avLst/>
          </a:prstGeom>
          <a:noFill/>
        </p:spPr>
        <p:txBody>
          <a:bodyPr wrap="square" rtlCol="0">
            <a:spAutoFit/>
          </a:bodyPr>
          <a:lstStyle/>
          <a:p>
            <a:r>
              <a:rPr lang="en-US" sz="2400" dirty="0" smtClean="0"/>
              <a:t>3- Strength </a:t>
            </a:r>
            <a:r>
              <a:rPr lang="en-US" sz="2400" dirty="0" err="1" smtClean="0"/>
              <a:t>proerties</a:t>
            </a:r>
            <a:r>
              <a:rPr lang="en-US" sz="2400" dirty="0" smtClean="0"/>
              <a:t>:</a:t>
            </a:r>
            <a:br>
              <a:rPr lang="en-US" sz="2400" dirty="0" smtClean="0"/>
            </a:br>
            <a:r>
              <a:rPr lang="en-US" sz="2400" dirty="0" smtClean="0"/>
              <a:t/>
            </a:r>
            <a:br>
              <a:rPr lang="en-US" sz="2400" dirty="0" smtClean="0"/>
            </a:br>
            <a:r>
              <a:rPr lang="en-US" sz="2400" dirty="0" smtClean="0"/>
              <a:t> Strength properties describe the ultimate resistance of a material to applied loads. They include material behavior related to compression, tension, shear, bending, torsion, and shock resistance. mechanical properties are collectively described only for directions parallel to grain and perpendicular to grain.</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2308324"/>
          </a:xfrm>
          <a:prstGeom prst="rect">
            <a:avLst/>
          </a:prstGeom>
        </p:spPr>
        <p:txBody>
          <a:bodyPr wrap="square">
            <a:spAutoFit/>
          </a:bodyPr>
          <a:lstStyle/>
          <a:p>
            <a:r>
              <a:rPr lang="en-US" sz="2400" dirty="0" smtClean="0"/>
              <a:t/>
            </a:r>
            <a:br>
              <a:rPr lang="en-US" sz="2400" dirty="0" smtClean="0"/>
            </a:br>
            <a:r>
              <a:rPr lang="en-US" sz="2400" dirty="0" smtClean="0"/>
              <a:t>5- Bending:</a:t>
            </a:r>
            <a:br>
              <a:rPr lang="en-US" sz="2400" dirty="0" smtClean="0"/>
            </a:br>
            <a:r>
              <a:rPr lang="en-US" sz="2400" b="1" dirty="0" smtClean="0"/>
              <a:t>  </a:t>
            </a:r>
            <a:endParaRPr lang="en-US" sz="2400" dirty="0" smtClean="0"/>
          </a:p>
          <a:p>
            <a:r>
              <a:rPr lang="en-US" sz="2400" dirty="0" smtClean="0"/>
              <a:t>When wood specimens are loaded in bending, the portion of the wood on one side of the neutral axis is stressed in compression parallel to grain. Bending also produces horizontal shear parallel to grain.</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1754326"/>
          </a:xfrm>
          <a:prstGeom prst="rect">
            <a:avLst/>
          </a:prstGeom>
          <a:noFill/>
        </p:spPr>
        <p:txBody>
          <a:bodyPr wrap="square" rtlCol="0">
            <a:spAutoFit/>
          </a:bodyPr>
          <a:lstStyle/>
          <a:p>
            <a:r>
              <a:rPr lang="en-US" b="1" dirty="0"/>
              <a:t>DESIGN CALCULATION AND ANALYSIS:</a:t>
            </a:r>
            <a:endParaRPr lang="en-US" dirty="0"/>
          </a:p>
          <a:p>
            <a:r>
              <a:rPr lang="en-US" dirty="0" smtClean="0"/>
              <a:t/>
            </a:r>
            <a:br>
              <a:rPr lang="en-US" dirty="0" smtClean="0"/>
            </a:br>
            <a:r>
              <a:rPr lang="en-US" dirty="0"/>
              <a:t> Every project has specific dimensions and every dimension value needs calculations as we have studied the different parts of the project hydrous now it’s time to calculate the excite dimensions of the project.</a:t>
            </a:r>
            <a:endParaRPr lang="en-US"/>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52</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21</cp:revision>
  <dcterms:created xsi:type="dcterms:W3CDTF">2016-05-17T16:40:33Z</dcterms:created>
  <dcterms:modified xsi:type="dcterms:W3CDTF">2016-05-17T20:10:52Z</dcterms:modified>
</cp:coreProperties>
</file>