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33"/>
  </p:notesMasterIdLst>
  <p:handoutMasterIdLst>
    <p:handoutMasterId r:id="rId34"/>
  </p:handoutMasterIdLst>
  <p:sldIdLst>
    <p:sldId id="256" r:id="rId2"/>
    <p:sldId id="312" r:id="rId3"/>
    <p:sldId id="257" r:id="rId4"/>
    <p:sldId id="258" r:id="rId5"/>
    <p:sldId id="261" r:id="rId6"/>
    <p:sldId id="287" r:id="rId7"/>
    <p:sldId id="297" r:id="rId8"/>
    <p:sldId id="299" r:id="rId9"/>
    <p:sldId id="290" r:id="rId10"/>
    <p:sldId id="294" r:id="rId11"/>
    <p:sldId id="298" r:id="rId12"/>
    <p:sldId id="279" r:id="rId13"/>
    <p:sldId id="300" r:id="rId14"/>
    <p:sldId id="303" r:id="rId15"/>
    <p:sldId id="302" r:id="rId16"/>
    <p:sldId id="301" r:id="rId17"/>
    <p:sldId id="311" r:id="rId18"/>
    <p:sldId id="267" r:id="rId19"/>
    <p:sldId id="304" r:id="rId20"/>
    <p:sldId id="305" r:id="rId21"/>
    <p:sldId id="306" r:id="rId22"/>
    <p:sldId id="307" r:id="rId23"/>
    <p:sldId id="308" r:id="rId24"/>
    <p:sldId id="309" r:id="rId25"/>
    <p:sldId id="310" r:id="rId26"/>
    <p:sldId id="317" r:id="rId27"/>
    <p:sldId id="313" r:id="rId28"/>
    <p:sldId id="314" r:id="rId29"/>
    <p:sldId id="315" r:id="rId30"/>
    <p:sldId id="316" r:id="rId31"/>
    <p:sldId id="318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B4C"/>
    <a:srgbClr val="00487E"/>
    <a:srgbClr val="00589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12" autoAdjust="0"/>
    <p:restoredTop sz="94586" autoAdjust="0"/>
  </p:normalViewPr>
  <p:slideViewPr>
    <p:cSldViewPr>
      <p:cViewPr>
        <p:scale>
          <a:sx n="60" d="100"/>
          <a:sy n="60" d="100"/>
        </p:scale>
        <p:origin x="-1110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EFAC648-16B5-408E-A974-BF64E27E710D}" type="datetime8">
              <a:rPr lang="ar-SA" smtClean="0"/>
              <a:pPr/>
              <a:t>19 أيار، 13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Project 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F30F53C-6204-4C5F-802E-2EECCAEADBA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8E82A27-CB52-4D26-A656-DB379E51501A}" type="datetime8">
              <a:rPr lang="ar-SA" smtClean="0"/>
              <a:pPr/>
              <a:t>19 أيار، 13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Project 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D0F9691-5C2D-4140-85B0-42055B66122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F9691-5C2D-4140-85B0-42055B661224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1</a:t>
            </a:r>
            <a:endParaRPr lang="ar-SA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3EAF0-1C52-4600-8862-3FF7A17CEE5A}" type="datetime1">
              <a:rPr lang="ar-SA" smtClean="0"/>
              <a:pPr/>
              <a:t>10/07/1434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C9C8-55A5-44F6-A3F5-A921A0CBBC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BEA63-027E-4F09-B2EF-8031012CAEA3}" type="datetime1">
              <a:rPr lang="ar-SA" smtClean="0"/>
              <a:pPr/>
              <a:t>10/07/1434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C9C8-55A5-44F6-A3F5-A921A0CBBC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1EC22-CBE2-4213-9D55-2C4A428485DE}" type="datetime1">
              <a:rPr lang="ar-SA" smtClean="0"/>
              <a:pPr/>
              <a:t>10/07/1434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C9C8-55A5-44F6-A3F5-A921A0CBBC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BBFD-8872-410F-809D-E28DA3B693D9}" type="datetime1">
              <a:rPr lang="ar-SA" smtClean="0"/>
              <a:pPr/>
              <a:t>10/07/1434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C9C8-55A5-44F6-A3F5-A921A0CBBC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3C18-1B39-4B52-8996-B5A8985BB5C7}" type="datetime1">
              <a:rPr lang="ar-SA" smtClean="0"/>
              <a:pPr/>
              <a:t>10/07/1434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C9C8-55A5-44F6-A3F5-A921A0CBBC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C96F2-0241-4ED7-B4E8-B826FEAD2AA3}" type="datetime1">
              <a:rPr lang="ar-SA" smtClean="0"/>
              <a:pPr/>
              <a:t>10/07/1434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C9C8-55A5-44F6-A3F5-A921A0CBBC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694-AFBC-42E1-A673-F9CFA5F06091}" type="datetime1">
              <a:rPr lang="ar-SA" smtClean="0"/>
              <a:pPr/>
              <a:t>10/07/1434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C9C8-55A5-44F6-A3F5-A921A0CBBC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FC14-6E64-4A24-BF4D-B792031D7574}" type="datetime1">
              <a:rPr lang="ar-SA" smtClean="0"/>
              <a:pPr/>
              <a:t>10/07/1434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C9C8-55A5-44F6-A3F5-A921A0CBBC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CFA1E-C8C0-4124-87F2-CE302FF30F53}" type="datetime1">
              <a:rPr lang="ar-SA" smtClean="0"/>
              <a:pPr/>
              <a:t>10/07/1434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C9C8-55A5-44F6-A3F5-A921A0CBBC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525BB-E4C4-41F2-A13F-0D0071441C9A}" type="datetime1">
              <a:rPr lang="ar-SA" smtClean="0"/>
              <a:pPr/>
              <a:t>10/07/1434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C9C8-55A5-44F6-A3F5-A921A0CBBCC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18AC-2FAD-4173-B522-7564EC032B09}" type="datetime1">
              <a:rPr lang="ar-SA" smtClean="0"/>
              <a:pPr/>
              <a:t>10/07/1434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709C9C8-55A5-44F6-A3F5-A921A0CBBCC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DCC82C-E3BA-44BC-B208-34AB9DD7DB9C}" type="datetime1">
              <a:rPr lang="ar-SA" smtClean="0"/>
              <a:pPr/>
              <a:t>10/07/1434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09C9C8-55A5-44F6-A3F5-A921A0CBBCCA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1119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7224" y="714356"/>
            <a:ext cx="74392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/>
              <a:t>HVAC SYSTEM DESIGN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5852" y="1714488"/>
            <a:ext cx="62865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Businessmen Club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14480" y="4286256"/>
            <a:ext cx="1711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The  students:</a:t>
            </a:r>
            <a:endParaRPr lang="ar-SA" dirty="0"/>
          </a:p>
        </p:txBody>
      </p:sp>
      <p:sp>
        <p:nvSpPr>
          <p:cNvPr id="10" name="Rectangle 9"/>
          <p:cNvSpPr/>
          <p:nvPr/>
        </p:nvSpPr>
        <p:spPr>
          <a:xfrm>
            <a:off x="1714480" y="3643314"/>
            <a:ext cx="1428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Supervisor:</a:t>
            </a:r>
            <a:endParaRPr lang="ar-SA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928662" y="6357958"/>
            <a:ext cx="3352800" cy="365125"/>
          </a:xfrm>
        </p:spPr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>
            <a:off x="3571868" y="3643314"/>
            <a:ext cx="2856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Dr Salameh Abdulfattah </a:t>
            </a:r>
            <a:endParaRPr lang="ar-SA" dirty="0"/>
          </a:p>
        </p:txBody>
      </p:sp>
      <p:sp>
        <p:nvSpPr>
          <p:cNvPr id="12" name="Rectangle 11"/>
          <p:cNvSpPr/>
          <p:nvPr/>
        </p:nvSpPr>
        <p:spPr>
          <a:xfrm>
            <a:off x="3571868" y="4286256"/>
            <a:ext cx="3429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Ameer </a:t>
            </a:r>
            <a:r>
              <a:rPr lang="en-US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Khaled</a:t>
            </a: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(10716625)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71868" y="4643446"/>
            <a:ext cx="3467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Nabil abu </a:t>
            </a:r>
            <a:r>
              <a:rPr lang="en-US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hanih</a:t>
            </a: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(</a:t>
            </a: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10840770)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71868" y="5000636"/>
            <a:ext cx="3454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Saleem Sama’neh  (10716714)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571868" y="5357826"/>
            <a:ext cx="3463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Tariq Ismail             (10740129)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714348" y="6357958"/>
            <a:ext cx="3352800" cy="365125"/>
          </a:xfrm>
        </p:spPr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1472" y="857232"/>
            <a:ext cx="35316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Cooling Load equation : </a:t>
            </a:r>
            <a:endParaRPr lang="ar-SA" sz="2000" dirty="0"/>
          </a:p>
        </p:txBody>
      </p:sp>
      <p:sp>
        <p:nvSpPr>
          <p:cNvPr id="5" name="Rectangle 4"/>
          <p:cNvSpPr/>
          <p:nvPr/>
        </p:nvSpPr>
        <p:spPr>
          <a:xfrm>
            <a:off x="1000100" y="1305342"/>
            <a:ext cx="58579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None/>
            </a:pP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4 )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For  people: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000" baseline="-25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*n*CLF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000" baseline="-25000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*n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5) For  lighting:</a:t>
            </a:r>
          </a:p>
          <a:p>
            <a:pPr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A*q*CLF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6) For  equipments:</a:t>
            </a:r>
          </a:p>
          <a:p>
            <a:pPr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000" baseline="-25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*CLF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000" baseline="-25000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714348" y="6286520"/>
            <a:ext cx="3352800" cy="365125"/>
          </a:xfrm>
        </p:spPr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11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57356" y="1643050"/>
          <a:ext cx="5486400" cy="373222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62203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Cooling load (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kw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Floor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</a:tr>
              <a:tr h="62203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68.1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Basement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203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45.8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Basement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203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88.6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Ground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203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First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2037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307.5</a:t>
                      </a:r>
                      <a:endParaRPr lang="ar-SA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ar-SA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27" marR="86627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00166" y="357166"/>
            <a:ext cx="51563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Summary of cooling load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>
          <a:xfrm>
            <a:off x="571472" y="6357958"/>
            <a:ext cx="3352800" cy="365125"/>
          </a:xfrm>
        </p:spPr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85720" y="285728"/>
            <a:ext cx="2857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b="1" dirty="0" smtClean="0"/>
              <a:t>VRV SYSTEM:</a:t>
            </a:r>
            <a:endParaRPr lang="en-US" sz="2000" b="1" dirty="0"/>
          </a:p>
        </p:txBody>
      </p:sp>
      <p:pic>
        <p:nvPicPr>
          <p:cNvPr id="1026" name="Picture 2" descr="C:\Documents and Settings\MSSS\سطح المكتب\صورة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4" y="766763"/>
            <a:ext cx="8743981" cy="5324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85720" y="6357958"/>
            <a:ext cx="3352800" cy="365125"/>
          </a:xfrm>
        </p:spPr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13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500043"/>
            <a:ext cx="3643338" cy="642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0070C0"/>
                </a:solidFill>
              </a:rPr>
              <a:t>Duct design: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571612"/>
            <a:ext cx="842968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5" algn="l"/>
            <a:r>
              <a:rPr lang="en-US" sz="2400" b="1" dirty="0" smtClean="0"/>
              <a:t>Design procedures:</a:t>
            </a:r>
          </a:p>
          <a:p>
            <a:pPr lvl="5" algn="l"/>
            <a:endParaRPr lang="en-US" dirty="0" smtClean="0"/>
          </a:p>
          <a:p>
            <a:pPr lvl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The total sensible heat was calculated.</a:t>
            </a:r>
          </a:p>
          <a:p>
            <a:pPr lvl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circulation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was calculated.</a:t>
            </a:r>
          </a:p>
          <a:p>
            <a:pPr lvl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 The flow rate (CFM) was calculated. </a:t>
            </a: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4. Number of diffusers are calculated and distributed uniformly.</a:t>
            </a:r>
          </a:p>
          <a:p>
            <a:pPr lvl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5. The initial velocity for the main duct is 5 m/s.</a:t>
            </a:r>
          </a:p>
          <a:p>
            <a:pPr lvl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6. The pressure drop is depend on the initial velocity for the main duct and flow rate (CFM). </a:t>
            </a:r>
          </a:p>
          <a:p>
            <a:pPr lvl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7. The main diameter is calculated. </a:t>
            </a:r>
          </a:p>
          <a:p>
            <a:pPr lvl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8. The height and width of the rectangular ducts are determined from the tables.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7158" y="6357958"/>
            <a:ext cx="3352800" cy="365125"/>
          </a:xfrm>
        </p:spPr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14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857232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 smtClean="0"/>
              <a:t>Sample Calculation For Duct Design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85786" y="1285860"/>
          <a:ext cx="7500990" cy="4759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  <a:gridCol w="1071570"/>
                <a:gridCol w="1143008"/>
                <a:gridCol w="857256"/>
                <a:gridCol w="1071570"/>
                <a:gridCol w="1017612"/>
                <a:gridCol w="1196966"/>
              </a:tblGrid>
              <a:tr h="54471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baseline="0" dirty="0"/>
                        <a:t>section</a:t>
                      </a:r>
                      <a:endParaRPr lang="en-US" sz="1800" b="1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 smtClean="0"/>
                        <a:t>Flow </a:t>
                      </a:r>
                      <a:r>
                        <a:rPr lang="en-US" sz="1800" baseline="0" dirty="0" err="1" smtClean="0"/>
                        <a:t>ratee</a:t>
                      </a:r>
                      <a:endParaRPr lang="en-US" sz="1800" baseline="0" dirty="0" smtClean="0"/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 smtClean="0"/>
                        <a:t>(CFM)</a:t>
                      </a:r>
                      <a:endParaRPr lang="en-US" sz="1800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 smtClean="0"/>
                        <a:t>Velocity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(fpm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)</a:t>
                      </a:r>
                      <a:endParaRPr lang="en-US" sz="1800" baseline="0" dirty="0" smtClean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/>
                        <a:t>∆P/L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Arial"/>
                        </a:rPr>
                        <a:t>(pa/m)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/>
                        <a:t>D(mm)</a:t>
                      </a:r>
                      <a:endParaRPr lang="en-US" sz="1800" baseline="0" dirty="0" smtClean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 smtClean="0"/>
                        <a:t>H(mm)</a:t>
                      </a:r>
                      <a:endParaRPr lang="en-US" sz="1800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 smtClean="0"/>
                        <a:t>W(mm)</a:t>
                      </a:r>
                      <a:endParaRPr lang="en-US" sz="1800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44715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A-B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3200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0.872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539.6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550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450</a:t>
                      </a:r>
                      <a:endParaRPr lang="en-US" dirty="0"/>
                    </a:p>
                  </a:txBody>
                  <a:tcPr/>
                </a:tc>
              </a:tr>
              <a:tr h="544715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B-C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1600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1096.5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0.872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415.5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350</a:t>
                      </a:r>
                      <a:endParaRPr lang="en-US" dirty="0"/>
                    </a:p>
                  </a:txBody>
                  <a:tcPr/>
                </a:tc>
              </a:tr>
              <a:tr h="544715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C-D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778.3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0.872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264.7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</a:tr>
              <a:tr h="544715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C-E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1021.8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0.872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372.7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</a:tr>
              <a:tr h="544715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E-F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924.6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0.872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320.1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350</a:t>
                      </a:r>
                      <a:endParaRPr lang="en-US" dirty="0"/>
                    </a:p>
                  </a:txBody>
                  <a:tcPr/>
                </a:tc>
              </a:tr>
              <a:tr h="544715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F-G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778.3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0.872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264.7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</a:tr>
              <a:tr h="544715">
                <a:tc>
                  <a:txBody>
                    <a:bodyPr/>
                    <a:lstStyle/>
                    <a:p>
                      <a:pPr algn="ctr" rtl="0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00034" y="6357958"/>
            <a:ext cx="3352800" cy="365125"/>
          </a:xfrm>
        </p:spPr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15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35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00034" y="6215082"/>
            <a:ext cx="3352800" cy="365125"/>
          </a:xfrm>
        </p:spPr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372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17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24"/>
            <a:ext cx="9164024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>
          <a:xfrm>
            <a:off x="642910" y="6286520"/>
            <a:ext cx="3352800" cy="365125"/>
          </a:xfrm>
        </p:spPr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18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1928794" y="785794"/>
            <a:ext cx="5143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cs typeface="Times New Roman" pitchFamily="18" charset="0"/>
              </a:rPr>
              <a:t>Plumping system </a:t>
            </a:r>
            <a:endParaRPr lang="ar-SA" sz="28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428596" y="1857364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b="1" dirty="0" smtClean="0"/>
              <a:t>Plumping system consist of:</a:t>
            </a:r>
            <a:endParaRPr lang="en-US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500034" y="2571744"/>
            <a:ext cx="59293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 rtl="0">
              <a:buAutoNum type="arabicPeriod"/>
            </a:pPr>
            <a:r>
              <a:rPr lang="en-US" dirty="0" smtClean="0"/>
              <a:t>Potable water system.</a:t>
            </a:r>
          </a:p>
          <a:p>
            <a:pPr marL="342900" indent="-342900" algn="l" rtl="0">
              <a:buAutoNum type="arabicPeriod"/>
            </a:pPr>
            <a:endParaRPr lang="en-US" dirty="0" smtClean="0"/>
          </a:p>
          <a:p>
            <a:pPr marL="342900" indent="-342900" algn="l" rtl="0">
              <a:buAutoNum type="arabicPeriod"/>
            </a:pPr>
            <a:r>
              <a:rPr lang="en-US" dirty="0" smtClean="0"/>
              <a:t>Drainage system.</a:t>
            </a:r>
          </a:p>
          <a:p>
            <a:pPr marL="342900" indent="-342900" algn="l" rtl="0">
              <a:buAutoNum type="arabicPeriod"/>
            </a:pPr>
            <a:endParaRPr lang="en-US" dirty="0" smtClean="0"/>
          </a:p>
          <a:p>
            <a:pPr marL="342900" indent="-342900" algn="l" rtl="0">
              <a:buAutoNum type="arabicPeriod"/>
            </a:pPr>
            <a:r>
              <a:rPr lang="en-US" dirty="0" smtClean="0"/>
              <a:t>Firefighting system.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401080" cy="92867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Plumbing System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/>
          <a:lstStyle/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   </a:t>
            </a:r>
          </a:p>
          <a:p>
            <a:pPr algn="l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     Total demand water :</a:t>
            </a:r>
          </a:p>
          <a:p>
            <a:pPr algn="l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endParaRPr lang="en-US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95268853"/>
              </p:ext>
            </p:extLst>
          </p:nvPr>
        </p:nvGraphicFramePr>
        <p:xfrm>
          <a:off x="609600" y="3048000"/>
          <a:ext cx="7560840" cy="165961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20280"/>
                <a:gridCol w="2520280"/>
                <a:gridCol w="2520280"/>
              </a:tblGrid>
              <a:tr h="6583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Demand Water </a:t>
                      </a: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(L/S)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Totally Fixture Unit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Type Of Supply Water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06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Arial"/>
                        </a:rPr>
                        <a:t>7.41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Arial"/>
                        </a:rPr>
                        <a:t>360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Cold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006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Arial"/>
                        </a:rPr>
                        <a:t>4.2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Arial"/>
                        </a:rPr>
                        <a:t>95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Hot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846980"/>
          </a:xfrm>
        </p:spPr>
        <p:txBody>
          <a:bodyPr/>
          <a:lstStyle/>
          <a:p>
            <a:r>
              <a:rPr lang="en-US" dirty="0" smtClean="0"/>
              <a:t>The Aim of The Project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389120"/>
          </a:xfrm>
        </p:spPr>
        <p:txBody>
          <a:bodyPr>
            <a:norm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The aim of this project is to design installation of heating, ventilation and air condition system (HVAC) for  </a:t>
            </a:r>
            <a:r>
              <a:rPr lang="en-US" sz="2800" dirty="0" err="1" smtClean="0">
                <a:cs typeface="Times New Roman" pitchFamily="18" charset="0"/>
              </a:rPr>
              <a:t>buissnessmen</a:t>
            </a:r>
            <a:r>
              <a:rPr lang="en-US" sz="2800" dirty="0" smtClean="0">
                <a:cs typeface="Times New Roman" pitchFamily="18" charset="0"/>
              </a:rPr>
              <a:t> club in </a:t>
            </a:r>
            <a:r>
              <a:rPr lang="en-US" sz="2800" dirty="0" err="1" smtClean="0">
                <a:cs typeface="Times New Roman" pitchFamily="18" charset="0"/>
              </a:rPr>
              <a:t>ramallah</a:t>
            </a:r>
            <a:r>
              <a:rPr lang="en-US" sz="2800" dirty="0" smtClean="0">
                <a:cs typeface="Times New Roman" pitchFamily="18" charset="0"/>
              </a:rPr>
              <a:t> 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VRV system will be used to design air conditioning.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800" dirty="0" smtClean="0"/>
              <a:t> Water service and plumping design is required for service system inside the building</a:t>
            </a:r>
          </a:p>
          <a:p>
            <a:pPr algn="l" rtl="0">
              <a:buFont typeface="Arial" pitchFamily="34" charset="0"/>
              <a:buChar char="•"/>
            </a:pPr>
            <a:endParaRPr lang="en-US" sz="28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smtClean="0"/>
              <a:t>Fire protection system will used in the building  </a:t>
            </a:r>
            <a:endParaRPr lang="en-GB" sz="2800" dirty="0" smtClean="0">
              <a:cs typeface="Times New Roman" pitchFamily="18" charset="0"/>
            </a:endParaRPr>
          </a:p>
          <a:p>
            <a:pPr algn="l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</p:spPr>
      </p:pic>
      <p:sp>
        <p:nvSpPr>
          <p:cNvPr id="5" name="Rectangle 4"/>
          <p:cNvSpPr/>
          <p:nvPr/>
        </p:nvSpPr>
        <p:spPr>
          <a:xfrm>
            <a:off x="4357038" y="3244334"/>
            <a:ext cx="429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C510DCA-DF62-4C92-983D-E57DF745C692}" type="slidenum">
              <a:rPr lang="en-US" b="1" smtClean="0"/>
              <a:pPr/>
              <a:t>20</a:t>
            </a:fld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8286776" y="6488668"/>
            <a:ext cx="381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C510DCA-DF62-4C92-983D-E57DF745C692}" type="slidenum">
              <a:rPr lang="en-US" b="1" smtClean="0">
                <a:solidFill>
                  <a:schemeClr val="bg1"/>
                </a:solidFill>
              </a:rPr>
              <a:pPr/>
              <a:t>20</a:t>
            </a:fld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023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"/>
            <a:ext cx="9144000" cy="6858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en-US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974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6" name="Rectangle 5"/>
          <p:cNvSpPr/>
          <p:nvPr/>
        </p:nvSpPr>
        <p:spPr>
          <a:xfrm>
            <a:off x="4357038" y="3244334"/>
            <a:ext cx="429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C510DCA-DF62-4C92-983D-E57DF745C692}" type="slidenum">
              <a:rPr lang="en-US" b="1" smtClean="0"/>
              <a:pPr/>
              <a:t>22</a:t>
            </a:fld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8541166" y="6488668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C510DCA-DF62-4C92-983D-E57DF745C692}" type="slidenum">
              <a:rPr lang="en-US" sz="1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pPr/>
              <a:t>22</a:t>
            </a:fld>
            <a:endParaRPr lang="ar-SA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621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57256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Sample of calculation for determined number of fixture unit:</a:t>
            </a:r>
            <a:endParaRPr lang="ar-SA" sz="28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42584368"/>
              </p:ext>
            </p:extLst>
          </p:nvPr>
        </p:nvGraphicFramePr>
        <p:xfrm>
          <a:off x="214282" y="1285860"/>
          <a:ext cx="8686800" cy="422054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79120"/>
                <a:gridCol w="579120"/>
                <a:gridCol w="579120"/>
                <a:gridCol w="1737360"/>
                <a:gridCol w="868680"/>
                <a:gridCol w="868680"/>
                <a:gridCol w="579120"/>
                <a:gridCol w="579120"/>
                <a:gridCol w="579120"/>
                <a:gridCol w="1737360"/>
              </a:tblGrid>
              <a:tr h="524305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Fixture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Quantity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Pipe Size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Fixture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4305"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/>
                        <a:t>total</a:t>
                      </a:r>
                      <a:endParaRPr lang="ar-S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/>
                        <a:t>hot</a:t>
                      </a:r>
                      <a:endParaRPr lang="ar-S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/>
                        <a:t>cold</a:t>
                      </a:r>
                      <a:endParaRPr lang="ar-S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/>
                        <a:t>hot</a:t>
                      </a:r>
                      <a:endParaRPr lang="ar-S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b="1" dirty="0" smtClean="0"/>
                        <a:t>cold</a:t>
                      </a:r>
                      <a:endParaRPr lang="ar-S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hot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Cold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430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30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W C</a:t>
                      </a:r>
                    </a:p>
                  </a:txBody>
                  <a:tcPr marL="68580" marR="68580" marT="0" marB="0"/>
                </a:tc>
              </a:tr>
              <a:tr h="52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6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3/8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3/8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1.5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1.5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Lavatory</a:t>
                      </a:r>
                    </a:p>
                  </a:txBody>
                  <a:tcPr marL="68580" marR="68580" marT="0" marB="0"/>
                </a:tc>
              </a:tr>
              <a:tr h="52430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12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9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9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Arial"/>
                        </a:rPr>
                        <a:t> 1/2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Times New Roman"/>
                          <a:cs typeface="Arial"/>
                        </a:rPr>
                        <a:t> 1/2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shower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urinal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75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68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34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Total Fixture</a:t>
                      </a:r>
                    </a:p>
                  </a:txBody>
                  <a:tcPr marL="68580" marR="68580" marT="0" marB="0"/>
                </a:tc>
              </a:tr>
              <a:tr h="5223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3.6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1.91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2.75</a:t>
                      </a:r>
                      <a:endParaRPr lang="en-US" sz="1600" b="1" dirty="0" smtClean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Total Demand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    ( </a:t>
                      </a: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L/S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15338" y="6429396"/>
            <a:ext cx="758952" cy="246888"/>
          </a:xfrm>
        </p:spPr>
        <p:txBody>
          <a:bodyPr/>
          <a:lstStyle/>
          <a:p>
            <a:fld id="{CC510DCA-DF62-4C92-983D-E57DF745C692}" type="slidenum">
              <a:rPr lang="en-US" sz="1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23</a:t>
            </a:fld>
            <a:endParaRPr lang="en-US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z="1800" b="1" smtClean="0">
                <a:solidFill>
                  <a:schemeClr val="tx1"/>
                </a:solidFill>
              </a:rPr>
              <a:pPr/>
              <a:t>24</a:t>
            </a:fld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175146"/>
            <a:ext cx="9372600" cy="726174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539563" y="6673334"/>
            <a:ext cx="3914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C510DCA-DF62-4C92-983D-E57DF745C692}" type="slidenum">
              <a:rPr lang="en-US" sz="1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pPr/>
              <a:t>24</a:t>
            </a:fld>
            <a:endParaRPr lang="ar-SA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0DCA-DF62-4C92-983D-E57DF745C69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Rectangle 4"/>
          <p:cNvSpPr/>
          <p:nvPr/>
        </p:nvSpPr>
        <p:spPr>
          <a:xfrm>
            <a:off x="8326852" y="6488668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C510DCA-DF62-4C92-983D-E57DF745C692}" type="slidenum">
              <a:rPr lang="en-US" sz="1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pPr/>
              <a:t>25</a:t>
            </a:fld>
            <a:endParaRPr lang="ar-SA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674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642918"/>
            <a:ext cx="8229600" cy="58177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Fire Fighting Design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 fontScale="85000" lnSpcReduction="20000"/>
          </a:bodyPr>
          <a:lstStyle/>
          <a:p>
            <a:pPr lvl="0" algn="l" rtl="0">
              <a:buFont typeface="Arial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net area of each floor is less than 7432 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(80000 ft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that means we should use one raiser only.</a:t>
            </a:r>
          </a:p>
          <a:p>
            <a:pPr lvl="0" algn="l" rtl="0">
              <a:buFont typeface="Arial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Font typeface="Arial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building has one raiser which takes 250 GPM and has a pipe diameter of 4".</a:t>
            </a:r>
          </a:p>
          <a:p>
            <a:pPr lvl="0" algn="l" rtl="0">
              <a:buFont typeface="Arial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 We chose to use the standpipe system which consists of two main part: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Cabinet: Diameter of the hose = 1½ ".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Flow rate = 100 GPM.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Pressure = 65 Psi.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Land valve: Diameter = 2½ ".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Flow rate = 250 GPM.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Pressure = 100 Psi.</a:t>
            </a:r>
          </a:p>
          <a:p>
            <a:pPr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26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Fire Fighting Design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ar-SA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3" y="785794"/>
            <a:ext cx="8687586" cy="5538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285720" y="6492875"/>
            <a:ext cx="3352800" cy="365125"/>
          </a:xfrm>
        </p:spPr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28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عنصر نائب للمحتوى 5" descr="C:\Users\ayman\Desktop\بدون عنوان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dirty="0" smtClean="0"/>
              <a:t>L</a:t>
            </a:r>
            <a:r>
              <a:rPr lang="en-US" baseline="-25000" dirty="0" smtClean="0"/>
              <a:t>AF</a:t>
            </a:r>
            <a:r>
              <a:rPr lang="en-US" dirty="0" smtClean="0"/>
              <a:t> = 19.21 m.           </a:t>
            </a:r>
          </a:p>
          <a:p>
            <a:pPr algn="l" rtl="0">
              <a:buNone/>
            </a:pPr>
            <a:r>
              <a:rPr lang="en-US" dirty="0" smtClean="0"/>
              <a:t>L</a:t>
            </a:r>
            <a:r>
              <a:rPr lang="en-US" baseline="-25000" dirty="0" smtClean="0"/>
              <a:t>FH</a:t>
            </a:r>
            <a:r>
              <a:rPr lang="en-US" dirty="0" smtClean="0"/>
              <a:t> = 0.91 m.</a:t>
            </a:r>
          </a:p>
          <a:p>
            <a:pPr algn="l" rtl="0">
              <a:buNone/>
            </a:pPr>
            <a:r>
              <a:rPr lang="en-US" dirty="0" smtClean="0"/>
              <a:t> </a:t>
            </a:r>
          </a:p>
          <a:p>
            <a:pPr algn="l" rtl="0">
              <a:buNone/>
            </a:pPr>
            <a:r>
              <a:rPr lang="en-US" dirty="0" err="1" smtClean="0"/>
              <a:t>ΔPpump</a:t>
            </a:r>
            <a:r>
              <a:rPr lang="en-US" dirty="0" smtClean="0"/>
              <a:t> = ΔP(friction + fitting) + </a:t>
            </a:r>
            <a:r>
              <a:rPr lang="en-US" dirty="0" err="1" smtClean="0"/>
              <a:t>ΔPhead</a:t>
            </a:r>
            <a:r>
              <a:rPr lang="en-US" dirty="0" smtClean="0"/>
              <a:t> + </a:t>
            </a:r>
            <a:r>
              <a:rPr lang="en-US" dirty="0" err="1" smtClean="0"/>
              <a:t>Δpflow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err="1" smtClean="0"/>
              <a:t>ΔPfriction</a:t>
            </a:r>
            <a:r>
              <a:rPr lang="en-US" dirty="0" smtClean="0"/>
              <a:t> = (ΔP/L)</a:t>
            </a:r>
            <a:r>
              <a:rPr lang="en-US" baseline="-25000" dirty="0" smtClean="0"/>
              <a:t>AF</a:t>
            </a:r>
            <a:r>
              <a:rPr lang="en-US" dirty="0" smtClean="0"/>
              <a:t> * L</a:t>
            </a:r>
            <a:r>
              <a:rPr lang="en-US" baseline="-25000" dirty="0" smtClean="0"/>
              <a:t>AF</a:t>
            </a:r>
            <a:r>
              <a:rPr lang="en-US" dirty="0" smtClean="0"/>
              <a:t> + (ΔP/L)</a:t>
            </a:r>
            <a:r>
              <a:rPr lang="en-US" baseline="-25000" dirty="0" smtClean="0"/>
              <a:t>FH</a:t>
            </a:r>
            <a:r>
              <a:rPr lang="en-US" dirty="0" smtClean="0"/>
              <a:t> * L</a:t>
            </a:r>
            <a:r>
              <a:rPr lang="en-US" baseline="-25000" dirty="0" smtClean="0"/>
              <a:t>FH</a:t>
            </a:r>
            <a:endParaRPr lang="en-US" dirty="0" smtClean="0"/>
          </a:p>
          <a:p>
            <a:pPr algn="l" rtl="0">
              <a:buNone/>
            </a:pPr>
            <a:r>
              <a:rPr lang="en-US" baseline="-25000" dirty="0" smtClean="0"/>
              <a:t>                               </a:t>
            </a:r>
            <a:r>
              <a:rPr lang="en-US" dirty="0" smtClean="0"/>
              <a:t>= (1)(19.21) + (15)(.91)</a:t>
            </a:r>
          </a:p>
          <a:p>
            <a:pPr algn="l" rtl="0">
              <a:buNone/>
            </a:pPr>
            <a:r>
              <a:rPr lang="en-US" dirty="0" smtClean="0"/>
              <a:t>                   = 32.86 Psi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To convert it to Pa:</a:t>
            </a:r>
          </a:p>
          <a:p>
            <a:pPr algn="l" rtl="0">
              <a:buNone/>
            </a:pPr>
            <a:r>
              <a:rPr lang="en-US" dirty="0" err="1" smtClean="0"/>
              <a:t>ΔPfriction</a:t>
            </a:r>
            <a:r>
              <a:rPr lang="en-US" dirty="0" smtClean="0"/>
              <a:t> = (32.86)*(3.3*6.8*1000/100)</a:t>
            </a:r>
          </a:p>
          <a:p>
            <a:pPr algn="l" rtl="0">
              <a:buNone/>
            </a:pPr>
            <a:r>
              <a:rPr lang="en-US" dirty="0" smtClean="0"/>
              <a:t>             = (32.86)*(224.4)</a:t>
            </a:r>
          </a:p>
          <a:p>
            <a:pPr algn="l" rtl="0">
              <a:buNone/>
            </a:pPr>
            <a:r>
              <a:rPr lang="en-US" dirty="0" smtClean="0"/>
              <a:t>                  = 7373.784 Pa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 ΔP(friction + fitting) = 1.5 </a:t>
            </a:r>
            <a:r>
              <a:rPr lang="en-US" dirty="0" err="1" smtClean="0"/>
              <a:t>ΔPfriction</a:t>
            </a:r>
            <a:r>
              <a:rPr lang="en-US" dirty="0" smtClean="0"/>
              <a:t> = 1.5 *7373.784</a:t>
            </a:r>
          </a:p>
          <a:p>
            <a:pPr algn="l" rtl="0">
              <a:buNone/>
            </a:pPr>
            <a:r>
              <a:rPr lang="en-US" dirty="0" smtClean="0"/>
              <a:t>= 11060.67 Pa.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29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58" y="6215082"/>
            <a:ext cx="3352800" cy="365125"/>
          </a:xfrm>
        </p:spPr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85852" y="928670"/>
            <a:ext cx="56436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cs typeface="Times New Roman" pitchFamily="18" charset="0"/>
              </a:rPr>
              <a:t>Presentation out line</a:t>
            </a:r>
            <a:endParaRPr lang="ar-SA" sz="3200" dirty="0"/>
          </a:p>
        </p:txBody>
      </p:sp>
      <p:sp>
        <p:nvSpPr>
          <p:cNvPr id="7" name="Rectangle 6"/>
          <p:cNvSpPr/>
          <p:nvPr/>
        </p:nvSpPr>
        <p:spPr>
          <a:xfrm>
            <a:off x="1428728" y="2000240"/>
            <a:ext cx="6248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/>
            <a:r>
              <a:rPr lang="en-US" sz="3200" b="1" dirty="0" smtClean="0"/>
              <a:t> </a:t>
            </a:r>
          </a:p>
          <a:p>
            <a:pPr lvl="1" algn="l"/>
            <a:r>
              <a:rPr lang="en-US" sz="3200" b="1" dirty="0" smtClean="0"/>
              <a:t>- Building Description. </a:t>
            </a:r>
          </a:p>
          <a:p>
            <a:pPr lvl="1" algn="l"/>
            <a:r>
              <a:rPr lang="en-US" sz="3200" b="1" dirty="0" smtClean="0"/>
              <a:t>- Heating And Cooling loads. </a:t>
            </a:r>
          </a:p>
          <a:p>
            <a:pPr lvl="1" algn="l"/>
            <a:r>
              <a:rPr lang="en-US" sz="3200" b="1" dirty="0" smtClean="0"/>
              <a:t>- Duct Design.</a:t>
            </a:r>
          </a:p>
          <a:p>
            <a:pPr lvl="1" algn="l"/>
            <a:r>
              <a:rPr lang="en-US" sz="3200" b="1" dirty="0" smtClean="0"/>
              <a:t>- Plumping System .</a:t>
            </a:r>
          </a:p>
          <a:p>
            <a:pPr lvl="1" algn="l"/>
            <a:r>
              <a:rPr lang="en-US" sz="3200" b="1" dirty="0" smtClean="0"/>
              <a:t>- Fire Fighting System.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ΔPhead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head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* 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= 12 * 9.81 *10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= 117720   Pa.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rtl="0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ΔPflow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100 Psi   for the landing valve.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= 100*6.8*10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= 680000    Pa.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rtl="0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ΔPpump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ΔP(friction + fitting) +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ΔPhead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ΔPflow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= 11060.67 + 117720 +680000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=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808.780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kPa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Tank volume = (Q*Time*3.78)/1000 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= (250*2*60*3.78)/1000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=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113.4   m</a:t>
            </a:r>
            <a:r>
              <a:rPr lang="en-US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/hr.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B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285720" y="6286520"/>
            <a:ext cx="3352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HVAC System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31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MSSS\سطح المكتب\the-e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85786" y="6357958"/>
            <a:ext cx="3352800" cy="365125"/>
          </a:xfrm>
        </p:spPr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2910" y="785794"/>
            <a:ext cx="5143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Businessmen Club</a:t>
            </a:r>
            <a:endParaRPr lang="ar-SA" sz="3600" dirty="0"/>
          </a:p>
        </p:txBody>
      </p:sp>
      <p:sp>
        <p:nvSpPr>
          <p:cNvPr id="7" name="Rectangle 6"/>
          <p:cNvSpPr/>
          <p:nvPr/>
        </p:nvSpPr>
        <p:spPr>
          <a:xfrm>
            <a:off x="785786" y="1571612"/>
            <a:ext cx="4071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club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location</a:t>
            </a:r>
          </a:p>
          <a:p>
            <a:pPr rtl="0"/>
            <a:r>
              <a:rPr lang="en-US" dirty="0" smtClean="0"/>
              <a:t>City: Ramallah, </a:t>
            </a:r>
            <a:r>
              <a:rPr lang="en-US" dirty="0" err="1" smtClean="0"/>
              <a:t>Tira</a:t>
            </a:r>
            <a:r>
              <a:rPr lang="en-US" dirty="0" smtClean="0"/>
              <a:t>, Tal Es-</a:t>
            </a:r>
            <a:r>
              <a:rPr lang="en-US" dirty="0" err="1" smtClean="0"/>
              <a:t>Safa</a:t>
            </a:r>
            <a:r>
              <a:rPr lang="en-US" dirty="0" smtClean="0"/>
              <a:t>.</a:t>
            </a:r>
          </a:p>
          <a:p>
            <a:pPr rtl="0"/>
            <a:r>
              <a:rPr lang="en-US" dirty="0" smtClean="0"/>
              <a:t>Elevation: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840</a:t>
            </a:r>
            <a:r>
              <a:rPr lang="en-US" dirty="0" smtClean="0"/>
              <a:t> m above  sea level.</a:t>
            </a:r>
          </a:p>
          <a:p>
            <a:pPr algn="l" rtl="0"/>
            <a:r>
              <a:rPr lang="en-US" dirty="0" smtClean="0"/>
              <a:t>            Latitude: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dirty="0" smtClean="0"/>
              <a:t>˚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71472" y="2786058"/>
          <a:ext cx="8001000" cy="370332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213043"/>
                <a:gridCol w="5787957"/>
              </a:tblGrid>
              <a:tr h="4201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Basement </a:t>
                      </a:r>
                      <a:r>
                        <a:rPr lang="en-US" sz="1800" dirty="0" smtClean="0"/>
                        <a:t>2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Pool mechanical room, electric room, kitchen, relaxing area, store, massage room, manicure pedicure room, gym.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01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Basement 1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Swimming room, Jacuzzi, shower area, storage, lockers room, steam room, sauna, mechanical room.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01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Ground floor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Pantry, multi-purpose hall, kitchen, electric and server room, restaurant.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01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First floor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 kitchen restaurant, pantry, cloak room, foyer, kitchen, lobby, lounge bar.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000628" y="2071678"/>
            <a:ext cx="3890231" cy="369332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Building face is to the south direction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28596" y="6357958"/>
            <a:ext cx="3352800" cy="365125"/>
          </a:xfrm>
        </p:spPr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جدول 9"/>
          <p:cNvGraphicFramePr>
            <a:graphicFrameLocks noGrp="1"/>
          </p:cNvGraphicFramePr>
          <p:nvPr/>
        </p:nvGraphicFramePr>
        <p:xfrm>
          <a:off x="1214414" y="2143116"/>
          <a:ext cx="6548465" cy="3908943"/>
        </p:xfrm>
        <a:graphic>
          <a:graphicData uri="http://schemas.openxmlformats.org/drawingml/2006/table">
            <a:tbl>
              <a:tblPr rtl="1" firstRow="1" bandRow="1">
                <a:tableStyleId>{284E427A-3D55-4303-BF80-6455036E1DE7}</a:tableStyleId>
              </a:tblPr>
              <a:tblGrid>
                <a:gridCol w="2182822"/>
                <a:gridCol w="2182822"/>
                <a:gridCol w="2182821"/>
              </a:tblGrid>
              <a:tr h="61710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Outside design condition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Inside design condition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Parameters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2630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22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T: temperature</a:t>
                      </a:r>
                      <a:endParaRPr lang="ar-SA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2630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65 %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50 %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l-GR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: relative humidity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710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3.5 g of water/kg of dry air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8.75 g of water/kg of dry air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W : moisture content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7103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14 °C</a:t>
                      </a:r>
                      <a:r>
                        <a:rPr lang="ar-S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Tun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 unconditioned temperature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7103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9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g : ground temperature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7103"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10.8 m/s.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The wind speed 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142976" y="857232"/>
            <a:ext cx="5500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climate zone in winter</a:t>
            </a:r>
            <a:endParaRPr lang="ar-SA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85852" y="1643050"/>
            <a:ext cx="6361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-Inside and out side design condition in winter (heating):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857224" y="6357958"/>
            <a:ext cx="3352800" cy="365125"/>
          </a:xfrm>
        </p:spPr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2910" y="1357299"/>
            <a:ext cx="67151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Q = U* A* ( Ti - To )</a:t>
            </a:r>
          </a:p>
          <a:p>
            <a:pPr algn="l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vent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n * value of ventilation</a:t>
            </a:r>
          </a:p>
          <a:p>
            <a:pPr algn="l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inf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(ACH * inside volume *1000) /3600</a:t>
            </a:r>
          </a:p>
          <a:p>
            <a:pPr algn="l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Q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vent , </a:t>
            </a:r>
            <a:r>
              <a:rPr lang="en-US" sz="2400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inf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1.2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vent,inf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*(T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-T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l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vent , 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inf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3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vent,inf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*(T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-T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l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400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building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 Q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s)</a:t>
            </a:r>
            <a:r>
              <a:rPr lang="en-US" sz="2400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cond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Q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s)</a:t>
            </a:r>
            <a:r>
              <a:rPr lang="en-US" sz="2400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v,inf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400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)v ,</a:t>
            </a:r>
            <a:r>
              <a:rPr lang="en-US" sz="2400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inf</a:t>
            </a:r>
            <a:endParaRPr lang="en-US" sz="2400" baseline="-25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400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boiler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1.1*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Qw</a:t>
            </a:r>
            <a:endParaRPr lang="en-US" sz="2400" baseline="-25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0034" y="714356"/>
            <a:ext cx="2685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Heat load Equation :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928662" y="6215082"/>
            <a:ext cx="3352800" cy="365125"/>
          </a:xfrm>
        </p:spPr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/>
        </p:nvGraphicFramePr>
        <p:xfrm>
          <a:off x="1676400" y="1285860"/>
          <a:ext cx="5791200" cy="414340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95600"/>
                <a:gridCol w="2895600"/>
              </a:tblGrid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Heating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load (kw)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Floor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37.86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Basement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29.75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Basement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42.2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Ground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63.46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First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0567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164.2</a:t>
                      </a:r>
                      <a:endParaRPr lang="ar-SA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ar-SA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42910" y="357166"/>
            <a:ext cx="58453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Summary for heating load</a:t>
            </a:r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14348" y="6286520"/>
            <a:ext cx="3352800" cy="365125"/>
          </a:xfrm>
        </p:spPr>
        <p:txBody>
          <a:bodyPr/>
          <a:lstStyle/>
          <a:p>
            <a:r>
              <a:rPr lang="en-US" dirty="0" smtClean="0"/>
              <a:t>HVAC System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جدول 9"/>
          <p:cNvGraphicFramePr>
            <a:graphicFrameLocks noGrp="1"/>
          </p:cNvGraphicFramePr>
          <p:nvPr/>
        </p:nvGraphicFramePr>
        <p:xfrm>
          <a:off x="1285852" y="1857364"/>
          <a:ext cx="6548465" cy="3908943"/>
        </p:xfrm>
        <a:graphic>
          <a:graphicData uri="http://schemas.openxmlformats.org/drawingml/2006/table">
            <a:tbl>
              <a:tblPr rtl="1" firstRow="1" bandRow="1">
                <a:tableStyleId>{284E427A-3D55-4303-BF80-6455036E1DE7}</a:tableStyleId>
              </a:tblPr>
              <a:tblGrid>
                <a:gridCol w="2182822"/>
                <a:gridCol w="2182822"/>
                <a:gridCol w="2182821"/>
              </a:tblGrid>
              <a:tr h="61710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Outside design condition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Inside design condition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Parameters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2630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32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23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T: temperature</a:t>
                      </a:r>
                      <a:endParaRPr lang="ar-SA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2630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44%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50 %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l-GR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: relative humidity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710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14.75 g of water/kg of dry air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8.75 g of water/kg of dry air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W : moisture content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7103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14 °C</a:t>
                      </a:r>
                      <a:r>
                        <a:rPr lang="ar-S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Tun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 unconditioned temperature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7103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29°C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g : ground temperature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7103"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&gt;5 m/s.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The wind speed 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1071538" y="1285860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Inside and out side design condition in summer (cooling)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1285852" y="428604"/>
            <a:ext cx="5572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climate zone in summer</a:t>
            </a:r>
            <a:endParaRPr lang="ar-SA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HVAC System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0034" y="571480"/>
            <a:ext cx="29049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Cooling Load equation : </a:t>
            </a:r>
            <a:endParaRPr lang="ar-SA" sz="2000" dirty="0"/>
          </a:p>
        </p:txBody>
      </p:sp>
      <p:sp>
        <p:nvSpPr>
          <p:cNvPr id="5" name="Rectangle 4"/>
          <p:cNvSpPr/>
          <p:nvPr/>
        </p:nvSpPr>
        <p:spPr>
          <a:xfrm>
            <a:off x="714348" y="1142984"/>
            <a:ext cx="61436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1 ) For ceiling :</a:t>
            </a:r>
          </a:p>
          <a:p>
            <a:pPr algn="l" rtl="0">
              <a:buNone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Q=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U*A*(CLTD)</a:t>
            </a:r>
            <a:r>
              <a:rPr lang="en-US" sz="1600" baseline="-25000" dirty="0" err="1" smtClean="0">
                <a:latin typeface="Times New Roman" pitchFamily="18" charset="0"/>
                <a:cs typeface="Times New Roman" pitchFamily="18" charset="0"/>
              </a:rPr>
              <a:t>corr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(CLTD)</a:t>
            </a:r>
            <a:r>
              <a:rPr lang="en-US" sz="1600" b="1" baseline="-25000" dirty="0" err="1" smtClean="0">
                <a:latin typeface="Times New Roman" pitchFamily="18" charset="0"/>
                <a:cs typeface="Times New Roman" pitchFamily="18" charset="0"/>
              </a:rPr>
              <a:t>corr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(CLTD + LM) K + (25.5 – Ti )+  (To – 29.4)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K=0.5 light color</a:t>
            </a: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2) For  walls :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Q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=U*A*(CLTD)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corr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K=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o.65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3)For  glass :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Heat transmitted through glass: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Q=A*(SHG)*(SC)*(CLF)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Convection heat gain: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Q=U*A*(CLTD)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corr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1397</TotalTime>
  <Words>1021</Words>
  <Application>Microsoft Office PowerPoint</Application>
  <PresentationFormat>عرض على الشاشة (3:4)‏</PresentationFormat>
  <Paragraphs>388</Paragraphs>
  <Slides>31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2" baseType="lpstr">
      <vt:lpstr>Flow</vt:lpstr>
      <vt:lpstr>الشريحة 1</vt:lpstr>
      <vt:lpstr>The Aim of The Project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Plumbing System</vt:lpstr>
      <vt:lpstr>الشريحة 20</vt:lpstr>
      <vt:lpstr>الشريحة 21</vt:lpstr>
      <vt:lpstr>الشريحة 22</vt:lpstr>
      <vt:lpstr>Sample of calculation for determined number of fixture unit:</vt:lpstr>
      <vt:lpstr>الشريحة 24</vt:lpstr>
      <vt:lpstr>الشريحة 25</vt:lpstr>
      <vt:lpstr>Fire Fighting Design</vt:lpstr>
      <vt:lpstr>Fire Fighting Design</vt:lpstr>
      <vt:lpstr>الشريحة 28</vt:lpstr>
      <vt:lpstr>الشريحة 29</vt:lpstr>
      <vt:lpstr>الشريحة 30</vt:lpstr>
      <vt:lpstr>الشريحة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Cd CiTy</dc:creator>
  <cp:lastModifiedBy>MSSS</cp:lastModifiedBy>
  <cp:revision>153</cp:revision>
  <dcterms:created xsi:type="dcterms:W3CDTF">2012-12-19T16:59:36Z</dcterms:created>
  <dcterms:modified xsi:type="dcterms:W3CDTF">2013-05-19T16:59:20Z</dcterms:modified>
</cp:coreProperties>
</file>