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18288000" cy="10287000"/>
  <p:notesSz cx="6858000" cy="9144000"/>
  <p:embeddedFontLst>
    <p:embeddedFont>
      <p:font typeface="Codec Pro ExtraBold" charset="1" panose="00000700000000000000"/>
      <p:regular r:id="rId19"/>
    </p:embeddedFont>
    <p:embeddedFont>
      <p:font typeface="Open Sauce" charset="1" panose="00000500000000000000"/>
      <p:regular r:id="rId20"/>
    </p:embeddedFont>
    <p:embeddedFont>
      <p:font typeface="The Seasons" charset="1" panose="00000000000000000000"/>
      <p:regular r:id="rId21"/>
    </p:embeddedFont>
    <p:embeddedFont>
      <p:font typeface="Open Sauce Bold" charset="1" panose="00000800000000000000"/>
      <p:regular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0.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6.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jpeg" Type="http://schemas.openxmlformats.org/officeDocument/2006/relationships/image"/><Relationship Id="rId4" Target="../media/image11.png" Type="http://schemas.openxmlformats.org/officeDocument/2006/relationships/image"/><Relationship Id="rId5" Target="../media/image12.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jpeg" Type="http://schemas.openxmlformats.org/officeDocument/2006/relationships/image"/><Relationship Id="rId4" Target="../media/image15.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2974764" y="-207071"/>
            <a:ext cx="3086100" cy="11299900"/>
            <a:chOff x="0" y="0"/>
            <a:chExt cx="812800" cy="2976105"/>
          </a:xfrm>
        </p:grpSpPr>
        <p:sp>
          <p:nvSpPr>
            <p:cNvPr name="Freeform 3" id="3"/>
            <p:cNvSpPr/>
            <p:nvPr/>
          </p:nvSpPr>
          <p:spPr>
            <a:xfrm flipH="false" flipV="false" rot="0">
              <a:off x="0" y="0"/>
              <a:ext cx="812800" cy="2976105"/>
            </a:xfrm>
            <a:custGeom>
              <a:avLst/>
              <a:gdLst/>
              <a:ahLst/>
              <a:cxnLst/>
              <a:rect r="r" b="b" t="t" l="l"/>
              <a:pathLst>
                <a:path h="2976105" w="812800">
                  <a:moveTo>
                    <a:pt x="0" y="0"/>
                  </a:moveTo>
                  <a:lnTo>
                    <a:pt x="812800" y="0"/>
                  </a:lnTo>
                  <a:lnTo>
                    <a:pt x="812800" y="2976105"/>
                  </a:lnTo>
                  <a:lnTo>
                    <a:pt x="0" y="2976105"/>
                  </a:lnTo>
                  <a:close/>
                </a:path>
              </a:pathLst>
            </a:custGeom>
            <a:solidFill>
              <a:srgbClr val="ED9F5F"/>
            </a:solidFill>
          </p:spPr>
        </p:sp>
        <p:sp>
          <p:nvSpPr>
            <p:cNvPr name="TextBox 4" id="4"/>
            <p:cNvSpPr txBox="true"/>
            <p:nvPr/>
          </p:nvSpPr>
          <p:spPr>
            <a:xfrm>
              <a:off x="0" y="-19050"/>
              <a:ext cx="812800" cy="2995155"/>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16384715" y="9009597"/>
            <a:ext cx="3806571" cy="2083232"/>
          </a:xfrm>
          <a:custGeom>
            <a:avLst/>
            <a:gdLst/>
            <a:ahLst/>
            <a:cxnLst/>
            <a:rect r="r" b="b" t="t" l="l"/>
            <a:pathLst>
              <a:path h="2083232" w="3806571">
                <a:moveTo>
                  <a:pt x="0" y="0"/>
                </a:moveTo>
                <a:lnTo>
                  <a:pt x="3806570" y="0"/>
                </a:lnTo>
                <a:lnTo>
                  <a:pt x="3806570" y="2083232"/>
                </a:lnTo>
                <a:lnTo>
                  <a:pt x="0" y="20832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543050" y="-558218"/>
            <a:ext cx="3086100" cy="11299900"/>
            <a:chOff x="0" y="0"/>
            <a:chExt cx="812800" cy="2976105"/>
          </a:xfrm>
        </p:grpSpPr>
        <p:sp>
          <p:nvSpPr>
            <p:cNvPr name="Freeform 7" id="7"/>
            <p:cNvSpPr/>
            <p:nvPr/>
          </p:nvSpPr>
          <p:spPr>
            <a:xfrm flipH="false" flipV="false" rot="0">
              <a:off x="0" y="0"/>
              <a:ext cx="812800" cy="2976105"/>
            </a:xfrm>
            <a:custGeom>
              <a:avLst/>
              <a:gdLst/>
              <a:ahLst/>
              <a:cxnLst/>
              <a:rect r="r" b="b" t="t" l="l"/>
              <a:pathLst>
                <a:path h="2976105" w="812800">
                  <a:moveTo>
                    <a:pt x="0" y="0"/>
                  </a:moveTo>
                  <a:lnTo>
                    <a:pt x="812800" y="0"/>
                  </a:lnTo>
                  <a:lnTo>
                    <a:pt x="812800" y="2976105"/>
                  </a:lnTo>
                  <a:lnTo>
                    <a:pt x="0" y="2976105"/>
                  </a:lnTo>
                  <a:close/>
                </a:path>
              </a:pathLst>
            </a:custGeom>
            <a:solidFill>
              <a:srgbClr val="ED9F5F"/>
            </a:solidFill>
          </p:spPr>
        </p:sp>
        <p:sp>
          <p:nvSpPr>
            <p:cNvPr name="TextBox 8" id="8"/>
            <p:cNvSpPr txBox="true"/>
            <p:nvPr/>
          </p:nvSpPr>
          <p:spPr>
            <a:xfrm>
              <a:off x="0" y="-19050"/>
              <a:ext cx="812800" cy="2995155"/>
            </a:xfrm>
            <a:prstGeom prst="rect">
              <a:avLst/>
            </a:prstGeom>
          </p:spPr>
          <p:txBody>
            <a:bodyPr anchor="ctr" rtlCol="false" tIns="50800" lIns="50800" bIns="50800" rIns="50800"/>
            <a:lstStyle/>
            <a:p>
              <a:pPr algn="ctr">
                <a:lnSpc>
                  <a:spcPts val="2859"/>
                </a:lnSpc>
              </a:pPr>
            </a:p>
          </p:txBody>
        </p:sp>
      </p:grpSp>
      <p:grpSp>
        <p:nvGrpSpPr>
          <p:cNvPr name="Group 9" id="9"/>
          <p:cNvGrpSpPr/>
          <p:nvPr/>
        </p:nvGrpSpPr>
        <p:grpSpPr>
          <a:xfrm rot="0">
            <a:off x="1227773" y="4163622"/>
            <a:ext cx="110236" cy="2818996"/>
            <a:chOff x="0" y="0"/>
            <a:chExt cx="26312" cy="672855"/>
          </a:xfrm>
        </p:grpSpPr>
        <p:sp>
          <p:nvSpPr>
            <p:cNvPr name="Freeform 10" id="10"/>
            <p:cNvSpPr/>
            <p:nvPr/>
          </p:nvSpPr>
          <p:spPr>
            <a:xfrm flipH="false" flipV="false" rot="0">
              <a:off x="0" y="0"/>
              <a:ext cx="26312" cy="672855"/>
            </a:xfrm>
            <a:custGeom>
              <a:avLst/>
              <a:gdLst/>
              <a:ahLst/>
              <a:cxnLst/>
              <a:rect r="r" b="b" t="t" l="l"/>
              <a:pathLst>
                <a:path h="672855" w="26312">
                  <a:moveTo>
                    <a:pt x="0" y="0"/>
                  </a:moveTo>
                  <a:lnTo>
                    <a:pt x="26312" y="0"/>
                  </a:lnTo>
                  <a:lnTo>
                    <a:pt x="26312" y="672855"/>
                  </a:lnTo>
                  <a:lnTo>
                    <a:pt x="0" y="672855"/>
                  </a:lnTo>
                  <a:close/>
                </a:path>
              </a:pathLst>
            </a:custGeom>
            <a:solidFill>
              <a:srgbClr val="FFFFFF"/>
            </a:solidFill>
          </p:spPr>
        </p:sp>
        <p:sp>
          <p:nvSpPr>
            <p:cNvPr name="TextBox 11" id="11"/>
            <p:cNvSpPr txBox="true"/>
            <p:nvPr/>
          </p:nvSpPr>
          <p:spPr>
            <a:xfrm>
              <a:off x="0" y="-19050"/>
              <a:ext cx="26312" cy="691905"/>
            </a:xfrm>
            <a:prstGeom prst="rect">
              <a:avLst/>
            </a:prstGeom>
          </p:spPr>
          <p:txBody>
            <a:bodyPr anchor="ctr" rtlCol="false" tIns="50800" lIns="50800" bIns="50800" rIns="50800"/>
            <a:lstStyle/>
            <a:p>
              <a:pPr algn="ctr">
                <a:lnSpc>
                  <a:spcPts val="2859"/>
                </a:lnSpc>
              </a:pPr>
            </a:p>
          </p:txBody>
        </p:sp>
      </p:grpSp>
      <p:sp>
        <p:nvSpPr>
          <p:cNvPr name="Freeform 12" id="12"/>
          <p:cNvSpPr/>
          <p:nvPr/>
        </p:nvSpPr>
        <p:spPr>
          <a:xfrm flipH="false" flipV="false" rot="0">
            <a:off x="-2777871" y="-207071"/>
            <a:ext cx="3806571" cy="2083232"/>
          </a:xfrm>
          <a:custGeom>
            <a:avLst/>
            <a:gdLst/>
            <a:ahLst/>
            <a:cxnLst/>
            <a:rect r="r" b="b" t="t" l="l"/>
            <a:pathLst>
              <a:path h="2083232" w="3806571">
                <a:moveTo>
                  <a:pt x="0" y="0"/>
                </a:moveTo>
                <a:lnTo>
                  <a:pt x="3806571" y="0"/>
                </a:lnTo>
                <a:lnTo>
                  <a:pt x="3806571" y="2083233"/>
                </a:lnTo>
                <a:lnTo>
                  <a:pt x="0" y="208323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false" flipV="false" rot="0">
            <a:off x="11041193" y="1429484"/>
            <a:ext cx="6953243" cy="6953243"/>
          </a:xfrm>
          <a:custGeom>
            <a:avLst/>
            <a:gdLst/>
            <a:ahLst/>
            <a:cxnLst/>
            <a:rect r="r" b="b" t="t" l="l"/>
            <a:pathLst>
              <a:path h="6953243" w="6953243">
                <a:moveTo>
                  <a:pt x="0" y="0"/>
                </a:moveTo>
                <a:lnTo>
                  <a:pt x="6953243" y="0"/>
                </a:lnTo>
                <a:lnTo>
                  <a:pt x="6953243" y="6953244"/>
                </a:lnTo>
                <a:lnTo>
                  <a:pt x="0" y="6953244"/>
                </a:lnTo>
                <a:lnTo>
                  <a:pt x="0" y="0"/>
                </a:lnTo>
                <a:close/>
              </a:path>
            </a:pathLst>
          </a:custGeom>
          <a:blipFill>
            <a:blip r:embed="rId6"/>
            <a:stretch>
              <a:fillRect l="0" t="0" r="0" b="0"/>
            </a:stretch>
          </a:blipFill>
        </p:spPr>
      </p:sp>
      <p:sp>
        <p:nvSpPr>
          <p:cNvPr name="TextBox 14" id="14"/>
          <p:cNvSpPr txBox="true"/>
          <p:nvPr/>
        </p:nvSpPr>
        <p:spPr>
          <a:xfrm rot="0">
            <a:off x="2219460" y="2938465"/>
            <a:ext cx="9173572" cy="4755902"/>
          </a:xfrm>
          <a:prstGeom prst="rect">
            <a:avLst/>
          </a:prstGeom>
        </p:spPr>
        <p:txBody>
          <a:bodyPr anchor="t" rtlCol="false" tIns="0" lIns="0" bIns="0" rIns="0">
            <a:spAutoFit/>
          </a:bodyPr>
          <a:lstStyle/>
          <a:p>
            <a:pPr algn="l">
              <a:lnSpc>
                <a:spcPts val="11813"/>
              </a:lnSpc>
            </a:pPr>
            <a:r>
              <a:rPr lang="en-US" sz="12306">
                <a:solidFill>
                  <a:srgbClr val="000000"/>
                </a:solidFill>
                <a:latin typeface="Codec Pro ExtraBold"/>
                <a:ea typeface="Codec Pro ExtraBold"/>
                <a:cs typeface="Codec Pro ExtraBold"/>
                <a:sym typeface="Codec Pro ExtraBold"/>
              </a:rPr>
              <a:t>BOTTLE SEPARATOR ROBOT</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5" id="5"/>
          <p:cNvSpPr/>
          <p:nvPr/>
        </p:nvSpPr>
        <p:spPr>
          <a:xfrm flipH="false" flipV="false" rot="0">
            <a:off x="0" y="4078884"/>
            <a:ext cx="6292811" cy="6208116"/>
          </a:xfrm>
          <a:custGeom>
            <a:avLst/>
            <a:gdLst/>
            <a:ahLst/>
            <a:cxnLst/>
            <a:rect r="r" b="b" t="t" l="l"/>
            <a:pathLst>
              <a:path h="6208116" w="6292811">
                <a:moveTo>
                  <a:pt x="0" y="0"/>
                </a:moveTo>
                <a:lnTo>
                  <a:pt x="6292811" y="0"/>
                </a:lnTo>
                <a:lnTo>
                  <a:pt x="6292811" y="6208116"/>
                </a:lnTo>
                <a:lnTo>
                  <a:pt x="0" y="6208116"/>
                </a:lnTo>
                <a:lnTo>
                  <a:pt x="0" y="0"/>
                </a:lnTo>
                <a:close/>
              </a:path>
            </a:pathLst>
          </a:custGeom>
          <a:blipFill>
            <a:blip r:embed="rId2"/>
            <a:stretch>
              <a:fillRect l="0" t="0" r="0" b="-9473"/>
            </a:stretch>
          </a:blipFill>
        </p:spPr>
      </p:sp>
      <p:sp>
        <p:nvSpPr>
          <p:cNvPr name="TextBox 6" id="6"/>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Constraints</a:t>
            </a:r>
          </a:p>
        </p:txBody>
      </p:sp>
      <p:sp>
        <p:nvSpPr>
          <p:cNvPr name="TextBox 7" id="7"/>
          <p:cNvSpPr txBox="true"/>
          <p:nvPr/>
        </p:nvSpPr>
        <p:spPr>
          <a:xfrm rot="0">
            <a:off x="6369707" y="2442110"/>
            <a:ext cx="10612890" cy="5345629"/>
          </a:xfrm>
          <a:prstGeom prst="rect">
            <a:avLst/>
          </a:prstGeom>
        </p:spPr>
        <p:txBody>
          <a:bodyPr anchor="t" rtlCol="false" tIns="0" lIns="0" bIns="0" rIns="0">
            <a:spAutoFit/>
          </a:bodyPr>
          <a:lstStyle/>
          <a:p>
            <a:pPr algn="l" marL="1171735" indent="-585868" lvl="1">
              <a:lnSpc>
                <a:spcPts val="7055"/>
              </a:lnSpc>
              <a:buFont typeface="Arial"/>
              <a:buChar char="•"/>
            </a:pPr>
            <a:r>
              <a:rPr lang="en-US" sz="5427">
                <a:solidFill>
                  <a:srgbClr val="000000"/>
                </a:solidFill>
                <a:latin typeface="Open Sauce"/>
                <a:ea typeface="Open Sauce"/>
                <a:cs typeface="Open Sauce"/>
                <a:sym typeface="Open Sauce"/>
              </a:rPr>
              <a:t>AI model accuracy</a:t>
            </a:r>
          </a:p>
          <a:p>
            <a:pPr algn="l" marL="1171735" indent="-585868" lvl="1">
              <a:lnSpc>
                <a:spcPts val="7055"/>
              </a:lnSpc>
              <a:buFont typeface="Arial"/>
              <a:buChar char="•"/>
            </a:pPr>
            <a:r>
              <a:rPr lang="en-US" sz="5427">
                <a:solidFill>
                  <a:srgbClr val="000000"/>
                </a:solidFill>
                <a:latin typeface="Open Sauce"/>
                <a:ea typeface="Open Sauce"/>
                <a:cs typeface="Open Sauce"/>
                <a:sym typeface="Open Sauce"/>
              </a:rPr>
              <a:t>Environmental factors</a:t>
            </a:r>
          </a:p>
          <a:p>
            <a:pPr algn="l" marL="1171735" indent="-585868" lvl="1">
              <a:lnSpc>
                <a:spcPts val="7055"/>
              </a:lnSpc>
              <a:buFont typeface="Arial"/>
              <a:buChar char="•"/>
            </a:pPr>
            <a:r>
              <a:rPr lang="en-US" sz="5427">
                <a:solidFill>
                  <a:srgbClr val="000000"/>
                </a:solidFill>
                <a:latin typeface="Open Sauce"/>
                <a:ea typeface="Open Sauce"/>
                <a:cs typeface="Open Sauce"/>
                <a:sym typeface="Open Sauce"/>
              </a:rPr>
              <a:t>Low sensor accuracy</a:t>
            </a:r>
          </a:p>
          <a:p>
            <a:pPr algn="l" marL="1171735" indent="-585868" lvl="1">
              <a:lnSpc>
                <a:spcPts val="7055"/>
              </a:lnSpc>
              <a:buFont typeface="Arial"/>
              <a:buChar char="•"/>
            </a:pPr>
            <a:r>
              <a:rPr lang="en-US" sz="5427">
                <a:solidFill>
                  <a:srgbClr val="000000"/>
                </a:solidFill>
                <a:latin typeface="Open Sauce"/>
                <a:ea typeface="Open Sauce"/>
                <a:cs typeface="Open Sauce"/>
                <a:sym typeface="Open Sauce"/>
              </a:rPr>
              <a:t>Overweight robot</a:t>
            </a:r>
          </a:p>
          <a:p>
            <a:pPr algn="l" marL="1171735" indent="-585868" lvl="1">
              <a:lnSpc>
                <a:spcPts val="7055"/>
              </a:lnSpc>
              <a:buFont typeface="Arial"/>
              <a:buChar char="•"/>
            </a:pPr>
            <a:r>
              <a:rPr lang="en-US" sz="5427">
                <a:solidFill>
                  <a:srgbClr val="000000"/>
                </a:solidFill>
                <a:latin typeface="Open Sauce"/>
                <a:ea typeface="Open Sauce"/>
                <a:cs typeface="Open Sauce"/>
                <a:sym typeface="Open Sauce"/>
              </a:rPr>
              <a:t>Sudden component crashes</a:t>
            </a:r>
          </a:p>
          <a:p>
            <a:pPr algn="l">
              <a:lnSpc>
                <a:spcPts val="7055"/>
              </a:lnSpc>
            </a:pP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5" id="5"/>
          <p:cNvSpPr txBox="true"/>
          <p:nvPr/>
        </p:nvSpPr>
        <p:spPr>
          <a:xfrm rot="0">
            <a:off x="6589354" y="1781763"/>
            <a:ext cx="11003153" cy="6675849"/>
          </a:xfrm>
          <a:prstGeom prst="rect">
            <a:avLst/>
          </a:prstGeom>
        </p:spPr>
        <p:txBody>
          <a:bodyPr anchor="t" rtlCol="false" tIns="0" lIns="0" bIns="0" rIns="0">
            <a:spAutoFit/>
          </a:bodyPr>
          <a:lstStyle/>
          <a:p>
            <a:pPr algn="l" marL="904960" indent="-452480" lvl="1">
              <a:lnSpc>
                <a:spcPts val="5449"/>
              </a:lnSpc>
              <a:buFont typeface="Arial"/>
              <a:buChar char="•"/>
            </a:pPr>
            <a:r>
              <a:rPr lang="en-US" sz="4191">
                <a:solidFill>
                  <a:srgbClr val="000000"/>
                </a:solidFill>
                <a:latin typeface="Open Sauce"/>
                <a:ea typeface="Open Sauce"/>
                <a:cs typeface="Open Sauce"/>
                <a:sym typeface="Open Sauce"/>
              </a:rPr>
              <a:t>Scale system for larger waste volumes and complex environments</a:t>
            </a:r>
          </a:p>
          <a:p>
            <a:pPr algn="l" marL="904960" indent="-452480" lvl="1">
              <a:lnSpc>
                <a:spcPts val="5449"/>
              </a:lnSpc>
              <a:buFont typeface="Arial"/>
              <a:buChar char="•"/>
            </a:pPr>
            <a:r>
              <a:rPr lang="en-US" sz="4191">
                <a:solidFill>
                  <a:srgbClr val="000000"/>
                </a:solidFill>
                <a:latin typeface="Open Sauce"/>
                <a:ea typeface="Open Sauce"/>
                <a:cs typeface="Open Sauce"/>
                <a:sym typeface="Open Sauce"/>
              </a:rPr>
              <a:t>Expand material recognition capabilities</a:t>
            </a:r>
          </a:p>
          <a:p>
            <a:pPr algn="l" marL="904960" indent="-452480" lvl="1">
              <a:lnSpc>
                <a:spcPts val="5449"/>
              </a:lnSpc>
              <a:buFont typeface="Arial"/>
              <a:buChar char="•"/>
            </a:pPr>
            <a:r>
              <a:rPr lang="en-US" sz="4191">
                <a:solidFill>
                  <a:srgbClr val="000000"/>
                </a:solidFill>
                <a:latin typeface="Open Sauce"/>
                <a:ea typeface="Open Sauce"/>
                <a:cs typeface="Open Sauce"/>
                <a:sym typeface="Open Sauce"/>
              </a:rPr>
              <a:t>Deploy in real-world scenarios for practical testing and performance evaluation</a:t>
            </a:r>
          </a:p>
          <a:p>
            <a:pPr algn="l" marL="904960" indent="-452480" lvl="1">
              <a:lnSpc>
                <a:spcPts val="5449"/>
              </a:lnSpc>
              <a:buFont typeface="Arial"/>
              <a:buChar char="•"/>
            </a:pPr>
            <a:r>
              <a:rPr lang="en-US" sz="4191">
                <a:solidFill>
                  <a:srgbClr val="000000"/>
                </a:solidFill>
                <a:latin typeface="Open Sauce"/>
                <a:ea typeface="Open Sauce"/>
                <a:cs typeface="Open Sauce"/>
                <a:sym typeface="Open Sauce"/>
              </a:rPr>
              <a:t>Implement manual mode controlled by an app</a:t>
            </a:r>
          </a:p>
          <a:p>
            <a:pPr algn="l">
              <a:lnSpc>
                <a:spcPts val="3564"/>
              </a:lnSpc>
            </a:pPr>
          </a:p>
        </p:txBody>
      </p:sp>
      <p:sp>
        <p:nvSpPr>
          <p:cNvPr name="Freeform 6" id="6"/>
          <p:cNvSpPr/>
          <p:nvPr/>
        </p:nvSpPr>
        <p:spPr>
          <a:xfrm flipH="false" flipV="false" rot="0">
            <a:off x="235252" y="4134397"/>
            <a:ext cx="6024773" cy="6024773"/>
          </a:xfrm>
          <a:custGeom>
            <a:avLst/>
            <a:gdLst/>
            <a:ahLst/>
            <a:cxnLst/>
            <a:rect r="r" b="b" t="t" l="l"/>
            <a:pathLst>
              <a:path h="6024773" w="6024773">
                <a:moveTo>
                  <a:pt x="0" y="0"/>
                </a:moveTo>
                <a:lnTo>
                  <a:pt x="6024774" y="0"/>
                </a:lnTo>
                <a:lnTo>
                  <a:pt x="6024774" y="6024773"/>
                </a:lnTo>
                <a:lnTo>
                  <a:pt x="0" y="6024773"/>
                </a:lnTo>
                <a:lnTo>
                  <a:pt x="0" y="0"/>
                </a:lnTo>
                <a:close/>
              </a:path>
            </a:pathLst>
          </a:custGeom>
          <a:blipFill>
            <a:blip r:embed="rId2"/>
            <a:stretch>
              <a:fillRect l="0" t="0" r="0" b="0"/>
            </a:stretch>
          </a:blipFill>
        </p:spPr>
      </p:sp>
      <p:sp>
        <p:nvSpPr>
          <p:cNvPr name="TextBox 7" id="7"/>
          <p:cNvSpPr txBox="true"/>
          <p:nvPr/>
        </p:nvSpPr>
        <p:spPr>
          <a:xfrm rot="0">
            <a:off x="235252" y="1145347"/>
            <a:ext cx="4622604" cy="2529735"/>
          </a:xfrm>
          <a:prstGeom prst="rect">
            <a:avLst/>
          </a:prstGeom>
        </p:spPr>
        <p:txBody>
          <a:bodyPr anchor="t" rtlCol="false" tIns="0" lIns="0" bIns="0" rIns="0">
            <a:spAutoFit/>
          </a:bodyPr>
          <a:lstStyle/>
          <a:p>
            <a:pPr algn="l">
              <a:lnSpc>
                <a:spcPts val="6561"/>
              </a:lnSpc>
            </a:pPr>
            <a:r>
              <a:rPr lang="en-US" sz="4754" spc="465">
                <a:solidFill>
                  <a:srgbClr val="000000"/>
                </a:solidFill>
                <a:latin typeface="Codec Pro ExtraBold"/>
                <a:ea typeface="Codec Pro ExtraBold"/>
                <a:cs typeface="Codec Pro ExtraBold"/>
                <a:sym typeface="Codec Pro ExtraBold"/>
              </a:rPr>
              <a:t>Future Work:</a:t>
            </a:r>
          </a:p>
          <a:p>
            <a:pPr algn="l">
              <a:lnSpc>
                <a:spcPts val="6561"/>
              </a:lnSpc>
            </a:pPr>
          </a:p>
          <a:p>
            <a:pPr algn="l" marL="0" indent="0" lvl="0">
              <a:lnSpc>
                <a:spcPts val="6561"/>
              </a:lnSpc>
              <a:spcBef>
                <a:spcPct val="0"/>
              </a:spcBef>
            </a:pPr>
          </a:p>
        </p:txBody>
      </p:sp>
    </p:spTree>
  </p:cSld>
  <p:clrMapOvr>
    <a:masterClrMapping/>
  </p:clrMapOvr>
</p:sld>
</file>

<file path=ppt/slides/slide1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826432">
            <a:off x="-18353104" y="-3567159"/>
            <a:ext cx="21026341" cy="12831921"/>
            <a:chOff x="0" y="0"/>
            <a:chExt cx="5537802" cy="3379601"/>
          </a:xfrm>
        </p:grpSpPr>
        <p:sp>
          <p:nvSpPr>
            <p:cNvPr name="Freeform 3" id="3"/>
            <p:cNvSpPr/>
            <p:nvPr/>
          </p:nvSpPr>
          <p:spPr>
            <a:xfrm flipH="false" flipV="false" rot="0">
              <a:off x="0" y="0"/>
              <a:ext cx="5537802" cy="3379601"/>
            </a:xfrm>
            <a:custGeom>
              <a:avLst/>
              <a:gdLst/>
              <a:ahLst/>
              <a:cxnLst/>
              <a:rect r="r" b="b" t="t" l="l"/>
              <a:pathLst>
                <a:path h="3379601" w="5537802">
                  <a:moveTo>
                    <a:pt x="0" y="0"/>
                  </a:moveTo>
                  <a:lnTo>
                    <a:pt x="5537802" y="0"/>
                  </a:lnTo>
                  <a:lnTo>
                    <a:pt x="5537802" y="3379601"/>
                  </a:lnTo>
                  <a:lnTo>
                    <a:pt x="0" y="3379601"/>
                  </a:lnTo>
                  <a:close/>
                </a:path>
              </a:pathLst>
            </a:custGeom>
            <a:solidFill>
              <a:srgbClr val="ED9F5F"/>
            </a:solidFill>
          </p:spPr>
        </p:sp>
        <p:sp>
          <p:nvSpPr>
            <p:cNvPr name="TextBox 4" id="4"/>
            <p:cNvSpPr txBox="true"/>
            <p:nvPr/>
          </p:nvSpPr>
          <p:spPr>
            <a:xfrm>
              <a:off x="0" y="-19050"/>
              <a:ext cx="5537802" cy="3398651"/>
            </a:xfrm>
            <a:prstGeom prst="rect">
              <a:avLst/>
            </a:prstGeom>
          </p:spPr>
          <p:txBody>
            <a:bodyPr anchor="ctr" rtlCol="false" tIns="50800" lIns="50800" bIns="50800" rIns="50800"/>
            <a:lstStyle/>
            <a:p>
              <a:pPr algn="ctr">
                <a:lnSpc>
                  <a:spcPts val="2859"/>
                </a:lnSpc>
              </a:pPr>
            </a:p>
          </p:txBody>
        </p:sp>
      </p:grpSp>
      <p:grpSp>
        <p:nvGrpSpPr>
          <p:cNvPr name="Group 5" id="5"/>
          <p:cNvGrpSpPr/>
          <p:nvPr/>
        </p:nvGrpSpPr>
        <p:grpSpPr>
          <a:xfrm rot="773821">
            <a:off x="3741572" y="-4834013"/>
            <a:ext cx="313833" cy="8482349"/>
            <a:chOff x="0" y="0"/>
            <a:chExt cx="82656" cy="2234034"/>
          </a:xfrm>
        </p:grpSpPr>
        <p:sp>
          <p:nvSpPr>
            <p:cNvPr name="Freeform 6" id="6"/>
            <p:cNvSpPr/>
            <p:nvPr/>
          </p:nvSpPr>
          <p:spPr>
            <a:xfrm flipH="false" flipV="false" rot="0">
              <a:off x="0" y="0"/>
              <a:ext cx="82656" cy="2234034"/>
            </a:xfrm>
            <a:custGeom>
              <a:avLst/>
              <a:gdLst/>
              <a:ahLst/>
              <a:cxnLst/>
              <a:rect r="r" b="b" t="t" l="l"/>
              <a:pathLst>
                <a:path h="2234034" w="82656">
                  <a:moveTo>
                    <a:pt x="0" y="0"/>
                  </a:moveTo>
                  <a:lnTo>
                    <a:pt x="82656" y="0"/>
                  </a:lnTo>
                  <a:lnTo>
                    <a:pt x="82656" y="2234034"/>
                  </a:lnTo>
                  <a:lnTo>
                    <a:pt x="0" y="2234034"/>
                  </a:lnTo>
                  <a:close/>
                </a:path>
              </a:pathLst>
            </a:custGeom>
            <a:solidFill>
              <a:srgbClr val="ED9F5F"/>
            </a:solidFill>
          </p:spPr>
        </p:sp>
        <p:sp>
          <p:nvSpPr>
            <p:cNvPr name="TextBox 7" id="7"/>
            <p:cNvSpPr txBox="true"/>
            <p:nvPr/>
          </p:nvSpPr>
          <p:spPr>
            <a:xfrm>
              <a:off x="0" y="-19050"/>
              <a:ext cx="82656" cy="2253084"/>
            </a:xfrm>
            <a:prstGeom prst="rect">
              <a:avLst/>
            </a:prstGeom>
          </p:spPr>
          <p:txBody>
            <a:bodyPr anchor="ctr" rtlCol="false" tIns="50800" lIns="50800" bIns="50800" rIns="50800"/>
            <a:lstStyle/>
            <a:p>
              <a:pPr algn="ctr">
                <a:lnSpc>
                  <a:spcPts val="2859"/>
                </a:lnSpc>
              </a:pPr>
            </a:p>
          </p:txBody>
        </p:sp>
      </p:grpSp>
      <p:sp>
        <p:nvSpPr>
          <p:cNvPr name="TextBox 8" id="8"/>
          <p:cNvSpPr txBox="true"/>
          <p:nvPr/>
        </p:nvSpPr>
        <p:spPr>
          <a:xfrm rot="0">
            <a:off x="2412949" y="5478565"/>
            <a:ext cx="15489098" cy="2109738"/>
          </a:xfrm>
          <a:prstGeom prst="rect">
            <a:avLst/>
          </a:prstGeom>
        </p:spPr>
        <p:txBody>
          <a:bodyPr anchor="t" rtlCol="false" tIns="0" lIns="0" bIns="0" rIns="0">
            <a:spAutoFit/>
          </a:bodyPr>
          <a:lstStyle/>
          <a:p>
            <a:pPr algn="ctr" marL="0" indent="0" lvl="0">
              <a:lnSpc>
                <a:spcPts val="7602"/>
              </a:lnSpc>
            </a:pPr>
            <a:r>
              <a:rPr lang="en-US" sz="8174" spc="882">
                <a:solidFill>
                  <a:srgbClr val="231F20"/>
                </a:solidFill>
                <a:latin typeface="Codec Pro ExtraBold"/>
                <a:ea typeface="Codec Pro ExtraBold"/>
                <a:cs typeface="Codec Pro ExtraBold"/>
                <a:sym typeface="Codec Pro ExtraBold"/>
              </a:rPr>
              <a:t>ENJOY WATCHING THE ROBOT IN ACTION</a:t>
            </a:r>
          </a:p>
        </p:txBody>
      </p:sp>
      <p:grpSp>
        <p:nvGrpSpPr>
          <p:cNvPr name="Group 9" id="9"/>
          <p:cNvGrpSpPr/>
          <p:nvPr/>
        </p:nvGrpSpPr>
        <p:grpSpPr>
          <a:xfrm rot="0">
            <a:off x="4312000" y="-864367"/>
            <a:ext cx="12406681" cy="4955339"/>
            <a:chOff x="0" y="0"/>
            <a:chExt cx="16542241" cy="6607119"/>
          </a:xfrm>
        </p:grpSpPr>
        <p:sp>
          <p:nvSpPr>
            <p:cNvPr name="TextBox 10" id="10"/>
            <p:cNvSpPr txBox="true"/>
            <p:nvPr/>
          </p:nvSpPr>
          <p:spPr>
            <a:xfrm rot="0">
              <a:off x="0" y="-581025"/>
              <a:ext cx="16542241" cy="4550692"/>
            </a:xfrm>
            <a:prstGeom prst="rect">
              <a:avLst/>
            </a:prstGeom>
          </p:spPr>
          <p:txBody>
            <a:bodyPr anchor="t" rtlCol="false" tIns="0" lIns="0" bIns="0" rIns="0">
              <a:spAutoFit/>
            </a:bodyPr>
            <a:lstStyle/>
            <a:p>
              <a:pPr algn="ctr" rtl="true" marL="0" indent="0" lvl="0">
                <a:lnSpc>
                  <a:spcPts val="27436"/>
                </a:lnSpc>
                <a:spcBef>
                  <a:spcPct val="0"/>
                </a:spcBef>
              </a:pPr>
            </a:p>
          </p:txBody>
        </p:sp>
        <p:sp>
          <p:nvSpPr>
            <p:cNvPr name="TextBox 11" id="11"/>
            <p:cNvSpPr txBox="true"/>
            <p:nvPr/>
          </p:nvSpPr>
          <p:spPr>
            <a:xfrm rot="0">
              <a:off x="0" y="2056427"/>
              <a:ext cx="16542241" cy="4550692"/>
            </a:xfrm>
            <a:prstGeom prst="rect">
              <a:avLst/>
            </a:prstGeom>
          </p:spPr>
          <p:txBody>
            <a:bodyPr anchor="t" rtlCol="false" tIns="0" lIns="0" bIns="0" rIns="0">
              <a:spAutoFit/>
            </a:bodyPr>
            <a:lstStyle/>
            <a:p>
              <a:pPr algn="ctr" marL="0" indent="0" lvl="0">
                <a:lnSpc>
                  <a:spcPts val="27436"/>
                </a:lnSpc>
                <a:spcBef>
                  <a:spcPct val="0"/>
                </a:spcBef>
              </a:pPr>
              <a:r>
                <a:rPr lang="en-US" sz="19597">
                  <a:solidFill>
                    <a:srgbClr val="F48807"/>
                  </a:solidFill>
                  <a:latin typeface="The Seasons"/>
                  <a:ea typeface="The Seasons"/>
                  <a:cs typeface="The Seasons"/>
                  <a:sym typeface="The Seasons"/>
                </a:rPr>
                <a:t>Thank You</a:t>
              </a:r>
            </a:p>
          </p:txBody>
        </p:sp>
      </p:grpSp>
    </p:spTree>
  </p:cSld>
  <p:clrMapOvr>
    <a:masterClrMapping/>
  </p:clrMapOvr>
</p:sld>
</file>

<file path=ppt/slides/slide1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5" id="5"/>
          <p:cNvSpPr txBox="true"/>
          <p:nvPr/>
        </p:nvSpPr>
        <p:spPr>
          <a:xfrm rot="0">
            <a:off x="715725" y="1145347"/>
            <a:ext cx="3501501"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Questions</a:t>
            </a:r>
          </a:p>
        </p:txBody>
      </p:sp>
      <p:sp>
        <p:nvSpPr>
          <p:cNvPr name="TextBox 6" id="6"/>
          <p:cNvSpPr txBox="true"/>
          <p:nvPr/>
        </p:nvSpPr>
        <p:spPr>
          <a:xfrm rot="0">
            <a:off x="1774884" y="5086350"/>
            <a:ext cx="15484416" cy="1904231"/>
          </a:xfrm>
          <a:prstGeom prst="rect">
            <a:avLst/>
          </a:prstGeom>
        </p:spPr>
        <p:txBody>
          <a:bodyPr anchor="t" rtlCol="false" tIns="0" lIns="0" bIns="0" rIns="0">
            <a:spAutoFit/>
          </a:bodyPr>
          <a:lstStyle/>
          <a:p>
            <a:pPr algn="l">
              <a:lnSpc>
                <a:spcPts val="7568"/>
              </a:lnSpc>
            </a:pPr>
            <a:r>
              <a:rPr lang="en-US" sz="5822" b="true">
                <a:solidFill>
                  <a:srgbClr val="000000"/>
                </a:solidFill>
                <a:latin typeface="Open Sauce Bold"/>
                <a:ea typeface="Open Sauce Bold"/>
                <a:cs typeface="Open Sauce Bold"/>
                <a:sym typeface="Open Sauce Bold"/>
              </a:rPr>
              <a:t>Feel free to ask if you have any questions.</a:t>
            </a:r>
          </a:p>
          <a:p>
            <a:pPr algn="l">
              <a:lnSpc>
                <a:spcPts val="7568"/>
              </a:lnSpc>
            </a:pP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812627" y="2901697"/>
            <a:ext cx="1400485" cy="5253282"/>
            <a:chOff x="0" y="0"/>
            <a:chExt cx="368852" cy="1383580"/>
          </a:xfrm>
        </p:grpSpPr>
        <p:sp>
          <p:nvSpPr>
            <p:cNvPr name="Freeform 3" id="3"/>
            <p:cNvSpPr/>
            <p:nvPr/>
          </p:nvSpPr>
          <p:spPr>
            <a:xfrm flipH="false" flipV="false" rot="0">
              <a:off x="0" y="0"/>
              <a:ext cx="368852" cy="1383580"/>
            </a:xfrm>
            <a:custGeom>
              <a:avLst/>
              <a:gdLst/>
              <a:ahLst/>
              <a:cxnLst/>
              <a:rect r="r" b="b" t="t" l="l"/>
              <a:pathLst>
                <a:path h="1383580" w="368852">
                  <a:moveTo>
                    <a:pt x="0" y="0"/>
                  </a:moveTo>
                  <a:lnTo>
                    <a:pt x="368852" y="0"/>
                  </a:lnTo>
                  <a:lnTo>
                    <a:pt x="368852" y="1383580"/>
                  </a:lnTo>
                  <a:lnTo>
                    <a:pt x="0" y="1383580"/>
                  </a:lnTo>
                  <a:close/>
                </a:path>
              </a:pathLst>
            </a:custGeom>
            <a:solidFill>
              <a:srgbClr val="ED9F5F"/>
            </a:solidFill>
            <a:ln cap="sq">
              <a:noFill/>
              <a:prstDash val="solid"/>
              <a:miter/>
            </a:ln>
          </p:spPr>
        </p:sp>
        <p:sp>
          <p:nvSpPr>
            <p:cNvPr name="TextBox 4" id="4"/>
            <p:cNvSpPr txBox="true"/>
            <p:nvPr/>
          </p:nvSpPr>
          <p:spPr>
            <a:xfrm>
              <a:off x="0" y="-19050"/>
              <a:ext cx="368852" cy="140263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5" id="5"/>
          <p:cNvGrpSpPr/>
          <p:nvPr/>
        </p:nvGrpSpPr>
        <p:grpSpPr>
          <a:xfrm rot="0">
            <a:off x="-1543050" y="-558218"/>
            <a:ext cx="3086100" cy="11299900"/>
            <a:chOff x="0" y="0"/>
            <a:chExt cx="812800" cy="2976105"/>
          </a:xfrm>
        </p:grpSpPr>
        <p:sp>
          <p:nvSpPr>
            <p:cNvPr name="Freeform 6" id="6"/>
            <p:cNvSpPr/>
            <p:nvPr/>
          </p:nvSpPr>
          <p:spPr>
            <a:xfrm flipH="false" flipV="false" rot="0">
              <a:off x="0" y="0"/>
              <a:ext cx="812800" cy="2976105"/>
            </a:xfrm>
            <a:custGeom>
              <a:avLst/>
              <a:gdLst/>
              <a:ahLst/>
              <a:cxnLst/>
              <a:rect r="r" b="b" t="t" l="l"/>
              <a:pathLst>
                <a:path h="2976105" w="812800">
                  <a:moveTo>
                    <a:pt x="0" y="0"/>
                  </a:moveTo>
                  <a:lnTo>
                    <a:pt x="812800" y="0"/>
                  </a:lnTo>
                  <a:lnTo>
                    <a:pt x="812800" y="2976105"/>
                  </a:lnTo>
                  <a:lnTo>
                    <a:pt x="0" y="2976105"/>
                  </a:lnTo>
                  <a:close/>
                </a:path>
              </a:pathLst>
            </a:custGeom>
            <a:solidFill>
              <a:srgbClr val="ED9F5F"/>
            </a:solidFill>
          </p:spPr>
        </p:sp>
        <p:sp>
          <p:nvSpPr>
            <p:cNvPr name="TextBox 7" id="7"/>
            <p:cNvSpPr txBox="true"/>
            <p:nvPr/>
          </p:nvSpPr>
          <p:spPr>
            <a:xfrm>
              <a:off x="0" y="-19050"/>
              <a:ext cx="812800" cy="2995155"/>
            </a:xfrm>
            <a:prstGeom prst="rect">
              <a:avLst/>
            </a:prstGeom>
          </p:spPr>
          <p:txBody>
            <a:bodyPr anchor="ctr" rtlCol="false" tIns="50800" lIns="50800" bIns="50800" rIns="50800"/>
            <a:lstStyle/>
            <a:p>
              <a:pPr algn="ctr">
                <a:lnSpc>
                  <a:spcPts val="2859"/>
                </a:lnSpc>
              </a:pPr>
            </a:p>
          </p:txBody>
        </p:sp>
      </p:grpSp>
      <p:grpSp>
        <p:nvGrpSpPr>
          <p:cNvPr name="Group 8" id="8"/>
          <p:cNvGrpSpPr/>
          <p:nvPr/>
        </p:nvGrpSpPr>
        <p:grpSpPr>
          <a:xfrm rot="0">
            <a:off x="12193216" y="1415447"/>
            <a:ext cx="5408984" cy="7979428"/>
            <a:chOff x="0" y="0"/>
            <a:chExt cx="1424588" cy="2101578"/>
          </a:xfrm>
        </p:grpSpPr>
        <p:sp>
          <p:nvSpPr>
            <p:cNvPr name="Freeform 9" id="9"/>
            <p:cNvSpPr/>
            <p:nvPr/>
          </p:nvSpPr>
          <p:spPr>
            <a:xfrm flipH="false" flipV="false" rot="0">
              <a:off x="0" y="0"/>
              <a:ext cx="1424588" cy="2101578"/>
            </a:xfrm>
            <a:custGeom>
              <a:avLst/>
              <a:gdLst/>
              <a:ahLst/>
              <a:cxnLst/>
              <a:rect r="r" b="b" t="t" l="l"/>
              <a:pathLst>
                <a:path h="2101578" w="1424588">
                  <a:moveTo>
                    <a:pt x="0" y="0"/>
                  </a:moveTo>
                  <a:lnTo>
                    <a:pt x="1424588" y="0"/>
                  </a:lnTo>
                  <a:lnTo>
                    <a:pt x="1424588" y="2101578"/>
                  </a:lnTo>
                  <a:lnTo>
                    <a:pt x="0" y="2101578"/>
                  </a:lnTo>
                  <a:close/>
                </a:path>
              </a:pathLst>
            </a:custGeom>
            <a:solidFill>
              <a:srgbClr val="ED9F5F"/>
            </a:solidFill>
          </p:spPr>
        </p:sp>
        <p:sp>
          <p:nvSpPr>
            <p:cNvPr name="TextBox 10" id="10"/>
            <p:cNvSpPr txBox="true"/>
            <p:nvPr/>
          </p:nvSpPr>
          <p:spPr>
            <a:xfrm>
              <a:off x="0" y="-19050"/>
              <a:ext cx="1424588" cy="2120628"/>
            </a:xfrm>
            <a:prstGeom prst="rect">
              <a:avLst/>
            </a:prstGeom>
          </p:spPr>
          <p:txBody>
            <a:bodyPr anchor="ctr" rtlCol="false" tIns="50800" lIns="50800" bIns="50800" rIns="50800"/>
            <a:lstStyle/>
            <a:p>
              <a:pPr algn="ctr">
                <a:lnSpc>
                  <a:spcPts val="2859"/>
                </a:lnSpc>
              </a:pPr>
            </a:p>
          </p:txBody>
        </p:sp>
      </p:grpSp>
      <p:sp>
        <p:nvSpPr>
          <p:cNvPr name="Freeform 11" id="11"/>
          <p:cNvSpPr/>
          <p:nvPr/>
        </p:nvSpPr>
        <p:spPr>
          <a:xfrm flipH="false" flipV="false" rot="0">
            <a:off x="15698915" y="8697813"/>
            <a:ext cx="3806571" cy="2083232"/>
          </a:xfrm>
          <a:custGeom>
            <a:avLst/>
            <a:gdLst/>
            <a:ahLst/>
            <a:cxnLst/>
            <a:rect r="r" b="b" t="t" l="l"/>
            <a:pathLst>
              <a:path h="2083232" w="3806571">
                <a:moveTo>
                  <a:pt x="0" y="0"/>
                </a:moveTo>
                <a:lnTo>
                  <a:pt x="3806570" y="0"/>
                </a:lnTo>
                <a:lnTo>
                  <a:pt x="3806570" y="2083232"/>
                </a:lnTo>
                <a:lnTo>
                  <a:pt x="0" y="20832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0">
            <a:off x="11871008" y="2249070"/>
            <a:ext cx="6053399" cy="6053399"/>
          </a:xfrm>
          <a:custGeom>
            <a:avLst/>
            <a:gdLst/>
            <a:ahLst/>
            <a:cxnLst/>
            <a:rect r="r" b="b" t="t" l="l"/>
            <a:pathLst>
              <a:path h="6053399" w="6053399">
                <a:moveTo>
                  <a:pt x="0" y="0"/>
                </a:moveTo>
                <a:lnTo>
                  <a:pt x="6053399" y="0"/>
                </a:lnTo>
                <a:lnTo>
                  <a:pt x="6053399" y="6053399"/>
                </a:lnTo>
                <a:lnTo>
                  <a:pt x="0" y="6053399"/>
                </a:lnTo>
                <a:lnTo>
                  <a:pt x="0" y="0"/>
                </a:lnTo>
                <a:close/>
              </a:path>
            </a:pathLst>
          </a:custGeom>
          <a:blipFill>
            <a:blip r:embed="rId4"/>
            <a:stretch>
              <a:fillRect l="0" t="0" r="0" b="0"/>
            </a:stretch>
          </a:blipFill>
        </p:spPr>
      </p:sp>
      <p:sp>
        <p:nvSpPr>
          <p:cNvPr name="TextBox 13" id="13"/>
          <p:cNvSpPr txBox="true"/>
          <p:nvPr/>
        </p:nvSpPr>
        <p:spPr>
          <a:xfrm rot="0">
            <a:off x="5213112" y="1316966"/>
            <a:ext cx="5661991" cy="1439372"/>
          </a:xfrm>
          <a:prstGeom prst="rect">
            <a:avLst/>
          </a:prstGeom>
        </p:spPr>
        <p:txBody>
          <a:bodyPr anchor="t" rtlCol="false" tIns="0" lIns="0" bIns="0" rIns="0">
            <a:spAutoFit/>
          </a:bodyPr>
          <a:lstStyle/>
          <a:p>
            <a:pPr algn="l">
              <a:lnSpc>
                <a:spcPts val="10858"/>
              </a:lnSpc>
            </a:pPr>
            <a:r>
              <a:rPr lang="en-US" sz="7868" spc="771">
                <a:solidFill>
                  <a:srgbClr val="231F20"/>
                </a:solidFill>
                <a:latin typeface="Codec Pro ExtraBold"/>
                <a:ea typeface="Codec Pro ExtraBold"/>
                <a:cs typeface="Codec Pro ExtraBold"/>
                <a:sym typeface="Codec Pro ExtraBold"/>
              </a:rPr>
              <a:t>Content</a:t>
            </a:r>
          </a:p>
        </p:txBody>
      </p:sp>
      <p:sp>
        <p:nvSpPr>
          <p:cNvPr name="TextBox 14" id="14"/>
          <p:cNvSpPr txBox="true"/>
          <p:nvPr/>
        </p:nvSpPr>
        <p:spPr>
          <a:xfrm rot="0">
            <a:off x="4024659" y="3168035"/>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01</a:t>
            </a:r>
          </a:p>
        </p:txBody>
      </p:sp>
      <p:sp>
        <p:nvSpPr>
          <p:cNvPr name="TextBox 15" id="15"/>
          <p:cNvSpPr txBox="true"/>
          <p:nvPr/>
        </p:nvSpPr>
        <p:spPr>
          <a:xfrm rot="0">
            <a:off x="4024659" y="3965154"/>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02</a:t>
            </a:r>
          </a:p>
        </p:txBody>
      </p:sp>
      <p:sp>
        <p:nvSpPr>
          <p:cNvPr name="TextBox 16" id="16"/>
          <p:cNvSpPr txBox="true"/>
          <p:nvPr/>
        </p:nvSpPr>
        <p:spPr>
          <a:xfrm rot="0">
            <a:off x="4024659" y="4846311"/>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03</a:t>
            </a:r>
          </a:p>
        </p:txBody>
      </p:sp>
      <p:sp>
        <p:nvSpPr>
          <p:cNvPr name="TextBox 17" id="17"/>
          <p:cNvSpPr txBox="true"/>
          <p:nvPr/>
        </p:nvSpPr>
        <p:spPr>
          <a:xfrm rot="0">
            <a:off x="4024659" y="5643430"/>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04</a:t>
            </a:r>
          </a:p>
        </p:txBody>
      </p:sp>
      <p:sp>
        <p:nvSpPr>
          <p:cNvPr name="TextBox 18" id="18"/>
          <p:cNvSpPr txBox="true"/>
          <p:nvPr/>
        </p:nvSpPr>
        <p:spPr>
          <a:xfrm rot="0">
            <a:off x="4044260" y="6435807"/>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05</a:t>
            </a:r>
          </a:p>
        </p:txBody>
      </p:sp>
      <p:sp>
        <p:nvSpPr>
          <p:cNvPr name="TextBox 19" id="19"/>
          <p:cNvSpPr txBox="true"/>
          <p:nvPr/>
        </p:nvSpPr>
        <p:spPr>
          <a:xfrm rot="0">
            <a:off x="4044260" y="7266771"/>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06</a:t>
            </a:r>
          </a:p>
        </p:txBody>
      </p:sp>
      <p:sp>
        <p:nvSpPr>
          <p:cNvPr name="TextBox 20" id="20"/>
          <p:cNvSpPr txBox="true"/>
          <p:nvPr/>
        </p:nvSpPr>
        <p:spPr>
          <a:xfrm rot="0">
            <a:off x="5400737" y="3333137"/>
            <a:ext cx="5790503" cy="418548"/>
          </a:xfrm>
          <a:prstGeom prst="rect">
            <a:avLst/>
          </a:prstGeom>
        </p:spPr>
        <p:txBody>
          <a:bodyPr anchor="t" rtlCol="false" tIns="0" lIns="0" bIns="0" rIns="0">
            <a:spAutoFit/>
          </a:bodyPr>
          <a:lstStyle/>
          <a:p>
            <a:pPr algn="l">
              <a:lnSpc>
                <a:spcPts val="3483"/>
              </a:lnSpc>
            </a:pPr>
            <a:r>
              <a:rPr lang="en-US" sz="2524" spc="247">
                <a:solidFill>
                  <a:srgbClr val="231F20"/>
                </a:solidFill>
                <a:latin typeface="Open Sauce"/>
                <a:ea typeface="Open Sauce"/>
                <a:cs typeface="Open Sauce"/>
                <a:sym typeface="Open Sauce"/>
              </a:rPr>
              <a:t>Introduction</a:t>
            </a:r>
          </a:p>
        </p:txBody>
      </p:sp>
      <p:sp>
        <p:nvSpPr>
          <p:cNvPr name="TextBox 21" id="21"/>
          <p:cNvSpPr txBox="true"/>
          <p:nvPr/>
        </p:nvSpPr>
        <p:spPr>
          <a:xfrm rot="0">
            <a:off x="5400737" y="4127355"/>
            <a:ext cx="6076629" cy="418548"/>
          </a:xfrm>
          <a:prstGeom prst="rect">
            <a:avLst/>
          </a:prstGeom>
        </p:spPr>
        <p:txBody>
          <a:bodyPr anchor="t" rtlCol="false" tIns="0" lIns="0" bIns="0" rIns="0">
            <a:spAutoFit/>
          </a:bodyPr>
          <a:lstStyle/>
          <a:p>
            <a:pPr algn="l">
              <a:lnSpc>
                <a:spcPts val="3483"/>
              </a:lnSpc>
            </a:pPr>
            <a:r>
              <a:rPr lang="en-US" sz="2524" spc="247">
                <a:solidFill>
                  <a:srgbClr val="231F20"/>
                </a:solidFill>
                <a:latin typeface="Open Sauce"/>
                <a:ea typeface="Open Sauce"/>
                <a:cs typeface="Open Sauce"/>
                <a:sym typeface="Open Sauce"/>
              </a:rPr>
              <a:t>Methodology</a:t>
            </a:r>
          </a:p>
        </p:txBody>
      </p:sp>
      <p:sp>
        <p:nvSpPr>
          <p:cNvPr name="TextBox 22" id="22"/>
          <p:cNvSpPr txBox="true"/>
          <p:nvPr/>
        </p:nvSpPr>
        <p:spPr>
          <a:xfrm rot="0">
            <a:off x="5400737" y="5047445"/>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Constraint</a:t>
            </a:r>
          </a:p>
        </p:txBody>
      </p:sp>
      <p:sp>
        <p:nvSpPr>
          <p:cNvPr name="TextBox 23" id="23"/>
          <p:cNvSpPr txBox="true"/>
          <p:nvPr/>
        </p:nvSpPr>
        <p:spPr>
          <a:xfrm rot="0">
            <a:off x="5400737" y="5841663"/>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Feature Work</a:t>
            </a:r>
          </a:p>
        </p:txBody>
      </p:sp>
      <p:sp>
        <p:nvSpPr>
          <p:cNvPr name="TextBox 24" id="24"/>
          <p:cNvSpPr txBox="true"/>
          <p:nvPr/>
        </p:nvSpPr>
        <p:spPr>
          <a:xfrm rot="0">
            <a:off x="5400737" y="6642507"/>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Thank You</a:t>
            </a:r>
          </a:p>
        </p:txBody>
      </p:sp>
      <p:sp>
        <p:nvSpPr>
          <p:cNvPr name="TextBox 25" id="25"/>
          <p:cNvSpPr txBox="true"/>
          <p:nvPr/>
        </p:nvSpPr>
        <p:spPr>
          <a:xfrm rot="0">
            <a:off x="5400737" y="7434884"/>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QA</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5" id="5"/>
          <p:cNvSpPr/>
          <p:nvPr/>
        </p:nvSpPr>
        <p:spPr>
          <a:xfrm flipH="false" flipV="false" rot="0">
            <a:off x="380298" y="5143500"/>
            <a:ext cx="3713882" cy="4693367"/>
          </a:xfrm>
          <a:custGeom>
            <a:avLst/>
            <a:gdLst/>
            <a:ahLst/>
            <a:cxnLst/>
            <a:rect r="r" b="b" t="t" l="l"/>
            <a:pathLst>
              <a:path h="4693367" w="3713882">
                <a:moveTo>
                  <a:pt x="0" y="0"/>
                </a:moveTo>
                <a:lnTo>
                  <a:pt x="3713882" y="0"/>
                </a:lnTo>
                <a:lnTo>
                  <a:pt x="3713882" y="4693367"/>
                </a:lnTo>
                <a:lnTo>
                  <a:pt x="0" y="4693367"/>
                </a:lnTo>
                <a:lnTo>
                  <a:pt x="0" y="0"/>
                </a:lnTo>
                <a:close/>
              </a:path>
            </a:pathLst>
          </a:custGeom>
          <a:blipFill>
            <a:blip r:embed="rId2"/>
            <a:stretch>
              <a:fillRect l="0" t="0" r="0" b="0"/>
            </a:stretch>
          </a:blipFill>
        </p:spPr>
      </p:sp>
      <p:sp>
        <p:nvSpPr>
          <p:cNvPr name="TextBox 6" id="6"/>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Introduction</a:t>
            </a:r>
          </a:p>
        </p:txBody>
      </p:sp>
      <p:sp>
        <p:nvSpPr>
          <p:cNvPr name="TextBox 7" id="7"/>
          <p:cNvSpPr txBox="true"/>
          <p:nvPr/>
        </p:nvSpPr>
        <p:spPr>
          <a:xfrm rot="0">
            <a:off x="4933393" y="3182086"/>
            <a:ext cx="12325907" cy="5331218"/>
          </a:xfrm>
          <a:prstGeom prst="rect">
            <a:avLst/>
          </a:prstGeom>
        </p:spPr>
        <p:txBody>
          <a:bodyPr anchor="t" rtlCol="false" tIns="0" lIns="0" bIns="0" rIns="0">
            <a:spAutoFit/>
          </a:bodyPr>
          <a:lstStyle/>
          <a:p>
            <a:pPr algn="ctr">
              <a:lnSpc>
                <a:spcPts val="6041"/>
              </a:lnSpc>
            </a:pPr>
            <a:r>
              <a:rPr lang="en-US" sz="4647">
                <a:solidFill>
                  <a:srgbClr val="000000"/>
                </a:solidFill>
                <a:latin typeface="Open Sauce"/>
                <a:ea typeface="Open Sauce"/>
                <a:cs typeface="Open Sauce"/>
                <a:sym typeface="Open Sauce"/>
              </a:rPr>
              <a:t>This project involves a robot that autonomously identifies and sorts plastic and metal bottles using Image Processing and AI, reducing the need for manual labor.</a:t>
            </a:r>
          </a:p>
          <a:p>
            <a:pPr algn="ctr">
              <a:lnSpc>
                <a:spcPts val="6041"/>
              </a:lnSpc>
            </a:pPr>
          </a:p>
          <a:p>
            <a:pPr algn="ctr">
              <a:lnSpc>
                <a:spcPts val="6041"/>
              </a:lnSpc>
            </a:pPr>
          </a:p>
          <a:p>
            <a:pPr algn="ctr">
              <a:lnSpc>
                <a:spcPts val="6041"/>
              </a:lnSpc>
              <a:spcBef>
                <a:spcPct val="0"/>
              </a:spcBef>
            </a:pP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5" id="5"/>
          <p:cNvSpPr txBox="true"/>
          <p:nvPr/>
        </p:nvSpPr>
        <p:spPr>
          <a:xfrm rot="0">
            <a:off x="5836248" y="3840610"/>
            <a:ext cx="12099015" cy="3479165"/>
          </a:xfrm>
          <a:prstGeom prst="rect">
            <a:avLst/>
          </a:prstGeom>
        </p:spPr>
        <p:txBody>
          <a:bodyPr anchor="t" rtlCol="false" tIns="0" lIns="0" bIns="0" rIns="0">
            <a:spAutoFit/>
          </a:bodyPr>
          <a:lstStyle/>
          <a:p>
            <a:pPr algn="l">
              <a:lnSpc>
                <a:spcPts val="4614"/>
              </a:lnSpc>
              <a:spcBef>
                <a:spcPct val="0"/>
              </a:spcBef>
            </a:pPr>
            <a:r>
              <a:rPr lang="en-US" sz="3549">
                <a:solidFill>
                  <a:srgbClr val="000000"/>
                </a:solidFill>
                <a:latin typeface="Open Sauce"/>
                <a:ea typeface="Open Sauce"/>
                <a:cs typeface="Open Sauce"/>
                <a:sym typeface="Open Sauce"/>
              </a:rPr>
              <a:t>1. System Design &amp; Planning The project started with detailed planning and system design, including hardware and software requirements. The key components are a robotic arm, stepper motors, servo motors, an OAK-D camera for object detection, and sensors for proximity and navigation.</a:t>
            </a:r>
          </a:p>
        </p:txBody>
      </p:sp>
      <p:sp>
        <p:nvSpPr>
          <p:cNvPr name="Freeform 6" id="6"/>
          <p:cNvSpPr/>
          <p:nvPr/>
        </p:nvSpPr>
        <p:spPr>
          <a:xfrm flipH="false" flipV="false" rot="0">
            <a:off x="-401214" y="5057993"/>
            <a:ext cx="5999014" cy="4799211"/>
          </a:xfrm>
          <a:custGeom>
            <a:avLst/>
            <a:gdLst/>
            <a:ahLst/>
            <a:cxnLst/>
            <a:rect r="r" b="b" t="t" l="l"/>
            <a:pathLst>
              <a:path h="4799211" w="5999014">
                <a:moveTo>
                  <a:pt x="0" y="0"/>
                </a:moveTo>
                <a:lnTo>
                  <a:pt x="5999014" y="0"/>
                </a:lnTo>
                <a:lnTo>
                  <a:pt x="5999014" y="4799211"/>
                </a:lnTo>
                <a:lnTo>
                  <a:pt x="0" y="4799211"/>
                </a:lnTo>
                <a:lnTo>
                  <a:pt x="0" y="0"/>
                </a:lnTo>
                <a:close/>
              </a:path>
            </a:pathLst>
          </a:custGeom>
          <a:blipFill>
            <a:blip r:embed="rId2"/>
            <a:stretch>
              <a:fillRect l="0" t="0" r="0" b="0"/>
            </a:stretch>
          </a:blipFill>
        </p:spPr>
      </p:sp>
      <p:sp>
        <p:nvSpPr>
          <p:cNvPr name="TextBox 7" id="7"/>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Methodology</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5" id="5"/>
          <p:cNvSpPr txBox="true"/>
          <p:nvPr/>
        </p:nvSpPr>
        <p:spPr>
          <a:xfrm rot="0">
            <a:off x="6283839" y="1259647"/>
            <a:ext cx="11419306" cy="5222278"/>
          </a:xfrm>
          <a:prstGeom prst="rect">
            <a:avLst/>
          </a:prstGeom>
        </p:spPr>
        <p:txBody>
          <a:bodyPr anchor="t" rtlCol="false" tIns="0" lIns="0" bIns="0" rIns="0">
            <a:spAutoFit/>
          </a:bodyPr>
          <a:lstStyle/>
          <a:p>
            <a:pPr algn="l">
              <a:lnSpc>
                <a:spcPts val="4611"/>
              </a:lnSpc>
              <a:spcBef>
                <a:spcPct val="0"/>
              </a:spcBef>
            </a:pPr>
            <a:r>
              <a:rPr lang="en-US" sz="3546">
                <a:solidFill>
                  <a:srgbClr val="000000"/>
                </a:solidFill>
                <a:latin typeface="Open Sauce"/>
                <a:ea typeface="Open Sauce"/>
                <a:cs typeface="Open Sauce"/>
                <a:sym typeface="Open Sauce"/>
              </a:rPr>
              <a:t>2. Object Detection &amp; Classification </a:t>
            </a:r>
            <a:r>
              <a:rPr lang="en-US" sz="3546">
                <a:solidFill>
                  <a:srgbClr val="000000"/>
                </a:solidFill>
                <a:latin typeface="Open Sauce"/>
                <a:ea typeface="Open Sauce"/>
                <a:cs typeface="Open Sauce"/>
                <a:sym typeface="Open Sauce"/>
              </a:rPr>
              <a:t>The OAK-D camera, coupled with a TensorFlow Lite model, is used for image processing and classification of bottles. The robot identifies whether a bottle is plastic or metal based on visual characteristics. A Python-based script runs on a Raspberry Pi, sending a signal ('G' for recyclable or 'N' for non-recyclable) to the Arduino controller based on the classification.</a:t>
            </a:r>
          </a:p>
        </p:txBody>
      </p:sp>
      <p:sp>
        <p:nvSpPr>
          <p:cNvPr name="Freeform 6" id="6"/>
          <p:cNvSpPr/>
          <p:nvPr/>
        </p:nvSpPr>
        <p:spPr>
          <a:xfrm flipH="false" flipV="false" rot="0">
            <a:off x="52316" y="3878710"/>
            <a:ext cx="4988477" cy="3472117"/>
          </a:xfrm>
          <a:custGeom>
            <a:avLst/>
            <a:gdLst/>
            <a:ahLst/>
            <a:cxnLst/>
            <a:rect r="r" b="b" t="t" l="l"/>
            <a:pathLst>
              <a:path h="3472117" w="4988477">
                <a:moveTo>
                  <a:pt x="0" y="0"/>
                </a:moveTo>
                <a:lnTo>
                  <a:pt x="4988477" y="0"/>
                </a:lnTo>
                <a:lnTo>
                  <a:pt x="4988477" y="3472117"/>
                </a:lnTo>
                <a:lnTo>
                  <a:pt x="0" y="3472117"/>
                </a:lnTo>
                <a:lnTo>
                  <a:pt x="0" y="0"/>
                </a:lnTo>
                <a:close/>
              </a:path>
            </a:pathLst>
          </a:custGeom>
          <a:blipFill>
            <a:blip r:embed="rId2"/>
            <a:stretch>
              <a:fillRect l="0" t="0" r="0" b="-12064"/>
            </a:stretch>
          </a:blipFill>
        </p:spPr>
      </p:sp>
      <p:sp>
        <p:nvSpPr>
          <p:cNvPr name="Freeform 7" id="7"/>
          <p:cNvSpPr/>
          <p:nvPr/>
        </p:nvSpPr>
        <p:spPr>
          <a:xfrm flipH="false" flipV="false" rot="0">
            <a:off x="13624167" y="5838687"/>
            <a:ext cx="4663833" cy="4663833"/>
          </a:xfrm>
          <a:custGeom>
            <a:avLst/>
            <a:gdLst/>
            <a:ahLst/>
            <a:cxnLst/>
            <a:rect r="r" b="b" t="t" l="l"/>
            <a:pathLst>
              <a:path h="4663833" w="4663833">
                <a:moveTo>
                  <a:pt x="0" y="0"/>
                </a:moveTo>
                <a:lnTo>
                  <a:pt x="4663833" y="0"/>
                </a:lnTo>
                <a:lnTo>
                  <a:pt x="4663833" y="4663832"/>
                </a:lnTo>
                <a:lnTo>
                  <a:pt x="0" y="4663832"/>
                </a:lnTo>
                <a:lnTo>
                  <a:pt x="0" y="0"/>
                </a:lnTo>
                <a:close/>
              </a:path>
            </a:pathLst>
          </a:custGeom>
          <a:blipFill>
            <a:blip r:embed="rId3"/>
            <a:stretch>
              <a:fillRect l="0" t="0" r="0" b="0"/>
            </a:stretch>
          </a:blipFill>
        </p:spPr>
      </p:sp>
      <p:sp>
        <p:nvSpPr>
          <p:cNvPr name="Freeform 8" id="8"/>
          <p:cNvSpPr/>
          <p:nvPr/>
        </p:nvSpPr>
        <p:spPr>
          <a:xfrm flipH="false" flipV="false" rot="0">
            <a:off x="507267" y="6910333"/>
            <a:ext cx="4350590" cy="3039718"/>
          </a:xfrm>
          <a:custGeom>
            <a:avLst/>
            <a:gdLst/>
            <a:ahLst/>
            <a:cxnLst/>
            <a:rect r="r" b="b" t="t" l="l"/>
            <a:pathLst>
              <a:path h="3039718" w="4350590">
                <a:moveTo>
                  <a:pt x="0" y="0"/>
                </a:moveTo>
                <a:lnTo>
                  <a:pt x="4350589" y="0"/>
                </a:lnTo>
                <a:lnTo>
                  <a:pt x="4350589" y="3039718"/>
                </a:lnTo>
                <a:lnTo>
                  <a:pt x="0" y="3039718"/>
                </a:lnTo>
                <a:lnTo>
                  <a:pt x="0" y="0"/>
                </a:lnTo>
                <a:close/>
              </a:path>
            </a:pathLst>
          </a:custGeom>
          <a:blipFill>
            <a:blip r:embed="rId4"/>
            <a:stretch>
              <a:fillRect l="0" t="-24547" r="0" b="-18576"/>
            </a:stretch>
          </a:blipFill>
        </p:spPr>
      </p:sp>
      <p:sp>
        <p:nvSpPr>
          <p:cNvPr name="Freeform 9" id="9"/>
          <p:cNvSpPr/>
          <p:nvPr/>
        </p:nvSpPr>
        <p:spPr>
          <a:xfrm flipH="false" flipV="false" rot="0">
            <a:off x="6712466" y="6573384"/>
            <a:ext cx="4863069" cy="3713616"/>
          </a:xfrm>
          <a:custGeom>
            <a:avLst/>
            <a:gdLst/>
            <a:ahLst/>
            <a:cxnLst/>
            <a:rect r="r" b="b" t="t" l="l"/>
            <a:pathLst>
              <a:path h="3713616" w="4863069">
                <a:moveTo>
                  <a:pt x="0" y="0"/>
                </a:moveTo>
                <a:lnTo>
                  <a:pt x="4863068" y="0"/>
                </a:lnTo>
                <a:lnTo>
                  <a:pt x="4863068" y="3713616"/>
                </a:lnTo>
                <a:lnTo>
                  <a:pt x="0" y="3713616"/>
                </a:lnTo>
                <a:lnTo>
                  <a:pt x="0" y="0"/>
                </a:lnTo>
                <a:close/>
              </a:path>
            </a:pathLst>
          </a:custGeom>
          <a:blipFill>
            <a:blip r:embed="rId5"/>
            <a:stretch>
              <a:fillRect l="0" t="0" r="0" b="0"/>
            </a:stretch>
          </a:blipFill>
        </p:spPr>
      </p:sp>
      <p:sp>
        <p:nvSpPr>
          <p:cNvPr name="TextBox 10" id="10"/>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Methodology</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5" id="5"/>
          <p:cNvSpPr/>
          <p:nvPr/>
        </p:nvSpPr>
        <p:spPr>
          <a:xfrm flipH="false" flipV="false" rot="0">
            <a:off x="196311" y="4707547"/>
            <a:ext cx="4700486" cy="4550753"/>
          </a:xfrm>
          <a:custGeom>
            <a:avLst/>
            <a:gdLst/>
            <a:ahLst/>
            <a:cxnLst/>
            <a:rect r="r" b="b" t="t" l="l"/>
            <a:pathLst>
              <a:path h="4550753" w="4700486">
                <a:moveTo>
                  <a:pt x="0" y="0"/>
                </a:moveTo>
                <a:lnTo>
                  <a:pt x="4700486" y="0"/>
                </a:lnTo>
                <a:lnTo>
                  <a:pt x="4700486" y="4550753"/>
                </a:lnTo>
                <a:lnTo>
                  <a:pt x="0" y="4550753"/>
                </a:lnTo>
                <a:lnTo>
                  <a:pt x="0" y="0"/>
                </a:lnTo>
                <a:close/>
              </a:path>
            </a:pathLst>
          </a:custGeom>
          <a:blipFill>
            <a:blip r:embed="rId2"/>
            <a:stretch>
              <a:fillRect l="0" t="0" r="0" b="-7898"/>
            </a:stretch>
          </a:blipFill>
        </p:spPr>
      </p:sp>
      <p:sp>
        <p:nvSpPr>
          <p:cNvPr name="Freeform 6" id="6"/>
          <p:cNvSpPr/>
          <p:nvPr/>
        </p:nvSpPr>
        <p:spPr>
          <a:xfrm flipH="false" flipV="false" rot="0">
            <a:off x="11978590" y="6637294"/>
            <a:ext cx="7449795" cy="3917150"/>
          </a:xfrm>
          <a:custGeom>
            <a:avLst/>
            <a:gdLst/>
            <a:ahLst/>
            <a:cxnLst/>
            <a:rect r="r" b="b" t="t" l="l"/>
            <a:pathLst>
              <a:path h="3917150" w="7449795">
                <a:moveTo>
                  <a:pt x="0" y="0"/>
                </a:moveTo>
                <a:lnTo>
                  <a:pt x="7449795" y="0"/>
                </a:lnTo>
                <a:lnTo>
                  <a:pt x="7449795" y="3917150"/>
                </a:lnTo>
                <a:lnTo>
                  <a:pt x="0" y="3917150"/>
                </a:lnTo>
                <a:lnTo>
                  <a:pt x="0" y="0"/>
                </a:lnTo>
                <a:close/>
              </a:path>
            </a:pathLst>
          </a:custGeom>
          <a:blipFill>
            <a:blip r:embed="rId3"/>
            <a:stretch>
              <a:fillRect l="0" t="0" r="0" b="0"/>
            </a:stretch>
          </a:blipFill>
        </p:spPr>
      </p:sp>
      <p:sp>
        <p:nvSpPr>
          <p:cNvPr name="Freeform 7" id="7"/>
          <p:cNvSpPr/>
          <p:nvPr/>
        </p:nvSpPr>
        <p:spPr>
          <a:xfrm flipH="false" flipV="false" rot="0">
            <a:off x="6268937" y="6982924"/>
            <a:ext cx="4419255" cy="2766633"/>
          </a:xfrm>
          <a:custGeom>
            <a:avLst/>
            <a:gdLst/>
            <a:ahLst/>
            <a:cxnLst/>
            <a:rect r="r" b="b" t="t" l="l"/>
            <a:pathLst>
              <a:path h="2766633" w="4419255">
                <a:moveTo>
                  <a:pt x="0" y="0"/>
                </a:moveTo>
                <a:lnTo>
                  <a:pt x="4419255" y="0"/>
                </a:lnTo>
                <a:lnTo>
                  <a:pt x="4419255" y="2766633"/>
                </a:lnTo>
                <a:lnTo>
                  <a:pt x="0" y="2766633"/>
                </a:lnTo>
                <a:lnTo>
                  <a:pt x="0" y="0"/>
                </a:lnTo>
                <a:close/>
              </a:path>
            </a:pathLst>
          </a:custGeom>
          <a:blipFill>
            <a:blip r:embed="rId4"/>
            <a:stretch>
              <a:fillRect l="0" t="-29867" r="0" b="-29867"/>
            </a:stretch>
          </a:blipFill>
        </p:spPr>
      </p:sp>
      <p:sp>
        <p:nvSpPr>
          <p:cNvPr name="TextBox 8" id="8"/>
          <p:cNvSpPr txBox="true"/>
          <p:nvPr/>
        </p:nvSpPr>
        <p:spPr>
          <a:xfrm rot="0">
            <a:off x="6268937" y="1619639"/>
            <a:ext cx="11419306" cy="4060190"/>
          </a:xfrm>
          <a:prstGeom prst="rect">
            <a:avLst/>
          </a:prstGeom>
        </p:spPr>
        <p:txBody>
          <a:bodyPr anchor="t" rtlCol="false" tIns="0" lIns="0" bIns="0" rIns="0">
            <a:spAutoFit/>
          </a:bodyPr>
          <a:lstStyle/>
          <a:p>
            <a:pPr algn="l">
              <a:lnSpc>
                <a:spcPts val="4614"/>
              </a:lnSpc>
            </a:pPr>
            <a:r>
              <a:rPr lang="en-US" sz="3549">
                <a:solidFill>
                  <a:srgbClr val="000000"/>
                </a:solidFill>
                <a:latin typeface="Open Sauce"/>
                <a:ea typeface="Open Sauce"/>
                <a:cs typeface="Open Sauce"/>
                <a:sym typeface="Open Sauce"/>
              </a:rPr>
              <a:t>3. Robot Control &amp; Movement</a:t>
            </a:r>
          </a:p>
          <a:p>
            <a:pPr algn="l">
              <a:lnSpc>
                <a:spcPts val="4614"/>
              </a:lnSpc>
              <a:spcBef>
                <a:spcPct val="0"/>
              </a:spcBef>
            </a:pPr>
            <a:r>
              <a:rPr lang="en-US" sz="3549">
                <a:solidFill>
                  <a:srgbClr val="000000"/>
                </a:solidFill>
                <a:latin typeface="Open Sauce"/>
                <a:ea typeface="Open Sauce"/>
                <a:cs typeface="Open Sauce"/>
                <a:sym typeface="Open Sauce"/>
              </a:rPr>
              <a:t>The robot uses stepper motors to control its movement. Two motors are used for forward and backward motion, while one is used for turning. Ultrasonic sensors are employed to detect obstacles, stopping the robot when an object is within 20 cm.</a:t>
            </a:r>
          </a:p>
        </p:txBody>
      </p:sp>
      <p:sp>
        <p:nvSpPr>
          <p:cNvPr name="TextBox 9" id="9"/>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Methodology</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5" id="5"/>
          <p:cNvSpPr/>
          <p:nvPr/>
        </p:nvSpPr>
        <p:spPr>
          <a:xfrm flipH="false" flipV="false" rot="0">
            <a:off x="235252" y="4105761"/>
            <a:ext cx="5995795" cy="5995795"/>
          </a:xfrm>
          <a:custGeom>
            <a:avLst/>
            <a:gdLst/>
            <a:ahLst/>
            <a:cxnLst/>
            <a:rect r="r" b="b" t="t" l="l"/>
            <a:pathLst>
              <a:path h="5995795" w="5995795">
                <a:moveTo>
                  <a:pt x="0" y="0"/>
                </a:moveTo>
                <a:lnTo>
                  <a:pt x="5995795" y="0"/>
                </a:lnTo>
                <a:lnTo>
                  <a:pt x="5995795" y="5995795"/>
                </a:lnTo>
                <a:lnTo>
                  <a:pt x="0" y="5995795"/>
                </a:lnTo>
                <a:lnTo>
                  <a:pt x="0" y="0"/>
                </a:lnTo>
                <a:close/>
              </a:path>
            </a:pathLst>
          </a:custGeom>
          <a:blipFill>
            <a:blip r:embed="rId2"/>
            <a:stretch>
              <a:fillRect l="0" t="0" r="0" b="0"/>
            </a:stretch>
          </a:blipFill>
        </p:spPr>
      </p:sp>
      <p:sp>
        <p:nvSpPr>
          <p:cNvPr name="TextBox 6" id="6"/>
          <p:cNvSpPr txBox="true"/>
          <p:nvPr/>
        </p:nvSpPr>
        <p:spPr>
          <a:xfrm rot="0">
            <a:off x="6378796" y="2462443"/>
            <a:ext cx="11419306" cy="4641215"/>
          </a:xfrm>
          <a:prstGeom prst="rect">
            <a:avLst/>
          </a:prstGeom>
        </p:spPr>
        <p:txBody>
          <a:bodyPr anchor="t" rtlCol="false" tIns="0" lIns="0" bIns="0" rIns="0">
            <a:spAutoFit/>
          </a:bodyPr>
          <a:lstStyle/>
          <a:p>
            <a:pPr algn="l">
              <a:lnSpc>
                <a:spcPts val="4614"/>
              </a:lnSpc>
            </a:pPr>
            <a:r>
              <a:rPr lang="en-US" sz="3549">
                <a:solidFill>
                  <a:srgbClr val="000000"/>
                </a:solidFill>
                <a:latin typeface="Open Sauce"/>
                <a:ea typeface="Open Sauce"/>
                <a:cs typeface="Open Sauce"/>
                <a:sym typeface="Open Sauce"/>
              </a:rPr>
              <a:t>4. Arm Mechanism for Sorting</a:t>
            </a:r>
          </a:p>
          <a:p>
            <a:pPr algn="l">
              <a:lnSpc>
                <a:spcPts val="4614"/>
              </a:lnSpc>
              <a:spcBef>
                <a:spcPct val="0"/>
              </a:spcBef>
            </a:pPr>
            <a:r>
              <a:rPr lang="en-US" sz="3549">
                <a:solidFill>
                  <a:srgbClr val="000000"/>
                </a:solidFill>
                <a:latin typeface="Open Sauce"/>
                <a:ea typeface="Open Sauce"/>
                <a:cs typeface="Open Sauce"/>
                <a:sym typeface="Open Sauce"/>
              </a:rPr>
              <a:t>The robotic arm consists of two axes controlled by stepper motors and a servo motor for the gripper. The arm picks up the detected bottles, then sorts them into designated bins (plastic or metal) using another servo-controlled basket. The movement and sorting are triggered based on the signal received from the classification module.</a:t>
            </a:r>
          </a:p>
        </p:txBody>
      </p:sp>
      <p:sp>
        <p:nvSpPr>
          <p:cNvPr name="TextBox 7" id="7"/>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Methodology</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5" id="5"/>
          <p:cNvSpPr/>
          <p:nvPr/>
        </p:nvSpPr>
        <p:spPr>
          <a:xfrm flipH="false" flipV="false" rot="0">
            <a:off x="487776" y="4416803"/>
            <a:ext cx="5581986" cy="5500960"/>
          </a:xfrm>
          <a:custGeom>
            <a:avLst/>
            <a:gdLst/>
            <a:ahLst/>
            <a:cxnLst/>
            <a:rect r="r" b="b" t="t" l="l"/>
            <a:pathLst>
              <a:path h="5500960" w="5581986">
                <a:moveTo>
                  <a:pt x="0" y="0"/>
                </a:moveTo>
                <a:lnTo>
                  <a:pt x="5581986" y="0"/>
                </a:lnTo>
                <a:lnTo>
                  <a:pt x="5581986" y="5500960"/>
                </a:lnTo>
                <a:lnTo>
                  <a:pt x="0" y="5500960"/>
                </a:lnTo>
                <a:lnTo>
                  <a:pt x="0" y="0"/>
                </a:lnTo>
                <a:close/>
              </a:path>
            </a:pathLst>
          </a:custGeom>
          <a:blipFill>
            <a:blip r:embed="rId2"/>
            <a:stretch>
              <a:fillRect l="0" t="0" r="0" b="-9489"/>
            </a:stretch>
          </a:blipFill>
        </p:spPr>
      </p:sp>
      <p:sp>
        <p:nvSpPr>
          <p:cNvPr name="TextBox 6" id="6"/>
          <p:cNvSpPr txBox="true"/>
          <p:nvPr/>
        </p:nvSpPr>
        <p:spPr>
          <a:xfrm rot="0">
            <a:off x="6568712" y="3384867"/>
            <a:ext cx="11419306" cy="3479165"/>
          </a:xfrm>
          <a:prstGeom prst="rect">
            <a:avLst/>
          </a:prstGeom>
        </p:spPr>
        <p:txBody>
          <a:bodyPr anchor="t" rtlCol="false" tIns="0" lIns="0" bIns="0" rIns="0">
            <a:spAutoFit/>
          </a:bodyPr>
          <a:lstStyle/>
          <a:p>
            <a:pPr algn="l">
              <a:lnSpc>
                <a:spcPts val="4614"/>
              </a:lnSpc>
            </a:pPr>
            <a:r>
              <a:rPr lang="en-US" sz="3549">
                <a:solidFill>
                  <a:srgbClr val="000000"/>
                </a:solidFill>
                <a:latin typeface="Open Sauce"/>
                <a:ea typeface="Open Sauce"/>
                <a:cs typeface="Open Sauce"/>
                <a:sym typeface="Open Sauce"/>
              </a:rPr>
              <a:t>5. Testing &amp; Calibration</a:t>
            </a:r>
          </a:p>
          <a:p>
            <a:pPr algn="l">
              <a:lnSpc>
                <a:spcPts val="4614"/>
              </a:lnSpc>
              <a:spcBef>
                <a:spcPct val="0"/>
              </a:spcBef>
            </a:pPr>
            <a:r>
              <a:rPr lang="en-US" sz="3549">
                <a:solidFill>
                  <a:srgbClr val="000000"/>
                </a:solidFill>
                <a:latin typeface="Open Sauce"/>
                <a:ea typeface="Open Sauce"/>
                <a:cs typeface="Open Sauce"/>
                <a:sym typeface="Open Sauce"/>
              </a:rPr>
              <a:t>Continuous testing was carried out to refine the accuracy of object detection, motor coordination, and sorting operations. Calibration of the camera and sensors ensured reliable performance, especially in real-world conditions.</a:t>
            </a:r>
          </a:p>
        </p:txBody>
      </p:sp>
      <p:sp>
        <p:nvSpPr>
          <p:cNvPr name="TextBox 7" id="7"/>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Methodology</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3040095" y="-4759185"/>
            <a:ext cx="8637895" cy="8637895"/>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9F5F"/>
            </a:solidFill>
            <a:ln cap="sq">
              <a:noFill/>
              <a:prstDash val="solid"/>
              <a:miter/>
            </a:ln>
          </p:spPr>
        </p:sp>
        <p:sp>
          <p:nvSpPr>
            <p:cNvPr name="TextBox 4" id="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5" id="5"/>
          <p:cNvSpPr/>
          <p:nvPr/>
        </p:nvSpPr>
        <p:spPr>
          <a:xfrm flipH="false" flipV="false" rot="0">
            <a:off x="837701" y="4756866"/>
            <a:ext cx="4229861" cy="5245269"/>
          </a:xfrm>
          <a:custGeom>
            <a:avLst/>
            <a:gdLst/>
            <a:ahLst/>
            <a:cxnLst/>
            <a:rect r="r" b="b" t="t" l="l"/>
            <a:pathLst>
              <a:path h="5245269" w="4229861">
                <a:moveTo>
                  <a:pt x="0" y="0"/>
                </a:moveTo>
                <a:lnTo>
                  <a:pt x="4229861" y="0"/>
                </a:lnTo>
                <a:lnTo>
                  <a:pt x="4229861" y="5245269"/>
                </a:lnTo>
                <a:lnTo>
                  <a:pt x="0" y="5245269"/>
                </a:lnTo>
                <a:lnTo>
                  <a:pt x="0" y="0"/>
                </a:lnTo>
                <a:close/>
              </a:path>
            </a:pathLst>
          </a:custGeom>
          <a:blipFill>
            <a:blip r:embed="rId2"/>
            <a:stretch>
              <a:fillRect l="0" t="0" r="0" b="-8324"/>
            </a:stretch>
          </a:blipFill>
        </p:spPr>
      </p:sp>
      <p:sp>
        <p:nvSpPr>
          <p:cNvPr name="TextBox 6" id="6"/>
          <p:cNvSpPr txBox="true"/>
          <p:nvPr/>
        </p:nvSpPr>
        <p:spPr>
          <a:xfrm rot="0">
            <a:off x="6590985" y="3036689"/>
            <a:ext cx="11419306" cy="4641215"/>
          </a:xfrm>
          <a:prstGeom prst="rect">
            <a:avLst/>
          </a:prstGeom>
        </p:spPr>
        <p:txBody>
          <a:bodyPr anchor="t" rtlCol="false" tIns="0" lIns="0" bIns="0" rIns="0">
            <a:spAutoFit/>
          </a:bodyPr>
          <a:lstStyle/>
          <a:p>
            <a:pPr algn="l">
              <a:lnSpc>
                <a:spcPts val="4614"/>
              </a:lnSpc>
            </a:pPr>
            <a:r>
              <a:rPr lang="en-US" sz="3549">
                <a:solidFill>
                  <a:srgbClr val="000000"/>
                </a:solidFill>
                <a:latin typeface="Open Sauce"/>
                <a:ea typeface="Open Sauce"/>
                <a:cs typeface="Open Sauce"/>
                <a:sym typeface="Open Sauce"/>
              </a:rPr>
              <a:t>6. Integration &amp; Final Assembly</a:t>
            </a:r>
          </a:p>
          <a:p>
            <a:pPr algn="l">
              <a:lnSpc>
                <a:spcPts val="4614"/>
              </a:lnSpc>
              <a:spcBef>
                <a:spcPct val="0"/>
              </a:spcBef>
            </a:pPr>
            <a:r>
              <a:rPr lang="en-US" sz="3549">
                <a:solidFill>
                  <a:srgbClr val="000000"/>
                </a:solidFill>
                <a:latin typeface="Open Sauce"/>
                <a:ea typeface="Open Sauce"/>
                <a:cs typeface="Open Sauce"/>
                <a:sym typeface="Open Sauce"/>
              </a:rPr>
              <a:t>After successful testing, all components were integrated into a single, fully functioning system. Hardware, including the robotic arm and sensors, was securely assembled, and the software was synchronized to ensure smooth coordination between detection, movement, and sorting operations.</a:t>
            </a:r>
          </a:p>
        </p:txBody>
      </p:sp>
      <p:sp>
        <p:nvSpPr>
          <p:cNvPr name="TextBox 7" id="7"/>
          <p:cNvSpPr txBox="true"/>
          <p:nvPr/>
        </p:nvSpPr>
        <p:spPr>
          <a:xfrm rot="0">
            <a:off x="235252" y="1145347"/>
            <a:ext cx="4622604" cy="872385"/>
          </a:xfrm>
          <a:prstGeom prst="rect">
            <a:avLst/>
          </a:prstGeom>
        </p:spPr>
        <p:txBody>
          <a:bodyPr anchor="t" rtlCol="false" tIns="0" lIns="0" bIns="0" rIns="0">
            <a:spAutoFit/>
          </a:bodyPr>
          <a:lstStyle/>
          <a:p>
            <a:pPr algn="l" marL="0" indent="0" lvl="0">
              <a:lnSpc>
                <a:spcPts val="6561"/>
              </a:lnSpc>
              <a:spcBef>
                <a:spcPct val="0"/>
              </a:spcBef>
            </a:pPr>
            <a:r>
              <a:rPr lang="en-US" sz="4754" spc="465">
                <a:solidFill>
                  <a:srgbClr val="000000"/>
                </a:solidFill>
                <a:latin typeface="Codec Pro ExtraBold"/>
                <a:ea typeface="Codec Pro ExtraBold"/>
                <a:cs typeface="Codec Pro ExtraBold"/>
                <a:sym typeface="Codec Pro ExtraBold"/>
              </a:rPr>
              <a:t>Methodology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DAGQP2uMkrc</dc:identifier>
  <dcterms:modified xsi:type="dcterms:W3CDTF">2011-08-01T06:04:30Z</dcterms:modified>
  <cp:revision>1</cp:revision>
  <dc:title>Green minimalist professional Business Proposal Presentation</dc:title>
</cp:coreProperties>
</file>