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sldIdLst>
    <p:sldId id="259" r:id="rId2"/>
    <p:sldId id="293" r:id="rId3"/>
    <p:sldId id="257" r:id="rId4"/>
    <p:sldId id="294" r:id="rId5"/>
    <p:sldId id="295" r:id="rId6"/>
    <p:sldId id="285" r:id="rId7"/>
    <p:sldId id="297" r:id="rId8"/>
    <p:sldId id="298" r:id="rId9"/>
    <p:sldId id="275" r:id="rId10"/>
    <p:sldId id="289" r:id="rId11"/>
    <p:sldId id="271" r:id="rId12"/>
    <p:sldId id="264" r:id="rId13"/>
    <p:sldId id="266" r:id="rId14"/>
    <p:sldId id="267" r:id="rId15"/>
    <p:sldId id="308" r:id="rId16"/>
    <p:sldId id="296" r:id="rId17"/>
    <p:sldId id="301" r:id="rId18"/>
    <p:sldId id="302" r:id="rId19"/>
    <p:sldId id="303" r:id="rId20"/>
    <p:sldId id="305" r:id="rId21"/>
    <p:sldId id="306" r:id="rId22"/>
    <p:sldId id="304" r:id="rId23"/>
    <p:sldId id="307" r:id="rId24"/>
    <p:sldId id="310" r:id="rId25"/>
    <p:sldId id="31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38" autoAdjust="0"/>
    <p:restoredTop sz="94660"/>
  </p:normalViewPr>
  <p:slideViewPr>
    <p:cSldViewPr snapToGrid="0">
      <p:cViewPr varScale="1">
        <p:scale>
          <a:sx n="72" d="100"/>
          <a:sy n="72" d="100"/>
        </p:scale>
        <p:origin x="684"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1659983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ADBA0DD-9450-4673-A545-64B9ED42B373}" type="datetimeFigureOut">
              <a:rPr lang="en-US" smtClean="0"/>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4155645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451054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827184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1290149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3948972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883713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3049318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2092414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2644643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1546302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DBA0DD-9450-4673-A545-64B9ED42B373}" type="datetimeFigureOut">
              <a:rPr lang="en-US" smtClean="0"/>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3784937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DBA0DD-9450-4673-A545-64B9ED42B373}" type="datetimeFigureOut">
              <a:rPr lang="en-US" smtClean="0"/>
              <a:t>5/9/2018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2075128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1002665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3000906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CADBA0DD-9450-4673-A545-64B9ED42B373}" type="datetimeFigureOut">
              <a:rPr lang="en-US" smtClean="0"/>
              <a:t>5/9/2018</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3883579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ADBA0DD-9450-4673-A545-64B9ED42B373}" type="datetimeFigureOut">
              <a:rPr lang="en-US" smtClean="0"/>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CE5E4B-27D5-42B3-805A-C7D495D32198}" type="slidenum">
              <a:rPr lang="en-US" smtClean="0"/>
              <a:t>‹#›</a:t>
            </a:fld>
            <a:endParaRPr lang="en-US"/>
          </a:p>
        </p:txBody>
      </p:sp>
    </p:spTree>
    <p:extLst>
      <p:ext uri="{BB962C8B-B14F-4D97-AF65-F5344CB8AC3E}">
        <p14:creationId xmlns:p14="http://schemas.microsoft.com/office/powerpoint/2010/main" val="1991070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ADBA0DD-9450-4673-A545-64B9ED42B373}" type="datetimeFigureOut">
              <a:rPr lang="en-US" smtClean="0"/>
              <a:t>5/9/2018</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4CE5E4B-27D5-42B3-805A-C7D495D32198}" type="slidenum">
              <a:rPr lang="en-US" smtClean="0"/>
              <a:t>‹#›</a:t>
            </a:fld>
            <a:endParaRPr lang="en-US"/>
          </a:p>
        </p:txBody>
      </p:sp>
    </p:spTree>
    <p:extLst>
      <p:ext uri="{BB962C8B-B14F-4D97-AF65-F5344CB8AC3E}">
        <p14:creationId xmlns:p14="http://schemas.microsoft.com/office/powerpoint/2010/main" val="214521144"/>
      </p:ext>
    </p:extLst>
  </p:cSld>
  <p:clrMap bg1="dk1" tx1="lt1" bg2="dk2" tx2="lt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 id="2147484045" r:id="rId13"/>
    <p:sldLayoutId id="2147484046" r:id="rId14"/>
    <p:sldLayoutId id="2147484047" r:id="rId15"/>
    <p:sldLayoutId id="2147484048" r:id="rId16"/>
    <p:sldLayoutId id="214748404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0E6D1-D2EB-43D7-9ECF-45AFEC39D00C}"/>
              </a:ext>
            </a:extLst>
          </p:cNvPr>
          <p:cNvSpPr>
            <a:spLocks noGrp="1"/>
          </p:cNvSpPr>
          <p:nvPr>
            <p:ph type="title"/>
          </p:nvPr>
        </p:nvSpPr>
        <p:spPr>
          <a:xfrm>
            <a:off x="557211" y="452718"/>
            <a:ext cx="9404723" cy="1400530"/>
          </a:xfrm>
        </p:spPr>
        <p:txBody>
          <a:bodyPr>
            <a:normAutofit/>
          </a:bodyPr>
          <a:lstStyle/>
          <a:p>
            <a:pPr algn="ctr"/>
            <a:r>
              <a:rPr lang="ar-JO" b="1" dirty="0"/>
              <a:t>              </a:t>
            </a:r>
            <a:r>
              <a:rPr lang="en-GB" b="1" dirty="0"/>
              <a:t>Formula Student SAE Car</a:t>
            </a:r>
            <a:br>
              <a:rPr lang="en-US" dirty="0"/>
            </a:br>
            <a:endParaRPr lang="en-US" dirty="0"/>
          </a:p>
        </p:txBody>
      </p:sp>
      <p:pic>
        <p:nvPicPr>
          <p:cNvPr id="5" name="Content Placeholder 4">
            <a:extLst>
              <a:ext uri="{FF2B5EF4-FFF2-40B4-BE49-F238E27FC236}">
                <a16:creationId xmlns:a16="http://schemas.microsoft.com/office/drawing/2014/main" id="{263469CD-6C7B-41CF-B749-747C179BCD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4387" y="1853248"/>
            <a:ext cx="7277202" cy="4195762"/>
          </a:xfrm>
        </p:spPr>
      </p:pic>
    </p:spTree>
    <p:extLst>
      <p:ext uri="{BB962C8B-B14F-4D97-AF65-F5344CB8AC3E}">
        <p14:creationId xmlns:p14="http://schemas.microsoft.com/office/powerpoint/2010/main" val="3199167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0D68C-F932-4758-85F9-A1D6F4A281D4}"/>
              </a:ext>
            </a:extLst>
          </p:cNvPr>
          <p:cNvSpPr>
            <a:spLocks noGrp="1"/>
          </p:cNvSpPr>
          <p:nvPr>
            <p:ph type="title"/>
          </p:nvPr>
        </p:nvSpPr>
        <p:spPr/>
        <p:txBody>
          <a:bodyPr/>
          <a:lstStyle/>
          <a:p>
            <a:pPr algn="ctr"/>
            <a:r>
              <a:rPr lang="en-US" dirty="0"/>
              <a:t>              suspensions system</a:t>
            </a:r>
          </a:p>
        </p:txBody>
      </p:sp>
      <p:sp>
        <p:nvSpPr>
          <p:cNvPr id="3" name="Content Placeholder 2">
            <a:extLst>
              <a:ext uri="{FF2B5EF4-FFF2-40B4-BE49-F238E27FC236}">
                <a16:creationId xmlns:a16="http://schemas.microsoft.com/office/drawing/2014/main" id="{48142E46-5BFD-4C15-AC61-FD672BE0BA85}"/>
              </a:ext>
            </a:extLst>
          </p:cNvPr>
          <p:cNvSpPr>
            <a:spLocks noGrp="1"/>
          </p:cNvSpPr>
          <p:nvPr>
            <p:ph sz="half" idx="1"/>
          </p:nvPr>
        </p:nvSpPr>
        <p:spPr>
          <a:xfrm>
            <a:off x="1154954" y="3183591"/>
            <a:ext cx="4828744" cy="2726489"/>
          </a:xfrm>
        </p:spPr>
        <p:txBody>
          <a:bodyPr/>
          <a:lstStyle/>
          <a:p>
            <a:pPr marL="0" indent="0">
              <a:buNone/>
            </a:pPr>
            <a:r>
              <a:rPr lang="en-US" dirty="0"/>
              <a:t>A system that connects the vehicle to it’s wheels and allows relative motion between the two.</a:t>
            </a:r>
          </a:p>
        </p:txBody>
      </p:sp>
      <p:pic>
        <p:nvPicPr>
          <p:cNvPr id="6" name="Content Placeholder 5">
            <a:extLst>
              <a:ext uri="{FF2B5EF4-FFF2-40B4-BE49-F238E27FC236}">
                <a16:creationId xmlns:a16="http://schemas.microsoft.com/office/drawing/2014/main" id="{2593B70F-6769-42A7-B067-C1061D7E189C}"/>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277372" y="2082317"/>
            <a:ext cx="3150393" cy="4200525"/>
          </a:xfrm>
        </p:spPr>
      </p:pic>
    </p:spTree>
    <p:extLst>
      <p:ext uri="{BB962C8B-B14F-4D97-AF65-F5344CB8AC3E}">
        <p14:creationId xmlns:p14="http://schemas.microsoft.com/office/powerpoint/2010/main" val="3972236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5362F-38C9-43EB-8E88-156E12AA6E89}"/>
              </a:ext>
            </a:extLst>
          </p:cNvPr>
          <p:cNvSpPr>
            <a:spLocks noGrp="1"/>
          </p:cNvSpPr>
          <p:nvPr>
            <p:ph type="title"/>
          </p:nvPr>
        </p:nvSpPr>
        <p:spPr/>
        <p:txBody>
          <a:bodyPr/>
          <a:lstStyle/>
          <a:p>
            <a:pPr algn="ctr"/>
            <a:r>
              <a:rPr lang="en-US" dirty="0"/>
              <a:t>         control Bushing arm</a:t>
            </a:r>
          </a:p>
        </p:txBody>
      </p:sp>
      <p:sp>
        <p:nvSpPr>
          <p:cNvPr id="9" name="Content Placeholder 8">
            <a:extLst>
              <a:ext uri="{FF2B5EF4-FFF2-40B4-BE49-F238E27FC236}">
                <a16:creationId xmlns:a16="http://schemas.microsoft.com/office/drawing/2014/main" id="{9D7D5DE5-0601-45CE-AFC5-A8EAB579FF34}"/>
              </a:ext>
            </a:extLst>
          </p:cNvPr>
          <p:cNvSpPr>
            <a:spLocks noGrp="1"/>
          </p:cNvSpPr>
          <p:nvPr>
            <p:ph sz="half" idx="1"/>
          </p:nvPr>
        </p:nvSpPr>
        <p:spPr/>
        <p:txBody>
          <a:bodyPr/>
          <a:lstStyle/>
          <a:p>
            <a:r>
              <a:rPr lang="en-US" dirty="0"/>
              <a:t>It connects the brake drum and the spring to the chassis .</a:t>
            </a:r>
          </a:p>
          <a:p>
            <a:r>
              <a:rPr lang="en-US" dirty="0"/>
              <a:t>Makes the car more stable and the wheels vertical.</a:t>
            </a:r>
          </a:p>
          <a:p>
            <a:endParaRPr lang="en-US" dirty="0"/>
          </a:p>
        </p:txBody>
      </p:sp>
      <p:pic>
        <p:nvPicPr>
          <p:cNvPr id="8" name="Content Placeholder 7">
            <a:extLst>
              <a:ext uri="{FF2B5EF4-FFF2-40B4-BE49-F238E27FC236}">
                <a16:creationId xmlns:a16="http://schemas.microsoft.com/office/drawing/2014/main" id="{E123CBC3-15CC-4D76-AFE4-BC4CB9BEDA7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47569" y="2932113"/>
            <a:ext cx="3810000" cy="2447925"/>
          </a:xfrm>
        </p:spPr>
      </p:pic>
    </p:spTree>
    <p:extLst>
      <p:ext uri="{BB962C8B-B14F-4D97-AF65-F5344CB8AC3E}">
        <p14:creationId xmlns:p14="http://schemas.microsoft.com/office/powerpoint/2010/main" val="2802769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542EE4A-1A9F-4BBA-B9B9-BB18A24A1BDF}"/>
              </a:ext>
            </a:extLst>
          </p:cNvPr>
          <p:cNvSpPr>
            <a:spLocks noGrp="1"/>
          </p:cNvSpPr>
          <p:nvPr>
            <p:ph type="title"/>
          </p:nvPr>
        </p:nvSpPr>
        <p:spPr>
          <a:xfrm>
            <a:off x="1274134" y="846219"/>
            <a:ext cx="8761413" cy="728480"/>
          </a:xfrm>
        </p:spPr>
        <p:txBody>
          <a:bodyPr/>
          <a:lstStyle/>
          <a:p>
            <a:pPr algn="ctr"/>
            <a:r>
              <a:rPr lang="en-US" dirty="0"/>
              <a:t>spring system</a:t>
            </a:r>
          </a:p>
        </p:txBody>
      </p:sp>
      <p:sp>
        <p:nvSpPr>
          <p:cNvPr id="12" name="Content Placeholder 11">
            <a:extLst>
              <a:ext uri="{FF2B5EF4-FFF2-40B4-BE49-F238E27FC236}">
                <a16:creationId xmlns:a16="http://schemas.microsoft.com/office/drawing/2014/main" id="{6120EC58-C217-4211-A1FA-E25A95D70EC1}"/>
              </a:ext>
            </a:extLst>
          </p:cNvPr>
          <p:cNvSpPr>
            <a:spLocks noGrp="1"/>
          </p:cNvSpPr>
          <p:nvPr>
            <p:ph sz="half" idx="1"/>
          </p:nvPr>
        </p:nvSpPr>
        <p:spPr>
          <a:xfrm>
            <a:off x="994958" y="2595480"/>
            <a:ext cx="4828744" cy="3416301"/>
          </a:xfrm>
        </p:spPr>
        <p:txBody>
          <a:bodyPr/>
          <a:lstStyle/>
          <a:p>
            <a:r>
              <a:rPr lang="en-US" dirty="0"/>
              <a:t>It connects  the car with the wheels.</a:t>
            </a:r>
          </a:p>
          <a:p>
            <a:r>
              <a:rPr lang="en-US" dirty="0"/>
              <a:t>The springs are used to store energy that is caused by the shocks of the road. and makes the car stable .</a:t>
            </a:r>
          </a:p>
          <a:p>
            <a:r>
              <a:rPr lang="en-US" dirty="0"/>
              <a:t>The damper absorbs the shock and dissolves it. </a:t>
            </a:r>
          </a:p>
          <a:p>
            <a:r>
              <a:rPr lang="en-US" dirty="0"/>
              <a:t>The driver does not feel the vibration relatively because of springs .</a:t>
            </a:r>
          </a:p>
        </p:txBody>
      </p:sp>
      <p:pic>
        <p:nvPicPr>
          <p:cNvPr id="11" name="Content Placeholder 10">
            <a:extLst>
              <a:ext uri="{FF2B5EF4-FFF2-40B4-BE49-F238E27FC236}">
                <a16:creationId xmlns:a16="http://schemas.microsoft.com/office/drawing/2014/main" id="{A82B6EC4-1D56-474C-A31E-C52C660544C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54841" y="2473126"/>
            <a:ext cx="5209675" cy="3296839"/>
          </a:xfrm>
        </p:spPr>
      </p:pic>
    </p:spTree>
    <p:extLst>
      <p:ext uri="{BB962C8B-B14F-4D97-AF65-F5344CB8AC3E}">
        <p14:creationId xmlns:p14="http://schemas.microsoft.com/office/powerpoint/2010/main" val="3263779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AD028-A34F-426F-97E2-90D1951E8891}"/>
              </a:ext>
            </a:extLst>
          </p:cNvPr>
          <p:cNvSpPr>
            <a:spLocks noGrp="1"/>
          </p:cNvSpPr>
          <p:nvPr>
            <p:ph type="title"/>
          </p:nvPr>
        </p:nvSpPr>
        <p:spPr/>
        <p:txBody>
          <a:bodyPr/>
          <a:lstStyle/>
          <a:p>
            <a:pPr algn="ctr"/>
            <a:r>
              <a:rPr lang="en-US" dirty="0"/>
              <a:t>steering system </a:t>
            </a:r>
          </a:p>
        </p:txBody>
      </p:sp>
      <p:pic>
        <p:nvPicPr>
          <p:cNvPr id="10" name="Content Placeholder 9">
            <a:extLst>
              <a:ext uri="{FF2B5EF4-FFF2-40B4-BE49-F238E27FC236}">
                <a16:creationId xmlns:a16="http://schemas.microsoft.com/office/drawing/2014/main" id="{89EF312C-8EB9-46A0-A3EE-50DD684E5C4E}"/>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560311" y="2034070"/>
            <a:ext cx="3988367" cy="4195763"/>
          </a:xfrm>
        </p:spPr>
      </p:pic>
      <p:sp>
        <p:nvSpPr>
          <p:cNvPr id="14" name="Content Placeholder 13">
            <a:extLst>
              <a:ext uri="{FF2B5EF4-FFF2-40B4-BE49-F238E27FC236}">
                <a16:creationId xmlns:a16="http://schemas.microsoft.com/office/drawing/2014/main" id="{59E357D4-F60B-4AF6-A601-960817A6C2D6}"/>
              </a:ext>
            </a:extLst>
          </p:cNvPr>
          <p:cNvSpPr>
            <a:spLocks noGrp="1"/>
          </p:cNvSpPr>
          <p:nvPr>
            <p:ph sz="half" idx="2"/>
          </p:nvPr>
        </p:nvSpPr>
        <p:spPr>
          <a:xfrm>
            <a:off x="806532" y="2735847"/>
            <a:ext cx="4825159" cy="3377705"/>
          </a:xfrm>
        </p:spPr>
        <p:txBody>
          <a:bodyPr/>
          <a:lstStyle/>
          <a:p>
            <a:r>
              <a:rPr lang="en-US" dirty="0"/>
              <a:t>The main  purpose of the steering system is to allow the driver to direct the vehicle.</a:t>
            </a:r>
          </a:p>
        </p:txBody>
      </p:sp>
    </p:spTree>
    <p:extLst>
      <p:ext uri="{BB962C8B-B14F-4D97-AF65-F5344CB8AC3E}">
        <p14:creationId xmlns:p14="http://schemas.microsoft.com/office/powerpoint/2010/main" val="25721420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74AA53-546F-4194-904A-814AE368487D}"/>
              </a:ext>
            </a:extLst>
          </p:cNvPr>
          <p:cNvSpPr>
            <a:spLocks noGrp="1"/>
          </p:cNvSpPr>
          <p:nvPr>
            <p:ph type="title"/>
          </p:nvPr>
        </p:nvSpPr>
        <p:spPr/>
        <p:txBody>
          <a:bodyPr/>
          <a:lstStyle/>
          <a:p>
            <a:pPr algn="ctr"/>
            <a:r>
              <a:rPr lang="en-US" dirty="0"/>
              <a:t>Back axle system</a:t>
            </a:r>
          </a:p>
        </p:txBody>
      </p:sp>
      <p:sp>
        <p:nvSpPr>
          <p:cNvPr id="12" name="Content Placeholder 11">
            <a:extLst>
              <a:ext uri="{FF2B5EF4-FFF2-40B4-BE49-F238E27FC236}">
                <a16:creationId xmlns:a16="http://schemas.microsoft.com/office/drawing/2014/main" id="{321329CE-5615-491B-BABB-557E0EBCC5C5}"/>
              </a:ext>
            </a:extLst>
          </p:cNvPr>
          <p:cNvSpPr>
            <a:spLocks noGrp="1"/>
          </p:cNvSpPr>
          <p:nvPr>
            <p:ph sz="half" idx="1"/>
          </p:nvPr>
        </p:nvSpPr>
        <p:spPr/>
        <p:txBody>
          <a:bodyPr/>
          <a:lstStyle/>
          <a:p>
            <a:r>
              <a:rPr lang="en-US" dirty="0"/>
              <a:t>It is used to is transmit the movement from the gearbox to the wheels.</a:t>
            </a:r>
          </a:p>
          <a:p>
            <a:r>
              <a:rPr lang="en-US" dirty="0"/>
              <a:t>The axel is the Connection between the motor &amp;gear.</a:t>
            </a:r>
          </a:p>
          <a:p>
            <a:endParaRPr lang="en-US" dirty="0"/>
          </a:p>
          <a:p>
            <a:endParaRPr lang="en-US" dirty="0"/>
          </a:p>
        </p:txBody>
      </p:sp>
      <p:pic>
        <p:nvPicPr>
          <p:cNvPr id="11" name="Content Placeholder 10">
            <a:extLst>
              <a:ext uri="{FF2B5EF4-FFF2-40B4-BE49-F238E27FC236}">
                <a16:creationId xmlns:a16="http://schemas.microsoft.com/office/drawing/2014/main" id="{84184AAC-B3F4-493E-A9E8-473F3AFE2D7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54675" y="3069339"/>
            <a:ext cx="4395788" cy="2173472"/>
          </a:xfrm>
        </p:spPr>
      </p:pic>
    </p:spTree>
    <p:extLst>
      <p:ext uri="{BB962C8B-B14F-4D97-AF65-F5344CB8AC3E}">
        <p14:creationId xmlns:p14="http://schemas.microsoft.com/office/powerpoint/2010/main" val="573536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F755D-0866-4924-8511-40F7AC8A90B1}"/>
              </a:ext>
            </a:extLst>
          </p:cNvPr>
          <p:cNvSpPr>
            <a:spLocks noGrp="1"/>
          </p:cNvSpPr>
          <p:nvPr>
            <p:ph type="title"/>
          </p:nvPr>
        </p:nvSpPr>
        <p:spPr/>
        <p:txBody>
          <a:bodyPr/>
          <a:lstStyle/>
          <a:p>
            <a:r>
              <a:rPr lang="en-US" dirty="0"/>
              <a:t>Transmission system:</a:t>
            </a:r>
          </a:p>
        </p:txBody>
      </p:sp>
      <p:sp>
        <p:nvSpPr>
          <p:cNvPr id="3" name="Text Placeholder 2">
            <a:extLst>
              <a:ext uri="{FF2B5EF4-FFF2-40B4-BE49-F238E27FC236}">
                <a16:creationId xmlns:a16="http://schemas.microsoft.com/office/drawing/2014/main" id="{C6BB69F7-6E8C-4DB2-86B2-0D80811ACBC0}"/>
              </a:ext>
            </a:extLst>
          </p:cNvPr>
          <p:cNvSpPr>
            <a:spLocks noGrp="1"/>
          </p:cNvSpPr>
          <p:nvPr>
            <p:ph type="body" idx="1"/>
          </p:nvPr>
        </p:nvSpPr>
        <p:spPr/>
        <p:txBody>
          <a:bodyPr/>
          <a:lstStyle/>
          <a:p>
            <a:endParaRPr lang="en-US"/>
          </a:p>
        </p:txBody>
      </p:sp>
      <p:pic>
        <p:nvPicPr>
          <p:cNvPr id="9" name="Content Placeholder 8">
            <a:extLst>
              <a:ext uri="{FF2B5EF4-FFF2-40B4-BE49-F238E27FC236}">
                <a16:creationId xmlns:a16="http://schemas.microsoft.com/office/drawing/2014/main" id="{89E2143A-F408-47EA-A50E-815332B3225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103313" y="3365646"/>
            <a:ext cx="4395787" cy="2039645"/>
          </a:xfrm>
        </p:spPr>
      </p:pic>
      <p:sp>
        <p:nvSpPr>
          <p:cNvPr id="5" name="Text Placeholder 4">
            <a:extLst>
              <a:ext uri="{FF2B5EF4-FFF2-40B4-BE49-F238E27FC236}">
                <a16:creationId xmlns:a16="http://schemas.microsoft.com/office/drawing/2014/main" id="{D17B4D4B-5F18-44ED-AA3D-C9DF8AB205E1}"/>
              </a:ext>
            </a:extLst>
          </p:cNvPr>
          <p:cNvSpPr>
            <a:spLocks noGrp="1"/>
          </p:cNvSpPr>
          <p:nvPr>
            <p:ph type="body" sz="quarter" idx="3"/>
          </p:nvPr>
        </p:nvSpPr>
        <p:spPr/>
        <p:txBody>
          <a:bodyPr/>
          <a:lstStyle/>
          <a:p>
            <a:endParaRPr lang="en-US"/>
          </a:p>
        </p:txBody>
      </p:sp>
      <p:pic>
        <p:nvPicPr>
          <p:cNvPr id="7" name="Content Placeholder 10">
            <a:extLst>
              <a:ext uri="{FF2B5EF4-FFF2-40B4-BE49-F238E27FC236}">
                <a16:creationId xmlns:a16="http://schemas.microsoft.com/office/drawing/2014/main" id="{02AE0549-CFCC-49E5-BF5C-0B3E0B3AAE1A}"/>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654675" y="3298732"/>
            <a:ext cx="4395788" cy="2651493"/>
          </a:xfrm>
        </p:spPr>
      </p:pic>
    </p:spTree>
    <p:extLst>
      <p:ext uri="{BB962C8B-B14F-4D97-AF65-F5344CB8AC3E}">
        <p14:creationId xmlns:p14="http://schemas.microsoft.com/office/powerpoint/2010/main" val="3257696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49E8B-F72A-40A3-9D8E-9FAA97245081}"/>
              </a:ext>
            </a:extLst>
          </p:cNvPr>
          <p:cNvSpPr>
            <a:spLocks noGrp="1"/>
          </p:cNvSpPr>
          <p:nvPr>
            <p:ph type="title"/>
          </p:nvPr>
        </p:nvSpPr>
        <p:spPr/>
        <p:txBody>
          <a:bodyPr/>
          <a:lstStyle/>
          <a:p>
            <a:r>
              <a:rPr lang="en-US" dirty="0"/>
              <a:t>Machining </a:t>
            </a:r>
          </a:p>
        </p:txBody>
      </p:sp>
      <p:pic>
        <p:nvPicPr>
          <p:cNvPr id="5" name="Content Placeholder 4">
            <a:extLst>
              <a:ext uri="{FF2B5EF4-FFF2-40B4-BE49-F238E27FC236}">
                <a16:creationId xmlns:a16="http://schemas.microsoft.com/office/drawing/2014/main" id="{3680D622-61A8-48BE-A469-6E1E6614D89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79713" y="2052638"/>
            <a:ext cx="5594349" cy="4195762"/>
          </a:xfrm>
        </p:spPr>
      </p:pic>
    </p:spTree>
    <p:extLst>
      <p:ext uri="{BB962C8B-B14F-4D97-AF65-F5344CB8AC3E}">
        <p14:creationId xmlns:p14="http://schemas.microsoft.com/office/powerpoint/2010/main" val="526766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4F146-64E8-4367-A09F-28602A8F579B}"/>
              </a:ext>
            </a:extLst>
          </p:cNvPr>
          <p:cNvSpPr>
            <a:spLocks noGrp="1"/>
          </p:cNvSpPr>
          <p:nvPr>
            <p:ph type="title"/>
          </p:nvPr>
        </p:nvSpPr>
        <p:spPr/>
        <p:txBody>
          <a:bodyPr/>
          <a:lstStyle/>
          <a:p>
            <a:endParaRPr lang="en-US"/>
          </a:p>
        </p:txBody>
      </p:sp>
      <p:pic>
        <p:nvPicPr>
          <p:cNvPr id="6" name="Content Placeholder 5">
            <a:extLst>
              <a:ext uri="{FF2B5EF4-FFF2-40B4-BE49-F238E27FC236}">
                <a16:creationId xmlns:a16="http://schemas.microsoft.com/office/drawing/2014/main" id="{88983173-AB28-4F0C-B0A3-818DDD40A3C4}"/>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727795" y="2060575"/>
            <a:ext cx="3146822" cy="4195763"/>
          </a:xfrm>
        </p:spPr>
      </p:pic>
      <p:pic>
        <p:nvPicPr>
          <p:cNvPr id="8" name="Content Placeholder 7">
            <a:extLst>
              <a:ext uri="{FF2B5EF4-FFF2-40B4-BE49-F238E27FC236}">
                <a16:creationId xmlns:a16="http://schemas.microsoft.com/office/drawing/2014/main" id="{979B4C78-893F-4AF0-99EC-58923DCE992A}"/>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277372" y="2055813"/>
            <a:ext cx="3150393" cy="4200525"/>
          </a:xfrm>
        </p:spPr>
      </p:pic>
    </p:spTree>
    <p:extLst>
      <p:ext uri="{BB962C8B-B14F-4D97-AF65-F5344CB8AC3E}">
        <p14:creationId xmlns:p14="http://schemas.microsoft.com/office/powerpoint/2010/main" val="3994805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BD643-6E29-4C7D-A22C-D32F1B33247B}"/>
              </a:ext>
            </a:extLst>
          </p:cNvPr>
          <p:cNvSpPr>
            <a:spLocks noGrp="1"/>
          </p:cNvSpPr>
          <p:nvPr>
            <p:ph type="title"/>
          </p:nvPr>
        </p:nvSpPr>
        <p:spPr/>
        <p:txBody>
          <a:bodyPr/>
          <a:lstStyle/>
          <a:p>
            <a:br>
              <a:rPr lang="ar-JO" dirty="0"/>
            </a:br>
            <a:r>
              <a:rPr lang="en-US" dirty="0"/>
              <a:t>chain</a:t>
            </a:r>
          </a:p>
        </p:txBody>
      </p:sp>
      <p:pic>
        <p:nvPicPr>
          <p:cNvPr id="6" name="Content Placeholder 5">
            <a:extLst>
              <a:ext uri="{FF2B5EF4-FFF2-40B4-BE49-F238E27FC236}">
                <a16:creationId xmlns:a16="http://schemas.microsoft.com/office/drawing/2014/main" id="{76DA3DE2-A314-4670-B9C3-CD23FC781F02}"/>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727795" y="2060575"/>
            <a:ext cx="3146822" cy="4195763"/>
          </a:xfrm>
        </p:spPr>
      </p:pic>
      <p:sp>
        <p:nvSpPr>
          <p:cNvPr id="12" name="Content Placeholder 11">
            <a:extLst>
              <a:ext uri="{FF2B5EF4-FFF2-40B4-BE49-F238E27FC236}">
                <a16:creationId xmlns:a16="http://schemas.microsoft.com/office/drawing/2014/main" id="{E82BEB08-D85C-437F-8E67-9C482AE64A91}"/>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1353499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94611-30CD-4066-82DD-627361CD54AA}"/>
              </a:ext>
            </a:extLst>
          </p:cNvPr>
          <p:cNvSpPr>
            <a:spLocks noGrp="1"/>
          </p:cNvSpPr>
          <p:nvPr>
            <p:ph type="title"/>
          </p:nvPr>
        </p:nvSpPr>
        <p:spPr/>
        <p:txBody>
          <a:bodyPr/>
          <a:lstStyle/>
          <a:p>
            <a:r>
              <a:rPr lang="en-US" dirty="0"/>
              <a:t>bearing</a:t>
            </a:r>
          </a:p>
        </p:txBody>
      </p:sp>
      <p:pic>
        <p:nvPicPr>
          <p:cNvPr id="6" name="Content Placeholder 5">
            <a:extLst>
              <a:ext uri="{FF2B5EF4-FFF2-40B4-BE49-F238E27FC236}">
                <a16:creationId xmlns:a16="http://schemas.microsoft.com/office/drawing/2014/main" id="{6B693959-36E4-4825-96DD-68A679C2333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03325" y="2060575"/>
            <a:ext cx="4195763" cy="4195763"/>
          </a:xfrm>
        </p:spPr>
      </p:pic>
      <p:pic>
        <p:nvPicPr>
          <p:cNvPr id="8" name="Content Placeholder 7">
            <a:extLst>
              <a:ext uri="{FF2B5EF4-FFF2-40B4-BE49-F238E27FC236}">
                <a16:creationId xmlns:a16="http://schemas.microsoft.com/office/drawing/2014/main" id="{D4E6CB47-0935-4207-B341-115F4EF66E35}"/>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867881" y="2055813"/>
            <a:ext cx="3969376" cy="4200525"/>
          </a:xfrm>
        </p:spPr>
      </p:pic>
    </p:spTree>
    <p:extLst>
      <p:ext uri="{BB962C8B-B14F-4D97-AF65-F5344CB8AC3E}">
        <p14:creationId xmlns:p14="http://schemas.microsoft.com/office/powerpoint/2010/main" val="2837713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E81550-0549-44B4-BE6C-1BE0A25274DC}"/>
              </a:ext>
            </a:extLst>
          </p:cNvPr>
          <p:cNvSpPr>
            <a:spLocks noGrp="1"/>
          </p:cNvSpPr>
          <p:nvPr>
            <p:ph idx="1"/>
          </p:nvPr>
        </p:nvSpPr>
        <p:spPr>
          <a:xfrm>
            <a:off x="743103" y="1053548"/>
            <a:ext cx="9307731" cy="4750903"/>
          </a:xfrm>
        </p:spPr>
        <p:txBody>
          <a:bodyPr/>
          <a:lstStyle/>
          <a:p>
            <a:pPr marL="0" indent="0">
              <a:buNone/>
            </a:pPr>
            <a:r>
              <a:rPr lang="en-US" dirty="0"/>
              <a:t>The project aims to design and manufacture a small formula-style racecar, based on certain rules by a team of three groups (Powertrain group, Aerodynamics group and our group which is responsible for setting up and testing the car), at the first semester we designed and set up the chassis and installed the suspension system of the car, and in the second semester we continued working </a:t>
            </a:r>
            <a:r>
              <a:rPr lang="en-US"/>
              <a:t>by collecting and </a:t>
            </a:r>
            <a:r>
              <a:rPr lang="en-US" dirty="0"/>
              <a:t>installing the other parts of the car like (engine,wheels,drive shaft and the body of the car).</a:t>
            </a:r>
          </a:p>
        </p:txBody>
      </p:sp>
    </p:spTree>
    <p:extLst>
      <p:ext uri="{BB962C8B-B14F-4D97-AF65-F5344CB8AC3E}">
        <p14:creationId xmlns:p14="http://schemas.microsoft.com/office/powerpoint/2010/main" val="1127910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5F395-940C-4F0D-9EEA-F2431C1D5B2C}"/>
              </a:ext>
            </a:extLst>
          </p:cNvPr>
          <p:cNvSpPr>
            <a:spLocks noGrp="1"/>
          </p:cNvSpPr>
          <p:nvPr>
            <p:ph type="title"/>
          </p:nvPr>
        </p:nvSpPr>
        <p:spPr/>
        <p:txBody>
          <a:bodyPr/>
          <a:lstStyle/>
          <a:p>
            <a:r>
              <a:rPr lang="en-US" dirty="0"/>
              <a:t>Problems and solutions </a:t>
            </a:r>
          </a:p>
        </p:txBody>
      </p:sp>
      <p:pic>
        <p:nvPicPr>
          <p:cNvPr id="6" name="Content Placeholder 5">
            <a:extLst>
              <a:ext uri="{FF2B5EF4-FFF2-40B4-BE49-F238E27FC236}">
                <a16:creationId xmlns:a16="http://schemas.microsoft.com/office/drawing/2014/main" id="{685F83E2-1ABF-4BD0-ADEF-F90840FF1801}"/>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727795" y="2060575"/>
            <a:ext cx="3146822" cy="4195763"/>
          </a:xfrm>
        </p:spPr>
      </p:pic>
      <p:sp>
        <p:nvSpPr>
          <p:cNvPr id="4" name="Content Placeholder 3">
            <a:extLst>
              <a:ext uri="{FF2B5EF4-FFF2-40B4-BE49-F238E27FC236}">
                <a16:creationId xmlns:a16="http://schemas.microsoft.com/office/drawing/2014/main" id="{3D5BA5BB-59EB-4D43-9C21-A3353F71F66F}"/>
              </a:ext>
            </a:extLst>
          </p:cNvPr>
          <p:cNvSpPr>
            <a:spLocks noGrp="1"/>
          </p:cNvSpPr>
          <p:nvPr>
            <p:ph sz="half" idx="2"/>
          </p:nvPr>
        </p:nvSpPr>
        <p:spPr/>
        <p:txBody>
          <a:bodyPr>
            <a:normAutofit/>
          </a:bodyPr>
          <a:lstStyle/>
          <a:p>
            <a:r>
              <a:rPr lang="en-US" sz="2800"/>
              <a:t>chains calibration</a:t>
            </a:r>
            <a:endParaRPr lang="en-US" sz="2800" dirty="0"/>
          </a:p>
        </p:txBody>
      </p:sp>
    </p:spTree>
    <p:extLst>
      <p:ext uri="{BB962C8B-B14F-4D97-AF65-F5344CB8AC3E}">
        <p14:creationId xmlns:p14="http://schemas.microsoft.com/office/powerpoint/2010/main" val="1836105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F1091-2EDC-4552-BC65-FF0CBB6A096A}"/>
              </a:ext>
            </a:extLst>
          </p:cNvPr>
          <p:cNvSpPr>
            <a:spLocks noGrp="1"/>
          </p:cNvSpPr>
          <p:nvPr>
            <p:ph type="body" idx="1"/>
          </p:nvPr>
        </p:nvSpPr>
        <p:spPr>
          <a:xfrm>
            <a:off x="1023799" y="1016143"/>
            <a:ext cx="4396338" cy="576262"/>
          </a:xfrm>
        </p:spPr>
        <p:txBody>
          <a:bodyPr/>
          <a:lstStyle/>
          <a:p>
            <a:pPr algn="ctr"/>
            <a:r>
              <a:rPr lang="en-US" dirty="0"/>
              <a:t>Clutch pump</a:t>
            </a:r>
          </a:p>
        </p:txBody>
      </p:sp>
      <p:pic>
        <p:nvPicPr>
          <p:cNvPr id="8" name="Content Placeholder 7">
            <a:extLst>
              <a:ext uri="{FF2B5EF4-FFF2-40B4-BE49-F238E27FC236}">
                <a16:creationId xmlns:a16="http://schemas.microsoft.com/office/drawing/2014/main" id="{B8F2B337-8578-48FE-8048-43C41E10605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6111" y="2010252"/>
            <a:ext cx="5591607" cy="4188308"/>
          </a:xfrm>
        </p:spPr>
      </p:pic>
      <p:sp>
        <p:nvSpPr>
          <p:cNvPr id="5" name="Text Placeholder 4">
            <a:extLst>
              <a:ext uri="{FF2B5EF4-FFF2-40B4-BE49-F238E27FC236}">
                <a16:creationId xmlns:a16="http://schemas.microsoft.com/office/drawing/2014/main" id="{5399D37C-3815-4D81-9CD0-69211CC620DB}"/>
              </a:ext>
            </a:extLst>
          </p:cNvPr>
          <p:cNvSpPr>
            <a:spLocks noGrp="1"/>
          </p:cNvSpPr>
          <p:nvPr>
            <p:ph type="body" sz="quarter" idx="3"/>
          </p:nvPr>
        </p:nvSpPr>
        <p:spPr>
          <a:xfrm>
            <a:off x="6237718" y="1084548"/>
            <a:ext cx="4396339" cy="576262"/>
          </a:xfrm>
        </p:spPr>
        <p:txBody>
          <a:bodyPr/>
          <a:lstStyle/>
          <a:p>
            <a:pPr algn="ctr"/>
            <a:r>
              <a:rPr lang="en-US" dirty="0"/>
              <a:t> clutch cable </a:t>
            </a:r>
          </a:p>
        </p:txBody>
      </p:sp>
      <p:pic>
        <p:nvPicPr>
          <p:cNvPr id="7" name="Content Placeholder 6">
            <a:extLst>
              <a:ext uri="{FF2B5EF4-FFF2-40B4-BE49-F238E27FC236}">
                <a16:creationId xmlns:a16="http://schemas.microsoft.com/office/drawing/2014/main" id="{51F7BB79-C931-4785-9E63-DC1A821B6E5B}"/>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881047" y="2010252"/>
            <a:ext cx="4188308" cy="4188308"/>
          </a:xfrm>
        </p:spPr>
      </p:pic>
    </p:spTree>
    <p:extLst>
      <p:ext uri="{BB962C8B-B14F-4D97-AF65-F5344CB8AC3E}">
        <p14:creationId xmlns:p14="http://schemas.microsoft.com/office/powerpoint/2010/main" val="38423140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3880D-27E5-41FC-A154-84C1DA081D9B}"/>
              </a:ext>
            </a:extLst>
          </p:cNvPr>
          <p:cNvSpPr>
            <a:spLocks noGrp="1"/>
          </p:cNvSpPr>
          <p:nvPr>
            <p:ph type="title"/>
          </p:nvPr>
        </p:nvSpPr>
        <p:spPr/>
        <p:txBody>
          <a:bodyPr/>
          <a:lstStyle/>
          <a:p>
            <a:pPr algn="ctr"/>
            <a:endParaRPr lang="en-US" dirty="0"/>
          </a:p>
        </p:txBody>
      </p:sp>
      <p:pic>
        <p:nvPicPr>
          <p:cNvPr id="9" name="Content Placeholder 8">
            <a:extLst>
              <a:ext uri="{FF2B5EF4-FFF2-40B4-BE49-F238E27FC236}">
                <a16:creationId xmlns:a16="http://schemas.microsoft.com/office/drawing/2014/main" id="{A4D68697-6783-4A3E-8838-786CB05DEF1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003477" y="2052638"/>
            <a:ext cx="3146821" cy="4195762"/>
          </a:xfrm>
        </p:spPr>
      </p:pic>
    </p:spTree>
    <p:extLst>
      <p:ext uri="{BB962C8B-B14F-4D97-AF65-F5344CB8AC3E}">
        <p14:creationId xmlns:p14="http://schemas.microsoft.com/office/powerpoint/2010/main" val="10835324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E057-99F7-4D53-BBDD-A1192434123F}"/>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18343CB1-F92F-475B-BB10-A1A5A1E1DDD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003477" y="2052638"/>
            <a:ext cx="3146821" cy="4195762"/>
          </a:xfrm>
        </p:spPr>
      </p:pic>
    </p:spTree>
    <p:extLst>
      <p:ext uri="{BB962C8B-B14F-4D97-AF65-F5344CB8AC3E}">
        <p14:creationId xmlns:p14="http://schemas.microsoft.com/office/powerpoint/2010/main" val="4800647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F3C13-6BE1-48EA-AC53-3E1A86B8DF53}"/>
              </a:ext>
            </a:extLst>
          </p:cNvPr>
          <p:cNvSpPr>
            <a:spLocks noGrp="1"/>
          </p:cNvSpPr>
          <p:nvPr>
            <p:ph type="title"/>
          </p:nvPr>
        </p:nvSpPr>
        <p:spPr/>
        <p:txBody>
          <a:bodyPr/>
          <a:lstStyle/>
          <a:p>
            <a:pPr algn="ctr"/>
            <a:r>
              <a:rPr lang="en-US" sz="4000" dirty="0"/>
              <a:t>Final specifications</a:t>
            </a:r>
            <a:endParaRPr lang="en-US" dirty="0"/>
          </a:p>
        </p:txBody>
      </p:sp>
      <p:sp>
        <p:nvSpPr>
          <p:cNvPr id="3" name="Content Placeholder 2">
            <a:extLst>
              <a:ext uri="{FF2B5EF4-FFF2-40B4-BE49-F238E27FC236}">
                <a16:creationId xmlns:a16="http://schemas.microsoft.com/office/drawing/2014/main" id="{0E2D6015-68A1-4CA8-83D6-70018FBD72AB}"/>
              </a:ext>
            </a:extLst>
          </p:cNvPr>
          <p:cNvSpPr>
            <a:spLocks noGrp="1"/>
          </p:cNvSpPr>
          <p:nvPr>
            <p:ph sz="half" idx="1"/>
          </p:nvPr>
        </p:nvSpPr>
        <p:spPr/>
        <p:txBody>
          <a:bodyPr/>
          <a:lstStyle/>
          <a:p>
            <a:endParaRPr lang="en-US" dirty="0"/>
          </a:p>
        </p:txBody>
      </p:sp>
      <p:sp>
        <p:nvSpPr>
          <p:cNvPr id="7" name="Content Placeholder 6">
            <a:extLst>
              <a:ext uri="{FF2B5EF4-FFF2-40B4-BE49-F238E27FC236}">
                <a16:creationId xmlns:a16="http://schemas.microsoft.com/office/drawing/2014/main" id="{0D388749-C144-40EE-B4E2-41BE3C05C765}"/>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4160726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14786-0453-4572-8A34-496BA3B1555C}"/>
              </a:ext>
            </a:extLst>
          </p:cNvPr>
          <p:cNvSpPr>
            <a:spLocks noGrp="1"/>
          </p:cNvSpPr>
          <p:nvPr>
            <p:ph type="title"/>
          </p:nvPr>
        </p:nvSpPr>
        <p:spPr/>
        <p:txBody>
          <a:bodyPr/>
          <a:lstStyle/>
          <a:p>
            <a:pPr algn="ctr"/>
            <a:r>
              <a:rPr lang="en-US" dirty="0"/>
              <a:t>Test on the road </a:t>
            </a:r>
          </a:p>
        </p:txBody>
      </p:sp>
      <p:sp>
        <p:nvSpPr>
          <p:cNvPr id="3" name="Content Placeholder 2">
            <a:extLst>
              <a:ext uri="{FF2B5EF4-FFF2-40B4-BE49-F238E27FC236}">
                <a16:creationId xmlns:a16="http://schemas.microsoft.com/office/drawing/2014/main" id="{DD18A2EF-E5E8-45C2-8F40-1C745E5F1B24}"/>
              </a:ext>
            </a:extLst>
          </p:cNvPr>
          <p:cNvSpPr>
            <a:spLocks noGrp="1"/>
          </p:cNvSpPr>
          <p:nvPr>
            <p:ph sz="half" idx="1"/>
          </p:nvPr>
        </p:nvSpPr>
        <p:spPr/>
        <p:txBody>
          <a:bodyPr/>
          <a:lstStyle/>
          <a:p>
            <a:r>
              <a:rPr lang="en-US" dirty="0"/>
              <a:t>2.7/.2L .</a:t>
            </a:r>
          </a:p>
          <a:p>
            <a:r>
              <a:rPr lang="en-US" dirty="0"/>
              <a:t>13.5/ 1 L .</a:t>
            </a:r>
          </a:p>
          <a:p>
            <a:r>
              <a:rPr lang="en-US" dirty="0"/>
              <a:t> @ gear 1 run 70km/h .</a:t>
            </a:r>
          </a:p>
          <a:p>
            <a:r>
              <a:rPr lang="en-US" dirty="0"/>
              <a:t>Good stability on road .</a:t>
            </a:r>
          </a:p>
        </p:txBody>
      </p:sp>
      <p:pic>
        <p:nvPicPr>
          <p:cNvPr id="6" name="Content Placeholder 5">
            <a:extLst>
              <a:ext uri="{FF2B5EF4-FFF2-40B4-BE49-F238E27FC236}">
                <a16:creationId xmlns:a16="http://schemas.microsoft.com/office/drawing/2014/main" id="{1D7C74E1-5E93-47F5-A640-C468B892FCE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96000" y="2055813"/>
            <a:ext cx="3262493" cy="4200525"/>
          </a:xfrm>
        </p:spPr>
      </p:pic>
    </p:spTree>
    <p:extLst>
      <p:ext uri="{BB962C8B-B14F-4D97-AF65-F5344CB8AC3E}">
        <p14:creationId xmlns:p14="http://schemas.microsoft.com/office/powerpoint/2010/main" val="1056784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AD378-86FB-41E4-80DF-A6C4CE16804D}"/>
              </a:ext>
            </a:extLst>
          </p:cNvPr>
          <p:cNvSpPr>
            <a:spLocks noGrp="1"/>
          </p:cNvSpPr>
          <p:nvPr>
            <p:ph type="title"/>
          </p:nvPr>
        </p:nvSpPr>
        <p:spPr/>
        <p:txBody>
          <a:bodyPr/>
          <a:lstStyle/>
          <a:p>
            <a:r>
              <a:rPr lang="en-US" dirty="0"/>
              <a:t>Specifications:</a:t>
            </a:r>
            <a:br>
              <a:rPr lang="en-US" dirty="0"/>
            </a:br>
            <a:r>
              <a:rPr lang="en-US" dirty="0"/>
              <a:t> </a:t>
            </a:r>
          </a:p>
        </p:txBody>
      </p:sp>
      <p:pic>
        <p:nvPicPr>
          <p:cNvPr id="9" name="Content Placeholder 8">
            <a:extLst>
              <a:ext uri="{FF2B5EF4-FFF2-40B4-BE49-F238E27FC236}">
                <a16:creationId xmlns:a16="http://schemas.microsoft.com/office/drawing/2014/main" id="{492FD58B-6585-42C0-B0A6-B03BC862C12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98432" y="987425"/>
            <a:ext cx="4140878" cy="4873625"/>
          </a:xfrm>
        </p:spPr>
      </p:pic>
      <p:sp>
        <p:nvSpPr>
          <p:cNvPr id="4" name="Text Placeholder 3">
            <a:extLst>
              <a:ext uri="{FF2B5EF4-FFF2-40B4-BE49-F238E27FC236}">
                <a16:creationId xmlns:a16="http://schemas.microsoft.com/office/drawing/2014/main" id="{AC396199-2C85-49BA-A965-0DBDADE2B9CF}"/>
              </a:ext>
            </a:extLst>
          </p:cNvPr>
          <p:cNvSpPr>
            <a:spLocks noGrp="1"/>
          </p:cNvSpPr>
          <p:nvPr>
            <p:ph type="body" sz="half" idx="2"/>
          </p:nvPr>
        </p:nvSpPr>
        <p:spPr/>
        <p:txBody>
          <a:bodyPr/>
          <a:lstStyle/>
          <a:p>
            <a:r>
              <a:rPr lang="en-US" dirty="0"/>
              <a:t>-The Weight of chassis 61 kg </a:t>
            </a:r>
          </a:p>
          <a:p>
            <a:r>
              <a:rPr lang="en-US" dirty="0"/>
              <a:t>34 mm and 28mm of out and inner radius</a:t>
            </a:r>
          </a:p>
          <a:p>
            <a:r>
              <a:rPr lang="en-US" dirty="0"/>
              <a:t>3 mm thickness</a:t>
            </a:r>
          </a:p>
          <a:p>
            <a:r>
              <a:rPr lang="en-US" dirty="0"/>
              <a:t>Steel iron.</a:t>
            </a:r>
          </a:p>
          <a:p>
            <a:r>
              <a:rPr lang="en-US" dirty="0"/>
              <a:t>The dimensions is:</a:t>
            </a:r>
          </a:p>
          <a:p>
            <a:r>
              <a:rPr lang="en-US" dirty="0"/>
              <a:t>250 cm long.</a:t>
            </a:r>
          </a:p>
          <a:p>
            <a:r>
              <a:rPr lang="en-US" dirty="0"/>
              <a:t>130 width .</a:t>
            </a:r>
          </a:p>
        </p:txBody>
      </p:sp>
    </p:spTree>
    <p:extLst>
      <p:ext uri="{BB962C8B-B14F-4D97-AF65-F5344CB8AC3E}">
        <p14:creationId xmlns:p14="http://schemas.microsoft.com/office/powerpoint/2010/main" val="3191283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4AA6A-7D17-48AB-AD65-F7C430381556}"/>
              </a:ext>
            </a:extLst>
          </p:cNvPr>
          <p:cNvSpPr>
            <a:spLocks noGrp="1"/>
          </p:cNvSpPr>
          <p:nvPr>
            <p:ph type="title"/>
          </p:nvPr>
        </p:nvSpPr>
        <p:spPr/>
        <p:txBody>
          <a:bodyPr/>
          <a:lstStyle/>
          <a:p>
            <a:r>
              <a:rPr lang="en-US" dirty="0"/>
              <a:t>The process in project 2 </a:t>
            </a:r>
            <a:br>
              <a:rPr lang="en-US" dirty="0"/>
            </a:br>
            <a:r>
              <a:rPr lang="en-US" dirty="0"/>
              <a:t>Assembly</a:t>
            </a:r>
            <a:br>
              <a:rPr lang="en-US" dirty="0"/>
            </a:br>
            <a:endParaRPr lang="en-US" dirty="0"/>
          </a:p>
        </p:txBody>
      </p:sp>
      <p:sp>
        <p:nvSpPr>
          <p:cNvPr id="3" name="Content Placeholder 2">
            <a:extLst>
              <a:ext uri="{FF2B5EF4-FFF2-40B4-BE49-F238E27FC236}">
                <a16:creationId xmlns:a16="http://schemas.microsoft.com/office/drawing/2014/main" id="{A26F3799-0845-47CA-90ED-29DCFFD49505}"/>
              </a:ext>
            </a:extLst>
          </p:cNvPr>
          <p:cNvSpPr>
            <a:spLocks noGrp="1"/>
          </p:cNvSpPr>
          <p:nvPr>
            <p:ph idx="1"/>
          </p:nvPr>
        </p:nvSpPr>
        <p:spPr>
          <a:xfrm>
            <a:off x="875201" y="2052918"/>
            <a:ext cx="8946541" cy="4195481"/>
          </a:xfrm>
        </p:spPr>
        <p:txBody>
          <a:bodyPr/>
          <a:lstStyle/>
          <a:p>
            <a:pPr>
              <a:buFont typeface="Wingdings" panose="05000000000000000000" pitchFamily="2" charset="2"/>
              <a:buChar char="Ø"/>
            </a:pPr>
            <a:r>
              <a:rPr lang="en-US" dirty="0"/>
              <a:t>Engine</a:t>
            </a:r>
          </a:p>
          <a:p>
            <a:pPr>
              <a:buFont typeface="Wingdings" panose="05000000000000000000" pitchFamily="2" charset="2"/>
              <a:buChar char="Ø"/>
            </a:pPr>
            <a:r>
              <a:rPr lang="en-US" dirty="0"/>
              <a:t>Brake system .</a:t>
            </a:r>
          </a:p>
          <a:p>
            <a:pPr>
              <a:buFont typeface="Wingdings" panose="05000000000000000000" pitchFamily="2" charset="2"/>
              <a:buChar char="Ø"/>
            </a:pPr>
            <a:r>
              <a:rPr lang="en-US" dirty="0"/>
              <a:t>Clutch </a:t>
            </a:r>
          </a:p>
          <a:p>
            <a:pPr>
              <a:buFont typeface="Wingdings" panose="05000000000000000000" pitchFamily="2" charset="2"/>
              <a:buChar char="Ø"/>
            </a:pPr>
            <a:r>
              <a:rPr lang="en-US" dirty="0"/>
              <a:t>Gearbox to the wheels </a:t>
            </a:r>
          </a:p>
          <a:p>
            <a:pPr>
              <a:buFont typeface="Wingdings" panose="05000000000000000000" pitchFamily="2" charset="2"/>
              <a:buChar char="Ø"/>
            </a:pPr>
            <a:r>
              <a:rPr lang="en-US" dirty="0"/>
              <a:t>Suspension system</a:t>
            </a:r>
          </a:p>
          <a:p>
            <a:pPr marL="0" indent="0">
              <a:buNone/>
            </a:pPr>
            <a:endParaRPr lang="en-US" dirty="0"/>
          </a:p>
        </p:txBody>
      </p:sp>
      <p:sp>
        <p:nvSpPr>
          <p:cNvPr id="4" name="Rectangle 1">
            <a:extLst>
              <a:ext uri="{FF2B5EF4-FFF2-40B4-BE49-F238E27FC236}">
                <a16:creationId xmlns:a16="http://schemas.microsoft.com/office/drawing/2014/main" id="{4CD369C9-D56D-468D-BD45-42C5FF1894B9}"/>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30D9FC94-E4D8-4492-A3E8-2A5977D3C2B4}"/>
              </a:ext>
            </a:extLst>
          </p:cNvPr>
          <p:cNvSpPr>
            <a:spLocks noChangeArrowheads="1"/>
          </p:cNvSpPr>
          <p:nvPr/>
        </p:nvSpPr>
        <p:spPr bwMode="auto">
          <a:xfrm>
            <a:off x="152400" y="2425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03487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2DEB7-BA0C-47C4-92A0-5C46410E9347}"/>
              </a:ext>
            </a:extLst>
          </p:cNvPr>
          <p:cNvSpPr>
            <a:spLocks noGrp="1"/>
          </p:cNvSpPr>
          <p:nvPr>
            <p:ph type="title"/>
          </p:nvPr>
        </p:nvSpPr>
        <p:spPr/>
        <p:txBody>
          <a:bodyPr/>
          <a:lstStyle/>
          <a:p>
            <a:r>
              <a:rPr lang="en-US" dirty="0"/>
              <a:t>engine</a:t>
            </a:r>
          </a:p>
        </p:txBody>
      </p:sp>
      <p:pic>
        <p:nvPicPr>
          <p:cNvPr id="5" name="Content Placeholder 4">
            <a:extLst>
              <a:ext uri="{FF2B5EF4-FFF2-40B4-BE49-F238E27FC236}">
                <a16:creationId xmlns:a16="http://schemas.microsoft.com/office/drawing/2014/main" id="{8FBB9FF6-E559-4AE8-B6DF-203E1B82447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45457" y="2052638"/>
            <a:ext cx="7462862" cy="4195762"/>
          </a:xfrm>
        </p:spPr>
      </p:pic>
    </p:spTree>
    <p:extLst>
      <p:ext uri="{BB962C8B-B14F-4D97-AF65-F5344CB8AC3E}">
        <p14:creationId xmlns:p14="http://schemas.microsoft.com/office/powerpoint/2010/main" val="477641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FC4DD-80D5-4AAC-831E-7538649B96E7}"/>
              </a:ext>
            </a:extLst>
          </p:cNvPr>
          <p:cNvSpPr>
            <a:spLocks noGrp="1"/>
          </p:cNvSpPr>
          <p:nvPr>
            <p:ph type="title"/>
          </p:nvPr>
        </p:nvSpPr>
        <p:spPr/>
        <p:txBody>
          <a:bodyPr/>
          <a:lstStyle/>
          <a:p>
            <a:pPr algn="ctr"/>
            <a:r>
              <a:rPr lang="en-US" dirty="0"/>
              <a:t>Brake system </a:t>
            </a:r>
          </a:p>
        </p:txBody>
      </p:sp>
      <p:sp>
        <p:nvSpPr>
          <p:cNvPr id="3" name="Content Placeholder 2">
            <a:extLst>
              <a:ext uri="{FF2B5EF4-FFF2-40B4-BE49-F238E27FC236}">
                <a16:creationId xmlns:a16="http://schemas.microsoft.com/office/drawing/2014/main" id="{D84944E6-B352-4EAD-8B65-9C8D67D5E748}"/>
              </a:ext>
            </a:extLst>
          </p:cNvPr>
          <p:cNvSpPr>
            <a:spLocks noGrp="1"/>
          </p:cNvSpPr>
          <p:nvPr>
            <p:ph idx="1"/>
          </p:nvPr>
        </p:nvSpPr>
        <p:spPr/>
        <p:txBody>
          <a:bodyPr/>
          <a:lstStyle/>
          <a:p>
            <a:r>
              <a:rPr lang="en-US" dirty="0"/>
              <a:t>Brake Master Cylinder.</a:t>
            </a:r>
          </a:p>
          <a:p>
            <a:pPr marL="0" indent="0">
              <a:buNone/>
            </a:pPr>
            <a:endParaRPr lang="en-US" dirty="0"/>
          </a:p>
          <a:p>
            <a:r>
              <a:rPr lang="en-US" dirty="0"/>
              <a:t>Drum</a:t>
            </a:r>
          </a:p>
          <a:p>
            <a:pPr marL="0" indent="0">
              <a:buNone/>
            </a:pPr>
            <a:endParaRPr lang="en-US" dirty="0"/>
          </a:p>
          <a:p>
            <a:r>
              <a:rPr lang="en-US" dirty="0"/>
              <a:t>The brake shoes.</a:t>
            </a:r>
          </a:p>
          <a:p>
            <a:endParaRPr lang="en-US" dirty="0"/>
          </a:p>
        </p:txBody>
      </p:sp>
    </p:spTree>
    <p:extLst>
      <p:ext uri="{BB962C8B-B14F-4D97-AF65-F5344CB8AC3E}">
        <p14:creationId xmlns:p14="http://schemas.microsoft.com/office/powerpoint/2010/main" val="1528121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A2C09-90C2-497F-8BB2-F92BAB7ECCC1}"/>
              </a:ext>
            </a:extLst>
          </p:cNvPr>
          <p:cNvSpPr>
            <a:spLocks noGrp="1"/>
          </p:cNvSpPr>
          <p:nvPr>
            <p:ph type="title"/>
          </p:nvPr>
        </p:nvSpPr>
        <p:spPr/>
        <p:txBody>
          <a:bodyPr/>
          <a:lstStyle/>
          <a:p>
            <a:r>
              <a:rPr lang="en-US" dirty="0"/>
              <a:t>Brake system </a:t>
            </a:r>
          </a:p>
        </p:txBody>
      </p:sp>
      <p:pic>
        <p:nvPicPr>
          <p:cNvPr id="5" name="Content Placeholder 4">
            <a:extLst>
              <a:ext uri="{FF2B5EF4-FFF2-40B4-BE49-F238E27FC236}">
                <a16:creationId xmlns:a16="http://schemas.microsoft.com/office/drawing/2014/main" id="{4F60CAC0-DF58-40F4-9F57-522AE3A46F3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73113" y="2078038"/>
            <a:ext cx="5594349" cy="4195762"/>
          </a:xfrm>
        </p:spPr>
      </p:pic>
      <p:pic>
        <p:nvPicPr>
          <p:cNvPr id="4" name="Content Placeholder 10">
            <a:extLst>
              <a:ext uri="{FF2B5EF4-FFF2-40B4-BE49-F238E27FC236}">
                <a16:creationId xmlns:a16="http://schemas.microsoft.com/office/drawing/2014/main" id="{C374FE00-45E9-4D3A-8029-75C6ED345C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7462" y="2540000"/>
            <a:ext cx="5451745" cy="3009900"/>
          </a:xfrm>
          <a:prstGeom prst="rect">
            <a:avLst/>
          </a:prstGeom>
        </p:spPr>
      </p:pic>
    </p:spTree>
    <p:extLst>
      <p:ext uri="{BB962C8B-B14F-4D97-AF65-F5344CB8AC3E}">
        <p14:creationId xmlns:p14="http://schemas.microsoft.com/office/powerpoint/2010/main" val="3385086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9C2B5-2A4C-4464-8E96-94CE17F5674B}"/>
              </a:ext>
            </a:extLst>
          </p:cNvPr>
          <p:cNvSpPr>
            <a:spLocks noGrp="1"/>
          </p:cNvSpPr>
          <p:nvPr>
            <p:ph type="title"/>
          </p:nvPr>
        </p:nvSpPr>
        <p:spPr/>
        <p:txBody>
          <a:bodyPr/>
          <a:lstStyle/>
          <a:p>
            <a:r>
              <a:rPr lang="en-US" dirty="0"/>
              <a:t>clutch</a:t>
            </a:r>
          </a:p>
        </p:txBody>
      </p:sp>
      <p:pic>
        <p:nvPicPr>
          <p:cNvPr id="5" name="Content Placeholder 4">
            <a:extLst>
              <a:ext uri="{FF2B5EF4-FFF2-40B4-BE49-F238E27FC236}">
                <a16:creationId xmlns:a16="http://schemas.microsoft.com/office/drawing/2014/main" id="{EEC189E2-A0BC-4C5A-ADC3-938A85E218B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57344" y="2052638"/>
            <a:ext cx="7239088" cy="4195762"/>
          </a:xfrm>
        </p:spPr>
      </p:pic>
    </p:spTree>
    <p:extLst>
      <p:ext uri="{BB962C8B-B14F-4D97-AF65-F5344CB8AC3E}">
        <p14:creationId xmlns:p14="http://schemas.microsoft.com/office/powerpoint/2010/main" val="3235370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6CA68-E54A-46EA-933A-EE5F48516FD6}"/>
              </a:ext>
            </a:extLst>
          </p:cNvPr>
          <p:cNvSpPr>
            <a:spLocks noGrp="1"/>
          </p:cNvSpPr>
          <p:nvPr>
            <p:ph type="title"/>
          </p:nvPr>
        </p:nvSpPr>
        <p:spPr/>
        <p:txBody>
          <a:bodyPr/>
          <a:lstStyle/>
          <a:p>
            <a:r>
              <a:rPr lang="en-US" dirty="0"/>
              <a:t>                 suspensions system</a:t>
            </a:r>
          </a:p>
        </p:txBody>
      </p:sp>
      <p:sp>
        <p:nvSpPr>
          <p:cNvPr id="4" name="Content Placeholder 3">
            <a:extLst>
              <a:ext uri="{FF2B5EF4-FFF2-40B4-BE49-F238E27FC236}">
                <a16:creationId xmlns:a16="http://schemas.microsoft.com/office/drawing/2014/main" id="{2C7AFF28-4A94-4206-9182-768B3980BC2B}"/>
              </a:ext>
            </a:extLst>
          </p:cNvPr>
          <p:cNvSpPr>
            <a:spLocks noGrp="1"/>
          </p:cNvSpPr>
          <p:nvPr>
            <p:ph sz="half" idx="1"/>
          </p:nvPr>
        </p:nvSpPr>
        <p:spPr>
          <a:xfrm>
            <a:off x="766011" y="2675689"/>
            <a:ext cx="5329989" cy="3416301"/>
          </a:xfrm>
        </p:spPr>
        <p:txBody>
          <a:bodyPr>
            <a:normAutofit/>
          </a:bodyPr>
          <a:lstStyle/>
          <a:p>
            <a:pPr marL="0" indent="0">
              <a:buNone/>
            </a:pPr>
            <a:r>
              <a:rPr lang="en-US" dirty="0">
                <a:solidFill>
                  <a:schemeClr val="accent6">
                    <a:lumMod val="75000"/>
                  </a:schemeClr>
                </a:solidFill>
              </a:rPr>
              <a:t> </a:t>
            </a:r>
            <a:r>
              <a:rPr lang="en-US" sz="2000" b="1" dirty="0"/>
              <a:t>components :</a:t>
            </a:r>
            <a:endParaRPr lang="en-US" sz="2000" b="1" dirty="0">
              <a:solidFill>
                <a:schemeClr val="tx1"/>
              </a:solidFill>
            </a:endParaRPr>
          </a:p>
          <a:p>
            <a:r>
              <a:rPr lang="en-US" dirty="0"/>
              <a:t>Spring.</a:t>
            </a:r>
          </a:p>
          <a:p>
            <a:r>
              <a:rPr lang="en-US" dirty="0"/>
              <a:t>Damper.</a:t>
            </a:r>
          </a:p>
          <a:p>
            <a:r>
              <a:rPr lang="en-US" dirty="0"/>
              <a:t>Control Bushing arm.</a:t>
            </a:r>
          </a:p>
          <a:p>
            <a:r>
              <a:rPr lang="en-US" dirty="0"/>
              <a:t>Brake system .</a:t>
            </a:r>
          </a:p>
          <a:p>
            <a:r>
              <a:rPr lang="en-US" dirty="0"/>
              <a:t>Steering system. </a:t>
            </a:r>
          </a:p>
        </p:txBody>
      </p:sp>
    </p:spTree>
    <p:extLst>
      <p:ext uri="{BB962C8B-B14F-4D97-AF65-F5344CB8AC3E}">
        <p14:creationId xmlns:p14="http://schemas.microsoft.com/office/powerpoint/2010/main" val="30290679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6639</TotalTime>
  <Words>378</Words>
  <Application>Microsoft Office PowerPoint</Application>
  <PresentationFormat>Widescreen</PresentationFormat>
  <Paragraphs>61</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Century Gothic</vt:lpstr>
      <vt:lpstr>Times New Roman</vt:lpstr>
      <vt:lpstr>Wingdings</vt:lpstr>
      <vt:lpstr>Wingdings 3</vt:lpstr>
      <vt:lpstr>Ion</vt:lpstr>
      <vt:lpstr>              Formula Student SAE Car </vt:lpstr>
      <vt:lpstr>PowerPoint Presentation</vt:lpstr>
      <vt:lpstr>Specifications:  </vt:lpstr>
      <vt:lpstr>The process in project 2  Assembly </vt:lpstr>
      <vt:lpstr>engine</vt:lpstr>
      <vt:lpstr>Brake system </vt:lpstr>
      <vt:lpstr>Brake system </vt:lpstr>
      <vt:lpstr>clutch</vt:lpstr>
      <vt:lpstr>                 suspensions system</vt:lpstr>
      <vt:lpstr>              suspensions system</vt:lpstr>
      <vt:lpstr>         control Bushing arm</vt:lpstr>
      <vt:lpstr>spring system</vt:lpstr>
      <vt:lpstr>steering system </vt:lpstr>
      <vt:lpstr>Back axle system</vt:lpstr>
      <vt:lpstr>Transmission system:</vt:lpstr>
      <vt:lpstr>Machining </vt:lpstr>
      <vt:lpstr>PowerPoint Presentation</vt:lpstr>
      <vt:lpstr> chain</vt:lpstr>
      <vt:lpstr>bearing</vt:lpstr>
      <vt:lpstr>Problems and solutions </vt:lpstr>
      <vt:lpstr>PowerPoint Presentation</vt:lpstr>
      <vt:lpstr>PowerPoint Presentation</vt:lpstr>
      <vt:lpstr>PowerPoint Presentation</vt:lpstr>
      <vt:lpstr>Final specifications</vt:lpstr>
      <vt:lpstr>Test on the road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dc:title>
  <dc:creator>RAGHAD</dc:creator>
  <cp:lastModifiedBy>RAGHAD</cp:lastModifiedBy>
  <cp:revision>113</cp:revision>
  <dcterms:created xsi:type="dcterms:W3CDTF">2017-12-16T11:19:20Z</dcterms:created>
  <dcterms:modified xsi:type="dcterms:W3CDTF">2018-05-09T11:36:50Z</dcterms:modified>
</cp:coreProperties>
</file>