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docx" ContentType="application/vnd.openxmlformats-officedocument.wordprocessingml.document"/>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744" r:id="rId1"/>
  </p:sldMasterIdLst>
  <p:notesMasterIdLst>
    <p:notesMasterId r:id="rId42"/>
  </p:notesMasterIdLst>
  <p:sldIdLst>
    <p:sldId id="256" r:id="rId2"/>
    <p:sldId id="272" r:id="rId3"/>
    <p:sldId id="257" r:id="rId4"/>
    <p:sldId id="258" r:id="rId5"/>
    <p:sldId id="259" r:id="rId6"/>
    <p:sldId id="260" r:id="rId7"/>
    <p:sldId id="261" r:id="rId8"/>
    <p:sldId id="262" r:id="rId9"/>
    <p:sldId id="263" r:id="rId10"/>
    <p:sldId id="266" r:id="rId11"/>
    <p:sldId id="264" r:id="rId12"/>
    <p:sldId id="267" r:id="rId13"/>
    <p:sldId id="268" r:id="rId14"/>
    <p:sldId id="269" r:id="rId15"/>
    <p:sldId id="270" r:id="rId16"/>
    <p:sldId id="271" r:id="rId17"/>
    <p:sldId id="273" r:id="rId18"/>
    <p:sldId id="282" r:id="rId19"/>
    <p:sldId id="277" r:id="rId20"/>
    <p:sldId id="283" r:id="rId21"/>
    <p:sldId id="284" r:id="rId22"/>
    <p:sldId id="274" r:id="rId23"/>
    <p:sldId id="276" r:id="rId24"/>
    <p:sldId id="285" r:id="rId25"/>
    <p:sldId id="286" r:id="rId26"/>
    <p:sldId id="287" r:id="rId27"/>
    <p:sldId id="288" r:id="rId28"/>
    <p:sldId id="289" r:id="rId29"/>
    <p:sldId id="290" r:id="rId30"/>
    <p:sldId id="291" r:id="rId31"/>
    <p:sldId id="292" r:id="rId32"/>
    <p:sldId id="293" r:id="rId33"/>
    <p:sldId id="294" r:id="rId34"/>
    <p:sldId id="295" r:id="rId35"/>
    <p:sldId id="296" r:id="rId36"/>
    <p:sldId id="297" r:id="rId37"/>
    <p:sldId id="298" r:id="rId38"/>
    <p:sldId id="299" r:id="rId39"/>
    <p:sldId id="300" r:id="rId40"/>
    <p:sldId id="301"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6975" autoAdjust="0"/>
  </p:normalViewPr>
  <p:slideViewPr>
    <p:cSldViewPr>
      <p:cViewPr>
        <p:scale>
          <a:sx n="62" d="100"/>
          <a:sy n="62" d="100"/>
        </p:scale>
        <p:origin x="-1596" y="-27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D3F41B-8B2D-406F-82A6-4927F5751B1B}"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en-US"/>
        </a:p>
      </dgm:t>
    </dgm:pt>
    <dgm:pt modelId="{66445467-4232-42A8-A4D0-C89D3088D750}">
      <dgm:prSet phldrT="[Text]"/>
      <dgm:spPr/>
      <dgm:t>
        <a:bodyPr/>
        <a:lstStyle/>
        <a:p>
          <a:r>
            <a:rPr lang="en-US" b="1" dirty="0" smtClean="0">
              <a:solidFill>
                <a:schemeClr val="tx1"/>
              </a:solidFill>
            </a:rPr>
            <a:t>Meeting</a:t>
          </a:r>
          <a:endParaRPr lang="en-US" b="1" dirty="0">
            <a:solidFill>
              <a:schemeClr val="tx1"/>
            </a:solidFill>
          </a:endParaRPr>
        </a:p>
      </dgm:t>
    </dgm:pt>
    <dgm:pt modelId="{82453B5E-45AE-47B7-BF42-ABCA8550229D}" type="parTrans" cxnId="{8B602EDC-D66C-42E5-84F6-FDC15C988033}">
      <dgm:prSet/>
      <dgm:spPr/>
      <dgm:t>
        <a:bodyPr/>
        <a:lstStyle/>
        <a:p>
          <a:endParaRPr lang="en-US"/>
        </a:p>
      </dgm:t>
    </dgm:pt>
    <dgm:pt modelId="{70067D25-FBE1-4386-977A-252961016259}" type="sibTrans" cxnId="{8B602EDC-D66C-42E5-84F6-FDC15C988033}">
      <dgm:prSet/>
      <dgm:spPr/>
      <dgm:t>
        <a:bodyPr/>
        <a:lstStyle/>
        <a:p>
          <a:endParaRPr lang="en-US"/>
        </a:p>
      </dgm:t>
    </dgm:pt>
    <dgm:pt modelId="{4D722B1D-286B-4D42-9C34-B5B3D8BB625F}">
      <dgm:prSet phldrT="[Text]"/>
      <dgm:spPr/>
      <dgm:t>
        <a:bodyPr/>
        <a:lstStyle/>
        <a:p>
          <a:r>
            <a:rPr lang="en-US" b="1" dirty="0" smtClean="0">
              <a:solidFill>
                <a:schemeClr val="tx1"/>
              </a:solidFill>
            </a:rPr>
            <a:t>Gathering data</a:t>
          </a:r>
          <a:endParaRPr lang="en-US" b="1" dirty="0">
            <a:solidFill>
              <a:schemeClr val="tx1"/>
            </a:solidFill>
          </a:endParaRPr>
        </a:p>
      </dgm:t>
    </dgm:pt>
    <dgm:pt modelId="{3AB8AD01-2506-4AD2-8D20-DB23765118FA}" type="parTrans" cxnId="{0D64E9DE-1CA9-4908-84CA-32CA4D5A1D19}">
      <dgm:prSet/>
      <dgm:spPr/>
      <dgm:t>
        <a:bodyPr/>
        <a:lstStyle/>
        <a:p>
          <a:endParaRPr lang="en-US"/>
        </a:p>
      </dgm:t>
    </dgm:pt>
    <dgm:pt modelId="{F8782749-D198-4B5C-87E3-0B0D718AFCB4}" type="sibTrans" cxnId="{0D64E9DE-1CA9-4908-84CA-32CA4D5A1D19}">
      <dgm:prSet/>
      <dgm:spPr/>
      <dgm:t>
        <a:bodyPr/>
        <a:lstStyle/>
        <a:p>
          <a:endParaRPr lang="en-US"/>
        </a:p>
      </dgm:t>
    </dgm:pt>
    <dgm:pt modelId="{28856350-589E-4D36-943D-A9E0374ED0A9}">
      <dgm:prSet phldrT="[Text]"/>
      <dgm:spPr/>
      <dgm:t>
        <a:bodyPr/>
        <a:lstStyle/>
        <a:p>
          <a:r>
            <a:rPr lang="en-US" b="1" dirty="0" smtClean="0">
              <a:solidFill>
                <a:schemeClr val="tx1"/>
              </a:solidFill>
            </a:rPr>
            <a:t>Analyzing </a:t>
          </a:r>
          <a:r>
            <a:rPr lang="en-US" b="1" dirty="0" smtClean="0">
              <a:solidFill>
                <a:schemeClr val="tx1"/>
              </a:solidFill>
            </a:rPr>
            <a:t>the overall process</a:t>
          </a:r>
          <a:endParaRPr lang="en-US" b="1" dirty="0">
            <a:solidFill>
              <a:schemeClr val="tx1"/>
            </a:solidFill>
          </a:endParaRPr>
        </a:p>
      </dgm:t>
    </dgm:pt>
    <dgm:pt modelId="{D29534F5-EECF-4018-8C49-5670466B0A22}" type="parTrans" cxnId="{0D8F7A04-3487-4901-BED5-7D5913D86B0B}">
      <dgm:prSet/>
      <dgm:spPr/>
      <dgm:t>
        <a:bodyPr/>
        <a:lstStyle/>
        <a:p>
          <a:endParaRPr lang="en-US"/>
        </a:p>
      </dgm:t>
    </dgm:pt>
    <dgm:pt modelId="{8C924C10-714F-4927-9B0F-313846549D5E}" type="sibTrans" cxnId="{0D8F7A04-3487-4901-BED5-7D5913D86B0B}">
      <dgm:prSet/>
      <dgm:spPr/>
      <dgm:t>
        <a:bodyPr/>
        <a:lstStyle/>
        <a:p>
          <a:endParaRPr lang="en-US"/>
        </a:p>
      </dgm:t>
    </dgm:pt>
    <dgm:pt modelId="{496A4E57-C4D5-4D7E-A428-77C22E3F738B}">
      <dgm:prSet phldrT="[Text]"/>
      <dgm:spPr/>
      <dgm:t>
        <a:bodyPr/>
        <a:lstStyle/>
        <a:p>
          <a:r>
            <a:rPr lang="en-US" b="1" dirty="0" smtClean="0">
              <a:solidFill>
                <a:schemeClr val="tx1"/>
              </a:solidFill>
            </a:rPr>
            <a:t>Applying </a:t>
          </a:r>
          <a:r>
            <a:rPr lang="en-US" b="1" dirty="0" smtClean="0">
              <a:solidFill>
                <a:schemeClr val="tx1"/>
              </a:solidFill>
            </a:rPr>
            <a:t>DMAIC methodology</a:t>
          </a:r>
          <a:endParaRPr lang="en-US" b="1" dirty="0">
            <a:solidFill>
              <a:schemeClr val="tx1"/>
            </a:solidFill>
          </a:endParaRPr>
        </a:p>
      </dgm:t>
    </dgm:pt>
    <dgm:pt modelId="{0D076202-8CB7-433A-950B-8A7B45F69F85}" type="parTrans" cxnId="{80217DE8-28D0-4606-BFDC-87A3639C7446}">
      <dgm:prSet/>
      <dgm:spPr/>
      <dgm:t>
        <a:bodyPr/>
        <a:lstStyle/>
        <a:p>
          <a:endParaRPr lang="en-US"/>
        </a:p>
      </dgm:t>
    </dgm:pt>
    <dgm:pt modelId="{03CB2724-7BEF-4115-8270-36FB24903C99}" type="sibTrans" cxnId="{80217DE8-28D0-4606-BFDC-87A3639C7446}">
      <dgm:prSet/>
      <dgm:spPr/>
      <dgm:t>
        <a:bodyPr/>
        <a:lstStyle/>
        <a:p>
          <a:endParaRPr lang="en-US"/>
        </a:p>
      </dgm:t>
    </dgm:pt>
    <dgm:pt modelId="{00C228BE-CC51-43BC-85D6-1F0C6E130FDC}">
      <dgm:prSet phldrT="[Text]"/>
      <dgm:spPr/>
      <dgm:t>
        <a:bodyPr/>
        <a:lstStyle/>
        <a:p>
          <a:r>
            <a:rPr lang="en-US" b="1" dirty="0" smtClean="0">
              <a:solidFill>
                <a:schemeClr val="tx1"/>
              </a:solidFill>
            </a:rPr>
            <a:t>Results</a:t>
          </a:r>
          <a:endParaRPr lang="en-US" b="1" dirty="0">
            <a:solidFill>
              <a:schemeClr val="tx1"/>
            </a:solidFill>
          </a:endParaRPr>
        </a:p>
      </dgm:t>
    </dgm:pt>
    <dgm:pt modelId="{547BD453-5DF4-4F0D-97A9-07CCD90B4169}" type="sibTrans" cxnId="{DDA2A6A1-2DE3-42CE-9107-36DEDCB3918B}">
      <dgm:prSet/>
      <dgm:spPr/>
      <dgm:t>
        <a:bodyPr/>
        <a:lstStyle/>
        <a:p>
          <a:endParaRPr lang="en-US"/>
        </a:p>
      </dgm:t>
    </dgm:pt>
    <dgm:pt modelId="{C667475F-7DFE-49C1-AE76-23F6689890BB}" type="parTrans" cxnId="{DDA2A6A1-2DE3-42CE-9107-36DEDCB3918B}">
      <dgm:prSet/>
      <dgm:spPr/>
      <dgm:t>
        <a:bodyPr/>
        <a:lstStyle/>
        <a:p>
          <a:endParaRPr lang="en-US"/>
        </a:p>
      </dgm:t>
    </dgm:pt>
    <dgm:pt modelId="{A3EB75E3-FDFD-4209-A692-E745C1D158D7}">
      <dgm:prSet phldrT="[Text]"/>
      <dgm:spPr/>
      <dgm:t>
        <a:bodyPr/>
        <a:lstStyle/>
        <a:p>
          <a:r>
            <a:rPr lang="en-US" b="1" dirty="0" smtClean="0">
              <a:solidFill>
                <a:schemeClr val="tx1"/>
              </a:solidFill>
            </a:rPr>
            <a:t>Consolations </a:t>
          </a:r>
          <a:r>
            <a:rPr lang="en-US" b="1" dirty="0" smtClean="0">
              <a:solidFill>
                <a:schemeClr val="tx1"/>
              </a:solidFill>
            </a:rPr>
            <a:t>and recommendations </a:t>
          </a:r>
          <a:endParaRPr lang="en-US" b="1" dirty="0">
            <a:solidFill>
              <a:schemeClr val="tx1"/>
            </a:solidFill>
          </a:endParaRPr>
        </a:p>
      </dgm:t>
    </dgm:pt>
    <dgm:pt modelId="{61D89B80-20D4-44BA-8CC6-07939743AB74}" type="parTrans" cxnId="{DD513904-CC1A-4418-B7B4-CB14C6AD0E38}">
      <dgm:prSet/>
      <dgm:spPr/>
      <dgm:t>
        <a:bodyPr/>
        <a:lstStyle/>
        <a:p>
          <a:endParaRPr lang="en-US"/>
        </a:p>
      </dgm:t>
    </dgm:pt>
    <dgm:pt modelId="{6458F7F6-0B23-4F87-BD07-648D1D74CDFF}" type="sibTrans" cxnId="{DD513904-CC1A-4418-B7B4-CB14C6AD0E38}">
      <dgm:prSet/>
      <dgm:spPr/>
      <dgm:t>
        <a:bodyPr/>
        <a:lstStyle/>
        <a:p>
          <a:endParaRPr lang="en-US"/>
        </a:p>
      </dgm:t>
    </dgm:pt>
    <dgm:pt modelId="{BA349C31-157E-4531-BAC7-C5894BD6A8B1}" type="pres">
      <dgm:prSet presAssocID="{C6D3F41B-8B2D-406F-82A6-4927F5751B1B}" presName="diagram" presStyleCnt="0">
        <dgm:presLayoutVars>
          <dgm:dir/>
          <dgm:resizeHandles val="exact"/>
        </dgm:presLayoutVars>
      </dgm:prSet>
      <dgm:spPr/>
      <dgm:t>
        <a:bodyPr/>
        <a:lstStyle/>
        <a:p>
          <a:endParaRPr lang="en-US"/>
        </a:p>
      </dgm:t>
    </dgm:pt>
    <dgm:pt modelId="{CCAD0C77-89C5-442E-87C6-50E30057C008}" type="pres">
      <dgm:prSet presAssocID="{66445467-4232-42A8-A4D0-C89D3088D750}" presName="node" presStyleLbl="node1" presStyleIdx="0" presStyleCnt="6">
        <dgm:presLayoutVars>
          <dgm:bulletEnabled val="1"/>
        </dgm:presLayoutVars>
      </dgm:prSet>
      <dgm:spPr/>
      <dgm:t>
        <a:bodyPr/>
        <a:lstStyle/>
        <a:p>
          <a:endParaRPr lang="en-US"/>
        </a:p>
      </dgm:t>
    </dgm:pt>
    <dgm:pt modelId="{1F59FA13-1BF8-4B67-BFAA-8EC6905D62B5}" type="pres">
      <dgm:prSet presAssocID="{70067D25-FBE1-4386-977A-252961016259}" presName="sibTrans" presStyleCnt="0"/>
      <dgm:spPr/>
    </dgm:pt>
    <dgm:pt modelId="{9AA10562-543C-41A0-AF2C-82F94077152A}" type="pres">
      <dgm:prSet presAssocID="{4D722B1D-286B-4D42-9C34-B5B3D8BB625F}" presName="node" presStyleLbl="node1" presStyleIdx="1" presStyleCnt="6">
        <dgm:presLayoutVars>
          <dgm:bulletEnabled val="1"/>
        </dgm:presLayoutVars>
      </dgm:prSet>
      <dgm:spPr/>
      <dgm:t>
        <a:bodyPr/>
        <a:lstStyle/>
        <a:p>
          <a:endParaRPr lang="en-US"/>
        </a:p>
      </dgm:t>
    </dgm:pt>
    <dgm:pt modelId="{4D7B37C5-5A6D-4D73-BC31-7333C524F939}" type="pres">
      <dgm:prSet presAssocID="{F8782749-D198-4B5C-87E3-0B0D718AFCB4}" presName="sibTrans" presStyleCnt="0"/>
      <dgm:spPr/>
    </dgm:pt>
    <dgm:pt modelId="{99BFB13D-4890-4F74-AEB7-3F6953526A59}" type="pres">
      <dgm:prSet presAssocID="{28856350-589E-4D36-943D-A9E0374ED0A9}" presName="node" presStyleLbl="node1" presStyleIdx="2" presStyleCnt="6">
        <dgm:presLayoutVars>
          <dgm:bulletEnabled val="1"/>
        </dgm:presLayoutVars>
      </dgm:prSet>
      <dgm:spPr/>
      <dgm:t>
        <a:bodyPr/>
        <a:lstStyle/>
        <a:p>
          <a:endParaRPr lang="en-US"/>
        </a:p>
      </dgm:t>
    </dgm:pt>
    <dgm:pt modelId="{5DA4BC40-7268-449A-BA76-286FDFCA70FA}" type="pres">
      <dgm:prSet presAssocID="{8C924C10-714F-4927-9B0F-313846549D5E}" presName="sibTrans" presStyleCnt="0"/>
      <dgm:spPr/>
    </dgm:pt>
    <dgm:pt modelId="{04B44F40-61A2-4931-BF1C-B3B546EDFB16}" type="pres">
      <dgm:prSet presAssocID="{496A4E57-C4D5-4D7E-A428-77C22E3F738B}" presName="node" presStyleLbl="node1" presStyleIdx="3" presStyleCnt="6">
        <dgm:presLayoutVars>
          <dgm:bulletEnabled val="1"/>
        </dgm:presLayoutVars>
      </dgm:prSet>
      <dgm:spPr/>
      <dgm:t>
        <a:bodyPr/>
        <a:lstStyle/>
        <a:p>
          <a:endParaRPr lang="en-US"/>
        </a:p>
      </dgm:t>
    </dgm:pt>
    <dgm:pt modelId="{D90D87AE-7403-4202-9A85-C05FB2E9AFEC}" type="pres">
      <dgm:prSet presAssocID="{03CB2724-7BEF-4115-8270-36FB24903C99}" presName="sibTrans" presStyleCnt="0"/>
      <dgm:spPr/>
    </dgm:pt>
    <dgm:pt modelId="{D7F60000-CDE2-4740-A580-371FBDDA48DC}" type="pres">
      <dgm:prSet presAssocID="{00C228BE-CC51-43BC-85D6-1F0C6E130FDC}" presName="node" presStyleLbl="node1" presStyleIdx="4" presStyleCnt="6">
        <dgm:presLayoutVars>
          <dgm:bulletEnabled val="1"/>
        </dgm:presLayoutVars>
      </dgm:prSet>
      <dgm:spPr/>
      <dgm:t>
        <a:bodyPr/>
        <a:lstStyle/>
        <a:p>
          <a:endParaRPr lang="en-US"/>
        </a:p>
      </dgm:t>
    </dgm:pt>
    <dgm:pt modelId="{6DDEE679-1208-48C2-ADA6-427D22BBB1DF}" type="pres">
      <dgm:prSet presAssocID="{547BD453-5DF4-4F0D-97A9-07CCD90B4169}" presName="sibTrans" presStyleCnt="0"/>
      <dgm:spPr/>
    </dgm:pt>
    <dgm:pt modelId="{697003BC-5144-45D0-A0C7-B3F9B8C5462F}" type="pres">
      <dgm:prSet presAssocID="{A3EB75E3-FDFD-4209-A692-E745C1D158D7}" presName="node" presStyleLbl="node1" presStyleIdx="5" presStyleCnt="6">
        <dgm:presLayoutVars>
          <dgm:bulletEnabled val="1"/>
        </dgm:presLayoutVars>
      </dgm:prSet>
      <dgm:spPr/>
      <dgm:t>
        <a:bodyPr/>
        <a:lstStyle/>
        <a:p>
          <a:endParaRPr lang="en-US"/>
        </a:p>
      </dgm:t>
    </dgm:pt>
  </dgm:ptLst>
  <dgm:cxnLst>
    <dgm:cxn modelId="{A0D0882F-D887-41B2-9E43-A6FFF69C664B}" type="presOf" srcId="{66445467-4232-42A8-A4D0-C89D3088D750}" destId="{CCAD0C77-89C5-442E-87C6-50E30057C008}" srcOrd="0" destOrd="0" presId="urn:microsoft.com/office/officeart/2005/8/layout/default#1"/>
    <dgm:cxn modelId="{C517F347-0256-406D-A0B2-7BDA402478F0}" type="presOf" srcId="{28856350-589E-4D36-943D-A9E0374ED0A9}" destId="{99BFB13D-4890-4F74-AEB7-3F6953526A59}" srcOrd="0" destOrd="0" presId="urn:microsoft.com/office/officeart/2005/8/layout/default#1"/>
    <dgm:cxn modelId="{B768B83B-5654-4990-ADC6-F367BA8FBFD7}" type="presOf" srcId="{C6D3F41B-8B2D-406F-82A6-4927F5751B1B}" destId="{BA349C31-157E-4531-BAC7-C5894BD6A8B1}" srcOrd="0" destOrd="0" presId="urn:microsoft.com/office/officeart/2005/8/layout/default#1"/>
    <dgm:cxn modelId="{8B602EDC-D66C-42E5-84F6-FDC15C988033}" srcId="{C6D3F41B-8B2D-406F-82A6-4927F5751B1B}" destId="{66445467-4232-42A8-A4D0-C89D3088D750}" srcOrd="0" destOrd="0" parTransId="{82453B5E-45AE-47B7-BF42-ABCA8550229D}" sibTransId="{70067D25-FBE1-4386-977A-252961016259}"/>
    <dgm:cxn modelId="{0D8F7A04-3487-4901-BED5-7D5913D86B0B}" srcId="{C6D3F41B-8B2D-406F-82A6-4927F5751B1B}" destId="{28856350-589E-4D36-943D-A9E0374ED0A9}" srcOrd="2" destOrd="0" parTransId="{D29534F5-EECF-4018-8C49-5670466B0A22}" sibTransId="{8C924C10-714F-4927-9B0F-313846549D5E}"/>
    <dgm:cxn modelId="{3EAF2B67-5441-4806-8D23-F16FF1A7B4BA}" type="presOf" srcId="{4D722B1D-286B-4D42-9C34-B5B3D8BB625F}" destId="{9AA10562-543C-41A0-AF2C-82F94077152A}" srcOrd="0" destOrd="0" presId="urn:microsoft.com/office/officeart/2005/8/layout/default#1"/>
    <dgm:cxn modelId="{0D64E9DE-1CA9-4908-84CA-32CA4D5A1D19}" srcId="{C6D3F41B-8B2D-406F-82A6-4927F5751B1B}" destId="{4D722B1D-286B-4D42-9C34-B5B3D8BB625F}" srcOrd="1" destOrd="0" parTransId="{3AB8AD01-2506-4AD2-8D20-DB23765118FA}" sibTransId="{F8782749-D198-4B5C-87E3-0B0D718AFCB4}"/>
    <dgm:cxn modelId="{DDA2A6A1-2DE3-42CE-9107-36DEDCB3918B}" srcId="{C6D3F41B-8B2D-406F-82A6-4927F5751B1B}" destId="{00C228BE-CC51-43BC-85D6-1F0C6E130FDC}" srcOrd="4" destOrd="0" parTransId="{C667475F-7DFE-49C1-AE76-23F6689890BB}" sibTransId="{547BD453-5DF4-4F0D-97A9-07CCD90B4169}"/>
    <dgm:cxn modelId="{80217DE8-28D0-4606-BFDC-87A3639C7446}" srcId="{C6D3F41B-8B2D-406F-82A6-4927F5751B1B}" destId="{496A4E57-C4D5-4D7E-A428-77C22E3F738B}" srcOrd="3" destOrd="0" parTransId="{0D076202-8CB7-433A-950B-8A7B45F69F85}" sibTransId="{03CB2724-7BEF-4115-8270-36FB24903C99}"/>
    <dgm:cxn modelId="{E110C848-6D05-4FB4-9585-1CBB808CE91E}" type="presOf" srcId="{496A4E57-C4D5-4D7E-A428-77C22E3F738B}" destId="{04B44F40-61A2-4931-BF1C-B3B546EDFB16}" srcOrd="0" destOrd="0" presId="urn:microsoft.com/office/officeart/2005/8/layout/default#1"/>
    <dgm:cxn modelId="{DD513904-CC1A-4418-B7B4-CB14C6AD0E38}" srcId="{C6D3F41B-8B2D-406F-82A6-4927F5751B1B}" destId="{A3EB75E3-FDFD-4209-A692-E745C1D158D7}" srcOrd="5" destOrd="0" parTransId="{61D89B80-20D4-44BA-8CC6-07939743AB74}" sibTransId="{6458F7F6-0B23-4F87-BD07-648D1D74CDFF}"/>
    <dgm:cxn modelId="{A3AACDA5-257D-4E53-9D0E-B3D7026D9AC9}" type="presOf" srcId="{00C228BE-CC51-43BC-85D6-1F0C6E130FDC}" destId="{D7F60000-CDE2-4740-A580-371FBDDA48DC}" srcOrd="0" destOrd="0" presId="urn:microsoft.com/office/officeart/2005/8/layout/default#1"/>
    <dgm:cxn modelId="{A251A2E2-1BBE-4310-B0A1-C5C06554A2B3}" type="presOf" srcId="{A3EB75E3-FDFD-4209-A692-E745C1D158D7}" destId="{697003BC-5144-45D0-A0C7-B3F9B8C5462F}" srcOrd="0" destOrd="0" presId="urn:microsoft.com/office/officeart/2005/8/layout/default#1"/>
    <dgm:cxn modelId="{78C61109-272C-4A5F-9B38-9FC1C7EA555F}" type="presParOf" srcId="{BA349C31-157E-4531-BAC7-C5894BD6A8B1}" destId="{CCAD0C77-89C5-442E-87C6-50E30057C008}" srcOrd="0" destOrd="0" presId="urn:microsoft.com/office/officeart/2005/8/layout/default#1"/>
    <dgm:cxn modelId="{CF4F6718-EFEF-406F-9882-42958AE3C505}" type="presParOf" srcId="{BA349C31-157E-4531-BAC7-C5894BD6A8B1}" destId="{1F59FA13-1BF8-4B67-BFAA-8EC6905D62B5}" srcOrd="1" destOrd="0" presId="urn:microsoft.com/office/officeart/2005/8/layout/default#1"/>
    <dgm:cxn modelId="{67364288-9D23-4EB1-9D70-2F8C7E4279F5}" type="presParOf" srcId="{BA349C31-157E-4531-BAC7-C5894BD6A8B1}" destId="{9AA10562-543C-41A0-AF2C-82F94077152A}" srcOrd="2" destOrd="0" presId="urn:microsoft.com/office/officeart/2005/8/layout/default#1"/>
    <dgm:cxn modelId="{2A841E28-14C1-43ED-941B-18BFC49CB2F9}" type="presParOf" srcId="{BA349C31-157E-4531-BAC7-C5894BD6A8B1}" destId="{4D7B37C5-5A6D-4D73-BC31-7333C524F939}" srcOrd="3" destOrd="0" presId="urn:microsoft.com/office/officeart/2005/8/layout/default#1"/>
    <dgm:cxn modelId="{23CC16DE-302F-4CC1-A082-C36F4CE7A407}" type="presParOf" srcId="{BA349C31-157E-4531-BAC7-C5894BD6A8B1}" destId="{99BFB13D-4890-4F74-AEB7-3F6953526A59}" srcOrd="4" destOrd="0" presId="urn:microsoft.com/office/officeart/2005/8/layout/default#1"/>
    <dgm:cxn modelId="{B02395A7-DA4C-437B-9AD1-3BB94D897C39}" type="presParOf" srcId="{BA349C31-157E-4531-BAC7-C5894BD6A8B1}" destId="{5DA4BC40-7268-449A-BA76-286FDFCA70FA}" srcOrd="5" destOrd="0" presId="urn:microsoft.com/office/officeart/2005/8/layout/default#1"/>
    <dgm:cxn modelId="{92EBF7E8-858A-4267-95CA-1C0322FF7150}" type="presParOf" srcId="{BA349C31-157E-4531-BAC7-C5894BD6A8B1}" destId="{04B44F40-61A2-4931-BF1C-B3B546EDFB16}" srcOrd="6" destOrd="0" presId="urn:microsoft.com/office/officeart/2005/8/layout/default#1"/>
    <dgm:cxn modelId="{D91C312D-6455-41C7-A9E5-45480ABEE798}" type="presParOf" srcId="{BA349C31-157E-4531-BAC7-C5894BD6A8B1}" destId="{D90D87AE-7403-4202-9A85-C05FB2E9AFEC}" srcOrd="7" destOrd="0" presId="urn:microsoft.com/office/officeart/2005/8/layout/default#1"/>
    <dgm:cxn modelId="{EF97F773-36FB-4ADA-AB39-C8F292660364}" type="presParOf" srcId="{BA349C31-157E-4531-BAC7-C5894BD6A8B1}" destId="{D7F60000-CDE2-4740-A580-371FBDDA48DC}" srcOrd="8" destOrd="0" presId="urn:microsoft.com/office/officeart/2005/8/layout/default#1"/>
    <dgm:cxn modelId="{07E28DB8-4324-494A-B206-EC95C5394975}" type="presParOf" srcId="{BA349C31-157E-4531-BAC7-C5894BD6A8B1}" destId="{6DDEE679-1208-48C2-ADA6-427D22BBB1DF}" srcOrd="9" destOrd="0" presId="urn:microsoft.com/office/officeart/2005/8/layout/default#1"/>
    <dgm:cxn modelId="{835ED4BF-5959-4634-A928-C6968964F3C8}" type="presParOf" srcId="{BA349C31-157E-4531-BAC7-C5894BD6A8B1}" destId="{697003BC-5144-45D0-A0C7-B3F9B8C5462F}" srcOrd="10" destOrd="0" presId="urn:microsoft.com/office/officeart/2005/8/layout/defaul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05642E-4140-496D-B994-F213919EE860}" type="doc">
      <dgm:prSet loTypeId="urn:microsoft.com/office/officeart/2008/layout/VerticalCircleList" loCatId="list" qsTypeId="urn:microsoft.com/office/officeart/2005/8/quickstyle/simple1" qsCatId="simple" csTypeId="urn:microsoft.com/office/officeart/2005/8/colors/accent1_2" csCatId="accent1" phldr="1"/>
      <dgm:spPr/>
      <dgm:t>
        <a:bodyPr/>
        <a:lstStyle/>
        <a:p>
          <a:endParaRPr lang="en-US"/>
        </a:p>
      </dgm:t>
    </dgm:pt>
    <dgm:pt modelId="{91191D6B-5AD8-4AF1-9664-B67D4E77ECB2}">
      <dgm:prSet phldrT="[Text]" custT="1"/>
      <dgm:spPr/>
      <dgm:t>
        <a:bodyPr/>
        <a:lstStyle/>
        <a:p>
          <a:r>
            <a:rPr lang="en-US" sz="2400" b="1" dirty="0" smtClean="0"/>
            <a:t>Delivery Time </a:t>
          </a:r>
          <a:endParaRPr lang="en-US" sz="2400" b="1" dirty="0"/>
        </a:p>
      </dgm:t>
    </dgm:pt>
    <dgm:pt modelId="{F44F5EA8-85EE-499B-B22B-9DEAAF85006D}" type="parTrans" cxnId="{89A20E29-9834-48B4-BBF1-58CBF745336B}">
      <dgm:prSet/>
      <dgm:spPr/>
      <dgm:t>
        <a:bodyPr/>
        <a:lstStyle/>
        <a:p>
          <a:endParaRPr lang="en-US"/>
        </a:p>
      </dgm:t>
    </dgm:pt>
    <dgm:pt modelId="{DCF0991A-C5DB-46CD-89FF-432DD987DB4E}" type="sibTrans" cxnId="{89A20E29-9834-48B4-BBF1-58CBF745336B}">
      <dgm:prSet/>
      <dgm:spPr/>
      <dgm:t>
        <a:bodyPr/>
        <a:lstStyle/>
        <a:p>
          <a:endParaRPr lang="en-US"/>
        </a:p>
      </dgm:t>
    </dgm:pt>
    <dgm:pt modelId="{9CBE67A5-EF11-44D4-85F7-87B431148026}">
      <dgm:prSet phldrT="[Text]" custT="1"/>
      <dgm:spPr/>
      <dgm:t>
        <a:bodyPr/>
        <a:lstStyle/>
        <a:p>
          <a:r>
            <a:rPr lang="en-US" sz="2400" b="1" i="0" dirty="0" smtClean="0"/>
            <a:t>Delay Rate and Returns </a:t>
          </a:r>
          <a:endParaRPr lang="en-US" sz="2400" dirty="0"/>
        </a:p>
      </dgm:t>
    </dgm:pt>
    <dgm:pt modelId="{D3544AD5-7DB4-49E4-BE8E-096A6C1FD970}" type="sibTrans" cxnId="{9E7C20D3-0514-49F9-B6FA-7B7F56E4D16C}">
      <dgm:prSet/>
      <dgm:spPr/>
      <dgm:t>
        <a:bodyPr/>
        <a:lstStyle/>
        <a:p>
          <a:endParaRPr lang="en-US"/>
        </a:p>
      </dgm:t>
    </dgm:pt>
    <dgm:pt modelId="{97B31A63-CA64-491A-86AF-ADFE69B3BF24}" type="parTrans" cxnId="{9E7C20D3-0514-49F9-B6FA-7B7F56E4D16C}">
      <dgm:prSet/>
      <dgm:spPr/>
      <dgm:t>
        <a:bodyPr/>
        <a:lstStyle/>
        <a:p>
          <a:endParaRPr lang="en-US"/>
        </a:p>
      </dgm:t>
    </dgm:pt>
    <dgm:pt modelId="{491D8076-5033-4136-95F8-90FC01DE717C}">
      <dgm:prSet phldrT="[Text]" phldr="1"/>
      <dgm:spPr/>
      <dgm:t>
        <a:bodyPr/>
        <a:lstStyle/>
        <a:p>
          <a:endParaRPr lang="en-US" dirty="0"/>
        </a:p>
      </dgm:t>
    </dgm:pt>
    <dgm:pt modelId="{4EDB09AB-DBC9-44BA-A489-E0D99A6DC7DB}" type="sibTrans" cxnId="{5582B00B-15B4-47AB-9E52-386E239F0CCE}">
      <dgm:prSet/>
      <dgm:spPr/>
      <dgm:t>
        <a:bodyPr/>
        <a:lstStyle/>
        <a:p>
          <a:endParaRPr lang="en-US"/>
        </a:p>
      </dgm:t>
    </dgm:pt>
    <dgm:pt modelId="{C01C0B3E-CC34-4C7A-9F13-5626B8D30F11}" type="parTrans" cxnId="{5582B00B-15B4-47AB-9E52-386E239F0CCE}">
      <dgm:prSet/>
      <dgm:spPr/>
      <dgm:t>
        <a:bodyPr/>
        <a:lstStyle/>
        <a:p>
          <a:endParaRPr lang="en-US"/>
        </a:p>
      </dgm:t>
    </dgm:pt>
    <dgm:pt modelId="{A5168C94-3A24-4C37-B488-7075A79459AA}">
      <dgm:prSet phldrT="[Text]" phldr="1"/>
      <dgm:spPr/>
      <dgm:t>
        <a:bodyPr/>
        <a:lstStyle/>
        <a:p>
          <a:endParaRPr lang="en-US" dirty="0"/>
        </a:p>
      </dgm:t>
    </dgm:pt>
    <dgm:pt modelId="{B14BF125-8B8C-4433-81CA-ECB714B6A6DA}" type="sibTrans" cxnId="{AED39E60-BC70-470B-B1FB-5B827E67BA44}">
      <dgm:prSet/>
      <dgm:spPr/>
      <dgm:t>
        <a:bodyPr/>
        <a:lstStyle/>
        <a:p>
          <a:endParaRPr lang="en-US"/>
        </a:p>
      </dgm:t>
    </dgm:pt>
    <dgm:pt modelId="{259961F1-1D70-4BD4-9E5F-C4C2B17F1B6C}" type="parTrans" cxnId="{AED39E60-BC70-470B-B1FB-5B827E67BA44}">
      <dgm:prSet/>
      <dgm:spPr/>
      <dgm:t>
        <a:bodyPr/>
        <a:lstStyle/>
        <a:p>
          <a:endParaRPr lang="en-US"/>
        </a:p>
      </dgm:t>
    </dgm:pt>
    <dgm:pt modelId="{41750FFC-E8E2-46B5-9F1F-69051EFA22BD}" type="pres">
      <dgm:prSet presAssocID="{0005642E-4140-496D-B994-F213919EE860}" presName="Name0" presStyleCnt="0">
        <dgm:presLayoutVars>
          <dgm:dir/>
        </dgm:presLayoutVars>
      </dgm:prSet>
      <dgm:spPr/>
      <dgm:t>
        <a:bodyPr/>
        <a:lstStyle/>
        <a:p>
          <a:endParaRPr lang="en-US"/>
        </a:p>
      </dgm:t>
    </dgm:pt>
    <dgm:pt modelId="{DBC585A9-B3F9-4F3B-8CD6-400C3D0049BF}" type="pres">
      <dgm:prSet presAssocID="{91191D6B-5AD8-4AF1-9664-B67D4E77ECB2}" presName="withChildren" presStyleCnt="0"/>
      <dgm:spPr/>
    </dgm:pt>
    <dgm:pt modelId="{1B6865B2-BD64-4200-B5CA-F35053AA68DB}" type="pres">
      <dgm:prSet presAssocID="{91191D6B-5AD8-4AF1-9664-B67D4E77ECB2}" presName="bigCircle" presStyleLbl="vennNode1" presStyleIdx="0" presStyleCnt="4" custScaleX="102895" custScaleY="104033" custLinFactNeighborX="-57729" custLinFactNeighborY="37846"/>
      <dgm:spPr/>
    </dgm:pt>
    <dgm:pt modelId="{8B7723F3-65D4-4952-8339-2585BF2E059E}" type="pres">
      <dgm:prSet presAssocID="{91191D6B-5AD8-4AF1-9664-B67D4E77ECB2}" presName="medCircle" presStyleLbl="vennNode1" presStyleIdx="1" presStyleCnt="4" custScaleX="148442" custScaleY="168097" custLinFactX="99908" custLinFactY="208490" custLinFactNeighborX="100000" custLinFactNeighborY="300000"/>
      <dgm:spPr/>
    </dgm:pt>
    <dgm:pt modelId="{B00C4E48-6FDD-402E-BF88-0F1F2FEFFB63}" type="pres">
      <dgm:prSet presAssocID="{91191D6B-5AD8-4AF1-9664-B67D4E77ECB2}" presName="txLvl1" presStyleLbl="revTx" presStyleIdx="0" presStyleCnt="4" custScaleX="98776" custScaleY="296566" custLinFactY="200000" custLinFactNeighborX="-69193" custLinFactNeighborY="207725"/>
      <dgm:spPr/>
      <dgm:t>
        <a:bodyPr/>
        <a:lstStyle/>
        <a:p>
          <a:endParaRPr lang="en-US"/>
        </a:p>
      </dgm:t>
    </dgm:pt>
    <dgm:pt modelId="{A77C7948-CAAD-4441-A759-C120EB1858F9}" type="pres">
      <dgm:prSet presAssocID="{91191D6B-5AD8-4AF1-9664-B67D4E77ECB2}" presName="lin" presStyleCnt="0"/>
      <dgm:spPr/>
    </dgm:pt>
    <dgm:pt modelId="{C17DDDBA-1532-4032-AEEF-45BB2F6032CB}" type="pres">
      <dgm:prSet presAssocID="{A5168C94-3A24-4C37-B488-7075A79459AA}" presName="txLvl2" presStyleLbl="revTx" presStyleIdx="1" presStyleCnt="4" custScaleX="270374" custScaleY="571629"/>
      <dgm:spPr/>
      <dgm:t>
        <a:bodyPr/>
        <a:lstStyle/>
        <a:p>
          <a:endParaRPr lang="en-US"/>
        </a:p>
      </dgm:t>
    </dgm:pt>
    <dgm:pt modelId="{4B425BB8-5FD9-4E4D-8D48-D50A6F78D8D6}" type="pres">
      <dgm:prSet presAssocID="{91191D6B-5AD8-4AF1-9664-B67D4E77ECB2}" presName="overlap" presStyleCnt="0"/>
      <dgm:spPr/>
    </dgm:pt>
    <dgm:pt modelId="{B9946BFD-6A69-4149-AC8D-89C1A881275A}" type="pres">
      <dgm:prSet presAssocID="{9CBE67A5-EF11-44D4-85F7-87B431148026}" presName="withChildren" presStyleCnt="0"/>
      <dgm:spPr/>
    </dgm:pt>
    <dgm:pt modelId="{5FB6F034-30F1-4A0E-A9C4-71623FC8AA4A}" type="pres">
      <dgm:prSet presAssocID="{9CBE67A5-EF11-44D4-85F7-87B431148026}" presName="bigCircle" presStyleLbl="vennNode1" presStyleIdx="2" presStyleCnt="4" custScaleY="109577" custLinFactNeighborX="67791" custLinFactNeighborY="-16080"/>
      <dgm:spPr/>
    </dgm:pt>
    <dgm:pt modelId="{9D77DE43-8276-4DEF-A1D0-A9C378C6803D}" type="pres">
      <dgm:prSet presAssocID="{9CBE67A5-EF11-44D4-85F7-87B431148026}" presName="medCircle" presStyleLbl="vennNode1" presStyleIdx="3" presStyleCnt="4" custScaleX="145551" custScaleY="168097" custLinFactX="100000" custLinFactNeighborX="177617" custLinFactNeighborY="41129"/>
      <dgm:spPr/>
    </dgm:pt>
    <dgm:pt modelId="{57D12F6F-8C00-4E2B-B116-439BD3D071E3}" type="pres">
      <dgm:prSet presAssocID="{9CBE67A5-EF11-44D4-85F7-87B431148026}" presName="txLvl1" presStyleLbl="revTx" presStyleIdx="2" presStyleCnt="4" custScaleX="84233" custScaleY="210392" custLinFactY="6960" custLinFactNeighborX="68610" custLinFactNeighborY="100000"/>
      <dgm:spPr/>
      <dgm:t>
        <a:bodyPr/>
        <a:lstStyle/>
        <a:p>
          <a:endParaRPr lang="en-US"/>
        </a:p>
      </dgm:t>
    </dgm:pt>
    <dgm:pt modelId="{128ECBE2-2075-4E55-8607-634FC7DAF576}" type="pres">
      <dgm:prSet presAssocID="{9CBE67A5-EF11-44D4-85F7-87B431148026}" presName="lin" presStyleCnt="0"/>
      <dgm:spPr/>
    </dgm:pt>
    <dgm:pt modelId="{9FB1FBB8-A5A1-433C-B713-256E624917BE}" type="pres">
      <dgm:prSet presAssocID="{491D8076-5033-4136-95F8-90FC01DE717C}" presName="txLvl2" presStyleLbl="revTx" presStyleIdx="3" presStyleCnt="4" custLinFactY="200000" custLinFactNeighborX="-90594" custLinFactNeighborY="274053"/>
      <dgm:spPr/>
      <dgm:t>
        <a:bodyPr/>
        <a:lstStyle/>
        <a:p>
          <a:endParaRPr lang="en-US"/>
        </a:p>
      </dgm:t>
    </dgm:pt>
  </dgm:ptLst>
  <dgm:cxnLst>
    <dgm:cxn modelId="{89A20E29-9834-48B4-BBF1-58CBF745336B}" srcId="{0005642E-4140-496D-B994-F213919EE860}" destId="{91191D6B-5AD8-4AF1-9664-B67D4E77ECB2}" srcOrd="0" destOrd="0" parTransId="{F44F5EA8-85EE-499B-B22B-9DEAAF85006D}" sibTransId="{DCF0991A-C5DB-46CD-89FF-432DD987DB4E}"/>
    <dgm:cxn modelId="{9E7C20D3-0514-49F9-B6FA-7B7F56E4D16C}" srcId="{0005642E-4140-496D-B994-F213919EE860}" destId="{9CBE67A5-EF11-44D4-85F7-87B431148026}" srcOrd="1" destOrd="0" parTransId="{97B31A63-CA64-491A-86AF-ADFE69B3BF24}" sibTransId="{D3544AD5-7DB4-49E4-BE8E-096A6C1FD970}"/>
    <dgm:cxn modelId="{CC54B543-9AF7-49F1-900F-EEAF2B4E845D}" type="presOf" srcId="{91191D6B-5AD8-4AF1-9664-B67D4E77ECB2}" destId="{B00C4E48-6FDD-402E-BF88-0F1F2FEFFB63}" srcOrd="0" destOrd="0" presId="urn:microsoft.com/office/officeart/2008/layout/VerticalCircleList"/>
    <dgm:cxn modelId="{5218EE6F-5485-43CE-8DB0-656D0AEBB62A}" type="presOf" srcId="{A5168C94-3A24-4C37-B488-7075A79459AA}" destId="{C17DDDBA-1532-4032-AEEF-45BB2F6032CB}" srcOrd="0" destOrd="0" presId="urn:microsoft.com/office/officeart/2008/layout/VerticalCircleList"/>
    <dgm:cxn modelId="{B0D7B76C-3A59-4784-9511-70DEC3BBEC30}" type="presOf" srcId="{9CBE67A5-EF11-44D4-85F7-87B431148026}" destId="{57D12F6F-8C00-4E2B-B116-439BD3D071E3}" srcOrd="0" destOrd="0" presId="urn:microsoft.com/office/officeart/2008/layout/VerticalCircleList"/>
    <dgm:cxn modelId="{AED39E60-BC70-470B-B1FB-5B827E67BA44}" srcId="{91191D6B-5AD8-4AF1-9664-B67D4E77ECB2}" destId="{A5168C94-3A24-4C37-B488-7075A79459AA}" srcOrd="0" destOrd="0" parTransId="{259961F1-1D70-4BD4-9E5F-C4C2B17F1B6C}" sibTransId="{B14BF125-8B8C-4433-81CA-ECB714B6A6DA}"/>
    <dgm:cxn modelId="{5582B00B-15B4-47AB-9E52-386E239F0CCE}" srcId="{9CBE67A5-EF11-44D4-85F7-87B431148026}" destId="{491D8076-5033-4136-95F8-90FC01DE717C}" srcOrd="0" destOrd="0" parTransId="{C01C0B3E-CC34-4C7A-9F13-5626B8D30F11}" sibTransId="{4EDB09AB-DBC9-44BA-A489-E0D99A6DC7DB}"/>
    <dgm:cxn modelId="{2A89317F-6146-4B4D-8C8C-C89B3B04937B}" type="presOf" srcId="{491D8076-5033-4136-95F8-90FC01DE717C}" destId="{9FB1FBB8-A5A1-433C-B713-256E624917BE}" srcOrd="0" destOrd="0" presId="urn:microsoft.com/office/officeart/2008/layout/VerticalCircleList"/>
    <dgm:cxn modelId="{4184E608-2346-436F-8A14-B6F96CCB9977}" type="presOf" srcId="{0005642E-4140-496D-B994-F213919EE860}" destId="{41750FFC-E8E2-46B5-9F1F-69051EFA22BD}" srcOrd="0" destOrd="0" presId="urn:microsoft.com/office/officeart/2008/layout/VerticalCircleList"/>
    <dgm:cxn modelId="{E34EFB27-8A84-4243-8EAF-8F3D4DB76AE6}" type="presParOf" srcId="{41750FFC-E8E2-46B5-9F1F-69051EFA22BD}" destId="{DBC585A9-B3F9-4F3B-8CD6-400C3D0049BF}" srcOrd="0" destOrd="0" presId="urn:microsoft.com/office/officeart/2008/layout/VerticalCircleList"/>
    <dgm:cxn modelId="{8338DB35-77DD-4131-99C9-D6B35B3DF256}" type="presParOf" srcId="{DBC585A9-B3F9-4F3B-8CD6-400C3D0049BF}" destId="{1B6865B2-BD64-4200-B5CA-F35053AA68DB}" srcOrd="0" destOrd="0" presId="urn:microsoft.com/office/officeart/2008/layout/VerticalCircleList"/>
    <dgm:cxn modelId="{01D90FF9-8BDB-4E9A-8ECE-304C5787A978}" type="presParOf" srcId="{DBC585A9-B3F9-4F3B-8CD6-400C3D0049BF}" destId="{8B7723F3-65D4-4952-8339-2585BF2E059E}" srcOrd="1" destOrd="0" presId="urn:microsoft.com/office/officeart/2008/layout/VerticalCircleList"/>
    <dgm:cxn modelId="{7714D7B7-A90F-462B-9F30-D7192C265ABB}" type="presParOf" srcId="{DBC585A9-B3F9-4F3B-8CD6-400C3D0049BF}" destId="{B00C4E48-6FDD-402E-BF88-0F1F2FEFFB63}" srcOrd="2" destOrd="0" presId="urn:microsoft.com/office/officeart/2008/layout/VerticalCircleList"/>
    <dgm:cxn modelId="{FFDBF170-085C-402B-BBA8-4B0D640E28DB}" type="presParOf" srcId="{DBC585A9-B3F9-4F3B-8CD6-400C3D0049BF}" destId="{A77C7948-CAAD-4441-A759-C120EB1858F9}" srcOrd="3" destOrd="0" presId="urn:microsoft.com/office/officeart/2008/layout/VerticalCircleList"/>
    <dgm:cxn modelId="{CCAB0CCD-0933-491C-A01B-CAB778CFB9AA}" type="presParOf" srcId="{A77C7948-CAAD-4441-A759-C120EB1858F9}" destId="{C17DDDBA-1532-4032-AEEF-45BB2F6032CB}" srcOrd="0" destOrd="0" presId="urn:microsoft.com/office/officeart/2008/layout/VerticalCircleList"/>
    <dgm:cxn modelId="{ADE37A45-B80A-4E1F-86E1-A1CFAE89B6B3}" type="presParOf" srcId="{41750FFC-E8E2-46B5-9F1F-69051EFA22BD}" destId="{4B425BB8-5FD9-4E4D-8D48-D50A6F78D8D6}" srcOrd="1" destOrd="0" presId="urn:microsoft.com/office/officeart/2008/layout/VerticalCircleList"/>
    <dgm:cxn modelId="{ABF730CF-BA5C-420F-824B-92CABA3C37B7}" type="presParOf" srcId="{41750FFC-E8E2-46B5-9F1F-69051EFA22BD}" destId="{B9946BFD-6A69-4149-AC8D-89C1A881275A}" srcOrd="2" destOrd="0" presId="urn:microsoft.com/office/officeart/2008/layout/VerticalCircleList"/>
    <dgm:cxn modelId="{BC12F6E0-2F70-47D9-9D0F-2681CEDB5697}" type="presParOf" srcId="{B9946BFD-6A69-4149-AC8D-89C1A881275A}" destId="{5FB6F034-30F1-4A0E-A9C4-71623FC8AA4A}" srcOrd="0" destOrd="0" presId="urn:microsoft.com/office/officeart/2008/layout/VerticalCircleList"/>
    <dgm:cxn modelId="{47A1E9DA-CDD3-4FDB-92FE-63C5567D6A42}" type="presParOf" srcId="{B9946BFD-6A69-4149-AC8D-89C1A881275A}" destId="{9D77DE43-8276-4DEF-A1D0-A9C378C6803D}" srcOrd="1" destOrd="0" presId="urn:microsoft.com/office/officeart/2008/layout/VerticalCircleList"/>
    <dgm:cxn modelId="{6E0711AC-7869-4574-8220-67AAD9953094}" type="presParOf" srcId="{B9946BFD-6A69-4149-AC8D-89C1A881275A}" destId="{57D12F6F-8C00-4E2B-B116-439BD3D071E3}" srcOrd="2" destOrd="0" presId="urn:microsoft.com/office/officeart/2008/layout/VerticalCircleList"/>
    <dgm:cxn modelId="{9FB0E8F7-F00D-4DAA-987B-9EFD9F028B06}" type="presParOf" srcId="{B9946BFD-6A69-4149-AC8D-89C1A881275A}" destId="{128ECBE2-2075-4E55-8607-634FC7DAF576}" srcOrd="3" destOrd="0" presId="urn:microsoft.com/office/officeart/2008/layout/VerticalCircleList"/>
    <dgm:cxn modelId="{2324FAAE-5201-429A-BB9C-6E528EFF746D}" type="presParOf" srcId="{128ECBE2-2075-4E55-8607-634FC7DAF576}" destId="{9FB1FBB8-A5A1-433C-B713-256E624917BE}" srcOrd="0" destOrd="0" presId="urn:microsoft.com/office/officeart/2008/layout/VerticalCircleList"/>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83DFC86-4630-410E-B09F-7C25288CDA81}" type="doc">
      <dgm:prSet loTypeId="urn:diagrams.loki3.com/VaryingWidthList+Icon" loCatId="list" qsTypeId="urn:microsoft.com/office/officeart/2005/8/quickstyle/simple1" qsCatId="simple" csTypeId="urn:microsoft.com/office/officeart/2005/8/colors/accent2_3" csCatId="accent2" phldr="1"/>
      <dgm:spPr/>
    </dgm:pt>
    <dgm:pt modelId="{0111157B-4F53-4800-9AB7-78AB4E7172E8}">
      <dgm:prSet phldrT="[Text]"/>
      <dgm:spPr/>
      <dgm:t>
        <a:bodyPr/>
        <a:lstStyle/>
        <a:p>
          <a:r>
            <a:rPr lang="en-US" dirty="0" smtClean="0"/>
            <a:t>Configuration</a:t>
          </a:r>
          <a:endParaRPr lang="en-US" dirty="0"/>
        </a:p>
      </dgm:t>
    </dgm:pt>
    <dgm:pt modelId="{3C9B5FED-7BDC-4659-A114-754AA69906ED}" type="parTrans" cxnId="{077644A6-CA88-439B-B677-21D56F98C653}">
      <dgm:prSet/>
      <dgm:spPr/>
      <dgm:t>
        <a:bodyPr/>
        <a:lstStyle/>
        <a:p>
          <a:endParaRPr lang="en-US"/>
        </a:p>
      </dgm:t>
    </dgm:pt>
    <dgm:pt modelId="{28776372-396E-4C02-93FB-9CC61BFD38CA}" type="sibTrans" cxnId="{077644A6-CA88-439B-B677-21D56F98C653}">
      <dgm:prSet/>
      <dgm:spPr/>
      <dgm:t>
        <a:bodyPr/>
        <a:lstStyle/>
        <a:p>
          <a:endParaRPr lang="en-US"/>
        </a:p>
      </dgm:t>
    </dgm:pt>
    <dgm:pt modelId="{EA991C27-AE31-44F1-A5CE-3A098368BDDC}">
      <dgm:prSet phldrT="[Text]"/>
      <dgm:spPr/>
      <dgm:t>
        <a:bodyPr/>
        <a:lstStyle/>
        <a:p>
          <a:r>
            <a:rPr lang="en-US" dirty="0" smtClean="0"/>
            <a:t>Cost </a:t>
          </a:r>
          <a:endParaRPr lang="en-US" dirty="0"/>
        </a:p>
      </dgm:t>
    </dgm:pt>
    <dgm:pt modelId="{85CE2CA4-240C-48B2-BD18-DB648E06B999}" type="parTrans" cxnId="{D5789EC7-28D7-4B77-9EE7-E4EC8F40CAC2}">
      <dgm:prSet/>
      <dgm:spPr/>
      <dgm:t>
        <a:bodyPr/>
        <a:lstStyle/>
        <a:p>
          <a:endParaRPr lang="en-US"/>
        </a:p>
      </dgm:t>
    </dgm:pt>
    <dgm:pt modelId="{DA4E0C82-A562-42F1-A0FF-B850434A9230}" type="sibTrans" cxnId="{D5789EC7-28D7-4B77-9EE7-E4EC8F40CAC2}">
      <dgm:prSet/>
      <dgm:spPr/>
      <dgm:t>
        <a:bodyPr/>
        <a:lstStyle/>
        <a:p>
          <a:endParaRPr lang="en-US"/>
        </a:p>
      </dgm:t>
    </dgm:pt>
    <dgm:pt modelId="{819E7AE9-97DD-4477-BBE4-6F1BE0579717}">
      <dgm:prSet phldrT="[Text]"/>
      <dgm:spPr/>
      <dgm:t>
        <a:bodyPr/>
        <a:lstStyle/>
        <a:p>
          <a:r>
            <a:rPr lang="en-US" dirty="0" smtClean="0"/>
            <a:t>Quality </a:t>
          </a:r>
          <a:endParaRPr lang="en-US" dirty="0"/>
        </a:p>
      </dgm:t>
    </dgm:pt>
    <dgm:pt modelId="{316D673B-BFA3-4217-B252-48B8DA9B0B89}" type="parTrans" cxnId="{9A254F0D-EAFB-421A-8C15-DB21145E8477}">
      <dgm:prSet/>
      <dgm:spPr/>
      <dgm:t>
        <a:bodyPr/>
        <a:lstStyle/>
        <a:p>
          <a:endParaRPr lang="en-US"/>
        </a:p>
      </dgm:t>
    </dgm:pt>
    <dgm:pt modelId="{B36A9B49-1C00-470A-9A78-AA8AA055D0DF}" type="sibTrans" cxnId="{9A254F0D-EAFB-421A-8C15-DB21145E8477}">
      <dgm:prSet/>
      <dgm:spPr/>
      <dgm:t>
        <a:bodyPr/>
        <a:lstStyle/>
        <a:p>
          <a:endParaRPr lang="en-US"/>
        </a:p>
      </dgm:t>
    </dgm:pt>
    <dgm:pt modelId="{BC8B9CF6-EA9D-421E-95E1-C6225E1AAD2E}" type="pres">
      <dgm:prSet presAssocID="{683DFC86-4630-410E-B09F-7C25288CDA81}" presName="Name0" presStyleCnt="0">
        <dgm:presLayoutVars>
          <dgm:resizeHandles/>
        </dgm:presLayoutVars>
      </dgm:prSet>
      <dgm:spPr/>
    </dgm:pt>
    <dgm:pt modelId="{B16BA8EE-69EC-4412-AE45-968EED3B4054}" type="pres">
      <dgm:prSet presAssocID="{0111157B-4F53-4800-9AB7-78AB4E7172E8}" presName="text" presStyleLbl="node1" presStyleIdx="0" presStyleCnt="3">
        <dgm:presLayoutVars>
          <dgm:bulletEnabled val="1"/>
        </dgm:presLayoutVars>
      </dgm:prSet>
      <dgm:spPr/>
      <dgm:t>
        <a:bodyPr/>
        <a:lstStyle/>
        <a:p>
          <a:endParaRPr lang="en-US"/>
        </a:p>
      </dgm:t>
    </dgm:pt>
    <dgm:pt modelId="{A36E325B-F850-4C44-86B6-C657B1D697AA}" type="pres">
      <dgm:prSet presAssocID="{28776372-396E-4C02-93FB-9CC61BFD38CA}" presName="space" presStyleCnt="0"/>
      <dgm:spPr/>
    </dgm:pt>
    <dgm:pt modelId="{77573058-3B34-4C20-BC87-91B135B2314A}" type="pres">
      <dgm:prSet presAssocID="{819E7AE9-97DD-4477-BBE4-6F1BE0579717}" presName="text" presStyleLbl="node1" presStyleIdx="1" presStyleCnt="3" custLinFactNeighborX="-38831" custLinFactNeighborY="-13301">
        <dgm:presLayoutVars>
          <dgm:bulletEnabled val="1"/>
        </dgm:presLayoutVars>
      </dgm:prSet>
      <dgm:spPr/>
      <dgm:t>
        <a:bodyPr/>
        <a:lstStyle/>
        <a:p>
          <a:endParaRPr lang="en-US"/>
        </a:p>
      </dgm:t>
    </dgm:pt>
    <dgm:pt modelId="{49D15AE3-47B0-4291-B6F2-DBC4F9DC4A82}" type="pres">
      <dgm:prSet presAssocID="{B36A9B49-1C00-470A-9A78-AA8AA055D0DF}" presName="space" presStyleCnt="0"/>
      <dgm:spPr/>
    </dgm:pt>
    <dgm:pt modelId="{B6344F3E-25DD-4292-BC0E-25F7C2C3E133}" type="pres">
      <dgm:prSet presAssocID="{EA991C27-AE31-44F1-A5CE-3A098368BDDC}" presName="text" presStyleLbl="node1" presStyleIdx="2" presStyleCnt="3" custLinFactNeighborX="-81233" custLinFactNeighborY="-23572">
        <dgm:presLayoutVars>
          <dgm:bulletEnabled val="1"/>
        </dgm:presLayoutVars>
      </dgm:prSet>
      <dgm:spPr/>
      <dgm:t>
        <a:bodyPr/>
        <a:lstStyle/>
        <a:p>
          <a:endParaRPr lang="en-US"/>
        </a:p>
      </dgm:t>
    </dgm:pt>
  </dgm:ptLst>
  <dgm:cxnLst>
    <dgm:cxn modelId="{4F42184E-9F4A-4E58-BB65-4C265F0703EF}" type="presOf" srcId="{0111157B-4F53-4800-9AB7-78AB4E7172E8}" destId="{B16BA8EE-69EC-4412-AE45-968EED3B4054}" srcOrd="0" destOrd="0" presId="urn:diagrams.loki3.com/VaryingWidthList+Icon"/>
    <dgm:cxn modelId="{9A254F0D-EAFB-421A-8C15-DB21145E8477}" srcId="{683DFC86-4630-410E-B09F-7C25288CDA81}" destId="{819E7AE9-97DD-4477-BBE4-6F1BE0579717}" srcOrd="1" destOrd="0" parTransId="{316D673B-BFA3-4217-B252-48B8DA9B0B89}" sibTransId="{B36A9B49-1C00-470A-9A78-AA8AA055D0DF}"/>
    <dgm:cxn modelId="{B79207ED-7E4D-4970-A584-654872B45C15}" type="presOf" srcId="{683DFC86-4630-410E-B09F-7C25288CDA81}" destId="{BC8B9CF6-EA9D-421E-95E1-C6225E1AAD2E}" srcOrd="0" destOrd="0" presId="urn:diagrams.loki3.com/VaryingWidthList+Icon"/>
    <dgm:cxn modelId="{D5789EC7-28D7-4B77-9EE7-E4EC8F40CAC2}" srcId="{683DFC86-4630-410E-B09F-7C25288CDA81}" destId="{EA991C27-AE31-44F1-A5CE-3A098368BDDC}" srcOrd="2" destOrd="0" parTransId="{85CE2CA4-240C-48B2-BD18-DB648E06B999}" sibTransId="{DA4E0C82-A562-42F1-A0FF-B850434A9230}"/>
    <dgm:cxn modelId="{7A507004-351B-4098-B468-1D2BCB47C42E}" type="presOf" srcId="{819E7AE9-97DD-4477-BBE4-6F1BE0579717}" destId="{77573058-3B34-4C20-BC87-91B135B2314A}" srcOrd="0" destOrd="0" presId="urn:diagrams.loki3.com/VaryingWidthList+Icon"/>
    <dgm:cxn modelId="{919D733E-C432-4A65-93E6-81B8B49E1020}" type="presOf" srcId="{EA991C27-AE31-44F1-A5CE-3A098368BDDC}" destId="{B6344F3E-25DD-4292-BC0E-25F7C2C3E133}" srcOrd="0" destOrd="0" presId="urn:diagrams.loki3.com/VaryingWidthList+Icon"/>
    <dgm:cxn modelId="{077644A6-CA88-439B-B677-21D56F98C653}" srcId="{683DFC86-4630-410E-B09F-7C25288CDA81}" destId="{0111157B-4F53-4800-9AB7-78AB4E7172E8}" srcOrd="0" destOrd="0" parTransId="{3C9B5FED-7BDC-4659-A114-754AA69906ED}" sibTransId="{28776372-396E-4C02-93FB-9CC61BFD38CA}"/>
    <dgm:cxn modelId="{39816018-9C76-4530-BACF-462F28FA71C0}" type="presParOf" srcId="{BC8B9CF6-EA9D-421E-95E1-C6225E1AAD2E}" destId="{B16BA8EE-69EC-4412-AE45-968EED3B4054}" srcOrd="0" destOrd="0" presId="urn:diagrams.loki3.com/VaryingWidthList+Icon"/>
    <dgm:cxn modelId="{4C75B100-7B14-4EC9-900B-27D5A7D9DE89}" type="presParOf" srcId="{BC8B9CF6-EA9D-421E-95E1-C6225E1AAD2E}" destId="{A36E325B-F850-4C44-86B6-C657B1D697AA}" srcOrd="1" destOrd="0" presId="urn:diagrams.loki3.com/VaryingWidthList+Icon"/>
    <dgm:cxn modelId="{44C0136C-AF85-47EE-A5CA-31A50255D1A7}" type="presParOf" srcId="{BC8B9CF6-EA9D-421E-95E1-C6225E1AAD2E}" destId="{77573058-3B34-4C20-BC87-91B135B2314A}" srcOrd="2" destOrd="0" presId="urn:diagrams.loki3.com/VaryingWidthList+Icon"/>
    <dgm:cxn modelId="{8E6916FB-EA45-46CC-B2C5-F090BD0BD087}" type="presParOf" srcId="{BC8B9CF6-EA9D-421E-95E1-C6225E1AAD2E}" destId="{49D15AE3-47B0-4291-B6F2-DBC4F9DC4A82}" srcOrd="3" destOrd="0" presId="urn:diagrams.loki3.com/VaryingWidthList+Icon"/>
    <dgm:cxn modelId="{06797291-83AF-462D-81B8-5B7E54266330}" type="presParOf" srcId="{BC8B9CF6-EA9D-421E-95E1-C6225E1AAD2E}" destId="{B6344F3E-25DD-4292-BC0E-25F7C2C3E133}" srcOrd="4" destOrd="0" presId="urn:diagrams.loki3.com/VaryingWidthList+Icon"/>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AD0C77-89C5-442E-87C6-50E30057C008}">
      <dsp:nvSpPr>
        <dsp:cNvPr id="0" name=""/>
        <dsp:cNvSpPr/>
      </dsp:nvSpPr>
      <dsp:spPr>
        <a:xfrm>
          <a:off x="1393384" y="2604"/>
          <a:ext cx="2664395" cy="15986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b="1" kern="1200" dirty="0" smtClean="0">
              <a:solidFill>
                <a:schemeClr val="tx1"/>
              </a:solidFill>
            </a:rPr>
            <a:t>Meeting</a:t>
          </a:r>
          <a:endParaRPr lang="en-US" sz="2500" b="1" kern="1200" dirty="0">
            <a:solidFill>
              <a:schemeClr val="tx1"/>
            </a:solidFill>
          </a:endParaRPr>
        </a:p>
      </dsp:txBody>
      <dsp:txXfrm>
        <a:off x="1393384" y="2604"/>
        <a:ext cx="2664395" cy="1598637"/>
      </dsp:txXfrm>
    </dsp:sp>
    <dsp:sp modelId="{9AA10562-543C-41A0-AF2C-82F94077152A}">
      <dsp:nvSpPr>
        <dsp:cNvPr id="0" name=""/>
        <dsp:cNvSpPr/>
      </dsp:nvSpPr>
      <dsp:spPr>
        <a:xfrm>
          <a:off x="4324219" y="2604"/>
          <a:ext cx="2664395" cy="15986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b="1" kern="1200" dirty="0" smtClean="0">
              <a:solidFill>
                <a:schemeClr val="tx1"/>
              </a:solidFill>
            </a:rPr>
            <a:t>Gathering data</a:t>
          </a:r>
          <a:endParaRPr lang="en-US" sz="2500" b="1" kern="1200" dirty="0">
            <a:solidFill>
              <a:schemeClr val="tx1"/>
            </a:solidFill>
          </a:endParaRPr>
        </a:p>
      </dsp:txBody>
      <dsp:txXfrm>
        <a:off x="4324219" y="2604"/>
        <a:ext cx="2664395" cy="1598637"/>
      </dsp:txXfrm>
    </dsp:sp>
    <dsp:sp modelId="{99BFB13D-4890-4F74-AEB7-3F6953526A59}">
      <dsp:nvSpPr>
        <dsp:cNvPr id="0" name=""/>
        <dsp:cNvSpPr/>
      </dsp:nvSpPr>
      <dsp:spPr>
        <a:xfrm>
          <a:off x="1393384" y="1867681"/>
          <a:ext cx="2664395" cy="15986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b="1" kern="1200" dirty="0" smtClean="0">
              <a:solidFill>
                <a:schemeClr val="tx1"/>
              </a:solidFill>
            </a:rPr>
            <a:t>Analyze the overall process</a:t>
          </a:r>
          <a:endParaRPr lang="en-US" sz="2500" b="1" kern="1200" dirty="0">
            <a:solidFill>
              <a:schemeClr val="tx1"/>
            </a:solidFill>
          </a:endParaRPr>
        </a:p>
      </dsp:txBody>
      <dsp:txXfrm>
        <a:off x="1393384" y="1867681"/>
        <a:ext cx="2664395" cy="1598637"/>
      </dsp:txXfrm>
    </dsp:sp>
    <dsp:sp modelId="{04B44F40-61A2-4931-BF1C-B3B546EDFB16}">
      <dsp:nvSpPr>
        <dsp:cNvPr id="0" name=""/>
        <dsp:cNvSpPr/>
      </dsp:nvSpPr>
      <dsp:spPr>
        <a:xfrm>
          <a:off x="4324219" y="1867681"/>
          <a:ext cx="2664395" cy="15986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b="1" kern="1200" dirty="0" smtClean="0">
              <a:solidFill>
                <a:schemeClr val="tx1"/>
              </a:solidFill>
            </a:rPr>
            <a:t>Applied DMAIC methodology</a:t>
          </a:r>
          <a:endParaRPr lang="en-US" sz="2500" b="1" kern="1200" dirty="0">
            <a:solidFill>
              <a:schemeClr val="tx1"/>
            </a:solidFill>
          </a:endParaRPr>
        </a:p>
      </dsp:txBody>
      <dsp:txXfrm>
        <a:off x="4324219" y="1867681"/>
        <a:ext cx="2664395" cy="1598637"/>
      </dsp:txXfrm>
    </dsp:sp>
    <dsp:sp modelId="{D7F60000-CDE2-4740-A580-371FBDDA48DC}">
      <dsp:nvSpPr>
        <dsp:cNvPr id="0" name=""/>
        <dsp:cNvSpPr/>
      </dsp:nvSpPr>
      <dsp:spPr>
        <a:xfrm>
          <a:off x="1393384" y="3732758"/>
          <a:ext cx="2664395" cy="15986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b="1" kern="1200" dirty="0" smtClean="0">
              <a:solidFill>
                <a:schemeClr val="tx1"/>
              </a:solidFill>
            </a:rPr>
            <a:t>Results</a:t>
          </a:r>
          <a:endParaRPr lang="en-US" sz="2500" b="1" kern="1200" dirty="0">
            <a:solidFill>
              <a:schemeClr val="tx1"/>
            </a:solidFill>
          </a:endParaRPr>
        </a:p>
      </dsp:txBody>
      <dsp:txXfrm>
        <a:off x="1393384" y="3732758"/>
        <a:ext cx="2664395" cy="1598637"/>
      </dsp:txXfrm>
    </dsp:sp>
    <dsp:sp modelId="{697003BC-5144-45D0-A0C7-B3F9B8C5462F}">
      <dsp:nvSpPr>
        <dsp:cNvPr id="0" name=""/>
        <dsp:cNvSpPr/>
      </dsp:nvSpPr>
      <dsp:spPr>
        <a:xfrm>
          <a:off x="4324219" y="3732758"/>
          <a:ext cx="2664395" cy="15986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b="1" kern="1200" dirty="0" smtClean="0">
              <a:solidFill>
                <a:schemeClr val="tx1"/>
              </a:solidFill>
            </a:rPr>
            <a:t>Consolation and recommendations </a:t>
          </a:r>
          <a:endParaRPr lang="en-US" sz="2500" b="1" kern="1200" dirty="0">
            <a:solidFill>
              <a:schemeClr val="tx1"/>
            </a:solidFill>
          </a:endParaRPr>
        </a:p>
      </dsp:txBody>
      <dsp:txXfrm>
        <a:off x="4324219" y="3732758"/>
        <a:ext cx="2664395" cy="15986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6865B2-BD64-4200-B5CA-F35053AA68DB}">
      <dsp:nvSpPr>
        <dsp:cNvPr id="0" name=""/>
        <dsp:cNvSpPr/>
      </dsp:nvSpPr>
      <dsp:spPr>
        <a:xfrm>
          <a:off x="1219199" y="1097281"/>
          <a:ext cx="2280184" cy="230540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B7723F3-65D4-4952-8339-2585BF2E059E}">
      <dsp:nvSpPr>
        <dsp:cNvPr id="0" name=""/>
        <dsp:cNvSpPr/>
      </dsp:nvSpPr>
      <dsp:spPr>
        <a:xfrm>
          <a:off x="3336187" y="2288840"/>
          <a:ext cx="592113" cy="67051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B00C4E48-6FDD-402E-BF88-0F1F2FEFFB63}">
      <dsp:nvSpPr>
        <dsp:cNvPr id="0" name=""/>
        <dsp:cNvSpPr/>
      </dsp:nvSpPr>
      <dsp:spPr>
        <a:xfrm>
          <a:off x="1371591" y="1630681"/>
          <a:ext cx="2107490" cy="11829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0480" rIns="0" bIns="30480" numCol="1" spcCol="1270" anchor="ctr" anchorCtr="0">
          <a:noAutofit/>
        </a:bodyPr>
        <a:lstStyle/>
        <a:p>
          <a:pPr lvl="0" algn="l" defTabSz="1066800">
            <a:lnSpc>
              <a:spcPct val="90000"/>
            </a:lnSpc>
            <a:spcBef>
              <a:spcPct val="0"/>
            </a:spcBef>
            <a:spcAft>
              <a:spcPct val="35000"/>
            </a:spcAft>
          </a:pPr>
          <a:r>
            <a:rPr lang="en-US" sz="2400" b="1" kern="1200" dirty="0" smtClean="0"/>
            <a:t>Delivery Time </a:t>
          </a:r>
          <a:endParaRPr lang="en-US" sz="2400" b="1" kern="1200" dirty="0"/>
        </a:p>
      </dsp:txBody>
      <dsp:txXfrm>
        <a:off x="1371591" y="1630681"/>
        <a:ext cx="2107490" cy="1182958"/>
      </dsp:txXfrm>
    </dsp:sp>
    <dsp:sp modelId="{C17DDDBA-1532-4032-AEEF-45BB2F6032CB}">
      <dsp:nvSpPr>
        <dsp:cNvPr id="0" name=""/>
        <dsp:cNvSpPr/>
      </dsp:nvSpPr>
      <dsp:spPr>
        <a:xfrm>
          <a:off x="2833648" y="795247"/>
          <a:ext cx="2440260" cy="1254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6350" rIns="0" bIns="6350" numCol="1" spcCol="1270" anchor="ctr" anchorCtr="0">
          <a:noAutofit/>
        </a:bodyPr>
        <a:lstStyle/>
        <a:p>
          <a:pPr lvl="0" algn="l" defTabSz="222250">
            <a:lnSpc>
              <a:spcPct val="90000"/>
            </a:lnSpc>
            <a:spcBef>
              <a:spcPct val="0"/>
            </a:spcBef>
            <a:spcAft>
              <a:spcPct val="35000"/>
            </a:spcAft>
          </a:pPr>
          <a:endParaRPr lang="en-US" sz="500" kern="1200" dirty="0"/>
        </a:p>
      </dsp:txBody>
      <dsp:txXfrm>
        <a:off x="2833648" y="795247"/>
        <a:ext cx="2440260" cy="125497"/>
      </dsp:txXfrm>
    </dsp:sp>
    <dsp:sp modelId="{5FB6F034-30F1-4A0E-A9C4-71623FC8AA4A}">
      <dsp:nvSpPr>
        <dsp:cNvPr id="0" name=""/>
        <dsp:cNvSpPr/>
      </dsp:nvSpPr>
      <dsp:spPr>
        <a:xfrm>
          <a:off x="4169530" y="2011677"/>
          <a:ext cx="2216030" cy="2428259"/>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9D77DE43-8276-4DEF-A1D0-A9C378C6803D}">
      <dsp:nvSpPr>
        <dsp:cNvPr id="0" name=""/>
        <dsp:cNvSpPr/>
      </dsp:nvSpPr>
      <dsp:spPr>
        <a:xfrm>
          <a:off x="3788615" y="2595446"/>
          <a:ext cx="580581" cy="67051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57D12F6F-8C00-4E2B-B116-439BD3D071E3}">
      <dsp:nvSpPr>
        <dsp:cNvPr id="0" name=""/>
        <dsp:cNvSpPr/>
      </dsp:nvSpPr>
      <dsp:spPr>
        <a:xfrm>
          <a:off x="4603602" y="2773682"/>
          <a:ext cx="1797200" cy="8392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0480" rIns="0" bIns="30480" numCol="1" spcCol="1270" anchor="ctr" anchorCtr="0">
          <a:noAutofit/>
        </a:bodyPr>
        <a:lstStyle/>
        <a:p>
          <a:pPr lvl="0" algn="l" defTabSz="1066800">
            <a:lnSpc>
              <a:spcPct val="90000"/>
            </a:lnSpc>
            <a:spcBef>
              <a:spcPct val="0"/>
            </a:spcBef>
            <a:spcAft>
              <a:spcPct val="35000"/>
            </a:spcAft>
          </a:pPr>
          <a:r>
            <a:rPr lang="en-US" sz="2400" b="1" i="0" kern="1200" dirty="0" smtClean="0"/>
            <a:t>Delay Rate and Returns </a:t>
          </a:r>
          <a:endParaRPr lang="en-US" sz="2400" kern="1200" dirty="0"/>
        </a:p>
      </dsp:txBody>
      <dsp:txXfrm>
        <a:off x="4603602" y="2773682"/>
        <a:ext cx="1797200" cy="839223"/>
      </dsp:txXfrm>
    </dsp:sp>
    <dsp:sp modelId="{9FB1FBB8-A5A1-433C-B713-256E624917BE}">
      <dsp:nvSpPr>
        <dsp:cNvPr id="0" name=""/>
        <dsp:cNvSpPr/>
      </dsp:nvSpPr>
      <dsp:spPr>
        <a:xfrm>
          <a:off x="1038613" y="3070062"/>
          <a:ext cx="2133605" cy="219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6350" rIns="0" bIns="6350" numCol="1" spcCol="1270" anchor="ctr" anchorCtr="0">
          <a:noAutofit/>
        </a:bodyPr>
        <a:lstStyle/>
        <a:p>
          <a:pPr lvl="0" algn="l" defTabSz="222250">
            <a:lnSpc>
              <a:spcPct val="90000"/>
            </a:lnSpc>
            <a:spcBef>
              <a:spcPct val="0"/>
            </a:spcBef>
            <a:spcAft>
              <a:spcPct val="35000"/>
            </a:spcAft>
          </a:pPr>
          <a:endParaRPr lang="en-US" sz="500" kern="1200" dirty="0"/>
        </a:p>
      </dsp:txBody>
      <dsp:txXfrm>
        <a:off x="1038613" y="3070062"/>
        <a:ext cx="2133605" cy="219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6BA8EE-69EC-4412-AE45-968EED3B4054}">
      <dsp:nvSpPr>
        <dsp:cNvPr id="0" name=""/>
        <dsp:cNvSpPr/>
      </dsp:nvSpPr>
      <dsp:spPr>
        <a:xfrm>
          <a:off x="1639799" y="2209"/>
          <a:ext cx="4950000" cy="1458562"/>
        </a:xfrm>
        <a:prstGeom prst="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r>
            <a:rPr lang="en-US" sz="6500" kern="1200" dirty="0" smtClean="0"/>
            <a:t>Configuration</a:t>
          </a:r>
          <a:endParaRPr lang="en-US" sz="6500" kern="1200" dirty="0"/>
        </a:p>
      </dsp:txBody>
      <dsp:txXfrm>
        <a:off x="1639799" y="2209"/>
        <a:ext cx="4950000" cy="1458562"/>
      </dsp:txXfrm>
    </dsp:sp>
    <dsp:sp modelId="{77573058-3B34-4C20-BC87-91B135B2314A}">
      <dsp:nvSpPr>
        <dsp:cNvPr id="0" name=""/>
        <dsp:cNvSpPr/>
      </dsp:nvSpPr>
      <dsp:spPr>
        <a:xfrm>
          <a:off x="1676389" y="1524000"/>
          <a:ext cx="2745000" cy="1458562"/>
        </a:xfrm>
        <a:prstGeom prst="rect">
          <a:avLst/>
        </a:prstGeom>
        <a:solidFill>
          <a:schemeClr val="accent2">
            <a:shade val="80000"/>
            <a:hueOff val="-17936"/>
            <a:satOff val="-2012"/>
            <a:lumOff val="128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r>
            <a:rPr lang="en-US" sz="6500" kern="1200" dirty="0" smtClean="0"/>
            <a:t>Quality </a:t>
          </a:r>
          <a:endParaRPr lang="en-US" sz="6500" kern="1200" dirty="0"/>
        </a:p>
      </dsp:txBody>
      <dsp:txXfrm>
        <a:off x="1676389" y="1524000"/>
        <a:ext cx="2745000" cy="1458562"/>
      </dsp:txXfrm>
    </dsp:sp>
    <dsp:sp modelId="{B6344F3E-25DD-4292-BC0E-25F7C2C3E133}">
      <dsp:nvSpPr>
        <dsp:cNvPr id="0" name=""/>
        <dsp:cNvSpPr/>
      </dsp:nvSpPr>
      <dsp:spPr>
        <a:xfrm>
          <a:off x="1752605" y="3048000"/>
          <a:ext cx="1800000" cy="1458562"/>
        </a:xfrm>
        <a:prstGeom prst="rect">
          <a:avLst/>
        </a:prstGeom>
        <a:solidFill>
          <a:schemeClr val="accent2">
            <a:shade val="80000"/>
            <a:hueOff val="-35872"/>
            <a:satOff val="-4024"/>
            <a:lumOff val="256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r>
            <a:rPr lang="en-US" sz="6500" kern="1200" dirty="0" smtClean="0"/>
            <a:t>Cost </a:t>
          </a:r>
          <a:endParaRPr lang="en-US" sz="6500" kern="1200" dirty="0"/>
        </a:p>
      </dsp:txBody>
      <dsp:txXfrm>
        <a:off x="1752605" y="3048000"/>
        <a:ext cx="1800000" cy="1458562"/>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layout3.xml><?xml version="1.0" encoding="utf-8"?>
<dgm:layoutDef xmlns:dgm="http://schemas.openxmlformats.org/drawingml/2006/diagram" xmlns:a="http://schemas.openxmlformats.org/drawingml/2006/main" uniqueId="urn:diagrams.loki3.com/VaryingWidthList+Icon">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B960E5-589B-4232-91C4-5FEFD22B4B6C}" type="datetimeFigureOut">
              <a:rPr lang="en-US" smtClean="0"/>
              <a:pPr/>
              <a:t>5/21/2017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9B5823-CE1A-4FAE-9029-893CF58A8476}" type="slidenum">
              <a:rPr lang="en-US" smtClean="0"/>
              <a:pPr/>
              <a:t>‹#›</a:t>
            </a:fld>
            <a:endParaRPr lang="en-US"/>
          </a:p>
        </p:txBody>
      </p:sp>
    </p:spTree>
    <p:extLst>
      <p:ext uri="{BB962C8B-B14F-4D97-AF65-F5344CB8AC3E}">
        <p14:creationId xmlns="" xmlns:p14="http://schemas.microsoft.com/office/powerpoint/2010/main" val="8532618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B19387-294D-454E-9B0E-6D45CB109F16}" type="datetime1">
              <a:rPr lang="en-US" smtClean="0"/>
              <a:t>5/21/2017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1BFB13-CF7A-47D6-9D83-2CB1BCFEFFF0}" type="slidenum">
              <a:rPr lang="en-US" smtClean="0"/>
              <a:pPr/>
              <a:t>‹#›</a:t>
            </a:fld>
            <a:endParaRPr lang="en-US"/>
          </a:p>
        </p:txBody>
      </p:sp>
    </p:spTree>
    <p:extLst>
      <p:ext uri="{BB962C8B-B14F-4D97-AF65-F5344CB8AC3E}">
        <p14:creationId xmlns="" xmlns:p14="http://schemas.microsoft.com/office/powerpoint/2010/main" val="1165236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6D13A9-B8E3-427D-A51C-DD5678E91CB4}" type="datetime1">
              <a:rPr lang="en-US" smtClean="0"/>
              <a:t>5/21/2017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1BFB13-CF7A-47D6-9D83-2CB1BCFEFFF0}" type="slidenum">
              <a:rPr lang="en-US" smtClean="0"/>
              <a:pPr/>
              <a:t>‹#›</a:t>
            </a:fld>
            <a:endParaRPr lang="en-US"/>
          </a:p>
        </p:txBody>
      </p:sp>
    </p:spTree>
    <p:extLst>
      <p:ext uri="{BB962C8B-B14F-4D97-AF65-F5344CB8AC3E}">
        <p14:creationId xmlns="" xmlns:p14="http://schemas.microsoft.com/office/powerpoint/2010/main" val="12683907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BB5BD7-8A58-407C-8589-EF6CE308B932}" type="datetime1">
              <a:rPr lang="en-US" smtClean="0"/>
              <a:t>5/21/2017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1BFB13-CF7A-47D6-9D83-2CB1BCFEFFF0}" type="slidenum">
              <a:rPr lang="en-US" smtClean="0"/>
              <a:pPr/>
              <a:t>‹#›</a:t>
            </a:fld>
            <a:endParaRPr lang="en-US"/>
          </a:p>
        </p:txBody>
      </p:sp>
    </p:spTree>
    <p:extLst>
      <p:ext uri="{BB962C8B-B14F-4D97-AF65-F5344CB8AC3E}">
        <p14:creationId xmlns="" xmlns:p14="http://schemas.microsoft.com/office/powerpoint/2010/main" val="1509483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C933E4-5007-45A1-BC1B-595943C57FC3}" type="datetime1">
              <a:rPr lang="en-US" smtClean="0"/>
              <a:t>5/21/2017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1BFB13-CF7A-47D6-9D83-2CB1BCFEFFF0}" type="slidenum">
              <a:rPr lang="en-US" smtClean="0"/>
              <a:pPr/>
              <a:t>‹#›</a:t>
            </a:fld>
            <a:endParaRPr lang="en-US"/>
          </a:p>
        </p:txBody>
      </p:sp>
    </p:spTree>
    <p:extLst>
      <p:ext uri="{BB962C8B-B14F-4D97-AF65-F5344CB8AC3E}">
        <p14:creationId xmlns="" xmlns:p14="http://schemas.microsoft.com/office/powerpoint/2010/main" val="19014136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F2DFB5-5D78-494C-B1CE-7AD81520663C}" type="datetime1">
              <a:rPr lang="en-US" smtClean="0"/>
              <a:t>5/21/2017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1BFB13-CF7A-47D6-9D83-2CB1BCFEFFF0}" type="slidenum">
              <a:rPr lang="en-US" smtClean="0"/>
              <a:pPr/>
              <a:t>‹#›</a:t>
            </a:fld>
            <a:endParaRPr lang="en-US"/>
          </a:p>
        </p:txBody>
      </p:sp>
    </p:spTree>
    <p:extLst>
      <p:ext uri="{BB962C8B-B14F-4D97-AF65-F5344CB8AC3E}">
        <p14:creationId xmlns="" xmlns:p14="http://schemas.microsoft.com/office/powerpoint/2010/main" val="3741980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C8F4E2-A53A-430F-ADDC-66B8F44CA6CA}" type="datetime1">
              <a:rPr lang="en-US" smtClean="0"/>
              <a:t>5/21/2017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1BFB13-CF7A-47D6-9D83-2CB1BCFEFFF0}" type="slidenum">
              <a:rPr lang="en-US" smtClean="0"/>
              <a:pPr/>
              <a:t>‹#›</a:t>
            </a:fld>
            <a:endParaRPr lang="en-US"/>
          </a:p>
        </p:txBody>
      </p:sp>
    </p:spTree>
    <p:extLst>
      <p:ext uri="{BB962C8B-B14F-4D97-AF65-F5344CB8AC3E}">
        <p14:creationId xmlns="" xmlns:p14="http://schemas.microsoft.com/office/powerpoint/2010/main" val="32462090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720A69-81A9-4615-832D-6870A1C5EC3D}" type="datetime1">
              <a:rPr lang="en-US" smtClean="0"/>
              <a:t>5/21/2017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1BFB13-CF7A-47D6-9D83-2CB1BCFEFFF0}" type="slidenum">
              <a:rPr lang="en-US" smtClean="0"/>
              <a:pPr/>
              <a:t>‹#›</a:t>
            </a:fld>
            <a:endParaRPr lang="en-US"/>
          </a:p>
        </p:txBody>
      </p:sp>
    </p:spTree>
    <p:extLst>
      <p:ext uri="{BB962C8B-B14F-4D97-AF65-F5344CB8AC3E}">
        <p14:creationId xmlns="" xmlns:p14="http://schemas.microsoft.com/office/powerpoint/2010/main" val="317742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B7FC24-1D46-4B05-BE90-03F85EFF6218}" type="datetime1">
              <a:rPr lang="en-US" smtClean="0"/>
              <a:t>5/21/2017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1BFB13-CF7A-47D6-9D83-2CB1BCFEFFF0}" type="slidenum">
              <a:rPr lang="en-US" smtClean="0"/>
              <a:pPr/>
              <a:t>‹#›</a:t>
            </a:fld>
            <a:endParaRPr lang="en-US"/>
          </a:p>
        </p:txBody>
      </p:sp>
    </p:spTree>
    <p:extLst>
      <p:ext uri="{BB962C8B-B14F-4D97-AF65-F5344CB8AC3E}">
        <p14:creationId xmlns="" xmlns:p14="http://schemas.microsoft.com/office/powerpoint/2010/main" val="510462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F4BC9A-EDAA-4642-9761-C62CDF888040}" type="datetime1">
              <a:rPr lang="en-US" smtClean="0"/>
              <a:t>5/21/2017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1BFB13-CF7A-47D6-9D83-2CB1BCFEFFF0}" type="slidenum">
              <a:rPr lang="en-US" smtClean="0"/>
              <a:pPr/>
              <a:t>‹#›</a:t>
            </a:fld>
            <a:endParaRPr lang="en-US"/>
          </a:p>
        </p:txBody>
      </p:sp>
    </p:spTree>
    <p:extLst>
      <p:ext uri="{BB962C8B-B14F-4D97-AF65-F5344CB8AC3E}">
        <p14:creationId xmlns="" xmlns:p14="http://schemas.microsoft.com/office/powerpoint/2010/main" val="4222101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91A273-778C-40D0-80D1-7161342F9A9D}" type="datetime1">
              <a:rPr lang="en-US" smtClean="0"/>
              <a:t>5/21/2017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1BFB13-CF7A-47D6-9D83-2CB1BCFEFFF0}" type="slidenum">
              <a:rPr lang="en-US" smtClean="0"/>
              <a:pPr/>
              <a:t>‹#›</a:t>
            </a:fld>
            <a:endParaRPr lang="en-US"/>
          </a:p>
        </p:txBody>
      </p:sp>
    </p:spTree>
    <p:extLst>
      <p:ext uri="{BB962C8B-B14F-4D97-AF65-F5344CB8AC3E}">
        <p14:creationId xmlns="" xmlns:p14="http://schemas.microsoft.com/office/powerpoint/2010/main" val="2534756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81F7A4-82AF-49DC-A9D7-7390F73FFC6D}" type="datetime1">
              <a:rPr lang="en-US" smtClean="0"/>
              <a:t>5/21/2017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1BFB13-CF7A-47D6-9D83-2CB1BCFEFFF0}" type="slidenum">
              <a:rPr lang="en-US" smtClean="0"/>
              <a:pPr/>
              <a:t>‹#›</a:t>
            </a:fld>
            <a:endParaRPr lang="en-US"/>
          </a:p>
        </p:txBody>
      </p:sp>
    </p:spTree>
    <p:extLst>
      <p:ext uri="{BB962C8B-B14F-4D97-AF65-F5344CB8AC3E}">
        <p14:creationId xmlns="" xmlns:p14="http://schemas.microsoft.com/office/powerpoint/2010/main" val="18437354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11FE5F-1DB6-4D80-BA62-23500CE206B3}" type="datetime1">
              <a:rPr lang="en-US" smtClean="0"/>
              <a:t>5/21/2017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1BFB13-CF7A-47D6-9D83-2CB1BCFEFFF0}" type="slidenum">
              <a:rPr lang="en-US" smtClean="0"/>
              <a:pPr/>
              <a:t>‹#›</a:t>
            </a:fld>
            <a:endParaRPr lang="en-US"/>
          </a:p>
        </p:txBody>
      </p:sp>
    </p:spTree>
    <p:extLst>
      <p:ext uri="{BB962C8B-B14F-4D97-AF65-F5344CB8AC3E}">
        <p14:creationId xmlns="" xmlns:p14="http://schemas.microsoft.com/office/powerpoint/2010/main" val="828207677"/>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package" Target="../embeddings/Microsoft_Office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49000"/>
            <a:lum/>
          </a:blip>
          <a:srcRect/>
          <a:stretch>
            <a:fillRect l="-8000" t="1000" r="-69000" b="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381000"/>
            <a:ext cx="9144000" cy="1752599"/>
          </a:xfrm>
        </p:spPr>
        <p:txBody>
          <a:bodyPr>
            <a:normAutofit fontScale="90000"/>
          </a:bodyPr>
          <a:lstStyle/>
          <a:p>
            <a:r>
              <a:rPr lang="en-US" b="1" dirty="0">
                <a:solidFill>
                  <a:srgbClr val="FF0000"/>
                </a:solidFill>
                <a:effectLst>
                  <a:outerShdw blurRad="38100" dist="38100" dir="2700000" algn="tl">
                    <a:srgbClr val="000000">
                      <a:alpha val="43137"/>
                    </a:srgbClr>
                  </a:outerShdw>
                </a:effectLst>
              </a:rPr>
              <a:t>Improving Service Performance </a:t>
            </a:r>
            <a:r>
              <a:rPr lang="en-US" b="1" dirty="0" smtClean="0">
                <a:solidFill>
                  <a:srgbClr val="FF0000"/>
                </a:solidFill>
                <a:effectLst>
                  <a:outerShdw blurRad="38100" dist="38100" dir="2700000" algn="tl">
                    <a:srgbClr val="000000">
                      <a:alpha val="43137"/>
                    </a:srgbClr>
                  </a:outerShdw>
                </a:effectLst>
              </a:rPr>
              <a:t>at </a:t>
            </a:r>
            <a:r>
              <a:rPr lang="en-US" b="1" dirty="0">
                <a:solidFill>
                  <a:srgbClr val="FF0000"/>
                </a:solidFill>
                <a:effectLst>
                  <a:outerShdw blurRad="38100" dist="38100" dir="2700000" algn="tl">
                    <a:srgbClr val="000000">
                      <a:alpha val="43137"/>
                    </a:srgbClr>
                  </a:outerShdw>
                </a:effectLst>
              </a:rPr>
              <a:t>Wassel Logistic </a:t>
            </a:r>
            <a:r>
              <a:rPr lang="en-US" b="1" dirty="0" smtClean="0">
                <a:solidFill>
                  <a:srgbClr val="FF0000"/>
                </a:solidFill>
                <a:effectLst>
                  <a:outerShdw blurRad="38100" dist="38100" dir="2700000" algn="tl">
                    <a:srgbClr val="000000">
                      <a:alpha val="43137"/>
                    </a:srgbClr>
                  </a:outerShdw>
                </a:effectLst>
              </a:rPr>
              <a:t>Company</a:t>
            </a:r>
            <a:r>
              <a:rPr lang="en-US" b="1" dirty="0">
                <a:solidFill>
                  <a:srgbClr val="FF0000"/>
                </a:solidFill>
                <a:effectLst>
                  <a:outerShdw blurRad="38100" dist="38100" dir="2700000" algn="tl">
                    <a:srgbClr val="000000">
                      <a:alpha val="43137"/>
                    </a:srgbClr>
                  </a:outerShdw>
                </a:effectLst>
              </a:rPr>
              <a:t/>
            </a:r>
            <a:br>
              <a:rPr lang="en-US" b="1" dirty="0">
                <a:solidFill>
                  <a:srgbClr val="FF0000"/>
                </a:solidFill>
                <a:effectLst>
                  <a:outerShdw blurRad="38100" dist="38100" dir="2700000" algn="tl">
                    <a:srgbClr val="000000">
                      <a:alpha val="43137"/>
                    </a:srgbClr>
                  </a:outerShdw>
                </a:effectLst>
              </a:rPr>
            </a:br>
            <a:endParaRPr lang="en-US" b="1" dirty="0">
              <a:solidFill>
                <a:srgbClr val="FF0000"/>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371600" y="3429000"/>
            <a:ext cx="6400800" cy="3048000"/>
          </a:xfrm>
        </p:spPr>
        <p:txBody>
          <a:bodyPr>
            <a:noAutofit/>
          </a:bodyPr>
          <a:lstStyle/>
          <a:p>
            <a:r>
              <a:rPr lang="en-US" sz="1800" b="1" dirty="0">
                <a:solidFill>
                  <a:schemeClr val="tx1"/>
                </a:solidFill>
                <a:latin typeface="Times New Roman" panose="02020603050405020304" pitchFamily="18" charset="0"/>
                <a:cs typeface="Times New Roman" panose="02020603050405020304" pitchFamily="18" charset="0"/>
              </a:rPr>
              <a:t>Prepared by</a:t>
            </a:r>
            <a:r>
              <a:rPr lang="en-US" sz="1800" b="1" dirty="0" smtClean="0">
                <a:solidFill>
                  <a:schemeClr val="tx1"/>
                </a:solidFill>
                <a:latin typeface="Times New Roman" panose="02020603050405020304" pitchFamily="18" charset="0"/>
                <a:cs typeface="Times New Roman" panose="02020603050405020304" pitchFamily="18" charset="0"/>
              </a:rPr>
              <a:t>:</a:t>
            </a:r>
            <a:r>
              <a:rPr lang="en-US" sz="1800" b="1" dirty="0">
                <a:solidFill>
                  <a:schemeClr val="tx1"/>
                </a:solidFill>
                <a:latin typeface="Times New Roman" panose="02020603050405020304" pitchFamily="18" charset="0"/>
                <a:cs typeface="Times New Roman" panose="02020603050405020304" pitchFamily="18" charset="0"/>
              </a:rPr>
              <a:t> </a:t>
            </a:r>
          </a:p>
          <a:p>
            <a:r>
              <a:rPr lang="en-US" sz="1800" b="1" dirty="0">
                <a:solidFill>
                  <a:schemeClr val="tx1"/>
                </a:solidFill>
                <a:latin typeface="Times New Roman" panose="02020603050405020304" pitchFamily="18" charset="0"/>
                <a:cs typeface="Times New Roman" panose="02020603050405020304" pitchFamily="18" charset="0"/>
              </a:rPr>
              <a:t>Zakia Hanani </a:t>
            </a:r>
          </a:p>
          <a:p>
            <a:r>
              <a:rPr lang="en-US" sz="1800" b="1" dirty="0">
                <a:solidFill>
                  <a:schemeClr val="tx1"/>
                </a:solidFill>
                <a:latin typeface="Times New Roman" panose="02020603050405020304" pitchFamily="18" charset="0"/>
                <a:cs typeface="Times New Roman" panose="02020603050405020304" pitchFamily="18" charset="0"/>
              </a:rPr>
              <a:t>Lara </a:t>
            </a:r>
            <a:r>
              <a:rPr lang="en-US" sz="1800" b="1" dirty="0" err="1">
                <a:solidFill>
                  <a:schemeClr val="tx1"/>
                </a:solidFill>
                <a:latin typeface="Times New Roman" panose="02020603050405020304" pitchFamily="18" charset="0"/>
                <a:cs typeface="Times New Roman" panose="02020603050405020304" pitchFamily="18" charset="0"/>
              </a:rPr>
              <a:t>Shaheen</a:t>
            </a:r>
            <a:endParaRPr lang="en-US" sz="1800" b="1" dirty="0">
              <a:solidFill>
                <a:schemeClr val="tx1"/>
              </a:solidFill>
              <a:latin typeface="Times New Roman" panose="02020603050405020304" pitchFamily="18" charset="0"/>
              <a:cs typeface="Times New Roman" panose="02020603050405020304" pitchFamily="18" charset="0"/>
            </a:endParaRPr>
          </a:p>
          <a:p>
            <a:r>
              <a:rPr lang="en-US" sz="1800" b="1" dirty="0" err="1">
                <a:solidFill>
                  <a:schemeClr val="tx1"/>
                </a:solidFill>
                <a:latin typeface="Times New Roman" panose="02020603050405020304" pitchFamily="18" charset="0"/>
                <a:cs typeface="Times New Roman" panose="02020603050405020304" pitchFamily="18" charset="0"/>
              </a:rPr>
              <a:t>Hala</a:t>
            </a:r>
            <a:r>
              <a:rPr lang="en-US" sz="1800" b="1" dirty="0">
                <a:solidFill>
                  <a:schemeClr val="tx1"/>
                </a:solidFill>
                <a:latin typeface="Times New Roman" panose="02020603050405020304" pitchFamily="18" charset="0"/>
                <a:cs typeface="Times New Roman" panose="02020603050405020304" pitchFamily="18" charset="0"/>
              </a:rPr>
              <a:t> Abdel-</a:t>
            </a:r>
            <a:r>
              <a:rPr lang="en-US" sz="1800" b="1" dirty="0" err="1">
                <a:solidFill>
                  <a:schemeClr val="tx1"/>
                </a:solidFill>
                <a:latin typeface="Times New Roman" panose="02020603050405020304" pitchFamily="18" charset="0"/>
                <a:cs typeface="Times New Roman" panose="02020603050405020304" pitchFamily="18" charset="0"/>
              </a:rPr>
              <a:t>haq</a:t>
            </a:r>
            <a:endParaRPr lang="en-US" sz="1800" b="1" dirty="0">
              <a:solidFill>
                <a:schemeClr val="tx1"/>
              </a:solidFill>
              <a:latin typeface="Times New Roman" panose="02020603050405020304" pitchFamily="18" charset="0"/>
              <a:cs typeface="Times New Roman" panose="02020603050405020304" pitchFamily="18" charset="0"/>
            </a:endParaRPr>
          </a:p>
          <a:p>
            <a:r>
              <a:rPr lang="en-US" sz="1800" b="1" dirty="0">
                <a:solidFill>
                  <a:schemeClr val="tx1"/>
                </a:solidFill>
                <a:latin typeface="Times New Roman" panose="02020603050405020304" pitchFamily="18" charset="0"/>
                <a:cs typeface="Times New Roman" panose="02020603050405020304" pitchFamily="18" charset="0"/>
              </a:rPr>
              <a:t>Rand </a:t>
            </a:r>
            <a:r>
              <a:rPr lang="en-US" sz="1800" b="1" dirty="0" err="1" smtClean="0">
                <a:solidFill>
                  <a:schemeClr val="tx1"/>
                </a:solidFill>
                <a:latin typeface="Times New Roman" panose="02020603050405020304" pitchFamily="18" charset="0"/>
                <a:cs typeface="Times New Roman" panose="02020603050405020304" pitchFamily="18" charset="0"/>
              </a:rPr>
              <a:t>Matour</a:t>
            </a:r>
            <a:r>
              <a:rPr lang="en-US" sz="1800" b="1" dirty="0">
                <a:solidFill>
                  <a:schemeClr val="tx1"/>
                </a:solidFill>
                <a:latin typeface="Times New Roman" panose="02020603050405020304" pitchFamily="18" charset="0"/>
                <a:cs typeface="Times New Roman" panose="02020603050405020304" pitchFamily="18" charset="0"/>
              </a:rPr>
              <a:t> </a:t>
            </a:r>
            <a:endParaRPr lang="en-US" sz="1800" b="1" dirty="0" smtClean="0">
              <a:solidFill>
                <a:schemeClr val="tx1"/>
              </a:solidFill>
              <a:latin typeface="Times New Roman" panose="02020603050405020304" pitchFamily="18" charset="0"/>
              <a:cs typeface="Times New Roman" panose="02020603050405020304" pitchFamily="18" charset="0"/>
            </a:endParaRPr>
          </a:p>
          <a:p>
            <a:endParaRPr lang="en-US" sz="1800" b="1" dirty="0">
              <a:solidFill>
                <a:schemeClr val="tx1"/>
              </a:solidFill>
              <a:latin typeface="Times New Roman" panose="02020603050405020304" pitchFamily="18" charset="0"/>
              <a:cs typeface="Times New Roman" panose="02020603050405020304" pitchFamily="18" charset="0"/>
            </a:endParaRPr>
          </a:p>
          <a:p>
            <a:r>
              <a:rPr lang="en-US" sz="1800" b="1" dirty="0">
                <a:solidFill>
                  <a:schemeClr val="tx1"/>
                </a:solidFill>
                <a:latin typeface="Times New Roman" panose="02020603050405020304" pitchFamily="18" charset="0"/>
                <a:cs typeface="Times New Roman" panose="02020603050405020304" pitchFamily="18" charset="0"/>
              </a:rPr>
              <a:t>Supervised By:</a:t>
            </a:r>
          </a:p>
          <a:p>
            <a:r>
              <a:rPr lang="en-US" sz="1800" b="1" dirty="0">
                <a:solidFill>
                  <a:schemeClr val="tx1"/>
                </a:solidFill>
                <a:latin typeface="Times New Roman" panose="02020603050405020304" pitchFamily="18" charset="0"/>
                <a:cs typeface="Times New Roman" panose="02020603050405020304" pitchFamily="18" charset="0"/>
              </a:rPr>
              <a:t>Dr. </a:t>
            </a:r>
            <a:r>
              <a:rPr lang="en-US" sz="1800" b="1" dirty="0" err="1">
                <a:solidFill>
                  <a:schemeClr val="tx1"/>
                </a:solidFill>
                <a:latin typeface="Times New Roman" panose="02020603050405020304" pitchFamily="18" charset="0"/>
                <a:cs typeface="Times New Roman" panose="02020603050405020304" pitchFamily="18" charset="0"/>
              </a:rPr>
              <a:t>Yahya</a:t>
            </a:r>
            <a:r>
              <a:rPr lang="en-US" sz="1800" b="1" dirty="0">
                <a:solidFill>
                  <a:schemeClr val="tx1"/>
                </a:solidFill>
                <a:latin typeface="Times New Roman" panose="02020603050405020304" pitchFamily="18" charset="0"/>
                <a:cs typeface="Times New Roman" panose="02020603050405020304" pitchFamily="18" charset="0"/>
              </a:rPr>
              <a:t> Saleh </a:t>
            </a:r>
          </a:p>
          <a:p>
            <a:endParaRPr lang="en-US" sz="1800" b="1" dirty="0" smtClean="0">
              <a:solidFill>
                <a:schemeClr val="tx1"/>
              </a:solidFill>
              <a:latin typeface="Times New Roman" panose="02020603050405020304" pitchFamily="18" charset="0"/>
              <a:cs typeface="Times New Roman" panose="02020603050405020304" pitchFamily="18" charset="0"/>
            </a:endParaRPr>
          </a:p>
          <a:p>
            <a:r>
              <a:rPr lang="en-US" sz="1800" b="1" dirty="0" smtClean="0">
                <a:solidFill>
                  <a:schemeClr val="tx1"/>
                </a:solidFill>
                <a:latin typeface="Times New Roman" panose="02020603050405020304" pitchFamily="18" charset="0"/>
                <a:cs typeface="Times New Roman" panose="02020603050405020304" pitchFamily="18" charset="0"/>
              </a:rPr>
              <a:t>24/5/2017</a:t>
            </a:r>
            <a:r>
              <a:rPr lang="en-US" sz="1800" b="1" dirty="0">
                <a:solidFill>
                  <a:schemeClr val="tx1"/>
                </a:solidFill>
                <a:latin typeface="Times New Roman" panose="02020603050405020304" pitchFamily="18" charset="0"/>
                <a:cs typeface="Times New Roman" panose="02020603050405020304" pitchFamily="18" charset="0"/>
              </a:rPr>
              <a:t> </a:t>
            </a:r>
          </a:p>
          <a:p>
            <a:endParaRPr lang="en-US" sz="1800" dirty="0"/>
          </a:p>
        </p:txBody>
      </p:sp>
      <p:sp>
        <p:nvSpPr>
          <p:cNvPr id="4" name="Slide Number Placeholder 3"/>
          <p:cNvSpPr>
            <a:spLocks noGrp="1"/>
          </p:cNvSpPr>
          <p:nvPr>
            <p:ph type="sldNum" sz="quarter" idx="12"/>
          </p:nvPr>
        </p:nvSpPr>
        <p:spPr/>
        <p:txBody>
          <a:bodyPr/>
          <a:lstStyle/>
          <a:p>
            <a:fld id="{8A1BFB13-CF7A-47D6-9D83-2CB1BCFEFFF0}" type="slidenum">
              <a:rPr lang="en-US" smtClean="0"/>
              <a:pPr/>
              <a:t>1</a:t>
            </a:fld>
            <a:endParaRPr lang="en-US"/>
          </a:p>
        </p:txBody>
      </p:sp>
    </p:spTree>
    <p:extLst>
      <p:ext uri="{BB962C8B-B14F-4D97-AF65-F5344CB8AC3E}">
        <p14:creationId xmlns="" xmlns:p14="http://schemas.microsoft.com/office/powerpoint/2010/main" val="10576177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 xmlns:p14="http://schemas.microsoft.com/office/powerpoint/2010/main" val="2926300317"/>
              </p:ext>
            </p:extLst>
          </p:nvPr>
        </p:nvGraphicFramePr>
        <p:xfrm>
          <a:off x="457200" y="228600"/>
          <a:ext cx="8229600" cy="6439930"/>
        </p:xfrm>
        <a:graphic>
          <a:graphicData uri="http://schemas.openxmlformats.org/drawingml/2006/table">
            <a:tbl>
              <a:tblPr firstRow="1" bandRow="1">
                <a:tableStyleId>{F5AB1C69-6EDB-4FF4-983F-18BD219EF322}</a:tableStyleId>
              </a:tblPr>
              <a:tblGrid>
                <a:gridCol w="4114800"/>
                <a:gridCol w="4114800"/>
              </a:tblGrid>
              <a:tr h="1637270">
                <a:tc>
                  <a:txBody>
                    <a:bodyPr/>
                    <a:lstStyle/>
                    <a:p>
                      <a:r>
                        <a:rPr lang="en-US" b="1" dirty="0" smtClean="0">
                          <a:solidFill>
                            <a:schemeClr val="tx1"/>
                          </a:solidFill>
                        </a:rPr>
                        <a:t>Define</a:t>
                      </a:r>
                      <a:endParaRPr lang="en-US" b="1" dirty="0">
                        <a:solidFill>
                          <a:schemeClr val="tx1"/>
                        </a:solidFill>
                      </a:endParaRPr>
                    </a:p>
                  </a:txBody>
                  <a:tcPr>
                    <a:solidFill>
                      <a:schemeClr val="accent3">
                        <a:lumMod val="40000"/>
                        <a:lumOff val="60000"/>
                      </a:schemeClr>
                    </a:solidFill>
                  </a:tcPr>
                </a:tc>
                <a:tc>
                  <a:txBody>
                    <a:bodyPr/>
                    <a:lstStyle/>
                    <a:p>
                      <a:pPr marL="342900" indent="-342900">
                        <a:buFont typeface="+mj-lt"/>
                        <a:buAutoNum type="arabicPeriod"/>
                      </a:pPr>
                      <a:r>
                        <a:rPr lang="en-US" b="0" dirty="0" smtClean="0">
                          <a:solidFill>
                            <a:schemeClr val="tx1"/>
                          </a:solidFill>
                        </a:rPr>
                        <a:t>Who customers are.</a:t>
                      </a:r>
                    </a:p>
                    <a:p>
                      <a:pPr marL="342900" indent="-342900">
                        <a:buFont typeface="+mj-lt"/>
                        <a:buAutoNum type="arabicPeriod"/>
                      </a:pPr>
                      <a:r>
                        <a:rPr lang="en-US" b="0" dirty="0" smtClean="0">
                          <a:solidFill>
                            <a:schemeClr val="tx1"/>
                          </a:solidFill>
                        </a:rPr>
                        <a:t>What their requirements are for products and services.</a:t>
                      </a:r>
                    </a:p>
                    <a:p>
                      <a:pPr marL="342900" indent="-342900">
                        <a:buFont typeface="+mj-lt"/>
                        <a:buAutoNum type="arabicPeriod"/>
                      </a:pPr>
                      <a:r>
                        <a:rPr lang="en-US" b="0" dirty="0" smtClean="0">
                          <a:solidFill>
                            <a:schemeClr val="tx1"/>
                          </a:solidFill>
                        </a:rPr>
                        <a:t>What their expectations are .</a:t>
                      </a:r>
                      <a:endParaRPr lang="en-US" b="0" dirty="0">
                        <a:solidFill>
                          <a:schemeClr val="tx1"/>
                        </a:solidFill>
                      </a:endParaRPr>
                    </a:p>
                  </a:txBody>
                  <a:tcPr>
                    <a:solidFill>
                      <a:schemeClr val="accent3">
                        <a:lumMod val="40000"/>
                        <a:lumOff val="60000"/>
                      </a:schemeClr>
                    </a:solidFill>
                  </a:tcPr>
                </a:tc>
              </a:tr>
              <a:tr h="2401330">
                <a:tc>
                  <a:txBody>
                    <a:bodyPr/>
                    <a:lstStyle/>
                    <a:p>
                      <a:r>
                        <a:rPr lang="en-US" b="1" dirty="0" smtClean="0"/>
                        <a:t>Measure</a:t>
                      </a:r>
                    </a:p>
                    <a:p>
                      <a:endParaRPr lang="en-US" b="1" dirty="0" smtClean="0"/>
                    </a:p>
                    <a:p>
                      <a:r>
                        <a:rPr lang="en-US" dirty="0" smtClean="0"/>
                        <a:t>The performance of the Core Business Process involved, which include</a:t>
                      </a:r>
                      <a:endParaRPr lang="en-US" dirty="0"/>
                    </a:p>
                  </a:txBody>
                  <a:tcPr>
                    <a:solidFill>
                      <a:schemeClr val="accent3">
                        <a:lumMod val="40000"/>
                        <a:lumOff val="60000"/>
                      </a:schemeClr>
                    </a:solidFill>
                  </a:tcPr>
                </a:tc>
                <a:tc>
                  <a:txBody>
                    <a:bodyPr/>
                    <a:lstStyle/>
                    <a:p>
                      <a:pPr marL="342900" indent="-342900">
                        <a:buFont typeface="+mj-lt"/>
                        <a:buAutoNum type="arabicPeriod"/>
                      </a:pPr>
                      <a:r>
                        <a:rPr lang="en-US" dirty="0" smtClean="0"/>
                        <a:t>Develop a data collection  for the process.</a:t>
                      </a:r>
                    </a:p>
                    <a:p>
                      <a:pPr marL="342900" indent="-342900">
                        <a:buFont typeface="+mj-lt"/>
                        <a:buAutoNum type="arabicPeriod"/>
                      </a:pPr>
                      <a:r>
                        <a:rPr lang="en-US" dirty="0" smtClean="0"/>
                        <a:t>Collect data from many sources to determine types of defects and metrics.</a:t>
                      </a:r>
                    </a:p>
                    <a:p>
                      <a:pPr marL="342900" indent="-342900">
                        <a:buFont typeface="+mj-lt"/>
                        <a:buAutoNum type="arabicPeriod"/>
                      </a:pPr>
                      <a:r>
                        <a:rPr lang="en-US" dirty="0" smtClean="0"/>
                        <a:t> Compare to customer survey results to determine shortfall.</a:t>
                      </a:r>
                      <a:endParaRPr lang="en-US" dirty="0"/>
                    </a:p>
                  </a:txBody>
                  <a:tcPr>
                    <a:solidFill>
                      <a:schemeClr val="accent3">
                        <a:lumMod val="40000"/>
                        <a:lumOff val="60000"/>
                      </a:schemeClr>
                    </a:solidFill>
                  </a:tcPr>
                </a:tc>
              </a:tr>
              <a:tr h="24013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effectLst/>
                          <a:latin typeface="+mn-lt"/>
                          <a:ea typeface="+mn-ea"/>
                          <a:cs typeface="+mn-cs"/>
                        </a:rPr>
                        <a:t>Analyze</a:t>
                      </a:r>
                      <a:r>
                        <a:rPr lang="en-US" sz="1800" kern="1200" dirty="0" smtClean="0">
                          <a:solidFill>
                            <a:schemeClr val="dk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kern="1200" dirty="0" smtClean="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the data collected and process map to determine</a:t>
                      </a:r>
                    </a:p>
                    <a:p>
                      <a:endParaRPr lang="en-US" dirty="0"/>
                    </a:p>
                  </a:txBody>
                  <a:tcPr>
                    <a:solidFill>
                      <a:schemeClr val="accent3">
                        <a:lumMod val="40000"/>
                        <a:lumOff val="60000"/>
                      </a:schemeClr>
                    </a:solidFill>
                  </a:tcPr>
                </a:tc>
                <a:tc>
                  <a:txBody>
                    <a:bodyPr/>
                    <a:lstStyle/>
                    <a:p>
                      <a:pPr marL="342900" indent="-342900">
                        <a:buFont typeface="+mj-lt"/>
                        <a:buAutoNum type="arabicPeriod"/>
                      </a:pPr>
                      <a:r>
                        <a:rPr lang="en-US" sz="1800" kern="1200" dirty="0" smtClean="0">
                          <a:solidFill>
                            <a:schemeClr val="dk1"/>
                          </a:solidFill>
                          <a:effectLst/>
                          <a:latin typeface="+mn-lt"/>
                          <a:ea typeface="+mn-ea"/>
                          <a:cs typeface="+mn-cs"/>
                        </a:rPr>
                        <a:t>Root causes of defects </a:t>
                      </a:r>
                    </a:p>
                    <a:p>
                      <a:pPr marL="342900" indent="-342900">
                        <a:buFont typeface="+mj-lt"/>
                        <a:buAutoNum type="arabicPeriod"/>
                      </a:pPr>
                      <a:r>
                        <a:rPr lang="en-US" sz="1800" kern="1200" dirty="0" smtClean="0">
                          <a:solidFill>
                            <a:schemeClr val="dk1"/>
                          </a:solidFill>
                          <a:effectLst/>
                          <a:latin typeface="+mn-lt"/>
                          <a:ea typeface="+mn-ea"/>
                          <a:cs typeface="+mn-cs"/>
                        </a:rPr>
                        <a:t>Opportunities for improvement, which include</a:t>
                      </a:r>
                    </a:p>
                    <a:p>
                      <a:pPr marL="342900" indent="-342900" algn="just">
                        <a:buFont typeface="+mj-lt"/>
                        <a:buAutoNum type="alphaUcPeriod"/>
                      </a:pPr>
                      <a:r>
                        <a:rPr lang="en-US" sz="1800" kern="1200" dirty="0" smtClean="0">
                          <a:solidFill>
                            <a:schemeClr val="dk1"/>
                          </a:solidFill>
                          <a:effectLst/>
                          <a:latin typeface="+mn-lt"/>
                          <a:ea typeface="+mn-ea"/>
                          <a:cs typeface="+mn-cs"/>
                        </a:rPr>
                        <a:t>Identify gaps between current performance and goal performance</a:t>
                      </a:r>
                    </a:p>
                    <a:p>
                      <a:pPr marL="342900" indent="-342900" algn="just">
                        <a:buFont typeface="+mj-lt"/>
                        <a:buAutoNum type="alphaUcPeriod"/>
                      </a:pPr>
                      <a:r>
                        <a:rPr lang="en-US" sz="1800" kern="1200" dirty="0" smtClean="0">
                          <a:solidFill>
                            <a:schemeClr val="dk1"/>
                          </a:solidFill>
                          <a:effectLst/>
                          <a:latin typeface="+mn-lt"/>
                          <a:ea typeface="+mn-ea"/>
                          <a:cs typeface="+mn-cs"/>
                        </a:rPr>
                        <a:t>Prioritize opportunities to improve</a:t>
                      </a:r>
                    </a:p>
                    <a:p>
                      <a:pPr marL="342900" indent="-342900" algn="just">
                        <a:buFont typeface="+mj-lt"/>
                        <a:buAutoNum type="alphaUcPeriod"/>
                      </a:pPr>
                      <a:r>
                        <a:rPr lang="en-US" sz="1800" kern="1200" dirty="0" smtClean="0">
                          <a:solidFill>
                            <a:schemeClr val="dk1"/>
                          </a:solidFill>
                          <a:effectLst/>
                          <a:latin typeface="+mn-lt"/>
                          <a:ea typeface="+mn-ea"/>
                          <a:cs typeface="+mn-cs"/>
                        </a:rPr>
                        <a:t>Identify sources of variation.</a:t>
                      </a:r>
                      <a:endParaRPr lang="en-US" dirty="0"/>
                    </a:p>
                  </a:txBody>
                  <a:tcPr>
                    <a:solidFill>
                      <a:schemeClr val="accent3">
                        <a:lumMod val="40000"/>
                        <a:lumOff val="60000"/>
                      </a:schemeClr>
                    </a:solidFill>
                  </a:tcPr>
                </a:tc>
              </a:tr>
            </a:tbl>
          </a:graphicData>
        </a:graphic>
      </p:graphicFrame>
      <p:sp>
        <p:nvSpPr>
          <p:cNvPr id="3" name="Slide Number Placeholder 2"/>
          <p:cNvSpPr>
            <a:spLocks noGrp="1"/>
          </p:cNvSpPr>
          <p:nvPr>
            <p:ph type="sldNum" sz="quarter" idx="12"/>
          </p:nvPr>
        </p:nvSpPr>
        <p:spPr/>
        <p:txBody>
          <a:bodyPr/>
          <a:lstStyle/>
          <a:p>
            <a:fld id="{8A1BFB13-CF7A-47D6-9D83-2CB1BCFEFFF0}" type="slidenum">
              <a:rPr lang="en-US" smtClean="0"/>
              <a:pPr/>
              <a:t>10</a:t>
            </a:fld>
            <a:endParaRPr lang="en-US"/>
          </a:p>
        </p:txBody>
      </p:sp>
    </p:spTree>
    <p:extLst>
      <p:ext uri="{BB962C8B-B14F-4D97-AF65-F5344CB8AC3E}">
        <p14:creationId xmlns="" xmlns:p14="http://schemas.microsoft.com/office/powerpoint/2010/main" val="37057707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pPr marL="0" indent="0">
              <a:buNone/>
            </a:pPr>
            <a:endParaRPr lang="en-US" dirty="0"/>
          </a:p>
          <a:p>
            <a:endParaRPr lang="en-US" dirty="0"/>
          </a:p>
        </p:txBody>
      </p:sp>
      <p:graphicFrame>
        <p:nvGraphicFramePr>
          <p:cNvPr id="2" name="Table 1"/>
          <p:cNvGraphicFramePr>
            <a:graphicFrameLocks noGrp="1"/>
          </p:cNvGraphicFramePr>
          <p:nvPr>
            <p:extLst>
              <p:ext uri="{D42A27DB-BD31-4B8C-83A1-F6EECF244321}">
                <p14:modId xmlns="" xmlns:p14="http://schemas.microsoft.com/office/powerpoint/2010/main" val="3844601473"/>
              </p:ext>
            </p:extLst>
          </p:nvPr>
        </p:nvGraphicFramePr>
        <p:xfrm>
          <a:off x="533400" y="609600"/>
          <a:ext cx="8229600" cy="4961650"/>
        </p:xfrm>
        <a:graphic>
          <a:graphicData uri="http://schemas.openxmlformats.org/drawingml/2006/table">
            <a:tbl>
              <a:tblPr firstRow="1" bandRow="1">
                <a:tableStyleId>{F5AB1C69-6EDB-4FF4-983F-18BD219EF322}</a:tableStyleId>
              </a:tblPr>
              <a:tblGrid>
                <a:gridCol w="4114800"/>
                <a:gridCol w="4114800"/>
              </a:tblGrid>
              <a:tr h="2401330">
                <a:tc>
                  <a:txBody>
                    <a:bodyPr/>
                    <a:lstStyle/>
                    <a:p>
                      <a:r>
                        <a:rPr lang="en-US" sz="1800" b="1" kern="1200" dirty="0" smtClean="0">
                          <a:solidFill>
                            <a:schemeClr val="tx1"/>
                          </a:solidFill>
                          <a:effectLst/>
                          <a:latin typeface="+mn-lt"/>
                          <a:ea typeface="+mn-ea"/>
                          <a:cs typeface="+mn-cs"/>
                        </a:rPr>
                        <a:t>Improve </a:t>
                      </a: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 typeface="+mj-lt"/>
                        <a:buNone/>
                        <a:tabLst/>
                        <a:defRPr/>
                      </a:pPr>
                      <a:r>
                        <a:rPr lang="en-US" sz="1800" b="0" kern="1200" dirty="0" smtClean="0">
                          <a:solidFill>
                            <a:schemeClr val="tx1"/>
                          </a:solidFill>
                          <a:effectLst/>
                          <a:latin typeface="+mn-lt"/>
                          <a:ea typeface="+mn-ea"/>
                          <a:cs typeface="+mn-cs"/>
                        </a:rPr>
                        <a:t>The target process by designing creative solutions to fix and prevent problems, which include, create innovate solutions using technology and discipline.</a:t>
                      </a:r>
                      <a:endParaRPr lang="en-US" b="0" dirty="0" smtClean="0">
                        <a:solidFill>
                          <a:schemeClr val="tx1"/>
                        </a:solidFill>
                      </a:endParaRPr>
                    </a:p>
                    <a:p>
                      <a:pPr marL="342900" indent="-342900" algn="just">
                        <a:buFont typeface="+mj-lt"/>
                        <a:buAutoNum type="alphaUcPeriod"/>
                      </a:pPr>
                      <a:endParaRPr lang="en-US" dirty="0"/>
                    </a:p>
                  </a:txBody>
                  <a:tcPr>
                    <a:solidFill>
                      <a:schemeClr val="accent3">
                        <a:lumMod val="40000"/>
                        <a:lumOff val="60000"/>
                      </a:schemeClr>
                    </a:solidFill>
                  </a:tcPr>
                </a:tc>
              </a:tr>
              <a:tr h="2401330">
                <a:tc>
                  <a:txBody>
                    <a:bodyPr/>
                    <a:lstStyle/>
                    <a:p>
                      <a:r>
                        <a:rPr lang="en-US" sz="1800" b="1" kern="1200" dirty="0" smtClean="0">
                          <a:solidFill>
                            <a:schemeClr val="dk1"/>
                          </a:solidFill>
                          <a:effectLst/>
                          <a:latin typeface="+mn-lt"/>
                          <a:ea typeface="+mn-ea"/>
                          <a:cs typeface="+mn-cs"/>
                        </a:rPr>
                        <a:t>Control</a:t>
                      </a:r>
                      <a:r>
                        <a:rPr lang="en-US" sz="1800" kern="1200" dirty="0" smtClean="0">
                          <a:solidFill>
                            <a:schemeClr val="dk1"/>
                          </a:solidFill>
                          <a:effectLst/>
                          <a:latin typeface="+mn-lt"/>
                          <a:ea typeface="+mn-ea"/>
                          <a:cs typeface="+mn-cs"/>
                        </a:rPr>
                        <a:t> </a:t>
                      </a:r>
                    </a:p>
                    <a:p>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The improvements to keep the process on the new course.</a:t>
                      </a:r>
                    </a:p>
                  </a:txBody>
                  <a:tcPr>
                    <a:solidFill>
                      <a:schemeClr val="accent3">
                        <a:lumMod val="40000"/>
                        <a:lumOff val="60000"/>
                      </a:schemeClr>
                    </a:solidFill>
                  </a:tcPr>
                </a:tc>
                <a:tc>
                  <a:txBody>
                    <a:bodyPr/>
                    <a:lstStyle/>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800" kern="1200" dirty="0" smtClean="0">
                          <a:solidFill>
                            <a:schemeClr val="dk1"/>
                          </a:solidFill>
                          <a:effectLst/>
                          <a:latin typeface="+mn-lt"/>
                          <a:ea typeface="+mn-ea"/>
                          <a:cs typeface="+mn-cs"/>
                        </a:rPr>
                        <a:t>Prevent reverting back to the “old way”.</a:t>
                      </a:r>
                    </a:p>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800" kern="1200" dirty="0" smtClean="0">
                          <a:solidFill>
                            <a:schemeClr val="dk1"/>
                          </a:solidFill>
                          <a:effectLst/>
                          <a:latin typeface="+mn-lt"/>
                          <a:ea typeface="+mn-ea"/>
                          <a:cs typeface="+mn-cs"/>
                        </a:rPr>
                        <a:t> Require</a:t>
                      </a:r>
                      <a:r>
                        <a:rPr lang="en-US" sz="1800" kern="1200" baseline="0" dirty="0" smtClean="0">
                          <a:solidFill>
                            <a:schemeClr val="dk1"/>
                          </a:solidFill>
                          <a:effectLst/>
                          <a:latin typeface="+mn-lt"/>
                          <a:ea typeface="+mn-ea"/>
                          <a:cs typeface="+mn-cs"/>
                        </a:rPr>
                        <a:t> </a:t>
                      </a:r>
                      <a:r>
                        <a:rPr lang="en-US" sz="1800" kern="1200" dirty="0" smtClean="0">
                          <a:solidFill>
                            <a:schemeClr val="dk1"/>
                          </a:solidFill>
                          <a:effectLst/>
                          <a:latin typeface="+mn-lt"/>
                          <a:ea typeface="+mn-ea"/>
                          <a:cs typeface="+mn-cs"/>
                        </a:rPr>
                        <a:t>the development</a:t>
                      </a:r>
                      <a:r>
                        <a:rPr lang="en-US" sz="1800" kern="1200" baseline="0" dirty="0" smtClean="0">
                          <a:solidFill>
                            <a:schemeClr val="dk1"/>
                          </a:solidFill>
                          <a:effectLst/>
                          <a:latin typeface="+mn-lt"/>
                          <a:ea typeface="+mn-ea"/>
                          <a:cs typeface="+mn-cs"/>
                        </a:rPr>
                        <a:t> </a:t>
                      </a:r>
                      <a:r>
                        <a:rPr lang="en-US" sz="1800" kern="1200" dirty="0" smtClean="0">
                          <a:solidFill>
                            <a:schemeClr val="dk1"/>
                          </a:solidFill>
                          <a:effectLst/>
                          <a:latin typeface="+mn-lt"/>
                          <a:ea typeface="+mn-ea"/>
                          <a:cs typeface="+mn-cs"/>
                        </a:rPr>
                        <a:t>documentation and implementation of an ongoing monitoring plan</a:t>
                      </a:r>
                    </a:p>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800" kern="1200" dirty="0" smtClean="0">
                          <a:solidFill>
                            <a:schemeClr val="dk1"/>
                          </a:solidFill>
                          <a:effectLst/>
                          <a:latin typeface="+mn-lt"/>
                          <a:ea typeface="+mn-ea"/>
                          <a:cs typeface="+mn-cs"/>
                        </a:rPr>
                        <a:t>Institutionalize the improvements through the modification of systems and structures .</a:t>
                      </a:r>
                      <a:endParaRPr lang="en-US" dirty="0" smtClean="0"/>
                    </a:p>
                    <a:p>
                      <a:pPr marL="0" indent="0" algn="just">
                        <a:buFont typeface="+mj-lt"/>
                        <a:buNone/>
                      </a:pPr>
                      <a:endParaRPr lang="en-US" dirty="0"/>
                    </a:p>
                  </a:txBody>
                  <a:tcPr>
                    <a:solidFill>
                      <a:schemeClr val="accent3">
                        <a:lumMod val="40000"/>
                        <a:lumOff val="60000"/>
                      </a:schemeClr>
                    </a:solidFill>
                  </a:tcPr>
                </a:tc>
              </a:tr>
            </a:tbl>
          </a:graphicData>
        </a:graphic>
      </p:graphicFrame>
      <p:sp>
        <p:nvSpPr>
          <p:cNvPr id="4" name="Slide Number Placeholder 3"/>
          <p:cNvSpPr>
            <a:spLocks noGrp="1"/>
          </p:cNvSpPr>
          <p:nvPr>
            <p:ph type="sldNum" sz="quarter" idx="12"/>
          </p:nvPr>
        </p:nvSpPr>
        <p:spPr/>
        <p:txBody>
          <a:bodyPr/>
          <a:lstStyle/>
          <a:p>
            <a:fld id="{8A1BFB13-CF7A-47D6-9D83-2CB1BCFEFFF0}" type="slidenum">
              <a:rPr lang="en-US" smtClean="0"/>
              <a:pPr/>
              <a:t>11</a:t>
            </a:fld>
            <a:endParaRPr lang="en-US"/>
          </a:p>
        </p:txBody>
      </p:sp>
    </p:spTree>
    <p:extLst>
      <p:ext uri="{BB962C8B-B14F-4D97-AF65-F5344CB8AC3E}">
        <p14:creationId xmlns="" xmlns:p14="http://schemas.microsoft.com/office/powerpoint/2010/main" val="3624209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solidFill>
                  <a:srgbClr val="FF0000"/>
                </a:solidFill>
                <a:effectLst>
                  <a:outerShdw blurRad="38100" dist="38100" dir="2700000" algn="tl">
                    <a:srgbClr val="000000">
                      <a:alpha val="43137"/>
                    </a:srgbClr>
                  </a:outerShdw>
                </a:effectLst>
              </a:rPr>
              <a:t>Results</a:t>
            </a:r>
          </a:p>
        </p:txBody>
      </p:sp>
      <p:sp>
        <p:nvSpPr>
          <p:cNvPr id="3" name="Content Placeholder 2"/>
          <p:cNvSpPr>
            <a:spLocks noGrp="1"/>
          </p:cNvSpPr>
          <p:nvPr>
            <p:ph idx="1"/>
          </p:nvPr>
        </p:nvSpPr>
        <p:spPr>
          <a:xfrm>
            <a:off x="457200" y="1295400"/>
            <a:ext cx="8229600" cy="4830763"/>
          </a:xfrm>
        </p:spPr>
        <p:txBody>
          <a:bodyPr/>
          <a:lstStyle/>
          <a:p>
            <a:pPr marL="0" indent="0">
              <a:buNone/>
            </a:pPr>
            <a:r>
              <a:rPr lang="en-US" dirty="0" smtClean="0">
                <a:solidFill>
                  <a:srgbClr val="FF0000"/>
                </a:solidFill>
              </a:rPr>
              <a:t>Define phase </a:t>
            </a:r>
          </a:p>
          <a:p>
            <a:pPr marL="0" indent="0">
              <a:buNone/>
            </a:pPr>
            <a:endParaRPr lang="en-US" dirty="0" smtClean="0"/>
          </a:p>
          <a:p>
            <a:pPr marL="0" indent="0">
              <a:buNone/>
            </a:pPr>
            <a:r>
              <a:rPr lang="en-US" b="1" dirty="0" smtClean="0"/>
              <a:t>1. </a:t>
            </a:r>
            <a:r>
              <a:rPr lang="en-US" dirty="0" smtClean="0"/>
              <a:t>Defined </a:t>
            </a:r>
            <a:r>
              <a:rPr lang="en-US" dirty="0"/>
              <a:t>the process by </a:t>
            </a:r>
          </a:p>
          <a:p>
            <a:pPr marL="0" indent="0">
              <a:buNone/>
            </a:pPr>
            <a:endParaRPr lang="en-US" dirty="0" smtClean="0"/>
          </a:p>
          <a:p>
            <a:r>
              <a:rPr lang="en-US" dirty="0"/>
              <a:t>D</a:t>
            </a:r>
            <a:r>
              <a:rPr lang="en-US" dirty="0" smtClean="0"/>
              <a:t>eveloping </a:t>
            </a:r>
            <a:r>
              <a:rPr lang="en-US" dirty="0"/>
              <a:t>a flow chart for the general process in </a:t>
            </a:r>
            <a:r>
              <a:rPr lang="en-US" dirty="0" err="1"/>
              <a:t>Wassel</a:t>
            </a:r>
            <a:r>
              <a:rPr lang="en-US" dirty="0"/>
              <a:t> </a:t>
            </a:r>
            <a:endParaRPr lang="en-US" dirty="0" smtClean="0"/>
          </a:p>
          <a:p>
            <a:pPr marL="0" indent="0">
              <a:buNone/>
            </a:pPr>
            <a:endParaRPr lang="en-US" dirty="0" smtClean="0"/>
          </a:p>
          <a:p>
            <a:r>
              <a:rPr lang="en-US" dirty="0"/>
              <a:t>B</a:t>
            </a:r>
            <a:r>
              <a:rPr lang="en-US" dirty="0" smtClean="0"/>
              <a:t>uild </a:t>
            </a:r>
            <a:r>
              <a:rPr lang="en-US" dirty="0"/>
              <a:t>a process chart for Nablus </a:t>
            </a:r>
            <a:r>
              <a:rPr lang="en-US" dirty="0" smtClean="0"/>
              <a:t>office</a:t>
            </a:r>
            <a:endParaRPr lang="en-US" dirty="0" smtClean="0"/>
          </a:p>
          <a:p>
            <a:pPr marL="0" indent="0">
              <a:buNone/>
            </a:pPr>
            <a:endParaRPr lang="en-US" dirty="0" smtClean="0"/>
          </a:p>
          <a:p>
            <a:pPr marL="0" indent="0">
              <a:buNone/>
            </a:pPr>
            <a:endParaRPr lang="en-US" dirty="0" smtClean="0"/>
          </a:p>
        </p:txBody>
      </p:sp>
      <p:sp>
        <p:nvSpPr>
          <p:cNvPr id="4" name="Slide Number Placeholder 3"/>
          <p:cNvSpPr>
            <a:spLocks noGrp="1"/>
          </p:cNvSpPr>
          <p:nvPr>
            <p:ph type="sldNum" sz="quarter" idx="12"/>
          </p:nvPr>
        </p:nvSpPr>
        <p:spPr/>
        <p:txBody>
          <a:bodyPr/>
          <a:lstStyle/>
          <a:p>
            <a:fld id="{8A1BFB13-CF7A-47D6-9D83-2CB1BCFEFFF0}" type="slidenum">
              <a:rPr lang="en-US" smtClean="0"/>
              <a:pPr/>
              <a:t>12</a:t>
            </a:fld>
            <a:endParaRPr lang="en-US"/>
          </a:p>
        </p:txBody>
      </p:sp>
    </p:spTree>
    <p:extLst>
      <p:ext uri="{BB962C8B-B14F-4D97-AF65-F5344CB8AC3E}">
        <p14:creationId xmlns="" xmlns:p14="http://schemas.microsoft.com/office/powerpoint/2010/main" val="34772841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tretch>
            <a:fillRect/>
          </a:stretch>
        </p:blipFill>
        <p:spPr bwMode="auto">
          <a:xfrm>
            <a:off x="152400" y="117475"/>
            <a:ext cx="8762999" cy="65881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8A1BFB13-CF7A-47D6-9D83-2CB1BCFEFFF0}" type="slidenum">
              <a:rPr lang="en-US" smtClean="0"/>
              <a:pPr/>
              <a:t>13</a:t>
            </a:fld>
            <a:endParaRPr lang="en-US"/>
          </a:p>
        </p:txBody>
      </p:sp>
    </p:spTree>
    <p:extLst>
      <p:ext uri="{BB962C8B-B14F-4D97-AF65-F5344CB8AC3E}">
        <p14:creationId xmlns="" xmlns:p14="http://schemas.microsoft.com/office/powerpoint/2010/main" val="37021129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228600" y="381000"/>
            <a:ext cx="8686800" cy="6248400"/>
          </a:xfrm>
        </p:spPr>
      </p:pic>
      <p:sp>
        <p:nvSpPr>
          <p:cNvPr id="4" name="Slide Number Placeholder 3"/>
          <p:cNvSpPr>
            <a:spLocks noGrp="1"/>
          </p:cNvSpPr>
          <p:nvPr>
            <p:ph type="sldNum" sz="quarter" idx="12"/>
          </p:nvPr>
        </p:nvSpPr>
        <p:spPr/>
        <p:txBody>
          <a:bodyPr/>
          <a:lstStyle/>
          <a:p>
            <a:fld id="{8A1BFB13-CF7A-47D6-9D83-2CB1BCFEFFF0}" type="slidenum">
              <a:rPr lang="en-US" smtClean="0"/>
              <a:pPr/>
              <a:t>14</a:t>
            </a:fld>
            <a:endParaRPr lang="en-US"/>
          </a:p>
        </p:txBody>
      </p:sp>
    </p:spTree>
    <p:extLst>
      <p:ext uri="{BB962C8B-B14F-4D97-AF65-F5344CB8AC3E}">
        <p14:creationId xmlns="" xmlns:p14="http://schemas.microsoft.com/office/powerpoint/2010/main" val="11370573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pPr marL="0" indent="0">
              <a:buNone/>
            </a:pPr>
            <a:endParaRPr lang="en-US" dirty="0" smtClean="0"/>
          </a:p>
          <a:p>
            <a:pPr marL="0" indent="0">
              <a:buNone/>
            </a:pPr>
            <a:r>
              <a:rPr lang="en-US" b="1" dirty="0" smtClean="0"/>
              <a:t>2</a:t>
            </a:r>
            <a:r>
              <a:rPr lang="en-US" b="1" dirty="0"/>
              <a:t>. </a:t>
            </a:r>
            <a:r>
              <a:rPr lang="en-US" dirty="0"/>
              <a:t>Defined the customer requirement </a:t>
            </a:r>
            <a:endParaRPr lang="en-US" dirty="0" smtClean="0"/>
          </a:p>
          <a:p>
            <a:pPr marL="0" indent="0">
              <a:buNone/>
            </a:pPr>
            <a:endParaRPr lang="en-US" dirty="0"/>
          </a:p>
          <a:p>
            <a:r>
              <a:rPr lang="en-US" dirty="0" smtClean="0"/>
              <a:t>Lead </a:t>
            </a:r>
            <a:r>
              <a:rPr lang="en-US" dirty="0"/>
              <a:t>to customer </a:t>
            </a:r>
            <a:r>
              <a:rPr lang="en-US" dirty="0" smtClean="0"/>
              <a:t>satisfaction</a:t>
            </a:r>
          </a:p>
          <a:p>
            <a:pPr marL="0" indent="0">
              <a:buNone/>
            </a:pPr>
            <a:endParaRPr lang="en-US" dirty="0" smtClean="0"/>
          </a:p>
          <a:p>
            <a:r>
              <a:rPr lang="en-US" dirty="0"/>
              <a:t>C</a:t>
            </a:r>
            <a:r>
              <a:rPr lang="en-US" dirty="0" smtClean="0"/>
              <a:t>ustomers  </a:t>
            </a:r>
            <a:r>
              <a:rPr lang="en-US" dirty="0"/>
              <a:t>express about dissatisfaction by returns or reject to receive the orders </a:t>
            </a:r>
            <a:r>
              <a:rPr lang="en-US" dirty="0" smtClean="0"/>
              <a:t>.</a:t>
            </a:r>
          </a:p>
          <a:p>
            <a:pPr marL="0" indent="0">
              <a:buNone/>
            </a:pPr>
            <a:endParaRPr lang="en-US" dirty="0" smtClean="0"/>
          </a:p>
          <a:p>
            <a:r>
              <a:rPr lang="en-US" dirty="0"/>
              <a:t>There is a 1.725795 % returns </a:t>
            </a:r>
            <a:r>
              <a:rPr lang="en-US" dirty="0" smtClean="0"/>
              <a:t>orders for a one year for Wassel company .</a:t>
            </a:r>
            <a:endParaRPr lang="en-US" dirty="0"/>
          </a:p>
        </p:txBody>
      </p:sp>
      <p:sp>
        <p:nvSpPr>
          <p:cNvPr id="4" name="Slide Number Placeholder 3"/>
          <p:cNvSpPr>
            <a:spLocks noGrp="1"/>
          </p:cNvSpPr>
          <p:nvPr>
            <p:ph type="sldNum" sz="quarter" idx="12"/>
          </p:nvPr>
        </p:nvSpPr>
        <p:spPr/>
        <p:txBody>
          <a:bodyPr/>
          <a:lstStyle/>
          <a:p>
            <a:fld id="{8A1BFB13-CF7A-47D6-9D83-2CB1BCFEFFF0}" type="slidenum">
              <a:rPr lang="en-US" smtClean="0"/>
              <a:pPr/>
              <a:t>15</a:t>
            </a:fld>
            <a:endParaRPr lang="en-US"/>
          </a:p>
        </p:txBody>
      </p:sp>
    </p:spTree>
    <p:extLst>
      <p:ext uri="{BB962C8B-B14F-4D97-AF65-F5344CB8AC3E}">
        <p14:creationId xmlns="" xmlns:p14="http://schemas.microsoft.com/office/powerpoint/2010/main" val="15039463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rgbClr val="FF0000"/>
                </a:solidFill>
              </a:rPr>
              <a:t>Measure phase </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dirty="0"/>
              <a:t>In this phase the objective consists of measuring the actual performance of the </a:t>
            </a:r>
            <a:r>
              <a:rPr lang="en-US" dirty="0" smtClean="0"/>
              <a:t>process. </a:t>
            </a:r>
          </a:p>
          <a:p>
            <a:pPr marL="0" indent="0">
              <a:buNone/>
            </a:pPr>
            <a:endParaRPr lang="en-US" dirty="0" smtClean="0"/>
          </a:p>
          <a:p>
            <a:r>
              <a:rPr lang="en-US" dirty="0"/>
              <a:t>I</a:t>
            </a:r>
            <a:r>
              <a:rPr lang="en-US" dirty="0" smtClean="0"/>
              <a:t>mproved </a:t>
            </a:r>
            <a:r>
              <a:rPr lang="en-US" dirty="0"/>
              <a:t>reliability in three domains </a:t>
            </a:r>
            <a:r>
              <a:rPr lang="en-US" dirty="0" smtClean="0"/>
              <a:t>as a follows:</a:t>
            </a:r>
          </a:p>
          <a:p>
            <a:pPr marL="0" indent="0">
              <a:buNone/>
            </a:pPr>
            <a:r>
              <a:rPr lang="en-US" dirty="0"/>
              <a:t>1. Quality </a:t>
            </a:r>
            <a:r>
              <a:rPr lang="en-US" dirty="0" smtClean="0"/>
              <a:t>         2. </a:t>
            </a:r>
            <a:r>
              <a:rPr lang="en-US" dirty="0"/>
              <a:t>C</a:t>
            </a:r>
            <a:r>
              <a:rPr lang="en-US" dirty="0" smtClean="0"/>
              <a:t>ost</a:t>
            </a:r>
            <a:endParaRPr lang="en-US" dirty="0"/>
          </a:p>
          <a:p>
            <a:pPr marL="514350" indent="-514350">
              <a:buFont typeface="+mj-lt"/>
              <a:buAutoNum type="arabicPeriod"/>
            </a:pPr>
            <a:endParaRPr lang="en-US" dirty="0" smtClean="0"/>
          </a:p>
          <a:p>
            <a:pPr marL="0" indent="0">
              <a:buNone/>
            </a:pPr>
            <a:endParaRPr lang="en-US" dirty="0"/>
          </a:p>
        </p:txBody>
      </p:sp>
      <p:sp>
        <p:nvSpPr>
          <p:cNvPr id="4" name="Slide Number Placeholder 3"/>
          <p:cNvSpPr>
            <a:spLocks noGrp="1"/>
          </p:cNvSpPr>
          <p:nvPr>
            <p:ph type="sldNum" sz="quarter" idx="12"/>
          </p:nvPr>
        </p:nvSpPr>
        <p:spPr/>
        <p:txBody>
          <a:bodyPr/>
          <a:lstStyle/>
          <a:p>
            <a:fld id="{8A1BFB13-CF7A-47D6-9D83-2CB1BCFEFFF0}" type="slidenum">
              <a:rPr lang="en-US" smtClean="0"/>
              <a:pPr/>
              <a:t>16</a:t>
            </a:fld>
            <a:endParaRPr lang="en-US"/>
          </a:p>
        </p:txBody>
      </p:sp>
    </p:spTree>
    <p:extLst>
      <p:ext uri="{BB962C8B-B14F-4D97-AF65-F5344CB8AC3E}">
        <p14:creationId xmlns="" xmlns:p14="http://schemas.microsoft.com/office/powerpoint/2010/main" val="13130581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r>
              <a:rPr lang="en-US" dirty="0" smtClean="0"/>
              <a:t>Quality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pPr marL="0" indent="0">
              <a:buNone/>
            </a:pPr>
            <a:endParaRPr lang="en-US" dirty="0"/>
          </a:p>
        </p:txBody>
      </p:sp>
      <p:graphicFrame>
        <p:nvGraphicFramePr>
          <p:cNvPr id="4" name="Diagram 3"/>
          <p:cNvGraphicFramePr/>
          <p:nvPr>
            <p:extLst>
              <p:ext uri="{D42A27DB-BD31-4B8C-83A1-F6EECF244321}">
                <p14:modId xmlns="" xmlns:p14="http://schemas.microsoft.com/office/powerpoint/2010/main" val="2075244202"/>
              </p:ext>
            </p:extLst>
          </p:nvPr>
        </p:nvGraphicFramePr>
        <p:xfrm>
          <a:off x="762000" y="1798320"/>
          <a:ext cx="77724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990600" y="1551801"/>
            <a:ext cx="6172200" cy="1107996"/>
          </a:xfrm>
          <a:prstGeom prst="rect">
            <a:avLst/>
          </a:prstGeom>
          <a:noFill/>
        </p:spPr>
        <p:txBody>
          <a:bodyPr wrap="square" rtlCol="0">
            <a:spAutoFit/>
          </a:bodyPr>
          <a:lstStyle/>
          <a:p>
            <a:pPr marL="285750" lvl="0" indent="-285750">
              <a:buFont typeface="Arial" panose="020B0604020202020204" pitchFamily="34" charset="0"/>
              <a:buChar char="•"/>
            </a:pPr>
            <a:r>
              <a:rPr lang="en-US" sz="2400" dirty="0"/>
              <a:t>Reflected in the delivery time, delays and rejection orders.</a:t>
            </a:r>
          </a:p>
          <a:p>
            <a:pPr marL="285750" indent="-285750">
              <a:buFont typeface="Arial" panose="020B0604020202020204" pitchFamily="34" charset="0"/>
              <a:buChar char="•"/>
            </a:pPr>
            <a:endParaRPr lang="en-US" dirty="0"/>
          </a:p>
        </p:txBody>
      </p:sp>
      <p:sp>
        <p:nvSpPr>
          <p:cNvPr id="6" name="Slide Number Placeholder 5"/>
          <p:cNvSpPr>
            <a:spLocks noGrp="1"/>
          </p:cNvSpPr>
          <p:nvPr>
            <p:ph type="sldNum" sz="quarter" idx="12"/>
          </p:nvPr>
        </p:nvSpPr>
        <p:spPr/>
        <p:txBody>
          <a:bodyPr/>
          <a:lstStyle/>
          <a:p>
            <a:fld id="{8A1BFB13-CF7A-47D6-9D83-2CB1BCFEFFF0}" type="slidenum">
              <a:rPr lang="en-US" smtClean="0"/>
              <a:pPr/>
              <a:t>17</a:t>
            </a:fld>
            <a:endParaRPr lang="en-US"/>
          </a:p>
        </p:txBody>
      </p:sp>
    </p:spTree>
    <p:extLst>
      <p:ext uri="{BB962C8B-B14F-4D97-AF65-F5344CB8AC3E}">
        <p14:creationId xmlns="" xmlns:p14="http://schemas.microsoft.com/office/powerpoint/2010/main" val="20912944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fld id="{8A1BFB13-CF7A-47D6-9D83-2CB1BCFEFFF0}"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85800"/>
          </a:xfrm>
        </p:spPr>
        <p:txBody>
          <a:bodyPr>
            <a:normAutofit fontScale="90000"/>
          </a:bodyPr>
          <a:lstStyle/>
          <a:p>
            <a:r>
              <a:rPr lang="en-US" altLang="en-US" b="1" dirty="0" bmk="_Toc482137960">
                <a:latin typeface="Times New Roman" pitchFamily="18" charset="0"/>
                <a:ea typeface="Times New Roman" pitchFamily="18" charset="0"/>
                <a:cs typeface="Times New Roman" pitchFamily="18" charset="0"/>
              </a:rPr>
              <a:t>Average and variance delivery time</a:t>
            </a:r>
            <a:endParaRPr lang="en-US" dirty="0"/>
          </a:p>
        </p:txBody>
      </p:sp>
      <p:graphicFrame>
        <p:nvGraphicFramePr>
          <p:cNvPr id="7" name="Content Placeholder 6"/>
          <p:cNvGraphicFramePr>
            <a:graphicFrameLocks noGrp="1"/>
          </p:cNvGraphicFramePr>
          <p:nvPr>
            <p:ph idx="1"/>
            <p:extLst>
              <p:ext uri="{D42A27DB-BD31-4B8C-83A1-F6EECF244321}">
                <p14:modId xmlns="" xmlns:p14="http://schemas.microsoft.com/office/powerpoint/2010/main" val="244482418"/>
              </p:ext>
            </p:extLst>
          </p:nvPr>
        </p:nvGraphicFramePr>
        <p:xfrm>
          <a:off x="685800" y="1295400"/>
          <a:ext cx="7391400" cy="5120640"/>
        </p:xfrm>
        <a:graphic>
          <a:graphicData uri="http://schemas.openxmlformats.org/drawingml/2006/table">
            <a:tbl>
              <a:tblPr firstRow="1" firstCol="1" bandRow="1"/>
              <a:tblGrid>
                <a:gridCol w="1814594"/>
                <a:gridCol w="2602278"/>
                <a:gridCol w="2974528"/>
              </a:tblGrid>
              <a:tr h="1801586">
                <a:tc>
                  <a:txBody>
                    <a:bodyPr/>
                    <a:lstStyle/>
                    <a:p>
                      <a:pPr marL="0" marR="0" algn="l">
                        <a:lnSpc>
                          <a:spcPct val="150000"/>
                        </a:lnSpc>
                        <a:spcBef>
                          <a:spcPts val="0"/>
                        </a:spcBef>
                        <a:spcAft>
                          <a:spcPts val="0"/>
                        </a:spcAft>
                      </a:pPr>
                      <a:r>
                        <a:rPr lang="en-US" sz="2000" b="1" dirty="0">
                          <a:solidFill>
                            <a:srgbClr val="FFFFFF"/>
                          </a:solidFill>
                          <a:effectLst/>
                          <a:latin typeface="Times New Roman"/>
                          <a:ea typeface="Times New Roman"/>
                          <a:cs typeface="Arial"/>
                        </a:rPr>
                        <a:t> </a:t>
                      </a:r>
                      <a:endParaRPr lang="en-US" sz="2000" b="1" dirty="0">
                        <a:effectLst/>
                        <a:latin typeface="Calibri"/>
                        <a:ea typeface="Times New Roman"/>
                        <a:cs typeface="Arial"/>
                      </a:endParaRPr>
                    </a:p>
                    <a:p>
                      <a:pPr marL="0" marR="0" algn="l">
                        <a:lnSpc>
                          <a:spcPct val="150000"/>
                        </a:lnSpc>
                        <a:spcBef>
                          <a:spcPts val="0"/>
                        </a:spcBef>
                        <a:spcAft>
                          <a:spcPts val="0"/>
                        </a:spcAft>
                      </a:pPr>
                      <a:r>
                        <a:rPr lang="en-US" sz="2000" b="1" dirty="0">
                          <a:solidFill>
                            <a:srgbClr val="FFFFFF"/>
                          </a:solidFill>
                          <a:effectLst/>
                          <a:latin typeface="Times New Roman"/>
                          <a:ea typeface="Times New Roman"/>
                          <a:cs typeface="Arial"/>
                        </a:rPr>
                        <a:t>ORIGIN</a:t>
                      </a:r>
                      <a:endParaRPr lang="en-US" sz="20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l">
                        <a:lnSpc>
                          <a:spcPct val="150000"/>
                        </a:lnSpc>
                        <a:spcBef>
                          <a:spcPts val="0"/>
                        </a:spcBef>
                        <a:spcAft>
                          <a:spcPts val="0"/>
                        </a:spcAft>
                      </a:pPr>
                      <a:r>
                        <a:rPr lang="en-US" sz="2000" b="1" dirty="0">
                          <a:solidFill>
                            <a:srgbClr val="FFFFFF"/>
                          </a:solidFill>
                          <a:effectLst/>
                          <a:latin typeface="Times New Roman"/>
                          <a:ea typeface="Times New Roman"/>
                          <a:cs typeface="Arial"/>
                        </a:rPr>
                        <a:t> </a:t>
                      </a:r>
                      <a:endParaRPr lang="en-US" sz="2000" b="1" dirty="0">
                        <a:effectLst/>
                        <a:latin typeface="Calibri"/>
                        <a:ea typeface="Times New Roman"/>
                        <a:cs typeface="Arial"/>
                      </a:endParaRPr>
                    </a:p>
                    <a:p>
                      <a:pPr marL="0" marR="0" algn="l">
                        <a:lnSpc>
                          <a:spcPct val="150000"/>
                        </a:lnSpc>
                        <a:spcBef>
                          <a:spcPts val="0"/>
                        </a:spcBef>
                        <a:spcAft>
                          <a:spcPts val="0"/>
                        </a:spcAft>
                      </a:pPr>
                      <a:r>
                        <a:rPr lang="en-US" sz="2000" b="1" dirty="0">
                          <a:solidFill>
                            <a:srgbClr val="FFFFFF"/>
                          </a:solidFill>
                          <a:effectLst/>
                          <a:latin typeface="Times New Roman"/>
                          <a:ea typeface="Times New Roman"/>
                          <a:cs typeface="Arial"/>
                        </a:rPr>
                        <a:t>Average Delivery Time (hours)to destination</a:t>
                      </a:r>
                      <a:endParaRPr lang="en-US" sz="20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l">
                        <a:lnSpc>
                          <a:spcPct val="150000"/>
                        </a:lnSpc>
                        <a:spcBef>
                          <a:spcPts val="0"/>
                        </a:spcBef>
                        <a:spcAft>
                          <a:spcPts val="0"/>
                        </a:spcAft>
                      </a:pPr>
                      <a:r>
                        <a:rPr lang="en-US" sz="2000" b="1" dirty="0">
                          <a:solidFill>
                            <a:srgbClr val="FFFFFF"/>
                          </a:solidFill>
                          <a:effectLst/>
                          <a:latin typeface="Times New Roman"/>
                          <a:ea typeface="Times New Roman"/>
                          <a:cs typeface="Arial"/>
                        </a:rPr>
                        <a:t> </a:t>
                      </a:r>
                      <a:endParaRPr lang="en-US" sz="2000" b="1" dirty="0">
                        <a:effectLst/>
                        <a:latin typeface="Calibri"/>
                        <a:ea typeface="Times New Roman"/>
                        <a:cs typeface="Arial"/>
                      </a:endParaRPr>
                    </a:p>
                    <a:p>
                      <a:pPr marL="0" marR="0" algn="l">
                        <a:lnSpc>
                          <a:spcPct val="150000"/>
                        </a:lnSpc>
                        <a:spcBef>
                          <a:spcPts val="0"/>
                        </a:spcBef>
                        <a:spcAft>
                          <a:spcPts val="0"/>
                        </a:spcAft>
                      </a:pPr>
                      <a:r>
                        <a:rPr lang="en-US" sz="2000" b="1" dirty="0">
                          <a:solidFill>
                            <a:srgbClr val="FFFFFF"/>
                          </a:solidFill>
                          <a:effectLst/>
                          <a:latin typeface="Times New Roman"/>
                          <a:ea typeface="Times New Roman"/>
                          <a:cs typeface="Arial"/>
                        </a:rPr>
                        <a:t>Variance In Delivery Time (hours)to destination</a:t>
                      </a:r>
                      <a:endParaRPr lang="en-US" sz="20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r>
              <a:tr h="540476">
                <a:tc>
                  <a:txBody>
                    <a:bodyPr/>
                    <a:lstStyle/>
                    <a:p>
                      <a:pPr marL="0" marR="0" algn="just">
                        <a:lnSpc>
                          <a:spcPct val="150000"/>
                        </a:lnSpc>
                        <a:spcBef>
                          <a:spcPts val="0"/>
                        </a:spcBef>
                        <a:spcAft>
                          <a:spcPts val="0"/>
                        </a:spcAft>
                      </a:pPr>
                      <a:r>
                        <a:rPr lang="en-US" sz="2400" b="1">
                          <a:effectLst/>
                          <a:latin typeface="Times New Roman"/>
                          <a:ea typeface="Times New Roman"/>
                          <a:cs typeface="Arial"/>
                        </a:rPr>
                        <a:t>Nablus </a:t>
                      </a:r>
                      <a:endParaRPr lang="en-US" sz="2400" b="1">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400" b="1" dirty="0">
                          <a:solidFill>
                            <a:srgbClr val="000000"/>
                          </a:solidFill>
                          <a:effectLst/>
                          <a:latin typeface="Times New Roman"/>
                          <a:ea typeface="Times New Roman"/>
                          <a:cs typeface="Arial"/>
                        </a:rPr>
                        <a:t>120.2959</a:t>
                      </a:r>
                      <a:endParaRPr lang="en-US" sz="24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400" b="1">
                          <a:solidFill>
                            <a:srgbClr val="000000"/>
                          </a:solidFill>
                          <a:effectLst/>
                          <a:latin typeface="Times New Roman"/>
                          <a:ea typeface="Times New Roman"/>
                          <a:cs typeface="Arial"/>
                        </a:rPr>
                        <a:t>8968.773</a:t>
                      </a:r>
                      <a:endParaRPr lang="en-US" sz="2400" b="1">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476">
                <a:tc>
                  <a:txBody>
                    <a:bodyPr/>
                    <a:lstStyle/>
                    <a:p>
                      <a:pPr marL="0" marR="0" algn="just">
                        <a:lnSpc>
                          <a:spcPct val="150000"/>
                        </a:lnSpc>
                        <a:spcBef>
                          <a:spcPts val="0"/>
                        </a:spcBef>
                        <a:spcAft>
                          <a:spcPts val="0"/>
                        </a:spcAft>
                      </a:pPr>
                      <a:r>
                        <a:rPr lang="en-US" sz="2400" b="1">
                          <a:solidFill>
                            <a:srgbClr val="000000"/>
                          </a:solidFill>
                          <a:effectLst/>
                          <a:latin typeface="Times New Roman"/>
                          <a:ea typeface="Times New Roman"/>
                          <a:cs typeface="Arial"/>
                        </a:rPr>
                        <a:t>Jenin</a:t>
                      </a:r>
                      <a:endParaRPr lang="en-US" sz="2400" b="1">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400" b="1" dirty="0">
                          <a:solidFill>
                            <a:srgbClr val="000000"/>
                          </a:solidFill>
                          <a:effectLst/>
                          <a:latin typeface="Times New Roman"/>
                          <a:ea typeface="Times New Roman"/>
                          <a:cs typeface="Arial"/>
                        </a:rPr>
                        <a:t>113.662</a:t>
                      </a:r>
                      <a:endParaRPr lang="en-US" sz="24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400" b="1">
                          <a:solidFill>
                            <a:srgbClr val="000000"/>
                          </a:solidFill>
                          <a:effectLst/>
                          <a:latin typeface="Times New Roman"/>
                          <a:ea typeface="Times New Roman"/>
                          <a:cs typeface="Arial"/>
                        </a:rPr>
                        <a:t>8380.002</a:t>
                      </a:r>
                      <a:endParaRPr lang="en-US" sz="2400" b="1">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476">
                <a:tc>
                  <a:txBody>
                    <a:bodyPr/>
                    <a:lstStyle/>
                    <a:p>
                      <a:pPr marL="0" marR="0" algn="just">
                        <a:lnSpc>
                          <a:spcPct val="150000"/>
                        </a:lnSpc>
                        <a:spcBef>
                          <a:spcPts val="0"/>
                        </a:spcBef>
                        <a:spcAft>
                          <a:spcPts val="0"/>
                        </a:spcAft>
                      </a:pPr>
                      <a:r>
                        <a:rPr lang="en-US" sz="2400" b="1">
                          <a:effectLst/>
                          <a:latin typeface="Times New Roman"/>
                          <a:ea typeface="Times New Roman"/>
                          <a:cs typeface="Arial"/>
                        </a:rPr>
                        <a:t>Salfeet</a:t>
                      </a:r>
                      <a:endParaRPr lang="en-US" sz="2400" b="1">
                        <a:effectLst/>
                        <a:latin typeface="Calibri"/>
                        <a:ea typeface="Times New Roman"/>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400" b="1" dirty="0">
                          <a:solidFill>
                            <a:srgbClr val="000000"/>
                          </a:solidFill>
                          <a:effectLst/>
                          <a:latin typeface="Times New Roman"/>
                          <a:ea typeface="Times New Roman"/>
                          <a:cs typeface="Arial"/>
                        </a:rPr>
                        <a:t>87.15435</a:t>
                      </a:r>
                      <a:endParaRPr lang="en-US" sz="24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400" b="1" dirty="0">
                          <a:solidFill>
                            <a:srgbClr val="000000"/>
                          </a:solidFill>
                          <a:effectLst/>
                          <a:latin typeface="Times New Roman"/>
                          <a:ea typeface="Times New Roman"/>
                          <a:cs typeface="Arial"/>
                        </a:rPr>
                        <a:t>6509.521</a:t>
                      </a:r>
                      <a:endParaRPr lang="en-US" sz="24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540476">
                <a:tc>
                  <a:txBody>
                    <a:bodyPr/>
                    <a:lstStyle/>
                    <a:p>
                      <a:pPr marL="0" marR="0" algn="just">
                        <a:lnSpc>
                          <a:spcPct val="150000"/>
                        </a:lnSpc>
                        <a:spcBef>
                          <a:spcPts val="0"/>
                        </a:spcBef>
                        <a:spcAft>
                          <a:spcPts val="0"/>
                        </a:spcAft>
                      </a:pPr>
                      <a:r>
                        <a:rPr lang="en-US" sz="2400" b="1">
                          <a:effectLst/>
                          <a:latin typeface="Times New Roman"/>
                          <a:ea typeface="Times New Roman"/>
                          <a:cs typeface="Arial"/>
                        </a:rPr>
                        <a:t>Tolkarem</a:t>
                      </a:r>
                      <a:endParaRPr lang="en-US" sz="2400" b="1">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400" b="1">
                          <a:solidFill>
                            <a:srgbClr val="000000"/>
                          </a:solidFill>
                          <a:effectLst/>
                          <a:latin typeface="Times New Roman"/>
                          <a:ea typeface="Times New Roman"/>
                          <a:cs typeface="Arial"/>
                        </a:rPr>
                        <a:t>108.9919</a:t>
                      </a:r>
                      <a:endParaRPr lang="en-US" sz="2400" b="1">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400" b="1" dirty="0">
                          <a:solidFill>
                            <a:srgbClr val="000000"/>
                          </a:solidFill>
                          <a:effectLst/>
                          <a:latin typeface="Times New Roman"/>
                          <a:ea typeface="Times New Roman"/>
                          <a:cs typeface="Arial"/>
                        </a:rPr>
                        <a:t>8047.466</a:t>
                      </a:r>
                      <a:endParaRPr lang="en-US" sz="24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476">
                <a:tc>
                  <a:txBody>
                    <a:bodyPr/>
                    <a:lstStyle/>
                    <a:p>
                      <a:pPr marL="0" marR="0" algn="just">
                        <a:lnSpc>
                          <a:spcPct val="150000"/>
                        </a:lnSpc>
                        <a:spcBef>
                          <a:spcPts val="0"/>
                        </a:spcBef>
                        <a:spcAft>
                          <a:spcPts val="0"/>
                        </a:spcAft>
                      </a:pPr>
                      <a:r>
                        <a:rPr lang="en-US" sz="2400" b="1">
                          <a:effectLst/>
                          <a:latin typeface="Times New Roman"/>
                          <a:ea typeface="Times New Roman"/>
                          <a:cs typeface="Arial"/>
                        </a:rPr>
                        <a:t>Qalqelia</a:t>
                      </a:r>
                      <a:endParaRPr lang="en-US" sz="2400" b="1">
                        <a:effectLst/>
                        <a:latin typeface="Calibri"/>
                        <a:ea typeface="Times New Roman"/>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400" b="1">
                          <a:solidFill>
                            <a:srgbClr val="000000"/>
                          </a:solidFill>
                          <a:effectLst/>
                          <a:latin typeface="Times New Roman"/>
                          <a:ea typeface="Times New Roman"/>
                          <a:cs typeface="Arial"/>
                        </a:rPr>
                        <a:t>89.15764</a:t>
                      </a:r>
                      <a:endParaRPr lang="en-US" sz="2400" b="1">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400" b="1" dirty="0">
                          <a:solidFill>
                            <a:srgbClr val="000000"/>
                          </a:solidFill>
                          <a:effectLst/>
                          <a:latin typeface="Times New Roman"/>
                          <a:ea typeface="Times New Roman"/>
                          <a:cs typeface="Arial"/>
                        </a:rPr>
                        <a:t>5295.834</a:t>
                      </a:r>
                      <a:endParaRPr lang="en-US" sz="24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540476">
                <a:tc>
                  <a:txBody>
                    <a:bodyPr/>
                    <a:lstStyle/>
                    <a:p>
                      <a:pPr marL="0" marR="0" algn="just">
                        <a:lnSpc>
                          <a:spcPct val="150000"/>
                        </a:lnSpc>
                        <a:spcBef>
                          <a:spcPts val="0"/>
                        </a:spcBef>
                        <a:spcAft>
                          <a:spcPts val="0"/>
                        </a:spcAft>
                      </a:pPr>
                      <a:r>
                        <a:rPr lang="en-US" sz="2400" b="1" dirty="0">
                          <a:effectLst/>
                          <a:latin typeface="Times New Roman"/>
                          <a:ea typeface="Times New Roman"/>
                          <a:cs typeface="Arial"/>
                        </a:rPr>
                        <a:t>Ramallah</a:t>
                      </a:r>
                      <a:endParaRPr lang="en-US" sz="24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400" b="1">
                          <a:solidFill>
                            <a:srgbClr val="000000"/>
                          </a:solidFill>
                          <a:effectLst/>
                          <a:latin typeface="Times New Roman"/>
                          <a:ea typeface="Times New Roman"/>
                          <a:cs typeface="Arial"/>
                        </a:rPr>
                        <a:t>91.14491</a:t>
                      </a:r>
                      <a:endParaRPr lang="en-US" sz="2400" b="1">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400" b="1" dirty="0">
                          <a:solidFill>
                            <a:srgbClr val="000000"/>
                          </a:solidFill>
                          <a:effectLst/>
                          <a:latin typeface="Times New Roman"/>
                          <a:ea typeface="Times New Roman"/>
                          <a:cs typeface="Arial"/>
                        </a:rPr>
                        <a:t>6227.816</a:t>
                      </a:r>
                      <a:endParaRPr lang="en-US" sz="24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Slide Number Placeholder 3"/>
          <p:cNvSpPr>
            <a:spLocks noGrp="1"/>
          </p:cNvSpPr>
          <p:nvPr>
            <p:ph type="sldNum" sz="quarter" idx="12"/>
          </p:nvPr>
        </p:nvSpPr>
        <p:spPr/>
        <p:txBody>
          <a:bodyPr/>
          <a:lstStyle/>
          <a:p>
            <a:fld id="{8A1BFB13-CF7A-47D6-9D83-2CB1BCFEFFF0}" type="slidenum">
              <a:rPr lang="en-US" smtClean="0"/>
              <a:pPr/>
              <a:t>19</a:t>
            </a:fld>
            <a:endParaRPr lang="en-US"/>
          </a:p>
        </p:txBody>
      </p:sp>
    </p:spTree>
    <p:extLst>
      <p:ext uri="{BB962C8B-B14F-4D97-AF65-F5344CB8AC3E}">
        <p14:creationId xmlns="" xmlns:p14="http://schemas.microsoft.com/office/powerpoint/2010/main" val="3437464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solidFill>
                  <a:srgbClr val="FF0000"/>
                </a:solidFill>
                <a:effectLst>
                  <a:outerShdw blurRad="38100" dist="38100" dir="2700000" algn="tl">
                    <a:srgbClr val="000000">
                      <a:alpha val="43137"/>
                    </a:srgbClr>
                  </a:outerShdw>
                </a:effectLst>
              </a:rPr>
              <a:t>Contents</a:t>
            </a:r>
            <a:r>
              <a:rPr lang="en-US" b="1" dirty="0"/>
              <a:t> </a:t>
            </a:r>
          </a:p>
        </p:txBody>
      </p:sp>
      <p:sp>
        <p:nvSpPr>
          <p:cNvPr id="3" name="Content Placeholder 2"/>
          <p:cNvSpPr>
            <a:spLocks noGrp="1"/>
          </p:cNvSpPr>
          <p:nvPr>
            <p:ph idx="1"/>
          </p:nvPr>
        </p:nvSpPr>
        <p:spPr/>
        <p:txBody>
          <a:bodyPr>
            <a:normAutofit/>
          </a:bodyPr>
          <a:lstStyle/>
          <a:p>
            <a:r>
              <a:rPr lang="en-US" dirty="0" smtClean="0"/>
              <a:t>Background</a:t>
            </a:r>
          </a:p>
          <a:p>
            <a:r>
              <a:rPr lang="en-US" dirty="0"/>
              <a:t>Literature </a:t>
            </a:r>
            <a:r>
              <a:rPr lang="en-US" dirty="0" smtClean="0"/>
              <a:t>Review</a:t>
            </a:r>
          </a:p>
          <a:p>
            <a:r>
              <a:rPr lang="en-US" dirty="0" smtClean="0"/>
              <a:t>Problem Statement </a:t>
            </a:r>
          </a:p>
          <a:p>
            <a:r>
              <a:rPr lang="en-US" dirty="0" smtClean="0"/>
              <a:t>Methodology </a:t>
            </a:r>
          </a:p>
          <a:p>
            <a:r>
              <a:rPr lang="en-US" dirty="0" smtClean="0"/>
              <a:t>Theory of the Work</a:t>
            </a:r>
          </a:p>
          <a:p>
            <a:r>
              <a:rPr lang="en-US" dirty="0" smtClean="0"/>
              <a:t>Results </a:t>
            </a:r>
          </a:p>
          <a:p>
            <a:r>
              <a:rPr lang="en-US" dirty="0" smtClean="0"/>
              <a:t>Conclusion and </a:t>
            </a:r>
            <a:r>
              <a:rPr lang="en-US" dirty="0" smtClean="0"/>
              <a:t>recommendations </a:t>
            </a:r>
            <a:endParaRPr lang="en-US" dirty="0" smtClean="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8A1BFB13-CF7A-47D6-9D83-2CB1BCFEFFF0}" type="slidenum">
              <a:rPr lang="en-US" smtClean="0"/>
              <a:pPr/>
              <a:t>2</a:t>
            </a:fld>
            <a:endParaRPr lang="en-US"/>
          </a:p>
        </p:txBody>
      </p:sp>
    </p:spTree>
    <p:extLst>
      <p:ext uri="{BB962C8B-B14F-4D97-AF65-F5344CB8AC3E}">
        <p14:creationId xmlns="" xmlns:p14="http://schemas.microsoft.com/office/powerpoint/2010/main" val="2377393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2. </a:t>
            </a:r>
            <a:r>
              <a:rPr lang="en-US" dirty="0"/>
              <a:t>Delay Rate and Returns</a:t>
            </a:r>
          </a:p>
        </p:txBody>
      </p:sp>
      <p:sp>
        <p:nvSpPr>
          <p:cNvPr id="3" name="Content Placeholder 2"/>
          <p:cNvSpPr>
            <a:spLocks noGrp="1"/>
          </p:cNvSpPr>
          <p:nvPr>
            <p:ph idx="1"/>
          </p:nvPr>
        </p:nvSpPr>
        <p:spPr/>
        <p:txBody>
          <a:bodyPr/>
          <a:lstStyle/>
          <a:p>
            <a:endParaRPr lang="en-US" dirty="0" smtClean="0"/>
          </a:p>
          <a:p>
            <a:r>
              <a:rPr lang="en-US" dirty="0" smtClean="0"/>
              <a:t>There </a:t>
            </a:r>
            <a:r>
              <a:rPr lang="en-US" dirty="0"/>
              <a:t>is a 1.725795 % returns orders for different </a:t>
            </a:r>
            <a:r>
              <a:rPr lang="en-US" dirty="0" smtClean="0"/>
              <a:t>reason.</a:t>
            </a:r>
          </a:p>
          <a:p>
            <a:pPr marL="0" indent="0">
              <a:buNone/>
            </a:pPr>
            <a:endParaRPr lang="en-US" dirty="0" smtClean="0"/>
          </a:p>
          <a:p>
            <a:r>
              <a:rPr lang="en-US" dirty="0"/>
              <a:t>D</a:t>
            </a:r>
            <a:r>
              <a:rPr lang="en-US" dirty="0" smtClean="0"/>
              <a:t>elivery </a:t>
            </a:r>
            <a:r>
              <a:rPr lang="en-US" dirty="0"/>
              <a:t>rate for the cities three days that is equivalent of 72 working </a:t>
            </a:r>
            <a:r>
              <a:rPr lang="en-US" dirty="0" smtClean="0"/>
              <a:t>hours.</a:t>
            </a:r>
            <a:endParaRPr lang="en-US" dirty="0"/>
          </a:p>
        </p:txBody>
      </p:sp>
      <p:sp>
        <p:nvSpPr>
          <p:cNvPr id="4" name="Slide Number Placeholder 3"/>
          <p:cNvSpPr>
            <a:spLocks noGrp="1"/>
          </p:cNvSpPr>
          <p:nvPr>
            <p:ph type="sldNum" sz="quarter" idx="12"/>
          </p:nvPr>
        </p:nvSpPr>
        <p:spPr/>
        <p:txBody>
          <a:bodyPr/>
          <a:lstStyle/>
          <a:p>
            <a:fld id="{8A1BFB13-CF7A-47D6-9D83-2CB1BCFEFFF0}" type="slidenum">
              <a:rPr lang="en-US" smtClean="0"/>
              <a:pPr/>
              <a:t>20</a:t>
            </a:fld>
            <a:endParaRPr lang="en-US"/>
          </a:p>
        </p:txBody>
      </p:sp>
    </p:spTree>
    <p:extLst>
      <p:ext uri="{BB962C8B-B14F-4D97-AF65-F5344CB8AC3E}">
        <p14:creationId xmlns="" xmlns:p14="http://schemas.microsoft.com/office/powerpoint/2010/main" val="2330386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normAutofit fontScale="90000"/>
          </a:bodyPr>
          <a:lstStyle/>
          <a:p>
            <a:r>
              <a:rPr lang="en-US" b="1" dirty="0"/>
              <a:t>Average Delays in (hours) for North Area Region</a:t>
            </a:r>
            <a:br>
              <a:rPr lang="en-US" b="1" dirty="0"/>
            </a:b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2930326275"/>
              </p:ext>
            </p:extLst>
          </p:nvPr>
        </p:nvGraphicFramePr>
        <p:xfrm>
          <a:off x="1143000" y="1295400"/>
          <a:ext cx="6553199" cy="5669280"/>
        </p:xfrm>
        <a:graphic>
          <a:graphicData uri="http://schemas.openxmlformats.org/drawingml/2006/table">
            <a:tbl>
              <a:tblPr firstRow="1" firstCol="1" bandRow="1"/>
              <a:tblGrid>
                <a:gridCol w="3389387"/>
                <a:gridCol w="3163812"/>
              </a:tblGrid>
              <a:tr h="439384">
                <a:tc>
                  <a:txBody>
                    <a:bodyPr/>
                    <a:lstStyle/>
                    <a:p>
                      <a:pPr marL="0" marR="0" algn="just">
                        <a:lnSpc>
                          <a:spcPct val="150000"/>
                        </a:lnSpc>
                        <a:spcBef>
                          <a:spcPts val="0"/>
                        </a:spcBef>
                        <a:spcAft>
                          <a:spcPts val="0"/>
                        </a:spcAft>
                      </a:pPr>
                      <a:r>
                        <a:rPr lang="en-US" sz="2400" b="1" dirty="0">
                          <a:solidFill>
                            <a:srgbClr val="FFFFFF"/>
                          </a:solidFill>
                          <a:effectLst/>
                          <a:latin typeface="Times New Roman"/>
                          <a:ea typeface="Times New Roman"/>
                          <a:cs typeface="Arial"/>
                        </a:rPr>
                        <a:t>Origin</a:t>
                      </a:r>
                      <a:r>
                        <a:rPr lang="en-US" sz="1200" dirty="0">
                          <a:solidFill>
                            <a:srgbClr val="FFFFFF"/>
                          </a:solidFill>
                          <a:effectLst/>
                          <a:latin typeface="Times New Roman"/>
                          <a:ea typeface="Times New Roman"/>
                          <a:cs typeface="Arial"/>
                        </a:rPr>
                        <a:t> </a:t>
                      </a:r>
                      <a:endParaRPr lang="en-US" sz="11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just">
                        <a:lnSpc>
                          <a:spcPct val="150000"/>
                        </a:lnSpc>
                        <a:spcBef>
                          <a:spcPts val="0"/>
                        </a:spcBef>
                        <a:spcAft>
                          <a:spcPts val="0"/>
                        </a:spcAft>
                      </a:pPr>
                      <a:r>
                        <a:rPr lang="en-US" sz="2400" dirty="0">
                          <a:solidFill>
                            <a:srgbClr val="FFFFFF"/>
                          </a:solidFill>
                          <a:effectLst/>
                          <a:latin typeface="Times New Roman"/>
                          <a:ea typeface="Times New Roman"/>
                          <a:cs typeface="Arial"/>
                        </a:rPr>
                        <a:t>Average number of hours delays </a:t>
                      </a:r>
                      <a:endParaRPr lang="en-US" sz="24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r>
              <a:tr h="640182">
                <a:tc>
                  <a:txBody>
                    <a:bodyPr/>
                    <a:lstStyle/>
                    <a:p>
                      <a:pPr marL="0" marR="0" algn="just">
                        <a:lnSpc>
                          <a:spcPct val="150000"/>
                        </a:lnSpc>
                        <a:spcBef>
                          <a:spcPts val="0"/>
                        </a:spcBef>
                        <a:spcAft>
                          <a:spcPts val="0"/>
                        </a:spcAft>
                      </a:pPr>
                      <a:r>
                        <a:rPr lang="en-US" sz="2000" b="1" dirty="0">
                          <a:solidFill>
                            <a:srgbClr val="000000"/>
                          </a:solidFill>
                          <a:effectLst/>
                          <a:latin typeface="Times New Roman"/>
                          <a:ea typeface="Times New Roman"/>
                          <a:cs typeface="Arial"/>
                        </a:rPr>
                        <a:t>Nablus</a:t>
                      </a:r>
                      <a:endParaRPr lang="en-US" sz="20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b="1">
                          <a:solidFill>
                            <a:srgbClr val="000000"/>
                          </a:solidFill>
                          <a:effectLst/>
                          <a:latin typeface="Times New Roman"/>
                          <a:ea typeface="Times New Roman"/>
                          <a:cs typeface="Arial"/>
                        </a:rPr>
                        <a:t>40.0866</a:t>
                      </a:r>
                      <a:endParaRPr lang="en-US" sz="2000" b="1">
                        <a:effectLst/>
                        <a:latin typeface="Calibri"/>
                        <a:ea typeface="Times New Roman"/>
                        <a:cs typeface="Arial"/>
                      </a:endParaRPr>
                    </a:p>
                    <a:p>
                      <a:pPr marL="0" marR="0" algn="just">
                        <a:lnSpc>
                          <a:spcPct val="150000"/>
                        </a:lnSpc>
                        <a:spcBef>
                          <a:spcPts val="0"/>
                        </a:spcBef>
                        <a:spcAft>
                          <a:spcPts val="0"/>
                        </a:spcAft>
                      </a:pPr>
                      <a:r>
                        <a:rPr lang="en-US" sz="2000" b="1">
                          <a:solidFill>
                            <a:srgbClr val="000000"/>
                          </a:solidFill>
                          <a:effectLst/>
                          <a:latin typeface="Times New Roman"/>
                          <a:ea typeface="Times New Roman"/>
                          <a:cs typeface="Arial"/>
                        </a:rPr>
                        <a:t> </a:t>
                      </a:r>
                      <a:endParaRPr lang="en-US" sz="2000" b="1">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0182">
                <a:tc>
                  <a:txBody>
                    <a:bodyPr/>
                    <a:lstStyle/>
                    <a:p>
                      <a:pPr marL="0" marR="0" algn="just">
                        <a:lnSpc>
                          <a:spcPct val="150000"/>
                        </a:lnSpc>
                        <a:spcBef>
                          <a:spcPts val="0"/>
                        </a:spcBef>
                        <a:spcAft>
                          <a:spcPts val="0"/>
                        </a:spcAft>
                      </a:pPr>
                      <a:r>
                        <a:rPr lang="en-US" sz="2000" b="1" dirty="0">
                          <a:solidFill>
                            <a:srgbClr val="000000"/>
                          </a:solidFill>
                          <a:effectLst/>
                          <a:latin typeface="Times New Roman"/>
                          <a:ea typeface="Times New Roman"/>
                          <a:cs typeface="Arial"/>
                        </a:rPr>
                        <a:t>Salfeet</a:t>
                      </a:r>
                      <a:endParaRPr lang="en-US" sz="2000" b="1" dirty="0">
                        <a:effectLst/>
                        <a:latin typeface="Calibri"/>
                        <a:ea typeface="Times New Roman"/>
                        <a:cs typeface="Arial"/>
                      </a:endParaRPr>
                    </a:p>
                    <a:p>
                      <a:pPr marL="0" marR="0" algn="just">
                        <a:lnSpc>
                          <a:spcPct val="150000"/>
                        </a:lnSpc>
                        <a:spcBef>
                          <a:spcPts val="0"/>
                        </a:spcBef>
                        <a:spcAft>
                          <a:spcPts val="0"/>
                        </a:spcAft>
                      </a:pPr>
                      <a:r>
                        <a:rPr lang="en-US" sz="2000" b="1" dirty="0">
                          <a:effectLst/>
                          <a:latin typeface="Times New Roman"/>
                          <a:ea typeface="Times New Roman"/>
                          <a:cs typeface="Arial"/>
                        </a:rPr>
                        <a:t> </a:t>
                      </a:r>
                      <a:endParaRPr lang="en-US" sz="20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b="1">
                          <a:solidFill>
                            <a:srgbClr val="000000"/>
                          </a:solidFill>
                          <a:effectLst/>
                          <a:latin typeface="Times New Roman"/>
                          <a:ea typeface="Times New Roman"/>
                          <a:cs typeface="Arial"/>
                        </a:rPr>
                        <a:t>15.1543</a:t>
                      </a:r>
                      <a:endParaRPr lang="en-US" sz="2000" b="1">
                        <a:effectLst/>
                        <a:latin typeface="Calibri"/>
                        <a:ea typeface="Times New Roman"/>
                        <a:cs typeface="Arial"/>
                      </a:endParaRPr>
                    </a:p>
                    <a:p>
                      <a:pPr marL="0" marR="0" algn="just">
                        <a:lnSpc>
                          <a:spcPct val="150000"/>
                        </a:lnSpc>
                        <a:spcBef>
                          <a:spcPts val="0"/>
                        </a:spcBef>
                        <a:spcAft>
                          <a:spcPts val="0"/>
                        </a:spcAft>
                      </a:pPr>
                      <a:r>
                        <a:rPr lang="en-US" sz="2000" b="1">
                          <a:effectLst/>
                          <a:latin typeface="Times New Roman"/>
                          <a:ea typeface="Times New Roman"/>
                          <a:cs typeface="Arial"/>
                        </a:rPr>
                        <a:t> </a:t>
                      </a:r>
                      <a:endParaRPr lang="en-US" sz="2000" b="1">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0182">
                <a:tc>
                  <a:txBody>
                    <a:bodyPr/>
                    <a:lstStyle/>
                    <a:p>
                      <a:pPr marL="0" marR="0" algn="just">
                        <a:lnSpc>
                          <a:spcPct val="150000"/>
                        </a:lnSpc>
                        <a:spcBef>
                          <a:spcPts val="0"/>
                        </a:spcBef>
                        <a:spcAft>
                          <a:spcPts val="0"/>
                        </a:spcAft>
                      </a:pPr>
                      <a:r>
                        <a:rPr lang="en-US" sz="2000" b="1" dirty="0">
                          <a:solidFill>
                            <a:srgbClr val="000000"/>
                          </a:solidFill>
                          <a:effectLst/>
                          <a:latin typeface="Times New Roman"/>
                          <a:ea typeface="Times New Roman"/>
                          <a:cs typeface="Arial"/>
                        </a:rPr>
                        <a:t>Qalqelia</a:t>
                      </a:r>
                      <a:endParaRPr lang="en-US" sz="2000" b="1" dirty="0">
                        <a:effectLst/>
                        <a:latin typeface="Calibri"/>
                        <a:ea typeface="Times New Roman"/>
                        <a:cs typeface="Arial"/>
                      </a:endParaRPr>
                    </a:p>
                    <a:p>
                      <a:pPr marL="0" marR="0" algn="just">
                        <a:lnSpc>
                          <a:spcPct val="150000"/>
                        </a:lnSpc>
                        <a:spcBef>
                          <a:spcPts val="0"/>
                        </a:spcBef>
                        <a:spcAft>
                          <a:spcPts val="0"/>
                        </a:spcAft>
                      </a:pPr>
                      <a:r>
                        <a:rPr lang="en-US" sz="2000" b="1" dirty="0">
                          <a:effectLst/>
                          <a:latin typeface="Times New Roman"/>
                          <a:ea typeface="Times New Roman"/>
                          <a:cs typeface="Arial"/>
                        </a:rPr>
                        <a:t> </a:t>
                      </a:r>
                      <a:endParaRPr lang="en-US" sz="20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b="1">
                          <a:solidFill>
                            <a:srgbClr val="000000"/>
                          </a:solidFill>
                          <a:effectLst/>
                          <a:latin typeface="Times New Roman"/>
                          <a:ea typeface="Times New Roman"/>
                          <a:cs typeface="Arial"/>
                        </a:rPr>
                        <a:t>17.1576</a:t>
                      </a:r>
                      <a:endParaRPr lang="en-US" sz="2000" b="1">
                        <a:effectLst/>
                        <a:latin typeface="Calibri"/>
                        <a:ea typeface="Times New Roman"/>
                        <a:cs typeface="Arial"/>
                      </a:endParaRPr>
                    </a:p>
                    <a:p>
                      <a:pPr marL="0" marR="0" algn="just">
                        <a:lnSpc>
                          <a:spcPct val="150000"/>
                        </a:lnSpc>
                        <a:spcBef>
                          <a:spcPts val="0"/>
                        </a:spcBef>
                        <a:spcAft>
                          <a:spcPts val="0"/>
                        </a:spcAft>
                      </a:pPr>
                      <a:r>
                        <a:rPr lang="en-US" sz="2000" b="1">
                          <a:effectLst/>
                          <a:latin typeface="Times New Roman"/>
                          <a:ea typeface="Times New Roman"/>
                          <a:cs typeface="Arial"/>
                        </a:rPr>
                        <a:t> </a:t>
                      </a:r>
                      <a:endParaRPr lang="en-US" sz="2000" b="1">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0182">
                <a:tc>
                  <a:txBody>
                    <a:bodyPr/>
                    <a:lstStyle/>
                    <a:p>
                      <a:pPr marL="0" marR="0" algn="just">
                        <a:lnSpc>
                          <a:spcPct val="150000"/>
                        </a:lnSpc>
                        <a:spcBef>
                          <a:spcPts val="0"/>
                        </a:spcBef>
                        <a:spcAft>
                          <a:spcPts val="0"/>
                        </a:spcAft>
                      </a:pPr>
                      <a:r>
                        <a:rPr lang="en-US" sz="2000" b="1">
                          <a:solidFill>
                            <a:srgbClr val="000000"/>
                          </a:solidFill>
                          <a:effectLst/>
                          <a:latin typeface="Times New Roman"/>
                          <a:ea typeface="Times New Roman"/>
                          <a:cs typeface="Arial"/>
                        </a:rPr>
                        <a:t>Tolkarem</a:t>
                      </a:r>
                      <a:endParaRPr lang="en-US" sz="2000" b="1">
                        <a:effectLst/>
                        <a:latin typeface="Calibri"/>
                        <a:ea typeface="Times New Roman"/>
                        <a:cs typeface="Arial"/>
                      </a:endParaRPr>
                    </a:p>
                    <a:p>
                      <a:pPr marL="0" marR="0" algn="just">
                        <a:lnSpc>
                          <a:spcPct val="150000"/>
                        </a:lnSpc>
                        <a:spcBef>
                          <a:spcPts val="0"/>
                        </a:spcBef>
                        <a:spcAft>
                          <a:spcPts val="0"/>
                        </a:spcAft>
                      </a:pPr>
                      <a:r>
                        <a:rPr lang="en-US" sz="2000" b="1">
                          <a:effectLst/>
                          <a:latin typeface="Times New Roman"/>
                          <a:ea typeface="Times New Roman"/>
                          <a:cs typeface="Arial"/>
                        </a:rPr>
                        <a:t> </a:t>
                      </a:r>
                      <a:endParaRPr lang="en-US" sz="2000" b="1">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b="1">
                          <a:solidFill>
                            <a:srgbClr val="000000"/>
                          </a:solidFill>
                          <a:effectLst/>
                          <a:latin typeface="Times New Roman"/>
                          <a:ea typeface="Times New Roman"/>
                          <a:cs typeface="Arial"/>
                        </a:rPr>
                        <a:t>36.8821</a:t>
                      </a:r>
                      <a:endParaRPr lang="en-US" sz="2000" b="1">
                        <a:effectLst/>
                        <a:latin typeface="Calibri"/>
                        <a:ea typeface="Times New Roman"/>
                        <a:cs typeface="Arial"/>
                      </a:endParaRPr>
                    </a:p>
                    <a:p>
                      <a:pPr marL="0" marR="0" algn="just">
                        <a:lnSpc>
                          <a:spcPct val="150000"/>
                        </a:lnSpc>
                        <a:spcBef>
                          <a:spcPts val="0"/>
                        </a:spcBef>
                        <a:spcAft>
                          <a:spcPts val="0"/>
                        </a:spcAft>
                      </a:pPr>
                      <a:r>
                        <a:rPr lang="en-US" sz="2000" b="1">
                          <a:effectLst/>
                          <a:latin typeface="Times New Roman"/>
                          <a:ea typeface="Times New Roman"/>
                          <a:cs typeface="Arial"/>
                        </a:rPr>
                        <a:t> </a:t>
                      </a:r>
                      <a:endParaRPr lang="en-US" sz="2000" b="1">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0182">
                <a:tc>
                  <a:txBody>
                    <a:bodyPr/>
                    <a:lstStyle/>
                    <a:p>
                      <a:pPr marL="0" marR="0" algn="just">
                        <a:lnSpc>
                          <a:spcPct val="150000"/>
                        </a:lnSpc>
                        <a:spcBef>
                          <a:spcPts val="0"/>
                        </a:spcBef>
                        <a:spcAft>
                          <a:spcPts val="0"/>
                        </a:spcAft>
                      </a:pPr>
                      <a:r>
                        <a:rPr lang="en-US" sz="2000" b="1">
                          <a:solidFill>
                            <a:srgbClr val="000000"/>
                          </a:solidFill>
                          <a:effectLst/>
                          <a:latin typeface="Times New Roman"/>
                          <a:ea typeface="Times New Roman"/>
                          <a:cs typeface="Arial"/>
                        </a:rPr>
                        <a:t>Jenin </a:t>
                      </a:r>
                      <a:endParaRPr lang="en-US" sz="2000" b="1">
                        <a:effectLst/>
                        <a:latin typeface="Calibri"/>
                        <a:ea typeface="Times New Roman"/>
                        <a:cs typeface="Arial"/>
                      </a:endParaRPr>
                    </a:p>
                    <a:p>
                      <a:pPr marL="0" marR="0" algn="just">
                        <a:lnSpc>
                          <a:spcPct val="150000"/>
                        </a:lnSpc>
                        <a:spcBef>
                          <a:spcPts val="0"/>
                        </a:spcBef>
                        <a:spcAft>
                          <a:spcPts val="0"/>
                        </a:spcAft>
                      </a:pPr>
                      <a:r>
                        <a:rPr lang="en-US" sz="2000" b="1">
                          <a:solidFill>
                            <a:srgbClr val="000000"/>
                          </a:solidFill>
                          <a:effectLst/>
                          <a:latin typeface="Times New Roman"/>
                          <a:ea typeface="Times New Roman"/>
                          <a:cs typeface="Arial"/>
                        </a:rPr>
                        <a:t> </a:t>
                      </a:r>
                      <a:endParaRPr lang="en-US" sz="2000" b="1">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b="1" dirty="0">
                          <a:solidFill>
                            <a:srgbClr val="000000"/>
                          </a:solidFill>
                          <a:effectLst/>
                          <a:latin typeface="Times New Roman"/>
                          <a:ea typeface="Times New Roman"/>
                          <a:cs typeface="Arial"/>
                        </a:rPr>
                        <a:t>41.599</a:t>
                      </a:r>
                      <a:endParaRPr lang="en-US" sz="20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Slide Number Placeholder 4"/>
          <p:cNvSpPr>
            <a:spLocks noGrp="1"/>
          </p:cNvSpPr>
          <p:nvPr>
            <p:ph type="sldNum" sz="quarter" idx="12"/>
          </p:nvPr>
        </p:nvSpPr>
        <p:spPr/>
        <p:txBody>
          <a:bodyPr/>
          <a:lstStyle/>
          <a:p>
            <a:fld id="{8A1BFB13-CF7A-47D6-9D83-2CB1BCFEFFF0}" type="slidenum">
              <a:rPr lang="en-US" smtClean="0"/>
              <a:pPr/>
              <a:t>21</a:t>
            </a:fld>
            <a:endParaRPr lang="en-US"/>
          </a:p>
        </p:txBody>
      </p:sp>
    </p:spTree>
    <p:extLst>
      <p:ext uri="{BB962C8B-B14F-4D97-AF65-F5344CB8AC3E}">
        <p14:creationId xmlns="" xmlns:p14="http://schemas.microsoft.com/office/powerpoint/2010/main" val="32392981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a:t>
            </a:r>
            <a:r>
              <a:rPr lang="en-US" b="1" dirty="0" smtClean="0"/>
              <a:t>ost</a:t>
            </a:r>
            <a:endParaRPr lang="en-US" b="1" dirty="0"/>
          </a:p>
        </p:txBody>
      </p:sp>
      <p:sp>
        <p:nvSpPr>
          <p:cNvPr id="3" name="Content Placeholder 2"/>
          <p:cNvSpPr>
            <a:spLocks noGrp="1"/>
          </p:cNvSpPr>
          <p:nvPr>
            <p:ph idx="1"/>
          </p:nvPr>
        </p:nvSpPr>
        <p:spPr>
          <a:xfrm>
            <a:off x="457200" y="1219200"/>
            <a:ext cx="8229600" cy="4525963"/>
          </a:xfrm>
        </p:spPr>
        <p:txBody>
          <a:bodyPr/>
          <a:lstStyle/>
          <a:p>
            <a:r>
              <a:rPr lang="en-US" dirty="0"/>
              <a:t>C</a:t>
            </a:r>
            <a:r>
              <a:rPr lang="en-US" dirty="0" smtClean="0"/>
              <a:t>urrent  Running Costs </a:t>
            </a:r>
            <a:r>
              <a:rPr lang="en-US" dirty="0"/>
              <a:t>for Nablus </a:t>
            </a:r>
            <a:r>
              <a:rPr lang="en-US" dirty="0" smtClean="0"/>
              <a:t>office</a:t>
            </a:r>
          </a:p>
          <a:p>
            <a:endParaRPr lang="en-US" dirty="0"/>
          </a:p>
          <a:p>
            <a:endParaRPr lang="en-US" dirty="0"/>
          </a:p>
        </p:txBody>
      </p:sp>
      <p:graphicFrame>
        <p:nvGraphicFramePr>
          <p:cNvPr id="5" name="Table 4"/>
          <p:cNvGraphicFramePr>
            <a:graphicFrameLocks noGrp="1"/>
          </p:cNvGraphicFramePr>
          <p:nvPr>
            <p:extLst>
              <p:ext uri="{D42A27DB-BD31-4B8C-83A1-F6EECF244321}">
                <p14:modId xmlns="" xmlns:p14="http://schemas.microsoft.com/office/powerpoint/2010/main" val="112204524"/>
              </p:ext>
            </p:extLst>
          </p:nvPr>
        </p:nvGraphicFramePr>
        <p:xfrm>
          <a:off x="1295400" y="2057400"/>
          <a:ext cx="6477000" cy="4449154"/>
        </p:xfrm>
        <a:graphic>
          <a:graphicData uri="http://schemas.openxmlformats.org/drawingml/2006/table">
            <a:tbl>
              <a:tblPr firstRow="1" firstCol="1" bandRow="1"/>
              <a:tblGrid>
                <a:gridCol w="3124200"/>
                <a:gridCol w="3352800"/>
              </a:tblGrid>
              <a:tr h="609600">
                <a:tc>
                  <a:txBody>
                    <a:bodyPr/>
                    <a:lstStyle/>
                    <a:p>
                      <a:pPr marL="0" marR="0" algn="l">
                        <a:lnSpc>
                          <a:spcPct val="150000"/>
                        </a:lnSpc>
                        <a:spcBef>
                          <a:spcPts val="0"/>
                        </a:spcBef>
                        <a:spcAft>
                          <a:spcPts val="0"/>
                        </a:spcAft>
                      </a:pPr>
                      <a:r>
                        <a:rPr lang="en-US" sz="2000" b="1" dirty="0">
                          <a:solidFill>
                            <a:srgbClr val="FFFFFF"/>
                          </a:solidFill>
                          <a:effectLst/>
                          <a:latin typeface="Times New Roman"/>
                          <a:ea typeface="Times New Roman"/>
                          <a:cs typeface="Arial"/>
                        </a:rPr>
                        <a:t>Cost </a:t>
                      </a:r>
                      <a:endParaRPr lang="en-US" sz="20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l">
                        <a:lnSpc>
                          <a:spcPct val="150000"/>
                        </a:lnSpc>
                        <a:spcBef>
                          <a:spcPts val="0"/>
                        </a:spcBef>
                        <a:spcAft>
                          <a:spcPts val="0"/>
                        </a:spcAft>
                      </a:pPr>
                      <a:r>
                        <a:rPr lang="en-US" sz="2000" b="1" dirty="0">
                          <a:solidFill>
                            <a:srgbClr val="FFFFFF"/>
                          </a:solidFill>
                          <a:effectLst/>
                          <a:latin typeface="Times New Roman"/>
                          <a:ea typeface="Times New Roman"/>
                          <a:cs typeface="Arial"/>
                        </a:rPr>
                        <a:t>NIS per month  </a:t>
                      </a:r>
                      <a:endParaRPr lang="en-US" sz="20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r>
              <a:tr h="471977">
                <a:tc>
                  <a:txBody>
                    <a:bodyPr/>
                    <a:lstStyle/>
                    <a:p>
                      <a:pPr marL="0" marR="0" algn="l">
                        <a:lnSpc>
                          <a:spcPct val="150000"/>
                        </a:lnSpc>
                        <a:spcBef>
                          <a:spcPts val="0"/>
                        </a:spcBef>
                        <a:spcAft>
                          <a:spcPts val="0"/>
                        </a:spcAft>
                      </a:pPr>
                      <a:r>
                        <a:rPr lang="en-US" sz="2000" b="1" dirty="0">
                          <a:effectLst/>
                          <a:latin typeface="Times New Roman"/>
                          <a:ea typeface="Times New Roman"/>
                          <a:cs typeface="Arial"/>
                        </a:rPr>
                        <a:t>Wages </a:t>
                      </a:r>
                      <a:endParaRPr lang="en-US" sz="20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2000" b="1">
                          <a:solidFill>
                            <a:srgbClr val="000000"/>
                          </a:solidFill>
                          <a:effectLst/>
                          <a:latin typeface="Times New Roman"/>
                          <a:ea typeface="Times New Roman"/>
                          <a:cs typeface="Arial"/>
                        </a:rPr>
                        <a:t>21489</a:t>
                      </a:r>
                      <a:endParaRPr lang="en-US" sz="2000" b="1">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1977">
                <a:tc>
                  <a:txBody>
                    <a:bodyPr/>
                    <a:lstStyle/>
                    <a:p>
                      <a:pPr marL="0" marR="0" algn="l">
                        <a:lnSpc>
                          <a:spcPct val="150000"/>
                        </a:lnSpc>
                        <a:spcBef>
                          <a:spcPts val="0"/>
                        </a:spcBef>
                        <a:spcAft>
                          <a:spcPts val="0"/>
                        </a:spcAft>
                      </a:pPr>
                      <a:r>
                        <a:rPr lang="en-US" sz="2000" b="1" dirty="0">
                          <a:effectLst/>
                          <a:latin typeface="Times New Roman"/>
                          <a:ea typeface="Times New Roman"/>
                          <a:cs typeface="Arial"/>
                        </a:rPr>
                        <a:t>Transportation </a:t>
                      </a:r>
                      <a:endParaRPr lang="en-US" sz="20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2000" b="1">
                          <a:solidFill>
                            <a:srgbClr val="000000"/>
                          </a:solidFill>
                          <a:effectLst/>
                          <a:latin typeface="Times New Roman"/>
                          <a:ea typeface="Times New Roman"/>
                          <a:cs typeface="Arial"/>
                        </a:rPr>
                        <a:t>19138</a:t>
                      </a:r>
                      <a:endParaRPr lang="en-US" sz="2000" b="1">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1977">
                <a:tc>
                  <a:txBody>
                    <a:bodyPr/>
                    <a:lstStyle/>
                    <a:p>
                      <a:pPr marL="0" marR="0" algn="l">
                        <a:lnSpc>
                          <a:spcPct val="150000"/>
                        </a:lnSpc>
                        <a:spcBef>
                          <a:spcPts val="0"/>
                        </a:spcBef>
                        <a:spcAft>
                          <a:spcPts val="0"/>
                        </a:spcAft>
                      </a:pPr>
                      <a:r>
                        <a:rPr lang="en-US" sz="2000" b="1" dirty="0">
                          <a:effectLst/>
                          <a:latin typeface="Times New Roman"/>
                          <a:ea typeface="Times New Roman"/>
                          <a:cs typeface="Arial"/>
                        </a:rPr>
                        <a:t>Rent </a:t>
                      </a:r>
                      <a:endParaRPr lang="en-US" sz="20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2000" b="1">
                          <a:solidFill>
                            <a:srgbClr val="000000"/>
                          </a:solidFill>
                          <a:effectLst/>
                          <a:latin typeface="Times New Roman"/>
                          <a:ea typeface="Times New Roman"/>
                          <a:cs typeface="Arial"/>
                        </a:rPr>
                        <a:t>1700</a:t>
                      </a:r>
                      <a:endParaRPr lang="en-US" sz="2000" b="1">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1977">
                <a:tc>
                  <a:txBody>
                    <a:bodyPr/>
                    <a:lstStyle/>
                    <a:p>
                      <a:pPr marL="0" marR="0" algn="l">
                        <a:lnSpc>
                          <a:spcPct val="150000"/>
                        </a:lnSpc>
                        <a:spcBef>
                          <a:spcPts val="0"/>
                        </a:spcBef>
                        <a:spcAft>
                          <a:spcPts val="0"/>
                        </a:spcAft>
                      </a:pPr>
                      <a:r>
                        <a:rPr lang="en-US" sz="2000" b="1" dirty="0">
                          <a:effectLst/>
                          <a:latin typeface="Times New Roman"/>
                          <a:ea typeface="Times New Roman"/>
                          <a:cs typeface="Arial"/>
                        </a:rPr>
                        <a:t>Electricity</a:t>
                      </a:r>
                      <a:endParaRPr lang="en-US" sz="20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2000" b="1">
                          <a:solidFill>
                            <a:srgbClr val="000000"/>
                          </a:solidFill>
                          <a:effectLst/>
                          <a:latin typeface="Times New Roman"/>
                          <a:ea typeface="Times New Roman"/>
                          <a:cs typeface="Arial"/>
                        </a:rPr>
                        <a:t>250</a:t>
                      </a:r>
                      <a:endParaRPr lang="en-US" sz="2000" b="1">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5715">
                <a:tc>
                  <a:txBody>
                    <a:bodyPr/>
                    <a:lstStyle/>
                    <a:p>
                      <a:pPr marL="0" marR="0" algn="l">
                        <a:lnSpc>
                          <a:spcPct val="150000"/>
                        </a:lnSpc>
                        <a:spcBef>
                          <a:spcPts val="0"/>
                        </a:spcBef>
                        <a:spcAft>
                          <a:spcPts val="0"/>
                        </a:spcAft>
                      </a:pPr>
                      <a:r>
                        <a:rPr lang="en-US" sz="2000" b="1" dirty="0">
                          <a:effectLst/>
                          <a:latin typeface="Times New Roman"/>
                          <a:ea typeface="Times New Roman"/>
                          <a:cs typeface="Arial"/>
                        </a:rPr>
                        <a:t>Telephones and Internet </a:t>
                      </a:r>
                      <a:endParaRPr lang="en-US" sz="20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2000" b="1" dirty="0">
                          <a:solidFill>
                            <a:srgbClr val="000000"/>
                          </a:solidFill>
                          <a:effectLst/>
                          <a:latin typeface="Times New Roman"/>
                          <a:ea typeface="Times New Roman"/>
                          <a:cs typeface="Arial"/>
                        </a:rPr>
                        <a:t>592</a:t>
                      </a:r>
                      <a:endParaRPr lang="en-US" sz="20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1977">
                <a:tc>
                  <a:txBody>
                    <a:bodyPr/>
                    <a:lstStyle/>
                    <a:p>
                      <a:pPr marL="0" marR="0" algn="l">
                        <a:lnSpc>
                          <a:spcPct val="150000"/>
                        </a:lnSpc>
                        <a:spcBef>
                          <a:spcPts val="0"/>
                        </a:spcBef>
                        <a:spcAft>
                          <a:spcPts val="0"/>
                        </a:spcAft>
                      </a:pPr>
                      <a:r>
                        <a:rPr lang="en-US" sz="2000" b="1" dirty="0">
                          <a:effectLst/>
                          <a:latin typeface="Times New Roman"/>
                          <a:ea typeface="Times New Roman"/>
                          <a:cs typeface="Arial"/>
                        </a:rPr>
                        <a:t>Water </a:t>
                      </a:r>
                      <a:endParaRPr lang="en-US" sz="20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2000" b="1" dirty="0">
                          <a:solidFill>
                            <a:srgbClr val="000000"/>
                          </a:solidFill>
                          <a:effectLst/>
                          <a:latin typeface="Times New Roman"/>
                          <a:ea typeface="Times New Roman"/>
                          <a:cs typeface="Arial"/>
                        </a:rPr>
                        <a:t>100</a:t>
                      </a:r>
                      <a:endParaRPr lang="en-US" sz="20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1977">
                <a:tc>
                  <a:txBody>
                    <a:bodyPr/>
                    <a:lstStyle/>
                    <a:p>
                      <a:pPr marL="0" marR="0" algn="l">
                        <a:lnSpc>
                          <a:spcPct val="150000"/>
                        </a:lnSpc>
                        <a:spcBef>
                          <a:spcPts val="0"/>
                        </a:spcBef>
                        <a:spcAft>
                          <a:spcPts val="0"/>
                        </a:spcAft>
                      </a:pPr>
                      <a:r>
                        <a:rPr lang="en-US" sz="2000" b="1">
                          <a:effectLst/>
                          <a:latin typeface="Times New Roman"/>
                          <a:ea typeface="Times New Roman"/>
                          <a:cs typeface="Arial"/>
                        </a:rPr>
                        <a:t>Consumables </a:t>
                      </a:r>
                      <a:endParaRPr lang="en-US" sz="2000" b="1">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2000" b="1" dirty="0">
                          <a:effectLst/>
                          <a:latin typeface="Times New Roman"/>
                          <a:ea typeface="Times New Roman"/>
                          <a:cs typeface="Arial"/>
                        </a:rPr>
                        <a:t>300</a:t>
                      </a:r>
                      <a:endParaRPr lang="en-US" sz="20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1977">
                <a:tc>
                  <a:txBody>
                    <a:bodyPr/>
                    <a:lstStyle/>
                    <a:p>
                      <a:pPr marL="0" marR="0" algn="l">
                        <a:lnSpc>
                          <a:spcPct val="150000"/>
                        </a:lnSpc>
                        <a:spcBef>
                          <a:spcPts val="0"/>
                        </a:spcBef>
                        <a:spcAft>
                          <a:spcPts val="0"/>
                        </a:spcAft>
                      </a:pPr>
                      <a:r>
                        <a:rPr lang="en-US" sz="2000" b="1">
                          <a:effectLst/>
                          <a:latin typeface="Times New Roman"/>
                          <a:ea typeface="Times New Roman"/>
                          <a:cs typeface="Arial"/>
                        </a:rPr>
                        <a:t>Total </a:t>
                      </a:r>
                      <a:endParaRPr lang="en-US" sz="2000" b="1">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2000" b="1" dirty="0">
                          <a:solidFill>
                            <a:srgbClr val="000000"/>
                          </a:solidFill>
                          <a:effectLst/>
                          <a:latin typeface="Times New Roman"/>
                          <a:ea typeface="Times New Roman"/>
                          <a:cs typeface="Arial"/>
                        </a:rPr>
                        <a:t>43569</a:t>
                      </a:r>
                      <a:endParaRPr lang="en-US" sz="20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Slide Number Placeholder 5"/>
          <p:cNvSpPr>
            <a:spLocks noGrp="1"/>
          </p:cNvSpPr>
          <p:nvPr>
            <p:ph type="sldNum" sz="quarter" idx="12"/>
          </p:nvPr>
        </p:nvSpPr>
        <p:spPr/>
        <p:txBody>
          <a:bodyPr/>
          <a:lstStyle/>
          <a:p>
            <a:fld id="{8A1BFB13-CF7A-47D6-9D83-2CB1BCFEFFF0}" type="slidenum">
              <a:rPr lang="en-US" smtClean="0"/>
              <a:pPr/>
              <a:t>22</a:t>
            </a:fld>
            <a:endParaRPr lang="en-US"/>
          </a:p>
        </p:txBody>
      </p:sp>
    </p:spTree>
    <p:extLst>
      <p:ext uri="{BB962C8B-B14F-4D97-AF65-F5344CB8AC3E}">
        <p14:creationId xmlns="" xmlns:p14="http://schemas.microsoft.com/office/powerpoint/2010/main" val="24145482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rgbClr val="FF0000"/>
                </a:solidFill>
              </a:rPr>
              <a:t>Analyze phase </a:t>
            </a:r>
            <a:endParaRPr lang="en-US" dirty="0">
              <a:solidFill>
                <a:srgbClr val="FF0000"/>
              </a:solidFill>
            </a:endParaRPr>
          </a:p>
        </p:txBody>
      </p:sp>
      <p:sp>
        <p:nvSpPr>
          <p:cNvPr id="6" name="Content Placeholder 5"/>
          <p:cNvSpPr>
            <a:spLocks noGrp="1"/>
          </p:cNvSpPr>
          <p:nvPr>
            <p:ph idx="1"/>
          </p:nvPr>
        </p:nvSpPr>
        <p:spPr/>
        <p:txBody>
          <a:bodyPr/>
          <a:lstStyle/>
          <a:p>
            <a:endParaRPr lang="en-US" dirty="0" smtClean="0"/>
          </a:p>
          <a:p>
            <a:r>
              <a:rPr lang="en-US" dirty="0" smtClean="0"/>
              <a:t>Analyze </a:t>
            </a:r>
            <a:r>
              <a:rPr lang="en-US" dirty="0"/>
              <a:t>the reason for choosing Nablus to open as a logistic hub for the north </a:t>
            </a:r>
            <a:r>
              <a:rPr lang="en-US" dirty="0" smtClean="0"/>
              <a:t>area.</a:t>
            </a:r>
          </a:p>
          <a:p>
            <a:pPr marL="0" indent="0">
              <a:buNone/>
            </a:pPr>
            <a:endParaRPr lang="en-US" dirty="0" smtClean="0"/>
          </a:p>
          <a:p>
            <a:r>
              <a:rPr lang="en-US" dirty="0"/>
              <a:t>Analyze </a:t>
            </a:r>
            <a:r>
              <a:rPr lang="en-US" dirty="0" smtClean="0"/>
              <a:t>if the opining is economically feasible</a:t>
            </a:r>
            <a:r>
              <a:rPr lang="en-US" dirty="0"/>
              <a:t> </a:t>
            </a:r>
            <a:r>
              <a:rPr lang="en-US" dirty="0" smtClean="0"/>
              <a:t>or not by Payback </a:t>
            </a:r>
            <a:r>
              <a:rPr lang="en-US" dirty="0"/>
              <a:t>Period</a:t>
            </a:r>
            <a:r>
              <a:rPr lang="en-US" dirty="0" smtClean="0"/>
              <a:t>.</a:t>
            </a:r>
          </a:p>
        </p:txBody>
      </p:sp>
      <p:sp>
        <p:nvSpPr>
          <p:cNvPr id="4" name="Slide Number Placeholder 3"/>
          <p:cNvSpPr>
            <a:spLocks noGrp="1"/>
          </p:cNvSpPr>
          <p:nvPr>
            <p:ph type="sldNum" sz="quarter" idx="12"/>
          </p:nvPr>
        </p:nvSpPr>
        <p:spPr/>
        <p:txBody>
          <a:bodyPr/>
          <a:lstStyle/>
          <a:p>
            <a:fld id="{8A1BFB13-CF7A-47D6-9D83-2CB1BCFEFFF0}" type="slidenum">
              <a:rPr lang="en-US" smtClean="0"/>
              <a:pPr/>
              <a:t>23</a:t>
            </a:fld>
            <a:endParaRPr lang="en-US"/>
          </a:p>
        </p:txBody>
      </p:sp>
    </p:spTree>
    <p:extLst>
      <p:ext uri="{BB962C8B-B14F-4D97-AF65-F5344CB8AC3E}">
        <p14:creationId xmlns="" xmlns:p14="http://schemas.microsoft.com/office/powerpoint/2010/main" val="5925321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fld id="{8A1BFB13-CF7A-47D6-9D83-2CB1BCFEFFF0}"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r>
              <a:rPr lang="en-US" dirty="0"/>
              <a:t>Payback Period</a:t>
            </a:r>
          </a:p>
        </p:txBody>
      </p:sp>
      <p:sp>
        <p:nvSpPr>
          <p:cNvPr id="3" name="Content Placeholder 2"/>
          <p:cNvSpPr>
            <a:spLocks noGrp="1"/>
          </p:cNvSpPr>
          <p:nvPr>
            <p:ph idx="1"/>
          </p:nvPr>
        </p:nvSpPr>
        <p:spPr>
          <a:xfrm>
            <a:off x="0" y="762000"/>
            <a:ext cx="9144000" cy="5638800"/>
          </a:xfrm>
        </p:spPr>
        <p:txBody>
          <a:bodyPr/>
          <a:lstStyle/>
          <a:p>
            <a:r>
              <a:rPr lang="en-US" dirty="0"/>
              <a:t>Materials and labor requirements costs computations for opening the </a:t>
            </a:r>
            <a:r>
              <a:rPr lang="en-US" dirty="0" smtClean="0"/>
              <a:t>hub</a:t>
            </a:r>
          </a:p>
          <a:p>
            <a:endParaRPr lang="en-US" dirty="0"/>
          </a:p>
        </p:txBody>
      </p:sp>
      <p:graphicFrame>
        <p:nvGraphicFramePr>
          <p:cNvPr id="5" name="Table 4"/>
          <p:cNvGraphicFramePr>
            <a:graphicFrameLocks noGrp="1"/>
          </p:cNvGraphicFramePr>
          <p:nvPr>
            <p:extLst>
              <p:ext uri="{D42A27DB-BD31-4B8C-83A1-F6EECF244321}">
                <p14:modId xmlns="" xmlns:p14="http://schemas.microsoft.com/office/powerpoint/2010/main" val="2091176499"/>
              </p:ext>
            </p:extLst>
          </p:nvPr>
        </p:nvGraphicFramePr>
        <p:xfrm>
          <a:off x="0" y="1828800"/>
          <a:ext cx="8991600" cy="4852075"/>
        </p:xfrm>
        <a:graphic>
          <a:graphicData uri="http://schemas.openxmlformats.org/drawingml/2006/table">
            <a:tbl>
              <a:tblPr firstRow="1" firstCol="1" bandRow="1"/>
              <a:tblGrid>
                <a:gridCol w="2270104"/>
                <a:gridCol w="1449313"/>
                <a:gridCol w="1161403"/>
                <a:gridCol w="1173114"/>
                <a:gridCol w="1408322"/>
                <a:gridCol w="1529344"/>
              </a:tblGrid>
              <a:tr h="771549">
                <a:tc>
                  <a:txBody>
                    <a:bodyPr/>
                    <a:lstStyle/>
                    <a:p>
                      <a:pPr marL="0" marR="0" algn="l">
                        <a:lnSpc>
                          <a:spcPct val="150000"/>
                        </a:lnSpc>
                        <a:spcBef>
                          <a:spcPts val="0"/>
                        </a:spcBef>
                        <a:spcAft>
                          <a:spcPts val="0"/>
                        </a:spcAft>
                      </a:pPr>
                      <a:r>
                        <a:rPr lang="en-US" sz="1200" b="1" dirty="0">
                          <a:solidFill>
                            <a:srgbClr val="FFFFFF"/>
                          </a:solidFill>
                          <a:effectLst/>
                          <a:latin typeface="Times New Roman"/>
                          <a:ea typeface="Times New Roman"/>
                          <a:cs typeface="Arial"/>
                        </a:rPr>
                        <a:t>Item </a:t>
                      </a:r>
                      <a:endParaRPr lang="en-US" sz="1200" b="1" dirty="0">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l">
                        <a:lnSpc>
                          <a:spcPct val="150000"/>
                        </a:lnSpc>
                        <a:spcBef>
                          <a:spcPts val="0"/>
                        </a:spcBef>
                        <a:spcAft>
                          <a:spcPts val="0"/>
                        </a:spcAft>
                      </a:pPr>
                      <a:r>
                        <a:rPr lang="en-US" sz="1200" b="1">
                          <a:solidFill>
                            <a:srgbClr val="FFFFFF"/>
                          </a:solidFill>
                          <a:effectLst/>
                          <a:latin typeface="Times New Roman"/>
                          <a:ea typeface="Times New Roman"/>
                          <a:cs typeface="Arial"/>
                        </a:rPr>
                        <a:t>Number of  units needed (a)</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l">
                        <a:lnSpc>
                          <a:spcPct val="150000"/>
                        </a:lnSpc>
                        <a:spcBef>
                          <a:spcPts val="0"/>
                        </a:spcBef>
                        <a:spcAft>
                          <a:spcPts val="0"/>
                        </a:spcAft>
                      </a:pPr>
                      <a:r>
                        <a:rPr lang="en-US" sz="1200" b="1" dirty="0">
                          <a:solidFill>
                            <a:srgbClr val="FFFFFF"/>
                          </a:solidFill>
                          <a:effectLst/>
                          <a:latin typeface="Times New Roman"/>
                          <a:ea typeface="Times New Roman"/>
                          <a:cs typeface="Arial"/>
                        </a:rPr>
                        <a:t>Available quantity (b)  </a:t>
                      </a:r>
                      <a:endParaRPr lang="en-US" sz="1200" b="1" dirty="0">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l">
                        <a:lnSpc>
                          <a:spcPct val="150000"/>
                        </a:lnSpc>
                        <a:spcBef>
                          <a:spcPts val="0"/>
                        </a:spcBef>
                        <a:spcAft>
                          <a:spcPts val="0"/>
                        </a:spcAft>
                      </a:pPr>
                      <a:r>
                        <a:rPr lang="en-US" sz="1200" b="1">
                          <a:solidFill>
                            <a:srgbClr val="FFFFFF"/>
                          </a:solidFill>
                          <a:effectLst/>
                          <a:latin typeface="Times New Roman"/>
                          <a:ea typeface="Times New Roman"/>
                          <a:cs typeface="Arial"/>
                        </a:rPr>
                        <a:t>Quantity needed (c=a-b)</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l">
                        <a:lnSpc>
                          <a:spcPct val="150000"/>
                        </a:lnSpc>
                        <a:spcBef>
                          <a:spcPts val="0"/>
                        </a:spcBef>
                        <a:spcAft>
                          <a:spcPts val="0"/>
                        </a:spcAft>
                      </a:pPr>
                      <a:r>
                        <a:rPr lang="en-US" sz="1200" b="1">
                          <a:solidFill>
                            <a:srgbClr val="FFFFFF"/>
                          </a:solidFill>
                          <a:effectLst/>
                          <a:latin typeface="Times New Roman"/>
                          <a:ea typeface="Times New Roman"/>
                          <a:cs typeface="Arial"/>
                        </a:rPr>
                        <a:t>Cost (NIS /unit) (d)</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l">
                        <a:lnSpc>
                          <a:spcPct val="150000"/>
                        </a:lnSpc>
                        <a:spcBef>
                          <a:spcPts val="0"/>
                        </a:spcBef>
                        <a:spcAft>
                          <a:spcPts val="0"/>
                        </a:spcAft>
                      </a:pPr>
                      <a:r>
                        <a:rPr lang="en-US" sz="1200" b="1">
                          <a:solidFill>
                            <a:srgbClr val="FFFFFF"/>
                          </a:solidFill>
                          <a:effectLst/>
                          <a:latin typeface="Times New Roman"/>
                          <a:ea typeface="Times New Roman"/>
                          <a:cs typeface="Arial"/>
                        </a:rPr>
                        <a:t>Cost of items needed (e=c*d)</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r>
              <a:tr h="257183">
                <a:tc gridSpan="6">
                  <a:txBody>
                    <a:bodyPr/>
                    <a:lstStyle/>
                    <a:p>
                      <a:pPr marL="0" marR="0" algn="ctr">
                        <a:lnSpc>
                          <a:spcPct val="150000"/>
                        </a:lnSpc>
                        <a:spcBef>
                          <a:spcPts val="0"/>
                        </a:spcBef>
                        <a:spcAft>
                          <a:spcPts val="0"/>
                        </a:spcAft>
                      </a:pPr>
                      <a:r>
                        <a:rPr lang="en-US" sz="1200" b="1" dirty="0">
                          <a:effectLst/>
                          <a:latin typeface="Times New Roman"/>
                          <a:ea typeface="Times New Roman"/>
                          <a:cs typeface="Arial"/>
                        </a:rPr>
                        <a:t>Materials Requirements-Fixed Costs</a:t>
                      </a:r>
                      <a:endParaRPr lang="en-US" sz="1200" b="1" dirty="0">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7183">
                <a:tc>
                  <a:txBody>
                    <a:bodyPr/>
                    <a:lstStyle/>
                    <a:p>
                      <a:pPr marL="0" marR="0" algn="l">
                        <a:lnSpc>
                          <a:spcPct val="150000"/>
                        </a:lnSpc>
                        <a:spcBef>
                          <a:spcPts val="0"/>
                        </a:spcBef>
                        <a:spcAft>
                          <a:spcPts val="0"/>
                        </a:spcAft>
                      </a:pPr>
                      <a:r>
                        <a:rPr lang="en-US" sz="1200" b="1" dirty="0">
                          <a:effectLst/>
                          <a:latin typeface="Times New Roman"/>
                          <a:ea typeface="Times New Roman"/>
                          <a:cs typeface="Arial"/>
                        </a:rPr>
                        <a:t>Iron cupboards</a:t>
                      </a:r>
                      <a:endParaRPr lang="en-US" sz="1200" b="1" dirty="0">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50000"/>
                        </a:lnSpc>
                        <a:spcBef>
                          <a:spcPts val="0"/>
                        </a:spcBef>
                        <a:spcAft>
                          <a:spcPts val="0"/>
                        </a:spcAft>
                      </a:pPr>
                      <a:r>
                        <a:rPr lang="en-US" sz="1200" b="1">
                          <a:effectLst/>
                          <a:latin typeface="Times New Roman"/>
                          <a:ea typeface="Times New Roman"/>
                          <a:cs typeface="Arial"/>
                        </a:rPr>
                        <a:t>1</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1</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3000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3000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366">
                <a:tc>
                  <a:txBody>
                    <a:bodyPr/>
                    <a:lstStyle/>
                    <a:p>
                      <a:pPr marL="0" marR="0" algn="l">
                        <a:lnSpc>
                          <a:spcPct val="150000"/>
                        </a:lnSpc>
                        <a:spcBef>
                          <a:spcPts val="0"/>
                        </a:spcBef>
                        <a:spcAft>
                          <a:spcPts val="0"/>
                        </a:spcAft>
                      </a:pPr>
                      <a:r>
                        <a:rPr lang="en-US" sz="1200" b="1">
                          <a:effectLst/>
                          <a:latin typeface="Times New Roman"/>
                          <a:ea typeface="Times New Roman"/>
                          <a:cs typeface="Arial"/>
                        </a:rPr>
                        <a:t>Weighing Machine (Balance)</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1</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1</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3000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83">
                <a:tc>
                  <a:txBody>
                    <a:bodyPr/>
                    <a:lstStyle/>
                    <a:p>
                      <a:pPr marL="0" marR="0" algn="l">
                        <a:lnSpc>
                          <a:spcPct val="150000"/>
                        </a:lnSpc>
                        <a:spcBef>
                          <a:spcPts val="0"/>
                        </a:spcBef>
                        <a:spcAft>
                          <a:spcPts val="0"/>
                        </a:spcAft>
                      </a:pPr>
                      <a:r>
                        <a:rPr lang="en-US" sz="1200" b="1">
                          <a:effectLst/>
                          <a:latin typeface="Times New Roman"/>
                          <a:ea typeface="Times New Roman"/>
                          <a:cs typeface="Arial"/>
                        </a:rPr>
                        <a:t>Hand Crane</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1</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1</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2000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83">
                <a:tc>
                  <a:txBody>
                    <a:bodyPr/>
                    <a:lstStyle/>
                    <a:p>
                      <a:pPr marL="0" marR="0" algn="l">
                        <a:lnSpc>
                          <a:spcPct val="150000"/>
                        </a:lnSpc>
                        <a:spcBef>
                          <a:spcPts val="0"/>
                        </a:spcBef>
                        <a:spcAft>
                          <a:spcPts val="0"/>
                        </a:spcAft>
                      </a:pPr>
                      <a:r>
                        <a:rPr lang="en-US" sz="1200" b="1" dirty="0">
                          <a:effectLst/>
                          <a:latin typeface="Times New Roman"/>
                          <a:ea typeface="Times New Roman"/>
                          <a:cs typeface="Arial"/>
                        </a:rPr>
                        <a:t>Bar codes</a:t>
                      </a:r>
                      <a:endParaRPr lang="en-US" sz="1200" b="1" dirty="0">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dirty="0">
                          <a:effectLst/>
                          <a:latin typeface="Times New Roman"/>
                          <a:ea typeface="Times New Roman"/>
                          <a:cs typeface="Arial"/>
                        </a:rPr>
                        <a:t>2</a:t>
                      </a:r>
                      <a:endParaRPr lang="en-US" sz="1200" b="1" dirty="0">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1</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760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83">
                <a:tc>
                  <a:txBody>
                    <a:bodyPr/>
                    <a:lstStyle/>
                    <a:p>
                      <a:pPr marL="0" marR="0" algn="l">
                        <a:lnSpc>
                          <a:spcPct val="150000"/>
                        </a:lnSpc>
                        <a:spcBef>
                          <a:spcPts val="0"/>
                        </a:spcBef>
                        <a:spcAft>
                          <a:spcPts val="0"/>
                        </a:spcAft>
                      </a:pPr>
                      <a:r>
                        <a:rPr lang="en-US" sz="1200" b="1">
                          <a:effectLst/>
                          <a:latin typeface="Times New Roman"/>
                          <a:ea typeface="Times New Roman"/>
                          <a:cs typeface="Arial"/>
                        </a:rPr>
                        <a:t>Sorting table</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50000"/>
                        </a:lnSpc>
                        <a:spcBef>
                          <a:spcPts val="0"/>
                        </a:spcBef>
                        <a:spcAft>
                          <a:spcPts val="0"/>
                        </a:spcAft>
                      </a:pPr>
                      <a:r>
                        <a:rPr lang="en-US" sz="1200" b="1">
                          <a:effectLst/>
                          <a:latin typeface="Times New Roman"/>
                          <a:ea typeface="Times New Roman"/>
                          <a:cs typeface="Arial"/>
                        </a:rPr>
                        <a:t>1</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1</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1000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1000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83">
                <a:tc>
                  <a:txBody>
                    <a:bodyPr/>
                    <a:lstStyle/>
                    <a:p>
                      <a:pPr marL="0" marR="0" algn="l">
                        <a:lnSpc>
                          <a:spcPct val="150000"/>
                        </a:lnSpc>
                        <a:spcBef>
                          <a:spcPts val="0"/>
                        </a:spcBef>
                        <a:spcAft>
                          <a:spcPts val="0"/>
                        </a:spcAft>
                      </a:pPr>
                      <a:r>
                        <a:rPr lang="en-US" sz="1200" b="1" dirty="0">
                          <a:effectLst/>
                          <a:latin typeface="Times New Roman"/>
                          <a:ea typeface="Times New Roman"/>
                          <a:cs typeface="Arial"/>
                        </a:rPr>
                        <a:t>PC</a:t>
                      </a:r>
                      <a:endParaRPr lang="en-US" sz="1200" b="1" dirty="0">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dirty="0">
                          <a:effectLst/>
                          <a:latin typeface="Times New Roman"/>
                          <a:ea typeface="Times New Roman"/>
                          <a:cs typeface="Arial"/>
                        </a:rPr>
                        <a:t>1</a:t>
                      </a:r>
                      <a:endParaRPr lang="en-US" sz="1200" b="1" dirty="0">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1</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3000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3000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83">
                <a:tc>
                  <a:txBody>
                    <a:bodyPr/>
                    <a:lstStyle/>
                    <a:p>
                      <a:pPr marL="0" marR="0" algn="l">
                        <a:lnSpc>
                          <a:spcPct val="150000"/>
                        </a:lnSpc>
                        <a:spcBef>
                          <a:spcPts val="0"/>
                        </a:spcBef>
                        <a:spcAft>
                          <a:spcPts val="0"/>
                        </a:spcAft>
                      </a:pPr>
                      <a:r>
                        <a:rPr lang="en-US" sz="1200" b="1">
                          <a:effectLst/>
                          <a:latin typeface="Times New Roman"/>
                          <a:ea typeface="Times New Roman"/>
                          <a:cs typeface="Arial"/>
                        </a:rPr>
                        <a:t>Refrigerator</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dirty="0">
                          <a:effectLst/>
                          <a:latin typeface="Times New Roman"/>
                          <a:ea typeface="Times New Roman"/>
                          <a:cs typeface="Arial"/>
                        </a:rPr>
                        <a:t>1</a:t>
                      </a:r>
                      <a:endParaRPr lang="en-US" sz="1200" b="1" dirty="0">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1</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1000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1000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83">
                <a:tc>
                  <a:txBody>
                    <a:bodyPr/>
                    <a:lstStyle/>
                    <a:p>
                      <a:pPr marL="0" marR="0" algn="l">
                        <a:lnSpc>
                          <a:spcPct val="150000"/>
                        </a:lnSpc>
                        <a:spcBef>
                          <a:spcPts val="0"/>
                        </a:spcBef>
                        <a:spcAft>
                          <a:spcPts val="0"/>
                        </a:spcAft>
                      </a:pPr>
                      <a:r>
                        <a:rPr lang="en-US" sz="1200" b="1" dirty="0">
                          <a:effectLst/>
                          <a:latin typeface="Times New Roman"/>
                          <a:ea typeface="Times New Roman"/>
                          <a:cs typeface="Arial"/>
                        </a:rPr>
                        <a:t>Camera system</a:t>
                      </a:r>
                      <a:endParaRPr lang="en-US" sz="1200" b="1" dirty="0">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1</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dirty="0">
                          <a:effectLst/>
                          <a:latin typeface="Times New Roman"/>
                          <a:ea typeface="Times New Roman"/>
                          <a:cs typeface="Arial"/>
                        </a:rPr>
                        <a:t>0</a:t>
                      </a:r>
                      <a:endParaRPr lang="en-US" sz="1200" b="1" dirty="0">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1</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2000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2000</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83">
                <a:tc gridSpan="5">
                  <a:txBody>
                    <a:bodyPr/>
                    <a:lstStyle/>
                    <a:p>
                      <a:pPr marL="0" marR="0" algn="l">
                        <a:lnSpc>
                          <a:spcPct val="150000"/>
                        </a:lnSpc>
                        <a:spcBef>
                          <a:spcPts val="0"/>
                        </a:spcBef>
                        <a:spcAft>
                          <a:spcPts val="0"/>
                        </a:spcAft>
                      </a:pPr>
                      <a:r>
                        <a:rPr lang="en-US" sz="1200" b="1" dirty="0">
                          <a:effectLst/>
                          <a:latin typeface="Times New Roman"/>
                          <a:ea typeface="Times New Roman"/>
                          <a:cs typeface="Arial"/>
                        </a:rPr>
                        <a:t>Total costs (NIS)</a:t>
                      </a:r>
                      <a:endParaRPr lang="en-US" sz="1200" b="1" dirty="0">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l">
                        <a:lnSpc>
                          <a:spcPct val="150000"/>
                        </a:lnSpc>
                        <a:spcBef>
                          <a:spcPts val="0"/>
                        </a:spcBef>
                        <a:spcAft>
                          <a:spcPts val="0"/>
                        </a:spcAft>
                      </a:pPr>
                      <a:r>
                        <a:rPr lang="en-US" sz="1200" b="1">
                          <a:effectLst/>
                          <a:latin typeface="Times New Roman"/>
                          <a:ea typeface="Times New Roman"/>
                          <a:cs typeface="Arial"/>
                        </a:rPr>
                        <a:t>10000</a:t>
                      </a:r>
                      <a:r>
                        <a:rPr lang="en-US" sz="1200" b="1" baseline="30000">
                          <a:effectLst/>
                          <a:latin typeface="Times New Roman"/>
                          <a:ea typeface="Times New Roman"/>
                          <a:cs typeface="Arial"/>
                        </a:rPr>
                        <a:t>(1)</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83">
                <a:tc gridSpan="6">
                  <a:txBody>
                    <a:bodyPr/>
                    <a:lstStyle/>
                    <a:p>
                      <a:pPr marL="0" marR="0" algn="ctr">
                        <a:lnSpc>
                          <a:spcPct val="150000"/>
                        </a:lnSpc>
                        <a:spcBef>
                          <a:spcPts val="0"/>
                        </a:spcBef>
                        <a:spcAft>
                          <a:spcPts val="0"/>
                        </a:spcAft>
                      </a:pPr>
                      <a:r>
                        <a:rPr lang="en-US" sz="1200" b="1" dirty="0">
                          <a:effectLst/>
                          <a:latin typeface="Times New Roman"/>
                          <a:ea typeface="Times New Roman"/>
                          <a:cs typeface="Arial"/>
                        </a:rPr>
                        <a:t>Monthly Operating Labor Costs</a:t>
                      </a:r>
                      <a:endParaRPr lang="en-US" sz="1200" b="1" dirty="0">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90459">
                <a:tc>
                  <a:txBody>
                    <a:bodyPr/>
                    <a:lstStyle/>
                    <a:p>
                      <a:pPr marL="0" marR="0" algn="l">
                        <a:lnSpc>
                          <a:spcPct val="150000"/>
                        </a:lnSpc>
                        <a:spcBef>
                          <a:spcPts val="0"/>
                        </a:spcBef>
                        <a:spcAft>
                          <a:spcPts val="0"/>
                        </a:spcAft>
                      </a:pPr>
                      <a:r>
                        <a:rPr lang="en-US" sz="1200" b="1">
                          <a:effectLst/>
                          <a:latin typeface="Times New Roman"/>
                          <a:ea typeface="Times New Roman"/>
                          <a:cs typeface="Arial"/>
                        </a:rPr>
                        <a:t>Employee(for Sorting ,Data Entry )</a:t>
                      </a:r>
                      <a:endParaRPr lang="en-US" sz="1200" b="1">
                        <a:effectLst/>
                        <a:latin typeface="Calibri"/>
                        <a:ea typeface="Times New Roman"/>
                        <a:cs typeface="Arial"/>
                      </a:endParaRPr>
                    </a:p>
                    <a:p>
                      <a:pPr marL="0" marR="0" algn="l">
                        <a:lnSpc>
                          <a:spcPct val="150000"/>
                        </a:lnSpc>
                        <a:spcBef>
                          <a:spcPts val="0"/>
                        </a:spcBef>
                        <a:spcAft>
                          <a:spcPts val="0"/>
                        </a:spcAft>
                      </a:pPr>
                      <a:r>
                        <a:rPr lang="en-US" sz="1200" b="1">
                          <a:effectLst/>
                          <a:latin typeface="Times New Roman"/>
                          <a:ea typeface="Times New Roman"/>
                          <a:cs typeface="Arial"/>
                        </a:rPr>
                        <a:t>(NIS/month)</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50000"/>
                        </a:lnSpc>
                        <a:spcBef>
                          <a:spcPts val="0"/>
                        </a:spcBef>
                        <a:spcAft>
                          <a:spcPts val="0"/>
                        </a:spcAft>
                      </a:pPr>
                      <a:r>
                        <a:rPr lang="en-US" sz="1200" b="1">
                          <a:effectLst/>
                          <a:latin typeface="Times New Roman"/>
                          <a:ea typeface="Times New Roman"/>
                          <a:cs typeface="Arial"/>
                        </a:rPr>
                        <a:t>2</a:t>
                      </a:r>
                      <a:endParaRPr lang="en-US" sz="1200" b="1">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dirty="0">
                          <a:effectLst/>
                          <a:latin typeface="Times New Roman"/>
                          <a:ea typeface="Times New Roman"/>
                          <a:cs typeface="Arial"/>
                        </a:rPr>
                        <a:t>0</a:t>
                      </a:r>
                      <a:endParaRPr lang="en-US" sz="1200" b="1" dirty="0">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dirty="0">
                          <a:effectLst/>
                          <a:latin typeface="Times New Roman"/>
                          <a:ea typeface="Times New Roman"/>
                          <a:cs typeface="Arial"/>
                        </a:rPr>
                        <a:t>2</a:t>
                      </a:r>
                      <a:endParaRPr lang="en-US" sz="1200" b="1" dirty="0">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dirty="0">
                          <a:effectLst/>
                          <a:latin typeface="Times New Roman"/>
                          <a:ea typeface="Times New Roman"/>
                          <a:cs typeface="Arial"/>
                        </a:rPr>
                        <a:t>2000 (NIS/month-person)</a:t>
                      </a:r>
                      <a:endParaRPr lang="en-US" sz="1200" b="1" dirty="0">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200" b="1" dirty="0">
                          <a:effectLst/>
                          <a:latin typeface="Times New Roman"/>
                          <a:ea typeface="Times New Roman"/>
                          <a:cs typeface="Arial"/>
                        </a:rPr>
                        <a:t>4000</a:t>
                      </a:r>
                      <a:r>
                        <a:rPr lang="en-US" sz="1200" b="1" baseline="30000" dirty="0">
                          <a:effectLst/>
                          <a:latin typeface="Times New Roman"/>
                          <a:ea typeface="Times New Roman"/>
                          <a:cs typeface="Arial"/>
                        </a:rPr>
                        <a:t>(2)</a:t>
                      </a:r>
                      <a:r>
                        <a:rPr lang="en-US" sz="1200" b="1" dirty="0">
                          <a:effectLst/>
                          <a:latin typeface="Times New Roman"/>
                          <a:ea typeface="Times New Roman"/>
                          <a:cs typeface="Arial"/>
                        </a:rPr>
                        <a:t> (NIS/month)</a:t>
                      </a:r>
                      <a:endParaRPr lang="en-US" sz="1200" b="1" dirty="0">
                        <a:effectLst/>
                        <a:latin typeface="Calibri"/>
                        <a:ea typeface="Times New Roman"/>
                        <a:cs typeface="Arial"/>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Slide Number Placeholder 5"/>
          <p:cNvSpPr>
            <a:spLocks noGrp="1"/>
          </p:cNvSpPr>
          <p:nvPr>
            <p:ph type="sldNum" sz="quarter" idx="12"/>
          </p:nvPr>
        </p:nvSpPr>
        <p:spPr/>
        <p:txBody>
          <a:bodyPr/>
          <a:lstStyle/>
          <a:p>
            <a:fld id="{8A1BFB13-CF7A-47D6-9D83-2CB1BCFEFFF0}" type="slidenum">
              <a:rPr lang="en-US" smtClean="0"/>
              <a:pPr/>
              <a:t>25</a:t>
            </a:fld>
            <a:endParaRPr lang="en-US"/>
          </a:p>
        </p:txBody>
      </p:sp>
    </p:spTree>
    <p:extLst>
      <p:ext uri="{BB962C8B-B14F-4D97-AF65-F5344CB8AC3E}">
        <p14:creationId xmlns="" xmlns:p14="http://schemas.microsoft.com/office/powerpoint/2010/main" val="42510702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pPr marL="342900" indent="-342900" algn="l">
              <a:buFont typeface="Arial" panose="020B0604020202020204" pitchFamily="34" charset="0"/>
              <a:buChar char="•"/>
            </a:pPr>
            <a:r>
              <a:rPr lang="en-US" sz="2200" dirty="0" smtClean="0"/>
              <a:t>summarizes </a:t>
            </a:r>
            <a:r>
              <a:rPr lang="en-US" sz="2200" dirty="0"/>
              <a:t>the monthly number of shipments from northern cities transferred to Ramallah’s hub accompanied with respective running costs.</a:t>
            </a:r>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2344371966"/>
              </p:ext>
            </p:extLst>
          </p:nvPr>
        </p:nvGraphicFramePr>
        <p:xfrm>
          <a:off x="15240" y="1143003"/>
          <a:ext cx="9128760" cy="5714997"/>
        </p:xfrm>
        <a:graphic>
          <a:graphicData uri="http://schemas.openxmlformats.org/drawingml/2006/table">
            <a:tbl>
              <a:tblPr firstRow="1" firstCol="1" bandRow="1"/>
              <a:tblGrid>
                <a:gridCol w="1757989"/>
                <a:gridCol w="1256234"/>
                <a:gridCol w="1968132"/>
                <a:gridCol w="1623754"/>
                <a:gridCol w="1288634"/>
                <a:gridCol w="1234017"/>
              </a:tblGrid>
              <a:tr h="1323442">
                <a:tc>
                  <a:txBody>
                    <a:bodyPr/>
                    <a:lstStyle/>
                    <a:p>
                      <a:pPr marL="0" marR="0" algn="just">
                        <a:lnSpc>
                          <a:spcPct val="150000"/>
                        </a:lnSpc>
                        <a:spcBef>
                          <a:spcPts val="0"/>
                        </a:spcBef>
                        <a:spcAft>
                          <a:spcPts val="0"/>
                        </a:spcAft>
                      </a:pPr>
                      <a:r>
                        <a:rPr lang="en-US" sz="1400" b="1" dirty="0">
                          <a:solidFill>
                            <a:srgbClr val="FFFFFF"/>
                          </a:solidFill>
                          <a:effectLst/>
                          <a:latin typeface="Times New Roman"/>
                          <a:ea typeface="Times New Roman"/>
                          <a:cs typeface="Arial"/>
                        </a:rPr>
                        <a:t>Period</a:t>
                      </a:r>
                      <a:endParaRPr lang="en-US" sz="1400" b="1" dirty="0">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just">
                        <a:lnSpc>
                          <a:spcPct val="150000"/>
                        </a:lnSpc>
                        <a:spcBef>
                          <a:spcPts val="0"/>
                        </a:spcBef>
                        <a:spcAft>
                          <a:spcPts val="0"/>
                        </a:spcAft>
                      </a:pPr>
                      <a:r>
                        <a:rPr lang="en-US" sz="1400" b="1">
                          <a:solidFill>
                            <a:srgbClr val="FFFFFF"/>
                          </a:solidFill>
                          <a:effectLst/>
                          <a:latin typeface="Times New Roman"/>
                          <a:ea typeface="Times New Roman"/>
                          <a:cs typeface="Arial"/>
                        </a:rPr>
                        <a:t>Northern No. of Shipments (a)</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just">
                        <a:lnSpc>
                          <a:spcPct val="150000"/>
                        </a:lnSpc>
                        <a:spcBef>
                          <a:spcPts val="0"/>
                        </a:spcBef>
                        <a:spcAft>
                          <a:spcPts val="0"/>
                        </a:spcAft>
                      </a:pPr>
                      <a:r>
                        <a:rPr lang="en-US" sz="1400" b="1">
                          <a:solidFill>
                            <a:srgbClr val="FFFFFF"/>
                          </a:solidFill>
                          <a:effectLst/>
                          <a:latin typeface="Times New Roman"/>
                          <a:ea typeface="Times New Roman"/>
                          <a:cs typeface="Arial"/>
                        </a:rPr>
                        <a:t>Revenues </a:t>
                      </a:r>
                      <a:endParaRPr lang="en-US" sz="1400" b="1">
                        <a:effectLst/>
                        <a:latin typeface="Calibri"/>
                        <a:ea typeface="Times New Roman"/>
                        <a:cs typeface="Arial"/>
                      </a:endParaRPr>
                    </a:p>
                    <a:p>
                      <a:pPr marL="0" marR="0" algn="just">
                        <a:lnSpc>
                          <a:spcPct val="150000"/>
                        </a:lnSpc>
                        <a:spcBef>
                          <a:spcPts val="0"/>
                        </a:spcBef>
                        <a:spcAft>
                          <a:spcPts val="0"/>
                        </a:spcAft>
                      </a:pPr>
                      <a:r>
                        <a:rPr lang="en-US" sz="1400" b="1">
                          <a:solidFill>
                            <a:srgbClr val="FFFFFF"/>
                          </a:solidFill>
                          <a:effectLst/>
                          <a:latin typeface="Times New Roman"/>
                          <a:ea typeface="Times New Roman"/>
                          <a:cs typeface="Arial"/>
                        </a:rPr>
                        <a:t>(30*a) (NIS)</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just">
                        <a:lnSpc>
                          <a:spcPct val="150000"/>
                        </a:lnSpc>
                        <a:spcBef>
                          <a:spcPts val="0"/>
                        </a:spcBef>
                        <a:spcAft>
                          <a:spcPts val="0"/>
                        </a:spcAft>
                      </a:pPr>
                      <a:r>
                        <a:rPr lang="en-US" sz="1400" b="1">
                          <a:solidFill>
                            <a:srgbClr val="FFFFFF"/>
                          </a:solidFill>
                          <a:effectLst/>
                          <a:latin typeface="Times New Roman"/>
                          <a:ea typeface="Times New Roman"/>
                          <a:cs typeface="Arial"/>
                        </a:rPr>
                        <a:t>Running cost (From Table (3)) (NIS)</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just">
                        <a:lnSpc>
                          <a:spcPct val="150000"/>
                        </a:lnSpc>
                        <a:spcBef>
                          <a:spcPts val="0"/>
                        </a:spcBef>
                        <a:spcAft>
                          <a:spcPts val="0"/>
                        </a:spcAft>
                      </a:pPr>
                      <a:r>
                        <a:rPr lang="en-US" sz="1400" b="1">
                          <a:solidFill>
                            <a:srgbClr val="FFFFFF"/>
                          </a:solidFill>
                          <a:effectLst/>
                          <a:latin typeface="Times New Roman"/>
                          <a:ea typeface="Times New Roman"/>
                          <a:cs typeface="Arial"/>
                        </a:rPr>
                        <a:t>Profit (NIS)</a:t>
                      </a:r>
                      <a:endParaRPr lang="en-US" sz="1400" b="1">
                        <a:effectLst/>
                        <a:latin typeface="Calibri"/>
                        <a:ea typeface="Times New Roman"/>
                        <a:cs typeface="Arial"/>
                      </a:endParaRPr>
                    </a:p>
                    <a:p>
                      <a:pPr marL="0" marR="0" algn="just">
                        <a:lnSpc>
                          <a:spcPct val="150000"/>
                        </a:lnSpc>
                        <a:spcBef>
                          <a:spcPts val="0"/>
                        </a:spcBef>
                        <a:spcAft>
                          <a:spcPts val="0"/>
                        </a:spcAft>
                      </a:pPr>
                      <a:r>
                        <a:rPr lang="en-US" sz="1400" b="1">
                          <a:solidFill>
                            <a:srgbClr val="FFFFFF"/>
                          </a:solidFill>
                          <a:effectLst/>
                          <a:latin typeface="Times New Roman"/>
                          <a:ea typeface="Times New Roman"/>
                          <a:cs typeface="Arial"/>
                        </a:rPr>
                        <a:t>(Revenues -Running cost)</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just">
                        <a:lnSpc>
                          <a:spcPct val="150000"/>
                        </a:lnSpc>
                        <a:spcBef>
                          <a:spcPts val="0"/>
                        </a:spcBef>
                        <a:spcAft>
                          <a:spcPts val="0"/>
                        </a:spcAft>
                      </a:pPr>
                      <a:r>
                        <a:rPr lang="en-US" sz="1400" b="1">
                          <a:solidFill>
                            <a:srgbClr val="FFFFFF"/>
                          </a:solidFill>
                          <a:effectLst/>
                          <a:latin typeface="Times New Roman"/>
                          <a:ea typeface="Times New Roman"/>
                          <a:cs typeface="Arial"/>
                        </a:rPr>
                        <a:t>Net cash flow(NIS)</a:t>
                      </a:r>
                      <a:endParaRPr lang="en-US" sz="1400" b="1">
                        <a:effectLst/>
                        <a:latin typeface="Calibri"/>
                        <a:ea typeface="Times New Roman"/>
                        <a:cs typeface="Arial"/>
                      </a:endParaRPr>
                    </a:p>
                    <a:p>
                      <a:pPr marL="0" marR="0" algn="just">
                        <a:lnSpc>
                          <a:spcPct val="150000"/>
                        </a:lnSpc>
                        <a:spcBef>
                          <a:spcPts val="0"/>
                        </a:spcBef>
                        <a:spcAft>
                          <a:spcPts val="0"/>
                        </a:spcAft>
                      </a:pPr>
                      <a:r>
                        <a:rPr lang="en-US" sz="1400" b="1">
                          <a:solidFill>
                            <a:srgbClr val="FFFFFF"/>
                          </a:solidFill>
                          <a:effectLst/>
                          <a:latin typeface="Times New Roman"/>
                          <a:ea typeface="Times New Roman"/>
                          <a:cs typeface="Arial"/>
                        </a:rPr>
                        <a:t>(Profit-4000)</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r>
              <a:tr h="330860">
                <a:tc>
                  <a:txBody>
                    <a:bodyPr/>
                    <a:lstStyle/>
                    <a:p>
                      <a:pPr marL="0" marR="0" algn="just">
                        <a:lnSpc>
                          <a:spcPct val="150000"/>
                        </a:lnSpc>
                        <a:spcBef>
                          <a:spcPts val="0"/>
                        </a:spcBef>
                        <a:spcAft>
                          <a:spcPts val="0"/>
                        </a:spcAft>
                      </a:pPr>
                      <a:r>
                        <a:rPr lang="en-US" sz="1400" b="1">
                          <a:effectLst/>
                          <a:latin typeface="Times New Roman"/>
                          <a:ea typeface="Times New Roman"/>
                          <a:cs typeface="Arial"/>
                        </a:rPr>
                        <a:t>Nov-Dec  2015</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4808</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144240</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43569</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100671</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96671</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1721">
                <a:tc>
                  <a:txBody>
                    <a:bodyPr/>
                    <a:lstStyle/>
                    <a:p>
                      <a:pPr marL="0" marR="0" algn="just">
                        <a:lnSpc>
                          <a:spcPct val="150000"/>
                        </a:lnSpc>
                        <a:spcBef>
                          <a:spcPts val="0"/>
                        </a:spcBef>
                        <a:spcAft>
                          <a:spcPts val="0"/>
                        </a:spcAft>
                      </a:pPr>
                      <a:r>
                        <a:rPr lang="en-US" sz="1400" b="1">
                          <a:effectLst/>
                          <a:latin typeface="Times New Roman"/>
                          <a:ea typeface="Times New Roman"/>
                          <a:cs typeface="Arial"/>
                        </a:rPr>
                        <a:t>Dec 2015-Jan 2016</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dirty="0">
                          <a:effectLst/>
                          <a:latin typeface="Times New Roman"/>
                          <a:ea typeface="Times New Roman"/>
                          <a:cs typeface="Arial"/>
                        </a:rPr>
                        <a:t>4880</a:t>
                      </a:r>
                      <a:endParaRPr lang="en-US" sz="1400" b="1" dirty="0">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146400</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43569</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102831</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98831</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1234">
                <a:tc>
                  <a:txBody>
                    <a:bodyPr/>
                    <a:lstStyle/>
                    <a:p>
                      <a:pPr marL="0" marR="0" algn="just">
                        <a:lnSpc>
                          <a:spcPct val="150000"/>
                        </a:lnSpc>
                        <a:spcBef>
                          <a:spcPts val="0"/>
                        </a:spcBef>
                        <a:spcAft>
                          <a:spcPts val="0"/>
                        </a:spcAft>
                      </a:pPr>
                      <a:r>
                        <a:rPr lang="en-US" sz="1400" b="1">
                          <a:effectLst/>
                          <a:latin typeface="Times New Roman"/>
                          <a:ea typeface="Times New Roman"/>
                          <a:cs typeface="Arial"/>
                        </a:rPr>
                        <a:t>Jan-Feb  2016</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dirty="0">
                          <a:effectLst/>
                          <a:latin typeface="Times New Roman"/>
                          <a:ea typeface="Times New Roman"/>
                          <a:cs typeface="Arial"/>
                        </a:rPr>
                        <a:t>4504</a:t>
                      </a:r>
                      <a:endParaRPr lang="en-US" sz="1400" b="1" dirty="0">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135120</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43569</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91551</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87551</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860">
                <a:tc>
                  <a:txBody>
                    <a:bodyPr/>
                    <a:lstStyle/>
                    <a:p>
                      <a:pPr marL="0" marR="0" algn="just">
                        <a:lnSpc>
                          <a:spcPct val="150000"/>
                        </a:lnSpc>
                        <a:spcBef>
                          <a:spcPts val="0"/>
                        </a:spcBef>
                        <a:spcAft>
                          <a:spcPts val="0"/>
                        </a:spcAft>
                      </a:pPr>
                      <a:r>
                        <a:rPr lang="en-US" sz="1400" b="1">
                          <a:effectLst/>
                          <a:latin typeface="Times New Roman"/>
                          <a:ea typeface="Times New Roman"/>
                          <a:cs typeface="Arial"/>
                        </a:rPr>
                        <a:t>Feb-Mar 2016 </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4183</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125490</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43569</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81921</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77921</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860">
                <a:tc>
                  <a:txBody>
                    <a:bodyPr/>
                    <a:lstStyle/>
                    <a:p>
                      <a:pPr marL="0" marR="0" algn="just">
                        <a:lnSpc>
                          <a:spcPct val="150000"/>
                        </a:lnSpc>
                        <a:spcBef>
                          <a:spcPts val="0"/>
                        </a:spcBef>
                        <a:spcAft>
                          <a:spcPts val="0"/>
                        </a:spcAft>
                      </a:pPr>
                      <a:r>
                        <a:rPr lang="en-US" sz="1400" b="1">
                          <a:effectLst/>
                          <a:latin typeface="Times New Roman"/>
                          <a:ea typeface="Times New Roman"/>
                          <a:cs typeface="Arial"/>
                        </a:rPr>
                        <a:t>Mar-Apr 2016</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dirty="0">
                          <a:effectLst/>
                          <a:latin typeface="Times New Roman"/>
                          <a:ea typeface="Times New Roman"/>
                          <a:cs typeface="Arial"/>
                        </a:rPr>
                        <a:t>5195</a:t>
                      </a:r>
                      <a:endParaRPr lang="en-US" sz="1400" b="1" dirty="0">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155850</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43569</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112281</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108281</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860">
                <a:tc>
                  <a:txBody>
                    <a:bodyPr/>
                    <a:lstStyle/>
                    <a:p>
                      <a:pPr marL="0" marR="0" algn="just">
                        <a:lnSpc>
                          <a:spcPct val="150000"/>
                        </a:lnSpc>
                        <a:spcBef>
                          <a:spcPts val="0"/>
                        </a:spcBef>
                        <a:spcAft>
                          <a:spcPts val="0"/>
                        </a:spcAft>
                      </a:pPr>
                      <a:r>
                        <a:rPr lang="en-US" sz="1400" b="1">
                          <a:effectLst/>
                          <a:latin typeface="Times New Roman"/>
                          <a:ea typeface="Times New Roman"/>
                          <a:cs typeface="Arial"/>
                        </a:rPr>
                        <a:t>Apr-May 2016</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4315</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dirty="0">
                          <a:effectLst/>
                          <a:latin typeface="Times New Roman"/>
                          <a:ea typeface="Times New Roman"/>
                          <a:cs typeface="Arial"/>
                        </a:rPr>
                        <a:t>129450</a:t>
                      </a:r>
                      <a:endParaRPr lang="en-US" sz="1400" b="1" dirty="0">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43569</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85881</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81881</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860">
                <a:tc>
                  <a:txBody>
                    <a:bodyPr/>
                    <a:lstStyle/>
                    <a:p>
                      <a:pPr marL="0" marR="0" algn="just">
                        <a:lnSpc>
                          <a:spcPct val="150000"/>
                        </a:lnSpc>
                        <a:spcBef>
                          <a:spcPts val="0"/>
                        </a:spcBef>
                        <a:spcAft>
                          <a:spcPts val="0"/>
                        </a:spcAft>
                      </a:pPr>
                      <a:r>
                        <a:rPr lang="en-US" sz="1400" b="1">
                          <a:effectLst/>
                          <a:latin typeface="Times New Roman"/>
                          <a:ea typeface="Times New Roman"/>
                          <a:cs typeface="Arial"/>
                        </a:rPr>
                        <a:t>May-June 2016</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4195</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dirty="0">
                          <a:effectLst/>
                          <a:latin typeface="Times New Roman"/>
                          <a:ea typeface="Times New Roman"/>
                          <a:cs typeface="Arial"/>
                        </a:rPr>
                        <a:t>125850</a:t>
                      </a:r>
                      <a:endParaRPr lang="en-US" sz="1400" b="1" dirty="0">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43569</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82281</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78281</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860">
                <a:tc>
                  <a:txBody>
                    <a:bodyPr/>
                    <a:lstStyle/>
                    <a:p>
                      <a:pPr marL="0" marR="0" algn="just">
                        <a:lnSpc>
                          <a:spcPct val="150000"/>
                        </a:lnSpc>
                        <a:spcBef>
                          <a:spcPts val="0"/>
                        </a:spcBef>
                        <a:spcAft>
                          <a:spcPts val="0"/>
                        </a:spcAft>
                      </a:pPr>
                      <a:r>
                        <a:rPr lang="en-US" sz="1400" b="1">
                          <a:effectLst/>
                          <a:latin typeface="Times New Roman"/>
                          <a:ea typeface="Times New Roman"/>
                          <a:cs typeface="Arial"/>
                        </a:rPr>
                        <a:t>June-July 2016</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4855</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145650</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dirty="0">
                          <a:effectLst/>
                          <a:latin typeface="Times New Roman"/>
                          <a:ea typeface="Times New Roman"/>
                          <a:cs typeface="Arial"/>
                        </a:rPr>
                        <a:t>43569</a:t>
                      </a:r>
                      <a:endParaRPr lang="en-US" sz="1400" b="1" dirty="0">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102081</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98081</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860">
                <a:tc>
                  <a:txBody>
                    <a:bodyPr/>
                    <a:lstStyle/>
                    <a:p>
                      <a:pPr marL="0" marR="0" algn="just">
                        <a:lnSpc>
                          <a:spcPct val="150000"/>
                        </a:lnSpc>
                        <a:spcBef>
                          <a:spcPts val="0"/>
                        </a:spcBef>
                        <a:spcAft>
                          <a:spcPts val="0"/>
                        </a:spcAft>
                      </a:pPr>
                      <a:r>
                        <a:rPr lang="en-US" sz="1400" b="1">
                          <a:effectLst/>
                          <a:latin typeface="Times New Roman"/>
                          <a:ea typeface="Times New Roman"/>
                          <a:cs typeface="Arial"/>
                        </a:rPr>
                        <a:t>July-Aug 2016</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4287</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128610</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dirty="0">
                          <a:effectLst/>
                          <a:latin typeface="Times New Roman"/>
                          <a:ea typeface="Times New Roman"/>
                          <a:cs typeface="Arial"/>
                        </a:rPr>
                        <a:t>43569</a:t>
                      </a:r>
                      <a:endParaRPr lang="en-US" sz="1400" b="1" dirty="0">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85041</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81041</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860">
                <a:tc>
                  <a:txBody>
                    <a:bodyPr/>
                    <a:lstStyle/>
                    <a:p>
                      <a:pPr marL="0" marR="0" algn="just">
                        <a:lnSpc>
                          <a:spcPct val="150000"/>
                        </a:lnSpc>
                        <a:spcBef>
                          <a:spcPts val="0"/>
                        </a:spcBef>
                        <a:spcAft>
                          <a:spcPts val="0"/>
                        </a:spcAft>
                      </a:pPr>
                      <a:r>
                        <a:rPr lang="en-US" sz="1400" b="1">
                          <a:effectLst/>
                          <a:latin typeface="Times New Roman"/>
                          <a:ea typeface="Times New Roman"/>
                          <a:cs typeface="Arial"/>
                        </a:rPr>
                        <a:t>Aug-Sep 2016</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5591</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167730</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dirty="0">
                          <a:effectLst/>
                          <a:latin typeface="Times New Roman"/>
                          <a:ea typeface="Times New Roman"/>
                          <a:cs typeface="Arial"/>
                        </a:rPr>
                        <a:t>43569</a:t>
                      </a:r>
                      <a:endParaRPr lang="en-US" sz="1400" b="1" dirty="0">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124161</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120161</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860">
                <a:tc>
                  <a:txBody>
                    <a:bodyPr/>
                    <a:lstStyle/>
                    <a:p>
                      <a:pPr marL="0" marR="0" algn="just">
                        <a:lnSpc>
                          <a:spcPct val="150000"/>
                        </a:lnSpc>
                        <a:spcBef>
                          <a:spcPts val="0"/>
                        </a:spcBef>
                        <a:spcAft>
                          <a:spcPts val="0"/>
                        </a:spcAft>
                      </a:pPr>
                      <a:r>
                        <a:rPr lang="en-US" sz="1400" b="1">
                          <a:effectLst/>
                          <a:latin typeface="Times New Roman"/>
                          <a:ea typeface="Times New Roman"/>
                          <a:cs typeface="Arial"/>
                        </a:rPr>
                        <a:t>Sep-Oct 2016</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3822</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114660</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dirty="0">
                          <a:effectLst/>
                          <a:latin typeface="Times New Roman"/>
                          <a:ea typeface="Times New Roman"/>
                          <a:cs typeface="Arial"/>
                        </a:rPr>
                        <a:t>43569</a:t>
                      </a:r>
                      <a:endParaRPr lang="en-US" sz="1400" b="1" dirty="0">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dirty="0">
                          <a:effectLst/>
                          <a:latin typeface="Times New Roman"/>
                          <a:ea typeface="Times New Roman"/>
                          <a:cs typeface="Arial"/>
                        </a:rPr>
                        <a:t>71091</a:t>
                      </a:r>
                      <a:endParaRPr lang="en-US" sz="1400" b="1" dirty="0">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67091</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860">
                <a:tc>
                  <a:txBody>
                    <a:bodyPr/>
                    <a:lstStyle/>
                    <a:p>
                      <a:pPr marL="0" marR="0" algn="just">
                        <a:lnSpc>
                          <a:spcPct val="150000"/>
                        </a:lnSpc>
                        <a:spcBef>
                          <a:spcPts val="0"/>
                        </a:spcBef>
                        <a:spcAft>
                          <a:spcPts val="0"/>
                        </a:spcAft>
                      </a:pPr>
                      <a:r>
                        <a:rPr lang="en-US" sz="1400" b="1">
                          <a:effectLst/>
                          <a:latin typeface="Times New Roman"/>
                          <a:ea typeface="Times New Roman"/>
                          <a:cs typeface="Arial"/>
                        </a:rPr>
                        <a:t>Oct-Nov 2016</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5360</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160800</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a:effectLst/>
                          <a:latin typeface="Times New Roman"/>
                          <a:ea typeface="Times New Roman"/>
                          <a:cs typeface="Arial"/>
                        </a:rPr>
                        <a:t>43569</a:t>
                      </a:r>
                      <a:endParaRPr lang="en-US" sz="1400" b="1">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dirty="0">
                          <a:effectLst/>
                          <a:latin typeface="Times New Roman"/>
                          <a:ea typeface="Times New Roman"/>
                          <a:cs typeface="Arial"/>
                        </a:rPr>
                        <a:t>117231</a:t>
                      </a:r>
                      <a:endParaRPr lang="en-US" sz="1400" b="1" dirty="0">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400" b="1" dirty="0">
                          <a:effectLst/>
                          <a:latin typeface="Times New Roman"/>
                          <a:ea typeface="Times New Roman"/>
                          <a:cs typeface="Arial"/>
                        </a:rPr>
                        <a:t>113231</a:t>
                      </a:r>
                      <a:endParaRPr lang="en-US" sz="1400" b="1" dirty="0">
                        <a:effectLst/>
                        <a:latin typeface="Calibri"/>
                        <a:ea typeface="Times New Roman"/>
                        <a:cs typeface="Arial"/>
                      </a:endParaRPr>
                    </a:p>
                  </a:txBody>
                  <a:tcPr marL="65506" marR="655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Slide Number Placeholder 4"/>
          <p:cNvSpPr>
            <a:spLocks noGrp="1"/>
          </p:cNvSpPr>
          <p:nvPr>
            <p:ph type="sldNum" sz="quarter" idx="12"/>
          </p:nvPr>
        </p:nvSpPr>
        <p:spPr/>
        <p:txBody>
          <a:bodyPr/>
          <a:lstStyle/>
          <a:p>
            <a:fld id="{8A1BFB13-CF7A-47D6-9D83-2CB1BCFEFFF0}" type="slidenum">
              <a:rPr lang="en-US" smtClean="0"/>
              <a:pPr/>
              <a:t>26</a:t>
            </a:fld>
            <a:endParaRPr lang="en-US"/>
          </a:p>
        </p:txBody>
      </p:sp>
    </p:spTree>
    <p:extLst>
      <p:ext uri="{BB962C8B-B14F-4D97-AF65-F5344CB8AC3E}">
        <p14:creationId xmlns="" xmlns:p14="http://schemas.microsoft.com/office/powerpoint/2010/main" val="1157706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4087070813"/>
              </p:ext>
            </p:extLst>
          </p:nvPr>
        </p:nvGraphicFramePr>
        <p:xfrm>
          <a:off x="152400" y="152400"/>
          <a:ext cx="5086350" cy="7315200"/>
        </p:xfrm>
        <a:graphic>
          <a:graphicData uri="http://schemas.openxmlformats.org/drawingml/2006/table">
            <a:tbl>
              <a:tblPr firstRow="1" firstCol="1" bandRow="1"/>
              <a:tblGrid>
                <a:gridCol w="1167130"/>
                <a:gridCol w="1670050"/>
                <a:gridCol w="2249170"/>
              </a:tblGrid>
              <a:tr h="67945">
                <a:tc>
                  <a:txBody>
                    <a:bodyPr/>
                    <a:lstStyle/>
                    <a:p>
                      <a:pPr marL="0" marR="0" algn="just">
                        <a:lnSpc>
                          <a:spcPct val="150000"/>
                        </a:lnSpc>
                        <a:spcBef>
                          <a:spcPts val="0"/>
                        </a:spcBef>
                        <a:spcAft>
                          <a:spcPts val="0"/>
                        </a:spcAft>
                      </a:pPr>
                      <a:r>
                        <a:rPr lang="en-US" sz="2000" dirty="0">
                          <a:solidFill>
                            <a:srgbClr val="FFFFFF"/>
                          </a:solidFill>
                          <a:effectLst/>
                          <a:latin typeface="Times New Roman"/>
                          <a:ea typeface="Times New Roman"/>
                          <a:cs typeface="Arial"/>
                        </a:rPr>
                        <a:t>Months </a:t>
                      </a:r>
                      <a:endParaRPr lang="en-US" sz="2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just">
                        <a:lnSpc>
                          <a:spcPct val="150000"/>
                        </a:lnSpc>
                        <a:spcBef>
                          <a:spcPts val="0"/>
                        </a:spcBef>
                        <a:spcAft>
                          <a:spcPts val="0"/>
                        </a:spcAft>
                      </a:pPr>
                      <a:r>
                        <a:rPr lang="en-US" sz="2000">
                          <a:solidFill>
                            <a:srgbClr val="FFFFFF"/>
                          </a:solidFill>
                          <a:effectLst/>
                          <a:latin typeface="Times New Roman"/>
                          <a:ea typeface="Times New Roman"/>
                          <a:cs typeface="Arial"/>
                        </a:rPr>
                        <a:t>Cash flow</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just">
                        <a:lnSpc>
                          <a:spcPct val="150000"/>
                        </a:lnSpc>
                        <a:spcBef>
                          <a:spcPts val="0"/>
                        </a:spcBef>
                        <a:spcAft>
                          <a:spcPts val="0"/>
                        </a:spcAft>
                      </a:pPr>
                      <a:r>
                        <a:rPr lang="en-US" sz="2000">
                          <a:solidFill>
                            <a:srgbClr val="FFFFFF"/>
                          </a:solidFill>
                          <a:effectLst/>
                          <a:latin typeface="Times New Roman"/>
                          <a:ea typeface="Times New Roman"/>
                          <a:cs typeface="Arial"/>
                        </a:rPr>
                        <a:t>cumulative</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r>
              <a:tr h="67945">
                <a:tc>
                  <a:txBody>
                    <a:bodyPr/>
                    <a:lstStyle/>
                    <a:p>
                      <a:pPr marL="0" marR="0" algn="just">
                        <a:lnSpc>
                          <a:spcPct val="150000"/>
                        </a:lnSpc>
                        <a:spcBef>
                          <a:spcPts val="0"/>
                        </a:spcBef>
                        <a:spcAft>
                          <a:spcPts val="0"/>
                        </a:spcAft>
                      </a:pPr>
                      <a:r>
                        <a:rPr lang="en-US" sz="2000" b="1" dirty="0">
                          <a:solidFill>
                            <a:srgbClr val="000000"/>
                          </a:solidFill>
                          <a:effectLst/>
                          <a:latin typeface="Times New Roman"/>
                          <a:ea typeface="Times New Roman"/>
                          <a:cs typeface="Arial"/>
                        </a:rPr>
                        <a:t>0</a:t>
                      </a:r>
                      <a:endParaRPr lang="en-US" sz="2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a:effectLst/>
                          <a:latin typeface="Times New Roman"/>
                          <a:ea typeface="Times New Roman"/>
                          <a:cs typeface="Arial"/>
                        </a:rPr>
                        <a:t>-10000</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a:solidFill>
                            <a:srgbClr val="000000"/>
                          </a:solidFill>
                          <a:effectLst/>
                          <a:latin typeface="Times New Roman"/>
                          <a:ea typeface="Times New Roman"/>
                          <a:cs typeface="Arial"/>
                        </a:rPr>
                        <a:t>-10000</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45">
                <a:tc>
                  <a:txBody>
                    <a:bodyPr/>
                    <a:lstStyle/>
                    <a:p>
                      <a:pPr marL="0" marR="0" algn="just">
                        <a:lnSpc>
                          <a:spcPct val="150000"/>
                        </a:lnSpc>
                        <a:spcBef>
                          <a:spcPts val="0"/>
                        </a:spcBef>
                        <a:spcAft>
                          <a:spcPts val="0"/>
                        </a:spcAft>
                      </a:pPr>
                      <a:r>
                        <a:rPr lang="en-US" sz="2000" b="1" dirty="0">
                          <a:solidFill>
                            <a:srgbClr val="000000"/>
                          </a:solidFill>
                          <a:effectLst/>
                          <a:latin typeface="Times New Roman"/>
                          <a:ea typeface="Times New Roman"/>
                          <a:cs typeface="Arial"/>
                        </a:rPr>
                        <a:t>1</a:t>
                      </a:r>
                      <a:endParaRPr lang="en-US" sz="2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a:solidFill>
                            <a:srgbClr val="000000"/>
                          </a:solidFill>
                          <a:effectLst/>
                          <a:latin typeface="Times New Roman"/>
                          <a:ea typeface="Times New Roman"/>
                          <a:cs typeface="Arial"/>
                        </a:rPr>
                        <a:t>96671</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a:solidFill>
                            <a:srgbClr val="000000"/>
                          </a:solidFill>
                          <a:effectLst/>
                          <a:latin typeface="Times New Roman"/>
                          <a:ea typeface="Times New Roman"/>
                          <a:cs typeface="Arial"/>
                        </a:rPr>
                        <a:t>86671</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45">
                <a:tc>
                  <a:txBody>
                    <a:bodyPr/>
                    <a:lstStyle/>
                    <a:p>
                      <a:pPr marL="0" marR="0" algn="just">
                        <a:lnSpc>
                          <a:spcPct val="150000"/>
                        </a:lnSpc>
                        <a:spcBef>
                          <a:spcPts val="0"/>
                        </a:spcBef>
                        <a:spcAft>
                          <a:spcPts val="0"/>
                        </a:spcAft>
                      </a:pPr>
                      <a:r>
                        <a:rPr lang="en-US" sz="2000" b="1" dirty="0">
                          <a:solidFill>
                            <a:srgbClr val="000000"/>
                          </a:solidFill>
                          <a:effectLst/>
                          <a:latin typeface="Times New Roman"/>
                          <a:ea typeface="Times New Roman"/>
                          <a:cs typeface="Arial"/>
                        </a:rPr>
                        <a:t>2</a:t>
                      </a:r>
                      <a:endParaRPr lang="en-US" sz="2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a:solidFill>
                            <a:srgbClr val="000000"/>
                          </a:solidFill>
                          <a:effectLst/>
                          <a:latin typeface="Times New Roman"/>
                          <a:ea typeface="Times New Roman"/>
                          <a:cs typeface="Arial"/>
                        </a:rPr>
                        <a:t>98831</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a:solidFill>
                            <a:srgbClr val="000000"/>
                          </a:solidFill>
                          <a:effectLst/>
                          <a:latin typeface="Times New Roman"/>
                          <a:ea typeface="Times New Roman"/>
                          <a:cs typeface="Arial"/>
                        </a:rPr>
                        <a:t>185502</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45">
                <a:tc>
                  <a:txBody>
                    <a:bodyPr/>
                    <a:lstStyle/>
                    <a:p>
                      <a:pPr marL="0" marR="0" algn="just">
                        <a:lnSpc>
                          <a:spcPct val="150000"/>
                        </a:lnSpc>
                        <a:spcBef>
                          <a:spcPts val="0"/>
                        </a:spcBef>
                        <a:spcAft>
                          <a:spcPts val="0"/>
                        </a:spcAft>
                      </a:pPr>
                      <a:r>
                        <a:rPr lang="en-US" sz="2000" b="1">
                          <a:solidFill>
                            <a:srgbClr val="000000"/>
                          </a:solidFill>
                          <a:effectLst/>
                          <a:latin typeface="Times New Roman"/>
                          <a:ea typeface="Times New Roman"/>
                          <a:cs typeface="Arial"/>
                        </a:rPr>
                        <a:t>3</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dirty="0">
                          <a:solidFill>
                            <a:srgbClr val="000000"/>
                          </a:solidFill>
                          <a:effectLst/>
                          <a:latin typeface="Times New Roman"/>
                          <a:ea typeface="Times New Roman"/>
                          <a:cs typeface="Arial"/>
                        </a:rPr>
                        <a:t>87551</a:t>
                      </a:r>
                      <a:endParaRPr lang="en-US" sz="2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a:solidFill>
                            <a:srgbClr val="000000"/>
                          </a:solidFill>
                          <a:effectLst/>
                          <a:latin typeface="Times New Roman"/>
                          <a:ea typeface="Times New Roman"/>
                          <a:cs typeface="Arial"/>
                        </a:rPr>
                        <a:t>273053</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45">
                <a:tc>
                  <a:txBody>
                    <a:bodyPr/>
                    <a:lstStyle/>
                    <a:p>
                      <a:pPr marL="0" marR="0" algn="just">
                        <a:lnSpc>
                          <a:spcPct val="150000"/>
                        </a:lnSpc>
                        <a:spcBef>
                          <a:spcPts val="0"/>
                        </a:spcBef>
                        <a:spcAft>
                          <a:spcPts val="0"/>
                        </a:spcAft>
                      </a:pPr>
                      <a:r>
                        <a:rPr lang="en-US" sz="2000" b="1">
                          <a:solidFill>
                            <a:srgbClr val="000000"/>
                          </a:solidFill>
                          <a:effectLst/>
                          <a:latin typeface="Times New Roman"/>
                          <a:ea typeface="Times New Roman"/>
                          <a:cs typeface="Arial"/>
                        </a:rPr>
                        <a:t>4</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dirty="0">
                          <a:solidFill>
                            <a:srgbClr val="000000"/>
                          </a:solidFill>
                          <a:effectLst/>
                          <a:latin typeface="Times New Roman"/>
                          <a:ea typeface="Times New Roman"/>
                          <a:cs typeface="Arial"/>
                        </a:rPr>
                        <a:t>77921</a:t>
                      </a:r>
                      <a:endParaRPr lang="en-US" sz="2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a:solidFill>
                            <a:srgbClr val="000000"/>
                          </a:solidFill>
                          <a:effectLst/>
                          <a:latin typeface="Times New Roman"/>
                          <a:ea typeface="Times New Roman"/>
                          <a:cs typeface="Arial"/>
                        </a:rPr>
                        <a:t>350974</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45">
                <a:tc>
                  <a:txBody>
                    <a:bodyPr/>
                    <a:lstStyle/>
                    <a:p>
                      <a:pPr marL="0" marR="0" algn="just">
                        <a:lnSpc>
                          <a:spcPct val="150000"/>
                        </a:lnSpc>
                        <a:spcBef>
                          <a:spcPts val="0"/>
                        </a:spcBef>
                        <a:spcAft>
                          <a:spcPts val="0"/>
                        </a:spcAft>
                      </a:pPr>
                      <a:r>
                        <a:rPr lang="en-US" sz="2000" b="1">
                          <a:solidFill>
                            <a:srgbClr val="000000"/>
                          </a:solidFill>
                          <a:effectLst/>
                          <a:latin typeface="Times New Roman"/>
                          <a:ea typeface="Times New Roman"/>
                          <a:cs typeface="Arial"/>
                        </a:rPr>
                        <a:t>5</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dirty="0">
                          <a:solidFill>
                            <a:srgbClr val="000000"/>
                          </a:solidFill>
                          <a:effectLst/>
                          <a:latin typeface="Times New Roman"/>
                          <a:ea typeface="Times New Roman"/>
                          <a:cs typeface="Arial"/>
                        </a:rPr>
                        <a:t>108281</a:t>
                      </a:r>
                      <a:endParaRPr lang="en-US" sz="2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a:solidFill>
                            <a:srgbClr val="000000"/>
                          </a:solidFill>
                          <a:effectLst/>
                          <a:latin typeface="Times New Roman"/>
                          <a:ea typeface="Times New Roman"/>
                          <a:cs typeface="Arial"/>
                        </a:rPr>
                        <a:t>459255</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45">
                <a:tc>
                  <a:txBody>
                    <a:bodyPr/>
                    <a:lstStyle/>
                    <a:p>
                      <a:pPr marL="0" marR="0" algn="just">
                        <a:lnSpc>
                          <a:spcPct val="150000"/>
                        </a:lnSpc>
                        <a:spcBef>
                          <a:spcPts val="0"/>
                        </a:spcBef>
                        <a:spcAft>
                          <a:spcPts val="0"/>
                        </a:spcAft>
                      </a:pPr>
                      <a:r>
                        <a:rPr lang="en-US" sz="2000" b="1">
                          <a:solidFill>
                            <a:srgbClr val="000000"/>
                          </a:solidFill>
                          <a:effectLst/>
                          <a:latin typeface="Times New Roman"/>
                          <a:ea typeface="Times New Roman"/>
                          <a:cs typeface="Arial"/>
                        </a:rPr>
                        <a:t>6</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dirty="0">
                          <a:solidFill>
                            <a:srgbClr val="000000"/>
                          </a:solidFill>
                          <a:effectLst/>
                          <a:latin typeface="Times New Roman"/>
                          <a:ea typeface="Times New Roman"/>
                          <a:cs typeface="Arial"/>
                        </a:rPr>
                        <a:t>81881</a:t>
                      </a:r>
                      <a:endParaRPr lang="en-US" sz="2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a:solidFill>
                            <a:srgbClr val="000000"/>
                          </a:solidFill>
                          <a:effectLst/>
                          <a:latin typeface="Times New Roman"/>
                          <a:ea typeface="Times New Roman"/>
                          <a:cs typeface="Arial"/>
                        </a:rPr>
                        <a:t>541136</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45">
                <a:tc>
                  <a:txBody>
                    <a:bodyPr/>
                    <a:lstStyle/>
                    <a:p>
                      <a:pPr marL="0" marR="0" algn="just">
                        <a:lnSpc>
                          <a:spcPct val="150000"/>
                        </a:lnSpc>
                        <a:spcBef>
                          <a:spcPts val="0"/>
                        </a:spcBef>
                        <a:spcAft>
                          <a:spcPts val="0"/>
                        </a:spcAft>
                      </a:pPr>
                      <a:r>
                        <a:rPr lang="en-US" sz="2000" b="1">
                          <a:solidFill>
                            <a:srgbClr val="000000"/>
                          </a:solidFill>
                          <a:effectLst/>
                          <a:latin typeface="Times New Roman"/>
                          <a:ea typeface="Times New Roman"/>
                          <a:cs typeface="Arial"/>
                        </a:rPr>
                        <a:t>7</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dirty="0">
                          <a:solidFill>
                            <a:srgbClr val="000000"/>
                          </a:solidFill>
                          <a:effectLst/>
                          <a:latin typeface="Times New Roman"/>
                          <a:ea typeface="Times New Roman"/>
                          <a:cs typeface="Arial"/>
                        </a:rPr>
                        <a:t>78281</a:t>
                      </a:r>
                      <a:endParaRPr lang="en-US" sz="2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a:solidFill>
                            <a:srgbClr val="000000"/>
                          </a:solidFill>
                          <a:effectLst/>
                          <a:latin typeface="Times New Roman"/>
                          <a:ea typeface="Times New Roman"/>
                          <a:cs typeface="Arial"/>
                        </a:rPr>
                        <a:t>619417</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45">
                <a:tc>
                  <a:txBody>
                    <a:bodyPr/>
                    <a:lstStyle/>
                    <a:p>
                      <a:pPr marL="0" marR="0" algn="just">
                        <a:lnSpc>
                          <a:spcPct val="150000"/>
                        </a:lnSpc>
                        <a:spcBef>
                          <a:spcPts val="0"/>
                        </a:spcBef>
                        <a:spcAft>
                          <a:spcPts val="0"/>
                        </a:spcAft>
                      </a:pPr>
                      <a:r>
                        <a:rPr lang="en-US" sz="2000" b="1">
                          <a:solidFill>
                            <a:srgbClr val="000000"/>
                          </a:solidFill>
                          <a:effectLst/>
                          <a:latin typeface="Times New Roman"/>
                          <a:ea typeface="Times New Roman"/>
                          <a:cs typeface="Arial"/>
                        </a:rPr>
                        <a:t>8</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dirty="0">
                          <a:solidFill>
                            <a:srgbClr val="000000"/>
                          </a:solidFill>
                          <a:effectLst/>
                          <a:latin typeface="Times New Roman"/>
                          <a:ea typeface="Times New Roman"/>
                          <a:cs typeface="Arial"/>
                        </a:rPr>
                        <a:t>98081</a:t>
                      </a:r>
                      <a:endParaRPr lang="en-US" sz="2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a:solidFill>
                            <a:srgbClr val="000000"/>
                          </a:solidFill>
                          <a:effectLst/>
                          <a:latin typeface="Times New Roman"/>
                          <a:ea typeface="Times New Roman"/>
                          <a:cs typeface="Arial"/>
                        </a:rPr>
                        <a:t>717498</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45">
                <a:tc>
                  <a:txBody>
                    <a:bodyPr/>
                    <a:lstStyle/>
                    <a:p>
                      <a:pPr marL="0" marR="0" algn="just">
                        <a:lnSpc>
                          <a:spcPct val="150000"/>
                        </a:lnSpc>
                        <a:spcBef>
                          <a:spcPts val="0"/>
                        </a:spcBef>
                        <a:spcAft>
                          <a:spcPts val="0"/>
                        </a:spcAft>
                      </a:pPr>
                      <a:r>
                        <a:rPr lang="en-US" sz="2000" b="1">
                          <a:solidFill>
                            <a:srgbClr val="000000"/>
                          </a:solidFill>
                          <a:effectLst/>
                          <a:latin typeface="Times New Roman"/>
                          <a:ea typeface="Times New Roman"/>
                          <a:cs typeface="Arial"/>
                        </a:rPr>
                        <a:t>9</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dirty="0">
                          <a:solidFill>
                            <a:srgbClr val="000000"/>
                          </a:solidFill>
                          <a:effectLst/>
                          <a:latin typeface="Times New Roman"/>
                          <a:ea typeface="Times New Roman"/>
                          <a:cs typeface="Arial"/>
                        </a:rPr>
                        <a:t>81041</a:t>
                      </a:r>
                      <a:endParaRPr lang="en-US" sz="2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dirty="0">
                          <a:solidFill>
                            <a:srgbClr val="000000"/>
                          </a:solidFill>
                          <a:effectLst/>
                          <a:latin typeface="Times New Roman"/>
                          <a:ea typeface="Times New Roman"/>
                          <a:cs typeface="Arial"/>
                        </a:rPr>
                        <a:t>798539</a:t>
                      </a:r>
                      <a:endParaRPr lang="en-US" sz="2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45">
                <a:tc>
                  <a:txBody>
                    <a:bodyPr/>
                    <a:lstStyle/>
                    <a:p>
                      <a:pPr marL="0" marR="0" algn="just">
                        <a:lnSpc>
                          <a:spcPct val="150000"/>
                        </a:lnSpc>
                        <a:spcBef>
                          <a:spcPts val="0"/>
                        </a:spcBef>
                        <a:spcAft>
                          <a:spcPts val="0"/>
                        </a:spcAft>
                      </a:pPr>
                      <a:r>
                        <a:rPr lang="en-US" sz="2000" b="1">
                          <a:solidFill>
                            <a:srgbClr val="000000"/>
                          </a:solidFill>
                          <a:effectLst/>
                          <a:latin typeface="Times New Roman"/>
                          <a:ea typeface="Times New Roman"/>
                          <a:cs typeface="Arial"/>
                        </a:rPr>
                        <a:t>10</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a:solidFill>
                            <a:srgbClr val="000000"/>
                          </a:solidFill>
                          <a:effectLst/>
                          <a:latin typeface="Times New Roman"/>
                          <a:ea typeface="Times New Roman"/>
                          <a:cs typeface="Arial"/>
                        </a:rPr>
                        <a:t>120161</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dirty="0">
                          <a:solidFill>
                            <a:srgbClr val="000000"/>
                          </a:solidFill>
                          <a:effectLst/>
                          <a:latin typeface="Times New Roman"/>
                          <a:ea typeface="Times New Roman"/>
                          <a:cs typeface="Arial"/>
                        </a:rPr>
                        <a:t>918700</a:t>
                      </a:r>
                      <a:endParaRPr lang="en-US" sz="2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45">
                <a:tc>
                  <a:txBody>
                    <a:bodyPr/>
                    <a:lstStyle/>
                    <a:p>
                      <a:pPr marL="0" marR="0" algn="just">
                        <a:lnSpc>
                          <a:spcPct val="150000"/>
                        </a:lnSpc>
                        <a:spcBef>
                          <a:spcPts val="0"/>
                        </a:spcBef>
                        <a:spcAft>
                          <a:spcPts val="0"/>
                        </a:spcAft>
                      </a:pPr>
                      <a:r>
                        <a:rPr lang="en-US" sz="2000" b="1">
                          <a:solidFill>
                            <a:srgbClr val="000000"/>
                          </a:solidFill>
                          <a:effectLst/>
                          <a:latin typeface="Times New Roman"/>
                          <a:ea typeface="Times New Roman"/>
                          <a:cs typeface="Arial"/>
                        </a:rPr>
                        <a:t>11</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a:solidFill>
                            <a:srgbClr val="000000"/>
                          </a:solidFill>
                          <a:effectLst/>
                          <a:latin typeface="Times New Roman"/>
                          <a:ea typeface="Times New Roman"/>
                          <a:cs typeface="Arial"/>
                        </a:rPr>
                        <a:t>67091</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dirty="0">
                          <a:solidFill>
                            <a:srgbClr val="000000"/>
                          </a:solidFill>
                          <a:effectLst/>
                          <a:latin typeface="Times New Roman"/>
                          <a:ea typeface="Times New Roman"/>
                          <a:cs typeface="Arial"/>
                        </a:rPr>
                        <a:t>985791</a:t>
                      </a:r>
                      <a:endParaRPr lang="en-US" sz="2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45">
                <a:tc>
                  <a:txBody>
                    <a:bodyPr/>
                    <a:lstStyle/>
                    <a:p>
                      <a:pPr marL="0" marR="0" algn="just">
                        <a:lnSpc>
                          <a:spcPct val="150000"/>
                        </a:lnSpc>
                        <a:spcBef>
                          <a:spcPts val="0"/>
                        </a:spcBef>
                        <a:spcAft>
                          <a:spcPts val="0"/>
                        </a:spcAft>
                      </a:pPr>
                      <a:r>
                        <a:rPr lang="en-US" sz="2000" b="1">
                          <a:solidFill>
                            <a:srgbClr val="000000"/>
                          </a:solidFill>
                          <a:effectLst/>
                          <a:latin typeface="Times New Roman"/>
                          <a:ea typeface="Times New Roman"/>
                          <a:cs typeface="Arial"/>
                        </a:rPr>
                        <a:t>12</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a:solidFill>
                            <a:srgbClr val="000000"/>
                          </a:solidFill>
                          <a:effectLst/>
                          <a:latin typeface="Times New Roman"/>
                          <a:ea typeface="Times New Roman"/>
                          <a:cs typeface="Arial"/>
                        </a:rPr>
                        <a:t>113231</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dirty="0">
                          <a:solidFill>
                            <a:srgbClr val="000000"/>
                          </a:solidFill>
                          <a:effectLst/>
                          <a:latin typeface="Times New Roman"/>
                          <a:ea typeface="Times New Roman"/>
                          <a:cs typeface="Arial"/>
                        </a:rPr>
                        <a:t>1099022</a:t>
                      </a:r>
                      <a:endParaRPr lang="en-US" sz="2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45">
                <a:tc>
                  <a:txBody>
                    <a:bodyPr/>
                    <a:lstStyle/>
                    <a:p>
                      <a:pPr marL="0" marR="0" algn="just">
                        <a:lnSpc>
                          <a:spcPct val="150000"/>
                        </a:lnSpc>
                        <a:spcBef>
                          <a:spcPts val="0"/>
                        </a:spcBef>
                        <a:spcAft>
                          <a:spcPts val="0"/>
                        </a:spcAft>
                      </a:pPr>
                      <a:r>
                        <a:rPr lang="en-US" sz="2000" b="1">
                          <a:solidFill>
                            <a:srgbClr val="000000"/>
                          </a:solidFill>
                          <a:effectLst/>
                          <a:latin typeface="Times New Roman"/>
                          <a:ea typeface="Times New Roman"/>
                          <a:cs typeface="Arial"/>
                        </a:rPr>
                        <a:t>PB (month)</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2000">
                        <a:effectLst/>
                        <a:latin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dirty="0">
                          <a:solidFill>
                            <a:srgbClr val="FF0000"/>
                          </a:solidFill>
                          <a:effectLst/>
                          <a:latin typeface="Times New Roman"/>
                          <a:ea typeface="Times New Roman"/>
                          <a:cs typeface="Arial"/>
                        </a:rPr>
                        <a:t>0.103443639</a:t>
                      </a:r>
                      <a:endParaRPr lang="en-US" sz="2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AlternateContent xmlns:mc="http://schemas.openxmlformats.org/markup-compatibility/2006">
        <mc:Choice xmlns="" xmlns:a14="http://schemas.microsoft.com/office/drawing/2010/main" Requires="a14">
          <p:sp>
            <p:nvSpPr>
              <p:cNvPr id="5" name="TextBox 4"/>
              <p:cNvSpPr txBox="1"/>
              <p:nvPr/>
            </p:nvSpPr>
            <p:spPr>
              <a:xfrm>
                <a:off x="5867400" y="1905000"/>
                <a:ext cx="2743200" cy="4319131"/>
              </a:xfrm>
              <a:prstGeom prst="rect">
                <a:avLst/>
              </a:prstGeom>
              <a:noFill/>
            </p:spPr>
            <p:txBody>
              <a:bodyPr wrap="square" rtlCol="0">
                <a:spAutoFit/>
              </a:bodyPr>
              <a:lstStyle/>
              <a:p>
                <a:r>
                  <a:rPr lang="en-US" sz="2400" b="1" dirty="0"/>
                  <a:t>Conventional </a:t>
                </a:r>
                <a:r>
                  <a:rPr lang="en-US" sz="2400" b="1" dirty="0" smtClean="0"/>
                  <a:t> Payback </a:t>
                </a:r>
                <a:r>
                  <a:rPr lang="en-US" sz="2400" b="1" dirty="0"/>
                  <a:t>period </a:t>
                </a:r>
                <a:endParaRPr lang="en-US" sz="2400" b="1" dirty="0" smtClean="0"/>
              </a:p>
              <a:p>
                <a:endParaRPr lang="en-US" sz="2400" b="1" dirty="0"/>
              </a:p>
              <a:p>
                <a:r>
                  <a:rPr lang="en-US" sz="2400" dirty="0"/>
                  <a:t>=</a:t>
                </a:r>
                <a14:m>
                  <m:oMath xmlns:m="http://schemas.openxmlformats.org/officeDocument/2006/math">
                    <m:r>
                      <a:rPr lang="en-US" sz="2400" b="0"/>
                      <m:t> </m:t>
                    </m:r>
                    <m:r>
                      <a:rPr lang="en-US" sz="2400" b="0" i="1"/>
                      <m:t>0</m:t>
                    </m:r>
                    <m:r>
                      <a:rPr lang="en-US" sz="2400" b="0"/>
                      <m:t>+</m:t>
                    </m:r>
                    <m:f>
                      <m:fPr>
                        <m:ctrlPr>
                          <a:rPr lang="en-US" sz="2400" i="1"/>
                        </m:ctrlPr>
                      </m:fPr>
                      <m:num>
                        <m:r>
                          <a:rPr lang="en-US" sz="2400" b="0" i="1"/>
                          <m:t>10000</m:t>
                        </m:r>
                      </m:num>
                      <m:den>
                        <m:r>
                          <a:rPr lang="en-US" sz="2400" b="0" i="1"/>
                          <m:t>96671</m:t>
                        </m:r>
                      </m:den>
                    </m:f>
                  </m:oMath>
                </a14:m>
                <a:endParaRPr lang="en-US" sz="2400" dirty="0" smtClean="0"/>
              </a:p>
              <a:p>
                <a:endParaRPr lang="en-US" sz="2400" dirty="0"/>
              </a:p>
              <a:p>
                <a:r>
                  <a:rPr lang="en-US" sz="2400" dirty="0" smtClean="0"/>
                  <a:t/>
                </a:r>
                <a:r>
                  <a:rPr lang="en-US" sz="2400" dirty="0"/>
                  <a:t>= </a:t>
                </a:r>
                <a:r>
                  <a:rPr lang="en-US" sz="2400" dirty="0" smtClean="0"/>
                  <a:t>0.103443639 month</a:t>
                </a:r>
                <a:r>
                  <a:rPr lang="en-US" sz="2400" b="1" dirty="0" smtClean="0"/>
                  <a:t/>
                </a:r>
              </a:p>
              <a:p>
                <a:endParaRPr lang="en-US" sz="2400" b="1" dirty="0" smtClean="0"/>
              </a:p>
              <a:p>
                <a:r>
                  <a:rPr lang="en-US" sz="2400" b="1" dirty="0" smtClean="0"/>
                  <a:t>= </a:t>
                </a:r>
                <a:r>
                  <a:rPr lang="en-US" sz="2400" b="1" dirty="0"/>
                  <a:t>3 days </a:t>
                </a:r>
                <a:r>
                  <a:rPr lang="en-US" sz="2400" dirty="0"/>
                  <a:t>less than a week.</a:t>
                </a:r>
              </a:p>
              <a:p>
                <a:endParaRPr lang="en-US" sz="2400" b="1" dirty="0"/>
              </a:p>
            </p:txBody>
          </p:sp>
        </mc:Choice>
        <mc:Fallback>
          <p:sp>
            <p:nvSpPr>
              <p:cNvPr id="5" name="TextBox 4"/>
              <p:cNvSpPr txBox="1">
                <a:spLocks noRot="1" noChangeAspect="1" noMove="1" noResize="1" noEditPoints="1" noAdjustHandles="1" noChangeArrowheads="1" noChangeShapeType="1" noTextEdit="1"/>
              </p:cNvSpPr>
              <p:nvPr/>
            </p:nvSpPr>
            <p:spPr>
              <a:xfrm>
                <a:off x="5867400" y="1905000"/>
                <a:ext cx="2743200" cy="4319131"/>
              </a:xfrm>
              <a:prstGeom prst="rect">
                <a:avLst/>
              </a:prstGeom>
              <a:blipFill rotWithShape="1">
                <a:blip r:embed="rId2"/>
                <a:stretch>
                  <a:fillRect l="-3556" t="-1130"/>
                </a:stretch>
              </a:blipFill>
            </p:spPr>
            <p:txBody>
              <a:bodyPr/>
              <a:lstStyle/>
              <a:p>
                <a:r>
                  <a:rPr lang="en-US">
                    <a:noFill/>
                  </a:rPr>
                  <a:t> </a:t>
                </a:r>
              </a:p>
            </p:txBody>
          </p:sp>
        </mc:Fallback>
      </mc:AlternateContent>
      <p:sp>
        <p:nvSpPr>
          <p:cNvPr id="6" name="Slide Number Placeholder 5"/>
          <p:cNvSpPr>
            <a:spLocks noGrp="1"/>
          </p:cNvSpPr>
          <p:nvPr>
            <p:ph type="sldNum" sz="quarter" idx="12"/>
          </p:nvPr>
        </p:nvSpPr>
        <p:spPr/>
        <p:txBody>
          <a:bodyPr/>
          <a:lstStyle/>
          <a:p>
            <a:fld id="{8A1BFB13-CF7A-47D6-9D83-2CB1BCFEFFF0}" type="slidenum">
              <a:rPr lang="en-US" smtClean="0"/>
              <a:pPr/>
              <a:t>27</a:t>
            </a:fld>
            <a:endParaRPr lang="en-US"/>
          </a:p>
        </p:txBody>
      </p:sp>
    </p:spTree>
    <p:extLst>
      <p:ext uri="{BB962C8B-B14F-4D97-AF65-F5344CB8AC3E}">
        <p14:creationId xmlns="" xmlns:p14="http://schemas.microsoft.com/office/powerpoint/2010/main" val="41905252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 </a:t>
            </a:r>
            <a:r>
              <a:rPr lang="en-US" dirty="0">
                <a:solidFill>
                  <a:srgbClr val="FF0000"/>
                </a:solidFill>
              </a:rPr>
              <a:t>Improve phase</a:t>
            </a:r>
          </a:p>
        </p:txBody>
      </p:sp>
      <p:sp>
        <p:nvSpPr>
          <p:cNvPr id="3" name="Content Placeholder 2"/>
          <p:cNvSpPr>
            <a:spLocks noGrp="1"/>
          </p:cNvSpPr>
          <p:nvPr>
            <p:ph idx="1"/>
          </p:nvPr>
        </p:nvSpPr>
        <p:spPr>
          <a:xfrm>
            <a:off x="609600" y="1295400"/>
            <a:ext cx="7498080" cy="4800600"/>
          </a:xfrm>
        </p:spPr>
        <p:txBody>
          <a:bodyPr/>
          <a:lstStyle/>
          <a:p>
            <a:r>
              <a:rPr lang="en-US" dirty="0"/>
              <a:t>Simulation </a:t>
            </a:r>
            <a:r>
              <a:rPr lang="en-US" dirty="0" smtClean="0"/>
              <a:t>model</a:t>
            </a:r>
          </a:p>
          <a:p>
            <a:endParaRPr lang="en-US" dirty="0"/>
          </a:p>
        </p:txBody>
      </p:sp>
      <p:graphicFrame>
        <p:nvGraphicFramePr>
          <p:cNvPr id="4" name="Table 3"/>
          <p:cNvGraphicFramePr>
            <a:graphicFrameLocks noGrp="1"/>
          </p:cNvGraphicFramePr>
          <p:nvPr>
            <p:extLst>
              <p:ext uri="{D42A27DB-BD31-4B8C-83A1-F6EECF244321}">
                <p14:modId xmlns="" xmlns:p14="http://schemas.microsoft.com/office/powerpoint/2010/main" val="4243921479"/>
              </p:ext>
            </p:extLst>
          </p:nvPr>
        </p:nvGraphicFramePr>
        <p:xfrm>
          <a:off x="4191000" y="1447800"/>
          <a:ext cx="4800601" cy="5029200"/>
        </p:xfrm>
        <a:graphic>
          <a:graphicData uri="http://schemas.openxmlformats.org/drawingml/2006/table">
            <a:tbl>
              <a:tblPr firstRow="1" firstCol="1" bandRow="1"/>
              <a:tblGrid>
                <a:gridCol w="801735"/>
                <a:gridCol w="1126693"/>
                <a:gridCol w="793206"/>
                <a:gridCol w="626462"/>
                <a:gridCol w="501084"/>
                <a:gridCol w="376133"/>
                <a:gridCol w="575288"/>
              </a:tblGrid>
              <a:tr h="538843">
                <a:tc>
                  <a:txBody>
                    <a:bodyPr/>
                    <a:lstStyle/>
                    <a:p>
                      <a:pPr marL="0" marR="0" algn="just">
                        <a:lnSpc>
                          <a:spcPct val="150000"/>
                        </a:lnSpc>
                        <a:spcBef>
                          <a:spcPts val="0"/>
                        </a:spcBef>
                        <a:spcAft>
                          <a:spcPts val="0"/>
                        </a:spcAft>
                      </a:pPr>
                      <a:r>
                        <a:rPr lang="en-US" sz="700" b="1">
                          <a:solidFill>
                            <a:srgbClr val="FFFFFF"/>
                          </a:solidFill>
                          <a:effectLst/>
                          <a:latin typeface="Times New Roman"/>
                          <a:ea typeface="Times New Roman"/>
                          <a:cs typeface="Arial"/>
                        </a:rPr>
                        <a:t>Location </a:t>
                      </a:r>
                      <a:endParaRPr lang="en-US" sz="600">
                        <a:effectLst/>
                        <a:latin typeface="Calibri"/>
                        <a:ea typeface="Times New Roman"/>
                        <a:cs typeface="Arial"/>
                      </a:endParaRPr>
                    </a:p>
                  </a:txBody>
                  <a:tcPr marL="40410" marR="40410" marT="0" marB="0">
                    <a:lnL w="1270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just">
                        <a:lnSpc>
                          <a:spcPct val="150000"/>
                        </a:lnSpc>
                        <a:spcBef>
                          <a:spcPts val="0"/>
                        </a:spcBef>
                        <a:spcAft>
                          <a:spcPts val="0"/>
                        </a:spcAft>
                      </a:pPr>
                      <a:r>
                        <a:rPr lang="en-US" sz="700" b="1">
                          <a:solidFill>
                            <a:srgbClr val="FFFFFF"/>
                          </a:solidFill>
                          <a:effectLst/>
                          <a:latin typeface="Times New Roman"/>
                          <a:ea typeface="Times New Roman"/>
                          <a:cs typeface="Arial"/>
                        </a:rPr>
                        <a:t>Activity time </a:t>
                      </a:r>
                      <a:endParaRPr lang="en-US" sz="600">
                        <a:effectLst/>
                        <a:latin typeface="Calibri"/>
                        <a:ea typeface="Times New Roman"/>
                        <a:cs typeface="Arial"/>
                      </a:endParaRPr>
                    </a:p>
                    <a:p>
                      <a:pPr marL="0" marR="0" algn="just">
                        <a:lnSpc>
                          <a:spcPct val="150000"/>
                        </a:lnSpc>
                        <a:spcBef>
                          <a:spcPts val="0"/>
                        </a:spcBef>
                        <a:spcAft>
                          <a:spcPts val="0"/>
                        </a:spcAft>
                      </a:pPr>
                      <a:r>
                        <a:rPr lang="en-US" sz="700" b="1">
                          <a:solidFill>
                            <a:srgbClr val="FFFFFF"/>
                          </a:solidFill>
                          <a:effectLst/>
                          <a:latin typeface="Times New Roman"/>
                          <a:ea typeface="Times New Roman"/>
                          <a:cs typeface="Arial"/>
                        </a:rPr>
                        <a:t>Distribution ( mean ,STD )</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just">
                        <a:lnSpc>
                          <a:spcPct val="150000"/>
                        </a:lnSpc>
                        <a:spcBef>
                          <a:spcPts val="0"/>
                        </a:spcBef>
                        <a:spcAft>
                          <a:spcPts val="0"/>
                        </a:spcAft>
                      </a:pPr>
                      <a:r>
                        <a:rPr lang="en-US" sz="700" b="1">
                          <a:solidFill>
                            <a:srgbClr val="FFFFFF"/>
                          </a:solidFill>
                          <a:effectLst/>
                          <a:latin typeface="Times New Roman"/>
                          <a:ea typeface="Times New Roman"/>
                          <a:cs typeface="Arial"/>
                        </a:rPr>
                        <a:t>Activity recourses </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just">
                        <a:lnSpc>
                          <a:spcPct val="150000"/>
                        </a:lnSpc>
                        <a:spcBef>
                          <a:spcPts val="0"/>
                        </a:spcBef>
                        <a:spcAft>
                          <a:spcPts val="0"/>
                        </a:spcAft>
                      </a:pPr>
                      <a:r>
                        <a:rPr lang="en-US" sz="700" b="1">
                          <a:solidFill>
                            <a:srgbClr val="FFFFFF"/>
                          </a:solidFill>
                          <a:effectLst/>
                          <a:latin typeface="Times New Roman"/>
                          <a:ea typeface="Times New Roman"/>
                          <a:cs typeface="Arial"/>
                        </a:rPr>
                        <a:t>Next location </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just">
                        <a:lnSpc>
                          <a:spcPct val="150000"/>
                        </a:lnSpc>
                        <a:spcBef>
                          <a:spcPts val="0"/>
                        </a:spcBef>
                        <a:spcAft>
                          <a:spcPts val="0"/>
                        </a:spcAft>
                      </a:pPr>
                      <a:r>
                        <a:rPr lang="en-US" sz="700" b="1">
                          <a:solidFill>
                            <a:srgbClr val="FFFFFF"/>
                          </a:solidFill>
                          <a:effectLst/>
                          <a:latin typeface="Times New Roman"/>
                          <a:ea typeface="Times New Roman"/>
                          <a:cs typeface="Arial"/>
                        </a:rPr>
                        <a:t>Move trigger</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just">
                        <a:lnSpc>
                          <a:spcPct val="150000"/>
                        </a:lnSpc>
                        <a:spcBef>
                          <a:spcPts val="0"/>
                        </a:spcBef>
                        <a:spcAft>
                          <a:spcPts val="0"/>
                        </a:spcAft>
                      </a:pPr>
                      <a:r>
                        <a:rPr lang="en-US" sz="700" b="1">
                          <a:solidFill>
                            <a:srgbClr val="FFFFFF"/>
                          </a:solidFill>
                          <a:effectLst/>
                          <a:latin typeface="Times New Roman"/>
                          <a:ea typeface="Times New Roman"/>
                          <a:cs typeface="Arial"/>
                        </a:rPr>
                        <a:t>Move time </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just">
                        <a:lnSpc>
                          <a:spcPct val="150000"/>
                        </a:lnSpc>
                        <a:spcBef>
                          <a:spcPts val="0"/>
                        </a:spcBef>
                        <a:spcAft>
                          <a:spcPts val="0"/>
                        </a:spcAft>
                      </a:pPr>
                      <a:r>
                        <a:rPr lang="en-US" sz="700" b="1">
                          <a:solidFill>
                            <a:srgbClr val="FFFFFF"/>
                          </a:solidFill>
                          <a:effectLst/>
                          <a:latin typeface="Times New Roman"/>
                          <a:ea typeface="Times New Roman"/>
                          <a:cs typeface="Arial"/>
                        </a:rPr>
                        <a:t>Move resources </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r>
              <a:tr h="718457">
                <a:tc>
                  <a:txBody>
                    <a:bodyPr/>
                    <a:lstStyle/>
                    <a:p>
                      <a:pPr marL="0" marR="0" algn="l">
                        <a:lnSpc>
                          <a:spcPct val="150000"/>
                        </a:lnSpc>
                        <a:spcBef>
                          <a:spcPts val="0"/>
                        </a:spcBef>
                        <a:spcAft>
                          <a:spcPts val="0"/>
                        </a:spcAft>
                      </a:pPr>
                      <a:r>
                        <a:rPr lang="en-US" sz="700" b="1">
                          <a:solidFill>
                            <a:srgbClr val="000000"/>
                          </a:solidFill>
                          <a:effectLst/>
                          <a:latin typeface="Times New Roman"/>
                          <a:ea typeface="Times New Roman"/>
                          <a:cs typeface="Arial"/>
                        </a:rPr>
                        <a:t>1. Customer care received the order </a:t>
                      </a:r>
                      <a:endParaRPr lang="en-US" sz="600">
                        <a:effectLst/>
                        <a:latin typeface="Calibri"/>
                        <a:ea typeface="Times New Roman"/>
                        <a:cs typeface="Arial"/>
                      </a:endParaRPr>
                    </a:p>
                    <a:p>
                      <a:pPr marL="0" marR="0" algn="l">
                        <a:lnSpc>
                          <a:spcPct val="150000"/>
                        </a:lnSpc>
                        <a:spcBef>
                          <a:spcPts val="0"/>
                        </a:spcBef>
                        <a:spcAft>
                          <a:spcPts val="0"/>
                        </a:spcAft>
                      </a:pPr>
                      <a:r>
                        <a:rPr lang="en-US" sz="700" b="1">
                          <a:solidFill>
                            <a:srgbClr val="000000"/>
                          </a:solidFill>
                          <a:effectLst/>
                          <a:latin typeface="Times New Roman"/>
                          <a:ea typeface="Times New Roman"/>
                          <a:cs typeface="Arial"/>
                        </a:rPr>
                        <a:t> </a:t>
                      </a:r>
                      <a:endParaRPr lang="en-US" sz="600">
                        <a:effectLst/>
                        <a:latin typeface="Calibri"/>
                        <a:ea typeface="Times New Roman"/>
                        <a:cs typeface="Arial"/>
                      </a:endParaRPr>
                    </a:p>
                  </a:txBody>
                  <a:tcPr marL="40410" marR="40410" marT="0" marB="0">
                    <a:lnL w="1270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solidFill>
                            <a:srgbClr val="000000"/>
                          </a:solidFill>
                          <a:effectLst/>
                          <a:latin typeface="Times New Roman"/>
                          <a:ea typeface="Times New Roman"/>
                          <a:cs typeface="Arial"/>
                        </a:rPr>
                        <a:t>Lognormal</a:t>
                      </a:r>
                      <a:endParaRPr lang="en-US" sz="600">
                        <a:effectLst/>
                        <a:latin typeface="Calibri"/>
                        <a:ea typeface="Times New Roman"/>
                        <a:cs typeface="Arial"/>
                      </a:endParaRPr>
                    </a:p>
                    <a:p>
                      <a:pPr marL="0" marR="0" algn="just">
                        <a:lnSpc>
                          <a:spcPct val="150000"/>
                        </a:lnSpc>
                        <a:spcBef>
                          <a:spcPts val="0"/>
                        </a:spcBef>
                        <a:spcAft>
                          <a:spcPts val="0"/>
                        </a:spcAft>
                      </a:pPr>
                      <a:r>
                        <a:rPr lang="en-US" sz="700">
                          <a:solidFill>
                            <a:srgbClr val="000000"/>
                          </a:solidFill>
                          <a:effectLst/>
                          <a:latin typeface="Times New Roman"/>
                          <a:ea typeface="Times New Roman"/>
                          <a:cs typeface="Arial"/>
                        </a:rPr>
                        <a:t>( 3.2888 , 3.21746) min</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Customer care</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Dispatcher</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None</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None</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None</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898072">
                <a:tc>
                  <a:txBody>
                    <a:bodyPr/>
                    <a:lstStyle/>
                    <a:p>
                      <a:pPr marL="0" marR="0" algn="l">
                        <a:lnSpc>
                          <a:spcPct val="150000"/>
                        </a:lnSpc>
                        <a:spcBef>
                          <a:spcPts val="0"/>
                        </a:spcBef>
                        <a:spcAft>
                          <a:spcPts val="0"/>
                        </a:spcAft>
                      </a:pPr>
                      <a:r>
                        <a:rPr lang="en-US" sz="700" b="1">
                          <a:solidFill>
                            <a:srgbClr val="000000"/>
                          </a:solidFill>
                          <a:effectLst/>
                          <a:latin typeface="Times New Roman"/>
                          <a:ea typeface="Times New Roman"/>
                          <a:cs typeface="Arial"/>
                        </a:rPr>
                        <a:t>2.Customer care tell dispatcher to take the order </a:t>
                      </a:r>
                      <a:endParaRPr lang="en-US" sz="600">
                        <a:effectLst/>
                        <a:latin typeface="Calibri"/>
                        <a:ea typeface="Times New Roman"/>
                        <a:cs typeface="Arial"/>
                      </a:endParaRPr>
                    </a:p>
                    <a:p>
                      <a:pPr marL="0" marR="0" algn="l">
                        <a:lnSpc>
                          <a:spcPct val="150000"/>
                        </a:lnSpc>
                        <a:spcBef>
                          <a:spcPts val="0"/>
                        </a:spcBef>
                        <a:spcAft>
                          <a:spcPts val="0"/>
                        </a:spcAft>
                      </a:pPr>
                      <a:r>
                        <a:rPr lang="en-US" sz="700" b="1">
                          <a:solidFill>
                            <a:srgbClr val="000000"/>
                          </a:solidFill>
                          <a:effectLst/>
                          <a:latin typeface="Times New Roman"/>
                          <a:ea typeface="Times New Roman"/>
                          <a:cs typeface="Arial"/>
                        </a:rPr>
                        <a:t> </a:t>
                      </a:r>
                      <a:endParaRPr lang="en-US" sz="600">
                        <a:effectLst/>
                        <a:latin typeface="Calibri"/>
                        <a:ea typeface="Times New Roman"/>
                        <a:cs typeface="Arial"/>
                      </a:endParaRPr>
                    </a:p>
                  </a:txBody>
                  <a:tcPr marL="40410" marR="40410" marT="0" marB="0">
                    <a:lnL w="1270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solidFill>
                            <a:srgbClr val="000000"/>
                          </a:solidFill>
                          <a:effectLst/>
                          <a:latin typeface="Times New Roman"/>
                          <a:ea typeface="Times New Roman"/>
                          <a:cs typeface="Arial"/>
                        </a:rPr>
                        <a:t>Normal </a:t>
                      </a:r>
                      <a:endParaRPr lang="en-US" sz="600">
                        <a:effectLst/>
                        <a:latin typeface="Calibri"/>
                        <a:ea typeface="Times New Roman"/>
                        <a:cs typeface="Arial"/>
                      </a:endParaRPr>
                    </a:p>
                    <a:p>
                      <a:pPr marL="0" marR="0" algn="just">
                        <a:lnSpc>
                          <a:spcPct val="150000"/>
                        </a:lnSpc>
                        <a:spcBef>
                          <a:spcPts val="0"/>
                        </a:spcBef>
                        <a:spcAft>
                          <a:spcPts val="0"/>
                        </a:spcAft>
                      </a:pPr>
                      <a:r>
                        <a:rPr lang="en-US" sz="700">
                          <a:solidFill>
                            <a:srgbClr val="000000"/>
                          </a:solidFill>
                          <a:effectLst/>
                          <a:latin typeface="Times New Roman"/>
                          <a:ea typeface="Times New Roman"/>
                          <a:cs typeface="Arial"/>
                        </a:rPr>
                        <a:t>(21.863 , 12.0904 ) min</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Customer care</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Distributors</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None</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None</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None</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36914">
                <a:tc>
                  <a:txBody>
                    <a:bodyPr/>
                    <a:lstStyle/>
                    <a:p>
                      <a:pPr marL="0" marR="0" algn="l">
                        <a:lnSpc>
                          <a:spcPct val="150000"/>
                        </a:lnSpc>
                        <a:spcBef>
                          <a:spcPts val="0"/>
                        </a:spcBef>
                        <a:spcAft>
                          <a:spcPts val="0"/>
                        </a:spcAft>
                      </a:pPr>
                      <a:r>
                        <a:rPr lang="en-US" sz="700" b="1">
                          <a:solidFill>
                            <a:srgbClr val="000000"/>
                          </a:solidFill>
                          <a:effectLst/>
                          <a:latin typeface="Times New Roman"/>
                          <a:ea typeface="Times New Roman"/>
                          <a:cs typeface="Arial"/>
                        </a:rPr>
                        <a:t>3. Tacking the order from client </a:t>
                      </a:r>
                      <a:endParaRPr lang="en-US" sz="600">
                        <a:effectLst/>
                        <a:latin typeface="Calibri"/>
                        <a:ea typeface="Times New Roman"/>
                        <a:cs typeface="Arial"/>
                      </a:endParaRPr>
                    </a:p>
                    <a:p>
                      <a:pPr marL="0" marR="0" algn="l">
                        <a:lnSpc>
                          <a:spcPct val="150000"/>
                        </a:lnSpc>
                        <a:spcBef>
                          <a:spcPts val="0"/>
                        </a:spcBef>
                        <a:spcAft>
                          <a:spcPts val="0"/>
                        </a:spcAft>
                      </a:pPr>
                      <a:r>
                        <a:rPr lang="en-US" sz="700" b="1">
                          <a:solidFill>
                            <a:srgbClr val="000000"/>
                          </a:solidFill>
                          <a:effectLst/>
                          <a:latin typeface="Times New Roman"/>
                          <a:ea typeface="Times New Roman"/>
                          <a:cs typeface="Arial"/>
                        </a:rPr>
                        <a:t> </a:t>
                      </a:r>
                      <a:endParaRPr lang="en-US" sz="600">
                        <a:effectLst/>
                        <a:latin typeface="Calibri"/>
                        <a:ea typeface="Times New Roman"/>
                        <a:cs typeface="Arial"/>
                      </a:endParaRPr>
                    </a:p>
                  </a:txBody>
                  <a:tcPr marL="40410" marR="40410" marT="0" marB="0">
                    <a:lnL w="1270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solidFill>
                            <a:srgbClr val="000000"/>
                          </a:solidFill>
                          <a:effectLst/>
                          <a:latin typeface="Times New Roman"/>
                          <a:ea typeface="Times New Roman"/>
                          <a:cs typeface="Arial"/>
                        </a:rPr>
                        <a:t>Normal </a:t>
                      </a:r>
                      <a:endParaRPr lang="en-US" sz="600">
                        <a:effectLst/>
                        <a:latin typeface="Calibri"/>
                        <a:ea typeface="Times New Roman"/>
                        <a:cs typeface="Arial"/>
                      </a:endParaRPr>
                    </a:p>
                    <a:p>
                      <a:pPr marL="0" marR="0" algn="just">
                        <a:lnSpc>
                          <a:spcPct val="150000"/>
                        </a:lnSpc>
                        <a:spcBef>
                          <a:spcPts val="0"/>
                        </a:spcBef>
                        <a:spcAft>
                          <a:spcPts val="0"/>
                        </a:spcAft>
                      </a:pPr>
                      <a:r>
                        <a:rPr lang="en-US" sz="700">
                          <a:solidFill>
                            <a:srgbClr val="000000"/>
                          </a:solidFill>
                          <a:effectLst/>
                          <a:latin typeface="Times New Roman"/>
                          <a:ea typeface="Times New Roman"/>
                          <a:cs typeface="Arial"/>
                        </a:rPr>
                        <a:t>( 21.5694 , 7.5386 )</a:t>
                      </a:r>
                      <a:r>
                        <a:rPr lang="en-US" sz="700">
                          <a:effectLst/>
                          <a:latin typeface="Times New Roman"/>
                          <a:ea typeface="Times New Roman"/>
                          <a:cs typeface="Arial"/>
                        </a:rPr>
                        <a:t> </a:t>
                      </a:r>
                      <a:r>
                        <a:rPr lang="en-US" sz="700">
                          <a:solidFill>
                            <a:srgbClr val="000000"/>
                          </a:solidFill>
                          <a:effectLst/>
                          <a:latin typeface="Times New Roman"/>
                          <a:ea typeface="Times New Roman"/>
                          <a:cs typeface="Arial"/>
                        </a:rPr>
                        <a:t>min</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Distributors</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Nablus office</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When the cars with the distributors available in the region</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 </a:t>
                      </a:r>
                      <a:endParaRPr lang="en-US" sz="600">
                        <a:effectLst/>
                        <a:latin typeface="Calibri"/>
                        <a:ea typeface="Times New Roman"/>
                        <a:cs typeface="Arial"/>
                      </a:endParaRPr>
                    </a:p>
                    <a:p>
                      <a:pPr marL="0" marR="0" algn="just">
                        <a:lnSpc>
                          <a:spcPct val="150000"/>
                        </a:lnSpc>
                        <a:spcBef>
                          <a:spcPts val="0"/>
                        </a:spcBef>
                        <a:spcAft>
                          <a:spcPts val="0"/>
                        </a:spcAft>
                      </a:pPr>
                      <a:r>
                        <a:rPr lang="en-US" sz="700">
                          <a:effectLst/>
                          <a:latin typeface="Times New Roman"/>
                          <a:ea typeface="Times New Roman"/>
                          <a:cs typeface="Arial"/>
                        </a:rPr>
                        <a:t> </a:t>
                      </a:r>
                      <a:endParaRPr lang="en-US" sz="600">
                        <a:effectLst/>
                        <a:latin typeface="Calibri"/>
                        <a:ea typeface="Times New Roman"/>
                        <a:cs typeface="Arial"/>
                      </a:endParaRPr>
                    </a:p>
                    <a:p>
                      <a:pPr marL="0" marR="0" algn="just">
                        <a:lnSpc>
                          <a:spcPct val="150000"/>
                        </a:lnSpc>
                        <a:spcBef>
                          <a:spcPts val="0"/>
                        </a:spcBef>
                        <a:spcAft>
                          <a:spcPts val="0"/>
                        </a:spcAft>
                      </a:pPr>
                      <a:r>
                        <a:rPr lang="en-US" sz="700">
                          <a:effectLst/>
                          <a:latin typeface="Times New Roman"/>
                          <a:ea typeface="Times New Roman"/>
                          <a:cs typeface="Arial"/>
                        </a:rPr>
                        <a:t>60 min</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Cars</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718457">
                <a:tc>
                  <a:txBody>
                    <a:bodyPr/>
                    <a:lstStyle/>
                    <a:p>
                      <a:pPr marL="0" marR="0" algn="l">
                        <a:lnSpc>
                          <a:spcPct val="150000"/>
                        </a:lnSpc>
                        <a:spcBef>
                          <a:spcPts val="0"/>
                        </a:spcBef>
                        <a:spcAft>
                          <a:spcPts val="0"/>
                        </a:spcAft>
                      </a:pPr>
                      <a:r>
                        <a:rPr lang="en-US" sz="700" b="1">
                          <a:solidFill>
                            <a:srgbClr val="000000"/>
                          </a:solidFill>
                          <a:effectLst/>
                          <a:latin typeface="Times New Roman"/>
                          <a:ea typeface="Times New Roman"/>
                          <a:cs typeface="Arial"/>
                        </a:rPr>
                        <a:t>4. Sorting, weighting and data inserting  </a:t>
                      </a:r>
                      <a:endParaRPr lang="en-US" sz="600">
                        <a:effectLst/>
                        <a:latin typeface="Calibri"/>
                        <a:ea typeface="Times New Roman"/>
                        <a:cs typeface="Arial"/>
                      </a:endParaRPr>
                    </a:p>
                    <a:p>
                      <a:pPr marL="0" marR="0" algn="l">
                        <a:lnSpc>
                          <a:spcPct val="150000"/>
                        </a:lnSpc>
                        <a:spcBef>
                          <a:spcPts val="0"/>
                        </a:spcBef>
                        <a:spcAft>
                          <a:spcPts val="0"/>
                        </a:spcAft>
                      </a:pPr>
                      <a:r>
                        <a:rPr lang="en-US" sz="700" b="1">
                          <a:solidFill>
                            <a:srgbClr val="000000"/>
                          </a:solidFill>
                          <a:effectLst/>
                          <a:latin typeface="Times New Roman"/>
                          <a:ea typeface="Times New Roman"/>
                          <a:cs typeface="Arial"/>
                        </a:rPr>
                        <a:t> </a:t>
                      </a:r>
                      <a:endParaRPr lang="en-US" sz="600">
                        <a:effectLst/>
                        <a:latin typeface="Calibri"/>
                        <a:ea typeface="Times New Roman"/>
                        <a:cs typeface="Arial"/>
                      </a:endParaRPr>
                    </a:p>
                  </a:txBody>
                  <a:tcPr marL="40410" marR="40410" marT="0" marB="0">
                    <a:lnL w="1270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solidFill>
                            <a:srgbClr val="000000"/>
                          </a:solidFill>
                          <a:effectLst/>
                          <a:latin typeface="Times New Roman"/>
                          <a:ea typeface="Times New Roman"/>
                          <a:cs typeface="Arial"/>
                        </a:rPr>
                        <a:t>Lognormal</a:t>
                      </a:r>
                      <a:endParaRPr lang="en-US" sz="600">
                        <a:effectLst/>
                        <a:latin typeface="Calibri"/>
                        <a:ea typeface="Times New Roman"/>
                        <a:cs typeface="Arial"/>
                      </a:endParaRPr>
                    </a:p>
                    <a:p>
                      <a:pPr marL="0" marR="0" algn="just">
                        <a:lnSpc>
                          <a:spcPct val="150000"/>
                        </a:lnSpc>
                        <a:spcBef>
                          <a:spcPts val="0"/>
                        </a:spcBef>
                        <a:spcAft>
                          <a:spcPts val="0"/>
                        </a:spcAft>
                      </a:pPr>
                      <a:r>
                        <a:rPr lang="en-US" sz="700">
                          <a:solidFill>
                            <a:srgbClr val="000000"/>
                          </a:solidFill>
                          <a:effectLst/>
                          <a:latin typeface="Times New Roman"/>
                          <a:ea typeface="Times New Roman"/>
                          <a:cs typeface="Arial"/>
                        </a:rPr>
                        <a:t>(4.2814 , 1.3638) min</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employee </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Client</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None</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 </a:t>
                      </a:r>
                      <a:endParaRPr lang="en-US" sz="600">
                        <a:effectLst/>
                        <a:latin typeface="Calibri"/>
                        <a:ea typeface="Times New Roman"/>
                        <a:cs typeface="Arial"/>
                      </a:endParaRPr>
                    </a:p>
                    <a:p>
                      <a:pPr marL="0" marR="0" algn="just">
                        <a:lnSpc>
                          <a:spcPct val="150000"/>
                        </a:lnSpc>
                        <a:spcBef>
                          <a:spcPts val="0"/>
                        </a:spcBef>
                        <a:spcAft>
                          <a:spcPts val="0"/>
                        </a:spcAft>
                      </a:pPr>
                      <a:r>
                        <a:rPr lang="en-US" sz="700">
                          <a:effectLst/>
                          <a:latin typeface="Times New Roman"/>
                          <a:ea typeface="Times New Roman"/>
                          <a:cs typeface="Arial"/>
                        </a:rPr>
                        <a:t>60 min</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None </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8457">
                <a:tc>
                  <a:txBody>
                    <a:bodyPr/>
                    <a:lstStyle/>
                    <a:p>
                      <a:pPr marL="0" marR="0" algn="l">
                        <a:lnSpc>
                          <a:spcPct val="150000"/>
                        </a:lnSpc>
                        <a:spcBef>
                          <a:spcPts val="0"/>
                        </a:spcBef>
                        <a:spcAft>
                          <a:spcPts val="0"/>
                        </a:spcAft>
                      </a:pPr>
                      <a:r>
                        <a:rPr lang="en-US" sz="700" b="1">
                          <a:solidFill>
                            <a:srgbClr val="000000"/>
                          </a:solidFill>
                          <a:effectLst/>
                          <a:latin typeface="Times New Roman"/>
                          <a:ea typeface="Times New Roman"/>
                          <a:cs typeface="Arial"/>
                        </a:rPr>
                        <a:t>5. Re-distribute for the north region</a:t>
                      </a:r>
                      <a:endParaRPr lang="en-US" sz="600">
                        <a:effectLst/>
                        <a:latin typeface="Calibri"/>
                        <a:ea typeface="Times New Roman"/>
                        <a:cs typeface="Arial"/>
                      </a:endParaRPr>
                    </a:p>
                    <a:p>
                      <a:pPr marL="0" marR="0" algn="l">
                        <a:lnSpc>
                          <a:spcPct val="150000"/>
                        </a:lnSpc>
                        <a:spcBef>
                          <a:spcPts val="0"/>
                        </a:spcBef>
                        <a:spcAft>
                          <a:spcPts val="0"/>
                        </a:spcAft>
                      </a:pPr>
                      <a:r>
                        <a:rPr lang="en-US" sz="700" b="1">
                          <a:solidFill>
                            <a:srgbClr val="000000"/>
                          </a:solidFill>
                          <a:effectLst/>
                          <a:latin typeface="Times New Roman"/>
                          <a:ea typeface="Times New Roman"/>
                          <a:cs typeface="Arial"/>
                        </a:rPr>
                        <a:t> </a:t>
                      </a:r>
                      <a:endParaRPr lang="en-US" sz="600">
                        <a:effectLst/>
                        <a:latin typeface="Calibri"/>
                        <a:ea typeface="Times New Roman"/>
                        <a:cs typeface="Arial"/>
                      </a:endParaRPr>
                    </a:p>
                  </a:txBody>
                  <a:tcPr marL="40410" marR="40410" marT="0" marB="0">
                    <a:lnL w="1270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solidFill>
                            <a:srgbClr val="000000"/>
                          </a:solidFill>
                          <a:effectLst/>
                          <a:latin typeface="Times New Roman"/>
                          <a:ea typeface="Times New Roman"/>
                          <a:cs typeface="Arial"/>
                        </a:rPr>
                        <a:t>Lognormal </a:t>
                      </a:r>
                      <a:endParaRPr lang="en-US" sz="600">
                        <a:effectLst/>
                        <a:latin typeface="Calibri"/>
                        <a:ea typeface="Times New Roman"/>
                        <a:cs typeface="Arial"/>
                      </a:endParaRPr>
                    </a:p>
                    <a:p>
                      <a:pPr marL="0" marR="0" algn="just">
                        <a:lnSpc>
                          <a:spcPct val="150000"/>
                        </a:lnSpc>
                        <a:spcBef>
                          <a:spcPts val="0"/>
                        </a:spcBef>
                        <a:spcAft>
                          <a:spcPts val="0"/>
                        </a:spcAft>
                      </a:pPr>
                      <a:r>
                        <a:rPr lang="en-US" sz="700">
                          <a:solidFill>
                            <a:srgbClr val="000000"/>
                          </a:solidFill>
                          <a:effectLst/>
                          <a:latin typeface="Times New Roman"/>
                          <a:ea typeface="Times New Roman"/>
                          <a:cs typeface="Arial"/>
                        </a:rPr>
                        <a:t>(50.8 , 34.6173)min</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Distributors</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Client</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None</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a:effectLst/>
                          <a:latin typeface="Times New Roman"/>
                          <a:ea typeface="Times New Roman"/>
                          <a:cs typeface="Arial"/>
                        </a:rPr>
                        <a:t>None</a:t>
                      </a:r>
                      <a:endParaRPr lang="en-US" sz="60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700" dirty="0">
                          <a:effectLst/>
                          <a:latin typeface="Times New Roman"/>
                          <a:ea typeface="Times New Roman"/>
                          <a:cs typeface="Arial"/>
                        </a:rPr>
                        <a:t>Cars</a:t>
                      </a:r>
                      <a:endParaRPr lang="en-US" sz="600" dirty="0">
                        <a:effectLst/>
                        <a:latin typeface="Calibri"/>
                        <a:ea typeface="Times New Roman"/>
                        <a:cs typeface="Arial"/>
                      </a:endParaRPr>
                    </a:p>
                  </a:txBody>
                  <a:tcPr marL="40410" marR="40410" marT="0" marB="0">
                    <a:lnL w="12700" cap="flat" cmpd="sng" algn="ctr">
                      <a:solidFill>
                        <a:srgbClr val="00000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extLst>
              <p:ext uri="{D42A27DB-BD31-4B8C-83A1-F6EECF244321}">
                <p14:modId xmlns="" xmlns:p14="http://schemas.microsoft.com/office/powerpoint/2010/main" val="3561462957"/>
              </p:ext>
            </p:extLst>
          </p:nvPr>
        </p:nvGraphicFramePr>
        <p:xfrm>
          <a:off x="228600" y="2286000"/>
          <a:ext cx="3749040" cy="2057399"/>
        </p:xfrm>
        <a:graphic>
          <a:graphicData uri="http://schemas.openxmlformats.org/drawingml/2006/table">
            <a:tbl>
              <a:tblPr firstRow="1" firstCol="1" bandRow="1"/>
              <a:tblGrid>
                <a:gridCol w="1874520"/>
                <a:gridCol w="1874520"/>
              </a:tblGrid>
              <a:tr h="665174">
                <a:tc>
                  <a:txBody>
                    <a:bodyPr/>
                    <a:lstStyle/>
                    <a:p>
                      <a:pPr marL="0" marR="0" algn="just">
                        <a:lnSpc>
                          <a:spcPct val="150000"/>
                        </a:lnSpc>
                        <a:spcBef>
                          <a:spcPts val="0"/>
                        </a:spcBef>
                        <a:spcAft>
                          <a:spcPts val="0"/>
                        </a:spcAft>
                      </a:pPr>
                      <a:r>
                        <a:rPr lang="en-US" sz="1200" b="1">
                          <a:solidFill>
                            <a:srgbClr val="FFFFFF"/>
                          </a:solidFill>
                          <a:effectLst/>
                          <a:latin typeface="Times New Roman"/>
                          <a:ea typeface="Times New Roman"/>
                          <a:cs typeface="Arial"/>
                        </a:rPr>
                        <a:t>Origin city </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just">
                        <a:lnSpc>
                          <a:spcPct val="150000"/>
                        </a:lnSpc>
                        <a:spcBef>
                          <a:spcPts val="0"/>
                        </a:spcBef>
                        <a:spcAft>
                          <a:spcPts val="0"/>
                        </a:spcAft>
                      </a:pPr>
                      <a:r>
                        <a:rPr lang="en-US" sz="1200" b="1">
                          <a:solidFill>
                            <a:srgbClr val="FFFFFF"/>
                          </a:solidFill>
                          <a:effectLst/>
                          <a:latin typeface="Times New Roman"/>
                          <a:ea typeface="Times New Roman"/>
                          <a:cs typeface="Arial"/>
                        </a:rPr>
                        <a:t>Percentage (%)</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r>
              <a:tr h="278445">
                <a:tc>
                  <a:txBody>
                    <a:bodyPr/>
                    <a:lstStyle/>
                    <a:p>
                      <a:pPr marL="0" marR="0" algn="just">
                        <a:lnSpc>
                          <a:spcPct val="150000"/>
                        </a:lnSpc>
                        <a:spcBef>
                          <a:spcPts val="0"/>
                        </a:spcBef>
                        <a:spcAft>
                          <a:spcPts val="0"/>
                        </a:spcAft>
                      </a:pPr>
                      <a:r>
                        <a:rPr lang="en-US" sz="1200" b="1">
                          <a:effectLst/>
                          <a:latin typeface="Times New Roman"/>
                          <a:ea typeface="Times New Roman"/>
                          <a:cs typeface="Arial"/>
                        </a:rPr>
                        <a:t>Nablus </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200">
                          <a:solidFill>
                            <a:srgbClr val="000000"/>
                          </a:solidFill>
                          <a:effectLst/>
                          <a:latin typeface="Times New Roman"/>
                          <a:ea typeface="Times New Roman"/>
                          <a:cs typeface="Arial"/>
                        </a:rPr>
                        <a:t>49.42164</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445">
                <a:tc>
                  <a:txBody>
                    <a:bodyPr/>
                    <a:lstStyle/>
                    <a:p>
                      <a:pPr marL="0" marR="0" algn="just">
                        <a:lnSpc>
                          <a:spcPct val="150000"/>
                        </a:lnSpc>
                        <a:spcBef>
                          <a:spcPts val="0"/>
                        </a:spcBef>
                        <a:spcAft>
                          <a:spcPts val="0"/>
                        </a:spcAft>
                      </a:pPr>
                      <a:r>
                        <a:rPr lang="en-US" sz="1200" b="1">
                          <a:solidFill>
                            <a:srgbClr val="000000"/>
                          </a:solidFill>
                          <a:effectLst/>
                          <a:latin typeface="Times New Roman"/>
                          <a:ea typeface="Times New Roman"/>
                          <a:cs typeface="Arial"/>
                        </a:rPr>
                        <a:t>Salfeet</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200">
                          <a:solidFill>
                            <a:srgbClr val="000000"/>
                          </a:solidFill>
                          <a:effectLst/>
                          <a:latin typeface="Times New Roman"/>
                          <a:ea typeface="Times New Roman"/>
                          <a:cs typeface="Arial"/>
                        </a:rPr>
                        <a:t>14.06716</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445">
                <a:tc>
                  <a:txBody>
                    <a:bodyPr/>
                    <a:lstStyle/>
                    <a:p>
                      <a:pPr marL="0" marR="0" algn="just">
                        <a:lnSpc>
                          <a:spcPct val="150000"/>
                        </a:lnSpc>
                        <a:spcBef>
                          <a:spcPts val="0"/>
                        </a:spcBef>
                        <a:spcAft>
                          <a:spcPts val="0"/>
                        </a:spcAft>
                      </a:pPr>
                      <a:r>
                        <a:rPr lang="en-US" sz="1200" b="1">
                          <a:solidFill>
                            <a:srgbClr val="000000"/>
                          </a:solidFill>
                          <a:effectLst/>
                          <a:latin typeface="Times New Roman"/>
                          <a:ea typeface="Times New Roman"/>
                          <a:cs typeface="Arial"/>
                        </a:rPr>
                        <a:t>Qalqelia</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200">
                          <a:solidFill>
                            <a:srgbClr val="000000"/>
                          </a:solidFill>
                          <a:effectLst/>
                          <a:latin typeface="Times New Roman"/>
                          <a:ea typeface="Times New Roman"/>
                          <a:cs typeface="Arial"/>
                        </a:rPr>
                        <a:t>2.761194</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445">
                <a:tc>
                  <a:txBody>
                    <a:bodyPr/>
                    <a:lstStyle/>
                    <a:p>
                      <a:pPr marL="0" marR="0" algn="just">
                        <a:lnSpc>
                          <a:spcPct val="150000"/>
                        </a:lnSpc>
                        <a:spcBef>
                          <a:spcPts val="0"/>
                        </a:spcBef>
                        <a:spcAft>
                          <a:spcPts val="0"/>
                        </a:spcAft>
                      </a:pPr>
                      <a:r>
                        <a:rPr lang="en-US" sz="1200" b="1">
                          <a:solidFill>
                            <a:srgbClr val="000000"/>
                          </a:solidFill>
                          <a:effectLst/>
                          <a:latin typeface="Times New Roman"/>
                          <a:ea typeface="Times New Roman"/>
                          <a:cs typeface="Arial"/>
                        </a:rPr>
                        <a:t>Tolkarem</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200">
                          <a:solidFill>
                            <a:srgbClr val="000000"/>
                          </a:solidFill>
                          <a:effectLst/>
                          <a:latin typeface="Times New Roman"/>
                          <a:ea typeface="Times New Roman"/>
                          <a:cs typeface="Arial"/>
                        </a:rPr>
                        <a:t>5.634328</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445">
                <a:tc>
                  <a:txBody>
                    <a:bodyPr/>
                    <a:lstStyle/>
                    <a:p>
                      <a:pPr marL="0" marR="0" algn="just">
                        <a:lnSpc>
                          <a:spcPct val="150000"/>
                        </a:lnSpc>
                        <a:spcBef>
                          <a:spcPts val="0"/>
                        </a:spcBef>
                        <a:spcAft>
                          <a:spcPts val="0"/>
                        </a:spcAft>
                      </a:pPr>
                      <a:r>
                        <a:rPr lang="en-US" sz="1200" b="1">
                          <a:solidFill>
                            <a:srgbClr val="000000"/>
                          </a:solidFill>
                          <a:effectLst/>
                          <a:latin typeface="Times New Roman"/>
                          <a:ea typeface="Times New Roman"/>
                          <a:cs typeface="Arial"/>
                        </a:rPr>
                        <a:t>Jenin</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200" dirty="0">
                          <a:solidFill>
                            <a:srgbClr val="000000"/>
                          </a:solidFill>
                          <a:effectLst/>
                          <a:latin typeface="Times New Roman"/>
                          <a:ea typeface="Times New Roman"/>
                          <a:cs typeface="Arial"/>
                        </a:rPr>
                        <a:t>28.11567</a:t>
                      </a:r>
                      <a:endParaRPr lang="en-US" sz="11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Table 5"/>
          <p:cNvGraphicFramePr>
            <a:graphicFrameLocks noGrp="1"/>
          </p:cNvGraphicFramePr>
          <p:nvPr>
            <p:extLst>
              <p:ext uri="{D42A27DB-BD31-4B8C-83A1-F6EECF244321}">
                <p14:modId xmlns="" xmlns:p14="http://schemas.microsoft.com/office/powerpoint/2010/main" val="362047047"/>
              </p:ext>
            </p:extLst>
          </p:nvPr>
        </p:nvGraphicFramePr>
        <p:xfrm>
          <a:off x="228600" y="4495800"/>
          <a:ext cx="3733800" cy="2209802"/>
        </p:xfrm>
        <a:graphic>
          <a:graphicData uri="http://schemas.openxmlformats.org/drawingml/2006/table">
            <a:tbl>
              <a:tblPr firstRow="1" firstCol="1" bandRow="1"/>
              <a:tblGrid>
                <a:gridCol w="1866900"/>
                <a:gridCol w="1866900"/>
              </a:tblGrid>
              <a:tr h="315686">
                <a:tc>
                  <a:txBody>
                    <a:bodyPr/>
                    <a:lstStyle/>
                    <a:p>
                      <a:pPr marL="0" marR="0" algn="just">
                        <a:lnSpc>
                          <a:spcPct val="150000"/>
                        </a:lnSpc>
                        <a:spcBef>
                          <a:spcPts val="0"/>
                        </a:spcBef>
                        <a:spcAft>
                          <a:spcPts val="0"/>
                        </a:spcAft>
                      </a:pPr>
                      <a:r>
                        <a:rPr lang="en-US" sz="1200" b="1">
                          <a:solidFill>
                            <a:srgbClr val="FFFFFF"/>
                          </a:solidFill>
                          <a:effectLst/>
                          <a:latin typeface="Times New Roman"/>
                          <a:ea typeface="Times New Roman"/>
                          <a:cs typeface="Arial"/>
                        </a:rPr>
                        <a:t>Receiving cities </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just">
                        <a:lnSpc>
                          <a:spcPct val="150000"/>
                        </a:lnSpc>
                        <a:spcBef>
                          <a:spcPts val="0"/>
                        </a:spcBef>
                        <a:spcAft>
                          <a:spcPts val="0"/>
                        </a:spcAft>
                      </a:pPr>
                      <a:r>
                        <a:rPr lang="en-US" sz="1200" b="1">
                          <a:solidFill>
                            <a:srgbClr val="FFFFFF"/>
                          </a:solidFill>
                          <a:effectLst/>
                          <a:latin typeface="Times New Roman"/>
                          <a:ea typeface="Times New Roman"/>
                          <a:cs typeface="Arial"/>
                        </a:rPr>
                        <a:t>Percentage (%)</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r>
              <a:tr h="315686">
                <a:tc>
                  <a:txBody>
                    <a:bodyPr/>
                    <a:lstStyle/>
                    <a:p>
                      <a:pPr marL="0" marR="0" algn="just">
                        <a:lnSpc>
                          <a:spcPct val="150000"/>
                        </a:lnSpc>
                        <a:spcBef>
                          <a:spcPts val="0"/>
                        </a:spcBef>
                        <a:spcAft>
                          <a:spcPts val="0"/>
                        </a:spcAft>
                      </a:pPr>
                      <a:r>
                        <a:rPr lang="en-US" sz="1200" b="1">
                          <a:effectLst/>
                          <a:latin typeface="Times New Roman"/>
                          <a:ea typeface="Times New Roman"/>
                          <a:cs typeface="Arial"/>
                        </a:rPr>
                        <a:t>Nablus </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200">
                          <a:effectLst/>
                          <a:latin typeface="Times New Roman"/>
                          <a:ea typeface="Times New Roman"/>
                          <a:cs typeface="Arial"/>
                        </a:rPr>
                        <a:t>19.75604</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686">
                <a:tc>
                  <a:txBody>
                    <a:bodyPr/>
                    <a:lstStyle/>
                    <a:p>
                      <a:pPr marL="0" marR="0" algn="just">
                        <a:lnSpc>
                          <a:spcPct val="150000"/>
                        </a:lnSpc>
                        <a:spcBef>
                          <a:spcPts val="0"/>
                        </a:spcBef>
                        <a:spcAft>
                          <a:spcPts val="0"/>
                        </a:spcAft>
                      </a:pPr>
                      <a:r>
                        <a:rPr lang="en-US" sz="1200" b="1">
                          <a:solidFill>
                            <a:srgbClr val="000000"/>
                          </a:solidFill>
                          <a:effectLst/>
                          <a:latin typeface="Times New Roman"/>
                          <a:ea typeface="Times New Roman"/>
                          <a:cs typeface="Arial"/>
                        </a:rPr>
                        <a:t>Salfeet</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200">
                          <a:effectLst/>
                          <a:latin typeface="Times New Roman"/>
                          <a:ea typeface="Times New Roman"/>
                          <a:cs typeface="Arial"/>
                        </a:rPr>
                        <a:t>7.8643</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686">
                <a:tc>
                  <a:txBody>
                    <a:bodyPr/>
                    <a:lstStyle/>
                    <a:p>
                      <a:pPr marL="0" marR="0" algn="just">
                        <a:lnSpc>
                          <a:spcPct val="150000"/>
                        </a:lnSpc>
                        <a:spcBef>
                          <a:spcPts val="0"/>
                        </a:spcBef>
                        <a:spcAft>
                          <a:spcPts val="0"/>
                        </a:spcAft>
                      </a:pPr>
                      <a:r>
                        <a:rPr lang="en-US" sz="1200" b="1">
                          <a:solidFill>
                            <a:srgbClr val="000000"/>
                          </a:solidFill>
                          <a:effectLst/>
                          <a:latin typeface="Times New Roman"/>
                          <a:ea typeface="Times New Roman"/>
                          <a:cs typeface="Arial"/>
                        </a:rPr>
                        <a:t>Qalqelia</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200">
                          <a:effectLst/>
                          <a:latin typeface="Times New Roman"/>
                          <a:ea typeface="Times New Roman"/>
                          <a:cs typeface="Arial"/>
                        </a:rPr>
                        <a:t>8.430625</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686">
                <a:tc>
                  <a:txBody>
                    <a:bodyPr/>
                    <a:lstStyle/>
                    <a:p>
                      <a:pPr marL="0" marR="0" algn="just">
                        <a:lnSpc>
                          <a:spcPct val="150000"/>
                        </a:lnSpc>
                        <a:spcBef>
                          <a:spcPts val="0"/>
                        </a:spcBef>
                        <a:spcAft>
                          <a:spcPts val="0"/>
                        </a:spcAft>
                      </a:pPr>
                      <a:r>
                        <a:rPr lang="en-US" sz="1200" b="1">
                          <a:solidFill>
                            <a:srgbClr val="000000"/>
                          </a:solidFill>
                          <a:effectLst/>
                          <a:latin typeface="Times New Roman"/>
                          <a:ea typeface="Times New Roman"/>
                          <a:cs typeface="Arial"/>
                        </a:rPr>
                        <a:t>Tolkarem</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200">
                          <a:effectLst/>
                          <a:latin typeface="Times New Roman"/>
                          <a:ea typeface="Times New Roman"/>
                          <a:cs typeface="Arial"/>
                        </a:rPr>
                        <a:t>12.699848</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686">
                <a:tc>
                  <a:txBody>
                    <a:bodyPr/>
                    <a:lstStyle/>
                    <a:p>
                      <a:pPr marL="0" marR="0" algn="just">
                        <a:lnSpc>
                          <a:spcPct val="150000"/>
                        </a:lnSpc>
                        <a:spcBef>
                          <a:spcPts val="0"/>
                        </a:spcBef>
                        <a:spcAft>
                          <a:spcPts val="0"/>
                        </a:spcAft>
                      </a:pPr>
                      <a:r>
                        <a:rPr lang="en-US" sz="1200" b="1">
                          <a:solidFill>
                            <a:srgbClr val="000000"/>
                          </a:solidFill>
                          <a:effectLst/>
                          <a:latin typeface="Times New Roman"/>
                          <a:ea typeface="Times New Roman"/>
                          <a:cs typeface="Arial"/>
                        </a:rPr>
                        <a:t>Jenin</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200">
                          <a:effectLst/>
                          <a:latin typeface="Times New Roman"/>
                          <a:ea typeface="Times New Roman"/>
                          <a:cs typeface="Arial"/>
                        </a:rPr>
                        <a:t>13.026574</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686">
                <a:tc>
                  <a:txBody>
                    <a:bodyPr/>
                    <a:lstStyle/>
                    <a:p>
                      <a:pPr marL="0" marR="0" algn="just">
                        <a:lnSpc>
                          <a:spcPct val="150000"/>
                        </a:lnSpc>
                        <a:spcBef>
                          <a:spcPts val="0"/>
                        </a:spcBef>
                        <a:spcAft>
                          <a:spcPts val="0"/>
                        </a:spcAft>
                      </a:pPr>
                      <a:r>
                        <a:rPr lang="en-US" sz="1200" b="1">
                          <a:effectLst/>
                          <a:latin typeface="Times New Roman"/>
                          <a:ea typeface="Times New Roman"/>
                          <a:cs typeface="Arial"/>
                        </a:rPr>
                        <a:t>Ramallah </a:t>
                      </a:r>
                      <a:endParaRPr lang="en-US" sz="11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200" dirty="0">
                          <a:effectLst/>
                          <a:latin typeface="Times New Roman"/>
                          <a:ea typeface="Times New Roman"/>
                          <a:cs typeface="Arial"/>
                        </a:rPr>
                        <a:t>38.22261</a:t>
                      </a:r>
                      <a:endParaRPr lang="en-US" sz="11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Slide Number Placeholder 6"/>
          <p:cNvSpPr>
            <a:spLocks noGrp="1"/>
          </p:cNvSpPr>
          <p:nvPr>
            <p:ph type="sldNum" sz="quarter" idx="12"/>
          </p:nvPr>
        </p:nvSpPr>
        <p:spPr/>
        <p:txBody>
          <a:bodyPr/>
          <a:lstStyle/>
          <a:p>
            <a:fld id="{8A1BFB13-CF7A-47D6-9D83-2CB1BCFEFFF0}" type="slidenum">
              <a:rPr lang="en-US" smtClean="0"/>
              <a:pPr/>
              <a:t>28</a:t>
            </a:fld>
            <a:endParaRPr lang="en-US"/>
          </a:p>
        </p:txBody>
      </p:sp>
    </p:spTree>
    <p:extLst>
      <p:ext uri="{BB962C8B-B14F-4D97-AF65-F5344CB8AC3E}">
        <p14:creationId xmlns="" xmlns:p14="http://schemas.microsoft.com/office/powerpoint/2010/main" val="34051760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 xmlns:a14="http://schemas.microsoft.com/office/drawing/2010/main" val="0"/>
              </a:ext>
            </a:extLst>
          </a:blip>
          <a:stretch>
            <a:fillRect/>
          </a:stretch>
        </p:blipFill>
        <p:spPr>
          <a:xfrm>
            <a:off x="733013" y="1600200"/>
            <a:ext cx="7677973" cy="4525963"/>
          </a:xfrm>
          <a:prstGeom prst="rect">
            <a:avLst/>
          </a:prstGeom>
        </p:spPr>
      </p:pic>
      <p:sp>
        <p:nvSpPr>
          <p:cNvPr id="5" name="Slide Number Placeholder 4"/>
          <p:cNvSpPr>
            <a:spLocks noGrp="1"/>
          </p:cNvSpPr>
          <p:nvPr>
            <p:ph type="sldNum" sz="quarter" idx="12"/>
          </p:nvPr>
        </p:nvSpPr>
        <p:spPr/>
        <p:txBody>
          <a:bodyPr/>
          <a:lstStyle/>
          <a:p>
            <a:fld id="{8A1BFB13-CF7A-47D6-9D83-2CB1BCFEFFF0}" type="slidenum">
              <a:rPr lang="en-US" smtClean="0"/>
              <a:pPr/>
              <a:t>29</a:t>
            </a:fld>
            <a:endParaRPr lang="en-US"/>
          </a:p>
        </p:txBody>
      </p:sp>
    </p:spTree>
    <p:extLst>
      <p:ext uri="{BB962C8B-B14F-4D97-AF65-F5344CB8AC3E}">
        <p14:creationId xmlns="" xmlns:p14="http://schemas.microsoft.com/office/powerpoint/2010/main" val="9996268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12000"/>
            <a:lum/>
          </a:blip>
          <a:srcRect/>
          <a:stretch>
            <a:fillRect l="-8000" t="3000" r="-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solidFill>
                  <a:srgbClr val="FF0000"/>
                </a:solidFill>
                <a:effectLst>
                  <a:outerShdw blurRad="38100" dist="38100" dir="2700000" algn="tl">
                    <a:srgbClr val="000000">
                      <a:alpha val="43137"/>
                    </a:srgbClr>
                  </a:outerShdw>
                </a:effectLst>
              </a:rPr>
              <a:t>Background </a:t>
            </a:r>
            <a:endParaRPr lang="en-US"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a:t>Wassel is a Palestinian Company for distribution and logistics </a:t>
            </a:r>
            <a:endParaRPr lang="en-US" dirty="0" smtClean="0"/>
          </a:p>
          <a:p>
            <a:r>
              <a:rPr lang="en-US" dirty="0" smtClean="0"/>
              <a:t>Established </a:t>
            </a:r>
            <a:r>
              <a:rPr lang="en-US" dirty="0"/>
              <a:t>in 2005 </a:t>
            </a:r>
            <a:endParaRPr lang="en-US" dirty="0" smtClean="0"/>
          </a:p>
          <a:p>
            <a:r>
              <a:rPr lang="en-US" dirty="0"/>
              <a:t>Wassel has four branches in Palestine which are Nablus, Ramallah, Hebron, </a:t>
            </a:r>
            <a:r>
              <a:rPr lang="en-US" dirty="0" smtClean="0"/>
              <a:t>Jerusalem</a:t>
            </a:r>
            <a:endParaRPr lang="en-US" dirty="0" smtClean="0"/>
          </a:p>
          <a:p>
            <a:r>
              <a:rPr lang="en-US" dirty="0" smtClean="0"/>
              <a:t> Two </a:t>
            </a:r>
            <a:r>
              <a:rPr lang="en-US" dirty="0"/>
              <a:t>of these branches are a hub logistic which are Ramallah and Hebron </a:t>
            </a:r>
            <a:r>
              <a:rPr lang="en-US" dirty="0" smtClean="0"/>
              <a:t>hub</a:t>
            </a:r>
            <a:endParaRPr lang="en-US" dirty="0"/>
          </a:p>
        </p:txBody>
      </p:sp>
      <p:sp>
        <p:nvSpPr>
          <p:cNvPr id="4" name="Slide Number Placeholder 3"/>
          <p:cNvSpPr>
            <a:spLocks noGrp="1"/>
          </p:cNvSpPr>
          <p:nvPr>
            <p:ph type="sldNum" sz="quarter" idx="12"/>
          </p:nvPr>
        </p:nvSpPr>
        <p:spPr/>
        <p:txBody>
          <a:bodyPr/>
          <a:lstStyle/>
          <a:p>
            <a:fld id="{8A1BFB13-CF7A-47D6-9D83-2CB1BCFEFFF0}" type="slidenum">
              <a:rPr lang="en-US" smtClean="0"/>
              <a:pPr/>
              <a:t>3</a:t>
            </a:fld>
            <a:endParaRPr lang="en-US"/>
          </a:p>
        </p:txBody>
      </p:sp>
    </p:spTree>
    <p:extLst>
      <p:ext uri="{BB962C8B-B14F-4D97-AF65-F5344CB8AC3E}">
        <p14:creationId xmlns="" xmlns:p14="http://schemas.microsoft.com/office/powerpoint/2010/main" val="15217200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Comparison before and after</a:t>
            </a:r>
          </a:p>
        </p:txBody>
      </p:sp>
      <p:graphicFrame>
        <p:nvGraphicFramePr>
          <p:cNvPr id="6" name="Content Placeholder 5"/>
          <p:cNvGraphicFramePr>
            <a:graphicFrameLocks noGrp="1"/>
          </p:cNvGraphicFramePr>
          <p:nvPr>
            <p:ph idx="1"/>
            <p:extLst>
              <p:ext uri="{D42A27DB-BD31-4B8C-83A1-F6EECF244321}">
                <p14:modId xmlns="" xmlns:p14="http://schemas.microsoft.com/office/powerpoint/2010/main" val="394627015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8A1BFB13-CF7A-47D6-9D83-2CB1BCFEFFF0}" type="slidenum">
              <a:rPr lang="en-US" smtClean="0"/>
              <a:pPr/>
              <a:t>30</a:t>
            </a:fld>
            <a:endParaRPr lang="en-US"/>
          </a:p>
        </p:txBody>
      </p:sp>
    </p:spTree>
    <p:extLst>
      <p:ext uri="{BB962C8B-B14F-4D97-AF65-F5344CB8AC3E}">
        <p14:creationId xmlns="" xmlns:p14="http://schemas.microsoft.com/office/powerpoint/2010/main" val="20728253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p:cNvPicPr>
          <p:nvPr>
            <p:ph idx="1"/>
          </p:nvPr>
        </p:nvPicPr>
        <p:blipFill>
          <a:blip r:embed="rId2">
            <a:extLst>
              <a:ext uri="{28A0092B-C50C-407E-A947-70E740481C1C}">
                <a14:useLocalDpi xmlns="" xmlns:a14="http://schemas.microsoft.com/office/drawing/2010/main" val="0"/>
              </a:ext>
            </a:extLst>
          </a:blip>
          <a:stretch>
            <a:fillRect/>
          </a:stretch>
        </p:blipFill>
        <p:spPr>
          <a:xfrm>
            <a:off x="0" y="3428999"/>
            <a:ext cx="9144000" cy="3604240"/>
          </a:xfrm>
          <a:prstGeom prst="rect">
            <a:avLst/>
          </a:prstGeom>
        </p:spPr>
      </p:pic>
      <p:pic>
        <p:nvPicPr>
          <p:cNvPr id="8194"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0"/>
            <a:ext cx="9144000" cy="3428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8A1BFB13-CF7A-47D6-9D83-2CB1BCFEFFF0}" type="slidenum">
              <a:rPr lang="en-US" smtClean="0"/>
              <a:pPr/>
              <a:t>31</a:t>
            </a:fld>
            <a:endParaRPr lang="en-US"/>
          </a:p>
        </p:txBody>
      </p:sp>
    </p:spTree>
    <p:extLst>
      <p:ext uri="{BB962C8B-B14F-4D97-AF65-F5344CB8AC3E}">
        <p14:creationId xmlns="" xmlns:p14="http://schemas.microsoft.com/office/powerpoint/2010/main" val="185264499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Quality</a:t>
            </a:r>
            <a:r>
              <a:rPr lang="en-US" b="1" dirty="0"/>
              <a:t> </a:t>
            </a:r>
            <a:endParaRPr lang="en-US" dirty="0"/>
          </a:p>
        </p:txBody>
      </p:sp>
      <p:sp>
        <p:nvSpPr>
          <p:cNvPr id="3" name="Content Placeholder 2"/>
          <p:cNvSpPr>
            <a:spLocks noGrp="1"/>
          </p:cNvSpPr>
          <p:nvPr>
            <p:ph idx="1"/>
          </p:nvPr>
        </p:nvSpPr>
        <p:spPr/>
        <p:txBody>
          <a:bodyPr/>
          <a:lstStyle/>
          <a:p>
            <a:pPr marL="0" lvl="1" indent="0">
              <a:buNone/>
            </a:pPr>
            <a:r>
              <a:rPr lang="en-US" b="1" dirty="0" smtClean="0"/>
              <a:t>1. Average </a:t>
            </a:r>
            <a:r>
              <a:rPr lang="en-US" b="1" dirty="0"/>
              <a:t>delivery time </a:t>
            </a:r>
            <a:endParaRPr lang="en-US" dirty="0"/>
          </a:p>
          <a:p>
            <a:endParaRPr lang="en-US" dirty="0"/>
          </a:p>
        </p:txBody>
      </p:sp>
      <p:graphicFrame>
        <p:nvGraphicFramePr>
          <p:cNvPr id="5" name="Table 4"/>
          <p:cNvGraphicFramePr>
            <a:graphicFrameLocks noGrp="1"/>
          </p:cNvGraphicFramePr>
          <p:nvPr>
            <p:extLst>
              <p:ext uri="{D42A27DB-BD31-4B8C-83A1-F6EECF244321}">
                <p14:modId xmlns="" xmlns:p14="http://schemas.microsoft.com/office/powerpoint/2010/main" val="2097173278"/>
              </p:ext>
            </p:extLst>
          </p:nvPr>
        </p:nvGraphicFramePr>
        <p:xfrm>
          <a:off x="228601" y="2286000"/>
          <a:ext cx="4876799" cy="4693740"/>
        </p:xfrm>
        <a:graphic>
          <a:graphicData uri="http://schemas.openxmlformats.org/drawingml/2006/table">
            <a:tbl>
              <a:tblPr firstRow="1" firstCol="1" bandRow="1"/>
              <a:tblGrid>
                <a:gridCol w="1475874"/>
                <a:gridCol w="1695879"/>
                <a:gridCol w="1705046"/>
              </a:tblGrid>
              <a:tr h="1265100">
                <a:tc>
                  <a:txBody>
                    <a:bodyPr/>
                    <a:lstStyle/>
                    <a:p>
                      <a:pPr marL="0" marR="0" algn="l">
                        <a:lnSpc>
                          <a:spcPct val="115000"/>
                        </a:lnSpc>
                        <a:spcBef>
                          <a:spcPts val="0"/>
                        </a:spcBef>
                        <a:spcAft>
                          <a:spcPts val="0"/>
                        </a:spcAft>
                      </a:pPr>
                      <a:r>
                        <a:rPr lang="en-US" sz="1600" b="1" dirty="0">
                          <a:solidFill>
                            <a:srgbClr val="FFFFFF"/>
                          </a:solidFill>
                          <a:effectLst/>
                          <a:latin typeface="Times New Roman"/>
                          <a:ea typeface="Times New Roman"/>
                          <a:cs typeface="Arial"/>
                        </a:rPr>
                        <a:t>Origins </a:t>
                      </a:r>
                      <a:endParaRPr lang="en-US" sz="16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l">
                        <a:lnSpc>
                          <a:spcPct val="150000"/>
                        </a:lnSpc>
                        <a:spcBef>
                          <a:spcPts val="0"/>
                        </a:spcBef>
                        <a:spcAft>
                          <a:spcPts val="0"/>
                        </a:spcAft>
                      </a:pPr>
                      <a:r>
                        <a:rPr lang="en-US" sz="1600" b="1" dirty="0">
                          <a:solidFill>
                            <a:srgbClr val="FFFFFF"/>
                          </a:solidFill>
                          <a:effectLst/>
                          <a:latin typeface="Times New Roman"/>
                          <a:ea typeface="Times New Roman"/>
                          <a:cs typeface="Arial"/>
                        </a:rPr>
                        <a:t>Average delivery time (</a:t>
                      </a:r>
                      <a:r>
                        <a:rPr lang="en-US" sz="1600" b="1" dirty="0" smtClean="0">
                          <a:solidFill>
                            <a:srgbClr val="FFFFFF"/>
                          </a:solidFill>
                          <a:effectLst/>
                          <a:latin typeface="Times New Roman"/>
                          <a:ea typeface="Times New Roman"/>
                          <a:cs typeface="Arial"/>
                        </a:rPr>
                        <a:t>hours/month)</a:t>
                      </a:r>
                      <a:endParaRPr lang="en-US" sz="1600" dirty="0">
                        <a:effectLst/>
                        <a:latin typeface="Calibri"/>
                        <a:ea typeface="Times New Roman"/>
                        <a:cs typeface="Arial"/>
                      </a:endParaRPr>
                    </a:p>
                    <a:p>
                      <a:pPr marL="0" marR="0" algn="l">
                        <a:lnSpc>
                          <a:spcPct val="150000"/>
                        </a:lnSpc>
                        <a:spcBef>
                          <a:spcPts val="0"/>
                        </a:spcBef>
                        <a:spcAft>
                          <a:spcPts val="0"/>
                        </a:spcAft>
                      </a:pPr>
                      <a:r>
                        <a:rPr lang="en-US" sz="1600" b="1" dirty="0">
                          <a:solidFill>
                            <a:srgbClr val="FFFFFF"/>
                          </a:solidFill>
                          <a:effectLst/>
                          <a:latin typeface="Times New Roman"/>
                          <a:ea typeface="Times New Roman"/>
                          <a:cs typeface="Arial"/>
                        </a:rPr>
                        <a:t>Before</a:t>
                      </a:r>
                      <a:endParaRPr lang="en-US" sz="16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marL="0" marR="0" algn="l">
                        <a:lnSpc>
                          <a:spcPct val="115000"/>
                        </a:lnSpc>
                        <a:spcBef>
                          <a:spcPts val="0"/>
                        </a:spcBef>
                        <a:spcAft>
                          <a:spcPts val="0"/>
                        </a:spcAft>
                      </a:pPr>
                      <a:r>
                        <a:rPr lang="en-US" sz="1600" b="1" dirty="0">
                          <a:solidFill>
                            <a:srgbClr val="FFFFFF"/>
                          </a:solidFill>
                          <a:effectLst/>
                          <a:latin typeface="Times New Roman"/>
                          <a:ea typeface="Times New Roman"/>
                          <a:cs typeface="Arial"/>
                        </a:rPr>
                        <a:t>Average delivery time (</a:t>
                      </a:r>
                      <a:r>
                        <a:rPr lang="en-US" sz="1600" b="1" dirty="0" smtClean="0">
                          <a:solidFill>
                            <a:srgbClr val="FFFFFF"/>
                          </a:solidFill>
                          <a:effectLst/>
                          <a:latin typeface="Times New Roman"/>
                          <a:ea typeface="Times New Roman"/>
                          <a:cs typeface="Arial"/>
                        </a:rPr>
                        <a:t>hours/month) </a:t>
                      </a:r>
                      <a:endParaRPr lang="en-US" sz="1600" dirty="0">
                        <a:effectLst/>
                        <a:latin typeface="Calibri"/>
                        <a:ea typeface="Times New Roman"/>
                        <a:cs typeface="Arial"/>
                      </a:endParaRPr>
                    </a:p>
                    <a:p>
                      <a:pPr marL="0" marR="0" algn="l">
                        <a:lnSpc>
                          <a:spcPct val="115000"/>
                        </a:lnSpc>
                        <a:spcBef>
                          <a:spcPts val="0"/>
                        </a:spcBef>
                        <a:spcAft>
                          <a:spcPts val="0"/>
                        </a:spcAft>
                      </a:pPr>
                      <a:r>
                        <a:rPr lang="en-US" sz="1600" b="1" dirty="0">
                          <a:solidFill>
                            <a:srgbClr val="FFFFFF"/>
                          </a:solidFill>
                          <a:effectLst/>
                          <a:latin typeface="Times New Roman"/>
                          <a:ea typeface="Times New Roman"/>
                          <a:cs typeface="Arial"/>
                        </a:rPr>
                        <a:t>After</a:t>
                      </a:r>
                      <a:endParaRPr lang="en-US" sz="16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r>
              <a:tr h="646140">
                <a:tc>
                  <a:txBody>
                    <a:bodyPr/>
                    <a:lstStyle/>
                    <a:p>
                      <a:pPr marL="0" marR="0" algn="l">
                        <a:lnSpc>
                          <a:spcPct val="115000"/>
                        </a:lnSpc>
                        <a:spcBef>
                          <a:spcPts val="0"/>
                        </a:spcBef>
                        <a:spcAft>
                          <a:spcPts val="0"/>
                        </a:spcAft>
                      </a:pPr>
                      <a:r>
                        <a:rPr lang="en-US" sz="1600" b="1" dirty="0">
                          <a:effectLst/>
                          <a:latin typeface="Times New Roman"/>
                          <a:ea typeface="Times New Roman"/>
                          <a:cs typeface="Arial"/>
                        </a:rPr>
                        <a:t>Nablus </a:t>
                      </a:r>
                      <a:endParaRPr lang="en-US" sz="1600" dirty="0">
                        <a:effectLst/>
                        <a:latin typeface="Calibri"/>
                        <a:ea typeface="Times New Roman"/>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600" dirty="0">
                          <a:solidFill>
                            <a:srgbClr val="000000"/>
                          </a:solidFill>
                          <a:effectLst/>
                          <a:latin typeface="Times New Roman"/>
                          <a:ea typeface="Times New Roman"/>
                          <a:cs typeface="Arial"/>
                        </a:rPr>
                        <a:t>120.2959</a:t>
                      </a:r>
                      <a:endParaRPr lang="en-US" sz="16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600">
                          <a:effectLst/>
                          <a:latin typeface="Times New Roman"/>
                          <a:ea typeface="Times New Roman"/>
                          <a:cs typeface="Arial"/>
                        </a:rPr>
                        <a:t>68.83</a:t>
                      </a:r>
                      <a:endParaRPr lang="en-US" sz="16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646140">
                <a:tc>
                  <a:txBody>
                    <a:bodyPr/>
                    <a:lstStyle/>
                    <a:p>
                      <a:pPr marL="0" marR="0" algn="l">
                        <a:lnSpc>
                          <a:spcPct val="115000"/>
                        </a:lnSpc>
                        <a:spcBef>
                          <a:spcPts val="0"/>
                        </a:spcBef>
                        <a:spcAft>
                          <a:spcPts val="0"/>
                        </a:spcAft>
                      </a:pPr>
                      <a:r>
                        <a:rPr lang="en-US" sz="1600" b="1">
                          <a:effectLst/>
                          <a:latin typeface="Times New Roman"/>
                          <a:ea typeface="Times New Roman"/>
                          <a:cs typeface="Arial"/>
                        </a:rPr>
                        <a:t>Jenin</a:t>
                      </a:r>
                      <a:endParaRPr lang="en-US" sz="16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600" dirty="0">
                          <a:solidFill>
                            <a:srgbClr val="000000"/>
                          </a:solidFill>
                          <a:effectLst/>
                          <a:latin typeface="Times New Roman"/>
                          <a:ea typeface="Times New Roman"/>
                          <a:cs typeface="Arial"/>
                        </a:rPr>
                        <a:t>113.662</a:t>
                      </a:r>
                      <a:endParaRPr lang="en-US" sz="16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600">
                          <a:effectLst/>
                          <a:latin typeface="Times New Roman"/>
                          <a:ea typeface="Times New Roman"/>
                          <a:cs typeface="Arial"/>
                        </a:rPr>
                        <a:t>68.58</a:t>
                      </a:r>
                      <a:endParaRPr lang="en-US" sz="16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6140">
                <a:tc>
                  <a:txBody>
                    <a:bodyPr/>
                    <a:lstStyle/>
                    <a:p>
                      <a:pPr marL="0" marR="0" algn="l">
                        <a:lnSpc>
                          <a:spcPct val="115000"/>
                        </a:lnSpc>
                        <a:spcBef>
                          <a:spcPts val="0"/>
                        </a:spcBef>
                        <a:spcAft>
                          <a:spcPts val="0"/>
                        </a:spcAft>
                      </a:pPr>
                      <a:r>
                        <a:rPr lang="en-US" sz="1600" b="1">
                          <a:effectLst/>
                          <a:latin typeface="Times New Roman"/>
                          <a:ea typeface="Times New Roman"/>
                          <a:cs typeface="Arial"/>
                        </a:rPr>
                        <a:t>Salfeet</a:t>
                      </a:r>
                      <a:endParaRPr lang="en-US" sz="1600">
                        <a:effectLst/>
                        <a:latin typeface="Calibri"/>
                        <a:ea typeface="Times New Roman"/>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600" dirty="0">
                          <a:solidFill>
                            <a:srgbClr val="000000"/>
                          </a:solidFill>
                          <a:effectLst/>
                          <a:latin typeface="Times New Roman"/>
                          <a:ea typeface="Times New Roman"/>
                          <a:cs typeface="Arial"/>
                        </a:rPr>
                        <a:t>87.15435</a:t>
                      </a:r>
                      <a:endParaRPr lang="en-US" sz="16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600" dirty="0">
                          <a:effectLst/>
                          <a:latin typeface="Times New Roman"/>
                          <a:ea typeface="Times New Roman"/>
                          <a:cs typeface="Arial"/>
                        </a:rPr>
                        <a:t>67.83</a:t>
                      </a:r>
                      <a:endParaRPr lang="en-US" sz="16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646140">
                <a:tc>
                  <a:txBody>
                    <a:bodyPr/>
                    <a:lstStyle/>
                    <a:p>
                      <a:pPr marL="0" marR="0" algn="l">
                        <a:lnSpc>
                          <a:spcPct val="115000"/>
                        </a:lnSpc>
                        <a:spcBef>
                          <a:spcPts val="0"/>
                        </a:spcBef>
                        <a:spcAft>
                          <a:spcPts val="0"/>
                        </a:spcAft>
                      </a:pPr>
                      <a:r>
                        <a:rPr lang="en-US" sz="1600" b="1">
                          <a:effectLst/>
                          <a:latin typeface="Times New Roman"/>
                          <a:ea typeface="Times New Roman"/>
                          <a:cs typeface="Arial"/>
                        </a:rPr>
                        <a:t>Tolkarem</a:t>
                      </a:r>
                      <a:endParaRPr lang="en-US" sz="16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600" dirty="0">
                          <a:solidFill>
                            <a:srgbClr val="000000"/>
                          </a:solidFill>
                          <a:effectLst/>
                          <a:latin typeface="Times New Roman"/>
                          <a:ea typeface="Times New Roman"/>
                          <a:cs typeface="Arial"/>
                        </a:rPr>
                        <a:t>108.9919</a:t>
                      </a:r>
                      <a:endParaRPr lang="en-US" sz="16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600" dirty="0">
                          <a:effectLst/>
                          <a:latin typeface="Times New Roman"/>
                          <a:ea typeface="Times New Roman"/>
                          <a:cs typeface="Arial"/>
                        </a:rPr>
                        <a:t>73.48</a:t>
                      </a:r>
                      <a:endParaRPr lang="en-US" sz="16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6140">
                <a:tc>
                  <a:txBody>
                    <a:bodyPr/>
                    <a:lstStyle/>
                    <a:p>
                      <a:pPr marL="0" marR="0" algn="l">
                        <a:lnSpc>
                          <a:spcPct val="115000"/>
                        </a:lnSpc>
                        <a:spcBef>
                          <a:spcPts val="0"/>
                        </a:spcBef>
                        <a:spcAft>
                          <a:spcPts val="0"/>
                        </a:spcAft>
                      </a:pPr>
                      <a:r>
                        <a:rPr lang="en-US" sz="1600" b="1">
                          <a:effectLst/>
                          <a:latin typeface="Times New Roman"/>
                          <a:ea typeface="Times New Roman"/>
                          <a:cs typeface="Arial"/>
                        </a:rPr>
                        <a:t>Qalqilya </a:t>
                      </a:r>
                      <a:endParaRPr lang="en-US" sz="1600">
                        <a:effectLst/>
                        <a:latin typeface="Calibri"/>
                        <a:ea typeface="Times New Roman"/>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l">
                        <a:lnSpc>
                          <a:spcPct val="150000"/>
                        </a:lnSpc>
                        <a:spcBef>
                          <a:spcPts val="0"/>
                        </a:spcBef>
                        <a:spcAft>
                          <a:spcPts val="0"/>
                        </a:spcAft>
                      </a:pPr>
                      <a:r>
                        <a:rPr lang="en-US" sz="1600" dirty="0">
                          <a:solidFill>
                            <a:srgbClr val="000000"/>
                          </a:solidFill>
                          <a:effectLst/>
                          <a:latin typeface="Times New Roman"/>
                          <a:ea typeface="Times New Roman"/>
                          <a:cs typeface="Arial"/>
                        </a:rPr>
                        <a:t>89.15764</a:t>
                      </a:r>
                      <a:endParaRPr lang="en-US" sz="16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600" dirty="0">
                          <a:effectLst/>
                          <a:latin typeface="Times New Roman"/>
                          <a:ea typeface="Times New Roman"/>
                          <a:cs typeface="Arial"/>
                        </a:rPr>
                        <a:t>62.24</a:t>
                      </a:r>
                      <a:endParaRPr lang="en-US" sz="16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pic>
        <p:nvPicPr>
          <p:cNvPr id="6" name="Picture 5"/>
          <p:cNvPicPr/>
          <p:nvPr/>
        </p:nvPicPr>
        <p:blipFill rotWithShape="1">
          <a:blip r:embed="rId2">
            <a:extLst>
              <a:ext uri="{28A0092B-C50C-407E-A947-70E740481C1C}">
                <a14:useLocalDpi xmlns="" xmlns:a14="http://schemas.microsoft.com/office/drawing/2010/main" val="0"/>
              </a:ext>
            </a:extLst>
          </a:blip>
          <a:srcRect r="-190" b="34324"/>
          <a:stretch/>
        </p:blipFill>
        <p:spPr bwMode="auto">
          <a:xfrm>
            <a:off x="5334000" y="2286000"/>
            <a:ext cx="6400800" cy="4419600"/>
          </a:xfrm>
          <a:prstGeom prst="rect">
            <a:avLst/>
          </a:prstGeom>
          <a:ln>
            <a:noFill/>
          </a:ln>
          <a:extLst>
            <a:ext uri="{53640926-AAD7-44D8-BBD7-CCE9431645EC}">
              <a14:shadowObscured xmlns="" xmlns:a14="http://schemas.microsoft.com/office/drawing/2010/main"/>
            </a:ext>
          </a:extLst>
        </p:spPr>
      </p:pic>
      <p:sp>
        <p:nvSpPr>
          <p:cNvPr id="7" name="Slide Number Placeholder 6"/>
          <p:cNvSpPr>
            <a:spLocks noGrp="1"/>
          </p:cNvSpPr>
          <p:nvPr>
            <p:ph type="sldNum" sz="quarter" idx="12"/>
          </p:nvPr>
        </p:nvSpPr>
        <p:spPr/>
        <p:txBody>
          <a:bodyPr/>
          <a:lstStyle/>
          <a:p>
            <a:fld id="{8A1BFB13-CF7A-47D6-9D83-2CB1BCFEFFF0}" type="slidenum">
              <a:rPr lang="en-US" smtClean="0"/>
              <a:pPr/>
              <a:t>32</a:t>
            </a:fld>
            <a:endParaRPr lang="en-US"/>
          </a:p>
        </p:txBody>
      </p:sp>
    </p:spTree>
    <p:extLst>
      <p:ext uri="{BB962C8B-B14F-4D97-AF65-F5344CB8AC3E}">
        <p14:creationId xmlns="" xmlns:p14="http://schemas.microsoft.com/office/powerpoint/2010/main" val="120815122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Hypothesis </a:t>
            </a:r>
            <a:r>
              <a:rPr lang="en-US" dirty="0" smtClean="0"/>
              <a:t>testing of Average Delivery Time (hours) </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2007923597"/>
              </p:ext>
            </p:extLst>
          </p:nvPr>
        </p:nvGraphicFramePr>
        <p:xfrm>
          <a:off x="457200" y="1524000"/>
          <a:ext cx="8382000" cy="1371600"/>
        </p:xfrm>
        <a:graphic>
          <a:graphicData uri="http://schemas.openxmlformats.org/drawingml/2006/table">
            <a:tbl>
              <a:tblPr firstRow="1" firstCol="1" bandRow="1"/>
              <a:tblGrid>
                <a:gridCol w="4191000"/>
                <a:gridCol w="4191000"/>
              </a:tblGrid>
              <a:tr h="406400">
                <a:tc>
                  <a:txBody>
                    <a:bodyPr/>
                    <a:lstStyle/>
                    <a:p>
                      <a:pPr marL="0" marR="0" algn="just">
                        <a:lnSpc>
                          <a:spcPct val="150000"/>
                        </a:lnSpc>
                        <a:spcBef>
                          <a:spcPts val="0"/>
                        </a:spcBef>
                        <a:spcAft>
                          <a:spcPts val="0"/>
                        </a:spcAft>
                      </a:pPr>
                      <a:r>
                        <a:rPr lang="en-US" sz="2000">
                          <a:effectLst/>
                          <a:latin typeface="Times New Roman"/>
                          <a:ea typeface="Times New Roman"/>
                          <a:cs typeface="Arial"/>
                        </a:rPr>
                        <a:t>Before (from the last month)</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a:effectLst/>
                          <a:latin typeface="Times New Roman"/>
                          <a:ea typeface="Times New Roman"/>
                          <a:cs typeface="Arial"/>
                        </a:rPr>
                        <a:t>After (from the simulation model.)</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12800">
                <a:tc>
                  <a:txBody>
                    <a:bodyPr/>
                    <a:lstStyle/>
                    <a:p>
                      <a:pPr marL="0" marR="0" algn="just">
                        <a:lnSpc>
                          <a:spcPct val="150000"/>
                        </a:lnSpc>
                        <a:spcBef>
                          <a:spcPts val="0"/>
                        </a:spcBef>
                        <a:spcAft>
                          <a:spcPts val="0"/>
                        </a:spcAft>
                      </a:pPr>
                      <a:r>
                        <a:rPr lang="en-US" sz="2000">
                          <a:effectLst/>
                          <a:latin typeface="Times New Roman"/>
                          <a:ea typeface="Times New Roman"/>
                          <a:cs typeface="Arial"/>
                        </a:rPr>
                        <a:t>μ =103.8524</a:t>
                      </a:r>
                      <a:endParaRPr lang="en-US" sz="2000">
                        <a:effectLst/>
                        <a:latin typeface="Calibri"/>
                        <a:ea typeface="Times New Roman"/>
                        <a:cs typeface="Arial"/>
                      </a:endParaRPr>
                    </a:p>
                    <a:p>
                      <a:pPr marL="0" marR="0" algn="just">
                        <a:lnSpc>
                          <a:spcPct val="150000"/>
                        </a:lnSpc>
                        <a:spcBef>
                          <a:spcPts val="0"/>
                        </a:spcBef>
                        <a:spcAft>
                          <a:spcPts val="0"/>
                        </a:spcAft>
                      </a:pPr>
                      <a:r>
                        <a:rPr lang="en-US" sz="2000">
                          <a:effectLst/>
                          <a:latin typeface="Times New Roman"/>
                          <a:ea typeface="Times New Roman"/>
                          <a:cs typeface="Arial"/>
                        </a:rPr>
                        <a:t>STD= 85.07782</a:t>
                      </a:r>
                      <a:endParaRPr lang="en-US" sz="2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2000" dirty="0">
                          <a:effectLst/>
                          <a:latin typeface="Times New Roman"/>
                          <a:ea typeface="Times New Roman"/>
                          <a:cs typeface="Arial"/>
                        </a:rPr>
                        <a:t>μ = 69.84</a:t>
                      </a:r>
                      <a:endParaRPr lang="en-US" sz="2000" dirty="0">
                        <a:effectLst/>
                        <a:latin typeface="Calibri"/>
                        <a:ea typeface="Times New Roman"/>
                        <a:cs typeface="Arial"/>
                      </a:endParaRPr>
                    </a:p>
                    <a:p>
                      <a:pPr marL="0" marR="0" algn="just">
                        <a:lnSpc>
                          <a:spcPct val="150000"/>
                        </a:lnSpc>
                        <a:spcBef>
                          <a:spcPts val="0"/>
                        </a:spcBef>
                        <a:spcAft>
                          <a:spcPts val="0"/>
                        </a:spcAft>
                      </a:pPr>
                      <a:r>
                        <a:rPr lang="en-US" sz="2000" dirty="0">
                          <a:effectLst/>
                          <a:latin typeface="Times New Roman"/>
                          <a:ea typeface="Times New Roman"/>
                          <a:cs typeface="Arial"/>
                        </a:rPr>
                        <a:t>STD =2.12</a:t>
                      </a:r>
                      <a:endParaRPr lang="en-US" sz="2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Picture 4"/>
          <p:cNvPicPr/>
          <p:nvPr/>
        </p:nvPicPr>
        <p:blipFill>
          <a:blip r:embed="rId2">
            <a:extLst>
              <a:ext uri="{28A0092B-C50C-407E-A947-70E740481C1C}">
                <a14:useLocalDpi xmlns="" xmlns:a14="http://schemas.microsoft.com/office/drawing/2010/main" val="0"/>
              </a:ext>
            </a:extLst>
          </a:blip>
          <a:stretch>
            <a:fillRect/>
          </a:stretch>
        </p:blipFill>
        <p:spPr>
          <a:xfrm>
            <a:off x="30480" y="2895599"/>
            <a:ext cx="10408920" cy="4681855"/>
          </a:xfrm>
          <a:prstGeom prst="rect">
            <a:avLst/>
          </a:prstGeom>
        </p:spPr>
      </p:pic>
      <p:sp>
        <p:nvSpPr>
          <p:cNvPr id="6" name="Slide Number Placeholder 5"/>
          <p:cNvSpPr>
            <a:spLocks noGrp="1"/>
          </p:cNvSpPr>
          <p:nvPr>
            <p:ph type="sldNum" sz="quarter" idx="12"/>
          </p:nvPr>
        </p:nvSpPr>
        <p:spPr/>
        <p:txBody>
          <a:bodyPr/>
          <a:lstStyle/>
          <a:p>
            <a:fld id="{8A1BFB13-CF7A-47D6-9D83-2CB1BCFEFFF0}" type="slidenum">
              <a:rPr lang="en-US" smtClean="0"/>
              <a:pPr/>
              <a:t>33</a:t>
            </a:fld>
            <a:endParaRPr lang="en-US"/>
          </a:p>
        </p:txBody>
      </p:sp>
    </p:spTree>
    <p:extLst>
      <p:ext uri="{BB962C8B-B14F-4D97-AF65-F5344CB8AC3E}">
        <p14:creationId xmlns="" xmlns:p14="http://schemas.microsoft.com/office/powerpoint/2010/main" val="37273014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126163"/>
          </a:xfrm>
        </p:spPr>
        <p:txBody>
          <a:bodyPr/>
          <a:lstStyle/>
          <a:p>
            <a:pPr marL="0" lvl="1" indent="0">
              <a:buNone/>
            </a:pPr>
            <a:r>
              <a:rPr lang="en-US" dirty="0" smtClean="0"/>
              <a:t>2. </a:t>
            </a:r>
            <a:r>
              <a:rPr lang="en-US" b="1" dirty="0" smtClean="0"/>
              <a:t>Delays </a:t>
            </a:r>
            <a:r>
              <a:rPr lang="en-US" b="1" dirty="0"/>
              <a:t>rate </a:t>
            </a:r>
            <a:endParaRPr lang="en-US" sz="2400" b="1" dirty="0"/>
          </a:p>
          <a:p>
            <a:pPr marL="0" indent="0">
              <a:buNone/>
            </a:pPr>
            <a:endParaRPr lang="en-US" dirty="0"/>
          </a:p>
        </p:txBody>
      </p:sp>
      <p:graphicFrame>
        <p:nvGraphicFramePr>
          <p:cNvPr id="4" name="Object 3"/>
          <p:cNvGraphicFramePr>
            <a:graphicFrameLocks noChangeAspect="1"/>
          </p:cNvGraphicFramePr>
          <p:nvPr>
            <p:extLst>
              <p:ext uri="{D42A27DB-BD31-4B8C-83A1-F6EECF244321}">
                <p14:modId xmlns="" xmlns:p14="http://schemas.microsoft.com/office/powerpoint/2010/main" val="4224705867"/>
              </p:ext>
            </p:extLst>
          </p:nvPr>
        </p:nvGraphicFramePr>
        <p:xfrm>
          <a:off x="304800" y="792162"/>
          <a:ext cx="8839200" cy="6373766"/>
        </p:xfrm>
        <a:graphic>
          <a:graphicData uri="http://schemas.openxmlformats.org/presentationml/2006/ole">
            <p:oleObj spid="_x0000_s11279" name="Document" r:id="rId3" imgW="9385533" imgH="6795729" progId="Word.Document.12">
              <p:embed/>
            </p:oleObj>
          </a:graphicData>
        </a:graphic>
      </p:graphicFrame>
      <p:sp>
        <p:nvSpPr>
          <p:cNvPr id="5" name="Slide Number Placeholder 4"/>
          <p:cNvSpPr>
            <a:spLocks noGrp="1"/>
          </p:cNvSpPr>
          <p:nvPr>
            <p:ph type="sldNum" sz="quarter" idx="12"/>
          </p:nvPr>
        </p:nvSpPr>
        <p:spPr/>
        <p:txBody>
          <a:bodyPr/>
          <a:lstStyle/>
          <a:p>
            <a:fld id="{8A1BFB13-CF7A-47D6-9D83-2CB1BCFEFFF0}" type="slidenum">
              <a:rPr lang="en-US" smtClean="0"/>
              <a:pPr/>
              <a:t>34</a:t>
            </a:fld>
            <a:endParaRPr lang="en-US"/>
          </a:p>
        </p:txBody>
      </p:sp>
    </p:spTree>
    <p:extLst>
      <p:ext uri="{BB962C8B-B14F-4D97-AF65-F5344CB8AC3E}">
        <p14:creationId xmlns="" xmlns:p14="http://schemas.microsoft.com/office/powerpoint/2010/main" val="38131780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Cost </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2038888315"/>
              </p:ext>
            </p:extLst>
          </p:nvPr>
        </p:nvGraphicFramePr>
        <p:xfrm>
          <a:off x="228595" y="1905000"/>
          <a:ext cx="8534404" cy="4203810"/>
        </p:xfrm>
        <a:graphic>
          <a:graphicData uri="http://schemas.openxmlformats.org/drawingml/2006/table">
            <a:tbl>
              <a:tblPr firstRow="1" firstCol="1" bandRow="1"/>
              <a:tblGrid>
                <a:gridCol w="4267202"/>
                <a:gridCol w="4267202"/>
              </a:tblGrid>
              <a:tr h="546210">
                <a:tc>
                  <a:txBody>
                    <a:bodyPr/>
                    <a:lstStyle/>
                    <a:p>
                      <a:pPr marL="0" marR="0" algn="just">
                        <a:lnSpc>
                          <a:spcPct val="150000"/>
                        </a:lnSpc>
                        <a:spcBef>
                          <a:spcPts val="0"/>
                        </a:spcBef>
                        <a:spcAft>
                          <a:spcPts val="675"/>
                        </a:spcAft>
                      </a:pPr>
                      <a:r>
                        <a:rPr lang="en-US" sz="2000" b="1" dirty="0">
                          <a:solidFill>
                            <a:srgbClr val="000000"/>
                          </a:solidFill>
                          <a:effectLst/>
                          <a:latin typeface="Times New Roman"/>
                          <a:ea typeface="Times New Roman"/>
                          <a:cs typeface="Times New Roman"/>
                        </a:rPr>
                        <a:t>Before</a:t>
                      </a:r>
                      <a:endParaRPr lang="en-US" sz="20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675"/>
                        </a:spcAft>
                      </a:pPr>
                      <a:r>
                        <a:rPr lang="en-US" sz="2000" b="1" dirty="0">
                          <a:solidFill>
                            <a:srgbClr val="000000"/>
                          </a:solidFill>
                          <a:effectLst/>
                          <a:latin typeface="Times New Roman"/>
                          <a:ea typeface="Times New Roman"/>
                          <a:cs typeface="Times New Roman"/>
                        </a:rPr>
                        <a:t>After</a:t>
                      </a:r>
                      <a:endParaRPr lang="en-US" sz="2000" b="1"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16190">
                <a:tc>
                  <a:txBody>
                    <a:bodyPr/>
                    <a:lstStyle/>
                    <a:p>
                      <a:pPr marL="342900" marR="0" lvl="0" indent="-342900">
                        <a:lnSpc>
                          <a:spcPct val="150000"/>
                        </a:lnSpc>
                        <a:spcBef>
                          <a:spcPts val="0"/>
                        </a:spcBef>
                        <a:spcAft>
                          <a:spcPts val="0"/>
                        </a:spcAft>
                        <a:buFont typeface="Symbol"/>
                        <a:buChar char=""/>
                      </a:pPr>
                      <a:r>
                        <a:rPr lang="en-US" sz="2000" dirty="0" smtClean="0">
                          <a:effectLst/>
                          <a:latin typeface="Times New Roman"/>
                          <a:ea typeface="Times New Roman"/>
                          <a:cs typeface="Arial"/>
                        </a:rPr>
                        <a:t>The </a:t>
                      </a:r>
                      <a:r>
                        <a:rPr lang="en-US" sz="2000" dirty="0">
                          <a:effectLst/>
                          <a:latin typeface="Times New Roman"/>
                          <a:ea typeface="Times New Roman"/>
                          <a:cs typeface="Arial"/>
                        </a:rPr>
                        <a:t>company pays rent for the full place but just one-third is used.</a:t>
                      </a:r>
                      <a:endParaRPr lang="en-US" sz="2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rtl="0">
                        <a:lnSpc>
                          <a:spcPct val="150000"/>
                        </a:lnSpc>
                        <a:spcBef>
                          <a:spcPts val="0"/>
                        </a:spcBef>
                        <a:spcAft>
                          <a:spcPts val="0"/>
                        </a:spcAft>
                        <a:buFont typeface="Symbol"/>
                        <a:buChar char=""/>
                      </a:pPr>
                      <a:r>
                        <a:rPr lang="en-US" sz="2000" dirty="0">
                          <a:solidFill>
                            <a:srgbClr val="000000"/>
                          </a:solidFill>
                          <a:effectLst/>
                          <a:latin typeface="Times New Roman"/>
                          <a:ea typeface="Times New Roman"/>
                          <a:cs typeface="Arial"/>
                        </a:rPr>
                        <a:t>Will pay money for the opining which measured </a:t>
                      </a:r>
                      <a:r>
                        <a:rPr lang="en-US" sz="2000" dirty="0" smtClean="0">
                          <a:solidFill>
                            <a:srgbClr val="000000"/>
                          </a:solidFill>
                          <a:effectLst/>
                          <a:latin typeface="Times New Roman"/>
                          <a:ea typeface="Times New Roman"/>
                          <a:cs typeface="Arial"/>
                        </a:rPr>
                        <a:t>before. </a:t>
                      </a:r>
                      <a:endParaRPr lang="en-US" sz="2000" dirty="0">
                        <a:effectLst/>
                        <a:latin typeface="Calibri"/>
                        <a:ea typeface="Times New Roman"/>
                        <a:cs typeface="Arial"/>
                      </a:endParaRPr>
                    </a:p>
                    <a:p>
                      <a:pPr marL="342900" marR="0" lvl="0" indent="-342900">
                        <a:lnSpc>
                          <a:spcPct val="150000"/>
                        </a:lnSpc>
                        <a:spcBef>
                          <a:spcPts val="0"/>
                        </a:spcBef>
                        <a:spcAft>
                          <a:spcPts val="0"/>
                        </a:spcAft>
                        <a:buFont typeface="Symbol"/>
                        <a:buChar char=""/>
                      </a:pPr>
                      <a:r>
                        <a:rPr lang="en-US" sz="2000" dirty="0">
                          <a:solidFill>
                            <a:srgbClr val="000000"/>
                          </a:solidFill>
                          <a:effectLst/>
                          <a:latin typeface="Times New Roman"/>
                          <a:ea typeface="Times New Roman"/>
                          <a:cs typeface="Arial"/>
                        </a:rPr>
                        <a:t>Payback period is small which mean the money will be restored in short period. </a:t>
                      </a:r>
                      <a:endParaRPr lang="en-US" sz="2000" dirty="0">
                        <a:effectLst/>
                        <a:latin typeface="Calibri"/>
                        <a:ea typeface="Times New Roman"/>
                        <a:cs typeface="Arial"/>
                      </a:endParaRPr>
                    </a:p>
                    <a:p>
                      <a:pPr marL="342900" marR="0" lvl="0" indent="-342900">
                        <a:lnSpc>
                          <a:spcPct val="150000"/>
                        </a:lnSpc>
                        <a:spcBef>
                          <a:spcPts val="0"/>
                        </a:spcBef>
                        <a:spcAft>
                          <a:spcPts val="0"/>
                        </a:spcAft>
                        <a:buFont typeface="Symbol"/>
                        <a:buChar char=""/>
                      </a:pPr>
                      <a:r>
                        <a:rPr lang="en-US" sz="2000" dirty="0">
                          <a:effectLst/>
                          <a:latin typeface="Times New Roman"/>
                          <a:ea typeface="Times New Roman"/>
                          <a:cs typeface="Arial"/>
                        </a:rPr>
                        <a:t>Save some money in transportation cost that push forward to green logistic.</a:t>
                      </a:r>
                      <a:endParaRPr lang="en-US" sz="2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Slide Number Placeholder 4"/>
          <p:cNvSpPr>
            <a:spLocks noGrp="1"/>
          </p:cNvSpPr>
          <p:nvPr>
            <p:ph type="sldNum" sz="quarter" idx="12"/>
          </p:nvPr>
        </p:nvSpPr>
        <p:spPr/>
        <p:txBody>
          <a:bodyPr/>
          <a:lstStyle/>
          <a:p>
            <a:fld id="{8A1BFB13-CF7A-47D6-9D83-2CB1BCFEFFF0}" type="slidenum">
              <a:rPr lang="en-US" smtClean="0"/>
              <a:pPr/>
              <a:t>35</a:t>
            </a:fld>
            <a:endParaRPr lang="en-US"/>
          </a:p>
        </p:txBody>
      </p:sp>
    </p:spTree>
    <p:extLst>
      <p:ext uri="{BB962C8B-B14F-4D97-AF65-F5344CB8AC3E}">
        <p14:creationId xmlns="" xmlns:p14="http://schemas.microsoft.com/office/powerpoint/2010/main" val="370629511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rgbClr val="FF0000"/>
                </a:solidFill>
              </a:rPr>
              <a:t>Control </a:t>
            </a:r>
            <a:r>
              <a:rPr lang="en-US" dirty="0">
                <a:solidFill>
                  <a:srgbClr val="FF0000"/>
                </a:solidFill>
              </a:rPr>
              <a:t>phase </a:t>
            </a:r>
          </a:p>
        </p:txBody>
      </p:sp>
      <p:sp>
        <p:nvSpPr>
          <p:cNvPr id="3" name="Content Placeholder 2"/>
          <p:cNvSpPr>
            <a:spLocks noGrp="1"/>
          </p:cNvSpPr>
          <p:nvPr>
            <p:ph idx="1"/>
          </p:nvPr>
        </p:nvSpPr>
        <p:spPr/>
        <p:txBody>
          <a:bodyPr/>
          <a:lstStyle/>
          <a:p>
            <a:endParaRPr lang="en-US" dirty="0" smtClean="0"/>
          </a:p>
          <a:p>
            <a:r>
              <a:rPr lang="en-US" dirty="0"/>
              <a:t>The last phase in DMAIC methodology and it is the conclusion of the team's </a:t>
            </a:r>
            <a:r>
              <a:rPr lang="en-US" dirty="0" smtClean="0"/>
              <a:t>journey.</a:t>
            </a:r>
          </a:p>
          <a:p>
            <a:pPr marL="0" indent="0">
              <a:buNone/>
            </a:pPr>
            <a:endParaRPr lang="en-US" dirty="0" smtClean="0"/>
          </a:p>
          <a:p>
            <a:r>
              <a:rPr lang="en-US" dirty="0" smtClean="0"/>
              <a:t>Keep </a:t>
            </a:r>
            <a:r>
              <a:rPr lang="en-US" dirty="0"/>
              <a:t>monitoring the new model that need </a:t>
            </a:r>
            <a:r>
              <a:rPr lang="en-US" dirty="0" smtClean="0"/>
              <a:t>to </a:t>
            </a:r>
            <a:r>
              <a:rPr lang="en-US" dirty="0"/>
              <a:t>permanently updating for the data </a:t>
            </a:r>
            <a:r>
              <a:rPr lang="en-US" dirty="0" smtClean="0"/>
              <a:t>.</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8A1BFB13-CF7A-47D6-9D83-2CB1BCFEFFF0}" type="slidenum">
              <a:rPr lang="en-US" smtClean="0"/>
              <a:pPr/>
              <a:t>36</a:t>
            </a:fld>
            <a:endParaRPr lang="en-US"/>
          </a:p>
        </p:txBody>
      </p:sp>
    </p:spTree>
    <p:extLst>
      <p:ext uri="{BB962C8B-B14F-4D97-AF65-F5344CB8AC3E}">
        <p14:creationId xmlns="" xmlns:p14="http://schemas.microsoft.com/office/powerpoint/2010/main" val="14200568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Percentage utilization for station on Nablus hub</a:t>
            </a:r>
          </a:p>
        </p:txBody>
      </p:sp>
      <p:pic>
        <p:nvPicPr>
          <p:cNvPr id="4" name="Content Placeholder 3"/>
          <p:cNvPicPr>
            <a:picLocks noGrp="1"/>
          </p:cNvPicPr>
          <p:nvPr>
            <p:ph idx="1"/>
          </p:nvPr>
        </p:nvPicPr>
        <p:blipFill>
          <a:blip r:embed="rId2">
            <a:extLst>
              <a:ext uri="{28A0092B-C50C-407E-A947-70E740481C1C}">
                <a14:useLocalDpi xmlns="" xmlns:a14="http://schemas.microsoft.com/office/drawing/2010/main" val="0"/>
              </a:ext>
            </a:extLst>
          </a:blip>
          <a:stretch>
            <a:fillRect/>
          </a:stretch>
        </p:blipFill>
        <p:spPr>
          <a:xfrm>
            <a:off x="1771432" y="1600200"/>
            <a:ext cx="5601135" cy="4525963"/>
          </a:xfrm>
          <a:prstGeom prst="rect">
            <a:avLst/>
          </a:prstGeom>
        </p:spPr>
      </p:pic>
      <p:sp>
        <p:nvSpPr>
          <p:cNvPr id="5" name="Slide Number Placeholder 4"/>
          <p:cNvSpPr>
            <a:spLocks noGrp="1"/>
          </p:cNvSpPr>
          <p:nvPr>
            <p:ph type="sldNum" sz="quarter" idx="12"/>
          </p:nvPr>
        </p:nvSpPr>
        <p:spPr/>
        <p:txBody>
          <a:bodyPr/>
          <a:lstStyle/>
          <a:p>
            <a:fld id="{8A1BFB13-CF7A-47D6-9D83-2CB1BCFEFFF0}" type="slidenum">
              <a:rPr lang="en-US" smtClean="0"/>
              <a:pPr/>
              <a:t>37</a:t>
            </a:fld>
            <a:endParaRPr lang="en-US"/>
          </a:p>
        </p:txBody>
      </p:sp>
    </p:spTree>
    <p:extLst>
      <p:ext uri="{BB962C8B-B14F-4D97-AF65-F5344CB8AC3E}">
        <p14:creationId xmlns="" xmlns:p14="http://schemas.microsoft.com/office/powerpoint/2010/main" val="385996458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b="1" dirty="0" smtClean="0"/>
              <a:t/>
            </a:r>
            <a:br>
              <a:rPr lang="en-US" b="1" dirty="0" smtClean="0"/>
            </a:br>
            <a:r>
              <a:rPr lang="en-US" b="1" dirty="0" smtClean="0">
                <a:solidFill>
                  <a:srgbClr val="FF0000"/>
                </a:solidFill>
                <a:effectLst>
                  <a:outerShdw blurRad="38100" dist="38100" dir="2700000" algn="tl">
                    <a:srgbClr val="000000">
                      <a:alpha val="43137"/>
                    </a:srgbClr>
                  </a:outerShdw>
                </a:effectLst>
              </a:rPr>
              <a:t>Conclusions</a:t>
            </a:r>
            <a:r>
              <a:rPr lang="en-US" b="1" dirty="0">
                <a:solidFill>
                  <a:srgbClr val="FF0000"/>
                </a:solidFill>
                <a:effectLst>
                  <a:outerShdw blurRad="38100" dist="38100" dir="2700000" algn="tl">
                    <a:srgbClr val="000000">
                      <a:alpha val="43137"/>
                    </a:srgbClr>
                  </a:outerShdw>
                </a:effectLst>
              </a:rPr>
              <a:t/>
            </a:r>
            <a:br>
              <a:rPr lang="en-US" b="1" dirty="0">
                <a:solidFill>
                  <a:srgbClr val="FF0000"/>
                </a:solidFill>
                <a:effectLst>
                  <a:outerShdw blurRad="38100" dist="38100" dir="2700000" algn="tl">
                    <a:srgbClr val="000000">
                      <a:alpha val="43137"/>
                    </a:srgbClr>
                  </a:outerShdw>
                </a:effectLst>
              </a:rPr>
            </a:br>
            <a:endParaRPr lang="en-US"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00200"/>
            <a:ext cx="8229600" cy="4953000"/>
          </a:xfrm>
        </p:spPr>
        <p:txBody>
          <a:bodyPr>
            <a:normAutofit lnSpcReduction="10000"/>
          </a:bodyPr>
          <a:lstStyle/>
          <a:p>
            <a:r>
              <a:rPr lang="en-US" dirty="0"/>
              <a:t>T</a:t>
            </a:r>
            <a:r>
              <a:rPr lang="en-US" dirty="0" smtClean="0"/>
              <a:t>ransferring </a:t>
            </a:r>
            <a:r>
              <a:rPr lang="en-US" dirty="0"/>
              <a:t>Nablus office of Wessel logistic company to a logistic hub is economically </a:t>
            </a:r>
            <a:r>
              <a:rPr lang="en-US" dirty="0" smtClean="0"/>
              <a:t>feasible.</a:t>
            </a:r>
          </a:p>
          <a:p>
            <a:pPr marL="0" indent="0">
              <a:buNone/>
            </a:pPr>
            <a:endParaRPr lang="en-US" dirty="0" smtClean="0"/>
          </a:p>
          <a:p>
            <a:r>
              <a:rPr lang="en-US" dirty="0"/>
              <a:t>P</a:t>
            </a:r>
            <a:r>
              <a:rPr lang="en-US" dirty="0" smtClean="0"/>
              <a:t>erformance for Wassel company will </a:t>
            </a:r>
            <a:r>
              <a:rPr lang="en-US" dirty="0"/>
              <a:t>be </a:t>
            </a:r>
            <a:r>
              <a:rPr lang="en-US" dirty="0" smtClean="0"/>
              <a:t>improved</a:t>
            </a:r>
            <a:r>
              <a:rPr lang="en-US" dirty="0" smtClean="0"/>
              <a:t>.</a:t>
            </a:r>
          </a:p>
          <a:p>
            <a:r>
              <a:rPr lang="en-US" dirty="0" smtClean="0"/>
              <a:t>Improved utilization</a:t>
            </a:r>
          </a:p>
          <a:p>
            <a:r>
              <a:rPr lang="en-US" dirty="0" smtClean="0"/>
              <a:t>Reduced average delivery time</a:t>
            </a:r>
          </a:p>
          <a:p>
            <a:r>
              <a:rPr lang="en-US" dirty="0" smtClean="0"/>
              <a:t>Reduced average delay rate</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8A1BFB13-CF7A-47D6-9D83-2CB1BCFEFFF0}" type="slidenum">
              <a:rPr lang="en-US" smtClean="0"/>
              <a:pPr/>
              <a:t>38</a:t>
            </a:fld>
            <a:endParaRPr lang="en-US"/>
          </a:p>
        </p:txBody>
      </p:sp>
    </p:spTree>
    <p:extLst>
      <p:ext uri="{BB962C8B-B14F-4D97-AF65-F5344CB8AC3E}">
        <p14:creationId xmlns="" xmlns:p14="http://schemas.microsoft.com/office/powerpoint/2010/main" val="813963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effectLst>
                  <a:outerShdw blurRad="38100" dist="38100" dir="2700000" algn="tl">
                    <a:srgbClr val="000000">
                      <a:alpha val="43137"/>
                    </a:srgbClr>
                  </a:outerShdw>
                </a:effectLst>
              </a:rPr>
              <a:t>Recommendations </a:t>
            </a:r>
            <a:endParaRPr lang="en-US"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371600"/>
            <a:ext cx="8229600" cy="5486400"/>
          </a:xfrm>
        </p:spPr>
        <p:txBody>
          <a:bodyPr>
            <a:normAutofit fontScale="92500" lnSpcReduction="20000"/>
          </a:bodyPr>
          <a:lstStyle/>
          <a:p>
            <a:r>
              <a:rPr lang="en-US" dirty="0" err="1" smtClean="0"/>
              <a:t>Wassel</a:t>
            </a:r>
            <a:r>
              <a:rPr lang="en-US" dirty="0" smtClean="0"/>
              <a:t> should </a:t>
            </a:r>
            <a:r>
              <a:rPr lang="en-US" smtClean="0"/>
              <a:t>expedite trasnfering </a:t>
            </a:r>
            <a:r>
              <a:rPr lang="en-US" dirty="0" smtClean="0"/>
              <a:t>Nablus office to </a:t>
            </a:r>
            <a:r>
              <a:rPr lang="en-US" smtClean="0"/>
              <a:t>a logistic hub</a:t>
            </a:r>
          </a:p>
          <a:p>
            <a:pPr>
              <a:buNone/>
            </a:pPr>
            <a:endParaRPr lang="en-US" smtClean="0"/>
          </a:p>
          <a:p>
            <a:r>
              <a:rPr lang="en-US" dirty="0" err="1" smtClean="0"/>
              <a:t>Wassel</a:t>
            </a:r>
            <a:r>
              <a:rPr lang="en-US" dirty="0" smtClean="0"/>
              <a:t> </a:t>
            </a:r>
            <a:r>
              <a:rPr lang="en-US" dirty="0"/>
              <a:t>company </a:t>
            </a:r>
            <a:r>
              <a:rPr lang="en-US" dirty="0" smtClean="0"/>
              <a:t>needs </a:t>
            </a:r>
            <a:r>
              <a:rPr lang="en-US" dirty="0" smtClean="0"/>
              <a:t>to </a:t>
            </a:r>
            <a:r>
              <a:rPr lang="en-US" dirty="0"/>
              <a:t>adopt a barcode system </a:t>
            </a:r>
            <a:r>
              <a:rPr lang="en-US" dirty="0" smtClean="0"/>
              <a:t>to eliminate the errors in entry.</a:t>
            </a:r>
            <a:endParaRPr lang="en-US" dirty="0"/>
          </a:p>
          <a:p>
            <a:pPr marL="0" indent="0">
              <a:buNone/>
            </a:pPr>
            <a:endParaRPr lang="en-US" dirty="0"/>
          </a:p>
          <a:p>
            <a:r>
              <a:rPr lang="en-US" dirty="0" smtClean="0"/>
              <a:t>Wassel </a:t>
            </a:r>
            <a:r>
              <a:rPr lang="en-US" dirty="0"/>
              <a:t>company must document everything, by adopting a computerized documentation </a:t>
            </a:r>
            <a:r>
              <a:rPr lang="en-US" smtClean="0"/>
              <a:t>system</a:t>
            </a:r>
            <a:r>
              <a:rPr lang="en-US" smtClean="0"/>
              <a:t>.</a:t>
            </a:r>
          </a:p>
          <a:p>
            <a:endParaRPr lang="en-US" dirty="0" smtClean="0"/>
          </a:p>
          <a:p>
            <a:pPr lvl="0"/>
            <a:r>
              <a:rPr lang="en-US" dirty="0"/>
              <a:t>Wassel company can build a software program which allow the customers to enter their </a:t>
            </a:r>
            <a:r>
              <a:rPr lang="en-US" dirty="0" smtClean="0"/>
              <a:t>data </a:t>
            </a:r>
            <a:r>
              <a:rPr lang="en-US" dirty="0"/>
              <a:t>This solution will can decrease the pressure of work and reduce the time of waiting.</a:t>
            </a:r>
          </a:p>
          <a:p>
            <a:endParaRPr lang="en-US" dirty="0"/>
          </a:p>
        </p:txBody>
      </p:sp>
      <p:sp>
        <p:nvSpPr>
          <p:cNvPr id="4" name="Slide Number Placeholder 3"/>
          <p:cNvSpPr>
            <a:spLocks noGrp="1"/>
          </p:cNvSpPr>
          <p:nvPr>
            <p:ph type="sldNum" sz="quarter" idx="12"/>
          </p:nvPr>
        </p:nvSpPr>
        <p:spPr/>
        <p:txBody>
          <a:bodyPr/>
          <a:lstStyle/>
          <a:p>
            <a:fld id="{8A1BFB13-CF7A-47D6-9D83-2CB1BCFEFFF0}" type="slidenum">
              <a:rPr lang="en-US" smtClean="0"/>
              <a:pPr/>
              <a:t>39</a:t>
            </a:fld>
            <a:endParaRPr lang="en-US"/>
          </a:p>
        </p:txBody>
      </p:sp>
    </p:spTree>
    <p:extLst>
      <p:ext uri="{BB962C8B-B14F-4D97-AF65-F5344CB8AC3E}">
        <p14:creationId xmlns="" xmlns:p14="http://schemas.microsoft.com/office/powerpoint/2010/main" val="21955337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solidFill>
                  <a:srgbClr val="FF0000"/>
                </a:solidFill>
                <a:effectLst>
                  <a:outerShdw blurRad="38100" dist="38100" dir="2700000" algn="tl">
                    <a:srgbClr val="000000">
                      <a:alpha val="43137"/>
                    </a:srgbClr>
                  </a:outerShdw>
                </a:effectLst>
              </a:rPr>
              <a:t>Literature Review</a:t>
            </a:r>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1612996054"/>
              </p:ext>
            </p:extLst>
          </p:nvPr>
        </p:nvGraphicFramePr>
        <p:xfrm>
          <a:off x="457200" y="1295400"/>
          <a:ext cx="8229600" cy="4831890"/>
        </p:xfrm>
        <a:graphic>
          <a:graphicData uri="http://schemas.openxmlformats.org/drawingml/2006/table">
            <a:tbl>
              <a:tblPr firstRow="1" bandRow="1">
                <a:tableStyleId>{5C22544A-7EE6-4342-B048-85BDC9FD1C3A}</a:tableStyleId>
              </a:tblPr>
              <a:tblGrid>
                <a:gridCol w="4114800"/>
                <a:gridCol w="4114800"/>
              </a:tblGrid>
              <a:tr h="2471441">
                <a:tc>
                  <a:txBody>
                    <a:bodyPr/>
                    <a:lstStyle/>
                    <a:p>
                      <a:r>
                        <a:rPr lang="en-US" sz="1800" b="1" kern="1200" dirty="0" smtClean="0">
                          <a:solidFill>
                            <a:schemeClr val="tx1"/>
                          </a:solidFill>
                          <a:effectLst/>
                          <a:latin typeface="+mn-lt"/>
                          <a:ea typeface="+mn-ea"/>
                          <a:cs typeface="+mn-cs"/>
                        </a:rPr>
                        <a:t>Logistic Systems  </a:t>
                      </a:r>
                      <a:endParaRPr lang="en-US" dirty="0">
                        <a:solidFill>
                          <a:schemeClr val="tx1"/>
                        </a:solidFill>
                      </a:endParaRPr>
                    </a:p>
                  </a:txBody>
                  <a:tcPr>
                    <a:solidFill>
                      <a:schemeClr val="bg2"/>
                    </a:solidFill>
                  </a:tcPr>
                </a:tc>
                <a:tc>
                  <a:txBody>
                    <a:bodyPr/>
                    <a:lstStyle/>
                    <a:p>
                      <a:r>
                        <a:rPr lang="en-US" sz="1800" b="0" kern="1200" dirty="0" smtClean="0">
                          <a:solidFill>
                            <a:schemeClr val="tx1"/>
                          </a:solidFill>
                          <a:effectLst/>
                          <a:latin typeface="+mn-lt"/>
                          <a:ea typeface="+mn-ea"/>
                          <a:cs typeface="+mn-cs"/>
                        </a:rPr>
                        <a:t>Professionals, as the process of planning, implementing and controlling the procedure for efficient and effective transportation, storage of the related information and includes all movements (internal, external, outbound and inbound) for achieving customer requirements  (</a:t>
                      </a:r>
                      <a:r>
                        <a:rPr lang="en-US" sz="1800" b="0" kern="1200" dirty="0" err="1" smtClean="0">
                          <a:solidFill>
                            <a:schemeClr val="tx1"/>
                          </a:solidFill>
                          <a:effectLst/>
                          <a:latin typeface="+mn-lt"/>
                          <a:ea typeface="+mn-ea"/>
                          <a:cs typeface="+mn-cs"/>
                        </a:rPr>
                        <a:t>Winser</a:t>
                      </a:r>
                      <a:r>
                        <a:rPr lang="en-US" sz="1800" b="0" kern="1200" dirty="0" smtClean="0">
                          <a:solidFill>
                            <a:schemeClr val="tx1"/>
                          </a:solidFill>
                          <a:effectLst/>
                          <a:latin typeface="+mn-lt"/>
                          <a:ea typeface="+mn-ea"/>
                          <a:cs typeface="+mn-cs"/>
                        </a:rPr>
                        <a:t> , 2012)</a:t>
                      </a:r>
                      <a:endParaRPr lang="en-US" b="0" dirty="0">
                        <a:solidFill>
                          <a:schemeClr val="tx1"/>
                        </a:solidFill>
                      </a:endParaRPr>
                    </a:p>
                  </a:txBody>
                  <a:tcPr>
                    <a:solidFill>
                      <a:schemeClr val="bg2"/>
                    </a:solidFill>
                  </a:tcPr>
                </a:tc>
              </a:tr>
              <a:tr h="2360449">
                <a:tc>
                  <a:txBody>
                    <a:bodyPr/>
                    <a:lstStyle/>
                    <a:p>
                      <a:r>
                        <a:rPr lang="en-US" sz="1800" kern="1200" dirty="0" smtClean="0">
                          <a:solidFill>
                            <a:schemeClr val="dk1"/>
                          </a:solidFill>
                          <a:latin typeface="+mn-lt"/>
                          <a:ea typeface="+mn-ea"/>
                          <a:cs typeface="+mn-cs"/>
                        </a:rPr>
                        <a:t>Simulation In Logistics</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  </a:t>
                      </a:r>
                      <a:r>
                        <a:rPr lang="en-US" sz="1800" kern="1200" dirty="0" smtClean="0">
                          <a:solidFill>
                            <a:schemeClr val="dk1"/>
                          </a:solidFill>
                          <a:latin typeface="+mn-lt"/>
                          <a:ea typeface="+mn-ea"/>
                          <a:cs typeface="+mn-cs"/>
                        </a:rPr>
                        <a:t>Simulation models in logistics represent an attempt to replicate mathematically the functional relationships between the logistical activities of facility location, transportation, inventory, order processing and material movement</a:t>
                      </a:r>
                      <a:r>
                        <a:rPr lang="en-US" sz="1800" kern="1200" baseline="0" dirty="0" smtClean="0">
                          <a:solidFill>
                            <a:schemeClr val="dk1"/>
                          </a:solidFill>
                          <a:latin typeface="+mn-lt"/>
                          <a:ea typeface="+mn-ea"/>
                          <a:cs typeface="+mn-cs"/>
                        </a:rPr>
                        <a:t> </a:t>
                      </a:r>
                      <a:r>
                        <a:rPr lang="en-US" sz="1800" kern="1200" dirty="0" smtClean="0">
                          <a:solidFill>
                            <a:schemeClr val="dk1"/>
                          </a:solidFill>
                          <a:latin typeface="+mn-lt"/>
                          <a:ea typeface="+mn-ea"/>
                          <a:cs typeface="+mn-cs"/>
                        </a:rPr>
                        <a:t>(</a:t>
                      </a:r>
                      <a:r>
                        <a:rPr lang="en-US" sz="1800" kern="1200" dirty="0" err="1" smtClean="0">
                          <a:solidFill>
                            <a:schemeClr val="dk1"/>
                          </a:solidFill>
                          <a:latin typeface="+mn-lt"/>
                          <a:ea typeface="+mn-ea"/>
                          <a:cs typeface="+mn-cs"/>
                        </a:rPr>
                        <a:t>Bowersox</a:t>
                      </a:r>
                      <a:r>
                        <a:rPr lang="en-US" sz="1800" kern="1200" dirty="0" smtClean="0">
                          <a:solidFill>
                            <a:schemeClr val="dk1"/>
                          </a:solidFill>
                          <a:latin typeface="+mn-lt"/>
                          <a:ea typeface="+mn-ea"/>
                          <a:cs typeface="+mn-cs"/>
                        </a:rPr>
                        <a:t> et al 1973). </a:t>
                      </a:r>
                    </a:p>
                    <a:p>
                      <a:endParaRPr lang="en-US" dirty="0"/>
                    </a:p>
                  </a:txBody>
                  <a:tcPr/>
                </a:tc>
              </a:tr>
            </a:tbl>
          </a:graphicData>
        </a:graphic>
      </p:graphicFrame>
      <p:sp>
        <p:nvSpPr>
          <p:cNvPr id="5" name="Slide Number Placeholder 4"/>
          <p:cNvSpPr>
            <a:spLocks noGrp="1"/>
          </p:cNvSpPr>
          <p:nvPr>
            <p:ph type="sldNum" sz="quarter" idx="12"/>
          </p:nvPr>
        </p:nvSpPr>
        <p:spPr/>
        <p:txBody>
          <a:bodyPr/>
          <a:lstStyle/>
          <a:p>
            <a:fld id="{8A1BFB13-CF7A-47D6-9D83-2CB1BCFEFFF0}" type="slidenum">
              <a:rPr lang="en-US" smtClean="0"/>
              <a:pPr/>
              <a:t>4</a:t>
            </a:fld>
            <a:endParaRPr lang="en-US"/>
          </a:p>
        </p:txBody>
      </p:sp>
    </p:spTree>
    <p:extLst>
      <p:ext uri="{BB962C8B-B14F-4D97-AF65-F5344CB8AC3E}">
        <p14:creationId xmlns="" xmlns:p14="http://schemas.microsoft.com/office/powerpoint/2010/main" val="110550501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2438400" y="990600"/>
            <a:ext cx="3810000" cy="2419350"/>
          </a:xfrm>
        </p:spPr>
      </p:pic>
      <p:sp>
        <p:nvSpPr>
          <p:cNvPr id="5" name="Slide Number Placeholder 4"/>
          <p:cNvSpPr>
            <a:spLocks noGrp="1"/>
          </p:cNvSpPr>
          <p:nvPr>
            <p:ph type="sldNum" sz="quarter" idx="12"/>
          </p:nvPr>
        </p:nvSpPr>
        <p:spPr/>
        <p:txBody>
          <a:bodyPr/>
          <a:lstStyle/>
          <a:p>
            <a:fld id="{8A1BFB13-CF7A-47D6-9D83-2CB1BCFEFFF0}" type="slidenum">
              <a:rPr lang="en-US" smtClean="0"/>
              <a:pPr/>
              <a:t>40</a:t>
            </a:fld>
            <a:endParaRPr lang="en-US"/>
          </a:p>
        </p:txBody>
      </p:sp>
    </p:spTree>
    <p:extLst>
      <p:ext uri="{BB962C8B-B14F-4D97-AF65-F5344CB8AC3E}">
        <p14:creationId xmlns="" xmlns:p14="http://schemas.microsoft.com/office/powerpoint/2010/main" val="1132612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 xmlns:p14="http://schemas.microsoft.com/office/powerpoint/2010/main" val="2347866367"/>
              </p:ext>
            </p:extLst>
          </p:nvPr>
        </p:nvGraphicFramePr>
        <p:xfrm>
          <a:off x="457200" y="609600"/>
          <a:ext cx="8229600" cy="5074920"/>
        </p:xfrm>
        <a:graphic>
          <a:graphicData uri="http://schemas.openxmlformats.org/drawingml/2006/table">
            <a:tbl>
              <a:tblPr firstRow="1" bandRow="1">
                <a:tableStyleId>{5C22544A-7EE6-4342-B048-85BDC9FD1C3A}</a:tableStyleId>
              </a:tblPr>
              <a:tblGrid>
                <a:gridCol w="4114800"/>
                <a:gridCol w="4114800"/>
              </a:tblGrid>
              <a:tr h="2240280">
                <a:tc>
                  <a:txBody>
                    <a:bodyPr/>
                    <a:lstStyle/>
                    <a:p>
                      <a:r>
                        <a:rPr lang="en-US" sz="1800" b="1" kern="1200" dirty="0" smtClean="0">
                          <a:solidFill>
                            <a:schemeClr val="tx1"/>
                          </a:solidFill>
                          <a:effectLst/>
                          <a:latin typeface="+mn-lt"/>
                          <a:ea typeface="+mn-ea"/>
                          <a:cs typeface="+mn-cs"/>
                        </a:rPr>
                        <a:t>Logistic Hub  </a:t>
                      </a:r>
                      <a:endParaRPr lang="en-US" dirty="0">
                        <a:solidFill>
                          <a:schemeClr val="tx1"/>
                        </a:solidFill>
                      </a:endParaRPr>
                    </a:p>
                  </a:txBody>
                  <a:tcPr>
                    <a:solidFill>
                      <a:schemeClr val="bg2"/>
                    </a:solidFill>
                  </a:tcPr>
                </a:tc>
                <a:tc>
                  <a:txBody>
                    <a:bodyPr/>
                    <a:lstStyle/>
                    <a:p>
                      <a:r>
                        <a:rPr lang="en-US" sz="1800" b="0" kern="1200" dirty="0" smtClean="0">
                          <a:solidFill>
                            <a:schemeClr val="tx1"/>
                          </a:solidFill>
                          <a:effectLst/>
                          <a:latin typeface="+mn-lt"/>
                          <a:ea typeface="+mn-ea"/>
                          <a:cs typeface="+mn-cs"/>
                        </a:rPr>
                        <a:t>A logistics hub is a center or specific area designated to deal with activities related to transportation, organization, separation, coordination and distribution of goods for national and international transit, on a commercial basis by various operators</a:t>
                      </a:r>
                      <a:r>
                        <a:rPr lang="en-US" sz="1800" b="0" kern="1200" baseline="0" dirty="0" smtClean="0">
                          <a:solidFill>
                            <a:schemeClr val="tx1"/>
                          </a:solidFill>
                          <a:effectLst/>
                          <a:latin typeface="+mn-lt"/>
                          <a:ea typeface="+mn-ea"/>
                          <a:cs typeface="+mn-cs"/>
                        </a:rPr>
                        <a:t> </a:t>
                      </a:r>
                      <a:r>
                        <a:rPr lang="en-US" sz="1800" b="0" kern="1200" dirty="0" smtClean="0">
                          <a:solidFill>
                            <a:schemeClr val="tx1"/>
                          </a:solidFill>
                          <a:effectLst/>
                          <a:latin typeface="+mn-lt"/>
                          <a:ea typeface="+mn-ea"/>
                          <a:cs typeface="+mn-cs"/>
                        </a:rPr>
                        <a:t>(Haughton, 2013).</a:t>
                      </a:r>
                      <a:endParaRPr lang="en-US" b="0" dirty="0">
                        <a:solidFill>
                          <a:schemeClr val="tx1"/>
                        </a:solidFill>
                      </a:endParaRPr>
                    </a:p>
                  </a:txBody>
                  <a:tcPr>
                    <a:solidFill>
                      <a:schemeClr val="bg2"/>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effectLst/>
                          <a:latin typeface="+mn-lt"/>
                          <a:ea typeface="+mn-ea"/>
                          <a:cs typeface="+mn-cs"/>
                        </a:rPr>
                        <a:t>DMAIC </a:t>
                      </a:r>
                    </a:p>
                    <a:p>
                      <a:endParaRPr lang="en-US" dirty="0"/>
                    </a:p>
                  </a:txBody>
                  <a:tcPr/>
                </a:tc>
                <a:tc>
                  <a:txBody>
                    <a:bodyPr/>
                    <a:lstStyle/>
                    <a:p>
                      <a:r>
                        <a:rPr lang="en-US" sz="1800" kern="1200" dirty="0" smtClean="0">
                          <a:solidFill>
                            <a:schemeClr val="dk1"/>
                          </a:solidFill>
                          <a:effectLst/>
                          <a:latin typeface="+mn-lt"/>
                          <a:ea typeface="+mn-ea"/>
                          <a:cs typeface="+mn-cs"/>
                        </a:rPr>
                        <a:t>Joseph (2004) has defined DMAIC as a data-driven method for achieving near-perfect quality by using a traditional set of quality tools that have been evolving for years. In the 1980s, everyone had a different problem-solving method for improving quality. One of the most universally used was </a:t>
                      </a:r>
                      <a:r>
                        <a:rPr lang="en-US" sz="1800" kern="1200" dirty="0" err="1" smtClean="0">
                          <a:solidFill>
                            <a:schemeClr val="dk1"/>
                          </a:solidFill>
                          <a:effectLst/>
                          <a:latin typeface="+mn-lt"/>
                          <a:ea typeface="+mn-ea"/>
                          <a:cs typeface="+mn-cs"/>
                        </a:rPr>
                        <a:t>Juran’s</a:t>
                      </a:r>
                      <a:r>
                        <a:rPr lang="en-US" sz="1800" kern="1200" dirty="0" smtClean="0">
                          <a:solidFill>
                            <a:schemeClr val="dk1"/>
                          </a:solidFill>
                          <a:effectLst/>
                          <a:latin typeface="+mn-lt"/>
                          <a:ea typeface="+mn-ea"/>
                          <a:cs typeface="+mn-cs"/>
                        </a:rPr>
                        <a:t> five-step method that provided a standardized way of achieving DMAIC results</a:t>
                      </a:r>
                      <a:endParaRPr lang="en-US" dirty="0"/>
                    </a:p>
                  </a:txBody>
                  <a:tcPr/>
                </a:tc>
              </a:tr>
            </a:tbl>
          </a:graphicData>
        </a:graphic>
      </p:graphicFrame>
      <p:sp>
        <p:nvSpPr>
          <p:cNvPr id="3" name="Slide Number Placeholder 2"/>
          <p:cNvSpPr>
            <a:spLocks noGrp="1"/>
          </p:cNvSpPr>
          <p:nvPr>
            <p:ph type="sldNum" sz="quarter" idx="12"/>
          </p:nvPr>
        </p:nvSpPr>
        <p:spPr/>
        <p:txBody>
          <a:bodyPr/>
          <a:lstStyle/>
          <a:p>
            <a:fld id="{8A1BFB13-CF7A-47D6-9D83-2CB1BCFEFFF0}" type="slidenum">
              <a:rPr lang="en-US" smtClean="0"/>
              <a:pPr/>
              <a:t>5</a:t>
            </a:fld>
            <a:endParaRPr lang="en-US"/>
          </a:p>
        </p:txBody>
      </p:sp>
    </p:spTree>
    <p:extLst>
      <p:ext uri="{BB962C8B-B14F-4D97-AF65-F5344CB8AC3E}">
        <p14:creationId xmlns="" xmlns:p14="http://schemas.microsoft.com/office/powerpoint/2010/main" val="2330193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solidFill>
                  <a:srgbClr val="FF0000"/>
                </a:solidFill>
                <a:effectLst>
                  <a:outerShdw blurRad="38100" dist="38100" dir="2700000" algn="tl">
                    <a:srgbClr val="000000">
                      <a:alpha val="43137"/>
                    </a:srgbClr>
                  </a:outerShdw>
                </a:effectLst>
              </a:rPr>
              <a:t>Problem Statement</a:t>
            </a:r>
          </a:p>
        </p:txBody>
      </p:sp>
      <p:sp>
        <p:nvSpPr>
          <p:cNvPr id="3" name="Content Placeholder 2"/>
          <p:cNvSpPr>
            <a:spLocks noGrp="1"/>
          </p:cNvSpPr>
          <p:nvPr>
            <p:ph idx="1"/>
          </p:nvPr>
        </p:nvSpPr>
        <p:spPr/>
        <p:txBody>
          <a:bodyPr>
            <a:normAutofit/>
          </a:bodyPr>
          <a:lstStyle/>
          <a:p>
            <a:r>
              <a:rPr lang="en-US" dirty="0"/>
              <a:t>Wassel company has an office in Nablus with an area of 90 square </a:t>
            </a:r>
            <a:r>
              <a:rPr lang="en-US" dirty="0" smtClean="0"/>
              <a:t>meters, 30 </a:t>
            </a:r>
            <a:r>
              <a:rPr lang="en-US" dirty="0"/>
              <a:t>square meters that already activated and </a:t>
            </a:r>
            <a:r>
              <a:rPr lang="en-US" dirty="0" smtClean="0"/>
              <a:t>utilized</a:t>
            </a:r>
            <a:endParaRPr lang="en-US" dirty="0" smtClean="0"/>
          </a:p>
          <a:p>
            <a:endParaRPr lang="en-US" dirty="0" smtClean="0"/>
          </a:p>
          <a:p>
            <a:endParaRPr lang="en-US" dirty="0" smtClean="0"/>
          </a:p>
        </p:txBody>
      </p:sp>
      <p:pic>
        <p:nvPicPr>
          <p:cNvPr id="4" name="Picture 3"/>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04800" y="3048001"/>
            <a:ext cx="8382000" cy="3810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8A1BFB13-CF7A-47D6-9D83-2CB1BCFEFFF0}" type="slidenum">
              <a:rPr lang="en-US" smtClean="0"/>
              <a:pPr/>
              <a:t>6</a:t>
            </a:fld>
            <a:endParaRPr lang="en-US"/>
          </a:p>
        </p:txBody>
      </p:sp>
    </p:spTree>
    <p:extLst>
      <p:ext uri="{BB962C8B-B14F-4D97-AF65-F5344CB8AC3E}">
        <p14:creationId xmlns="" xmlns:p14="http://schemas.microsoft.com/office/powerpoint/2010/main" val="18446691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lnSpcReduction="10000"/>
          </a:bodyPr>
          <a:lstStyle/>
          <a:p>
            <a:pPr marL="0" indent="0">
              <a:buNone/>
            </a:pPr>
            <a:endParaRPr lang="en-US" dirty="0" smtClean="0"/>
          </a:p>
          <a:p>
            <a:r>
              <a:rPr lang="en-US" dirty="0"/>
              <a:t>The company daily transferred </a:t>
            </a:r>
            <a:r>
              <a:rPr lang="en-US" dirty="0" smtClean="0"/>
              <a:t>about 300 </a:t>
            </a:r>
            <a:r>
              <a:rPr lang="en-US" dirty="0"/>
              <a:t>packages that collected from the north area from Nablus to the hub in Ramallah </a:t>
            </a:r>
          </a:p>
          <a:p>
            <a:endParaRPr lang="en-US" dirty="0"/>
          </a:p>
          <a:p>
            <a:pPr marL="0" indent="0">
              <a:buNone/>
            </a:pPr>
            <a:r>
              <a:rPr lang="en-US" b="1" dirty="0" smtClean="0"/>
              <a:t>   </a:t>
            </a:r>
            <a:r>
              <a:rPr lang="en-US" b="1" dirty="0" smtClean="0">
                <a:solidFill>
                  <a:srgbClr val="FF0000"/>
                </a:solidFill>
                <a:effectLst>
                  <a:outerShdw blurRad="38100" dist="38100" dir="2700000" algn="tl">
                    <a:srgbClr val="000000">
                      <a:alpha val="43137"/>
                    </a:srgbClr>
                  </a:outerShdw>
                </a:effectLst>
              </a:rPr>
              <a:t>Objectives</a:t>
            </a:r>
            <a:endParaRPr lang="en-US" dirty="0" smtClean="0">
              <a:solidFill>
                <a:srgbClr val="FF0000"/>
              </a:solidFill>
              <a:effectLst>
                <a:outerShdw blurRad="38100" dist="38100" dir="2700000" algn="tl">
                  <a:srgbClr val="000000">
                    <a:alpha val="43137"/>
                  </a:srgbClr>
                </a:outerShdw>
              </a:effectLst>
            </a:endParaRPr>
          </a:p>
          <a:p>
            <a:r>
              <a:rPr lang="en-US" dirty="0" smtClean="0"/>
              <a:t>Studying </a:t>
            </a:r>
            <a:r>
              <a:rPr lang="en-US" dirty="0"/>
              <a:t>the current situation of the Nablus office </a:t>
            </a:r>
            <a:endParaRPr lang="en-US" dirty="0" smtClean="0"/>
          </a:p>
          <a:p>
            <a:pPr marL="0" indent="0">
              <a:buNone/>
            </a:pPr>
            <a:endParaRPr lang="en-US" dirty="0" smtClean="0"/>
          </a:p>
          <a:p>
            <a:r>
              <a:rPr lang="en-US" dirty="0" smtClean="0"/>
              <a:t>Examining f</a:t>
            </a:r>
            <a:r>
              <a:rPr lang="en-US" dirty="0" smtClean="0"/>
              <a:t>easibility (technical and economic) </a:t>
            </a:r>
            <a:r>
              <a:rPr lang="en-US" dirty="0"/>
              <a:t>to transfer </a:t>
            </a:r>
            <a:r>
              <a:rPr lang="en-US" dirty="0" smtClean="0"/>
              <a:t>Nablus office </a:t>
            </a:r>
            <a:r>
              <a:rPr lang="en-US" dirty="0"/>
              <a:t>to a logistic </a:t>
            </a:r>
            <a:r>
              <a:rPr lang="en-US" dirty="0" smtClean="0"/>
              <a:t>hub</a:t>
            </a:r>
            <a:endParaRPr lang="en-US" dirty="0" smtClean="0"/>
          </a:p>
          <a:p>
            <a:endParaRPr lang="en-US" dirty="0"/>
          </a:p>
        </p:txBody>
      </p:sp>
      <p:sp>
        <p:nvSpPr>
          <p:cNvPr id="4" name="Slide Number Placeholder 3"/>
          <p:cNvSpPr>
            <a:spLocks noGrp="1"/>
          </p:cNvSpPr>
          <p:nvPr>
            <p:ph type="sldNum" sz="quarter" idx="12"/>
          </p:nvPr>
        </p:nvSpPr>
        <p:spPr/>
        <p:txBody>
          <a:bodyPr/>
          <a:lstStyle/>
          <a:p>
            <a:fld id="{8A1BFB13-CF7A-47D6-9D83-2CB1BCFEFFF0}" type="slidenum">
              <a:rPr lang="en-US" smtClean="0"/>
              <a:pPr/>
              <a:t>7</a:t>
            </a:fld>
            <a:endParaRPr lang="en-US"/>
          </a:p>
        </p:txBody>
      </p:sp>
    </p:spTree>
    <p:extLst>
      <p:ext uri="{BB962C8B-B14F-4D97-AF65-F5344CB8AC3E}">
        <p14:creationId xmlns="" xmlns:p14="http://schemas.microsoft.com/office/powerpoint/2010/main" val="27010579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a:solidFill>
                  <a:srgbClr val="FF0000"/>
                </a:solidFill>
                <a:effectLst>
                  <a:outerShdw blurRad="38100" dist="38100" dir="2700000" algn="tl">
                    <a:srgbClr val="000000">
                      <a:alpha val="43137"/>
                    </a:srgbClr>
                  </a:outerShdw>
                </a:effectLst>
              </a:rPr>
              <a:t>Methodology</a:t>
            </a:r>
            <a:r>
              <a:rPr lang="en-US" b="1" dirty="0"/>
              <a:t/>
            </a:r>
            <a:br>
              <a:rPr lang="en-US" b="1" dirty="0"/>
            </a:b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4288729214"/>
              </p:ext>
            </p:extLst>
          </p:nvPr>
        </p:nvGraphicFramePr>
        <p:xfrm>
          <a:off x="457200" y="990600"/>
          <a:ext cx="8382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2"/>
          </p:nvPr>
        </p:nvSpPr>
        <p:spPr/>
        <p:txBody>
          <a:bodyPr/>
          <a:lstStyle/>
          <a:p>
            <a:fld id="{8A1BFB13-CF7A-47D6-9D83-2CB1BCFEFFF0}" type="slidenum">
              <a:rPr lang="en-US" smtClean="0"/>
              <a:pPr/>
              <a:t>8</a:t>
            </a:fld>
            <a:endParaRPr lang="en-US"/>
          </a:p>
        </p:txBody>
      </p:sp>
    </p:spTree>
    <p:extLst>
      <p:ext uri="{BB962C8B-B14F-4D97-AF65-F5344CB8AC3E}">
        <p14:creationId xmlns="" xmlns:p14="http://schemas.microsoft.com/office/powerpoint/2010/main" val="6694563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solidFill>
                  <a:srgbClr val="FF0000"/>
                </a:solidFill>
                <a:effectLst>
                  <a:outerShdw blurRad="38100" dist="38100" dir="2700000" algn="tl">
                    <a:srgbClr val="000000">
                      <a:alpha val="43137"/>
                    </a:srgbClr>
                  </a:outerShdw>
                </a:effectLst>
              </a:rPr>
              <a:t>Work Methodology</a:t>
            </a:r>
            <a:endParaRPr lang="en-US"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447800"/>
            <a:ext cx="7498080" cy="4800600"/>
          </a:xfrm>
        </p:spPr>
        <p:txBody>
          <a:bodyPr>
            <a:normAutofit lnSpcReduction="10000"/>
          </a:bodyPr>
          <a:lstStyle/>
          <a:p>
            <a:r>
              <a:rPr lang="en-US" dirty="0"/>
              <a:t>DMAIC </a:t>
            </a:r>
            <a:r>
              <a:rPr lang="en-US" dirty="0" smtClean="0"/>
              <a:t>Methodology is a </a:t>
            </a:r>
            <a:r>
              <a:rPr lang="en-US" dirty="0" smtClean="0"/>
              <a:t>five </a:t>
            </a:r>
            <a:r>
              <a:rPr lang="en-US" dirty="0"/>
              <a:t>step problem-solving </a:t>
            </a:r>
            <a:r>
              <a:rPr lang="en-US" dirty="0" smtClean="0"/>
              <a:t>procedure </a:t>
            </a:r>
            <a:endParaRPr lang="en-US" dirty="0" smtClean="0"/>
          </a:p>
          <a:p>
            <a:r>
              <a:rPr lang="en-US" dirty="0" smtClean="0"/>
              <a:t>It </a:t>
            </a:r>
            <a:r>
              <a:rPr lang="en-US" dirty="0"/>
              <a:t>is an integral part of six sigma </a:t>
            </a:r>
            <a:r>
              <a:rPr lang="en-US" dirty="0" smtClean="0"/>
              <a:t>imitative</a:t>
            </a:r>
            <a:endParaRPr lang="en-US" dirty="0" smtClean="0"/>
          </a:p>
          <a:p>
            <a:r>
              <a:rPr lang="en-US" dirty="0"/>
              <a:t>H</a:t>
            </a:r>
            <a:r>
              <a:rPr lang="en-US" dirty="0" smtClean="0"/>
              <a:t>as </a:t>
            </a:r>
            <a:r>
              <a:rPr lang="en-US" dirty="0"/>
              <a:t>a core process phases which </a:t>
            </a:r>
            <a:r>
              <a:rPr lang="en-US" dirty="0" smtClean="0"/>
              <a:t>are</a:t>
            </a:r>
            <a:endParaRPr lang="en-US" dirty="0" smtClean="0"/>
          </a:p>
          <a:p>
            <a:pPr marL="514350" indent="-514350">
              <a:buFont typeface="+mj-lt"/>
              <a:buAutoNum type="arabicPeriod"/>
            </a:pPr>
            <a:r>
              <a:rPr lang="en-US" dirty="0" smtClean="0"/>
              <a:t> Define </a:t>
            </a:r>
          </a:p>
          <a:p>
            <a:pPr marL="514350" indent="-514350">
              <a:buFont typeface="+mj-lt"/>
              <a:buAutoNum type="arabicPeriod"/>
            </a:pPr>
            <a:r>
              <a:rPr lang="en-US" dirty="0" smtClean="0"/>
              <a:t>Measure</a:t>
            </a:r>
          </a:p>
          <a:p>
            <a:pPr marL="514350" indent="-514350">
              <a:buFont typeface="+mj-lt"/>
              <a:buAutoNum type="arabicPeriod"/>
            </a:pPr>
            <a:r>
              <a:rPr lang="en-US" dirty="0" smtClean="0"/>
              <a:t>Analyze</a:t>
            </a:r>
          </a:p>
          <a:p>
            <a:pPr marL="514350" indent="-514350">
              <a:buFont typeface="+mj-lt"/>
              <a:buAutoNum type="arabicPeriod"/>
            </a:pPr>
            <a:r>
              <a:rPr lang="en-US" dirty="0"/>
              <a:t>I</a:t>
            </a:r>
            <a:r>
              <a:rPr lang="en-US" dirty="0" smtClean="0"/>
              <a:t>mprove </a:t>
            </a:r>
          </a:p>
          <a:p>
            <a:pPr marL="514350" indent="-514350">
              <a:buFont typeface="+mj-lt"/>
              <a:buAutoNum type="arabicPeriod"/>
            </a:pPr>
            <a:r>
              <a:rPr lang="en-US" dirty="0" smtClean="0"/>
              <a:t>Control</a:t>
            </a:r>
          </a:p>
          <a:p>
            <a:endParaRPr lang="en-US" dirty="0"/>
          </a:p>
        </p:txBody>
      </p:sp>
      <p:sp>
        <p:nvSpPr>
          <p:cNvPr id="4" name="Slide Number Placeholder 3"/>
          <p:cNvSpPr>
            <a:spLocks noGrp="1"/>
          </p:cNvSpPr>
          <p:nvPr>
            <p:ph type="sldNum" sz="quarter" idx="12"/>
          </p:nvPr>
        </p:nvSpPr>
        <p:spPr/>
        <p:txBody>
          <a:bodyPr/>
          <a:lstStyle/>
          <a:p>
            <a:fld id="{8A1BFB13-CF7A-47D6-9D83-2CB1BCFEFFF0}" type="slidenum">
              <a:rPr lang="en-US" smtClean="0"/>
              <a:pPr/>
              <a:t>9</a:t>
            </a:fld>
            <a:endParaRPr lang="en-US"/>
          </a:p>
        </p:txBody>
      </p:sp>
    </p:spTree>
    <p:extLst>
      <p:ext uri="{BB962C8B-B14F-4D97-AF65-F5344CB8AC3E}">
        <p14:creationId xmlns="" xmlns:p14="http://schemas.microsoft.com/office/powerpoint/2010/main" val="14178672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2520</TotalTime>
  <Words>1623</Words>
  <Application>Microsoft Office PowerPoint</Application>
  <PresentationFormat>On-screen Show (4:3)</PresentationFormat>
  <Paragraphs>568</Paragraphs>
  <Slides>40</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2" baseType="lpstr">
      <vt:lpstr>Office Theme</vt:lpstr>
      <vt:lpstr>Document</vt:lpstr>
      <vt:lpstr>Improving Service Performance at Wassel Logistic Company </vt:lpstr>
      <vt:lpstr>Contents </vt:lpstr>
      <vt:lpstr>Background </vt:lpstr>
      <vt:lpstr>Literature Review</vt:lpstr>
      <vt:lpstr>Slide 5</vt:lpstr>
      <vt:lpstr>Problem Statement</vt:lpstr>
      <vt:lpstr>Slide 7</vt:lpstr>
      <vt:lpstr>Methodology </vt:lpstr>
      <vt:lpstr>Work Methodology</vt:lpstr>
      <vt:lpstr>Slide 10</vt:lpstr>
      <vt:lpstr>Slide 11</vt:lpstr>
      <vt:lpstr>Results</vt:lpstr>
      <vt:lpstr>Slide 13</vt:lpstr>
      <vt:lpstr>Slide 14</vt:lpstr>
      <vt:lpstr>Slide 15</vt:lpstr>
      <vt:lpstr>Measure phase </vt:lpstr>
      <vt:lpstr>Quality </vt:lpstr>
      <vt:lpstr>Slide 18</vt:lpstr>
      <vt:lpstr>Average and variance delivery time</vt:lpstr>
      <vt:lpstr>2. Delay Rate and Returns</vt:lpstr>
      <vt:lpstr>Average Delays in (hours) for North Area Region </vt:lpstr>
      <vt:lpstr>Cost</vt:lpstr>
      <vt:lpstr>Analyze phase </vt:lpstr>
      <vt:lpstr>Slide 24</vt:lpstr>
      <vt:lpstr>Payback Period</vt:lpstr>
      <vt:lpstr>summarizes the monthly number of shipments from northern cities transferred to Ramallah’s hub accompanied with respective running costs.</vt:lpstr>
      <vt:lpstr>Slide 27</vt:lpstr>
      <vt:lpstr> Improve phase</vt:lpstr>
      <vt:lpstr>Slide 29</vt:lpstr>
      <vt:lpstr>Comparison before and after</vt:lpstr>
      <vt:lpstr>Slide 31</vt:lpstr>
      <vt:lpstr>Quality </vt:lpstr>
      <vt:lpstr>Hypothesis testing of Average Delivery Time (hours) </vt:lpstr>
      <vt:lpstr>Slide 34</vt:lpstr>
      <vt:lpstr>Cost </vt:lpstr>
      <vt:lpstr>Control phase </vt:lpstr>
      <vt:lpstr>Percentage utilization for station on Nablus hub</vt:lpstr>
      <vt:lpstr> Conclusions </vt:lpstr>
      <vt:lpstr>Recommendations </vt:lpstr>
      <vt:lpstr>Slide 40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Improving Service Performance At Wassel Logistic Company.</dc:title>
  <dc:creator>zakia hanani</dc:creator>
  <cp:lastModifiedBy>hp</cp:lastModifiedBy>
  <cp:revision>80</cp:revision>
  <dcterms:created xsi:type="dcterms:W3CDTF">2016-12-12T07:05:58Z</dcterms:created>
  <dcterms:modified xsi:type="dcterms:W3CDTF">2017-05-22T12:16:42Z</dcterms:modified>
</cp:coreProperties>
</file>