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1"/>
  </p:notesMasterIdLst>
  <p:handoutMasterIdLst>
    <p:handoutMasterId r:id="rId72"/>
  </p:handoutMasterIdLst>
  <p:sldIdLst>
    <p:sldId id="260" r:id="rId2"/>
    <p:sldId id="261" r:id="rId3"/>
    <p:sldId id="269" r:id="rId4"/>
    <p:sldId id="321" r:id="rId5"/>
    <p:sldId id="310" r:id="rId6"/>
    <p:sldId id="311" r:id="rId7"/>
    <p:sldId id="320" r:id="rId8"/>
    <p:sldId id="316" r:id="rId9"/>
    <p:sldId id="317" r:id="rId10"/>
    <p:sldId id="318" r:id="rId11"/>
    <p:sldId id="322" r:id="rId12"/>
    <p:sldId id="274" r:id="rId13"/>
    <p:sldId id="272" r:id="rId14"/>
    <p:sldId id="275" r:id="rId15"/>
    <p:sldId id="276" r:id="rId16"/>
    <p:sldId id="277" r:id="rId17"/>
    <p:sldId id="324" r:id="rId18"/>
    <p:sldId id="325" r:id="rId19"/>
    <p:sldId id="326" r:id="rId20"/>
    <p:sldId id="279" r:id="rId21"/>
    <p:sldId id="327" r:id="rId22"/>
    <p:sldId id="278" r:id="rId23"/>
    <p:sldId id="313" r:id="rId24"/>
    <p:sldId id="281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  <p:sldId id="355" r:id="rId53"/>
    <p:sldId id="356" r:id="rId54"/>
    <p:sldId id="357" r:id="rId55"/>
    <p:sldId id="358" r:id="rId56"/>
    <p:sldId id="359" r:id="rId57"/>
    <p:sldId id="360" r:id="rId58"/>
    <p:sldId id="361" r:id="rId59"/>
    <p:sldId id="362" r:id="rId60"/>
    <p:sldId id="364" r:id="rId61"/>
    <p:sldId id="365" r:id="rId62"/>
    <p:sldId id="366" r:id="rId63"/>
    <p:sldId id="367" r:id="rId64"/>
    <p:sldId id="368" r:id="rId65"/>
    <p:sldId id="369" r:id="rId66"/>
    <p:sldId id="370" r:id="rId67"/>
    <p:sldId id="371" r:id="rId68"/>
    <p:sldId id="372" r:id="rId69"/>
    <p:sldId id="374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2F06C6"/>
    <a:srgbClr val="DC3049"/>
    <a:srgbClr val="F0B0B0"/>
    <a:srgbClr val="CD71B9"/>
    <a:srgbClr val="D3D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88277" autoAdjust="0"/>
  </p:normalViewPr>
  <p:slideViewPr>
    <p:cSldViewPr>
      <p:cViewPr>
        <p:scale>
          <a:sx n="70" d="100"/>
          <a:sy n="70" d="100"/>
        </p:scale>
        <p:origin x="-18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08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07EEC-57E1-4EFB-A865-0CA766F69843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530D9-DFB6-428A-91A9-3147A48CC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3000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453FF-B014-4EF3-A002-EEDFD282AC38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5D957-426F-491C-90F6-3E80ECC50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38145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Arch.  Hama</a:t>
            </a:r>
          </a:p>
          <a:p>
            <a:r>
              <a:rPr lang="en-US" dirty="0" smtClean="0"/>
              <a:t>Str.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Isra</a:t>
            </a:r>
            <a:endParaRPr lang="en-US" baseline="0" dirty="0" smtClean="0"/>
          </a:p>
          <a:p>
            <a:r>
              <a:rPr lang="en-US" baseline="0" dirty="0" err="1" smtClean="0"/>
              <a:t>Env</a:t>
            </a:r>
            <a:r>
              <a:rPr lang="en-US" baseline="0" dirty="0" smtClean="0"/>
              <a:t>. Hama</a:t>
            </a:r>
          </a:p>
          <a:p>
            <a:r>
              <a:rPr lang="en-US" baseline="0" dirty="0" smtClean="0"/>
              <a:t>Mech./ Elec. </a:t>
            </a:r>
            <a:r>
              <a:rPr lang="en-US" baseline="0" dirty="0" err="1" smtClean="0"/>
              <a:t>Isra</a:t>
            </a:r>
            <a:endParaRPr lang="en-US" baseline="0" dirty="0" smtClean="0"/>
          </a:p>
          <a:p>
            <a:r>
              <a:rPr lang="en-US" baseline="0" dirty="0" smtClean="0"/>
              <a:t>BOQ  Lana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39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Arch.  Hama</a:t>
            </a:r>
          </a:p>
          <a:p>
            <a:r>
              <a:rPr lang="en-US" dirty="0" smtClean="0"/>
              <a:t>Str.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Isra</a:t>
            </a:r>
            <a:endParaRPr lang="en-US" baseline="0" dirty="0" smtClean="0"/>
          </a:p>
          <a:p>
            <a:r>
              <a:rPr lang="en-US" baseline="0" dirty="0" err="1" smtClean="0"/>
              <a:t>Env</a:t>
            </a:r>
            <a:r>
              <a:rPr lang="en-US" baseline="0" dirty="0" smtClean="0"/>
              <a:t>. Hama</a:t>
            </a:r>
          </a:p>
          <a:p>
            <a:r>
              <a:rPr lang="en-US" baseline="0" dirty="0" smtClean="0"/>
              <a:t>Mech./ Elec. </a:t>
            </a:r>
            <a:r>
              <a:rPr lang="en-US" baseline="0" dirty="0" err="1" smtClean="0"/>
              <a:t>Isra</a:t>
            </a:r>
            <a:endParaRPr lang="en-US" baseline="0" dirty="0" smtClean="0"/>
          </a:p>
          <a:p>
            <a:r>
              <a:rPr lang="en-US" baseline="0" dirty="0" smtClean="0"/>
              <a:t>BOQ  Lana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49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56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57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59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60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64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>
                <a:solidFill>
                  <a:prstClr val="black"/>
                </a:solidFill>
              </a:rPr>
              <a:pPr/>
              <a:t>68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>
                <a:solidFill>
                  <a:prstClr val="black"/>
                </a:solidFill>
              </a:rPr>
              <a:pPr/>
              <a:t>5/26/2015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Women Recreation Center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69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5D957-426F-491C-90F6-3E80ECC5019A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7F1453-710A-45FB-96EA-7F968C117216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69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1C2-7604-45D4-9B3E-9AB8142C9E14}" type="datetime1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A6E3-7297-46E3-B27C-801AA23F4350}" type="datetime1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5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633DC-3BD3-4D3B-BD7D-A85B91CF78BA}" type="datetime1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072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970B-909A-437F-9422-AC084037EE2F}" type="datetime1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4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F23-23C2-4370-911B-8068D97A82D4}" type="datetime1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1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5E8C-D248-48D6-9CFA-259CE318301E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91B1-666B-46E9-9EB7-023642062BAC}" type="datetime1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4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3C80-D29E-464F-BD26-E4430142BCFC}" type="datetime1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10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412D-DAE2-437B-91E8-EA31BA175558}" type="datetime1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99886-9FE6-4CBC-8915-940AADD2FACF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7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9DF6-D7DC-4E45-ABA7-B25C005302DF}" type="datetime1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7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C555A-2D6B-4BB3-A609-9584BB0A371E}" type="datetime1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Women Recreation Center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5D76A-F3A7-4A60-BE80-6BACDD064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2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6.png"/><Relationship Id="rId4" Type="http://schemas.openxmlformats.org/officeDocument/2006/relationships/oleObject" Target="../embeddings/oleObject3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oleObject" Target="../embeddings/oleObject5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7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microsoft.com/office/2007/relationships/hdphoto" Target="../media/hdphoto4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028700" y="228600"/>
            <a:ext cx="70866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0" i="0" u="none" strike="noStrike" baseline="0" dirty="0" smtClean="0">
                <a:solidFill>
                  <a:srgbClr val="892D4D"/>
                </a:solidFill>
                <a:latin typeface="Times New Roman"/>
              </a:rPr>
              <a:t>An-</a:t>
            </a:r>
            <a:r>
              <a:rPr lang="en-US" sz="2400" b="0" i="0" u="none" strike="noStrike" baseline="0" dirty="0" err="1" smtClean="0">
                <a:solidFill>
                  <a:srgbClr val="892D4D"/>
                </a:solidFill>
                <a:latin typeface="Times New Roman"/>
              </a:rPr>
              <a:t>Najah</a:t>
            </a:r>
            <a:r>
              <a:rPr lang="en-US" sz="2400" b="0" i="0" u="none" strike="noStrike" baseline="0" dirty="0" smtClean="0">
                <a:solidFill>
                  <a:srgbClr val="892D4D"/>
                </a:solidFill>
                <a:latin typeface="Times New Roman"/>
              </a:rPr>
              <a:t> National University</a:t>
            </a:r>
          </a:p>
          <a:p>
            <a:pPr algn="ctr"/>
            <a:r>
              <a:rPr lang="en-US" sz="2400" b="0" i="0" u="none" strike="noStrike" baseline="0" dirty="0" smtClean="0">
                <a:solidFill>
                  <a:srgbClr val="892D4D"/>
                </a:solidFill>
                <a:latin typeface="Times New Roman"/>
              </a:rPr>
              <a:t> Building Engineering Department</a:t>
            </a:r>
          </a:p>
          <a:p>
            <a:pPr algn="ctr"/>
            <a:r>
              <a:rPr lang="en-US" sz="2400" b="0" i="0" u="none" strike="noStrike" baseline="0" dirty="0" smtClean="0">
                <a:solidFill>
                  <a:srgbClr val="892D4D"/>
                </a:solidFill>
                <a:latin typeface="Times New Roman"/>
              </a:rPr>
              <a:t> </a:t>
            </a:r>
            <a:r>
              <a:rPr lang="en-US" sz="2800" b="1" i="0" u="none" strike="noStrike" baseline="0" dirty="0" smtClean="0">
                <a:solidFill>
                  <a:srgbClr val="892D4D"/>
                </a:solidFill>
                <a:latin typeface="Times New Roman"/>
              </a:rPr>
              <a:t>Women Recreation Center Project</a:t>
            </a:r>
          </a:p>
          <a:p>
            <a:pPr algn="ctr"/>
            <a:endParaRPr lang="en-US" sz="2800" b="1" i="0" u="none" strike="noStrike" baseline="0" dirty="0" smtClean="0">
              <a:solidFill>
                <a:srgbClr val="892D4D"/>
              </a:solidFill>
              <a:latin typeface="Times New Roman"/>
            </a:endParaRPr>
          </a:p>
          <a:p>
            <a:pPr algn="ctr"/>
            <a:endParaRPr lang="en-US" sz="2800" b="1" dirty="0">
              <a:solidFill>
                <a:srgbClr val="892D4D"/>
              </a:solidFill>
              <a:latin typeface="Times New Roman"/>
            </a:endParaRPr>
          </a:p>
          <a:p>
            <a:pPr algn="ctr"/>
            <a:endParaRPr lang="en-US" sz="2800" b="1" i="0" u="none" strike="noStrike" baseline="0" dirty="0" smtClean="0">
              <a:solidFill>
                <a:srgbClr val="892D4D"/>
              </a:solidFill>
              <a:latin typeface="Times New Roman"/>
            </a:endParaRPr>
          </a:p>
          <a:p>
            <a:pPr algn="ctr"/>
            <a:endParaRPr lang="en-US" sz="2800" b="1" dirty="0">
              <a:solidFill>
                <a:srgbClr val="892D4D"/>
              </a:solidFill>
              <a:latin typeface="Times New Roman"/>
            </a:endParaRPr>
          </a:p>
          <a:p>
            <a:pPr algn="ctr"/>
            <a:r>
              <a:rPr lang="en-US" sz="2800" b="1" i="0" u="none" strike="noStrike" baseline="0" dirty="0" smtClean="0">
                <a:solidFill>
                  <a:srgbClr val="892D4D"/>
                </a:solidFill>
                <a:latin typeface="Times New Roman"/>
              </a:rPr>
              <a:t> </a:t>
            </a:r>
          </a:p>
          <a:p>
            <a:pPr algn="ctr"/>
            <a:endParaRPr lang="en-US" sz="2800" b="1" dirty="0">
              <a:solidFill>
                <a:srgbClr val="892D4D"/>
              </a:solidFill>
              <a:latin typeface="Times New Roman"/>
            </a:endParaRPr>
          </a:p>
          <a:p>
            <a:pPr algn="ctr"/>
            <a:endParaRPr lang="en-US" sz="2800" b="1" i="0" u="none" strike="noStrike" baseline="0" dirty="0" smtClean="0">
              <a:solidFill>
                <a:srgbClr val="892D4D"/>
              </a:solidFill>
              <a:latin typeface="Times New Roman"/>
            </a:endParaRPr>
          </a:p>
          <a:p>
            <a:pPr algn="ctr"/>
            <a:endParaRPr lang="en-US" sz="2800" b="1" i="0" u="none" strike="noStrike" baseline="0" dirty="0" smtClean="0">
              <a:solidFill>
                <a:srgbClr val="892D4D"/>
              </a:solidFill>
              <a:latin typeface="Times New Roman"/>
            </a:endParaRPr>
          </a:p>
          <a:p>
            <a:pPr algn="ctr"/>
            <a:r>
              <a:rPr lang="en-US" sz="2000" b="0" i="0" u="none" strike="noStrike" baseline="0" dirty="0" smtClean="0">
                <a:solidFill>
                  <a:srgbClr val="892D4D"/>
                </a:solidFill>
                <a:latin typeface="Times New Roman"/>
              </a:rPr>
              <a:t>Prepared by :</a:t>
            </a:r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"/>
              </a:rPr>
              <a:t>Hama Kamal Mansour </a:t>
            </a:r>
          </a:p>
          <a:p>
            <a:pPr algn="ctr"/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,Bold"/>
              </a:rPr>
              <a:t>                   </a:t>
            </a:r>
            <a:r>
              <a:rPr lang="en-US" b="1" i="0" u="none" strike="noStrike" baseline="0" dirty="0" err="1" smtClean="0">
                <a:solidFill>
                  <a:srgbClr val="892D4D"/>
                </a:solidFill>
                <a:latin typeface="Times New Roman,Bold"/>
              </a:rPr>
              <a:t>Isra</a:t>
            </a:r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,Bold"/>
              </a:rPr>
              <a:t>’ </a:t>
            </a:r>
            <a:r>
              <a:rPr lang="en-US" b="1" i="0" u="none" strike="noStrike" baseline="0" dirty="0" err="1" smtClean="0">
                <a:solidFill>
                  <a:srgbClr val="892D4D"/>
                </a:solidFill>
                <a:latin typeface="Times New Roman,Bold"/>
              </a:rPr>
              <a:t>Yousef</a:t>
            </a:r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,Bold"/>
              </a:rPr>
              <a:t> </a:t>
            </a:r>
            <a:r>
              <a:rPr lang="en-US" b="1" i="0" u="none" strike="noStrike" baseline="0" dirty="0" err="1" smtClean="0">
                <a:solidFill>
                  <a:srgbClr val="892D4D"/>
                </a:solidFill>
                <a:latin typeface="Times New Roman,Bold"/>
              </a:rPr>
              <a:t>Dwaikat</a:t>
            </a:r>
            <a:endParaRPr lang="en-US" b="1" i="0" u="none" strike="noStrike" baseline="0" dirty="0" smtClean="0">
              <a:solidFill>
                <a:srgbClr val="892D4D"/>
              </a:solidFill>
              <a:latin typeface="Times New Roman,Bold"/>
            </a:endParaRPr>
          </a:p>
          <a:p>
            <a:pPr algn="ctr"/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,Bold"/>
              </a:rPr>
              <a:t>               </a:t>
            </a:r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"/>
              </a:rPr>
              <a:t>Lana Faisal </a:t>
            </a:r>
            <a:r>
              <a:rPr lang="en-US" b="1" i="0" u="none" strike="noStrike" baseline="0" dirty="0" err="1" smtClean="0">
                <a:solidFill>
                  <a:srgbClr val="892D4D"/>
                </a:solidFill>
                <a:latin typeface="Times New Roman"/>
              </a:rPr>
              <a:t>Sabbah</a:t>
            </a:r>
            <a:r>
              <a:rPr lang="en-US" b="1" i="0" u="none" strike="noStrike" baseline="0" dirty="0" smtClean="0">
                <a:solidFill>
                  <a:srgbClr val="892D4D"/>
                </a:solidFill>
                <a:latin typeface="Times New Roman"/>
              </a:rPr>
              <a:t> </a:t>
            </a:r>
          </a:p>
          <a:p>
            <a:pPr algn="ctr"/>
            <a:endParaRPr lang="en-US" b="1" i="0" u="none" strike="noStrike" baseline="0" dirty="0" smtClean="0">
              <a:solidFill>
                <a:srgbClr val="892D4D"/>
              </a:solidFill>
              <a:latin typeface="Times New Roman"/>
            </a:endParaRPr>
          </a:p>
          <a:p>
            <a:pPr algn="ctr"/>
            <a:r>
              <a:rPr lang="en-US" sz="2000" b="0" i="0" u="none" strike="noStrike" baseline="0" dirty="0" smtClean="0">
                <a:solidFill>
                  <a:srgbClr val="892D4D"/>
                </a:solidFill>
                <a:latin typeface="Times New Roman"/>
              </a:rPr>
              <a:t>Supervisor </a:t>
            </a:r>
            <a:r>
              <a:rPr lang="en-US" sz="2000" b="1" i="0" u="none" strike="noStrike" baseline="0" dirty="0" smtClean="0">
                <a:solidFill>
                  <a:srgbClr val="892D4D"/>
                </a:solidFill>
                <a:latin typeface="Times New Roman"/>
              </a:rPr>
              <a:t>Dr. </a:t>
            </a:r>
            <a:r>
              <a:rPr lang="en-US" sz="2000" b="1" i="0" u="none" strike="noStrike" baseline="0" dirty="0" err="1" smtClean="0">
                <a:solidFill>
                  <a:srgbClr val="892D4D"/>
                </a:solidFill>
                <a:latin typeface="Times New Roman"/>
              </a:rPr>
              <a:t>Mokarram</a:t>
            </a:r>
            <a:r>
              <a:rPr lang="en-US" sz="2000" b="1" i="0" u="none" strike="noStrike" baseline="0" dirty="0" smtClean="0">
                <a:solidFill>
                  <a:srgbClr val="892D4D"/>
                </a:solidFill>
                <a:latin typeface="Times New Roman"/>
              </a:rPr>
              <a:t> Abbas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81" y="1524000"/>
            <a:ext cx="6757838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169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101" y="152400"/>
            <a:ext cx="3262047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200" u="sng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Floor- Block 1</a:t>
            </a:r>
            <a:endParaRPr lang="en-US" sz="3200" u="sng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00150"/>
            <a:ext cx="5924550" cy="4715458"/>
          </a:xfrm>
          <a:prstGeom prst="rect">
            <a:avLst/>
          </a:prstGeom>
        </p:spPr>
      </p:pic>
      <p:sp>
        <p:nvSpPr>
          <p:cNvPr id="20" name="Down Arrow 19"/>
          <p:cNvSpPr/>
          <p:nvPr/>
        </p:nvSpPr>
        <p:spPr>
          <a:xfrm>
            <a:off x="3586766" y="3176879"/>
            <a:ext cx="304800" cy="762000"/>
          </a:xfrm>
          <a:prstGeom prst="downArrow">
            <a:avLst/>
          </a:prstGeom>
          <a:solidFill>
            <a:srgbClr val="FF0000"/>
          </a:solidFill>
          <a:ln>
            <a:solidFill>
              <a:srgbClr val="DC3049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4953000" y="3176879"/>
            <a:ext cx="304800" cy="762000"/>
          </a:xfrm>
          <a:prstGeom prst="downArrow">
            <a:avLst/>
          </a:prstGeom>
          <a:solidFill>
            <a:srgbClr val="FF0000"/>
          </a:solidFill>
          <a:ln>
            <a:solidFill>
              <a:srgbClr val="DC3049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8358"/>
            <a:ext cx="2139950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5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101" y="152400"/>
            <a:ext cx="3443571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200" u="sng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Floor- Block 4:</a:t>
            </a:r>
            <a:endParaRPr lang="en-US" sz="3200" u="sng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48" y="81521"/>
            <a:ext cx="217646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905000"/>
            <a:ext cx="6934200" cy="4160520"/>
          </a:xfrm>
          <a:prstGeom prst="rect">
            <a:avLst/>
          </a:prstGeom>
        </p:spPr>
      </p:pic>
      <p:cxnSp>
        <p:nvCxnSpPr>
          <p:cNvPr id="6" name="Elbow Connector 5"/>
          <p:cNvCxnSpPr/>
          <p:nvPr/>
        </p:nvCxnSpPr>
        <p:spPr>
          <a:xfrm rot="5400000" flipH="1" flipV="1">
            <a:off x="3238499" y="2274571"/>
            <a:ext cx="2057400" cy="6096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87778" y="1096519"/>
            <a:ext cx="1949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Dinning Area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799" y="2366246"/>
            <a:ext cx="1196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Terrace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Elbow Connector 13"/>
          <p:cNvCxnSpPr/>
          <p:nvPr/>
        </p:nvCxnSpPr>
        <p:spPr>
          <a:xfrm rot="10800000" flipV="1">
            <a:off x="838199" y="5436871"/>
            <a:ext cx="1280099" cy="3048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2905" y="5206038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Cashier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Elbow Connector 16"/>
          <p:cNvCxnSpPr/>
          <p:nvPr/>
        </p:nvCxnSpPr>
        <p:spPr>
          <a:xfrm rot="10800000" flipV="1">
            <a:off x="1066800" y="4114800"/>
            <a:ext cx="1447800" cy="3048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1104" y="4190913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Bar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Elbow Connector 20"/>
          <p:cNvCxnSpPr/>
          <p:nvPr/>
        </p:nvCxnSpPr>
        <p:spPr>
          <a:xfrm rot="10800000" flipV="1">
            <a:off x="838200" y="3276599"/>
            <a:ext cx="1066801" cy="331471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7792" y="3146406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Kitchen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5400000" flipH="1" flipV="1">
            <a:off x="1469512" y="1906566"/>
            <a:ext cx="909079" cy="2667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43494" y="1274762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Storage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232905" y="4800600"/>
            <a:ext cx="1824497" cy="405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315200" y="1905000"/>
            <a:ext cx="914400" cy="1981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 Arrow 29"/>
          <p:cNvSpPr/>
          <p:nvPr/>
        </p:nvSpPr>
        <p:spPr>
          <a:xfrm>
            <a:off x="6705600" y="2209800"/>
            <a:ext cx="845679" cy="28465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5" grpId="0"/>
      <p:bldP spid="19" grpId="0"/>
      <p:bldP spid="22" grpId="0"/>
      <p:bldP spid="27" grpId="0"/>
      <p:bldP spid="28" grpId="0" animBg="1"/>
      <p:bldP spid="29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65650" y="152400"/>
            <a:ext cx="43770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6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  <a:endParaRPr lang="en-US" sz="36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"/>
          <a:stretch/>
        </p:blipFill>
        <p:spPr bwMode="auto">
          <a:xfrm>
            <a:off x="1173596" y="1981200"/>
            <a:ext cx="6876031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80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49519" y="152400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en-US" sz="36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2962193" y="1754972"/>
            <a:ext cx="3699129" cy="959034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102871" rIns="192024" bIns="102871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/>
              <a:t>Daylight Calculation</a:t>
            </a:r>
            <a:endParaRPr lang="en-US" sz="2700" kern="1200" dirty="0"/>
          </a:p>
        </p:txBody>
      </p:sp>
      <p:sp>
        <p:nvSpPr>
          <p:cNvPr id="4" name="Oval 3"/>
          <p:cNvSpPr/>
          <p:nvPr/>
        </p:nvSpPr>
        <p:spPr>
          <a:xfrm>
            <a:off x="2482677" y="1754973"/>
            <a:ext cx="959032" cy="95903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 4"/>
          <p:cNvSpPr/>
          <p:nvPr/>
        </p:nvSpPr>
        <p:spPr>
          <a:xfrm>
            <a:off x="2962193" y="3000283"/>
            <a:ext cx="3699129" cy="959032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102870" rIns="192024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/>
              <a:t>Thermal Calculation</a:t>
            </a:r>
            <a:endParaRPr lang="en-US" sz="2700" kern="1200" dirty="0"/>
          </a:p>
        </p:txBody>
      </p:sp>
      <p:sp>
        <p:nvSpPr>
          <p:cNvPr id="7" name="Oval 6"/>
          <p:cNvSpPr/>
          <p:nvPr/>
        </p:nvSpPr>
        <p:spPr>
          <a:xfrm>
            <a:off x="2482677" y="3000283"/>
            <a:ext cx="959032" cy="959032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2962193" y="4245593"/>
            <a:ext cx="3699129" cy="959033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102871" rIns="192024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/>
              <a:t>Acoustical Design</a:t>
            </a:r>
            <a:endParaRPr lang="en-US" sz="2700" kern="1200" dirty="0"/>
          </a:p>
        </p:txBody>
      </p:sp>
      <p:sp>
        <p:nvSpPr>
          <p:cNvPr id="11" name="Oval 10"/>
          <p:cNvSpPr/>
          <p:nvPr/>
        </p:nvSpPr>
        <p:spPr>
          <a:xfrm>
            <a:off x="2482677" y="4245594"/>
            <a:ext cx="959032" cy="95903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TextBox 11"/>
          <p:cNvSpPr txBox="1"/>
          <p:nvPr/>
        </p:nvSpPr>
        <p:spPr>
          <a:xfrm>
            <a:off x="2737513" y="152400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47076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709746"/>
              </p:ext>
            </p:extLst>
          </p:nvPr>
        </p:nvGraphicFramePr>
        <p:xfrm>
          <a:off x="990600" y="1600200"/>
          <a:ext cx="6725275" cy="5054111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033672"/>
                <a:gridCol w="2086445"/>
                <a:gridCol w="1302579"/>
                <a:gridCol w="1302579"/>
              </a:tblGrid>
              <a:tr h="19326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Zone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Maintained IL luminance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20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D.F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Lux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GYM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11.1%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b="1" u="sng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999</a:t>
                      </a:r>
                      <a:endParaRPr lang="en-US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Spinning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3.32%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296.69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Studio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4.21%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378.54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Manager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3.24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201.61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Secretary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4.39%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395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Kids Zone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2.86%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257.07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68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Restaurant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4.59%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09775" algn="l"/>
                        </a:tabLs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413.38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57200" y="914400"/>
            <a:ext cx="3193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Avg. Daylight Values:</a:t>
            </a:r>
            <a:endParaRPr lang="en-US" sz="2800" u="sng" dirty="0"/>
          </a:p>
        </p:txBody>
      </p:sp>
      <p:sp>
        <p:nvSpPr>
          <p:cNvPr id="2" name="Rectangle 1"/>
          <p:cNvSpPr/>
          <p:nvPr/>
        </p:nvSpPr>
        <p:spPr>
          <a:xfrm>
            <a:off x="990600" y="2209800"/>
            <a:ext cx="6705600" cy="685800"/>
          </a:xfrm>
          <a:prstGeom prst="rect">
            <a:avLst/>
          </a:prstGeom>
          <a:noFill/>
          <a:ln w="76200">
            <a:solidFill>
              <a:srgbClr val="DC30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81618" y="132096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183629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3244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Double Tented Glass:</a:t>
            </a:r>
            <a:endParaRPr lang="en-US" sz="2800" u="sng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9812"/>
            <a:ext cx="3838433" cy="3124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00600" y="1978489"/>
            <a:ext cx="371980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U-Value = 2.4 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Solar Heat transmitted = 15%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Visible Light Transmitted =35%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9400" y="304800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34024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2549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Thermal Design:</a:t>
            </a:r>
            <a:endParaRPr lang="en-US" sz="2800" u="sng" dirty="0"/>
          </a:p>
        </p:txBody>
      </p:sp>
      <p:sp>
        <p:nvSpPr>
          <p:cNvPr id="3" name="Freeform 2"/>
          <p:cNvSpPr/>
          <p:nvPr/>
        </p:nvSpPr>
        <p:spPr>
          <a:xfrm>
            <a:off x="2898728" y="1753709"/>
            <a:ext cx="3699129" cy="705172"/>
          </a:xfrm>
          <a:custGeom>
            <a:avLst/>
            <a:gdLst>
              <a:gd name="connsiteX0" fmla="*/ 0 w 3699129"/>
              <a:gd name="connsiteY0" fmla="*/ 0 h 705170"/>
              <a:gd name="connsiteX1" fmla="*/ 3346544 w 3699129"/>
              <a:gd name="connsiteY1" fmla="*/ 0 h 705170"/>
              <a:gd name="connsiteX2" fmla="*/ 3699129 w 3699129"/>
              <a:gd name="connsiteY2" fmla="*/ 352585 h 705170"/>
              <a:gd name="connsiteX3" fmla="*/ 3346544 w 3699129"/>
              <a:gd name="connsiteY3" fmla="*/ 705170 h 705170"/>
              <a:gd name="connsiteX4" fmla="*/ 0 w 3699129"/>
              <a:gd name="connsiteY4" fmla="*/ 705170 h 705170"/>
              <a:gd name="connsiteX5" fmla="*/ 0 w 3699129"/>
              <a:gd name="connsiteY5" fmla="*/ 0 h 7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705170">
                <a:moveTo>
                  <a:pt x="3699129" y="705169"/>
                </a:moveTo>
                <a:lnTo>
                  <a:pt x="352585" y="705169"/>
                </a:lnTo>
                <a:lnTo>
                  <a:pt x="0" y="352585"/>
                </a:lnTo>
                <a:lnTo>
                  <a:pt x="352585" y="1"/>
                </a:lnTo>
                <a:lnTo>
                  <a:pt x="3699129" y="1"/>
                </a:lnTo>
                <a:lnTo>
                  <a:pt x="3699129" y="705169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7253" tIns="83821" rIns="156464" bIns="8382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Material properties</a:t>
            </a:r>
            <a:endParaRPr lang="en-US" sz="2200" kern="1200" dirty="0"/>
          </a:p>
        </p:txBody>
      </p:sp>
      <p:sp>
        <p:nvSpPr>
          <p:cNvPr id="5" name="Teardrop 4"/>
          <p:cNvSpPr/>
          <p:nvPr/>
        </p:nvSpPr>
        <p:spPr>
          <a:xfrm>
            <a:off x="2546142" y="1753710"/>
            <a:ext cx="705170" cy="705170"/>
          </a:xfrm>
          <a:prstGeom prst="teardrop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2898728" y="2669378"/>
            <a:ext cx="3699129" cy="705172"/>
          </a:xfrm>
          <a:custGeom>
            <a:avLst/>
            <a:gdLst>
              <a:gd name="connsiteX0" fmla="*/ 0 w 3699129"/>
              <a:gd name="connsiteY0" fmla="*/ 0 h 705170"/>
              <a:gd name="connsiteX1" fmla="*/ 3346544 w 3699129"/>
              <a:gd name="connsiteY1" fmla="*/ 0 h 705170"/>
              <a:gd name="connsiteX2" fmla="*/ 3699129 w 3699129"/>
              <a:gd name="connsiteY2" fmla="*/ 352585 h 705170"/>
              <a:gd name="connsiteX3" fmla="*/ 3346544 w 3699129"/>
              <a:gd name="connsiteY3" fmla="*/ 705170 h 705170"/>
              <a:gd name="connsiteX4" fmla="*/ 0 w 3699129"/>
              <a:gd name="connsiteY4" fmla="*/ 705170 h 705170"/>
              <a:gd name="connsiteX5" fmla="*/ 0 w 3699129"/>
              <a:gd name="connsiteY5" fmla="*/ 0 h 7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705170">
                <a:moveTo>
                  <a:pt x="3699129" y="705169"/>
                </a:moveTo>
                <a:lnTo>
                  <a:pt x="352585" y="705169"/>
                </a:lnTo>
                <a:lnTo>
                  <a:pt x="0" y="352585"/>
                </a:lnTo>
                <a:lnTo>
                  <a:pt x="352585" y="1"/>
                </a:lnTo>
                <a:lnTo>
                  <a:pt x="3699129" y="1"/>
                </a:lnTo>
                <a:lnTo>
                  <a:pt x="3699129" y="705169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7253" tIns="83821" rIns="156464" bIns="83821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Heating and Cooling Load</a:t>
            </a:r>
            <a:endParaRPr lang="en-US" sz="2200" kern="1200" dirty="0"/>
          </a:p>
        </p:txBody>
      </p:sp>
      <p:sp>
        <p:nvSpPr>
          <p:cNvPr id="10" name="Teardrop 9"/>
          <p:cNvSpPr/>
          <p:nvPr/>
        </p:nvSpPr>
        <p:spPr>
          <a:xfrm>
            <a:off x="2546142" y="2669379"/>
            <a:ext cx="705170" cy="705170"/>
          </a:xfrm>
          <a:prstGeom prst="teardrop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2898728" y="3585048"/>
            <a:ext cx="3699129" cy="705171"/>
          </a:xfrm>
          <a:custGeom>
            <a:avLst/>
            <a:gdLst>
              <a:gd name="connsiteX0" fmla="*/ 0 w 3699129"/>
              <a:gd name="connsiteY0" fmla="*/ 0 h 705170"/>
              <a:gd name="connsiteX1" fmla="*/ 3346544 w 3699129"/>
              <a:gd name="connsiteY1" fmla="*/ 0 h 705170"/>
              <a:gd name="connsiteX2" fmla="*/ 3699129 w 3699129"/>
              <a:gd name="connsiteY2" fmla="*/ 352585 h 705170"/>
              <a:gd name="connsiteX3" fmla="*/ 3346544 w 3699129"/>
              <a:gd name="connsiteY3" fmla="*/ 705170 h 705170"/>
              <a:gd name="connsiteX4" fmla="*/ 0 w 3699129"/>
              <a:gd name="connsiteY4" fmla="*/ 705170 h 705170"/>
              <a:gd name="connsiteX5" fmla="*/ 0 w 3699129"/>
              <a:gd name="connsiteY5" fmla="*/ 0 h 7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705170">
                <a:moveTo>
                  <a:pt x="3699129" y="705169"/>
                </a:moveTo>
                <a:lnTo>
                  <a:pt x="352585" y="705169"/>
                </a:lnTo>
                <a:lnTo>
                  <a:pt x="0" y="352585"/>
                </a:lnTo>
                <a:lnTo>
                  <a:pt x="352585" y="1"/>
                </a:lnTo>
                <a:lnTo>
                  <a:pt x="3699129" y="1"/>
                </a:lnTo>
                <a:lnTo>
                  <a:pt x="3699129" y="705169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7253" tIns="83821" rIns="156464" bIns="8382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Heat Gain Breakdown</a:t>
            </a:r>
            <a:endParaRPr lang="en-US" sz="2200" kern="1200" dirty="0"/>
          </a:p>
        </p:txBody>
      </p:sp>
      <p:sp>
        <p:nvSpPr>
          <p:cNvPr id="12" name="Teardrop 11"/>
          <p:cNvSpPr/>
          <p:nvPr/>
        </p:nvSpPr>
        <p:spPr>
          <a:xfrm>
            <a:off x="2546142" y="3585049"/>
            <a:ext cx="705170" cy="705170"/>
          </a:xfrm>
          <a:prstGeom prst="teardrop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2898728" y="4500718"/>
            <a:ext cx="3699129" cy="705171"/>
          </a:xfrm>
          <a:custGeom>
            <a:avLst/>
            <a:gdLst>
              <a:gd name="connsiteX0" fmla="*/ 0 w 3699129"/>
              <a:gd name="connsiteY0" fmla="*/ 0 h 705170"/>
              <a:gd name="connsiteX1" fmla="*/ 3346544 w 3699129"/>
              <a:gd name="connsiteY1" fmla="*/ 0 h 705170"/>
              <a:gd name="connsiteX2" fmla="*/ 3699129 w 3699129"/>
              <a:gd name="connsiteY2" fmla="*/ 352585 h 705170"/>
              <a:gd name="connsiteX3" fmla="*/ 3346544 w 3699129"/>
              <a:gd name="connsiteY3" fmla="*/ 705170 h 705170"/>
              <a:gd name="connsiteX4" fmla="*/ 0 w 3699129"/>
              <a:gd name="connsiteY4" fmla="*/ 705170 h 705170"/>
              <a:gd name="connsiteX5" fmla="*/ 0 w 3699129"/>
              <a:gd name="connsiteY5" fmla="*/ 0 h 7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705170">
                <a:moveTo>
                  <a:pt x="3699129" y="705169"/>
                </a:moveTo>
                <a:lnTo>
                  <a:pt x="352585" y="705169"/>
                </a:lnTo>
                <a:lnTo>
                  <a:pt x="0" y="352585"/>
                </a:lnTo>
                <a:lnTo>
                  <a:pt x="352585" y="1"/>
                </a:lnTo>
                <a:lnTo>
                  <a:pt x="3699129" y="1"/>
                </a:lnTo>
                <a:lnTo>
                  <a:pt x="3699129" y="705169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7253" tIns="83821" rIns="156464" bIns="8382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Temperature Distribution.</a:t>
            </a:r>
            <a:endParaRPr lang="en-US" sz="2200" kern="1200" dirty="0"/>
          </a:p>
        </p:txBody>
      </p:sp>
      <p:sp>
        <p:nvSpPr>
          <p:cNvPr id="14" name="Teardrop 13"/>
          <p:cNvSpPr/>
          <p:nvPr/>
        </p:nvSpPr>
        <p:spPr>
          <a:xfrm>
            <a:off x="2546142" y="4495800"/>
            <a:ext cx="705170" cy="705170"/>
          </a:xfrm>
          <a:prstGeom prst="teardrop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TextBox 14"/>
          <p:cNvSpPr txBox="1"/>
          <p:nvPr/>
        </p:nvSpPr>
        <p:spPr>
          <a:xfrm>
            <a:off x="2743200" y="75231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182674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3353" y="508577"/>
            <a:ext cx="3007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Material properties</a:t>
            </a:r>
            <a:endParaRPr lang="en-US" sz="2800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51" y="3508110"/>
            <a:ext cx="3423425" cy="2354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91"/>
          <a:stretch/>
        </p:blipFill>
        <p:spPr>
          <a:xfrm>
            <a:off x="1263202" y="1526910"/>
            <a:ext cx="6007994" cy="17483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99" y="3508110"/>
            <a:ext cx="3132501" cy="23545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67979" y="982225"/>
            <a:ext cx="282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External Wall Details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64505" y="6156865"/>
            <a:ext cx="251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U-value = 0.87 W/m2.K 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481590" y="6156865"/>
            <a:ext cx="222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Thermal Lag= 6.4 hrs.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38400" y="-13780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426551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6631" y="940867"/>
            <a:ext cx="3007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Material properties</a:t>
            </a:r>
            <a:endParaRPr lang="en-US" sz="28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416631" y="1738369"/>
            <a:ext cx="1829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Internal Wall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4906" y="4904372"/>
            <a:ext cx="251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U-value = 0.64 W/m2.K 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4906" y="5273704"/>
            <a:ext cx="233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Thermal Lag= 0.74 hrs.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6" y="2195741"/>
            <a:ext cx="3684409" cy="25401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62967" y="1708282"/>
            <a:ext cx="1870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Ground Floor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31242" y="4934423"/>
            <a:ext cx="251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U-value = 0.39 W/m2.K 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31242" y="5303755"/>
            <a:ext cx="245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Thermal Lag= 14.14 hrs.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242" y="2149555"/>
            <a:ext cx="3684408" cy="256592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27110" y="145744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249002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3589" y="1199051"/>
            <a:ext cx="3007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Material properties</a:t>
            </a:r>
            <a:endParaRPr lang="en-US" sz="28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433589" y="1996553"/>
            <a:ext cx="1109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Ceiling 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1864" y="5162556"/>
            <a:ext cx="251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U-value = 0.51 W/m2.K 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1864" y="5531888"/>
            <a:ext cx="233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Thermal Lag= 9.55 hrs.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9925" y="1966466"/>
            <a:ext cx="780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Roof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5192607"/>
            <a:ext cx="251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U-value = 0.27 W/m2.K 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48200" y="5561939"/>
            <a:ext cx="222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Thermal Lag= 0.6 hrs.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89" y="2407738"/>
            <a:ext cx="3635984" cy="25272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17934"/>
            <a:ext cx="3628138" cy="25068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27238" y="243553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190265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95134" y="1295400"/>
            <a:ext cx="4753731" cy="4416410"/>
            <a:chOff x="2195134" y="1295400"/>
            <a:chExt cx="4753731" cy="4416410"/>
          </a:xfrm>
        </p:grpSpPr>
        <p:sp>
          <p:nvSpPr>
            <p:cNvPr id="3" name="Freeform 2"/>
            <p:cNvSpPr/>
            <p:nvPr/>
          </p:nvSpPr>
          <p:spPr>
            <a:xfrm>
              <a:off x="2489641" y="1298588"/>
              <a:ext cx="4459224" cy="589017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76201" rIns="142240" bIns="7620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Architectural Design Concept &amp; Functional Relations</a:t>
              </a:r>
              <a:endParaRPr lang="en-US" sz="2000" kern="1200" dirty="0"/>
            </a:p>
          </p:txBody>
        </p:sp>
        <p:sp>
          <p:nvSpPr>
            <p:cNvPr id="7" name="Teardrop 6"/>
            <p:cNvSpPr/>
            <p:nvPr/>
          </p:nvSpPr>
          <p:spPr>
            <a:xfrm>
              <a:off x="2209800" y="1295400"/>
              <a:ext cx="589015" cy="589015"/>
            </a:xfrm>
            <a:prstGeom prst="teardrop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2489641" y="2063429"/>
              <a:ext cx="4459224" cy="589017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1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Environmental Design</a:t>
              </a:r>
              <a:endParaRPr lang="en-US" sz="2100" kern="1200" dirty="0"/>
            </a:p>
          </p:txBody>
        </p:sp>
        <p:sp>
          <p:nvSpPr>
            <p:cNvPr id="9" name="Teardrop 8"/>
            <p:cNvSpPr/>
            <p:nvPr/>
          </p:nvSpPr>
          <p:spPr>
            <a:xfrm>
              <a:off x="2195134" y="2063430"/>
              <a:ext cx="589015" cy="589015"/>
            </a:xfrm>
            <a:prstGeom prst="teardrop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2489641" y="2828270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dirty="0"/>
                <a:t>Structure of Building &amp; Detailing</a:t>
              </a:r>
            </a:p>
          </p:txBody>
        </p:sp>
        <p:sp>
          <p:nvSpPr>
            <p:cNvPr id="11" name="Teardrop 10"/>
            <p:cNvSpPr/>
            <p:nvPr/>
          </p:nvSpPr>
          <p:spPr>
            <a:xfrm>
              <a:off x="2195134" y="2828271"/>
              <a:ext cx="589015" cy="589015"/>
            </a:xfrm>
            <a:prstGeom prst="teardrop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2489641" y="3593111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Lighting &amp; Electrical Considerations</a:t>
              </a:r>
              <a:endParaRPr lang="en-US" sz="2100" kern="1200" dirty="0"/>
            </a:p>
          </p:txBody>
        </p:sp>
        <p:sp>
          <p:nvSpPr>
            <p:cNvPr id="13" name="Teardrop 12"/>
            <p:cNvSpPr/>
            <p:nvPr/>
          </p:nvSpPr>
          <p:spPr>
            <a:xfrm>
              <a:off x="2195134" y="3593112"/>
              <a:ext cx="589015" cy="589015"/>
            </a:xfrm>
            <a:prstGeom prst="teardrop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2489641" y="4357952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Mechanical Design</a:t>
              </a:r>
              <a:endParaRPr lang="en-US" sz="2100" kern="1200" dirty="0"/>
            </a:p>
          </p:txBody>
        </p:sp>
        <p:sp>
          <p:nvSpPr>
            <p:cNvPr id="15" name="Teardrop 14"/>
            <p:cNvSpPr/>
            <p:nvPr/>
          </p:nvSpPr>
          <p:spPr>
            <a:xfrm>
              <a:off x="2195134" y="4357953"/>
              <a:ext cx="589015" cy="589015"/>
            </a:xfrm>
            <a:prstGeom prst="teardrop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2489641" y="5122794"/>
              <a:ext cx="4459224" cy="589016"/>
            </a:xfrm>
            <a:custGeom>
              <a:avLst/>
              <a:gdLst>
                <a:gd name="connsiteX0" fmla="*/ 0 w 4459224"/>
                <a:gd name="connsiteY0" fmla="*/ 0 h 589015"/>
                <a:gd name="connsiteX1" fmla="*/ 4164717 w 4459224"/>
                <a:gd name="connsiteY1" fmla="*/ 0 h 589015"/>
                <a:gd name="connsiteX2" fmla="*/ 4459224 w 4459224"/>
                <a:gd name="connsiteY2" fmla="*/ 294508 h 589015"/>
                <a:gd name="connsiteX3" fmla="*/ 4164717 w 4459224"/>
                <a:gd name="connsiteY3" fmla="*/ 589015 h 589015"/>
                <a:gd name="connsiteX4" fmla="*/ 0 w 4459224"/>
                <a:gd name="connsiteY4" fmla="*/ 589015 h 589015"/>
                <a:gd name="connsiteX5" fmla="*/ 0 w 4459224"/>
                <a:gd name="connsiteY5" fmla="*/ 0 h 58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224" h="589015">
                  <a:moveTo>
                    <a:pt x="4459224" y="589014"/>
                  </a:moveTo>
                  <a:lnTo>
                    <a:pt x="294507" y="589014"/>
                  </a:lnTo>
                  <a:lnTo>
                    <a:pt x="0" y="294507"/>
                  </a:lnTo>
                  <a:lnTo>
                    <a:pt x="294507" y="1"/>
                  </a:lnTo>
                  <a:lnTo>
                    <a:pt x="4459224" y="1"/>
                  </a:lnTo>
                  <a:lnTo>
                    <a:pt x="4459224" y="589014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6994" tIns="80011" rIns="149352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/>
                <a:t>BOQ Surveying</a:t>
              </a:r>
              <a:endParaRPr lang="en-US" sz="2100" kern="1200" dirty="0"/>
            </a:p>
          </p:txBody>
        </p:sp>
        <p:sp>
          <p:nvSpPr>
            <p:cNvPr id="17" name="Teardrop 16"/>
            <p:cNvSpPr/>
            <p:nvPr/>
          </p:nvSpPr>
          <p:spPr>
            <a:xfrm>
              <a:off x="2195134" y="5122795"/>
              <a:ext cx="589015" cy="589015"/>
            </a:xfrm>
            <a:prstGeom prst="teardrop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68322"/>
            <a:ext cx="1569660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600" u="sng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Outline</a:t>
            </a:r>
            <a:endParaRPr lang="en-US" sz="3600" u="sng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262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0188" y="1052715"/>
            <a:ext cx="3900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Heating and Cooling Load</a:t>
            </a:r>
            <a:endParaRPr lang="en-US" sz="2800" u="sng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944" y="4055118"/>
            <a:ext cx="5724881" cy="20955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32" y="1714250"/>
            <a:ext cx="5297805" cy="22193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46673" y="2089195"/>
            <a:ext cx="3303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@ Winter:</a:t>
            </a:r>
          </a:p>
          <a:p>
            <a:r>
              <a:rPr lang="en-US" sz="2000" b="1" dirty="0" smtClean="0"/>
              <a:t>Total Heating = 23.3 KWh/m2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-15663" y="46239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@ </a:t>
            </a:r>
            <a:r>
              <a:rPr lang="en-US" b="1" dirty="0" smtClean="0"/>
              <a:t>Summer:</a:t>
            </a:r>
            <a:endParaRPr lang="en-US" b="1" dirty="0"/>
          </a:p>
          <a:p>
            <a:r>
              <a:rPr lang="en-US" b="1" dirty="0"/>
              <a:t>Total </a:t>
            </a:r>
            <a:r>
              <a:rPr lang="en-US" b="1" dirty="0" smtClean="0"/>
              <a:t>Cooling </a:t>
            </a:r>
            <a:r>
              <a:rPr lang="en-US" b="1" dirty="0"/>
              <a:t>= </a:t>
            </a:r>
            <a:r>
              <a:rPr lang="en-US" b="1" dirty="0" smtClean="0"/>
              <a:t>49.5 </a:t>
            </a:r>
            <a:r>
              <a:rPr lang="en-US" b="1" dirty="0"/>
              <a:t>KWh/m2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67000" y="134034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357712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0761" y="391180"/>
            <a:ext cx="3445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Heat Gain Breakdown:</a:t>
            </a:r>
            <a:endParaRPr lang="en-US" sz="2800" u="sng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493" y="1927462"/>
            <a:ext cx="5410200" cy="2471670"/>
          </a:xfrm>
          <a:prstGeom prst="rect">
            <a:avLst/>
          </a:prstGeom>
        </p:spPr>
      </p:pic>
      <p:sp>
        <p:nvSpPr>
          <p:cNvPr id="3" name="Left Brace 2"/>
          <p:cNvSpPr/>
          <p:nvPr/>
        </p:nvSpPr>
        <p:spPr>
          <a:xfrm>
            <a:off x="1822193" y="1927462"/>
            <a:ext cx="228600" cy="1176270"/>
          </a:xfrm>
          <a:prstGeom prst="leftBrac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099" y="1780293"/>
            <a:ext cx="20311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Heat Gain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Increase Cooling</a:t>
            </a:r>
            <a:br>
              <a:rPr lang="en-US" sz="2000" dirty="0" smtClean="0"/>
            </a:br>
            <a:r>
              <a:rPr lang="en-US" sz="2000" dirty="0" smtClean="0"/>
              <a:t> load or decrease </a:t>
            </a:r>
          </a:p>
          <a:p>
            <a:r>
              <a:rPr lang="en-US" sz="2000" dirty="0" smtClean="0"/>
              <a:t>Heating load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-12510" y="3269012"/>
            <a:ext cx="20311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Heat Loss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Increase Heating</a:t>
            </a:r>
            <a:br>
              <a:rPr lang="en-US" sz="2000" dirty="0" smtClean="0"/>
            </a:br>
            <a:r>
              <a:rPr lang="en-US" sz="2000" dirty="0" smtClean="0"/>
              <a:t> load or decrease </a:t>
            </a:r>
          </a:p>
          <a:p>
            <a:r>
              <a:rPr lang="en-US" sz="2000" dirty="0" smtClean="0"/>
              <a:t>Cooling load</a:t>
            </a:r>
            <a:endParaRPr lang="en-US" sz="2000" dirty="0"/>
          </a:p>
        </p:txBody>
      </p:sp>
      <p:sp>
        <p:nvSpPr>
          <p:cNvPr id="10" name="Left Brace 9"/>
          <p:cNvSpPr/>
          <p:nvPr/>
        </p:nvSpPr>
        <p:spPr>
          <a:xfrm>
            <a:off x="1828632" y="3116008"/>
            <a:ext cx="228600" cy="1176270"/>
          </a:xfrm>
          <a:prstGeom prst="leftBrac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118093" y="227519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18093" y="265619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118093" y="288479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118093" y="3079582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041893" y="3494390"/>
            <a:ext cx="68580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81028" y="207268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55.8%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75417" y="2303512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17.4%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75417" y="2565122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18.5%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73080" y="280859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10.0%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81028" y="3244788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89.50%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18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066800"/>
            <a:ext cx="3956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Temperature Distribution:</a:t>
            </a:r>
            <a:endParaRPr lang="en-US" sz="2800" u="sng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69494"/>
            <a:ext cx="6511486" cy="3305033"/>
          </a:xfrm>
          <a:prstGeom prst="rect">
            <a:avLst/>
          </a:prstGeom>
        </p:spPr>
      </p:pic>
      <p:sp>
        <p:nvSpPr>
          <p:cNvPr id="5" name="Double Bracket 4"/>
          <p:cNvSpPr/>
          <p:nvPr/>
        </p:nvSpPr>
        <p:spPr>
          <a:xfrm>
            <a:off x="1371600" y="2580620"/>
            <a:ext cx="1905000" cy="167640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uble Bracket 8"/>
          <p:cNvSpPr/>
          <p:nvPr/>
        </p:nvSpPr>
        <p:spPr>
          <a:xfrm>
            <a:off x="3434316" y="2580620"/>
            <a:ext cx="1447800" cy="167640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uble Bracket 10"/>
          <p:cNvSpPr/>
          <p:nvPr/>
        </p:nvSpPr>
        <p:spPr>
          <a:xfrm>
            <a:off x="5011479" y="2580620"/>
            <a:ext cx="1981200" cy="1676400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66900" y="3111787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Cold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4832" y="3137999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Comfort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38800" y="315795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23052" y="109181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357893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/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/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27235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Acoustical Design</a:t>
            </a:r>
            <a:endParaRPr lang="en-US" sz="2800" u="sng" dirty="0"/>
          </a:p>
        </p:txBody>
      </p:sp>
      <p:sp>
        <p:nvSpPr>
          <p:cNvPr id="3" name="Freeform 2"/>
          <p:cNvSpPr/>
          <p:nvPr/>
        </p:nvSpPr>
        <p:spPr>
          <a:xfrm>
            <a:off x="2962193" y="1754972"/>
            <a:ext cx="3699129" cy="959034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167641" rIns="312928" bIns="167641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400" kern="1200" dirty="0" smtClean="0"/>
              <a:t>RT 60 </a:t>
            </a:r>
            <a:endParaRPr lang="en-US" sz="4400" kern="1200" dirty="0"/>
          </a:p>
        </p:txBody>
      </p:sp>
      <p:sp>
        <p:nvSpPr>
          <p:cNvPr id="5" name="Teardrop 4"/>
          <p:cNvSpPr/>
          <p:nvPr/>
        </p:nvSpPr>
        <p:spPr>
          <a:xfrm>
            <a:off x="2482677" y="1754973"/>
            <a:ext cx="959032" cy="959032"/>
          </a:xfrm>
          <a:prstGeom prst="teardrop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2962193" y="3000283"/>
            <a:ext cx="3699129" cy="959032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167640" rIns="312928" bIns="167640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400" kern="1200" dirty="0" smtClean="0"/>
              <a:t>STC</a:t>
            </a:r>
            <a:endParaRPr lang="en-US" sz="4400" kern="1200" dirty="0"/>
          </a:p>
        </p:txBody>
      </p:sp>
      <p:sp>
        <p:nvSpPr>
          <p:cNvPr id="10" name="Teardrop 9"/>
          <p:cNvSpPr/>
          <p:nvPr/>
        </p:nvSpPr>
        <p:spPr>
          <a:xfrm>
            <a:off x="2482677" y="3000283"/>
            <a:ext cx="959032" cy="959032"/>
          </a:xfrm>
          <a:prstGeom prst="teardrop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2962193" y="4245593"/>
            <a:ext cx="3699129" cy="959033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167641" rIns="312928" bIns="167640" numCol="1" spcCol="1270" anchor="ctr" anchorCtr="0">
            <a:noAutofit/>
          </a:bodyPr>
          <a:lstStyle/>
          <a:p>
            <a:pPr lvl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400" kern="1200" dirty="0" smtClean="0"/>
              <a:t>IIC</a:t>
            </a:r>
            <a:endParaRPr lang="en-US" sz="4400" kern="1200" dirty="0"/>
          </a:p>
        </p:txBody>
      </p:sp>
      <p:sp>
        <p:nvSpPr>
          <p:cNvPr id="12" name="Teardrop 11"/>
          <p:cNvSpPr/>
          <p:nvPr/>
        </p:nvSpPr>
        <p:spPr>
          <a:xfrm>
            <a:off x="2482677" y="4245594"/>
            <a:ext cx="959032" cy="959032"/>
          </a:xfrm>
          <a:prstGeom prst="teardrop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3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TextBox 12"/>
          <p:cNvSpPr txBox="1"/>
          <p:nvPr/>
        </p:nvSpPr>
        <p:spPr>
          <a:xfrm>
            <a:off x="2482677" y="0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403019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776993"/>
            <a:ext cx="4068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Acoustical Design for Gym:</a:t>
            </a:r>
            <a:endParaRPr lang="en-US" sz="2800" u="sng" dirty="0"/>
          </a:p>
        </p:txBody>
      </p:sp>
      <p:pic>
        <p:nvPicPr>
          <p:cNvPr id="9" name="Pictur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31" b="3058"/>
          <a:stretch/>
        </p:blipFill>
        <p:spPr>
          <a:xfrm>
            <a:off x="563971" y="1608592"/>
            <a:ext cx="3615484" cy="2438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60" b="3704"/>
          <a:stretch/>
        </p:blipFill>
        <p:spPr>
          <a:xfrm>
            <a:off x="4251256" y="1585996"/>
            <a:ext cx="4273732" cy="24609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3971" y="3875712"/>
            <a:ext cx="2988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DC3049"/>
                </a:solidFill>
                <a:latin typeface="Times New Roman" pitchFamily="18" charset="0"/>
                <a:cs typeface="Times New Roman" pitchFamily="18" charset="0"/>
              </a:rPr>
              <a:t>Values for Original wall</a:t>
            </a:r>
            <a:endParaRPr lang="en-US" sz="2000" b="1" dirty="0">
              <a:solidFill>
                <a:srgbClr val="DC304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59234" y="3891101"/>
            <a:ext cx="32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DC3049"/>
                </a:solidFill>
                <a:latin typeface="Times New Roman" pitchFamily="18" charset="0"/>
                <a:cs typeface="Times New Roman" pitchFamily="18" charset="0"/>
              </a:rPr>
              <a:t>Values for </a:t>
            </a:r>
            <a:r>
              <a:rPr lang="en-US" sz="2000" b="1" dirty="0" smtClean="0">
                <a:solidFill>
                  <a:srgbClr val="DC3049"/>
                </a:solidFill>
                <a:latin typeface="Times New Roman" pitchFamily="18" charset="0"/>
                <a:cs typeface="Times New Roman" pitchFamily="18" charset="0"/>
              </a:rPr>
              <a:t>Modified </a:t>
            </a:r>
            <a:r>
              <a:rPr lang="en-US" sz="2000" b="1" dirty="0">
                <a:solidFill>
                  <a:srgbClr val="DC3049"/>
                </a:solidFill>
                <a:latin typeface="Times New Roman" pitchFamily="18" charset="0"/>
                <a:cs typeface="Times New Roman" pitchFamily="18" charset="0"/>
              </a:rPr>
              <a:t>wall</a:t>
            </a:r>
          </a:p>
          <a:p>
            <a:endParaRPr lang="en-US" sz="2400" b="1" dirty="0">
              <a:solidFill>
                <a:srgbClr val="DC304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51" y="1524000"/>
            <a:ext cx="4724400" cy="2514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65055" y="3703709"/>
            <a:ext cx="1338580" cy="238791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413228"/>
            <a:ext cx="3136468" cy="207080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570686" y="-22578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117605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399" y="1054303"/>
            <a:ext cx="26747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STC  &amp; IIC  Values</a:t>
            </a:r>
            <a:endParaRPr lang="en-US" sz="28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936506"/>
            <a:ext cx="7162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For Inner Wall between Spinning and GYM:</a:t>
            </a:r>
          </a:p>
          <a:p>
            <a:endParaRPr lang="en-US" sz="2400" dirty="0" smtClean="0"/>
          </a:p>
          <a:p>
            <a:r>
              <a:rPr lang="en-US" sz="2400" dirty="0"/>
              <a:t>Total STC of wall</a:t>
            </a:r>
            <a:r>
              <a:rPr lang="en-US" sz="2400" b="1" dirty="0"/>
              <a:t> = </a:t>
            </a:r>
            <a:r>
              <a:rPr lang="en-US" sz="2400" b="1" dirty="0" smtClean="0"/>
              <a:t>63 </a:t>
            </a:r>
            <a:r>
              <a:rPr lang="en-US" sz="2400" b="1" dirty="0" err="1" smtClean="0"/>
              <a:t>db</a:t>
            </a:r>
            <a:r>
              <a:rPr lang="en-US" sz="2400" dirty="0" smtClean="0"/>
              <a:t> 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TLwall</a:t>
            </a:r>
            <a:r>
              <a:rPr lang="en-US" sz="2400" dirty="0"/>
              <a:t> =56 </a:t>
            </a:r>
            <a:r>
              <a:rPr lang="en-US" sz="2400" dirty="0" err="1"/>
              <a:t>db</a:t>
            </a:r>
            <a:r>
              <a:rPr lang="en-US" sz="2400" dirty="0"/>
              <a:t>        </a:t>
            </a:r>
            <a:r>
              <a:rPr lang="en-US" sz="2400" dirty="0" err="1"/>
              <a:t>TLdoor</a:t>
            </a:r>
            <a:r>
              <a:rPr lang="en-US" sz="2400" dirty="0"/>
              <a:t>(wood door )= 38</a:t>
            </a:r>
          </a:p>
          <a:p>
            <a:r>
              <a:rPr lang="en-US" sz="2400" dirty="0"/>
              <a:t>TL </a:t>
            </a:r>
            <a:r>
              <a:rPr lang="en-US" sz="2400" dirty="0" smtClean="0"/>
              <a:t>tot (</a:t>
            </a:r>
            <a:r>
              <a:rPr lang="en-US" sz="2400" dirty="0" err="1" smtClean="0"/>
              <a:t>cal</a:t>
            </a:r>
            <a:r>
              <a:rPr lang="en-US" sz="2400" dirty="0" smtClean="0"/>
              <a:t>)= 10 log (  </a:t>
            </a:r>
            <a:r>
              <a:rPr lang="en-US" sz="2400" dirty="0" err="1" smtClean="0"/>
              <a:t>Atot</a:t>
            </a:r>
            <a:r>
              <a:rPr lang="en-US" sz="2400" dirty="0" smtClean="0"/>
              <a:t> /∑Si*10^-0.1*</a:t>
            </a:r>
            <a:r>
              <a:rPr lang="en-US" sz="2400" dirty="0" err="1" smtClean="0"/>
              <a:t>TLi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                  = 60.1 </a:t>
            </a:r>
            <a:r>
              <a:rPr lang="en-US" sz="2400" dirty="0" err="1" smtClean="0"/>
              <a:t>db</a:t>
            </a:r>
            <a:r>
              <a:rPr lang="en-US" sz="2400" dirty="0" smtClean="0"/>
              <a:t> &gt; 60 </a:t>
            </a:r>
            <a:r>
              <a:rPr lang="en-US" sz="2400" dirty="0" err="1" smtClean="0"/>
              <a:t>db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- STC</a:t>
            </a:r>
            <a:r>
              <a:rPr lang="en-US" sz="2400" dirty="0"/>
              <a:t> (</a:t>
            </a:r>
            <a:r>
              <a:rPr lang="en-US" sz="2400" dirty="0" smtClean="0"/>
              <a:t>External Wall) = 63 </a:t>
            </a:r>
            <a:r>
              <a:rPr lang="en-US" sz="2400" dirty="0" err="1" smtClean="0"/>
              <a:t>db</a:t>
            </a:r>
            <a:r>
              <a:rPr lang="en-US" sz="2400" dirty="0" smtClean="0"/>
              <a:t> &gt; 60 </a:t>
            </a:r>
            <a:r>
              <a:rPr lang="en-US" sz="2400" dirty="0" err="1" smtClean="0"/>
              <a:t>db</a:t>
            </a:r>
            <a:r>
              <a:rPr lang="en-US" sz="2400" dirty="0" smtClean="0"/>
              <a:t>        </a:t>
            </a:r>
          </a:p>
          <a:p>
            <a:endParaRPr lang="en-US" sz="2400" dirty="0"/>
          </a:p>
          <a:p>
            <a:r>
              <a:rPr lang="en-US" sz="2400" dirty="0" smtClean="0"/>
              <a:t> - IIC (False Ceiling)   = 68 </a:t>
            </a:r>
            <a:r>
              <a:rPr lang="en-US" sz="2400" dirty="0" err="1" smtClean="0"/>
              <a:t>db</a:t>
            </a:r>
            <a:r>
              <a:rPr lang="en-US" sz="2400" dirty="0" smtClean="0"/>
              <a:t> &gt; 60 </a:t>
            </a:r>
          </a:p>
          <a:p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134034"/>
            <a:ext cx="437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Environmental  Design</a:t>
            </a:r>
          </a:p>
        </p:txBody>
      </p:sp>
    </p:spTree>
    <p:extLst>
      <p:ext uri="{BB962C8B-B14F-4D97-AF65-F5344CB8AC3E}">
        <p14:creationId xmlns:p14="http://schemas.microsoft.com/office/powerpoint/2010/main" val="223389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2880369" y="1981599"/>
            <a:ext cx="3848001" cy="938946"/>
          </a:xfrm>
          <a:custGeom>
            <a:avLst/>
            <a:gdLst>
              <a:gd name="connsiteX0" fmla="*/ 0 w 3848001"/>
              <a:gd name="connsiteY0" fmla="*/ 0 h 938944"/>
              <a:gd name="connsiteX1" fmla="*/ 3378529 w 3848001"/>
              <a:gd name="connsiteY1" fmla="*/ 0 h 938944"/>
              <a:gd name="connsiteX2" fmla="*/ 3848001 w 3848001"/>
              <a:gd name="connsiteY2" fmla="*/ 469472 h 938944"/>
              <a:gd name="connsiteX3" fmla="*/ 3378529 w 3848001"/>
              <a:gd name="connsiteY3" fmla="*/ 938944 h 938944"/>
              <a:gd name="connsiteX4" fmla="*/ 0 w 3848001"/>
              <a:gd name="connsiteY4" fmla="*/ 938944 h 938944"/>
              <a:gd name="connsiteX5" fmla="*/ 0 w 3848001"/>
              <a:gd name="connsiteY5" fmla="*/ 0 h 93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001" h="938944">
                <a:moveTo>
                  <a:pt x="3848001" y="938943"/>
                </a:moveTo>
                <a:lnTo>
                  <a:pt x="469472" y="938943"/>
                </a:lnTo>
                <a:lnTo>
                  <a:pt x="0" y="469472"/>
                </a:lnTo>
                <a:lnTo>
                  <a:pt x="469472" y="1"/>
                </a:lnTo>
                <a:lnTo>
                  <a:pt x="3848001" y="1"/>
                </a:lnTo>
                <a:lnTo>
                  <a:pt x="3848001" y="938943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8785" tIns="102871" rIns="192024" bIns="102871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Improvement and Properties </a:t>
            </a:r>
            <a:endParaRPr lang="en-US" sz="27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ardrop 4"/>
          <p:cNvSpPr/>
          <p:nvPr/>
        </p:nvSpPr>
        <p:spPr>
          <a:xfrm>
            <a:off x="2429328" y="1981200"/>
            <a:ext cx="938944" cy="938944"/>
          </a:xfrm>
          <a:prstGeom prst="teardrop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2880369" y="3200827"/>
            <a:ext cx="3848001" cy="938944"/>
          </a:xfrm>
          <a:custGeom>
            <a:avLst/>
            <a:gdLst>
              <a:gd name="connsiteX0" fmla="*/ 0 w 3848001"/>
              <a:gd name="connsiteY0" fmla="*/ 0 h 938944"/>
              <a:gd name="connsiteX1" fmla="*/ 3378529 w 3848001"/>
              <a:gd name="connsiteY1" fmla="*/ 0 h 938944"/>
              <a:gd name="connsiteX2" fmla="*/ 3848001 w 3848001"/>
              <a:gd name="connsiteY2" fmla="*/ 469472 h 938944"/>
              <a:gd name="connsiteX3" fmla="*/ 3378529 w 3848001"/>
              <a:gd name="connsiteY3" fmla="*/ 938944 h 938944"/>
              <a:gd name="connsiteX4" fmla="*/ 0 w 3848001"/>
              <a:gd name="connsiteY4" fmla="*/ 938944 h 938944"/>
              <a:gd name="connsiteX5" fmla="*/ 0 w 3848001"/>
              <a:gd name="connsiteY5" fmla="*/ 0 h 93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001" h="938944">
                <a:moveTo>
                  <a:pt x="3848001" y="938943"/>
                </a:moveTo>
                <a:lnTo>
                  <a:pt x="469472" y="938943"/>
                </a:lnTo>
                <a:lnTo>
                  <a:pt x="0" y="469472"/>
                </a:lnTo>
                <a:lnTo>
                  <a:pt x="469472" y="1"/>
                </a:lnTo>
                <a:lnTo>
                  <a:pt x="3848001" y="1"/>
                </a:lnTo>
                <a:lnTo>
                  <a:pt x="3848001" y="938943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8785" tIns="102870" rIns="192024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 - 3D Dynamic Model</a:t>
            </a:r>
            <a:endParaRPr lang="en-US" sz="27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ardrop 7"/>
          <p:cNvSpPr/>
          <p:nvPr/>
        </p:nvSpPr>
        <p:spPr>
          <a:xfrm>
            <a:off x="2429328" y="3200405"/>
            <a:ext cx="938944" cy="938944"/>
          </a:xfrm>
          <a:prstGeom prst="teardrop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2880369" y="4420053"/>
            <a:ext cx="3848001" cy="938945"/>
          </a:xfrm>
          <a:custGeom>
            <a:avLst/>
            <a:gdLst>
              <a:gd name="connsiteX0" fmla="*/ 0 w 3848001"/>
              <a:gd name="connsiteY0" fmla="*/ 0 h 938944"/>
              <a:gd name="connsiteX1" fmla="*/ 3378529 w 3848001"/>
              <a:gd name="connsiteY1" fmla="*/ 0 h 938944"/>
              <a:gd name="connsiteX2" fmla="*/ 3848001 w 3848001"/>
              <a:gd name="connsiteY2" fmla="*/ 469472 h 938944"/>
              <a:gd name="connsiteX3" fmla="*/ 3378529 w 3848001"/>
              <a:gd name="connsiteY3" fmla="*/ 938944 h 938944"/>
              <a:gd name="connsiteX4" fmla="*/ 0 w 3848001"/>
              <a:gd name="connsiteY4" fmla="*/ 938944 h 938944"/>
              <a:gd name="connsiteX5" fmla="*/ 0 w 3848001"/>
              <a:gd name="connsiteY5" fmla="*/ 0 h 93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001" h="938944">
                <a:moveTo>
                  <a:pt x="3848001" y="938943"/>
                </a:moveTo>
                <a:lnTo>
                  <a:pt x="469472" y="938943"/>
                </a:lnTo>
                <a:lnTo>
                  <a:pt x="0" y="469472"/>
                </a:lnTo>
                <a:lnTo>
                  <a:pt x="469472" y="1"/>
                </a:lnTo>
                <a:lnTo>
                  <a:pt x="3848001" y="1"/>
                </a:lnTo>
                <a:lnTo>
                  <a:pt x="3848001" y="938943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8785" tIns="102871" rIns="192024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Elements Detailing </a:t>
            </a:r>
            <a:endParaRPr lang="en-US" sz="27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ardrop 9"/>
          <p:cNvSpPr/>
          <p:nvPr/>
        </p:nvSpPr>
        <p:spPr>
          <a:xfrm>
            <a:off x="2410897" y="4420054"/>
            <a:ext cx="938944" cy="938944"/>
          </a:xfrm>
          <a:prstGeom prst="teardrop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Box 10"/>
          <p:cNvSpPr txBox="1"/>
          <p:nvPr/>
        </p:nvSpPr>
        <p:spPr>
          <a:xfrm>
            <a:off x="1676400" y="381000"/>
            <a:ext cx="5829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 Structure &amp; Detailing 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99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2061" y="784494"/>
            <a:ext cx="50289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</a:t>
            </a:r>
            <a:r>
              <a:rPr lang="en-US" sz="28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Improvement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Properties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71" y="3002255"/>
            <a:ext cx="726211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63795" y="1659032"/>
            <a:ext cx="54104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Brownish Silt Clay Soil Bearing Capacity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Improvements = 150 KN/m</a:t>
            </a:r>
            <a:r>
              <a:rPr lang="en-US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3795" y="5675967"/>
            <a:ext cx="7078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Capacity After Improvement = 200 KN/m</a:t>
            </a:r>
            <a:r>
              <a:rPr lang="en-US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7968728" y="3999679"/>
            <a:ext cx="239222" cy="9093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18186" y="4192724"/>
            <a:ext cx="732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6400" y="150673"/>
            <a:ext cx="5829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 Structure &amp; Detailing </a:t>
            </a: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81400" y="2074530"/>
            <a:ext cx="1600200" cy="415499"/>
          </a:xfrm>
          <a:prstGeom prst="rect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74250" y="5680501"/>
            <a:ext cx="1600200" cy="415499"/>
          </a:xfrm>
          <a:prstGeom prst="rect">
            <a:avLst/>
          </a:prstGeom>
          <a:noFill/>
          <a:ln w="5715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2061" y="381000"/>
            <a:ext cx="31854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</a:t>
            </a:r>
            <a:endParaRPr lang="en-US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1295400"/>
            <a:ext cx="5943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(I) =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Clay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Seismic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 0.32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Coefficient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(Ca)=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0.24</a:t>
            </a:r>
          </a:p>
          <a:p>
            <a:pPr lv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system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Coefficient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(R) =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5.5</a:t>
            </a:r>
          </a:p>
          <a:p>
            <a:pPr lv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Structural System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Nablus</a:t>
            </a:r>
          </a:p>
          <a:p>
            <a:pPr lvl="0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Sway Intermediate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0313"/>
            <a:ext cx="3781425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9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7200" y="757923"/>
            <a:ext cx="22461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Seismic Joints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" y="57912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eismic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oint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hickness = 4 cm for Each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81143"/>
            <a:ext cx="5791200" cy="427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150673"/>
            <a:ext cx="5829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 Structure &amp; Detailing </a:t>
            </a:r>
          </a:p>
        </p:txBody>
      </p:sp>
    </p:spTree>
    <p:extLst>
      <p:ext uri="{BB962C8B-B14F-4D97-AF65-F5344CB8AC3E}">
        <p14:creationId xmlns:p14="http://schemas.microsoft.com/office/powerpoint/2010/main" val="368868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65650" y="152400"/>
            <a:ext cx="4065215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6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Architectural Design </a:t>
            </a:r>
            <a:endParaRPr lang="en-US" sz="36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1143000"/>
            <a:ext cx="5054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Target Area and Traffic Direction:</a:t>
            </a:r>
            <a:endParaRPr lang="en-US" sz="2800" u="sng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752" y="2186608"/>
            <a:ext cx="6092418" cy="332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66220"/>
            <a:ext cx="7357609" cy="491360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4673902" y="2623929"/>
            <a:ext cx="381000" cy="91440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49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97068" y="1280548"/>
            <a:ext cx="40906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3D Dynamic Model - SAP 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C:\Users\DELL insp\Desktop\12312312312312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847" y="2032028"/>
            <a:ext cx="6078537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17" y="2438400"/>
            <a:ext cx="3806759" cy="300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C:\Users\DELL insp\Desktop\Graduation Project II\انشائي\3D model 1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8"/>
          <a:stretch/>
        </p:blipFill>
        <p:spPr bwMode="auto">
          <a:xfrm>
            <a:off x="4982168" y="2527217"/>
            <a:ext cx="3429000" cy="29613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94017" y="5369602"/>
            <a:ext cx="3294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SAP - Block 1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07607" y="5392359"/>
            <a:ext cx="3294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3D Model SAP - Block 2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3892" y="1270028"/>
            <a:ext cx="22862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Blocks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6400" y="150673"/>
            <a:ext cx="5829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Building Structure &amp; Detailing </a:t>
            </a:r>
          </a:p>
        </p:txBody>
      </p:sp>
    </p:spTree>
    <p:extLst>
      <p:ext uri="{BB962C8B-B14F-4D97-AF65-F5344CB8AC3E}">
        <p14:creationId xmlns:p14="http://schemas.microsoft.com/office/powerpoint/2010/main" val="329696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7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51969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SAP Validation Checks – Block 2  </a:t>
            </a:r>
            <a:endParaRPr lang="en-US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Picture 38" descr="pi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5517" y="1183936"/>
            <a:ext cx="408126" cy="459433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352061" y="1181704"/>
            <a:ext cx="31630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Compatibility Check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24013" y="1183936"/>
            <a:ext cx="30187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 Equilibrium Check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Picture 50" descr="pi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3925" y="1101207"/>
            <a:ext cx="408126" cy="459433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382114" y="4492566"/>
            <a:ext cx="338746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 Internal Forces Check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Picture 53" descr="pi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816" y="4492566"/>
            <a:ext cx="408126" cy="459433"/>
          </a:xfrm>
          <a:prstGeom prst="rect">
            <a:avLst/>
          </a:prstGeom>
        </p:spPr>
      </p:pic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231115"/>
              </p:ext>
            </p:extLst>
          </p:nvPr>
        </p:nvGraphicFramePr>
        <p:xfrm>
          <a:off x="4572000" y="1809670"/>
          <a:ext cx="4038987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234"/>
                <a:gridCol w="959259"/>
                <a:gridCol w="1009747"/>
                <a:gridCol w="1009747"/>
              </a:tblGrid>
              <a:tr h="28414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Sap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414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Dead load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8164 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8265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1.2 %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414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Live load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2888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2902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KN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0.48 %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414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Super Imposed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Arial"/>
                        </a:rPr>
                        <a:t>2206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2216.5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KN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0.47 %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300921"/>
              </p:ext>
            </p:extLst>
          </p:nvPr>
        </p:nvGraphicFramePr>
        <p:xfrm>
          <a:off x="1043627" y="5029200"/>
          <a:ext cx="2350156" cy="1494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469"/>
                <a:gridCol w="1084687"/>
              </a:tblGrid>
              <a:tr h="356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Error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01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Slab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3.86 %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2.37 %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681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Columns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11%</a:t>
                      </a:r>
                      <a:endParaRPr 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9" name="Picture 58" descr="C:\Users\DELL insp\Desktop\Graduation Project II\انشائي\Modal x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33" y="2291108"/>
            <a:ext cx="2488867" cy="223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5" t="18967" r="1982" b="4264"/>
          <a:stretch/>
        </p:blipFill>
        <p:spPr bwMode="auto">
          <a:xfrm>
            <a:off x="193089" y="1677447"/>
            <a:ext cx="3765516" cy="613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40709"/>
            <a:ext cx="217646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26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62024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Footing and Tie Beams Layout – Block 2 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6756272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4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40398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Isolated Footing Detailing 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767615"/>
              </p:ext>
            </p:extLst>
          </p:nvPr>
        </p:nvGraphicFramePr>
        <p:xfrm>
          <a:off x="609600" y="2290559"/>
          <a:ext cx="3810000" cy="3500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Bitmap Image" r:id="rId4" imgW="4742857" imgH="4352381" progId="Paint.Picture">
                  <p:embed/>
                </p:oleObj>
              </mc:Choice>
              <mc:Fallback>
                <p:oleObj name="Bitmap Image" r:id="rId4" imgW="4742857" imgH="435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290559"/>
                        <a:ext cx="3810000" cy="35006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373" y="2362201"/>
            <a:ext cx="420624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499624" y="5791200"/>
            <a:ext cx="23118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1-1 in F1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5791198"/>
            <a:ext cx="20114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View – F1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148324"/>
              </p:ext>
            </p:extLst>
          </p:nvPr>
        </p:nvGraphicFramePr>
        <p:xfrm>
          <a:off x="6096000" y="381000"/>
          <a:ext cx="2590800" cy="2000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</a:tblGrid>
              <a:tr h="4000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Footing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2.90*2.60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F2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2.30*2.00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F3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2.20*1.90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1.80*1.50</a:t>
                      </a:r>
                      <a:endPara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0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32273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Tie Beams Detailing 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77933"/>
            <a:ext cx="2448284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764" y="533400"/>
            <a:ext cx="423245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216118"/>
              </p:ext>
            </p:extLst>
          </p:nvPr>
        </p:nvGraphicFramePr>
        <p:xfrm>
          <a:off x="935385" y="1611114"/>
          <a:ext cx="78486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Bitmap Image" r:id="rId6" imgW="8723810" imgH="2800741" progId="Paint.Picture">
                  <p:embed/>
                </p:oleObj>
              </mc:Choice>
              <mc:Fallback>
                <p:oleObj name="Bitmap Image" r:id="rId6" imgW="8723810" imgH="280074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385" y="1611114"/>
                        <a:ext cx="784860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06" y="4153369"/>
            <a:ext cx="2338394" cy="230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63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60019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and Frame Detailing – Block 2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418478"/>
              </p:ext>
            </p:extLst>
          </p:nvPr>
        </p:nvGraphicFramePr>
        <p:xfrm>
          <a:off x="1676400" y="1053489"/>
          <a:ext cx="2515843" cy="5417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8" name="Bitmap Image" r:id="rId4" imgW="2142857" imgH="4619048" progId="Paint.Picture">
                  <p:embed/>
                </p:oleObj>
              </mc:Choice>
              <mc:Fallback>
                <p:oleObj name="Bitmap Image" r:id="rId4" imgW="2142857" imgH="461904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053489"/>
                        <a:ext cx="2515843" cy="5417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469648"/>
              </p:ext>
            </p:extLst>
          </p:nvPr>
        </p:nvGraphicFramePr>
        <p:xfrm>
          <a:off x="4191000" y="2209800"/>
          <a:ext cx="3344821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9" name="Bitmap Image" r:id="rId6" imgW="4219048" imgH="3067478" progId="Paint.Picture">
                  <p:embed/>
                </p:oleObj>
              </mc:Choice>
              <mc:Fallback>
                <p:oleObj name="Bitmap Image" r:id="rId6" imgW="4219048" imgH="306747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209800"/>
                        <a:ext cx="3344821" cy="2438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410501" y="5029199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Dimensions 60*30 cm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9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4607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Columns and Frame Detailing 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" y="1600200"/>
            <a:ext cx="7820025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230" y="533400"/>
            <a:ext cx="2975946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58000" y="3414131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 Detailing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62745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 Detailing – Block 2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710"/>
              </p:ext>
            </p:extLst>
          </p:nvPr>
        </p:nvGraphicFramePr>
        <p:xfrm>
          <a:off x="405199" y="5278023"/>
          <a:ext cx="8333602" cy="1029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8" name="Bitmap Image" r:id="rId4" imgW="10447619" imgH="1295238" progId="Paint.Picture">
                  <p:embed/>
                </p:oleObj>
              </mc:Choice>
              <mc:Fallback>
                <p:oleObj name="Bitmap Image" r:id="rId4" imgW="10447619" imgH="129523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199" y="5278023"/>
                        <a:ext cx="8333602" cy="10299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3212"/>
            <a:ext cx="6557963" cy="411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4" y="1027331"/>
            <a:ext cx="6691313" cy="423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00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62745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One Way Ribbed Slab Detailing – Block 2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207193"/>
            <a:ext cx="6352308" cy="19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76600" y="5887674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1-1 in Rib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458" y="1027331"/>
            <a:ext cx="4993891" cy="316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20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49135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Main Beams Detailing – Block 2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836081"/>
              </p:ext>
            </p:extLst>
          </p:nvPr>
        </p:nvGraphicFramePr>
        <p:xfrm>
          <a:off x="352061" y="1029606"/>
          <a:ext cx="8094688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2" name="Bitmap Image" r:id="rId4" imgW="7438095" imgH="3371429" progId="Paint.Picture">
                  <p:embed/>
                </p:oleObj>
              </mc:Choice>
              <mc:Fallback>
                <p:oleObj name="Bitmap Image" r:id="rId4" imgW="7438095" imgH="337142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061" y="1029606"/>
                        <a:ext cx="8094688" cy="3657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02398"/>
            <a:ext cx="1912620" cy="173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20" y="5050767"/>
            <a:ext cx="789580" cy="135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604010" y="5158728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1-1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B12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65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68322"/>
            <a:ext cx="3721468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600" u="sng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Ground Floor- Plan</a:t>
            </a:r>
            <a:endParaRPr lang="en-US" sz="3600" u="sng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8039100" cy="475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4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56717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Secondary Beams Detailing – Block 2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763000" cy="2526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32289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8509" y="4729967"/>
            <a:ext cx="693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Section 1-1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B31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26" y="4419600"/>
            <a:ext cx="1684111" cy="114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78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13099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Block 1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Users\DELL insp\Desktop\12312312312312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" r="9798" b="3518"/>
          <a:stretch/>
        </p:blipFill>
        <p:spPr bwMode="auto">
          <a:xfrm>
            <a:off x="5867400" y="128692"/>
            <a:ext cx="2948559" cy="232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5029200" cy="396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705601" y="756888"/>
            <a:ext cx="1144618" cy="122431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69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42836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Shear Wall Design - Block 1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5"/>
          <a:stretch/>
        </p:blipFill>
        <p:spPr bwMode="auto">
          <a:xfrm>
            <a:off x="631725" y="3049137"/>
            <a:ext cx="7813170" cy="154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51215"/>
            <a:ext cx="280609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496851" y="4591883"/>
            <a:ext cx="7157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Shear Wall (1) Detailing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79" y="4593020"/>
            <a:ext cx="2005012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82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2061" y="381000"/>
            <a:ext cx="38507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Stairs Detailing - Block 1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20" y="1600200"/>
            <a:ext cx="7357929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32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2571625" y="1981599"/>
            <a:ext cx="4259660" cy="938946"/>
          </a:xfrm>
          <a:custGeom>
            <a:avLst/>
            <a:gdLst>
              <a:gd name="connsiteX0" fmla="*/ 0 w 4259660"/>
              <a:gd name="connsiteY0" fmla="*/ 0 h 938944"/>
              <a:gd name="connsiteX1" fmla="*/ 3790188 w 4259660"/>
              <a:gd name="connsiteY1" fmla="*/ 0 h 938944"/>
              <a:gd name="connsiteX2" fmla="*/ 4259660 w 4259660"/>
              <a:gd name="connsiteY2" fmla="*/ 469472 h 938944"/>
              <a:gd name="connsiteX3" fmla="*/ 3790188 w 4259660"/>
              <a:gd name="connsiteY3" fmla="*/ 938944 h 938944"/>
              <a:gd name="connsiteX4" fmla="*/ 0 w 4259660"/>
              <a:gd name="connsiteY4" fmla="*/ 938944 h 938944"/>
              <a:gd name="connsiteX5" fmla="*/ 0 w 4259660"/>
              <a:gd name="connsiteY5" fmla="*/ 0 h 93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59660" h="938944">
                <a:moveTo>
                  <a:pt x="4259660" y="938943"/>
                </a:moveTo>
                <a:lnTo>
                  <a:pt x="469472" y="938943"/>
                </a:lnTo>
                <a:lnTo>
                  <a:pt x="0" y="469472"/>
                </a:lnTo>
                <a:lnTo>
                  <a:pt x="469472" y="1"/>
                </a:lnTo>
                <a:lnTo>
                  <a:pt x="4259660" y="1"/>
                </a:lnTo>
                <a:lnTo>
                  <a:pt x="4259660" y="938943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8785" tIns="102871" rIns="192024" bIns="102871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 Distribution  </a:t>
            </a:r>
            <a:endParaRPr lang="en-US" sz="27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ardrop 4"/>
          <p:cNvSpPr/>
          <p:nvPr/>
        </p:nvSpPr>
        <p:spPr>
          <a:xfrm>
            <a:off x="2326413" y="1981200"/>
            <a:ext cx="938944" cy="938944"/>
          </a:xfrm>
          <a:prstGeom prst="teardrop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2588710" y="3200827"/>
            <a:ext cx="4236880" cy="938945"/>
          </a:xfrm>
          <a:custGeom>
            <a:avLst/>
            <a:gdLst>
              <a:gd name="connsiteX0" fmla="*/ 0 w 4236880"/>
              <a:gd name="connsiteY0" fmla="*/ 0 h 938944"/>
              <a:gd name="connsiteX1" fmla="*/ 3767408 w 4236880"/>
              <a:gd name="connsiteY1" fmla="*/ 0 h 938944"/>
              <a:gd name="connsiteX2" fmla="*/ 4236880 w 4236880"/>
              <a:gd name="connsiteY2" fmla="*/ 469472 h 938944"/>
              <a:gd name="connsiteX3" fmla="*/ 3767408 w 4236880"/>
              <a:gd name="connsiteY3" fmla="*/ 938944 h 938944"/>
              <a:gd name="connsiteX4" fmla="*/ 0 w 4236880"/>
              <a:gd name="connsiteY4" fmla="*/ 938944 h 938944"/>
              <a:gd name="connsiteX5" fmla="*/ 0 w 4236880"/>
              <a:gd name="connsiteY5" fmla="*/ 0 h 93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6880" h="938944">
                <a:moveTo>
                  <a:pt x="4236880" y="938943"/>
                </a:moveTo>
                <a:lnTo>
                  <a:pt x="469472" y="938943"/>
                </a:lnTo>
                <a:lnTo>
                  <a:pt x="0" y="469472"/>
                </a:lnTo>
                <a:lnTo>
                  <a:pt x="469472" y="1"/>
                </a:lnTo>
                <a:lnTo>
                  <a:pt x="4236880" y="1"/>
                </a:lnTo>
                <a:lnTo>
                  <a:pt x="4236880" y="938943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8785" tIns="102870" rIns="192024" bIns="102871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Socket Arrangement </a:t>
            </a:r>
            <a:endParaRPr lang="en-US" sz="27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ardrop 7"/>
          <p:cNvSpPr/>
          <p:nvPr/>
        </p:nvSpPr>
        <p:spPr>
          <a:xfrm>
            <a:off x="2332108" y="3200405"/>
            <a:ext cx="938944" cy="938944"/>
          </a:xfrm>
          <a:prstGeom prst="teardrop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2588710" y="4420053"/>
            <a:ext cx="4236880" cy="938945"/>
          </a:xfrm>
          <a:custGeom>
            <a:avLst/>
            <a:gdLst>
              <a:gd name="connsiteX0" fmla="*/ 0 w 4236880"/>
              <a:gd name="connsiteY0" fmla="*/ 0 h 938944"/>
              <a:gd name="connsiteX1" fmla="*/ 3767408 w 4236880"/>
              <a:gd name="connsiteY1" fmla="*/ 0 h 938944"/>
              <a:gd name="connsiteX2" fmla="*/ 4236880 w 4236880"/>
              <a:gd name="connsiteY2" fmla="*/ 469472 h 938944"/>
              <a:gd name="connsiteX3" fmla="*/ 3767408 w 4236880"/>
              <a:gd name="connsiteY3" fmla="*/ 938944 h 938944"/>
              <a:gd name="connsiteX4" fmla="*/ 0 w 4236880"/>
              <a:gd name="connsiteY4" fmla="*/ 938944 h 938944"/>
              <a:gd name="connsiteX5" fmla="*/ 0 w 4236880"/>
              <a:gd name="connsiteY5" fmla="*/ 0 h 93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6880" h="938944">
                <a:moveTo>
                  <a:pt x="4236880" y="938943"/>
                </a:moveTo>
                <a:lnTo>
                  <a:pt x="469472" y="938943"/>
                </a:lnTo>
                <a:lnTo>
                  <a:pt x="0" y="469472"/>
                </a:lnTo>
                <a:lnTo>
                  <a:pt x="469472" y="1"/>
                </a:lnTo>
                <a:lnTo>
                  <a:pt x="4236880" y="1"/>
                </a:lnTo>
                <a:lnTo>
                  <a:pt x="4236880" y="938943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8785" tIns="102871" rIns="192024" bIns="10287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Distribution Boards </a:t>
            </a:r>
            <a:endParaRPr lang="en-US" sz="27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ardrop 10"/>
          <p:cNvSpPr/>
          <p:nvPr/>
        </p:nvSpPr>
        <p:spPr>
          <a:xfrm>
            <a:off x="2313677" y="4420054"/>
            <a:ext cx="938944" cy="938944"/>
          </a:xfrm>
          <a:prstGeom prst="teardrop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0782" y="150673"/>
            <a:ext cx="7262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Lighting and Electrical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181517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5055" y="893261"/>
            <a:ext cx="35028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Luminaire Distribution</a:t>
            </a:r>
            <a:endParaRPr lang="en-US" sz="28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15" y="2153961"/>
            <a:ext cx="4927145" cy="28846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8885" y="1416481"/>
            <a:ext cx="7157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Fitness GYM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1" name="Picture 3" descr="C:\Users\DELL insp\Desktop\leuchte-deckeneinbau-led-quadratisch-11270-33281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11016" r="953" b="1873"/>
          <a:stretch/>
        </p:blipFill>
        <p:spPr bwMode="auto">
          <a:xfrm>
            <a:off x="5676806" y="1416481"/>
            <a:ext cx="2355755" cy="155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576785" y="3124200"/>
            <a:ext cx="7157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Frameless Recessed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 Square 60*60 cm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= 72 Watt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1080307" y="5638800"/>
            <a:ext cx="6490648" cy="86890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52902" y="4438471"/>
            <a:ext cx="7157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Avg. Lux =  575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Lux = 500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UGR = 14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Uniformity =  0.645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0782" y="150673"/>
            <a:ext cx="7262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Lighting and Electrical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70329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0763" y="964021"/>
            <a:ext cx="36824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Luminaire Distribution  </a:t>
            </a:r>
            <a:endParaRPr lang="en-US" sz="2800" u="sng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2019" y="1540611"/>
            <a:ext cx="7157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Fitness GYM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Lighting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Arrangement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 descr="C:\Users\DELL insp\Desktop\Graduation Project II\معماري\3D\interio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971" y="1431490"/>
            <a:ext cx="3299024" cy="247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7" y="2452063"/>
            <a:ext cx="5096237" cy="335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C:\Users\DELL insp\Desktop\Graduation Project II\معماري\3D\Spinn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971" y="4131411"/>
            <a:ext cx="3299024" cy="208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0782" y="150672"/>
            <a:ext cx="7262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Lighting and Electrical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327882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2061" y="642610"/>
            <a:ext cx="36824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Luminaire Distribution  </a:t>
            </a:r>
            <a:endParaRPr lang="en-US" sz="28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2061" y="1219200"/>
            <a:ext cx="7157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Kids Zone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0200" y="3177654"/>
            <a:ext cx="7157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Frameless 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eiling mounted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luminaire square 60*60 cm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 = 72 Watt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46594" y="4528051"/>
            <a:ext cx="7157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Avg. Lux =  381 - 457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Lux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400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UGR =  13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Uniformity =  0.567 – 0.69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98" r="2726" b="13752"/>
          <a:stretch/>
        </p:blipFill>
        <p:spPr>
          <a:xfrm>
            <a:off x="550214" y="1732086"/>
            <a:ext cx="4510491" cy="2891136"/>
          </a:xfrm>
          <a:prstGeom prst="rect">
            <a:avLst/>
          </a:prstGeo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12" y="1424610"/>
            <a:ext cx="2514600" cy="155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9" y="4746809"/>
            <a:ext cx="4931731" cy="1461256"/>
          </a:xfrm>
          <a:prstGeom prst="rect">
            <a:avLst/>
          </a:prstGeom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0781" y="0"/>
            <a:ext cx="7262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Lighting and Electrical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222852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2667" y="1014483"/>
            <a:ext cx="335322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 </a:t>
            </a:r>
            <a:endParaRPr lang="en-US" sz="28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9" y="2065305"/>
            <a:ext cx="281287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75269" y="5113305"/>
            <a:ext cx="8533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Sockets        Water Proof Sockets      Underground Sockets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594" y="2065305"/>
            <a:ext cx="2346596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869" y="2686908"/>
            <a:ext cx="3132049" cy="175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0230" y="99747"/>
            <a:ext cx="7262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Lighting and Electrical Considerations </a:t>
            </a:r>
          </a:p>
        </p:txBody>
      </p:sp>
    </p:spTree>
    <p:extLst>
      <p:ext uri="{BB962C8B-B14F-4D97-AF65-F5344CB8AC3E}">
        <p14:creationId xmlns:p14="http://schemas.microsoft.com/office/powerpoint/2010/main" val="113863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2061" y="381000"/>
            <a:ext cx="44983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 Distribution Boards </a:t>
            </a:r>
            <a:endParaRPr lang="en-US" sz="28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46" y="3931692"/>
            <a:ext cx="6872288" cy="287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07" y="1379561"/>
            <a:ext cx="6589289" cy="25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59"/>
          <a:stretch/>
        </p:blipFill>
        <p:spPr bwMode="auto">
          <a:xfrm>
            <a:off x="6123648" y="381000"/>
            <a:ext cx="2885504" cy="97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5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90600"/>
            <a:ext cx="6236090" cy="49593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3079" y="1774149"/>
            <a:ext cx="1500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Lobby &amp;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Reception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Elbow Connector 11"/>
          <p:cNvCxnSpPr/>
          <p:nvPr/>
        </p:nvCxnSpPr>
        <p:spPr>
          <a:xfrm rot="10800000" flipV="1">
            <a:off x="990600" y="2284054"/>
            <a:ext cx="1295400" cy="415499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4287" y="2237889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Kids Zone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Elbow Connector 15"/>
          <p:cNvCxnSpPr/>
          <p:nvPr/>
        </p:nvCxnSpPr>
        <p:spPr>
          <a:xfrm>
            <a:off x="5867400" y="2284054"/>
            <a:ext cx="1905000" cy="4155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27628" y="1747644"/>
            <a:ext cx="1898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Administrative </a:t>
            </a:r>
            <a:br>
              <a:rPr lang="en-US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Offices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Elbow Connector 20"/>
          <p:cNvCxnSpPr/>
          <p:nvPr/>
        </p:nvCxnSpPr>
        <p:spPr>
          <a:xfrm rot="10800000" flipV="1">
            <a:off x="990599" y="4648200"/>
            <a:ext cx="2763656" cy="4572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04800" y="4628322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Lockers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Elbow Connector 26"/>
          <p:cNvCxnSpPr/>
          <p:nvPr/>
        </p:nvCxnSpPr>
        <p:spPr>
          <a:xfrm>
            <a:off x="4413445" y="5486400"/>
            <a:ext cx="3206555" cy="3810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15641" y="4876800"/>
            <a:ext cx="1704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Mechanical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Room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57800" y="11292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096" name="Rectangle 4095"/>
          <p:cNvSpPr/>
          <p:nvPr/>
        </p:nvSpPr>
        <p:spPr>
          <a:xfrm>
            <a:off x="618636" y="179746"/>
            <a:ext cx="4025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Ground Floor – Block1</a:t>
            </a:r>
            <a:endParaRPr lang="en-US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3" y="33270"/>
            <a:ext cx="2139950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4278560" y="1190028"/>
            <a:ext cx="70045" cy="2158992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13582" y="2101587"/>
            <a:ext cx="1553818" cy="0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971800" y="2699554"/>
            <a:ext cx="1306760" cy="0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52800" y="3470263"/>
            <a:ext cx="0" cy="568337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356791" y="3467703"/>
            <a:ext cx="0" cy="568337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5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7" grpId="0"/>
      <p:bldP spid="25" grpId="0"/>
      <p:bldP spid="2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2061" y="381000"/>
            <a:ext cx="38715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Distribution Boards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447800"/>
            <a:ext cx="804745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13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2061" y="381000"/>
            <a:ext cx="71454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 Distribution Boards with </a:t>
            </a:r>
            <a:r>
              <a:rPr lang="en-US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Generator </a:t>
            </a:r>
            <a:endParaRPr lang="en-US" sz="3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82890"/>
            <a:ext cx="8822903" cy="4866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7000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42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3037143" y="1602572"/>
            <a:ext cx="3699129" cy="959034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99061" rIns="184912" bIns="9906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00" kern="1200" dirty="0" smtClean="0"/>
              <a:t>Water Supply System</a:t>
            </a:r>
            <a:endParaRPr lang="en-US" sz="2600" kern="1200" dirty="0"/>
          </a:p>
        </p:txBody>
      </p:sp>
      <p:sp>
        <p:nvSpPr>
          <p:cNvPr id="5" name="Teardrop 4"/>
          <p:cNvSpPr/>
          <p:nvPr/>
        </p:nvSpPr>
        <p:spPr>
          <a:xfrm>
            <a:off x="2557627" y="1602573"/>
            <a:ext cx="959032" cy="959032"/>
          </a:xfrm>
          <a:prstGeom prst="teardrop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/>
          <p:cNvSpPr/>
          <p:nvPr/>
        </p:nvSpPr>
        <p:spPr>
          <a:xfrm>
            <a:off x="3037143" y="2847883"/>
            <a:ext cx="3699129" cy="959032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99060" rIns="184912" bIns="9906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00" kern="1200" dirty="0" smtClean="0"/>
              <a:t>Drainage System</a:t>
            </a:r>
            <a:endParaRPr lang="en-US" sz="2600" kern="1200" dirty="0"/>
          </a:p>
        </p:txBody>
      </p:sp>
      <p:sp>
        <p:nvSpPr>
          <p:cNvPr id="8" name="Teardrop 7"/>
          <p:cNvSpPr/>
          <p:nvPr/>
        </p:nvSpPr>
        <p:spPr>
          <a:xfrm>
            <a:off x="2557627" y="2847883"/>
            <a:ext cx="959032" cy="959032"/>
          </a:xfrm>
          <a:prstGeom prst="teardrop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3037143" y="4093193"/>
            <a:ext cx="3699129" cy="959033"/>
          </a:xfrm>
          <a:custGeom>
            <a:avLst/>
            <a:gdLst>
              <a:gd name="connsiteX0" fmla="*/ 0 w 3699129"/>
              <a:gd name="connsiteY0" fmla="*/ 0 h 959032"/>
              <a:gd name="connsiteX1" fmla="*/ 3219613 w 3699129"/>
              <a:gd name="connsiteY1" fmla="*/ 0 h 959032"/>
              <a:gd name="connsiteX2" fmla="*/ 3699129 w 3699129"/>
              <a:gd name="connsiteY2" fmla="*/ 479516 h 959032"/>
              <a:gd name="connsiteX3" fmla="*/ 3219613 w 3699129"/>
              <a:gd name="connsiteY3" fmla="*/ 959032 h 959032"/>
              <a:gd name="connsiteX4" fmla="*/ 0 w 3699129"/>
              <a:gd name="connsiteY4" fmla="*/ 959032 h 959032"/>
              <a:gd name="connsiteX5" fmla="*/ 0 w 3699129"/>
              <a:gd name="connsiteY5" fmla="*/ 0 h 95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99129" h="959032">
                <a:moveTo>
                  <a:pt x="3699129" y="959031"/>
                </a:moveTo>
                <a:lnTo>
                  <a:pt x="479516" y="959031"/>
                </a:lnTo>
                <a:lnTo>
                  <a:pt x="0" y="479516"/>
                </a:lnTo>
                <a:lnTo>
                  <a:pt x="479516" y="1"/>
                </a:lnTo>
                <a:lnTo>
                  <a:pt x="3699129" y="1"/>
                </a:lnTo>
                <a:lnTo>
                  <a:pt x="3699129" y="959031"/>
                </a:lnTo>
                <a:close/>
              </a:path>
            </a:pathLst>
          </a:cu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2665" tIns="99061" rIns="184912" bIns="9906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00" kern="1200" dirty="0" smtClean="0"/>
              <a:t>HVAC System</a:t>
            </a:r>
            <a:endParaRPr lang="en-US" sz="2600" kern="1200" dirty="0"/>
          </a:p>
        </p:txBody>
      </p:sp>
      <p:sp>
        <p:nvSpPr>
          <p:cNvPr id="11" name="Teardrop 10"/>
          <p:cNvSpPr/>
          <p:nvPr/>
        </p:nvSpPr>
        <p:spPr>
          <a:xfrm>
            <a:off x="2557627" y="4093194"/>
            <a:ext cx="959032" cy="959032"/>
          </a:xfrm>
          <a:prstGeom prst="teardrop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TextBox 6"/>
          <p:cNvSpPr txBox="1"/>
          <p:nvPr/>
        </p:nvSpPr>
        <p:spPr>
          <a:xfrm>
            <a:off x="2670999" y="152400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914400"/>
            <a:ext cx="3352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Water Supply System: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81" y="1600200"/>
            <a:ext cx="13112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2514600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/>
              <a:t>Individual demand in club building from water is 50 </a:t>
            </a:r>
            <a:r>
              <a:rPr lang="en-US" dirty="0" smtClean="0"/>
              <a:t>liter/person.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The </a:t>
            </a:r>
            <a:r>
              <a:rPr lang="en-US" dirty="0"/>
              <a:t>size of the tank will be computed over three days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30</a:t>
            </a:r>
            <a:r>
              <a:rPr lang="en-US" dirty="0"/>
              <a:t>% of the tank size </a:t>
            </a:r>
            <a:r>
              <a:rPr lang="en-US" dirty="0" smtClean="0"/>
              <a:t>is for </a:t>
            </a:r>
            <a:r>
              <a:rPr lang="en-US" dirty="0"/>
              <a:t>firefighting and cleaning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285750" lvl="0" indent="-28575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We have four tanks and each two tanks give one pipe for supply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70999" y="152400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75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914400"/>
            <a:ext cx="3352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Water Supply System: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05000"/>
            <a:ext cx="6953518" cy="4120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670999" y="152400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197719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3788" y="939337"/>
            <a:ext cx="2696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Drainage System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6663" y="4793507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Septic tank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33600"/>
            <a:ext cx="8374838" cy="31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7710993" y="3829684"/>
            <a:ext cx="1721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Street Manhole</a:t>
            </a:r>
            <a:endParaRPr lang="en-US" sz="1600" b="1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19268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914400"/>
            <a:ext cx="2696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>
                <a:solidFill>
                  <a:prstClr val="black"/>
                </a:solidFill>
              </a:rPr>
              <a:t>Drainage System: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37620"/>
            <a:ext cx="6430858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6" name="TextBox 25"/>
          <p:cNvSpPr txBox="1"/>
          <p:nvPr/>
        </p:nvSpPr>
        <p:spPr>
          <a:xfrm>
            <a:off x="715114" y="5638800"/>
            <a:ext cx="2438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Black water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Elbow Connector 42"/>
          <p:cNvCxnSpPr/>
          <p:nvPr/>
        </p:nvCxnSpPr>
        <p:spPr>
          <a:xfrm>
            <a:off x="5257800" y="4158019"/>
            <a:ext cx="1676402" cy="1510353"/>
          </a:xfrm>
          <a:prstGeom prst="bentConnector3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162800" y="5485979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Gray water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  <p:cxnSp>
        <p:nvCxnSpPr>
          <p:cNvPr id="5" name="Elbow Connector 4"/>
          <p:cNvCxnSpPr/>
          <p:nvPr/>
        </p:nvCxnSpPr>
        <p:spPr>
          <a:xfrm rot="10800000" flipV="1">
            <a:off x="2362200" y="4800600"/>
            <a:ext cx="1219201" cy="1069032"/>
          </a:xfrm>
          <a:prstGeom prst="bentConnector3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49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914400"/>
            <a:ext cx="2696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>
                <a:solidFill>
                  <a:prstClr val="black"/>
                </a:solidFill>
              </a:rPr>
              <a:t>Drainage System: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1588"/>
            <a:ext cx="7511851" cy="3795713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1991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015" y="830631"/>
            <a:ext cx="2207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HVAC System: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64" y="1362108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Cooling Load: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599851"/>
              </p:ext>
            </p:extLst>
          </p:nvPr>
        </p:nvGraphicFramePr>
        <p:xfrm>
          <a:off x="1828800" y="1752600"/>
          <a:ext cx="5486401" cy="4409653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474558"/>
                <a:gridCol w="1236498"/>
                <a:gridCol w="1546469"/>
                <a:gridCol w="1228876"/>
              </a:tblGrid>
              <a:tr h="5356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Zone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Cooling Load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Zone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Cooling Load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GYM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Restaurant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22.849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Spinning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4.09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Kitchen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3.208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Studio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7.19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Rest Room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0.205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44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Manager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1.68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Break Room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0.38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44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Secretary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0.467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Beauty Salon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13.597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Marketing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0.561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Treatment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0.4453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Corridor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0.821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Facial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0.45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356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Common Area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3.16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Waxing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0.486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Kids Zone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4.39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Massage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0.573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26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Corridor GF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2.301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Corridor FF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4.31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7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Locker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5.33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Lobby</a:t>
                      </a:r>
                      <a:endParaRPr lang="en-US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12.5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Frame 9"/>
          <p:cNvSpPr/>
          <p:nvPr/>
        </p:nvSpPr>
        <p:spPr>
          <a:xfrm>
            <a:off x="1752599" y="2803301"/>
            <a:ext cx="2821545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5795288"/>
            <a:ext cx="2821545" cy="37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191638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9311" y="798730"/>
            <a:ext cx="22078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HVAC System: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4400" y="1330909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Heating Load: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144810"/>
              </p:ext>
            </p:extLst>
          </p:nvPr>
        </p:nvGraphicFramePr>
        <p:xfrm>
          <a:off x="1673815" y="1819083"/>
          <a:ext cx="5717584" cy="4188911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1528226"/>
                <a:gridCol w="1291210"/>
                <a:gridCol w="1614897"/>
                <a:gridCol w="1283251"/>
              </a:tblGrid>
              <a:tr h="521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Zone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Heating Load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Zone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Heating Load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GYM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1.843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Restaurant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13.744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Spinning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0.478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Kitchen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0.07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Studio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1.3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Rest Room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0.094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Manager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0.845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Break Room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0.065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69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Secretary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0.273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Beauty Salon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0.301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Marketing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0.059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Treatment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0.140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Corridor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0. 3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Facial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0.117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841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Common Area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1.124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Waxing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0.215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Kids Zone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1.605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Massage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0.246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69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Corridor GF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1. 14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Corridor FF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1.416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06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Locker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0.982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Lobby</a:t>
                      </a:r>
                      <a:endParaRPr lang="en-US" sz="1600" b="1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8.067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Frame 2"/>
          <p:cNvSpPr/>
          <p:nvPr/>
        </p:nvSpPr>
        <p:spPr>
          <a:xfrm>
            <a:off x="1676400" y="2895600"/>
            <a:ext cx="2819400" cy="304800"/>
          </a:xfrm>
          <a:prstGeom prst="fra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ame 8"/>
          <p:cNvSpPr/>
          <p:nvPr/>
        </p:nvSpPr>
        <p:spPr>
          <a:xfrm>
            <a:off x="1611076" y="5715000"/>
            <a:ext cx="2884724" cy="304800"/>
          </a:xfrm>
          <a:prstGeom prst="fra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21555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101" y="152400"/>
            <a:ext cx="4025461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Ground Floor – </a:t>
            </a:r>
            <a:r>
              <a:rPr lang="en-US" sz="32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Block2</a:t>
            </a:r>
            <a:endParaRPr lang="en-US" sz="32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76738"/>
            <a:ext cx="3938587" cy="5056147"/>
          </a:xfrm>
          <a:prstGeom prst="rect">
            <a:avLst/>
          </a:prstGeom>
        </p:spPr>
      </p:pic>
      <p:cxnSp>
        <p:nvCxnSpPr>
          <p:cNvPr id="11" name="Elbow Connector 10"/>
          <p:cNvCxnSpPr/>
          <p:nvPr/>
        </p:nvCxnSpPr>
        <p:spPr>
          <a:xfrm>
            <a:off x="4098235" y="1981200"/>
            <a:ext cx="1752600" cy="3810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>
            <a:off x="4098235" y="4648200"/>
            <a:ext cx="1600200" cy="3810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0835" y="1940867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Storage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05061" y="4648200"/>
            <a:ext cx="2299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Lockers &amp; WCs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78835" y="2664767"/>
            <a:ext cx="2517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Multi-Sports Hall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991" y="119364"/>
            <a:ext cx="2176463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03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86" y="1905001"/>
            <a:ext cx="862946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457200" y="914400"/>
            <a:ext cx="2111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/>
              <a:t>HVAC System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224222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10893"/>
            <a:ext cx="6946501" cy="38293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" y="914400"/>
            <a:ext cx="2111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>
                <a:solidFill>
                  <a:prstClr val="black"/>
                </a:solidFill>
              </a:rPr>
              <a:t>HVAC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92144" y="2113549"/>
            <a:ext cx="271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Cooling Load = 7.19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4787" y="2113549"/>
            <a:ext cx="271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Heating Load  = 1.3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9820" y="1437620"/>
            <a:ext cx="271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Studio Gym Zone: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766" y="475564"/>
            <a:ext cx="2112376" cy="177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0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47" y="2590800"/>
            <a:ext cx="7498191" cy="21478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" y="914400"/>
            <a:ext cx="2111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>
                <a:solidFill>
                  <a:prstClr val="black"/>
                </a:solidFill>
              </a:rPr>
              <a:t>HVAC System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9820" y="1437620"/>
            <a:ext cx="271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Lookers Zone: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0685" y="152399"/>
            <a:ext cx="3802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Mechanical  Design</a:t>
            </a:r>
          </a:p>
        </p:txBody>
      </p:sp>
    </p:spTree>
    <p:extLst>
      <p:ext uri="{BB962C8B-B14F-4D97-AF65-F5344CB8AC3E}">
        <p14:creationId xmlns:p14="http://schemas.microsoft.com/office/powerpoint/2010/main" val="40847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15977" y="1297772"/>
            <a:ext cx="4178645" cy="3449654"/>
            <a:chOff x="2215977" y="1297772"/>
            <a:chExt cx="4178645" cy="3449654"/>
          </a:xfrm>
        </p:grpSpPr>
        <p:sp>
          <p:nvSpPr>
            <p:cNvPr id="3" name="Freeform 2"/>
            <p:cNvSpPr/>
            <p:nvPr/>
          </p:nvSpPr>
          <p:spPr>
            <a:xfrm rot="21600000">
              <a:off x="2695493" y="1297772"/>
              <a:ext cx="3699129" cy="959034"/>
            </a:xfrm>
            <a:custGeom>
              <a:avLst/>
              <a:gdLst>
                <a:gd name="connsiteX0" fmla="*/ 0 w 3699129"/>
                <a:gd name="connsiteY0" fmla="*/ 0 h 959032"/>
                <a:gd name="connsiteX1" fmla="*/ 3219613 w 3699129"/>
                <a:gd name="connsiteY1" fmla="*/ 0 h 959032"/>
                <a:gd name="connsiteX2" fmla="*/ 3699129 w 3699129"/>
                <a:gd name="connsiteY2" fmla="*/ 479516 h 959032"/>
                <a:gd name="connsiteX3" fmla="*/ 3219613 w 3699129"/>
                <a:gd name="connsiteY3" fmla="*/ 959032 h 959032"/>
                <a:gd name="connsiteX4" fmla="*/ 0 w 3699129"/>
                <a:gd name="connsiteY4" fmla="*/ 959032 h 959032"/>
                <a:gd name="connsiteX5" fmla="*/ 0 w 3699129"/>
                <a:gd name="connsiteY5" fmla="*/ 0 h 959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99129" h="959032">
                  <a:moveTo>
                    <a:pt x="3699129" y="959031"/>
                  </a:moveTo>
                  <a:lnTo>
                    <a:pt x="479516" y="959031"/>
                  </a:lnTo>
                  <a:lnTo>
                    <a:pt x="0" y="479516"/>
                  </a:lnTo>
                  <a:lnTo>
                    <a:pt x="479516" y="1"/>
                  </a:lnTo>
                  <a:lnTo>
                    <a:pt x="3699129" y="1"/>
                  </a:lnTo>
                  <a:lnTo>
                    <a:pt x="3699129" y="959031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2665" tIns="99061" rIns="184912" bIns="99061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Fire extinguishers and sprinklers</a:t>
              </a:r>
              <a:endParaRPr lang="en-US" sz="2600" kern="1200" dirty="0"/>
            </a:p>
          </p:txBody>
        </p:sp>
        <p:sp>
          <p:nvSpPr>
            <p:cNvPr id="4" name="Teardrop 3"/>
            <p:cNvSpPr/>
            <p:nvPr/>
          </p:nvSpPr>
          <p:spPr>
            <a:xfrm>
              <a:off x="2215977" y="1297773"/>
              <a:ext cx="959032" cy="959032"/>
            </a:xfrm>
            <a:prstGeom prst="teardrop">
              <a:avLst/>
            </a:pr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 5"/>
            <p:cNvSpPr/>
            <p:nvPr/>
          </p:nvSpPr>
          <p:spPr>
            <a:xfrm rot="21600000">
              <a:off x="2695493" y="2543083"/>
              <a:ext cx="3699129" cy="959032"/>
            </a:xfrm>
            <a:custGeom>
              <a:avLst/>
              <a:gdLst>
                <a:gd name="connsiteX0" fmla="*/ 0 w 3699129"/>
                <a:gd name="connsiteY0" fmla="*/ 0 h 959032"/>
                <a:gd name="connsiteX1" fmla="*/ 3219613 w 3699129"/>
                <a:gd name="connsiteY1" fmla="*/ 0 h 959032"/>
                <a:gd name="connsiteX2" fmla="*/ 3699129 w 3699129"/>
                <a:gd name="connsiteY2" fmla="*/ 479516 h 959032"/>
                <a:gd name="connsiteX3" fmla="*/ 3219613 w 3699129"/>
                <a:gd name="connsiteY3" fmla="*/ 959032 h 959032"/>
                <a:gd name="connsiteX4" fmla="*/ 0 w 3699129"/>
                <a:gd name="connsiteY4" fmla="*/ 959032 h 959032"/>
                <a:gd name="connsiteX5" fmla="*/ 0 w 3699129"/>
                <a:gd name="connsiteY5" fmla="*/ 0 h 959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99129" h="959032">
                  <a:moveTo>
                    <a:pt x="3699129" y="959031"/>
                  </a:moveTo>
                  <a:lnTo>
                    <a:pt x="479516" y="959031"/>
                  </a:lnTo>
                  <a:lnTo>
                    <a:pt x="0" y="479516"/>
                  </a:lnTo>
                  <a:lnTo>
                    <a:pt x="479516" y="1"/>
                  </a:lnTo>
                  <a:lnTo>
                    <a:pt x="3699129" y="1"/>
                  </a:lnTo>
                  <a:lnTo>
                    <a:pt x="3699129" y="959031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2665" tIns="99060" rIns="184912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Safety Signs</a:t>
              </a:r>
              <a:endParaRPr lang="en-US" sz="2600" kern="1200" dirty="0"/>
            </a:p>
          </p:txBody>
        </p:sp>
        <p:sp>
          <p:nvSpPr>
            <p:cNvPr id="8" name="Teardrop 7"/>
            <p:cNvSpPr/>
            <p:nvPr/>
          </p:nvSpPr>
          <p:spPr>
            <a:xfrm>
              <a:off x="2215977" y="2543083"/>
              <a:ext cx="959032" cy="959032"/>
            </a:xfrm>
            <a:prstGeom prst="teardrop">
              <a:avLst/>
            </a:pr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 rot="21600000">
              <a:off x="2695493" y="3788393"/>
              <a:ext cx="3699129" cy="959033"/>
            </a:xfrm>
            <a:custGeom>
              <a:avLst/>
              <a:gdLst>
                <a:gd name="connsiteX0" fmla="*/ 0 w 3699129"/>
                <a:gd name="connsiteY0" fmla="*/ 0 h 959032"/>
                <a:gd name="connsiteX1" fmla="*/ 3219613 w 3699129"/>
                <a:gd name="connsiteY1" fmla="*/ 0 h 959032"/>
                <a:gd name="connsiteX2" fmla="*/ 3699129 w 3699129"/>
                <a:gd name="connsiteY2" fmla="*/ 479516 h 959032"/>
                <a:gd name="connsiteX3" fmla="*/ 3219613 w 3699129"/>
                <a:gd name="connsiteY3" fmla="*/ 959032 h 959032"/>
                <a:gd name="connsiteX4" fmla="*/ 0 w 3699129"/>
                <a:gd name="connsiteY4" fmla="*/ 959032 h 959032"/>
                <a:gd name="connsiteX5" fmla="*/ 0 w 3699129"/>
                <a:gd name="connsiteY5" fmla="*/ 0 h 959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99129" h="959032">
                  <a:moveTo>
                    <a:pt x="3699129" y="959031"/>
                  </a:moveTo>
                  <a:lnTo>
                    <a:pt x="479516" y="959031"/>
                  </a:lnTo>
                  <a:lnTo>
                    <a:pt x="0" y="479516"/>
                  </a:lnTo>
                  <a:lnTo>
                    <a:pt x="479516" y="1"/>
                  </a:lnTo>
                  <a:lnTo>
                    <a:pt x="3699129" y="1"/>
                  </a:lnTo>
                  <a:lnTo>
                    <a:pt x="3699129" y="959031"/>
                  </a:lnTo>
                  <a:close/>
                </a:path>
              </a:pathLst>
            </a:cu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2665" tIns="99061" rIns="184912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Emergency exits</a:t>
              </a:r>
              <a:endParaRPr lang="en-US" sz="2600" kern="1200" dirty="0"/>
            </a:p>
          </p:txBody>
        </p:sp>
        <p:sp>
          <p:nvSpPr>
            <p:cNvPr id="11" name="Teardrop 10"/>
            <p:cNvSpPr/>
            <p:nvPr/>
          </p:nvSpPr>
          <p:spPr>
            <a:xfrm>
              <a:off x="2215977" y="3788394"/>
              <a:ext cx="959032" cy="959032"/>
            </a:xfrm>
            <a:prstGeom prst="teardrop">
              <a:avLst/>
            </a:prstGeom>
          </p:spPr>
          <p:style>
            <a:lnRef idx="3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0685" y="152399"/>
            <a:ext cx="269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Safety Design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110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8686800" cy="3981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457200" y="914400"/>
            <a:ext cx="4887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/>
              <a:t>Fire Extinguishers and Sprinklers</a:t>
            </a:r>
            <a:endParaRPr lang="en-US" sz="2800" u="sng" dirty="0" smtClean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0685" y="152399"/>
            <a:ext cx="269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Safety Design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726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69" y="2438400"/>
            <a:ext cx="8630854" cy="15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457200" y="914400"/>
            <a:ext cx="4887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prstClr val="black"/>
                </a:solidFill>
              </a:rPr>
              <a:t>Fire Extinguishers and Sprinklers</a:t>
            </a:r>
            <a:endParaRPr lang="en-US" sz="2800" u="sng" dirty="0" smtClean="0">
              <a:solidFill>
                <a:prstClr val="black"/>
              </a:solidFill>
            </a:endParaRPr>
          </a:p>
        </p:txBody>
      </p:sp>
      <p:cxnSp>
        <p:nvCxnSpPr>
          <p:cNvPr id="4" name="Elbow Connector 3"/>
          <p:cNvCxnSpPr/>
          <p:nvPr/>
        </p:nvCxnSpPr>
        <p:spPr>
          <a:xfrm rot="10800000" flipV="1">
            <a:off x="7543800" y="3953086"/>
            <a:ext cx="762000" cy="47415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62600" y="4190165"/>
            <a:ext cx="1981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Fire extinguisher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10800000" flipV="1">
            <a:off x="2209800" y="3388876"/>
            <a:ext cx="1371600" cy="117062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9982" y="4374831"/>
            <a:ext cx="125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sprinklers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80685" y="152399"/>
            <a:ext cx="269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Safety Design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15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4" y="1524001"/>
            <a:ext cx="8732673" cy="4267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457200" y="914400"/>
            <a:ext cx="1976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/>
              <a:t>Safety signs:</a:t>
            </a:r>
            <a:endParaRPr lang="en-US" sz="2800" u="sng" dirty="0" smtClean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0685" y="152399"/>
            <a:ext cx="269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Safety Design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30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133600"/>
            <a:ext cx="8493606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457200" y="914400"/>
            <a:ext cx="1976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prstClr val="black"/>
                </a:solidFill>
              </a:rPr>
              <a:t>Safety signs:</a:t>
            </a:r>
            <a:endParaRPr lang="en-US" sz="2800" u="sng" dirty="0" smtClean="0">
              <a:solidFill>
                <a:prstClr val="black"/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 rot="10800000" flipV="1">
            <a:off x="3124200" y="4191000"/>
            <a:ext cx="2590801" cy="1752600"/>
          </a:xfrm>
          <a:prstGeom prst="bentConnector3">
            <a:avLst>
              <a:gd name="adj1" fmla="val 51054"/>
            </a:avLst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2026" y="5712767"/>
            <a:ext cx="2814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Evacuation </a:t>
            </a:r>
            <a:r>
              <a:rPr lang="en-US" sz="2400" b="1" dirty="0" smtClean="0"/>
              <a:t>Route</a:t>
            </a:r>
            <a:endParaRPr lang="en-US" sz="2400" b="1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0685" y="152399"/>
            <a:ext cx="269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Safety Design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27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2545" y="803335"/>
            <a:ext cx="46762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 smtClean="0">
                <a:solidFill>
                  <a:prstClr val="black"/>
                </a:solidFill>
              </a:rPr>
              <a:t>Emergency Exits for First Floor: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02363"/>
            <a:ext cx="7010400" cy="4991802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0685" y="152399"/>
            <a:ext cx="2697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Safety Design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Oval 1"/>
          <p:cNvSpPr/>
          <p:nvPr/>
        </p:nvSpPr>
        <p:spPr>
          <a:xfrm>
            <a:off x="3581400" y="4572000"/>
            <a:ext cx="448051" cy="381000"/>
          </a:xfrm>
          <a:prstGeom prst="ellipse">
            <a:avLst/>
          </a:prstGeom>
          <a:noFill/>
          <a:ln w="57150">
            <a:solidFill>
              <a:srgbClr val="2F06C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0774" y="4572000"/>
            <a:ext cx="448051" cy="381000"/>
          </a:xfrm>
          <a:prstGeom prst="ellipse">
            <a:avLst/>
          </a:prstGeom>
          <a:noFill/>
          <a:ln w="57150">
            <a:solidFill>
              <a:srgbClr val="2F06C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638800" y="2362200"/>
            <a:ext cx="609600" cy="18288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397" y="304800"/>
            <a:ext cx="2213712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9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47511"/>
              </p:ext>
            </p:extLst>
          </p:nvPr>
        </p:nvGraphicFramePr>
        <p:xfrm>
          <a:off x="1429171" y="2209800"/>
          <a:ext cx="6096000" cy="22250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($)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67665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Electrical</a:t>
                      </a:r>
                      <a:r>
                        <a:rPr lang="en-US" baseline="0" dirty="0" smtClean="0"/>
                        <a:t>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42550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Mechanical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143467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Finishes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126750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cost\ </a:t>
                      </a:r>
                      <a:r>
                        <a:rPr lang="en-US" sz="1800" dirty="0" smtClean="0">
                          <a:effectLst/>
                        </a:rPr>
                        <a:t>m</a:t>
                      </a:r>
                      <a:r>
                        <a:rPr lang="en-US" sz="1800" baseline="30000" dirty="0" smtClean="0">
                          <a:effectLst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</a:rPr>
                        <a:t>540</a:t>
                      </a:r>
                      <a:r>
                        <a:rPr lang="en-US" sz="1800" baseline="0" dirty="0" smtClean="0">
                          <a:effectLst/>
                        </a:rPr>
                        <a:t> $\</a:t>
                      </a: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</a:t>
                      </a:r>
                      <a:r>
                        <a:rPr kumimoji="0" lang="en-US" sz="1800" u="none" strike="noStrike" kern="1200" cap="none" spc="0" normalizeH="0" baseline="30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rame 3"/>
          <p:cNvSpPr/>
          <p:nvPr/>
        </p:nvSpPr>
        <p:spPr>
          <a:xfrm>
            <a:off x="1447800" y="4038600"/>
            <a:ext cx="6087607" cy="381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0685" y="173207"/>
            <a:ext cx="3197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60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B.O.Q Surveying</a:t>
            </a:r>
            <a:endParaRPr lang="en-US" sz="36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04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101" y="152400"/>
            <a:ext cx="4025461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Ground Floor – </a:t>
            </a:r>
            <a:r>
              <a:rPr lang="en-US" sz="32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Block3</a:t>
            </a:r>
            <a:endParaRPr lang="en-US" sz="32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01" y="1777262"/>
            <a:ext cx="7772400" cy="4404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5085" y="1973773"/>
            <a:ext cx="2244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Swimming Pool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0"/>
            <a:ext cx="2139950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29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101" y="152400"/>
            <a:ext cx="4025461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Ground Floor – </a:t>
            </a:r>
            <a:r>
              <a:rPr lang="en-US" sz="32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Block4</a:t>
            </a:r>
            <a:endParaRPr lang="en-US" sz="32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048" y="81521"/>
            <a:ext cx="217646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18773"/>
            <a:ext cx="7079934" cy="418567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3657600" y="1219200"/>
            <a:ext cx="0" cy="16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05392" y="843521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GYM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463048" y="4953000"/>
            <a:ext cx="13093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205392" y="51054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33400" y="49530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5259" y="4038599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Juice 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Bar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22352" y="6096000"/>
            <a:ext cx="136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Spinning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72400" y="4537501"/>
            <a:ext cx="1117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Dance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Studio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4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101" y="152400"/>
            <a:ext cx="3066865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none" lIns="91440" tIns="45720" rIns="91440" bIns="45720">
            <a:spAutoFit/>
          </a:bodyPr>
          <a:lstStyle/>
          <a:p>
            <a:r>
              <a:rPr lang="en-US" sz="32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sz="320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Floor – </a:t>
            </a:r>
            <a:r>
              <a:rPr lang="en-US" sz="3200" dirty="0" smtClean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Plan</a:t>
            </a:r>
            <a:endParaRPr lang="en-US" sz="32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471266"/>
            <a:ext cx="2895600" cy="365125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Handwriting" pitchFamily="66" charset="0"/>
              </a:rPr>
              <a:t>Women Recreation Center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Handwriting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" y="1211820"/>
            <a:ext cx="8915400" cy="464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6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4536</TotalTime>
  <Words>1714</Words>
  <Application>Microsoft Office PowerPoint</Application>
  <PresentationFormat>On-screen Show (4:3)</PresentationFormat>
  <Paragraphs>777</Paragraphs>
  <Slides>69</Slides>
  <Notes>69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1" baseType="lpstr"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Hama Mansour</dc:creator>
  <cp:lastModifiedBy>fast 2</cp:lastModifiedBy>
  <cp:revision>171</cp:revision>
  <dcterms:created xsi:type="dcterms:W3CDTF">2015-05-07T00:14:02Z</dcterms:created>
  <dcterms:modified xsi:type="dcterms:W3CDTF">2015-05-26T08:48:35Z</dcterms:modified>
</cp:coreProperties>
</file>