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0"/>
  </p:notesMasterIdLst>
  <p:handoutMasterIdLst>
    <p:handoutMasterId r:id="rId101"/>
  </p:handoutMasterIdLst>
  <p:sldIdLst>
    <p:sldId id="256" r:id="rId5"/>
    <p:sldId id="257" r:id="rId6"/>
    <p:sldId id="258" r:id="rId7"/>
    <p:sldId id="316" r:id="rId8"/>
    <p:sldId id="259" r:id="rId9"/>
    <p:sldId id="317" r:id="rId10"/>
    <p:sldId id="260" r:id="rId11"/>
    <p:sldId id="318" r:id="rId12"/>
    <p:sldId id="269" r:id="rId13"/>
    <p:sldId id="270" r:id="rId14"/>
    <p:sldId id="262" r:id="rId15"/>
    <p:sldId id="263" r:id="rId16"/>
    <p:sldId id="342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43" r:id="rId36"/>
    <p:sldId id="344" r:id="rId37"/>
    <p:sldId id="265" r:id="rId38"/>
    <p:sldId id="272" r:id="rId39"/>
    <p:sldId id="345" r:id="rId40"/>
    <p:sldId id="365" r:id="rId41"/>
    <p:sldId id="276" r:id="rId42"/>
    <p:sldId id="278" r:id="rId43"/>
    <p:sldId id="279" r:id="rId44"/>
    <p:sldId id="296" r:id="rId45"/>
    <p:sldId id="280" r:id="rId46"/>
    <p:sldId id="281" r:id="rId47"/>
    <p:sldId id="282" r:id="rId48"/>
    <p:sldId id="297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346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8" r:id="rId67"/>
    <p:sldId id="341" r:id="rId68"/>
    <p:sldId id="331" r:id="rId69"/>
    <p:sldId id="347" r:id="rId70"/>
    <p:sldId id="354" r:id="rId71"/>
    <p:sldId id="380" r:id="rId72"/>
    <p:sldId id="381" r:id="rId73"/>
    <p:sldId id="382" r:id="rId74"/>
    <p:sldId id="383" r:id="rId75"/>
    <p:sldId id="373" r:id="rId76"/>
    <p:sldId id="376" r:id="rId77"/>
    <p:sldId id="374" r:id="rId78"/>
    <p:sldId id="372" r:id="rId79"/>
    <p:sldId id="377" r:id="rId80"/>
    <p:sldId id="375" r:id="rId81"/>
    <p:sldId id="378" r:id="rId82"/>
    <p:sldId id="355" r:id="rId83"/>
    <p:sldId id="356" r:id="rId84"/>
    <p:sldId id="360" r:id="rId85"/>
    <p:sldId id="357" r:id="rId86"/>
    <p:sldId id="358" r:id="rId87"/>
    <p:sldId id="361" r:id="rId88"/>
    <p:sldId id="363" r:id="rId89"/>
    <p:sldId id="364" r:id="rId90"/>
    <p:sldId id="353" r:id="rId91"/>
    <p:sldId id="384" r:id="rId92"/>
    <p:sldId id="366" r:id="rId93"/>
    <p:sldId id="362" r:id="rId94"/>
    <p:sldId id="367" r:id="rId95"/>
    <p:sldId id="369" r:id="rId96"/>
    <p:sldId id="370" r:id="rId97"/>
    <p:sldId id="371" r:id="rId98"/>
    <p:sldId id="385" r:id="rId9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presProps" Target="pres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5/15/2018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5/15/2018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5/15/2018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1724297"/>
            <a:ext cx="6734447" cy="2599510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/>
              <a:t>Analysis &amp; design</a:t>
            </a:r>
            <a:br>
              <a:rPr lang="en-US" sz="2800" dirty="0"/>
            </a:br>
            <a:r>
              <a:rPr lang="en-US" sz="2800" dirty="0"/>
              <a:t> of </a:t>
            </a:r>
            <a:br>
              <a:rPr lang="en-US" sz="2800" dirty="0"/>
            </a:br>
            <a:r>
              <a:rPr lang="en-US" sz="2800" dirty="0"/>
              <a:t>An-</a:t>
            </a:r>
            <a:r>
              <a:rPr lang="en-US" sz="2800" dirty="0" err="1"/>
              <a:t>Najah</a:t>
            </a:r>
            <a:r>
              <a:rPr lang="en-US" sz="2800" dirty="0"/>
              <a:t> National University mosque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35577" y="3801292"/>
            <a:ext cx="5904412" cy="128016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/>
              <a:t>Under supervision of: Dr. Mohammad </a:t>
            </a:r>
            <a:r>
              <a:rPr lang="en-US" dirty="0" err="1"/>
              <a:t>Samaaneh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Prepared by: </a:t>
            </a:r>
          </a:p>
          <a:p>
            <a:pPr algn="ctr"/>
            <a:r>
              <a:rPr lang="en-US" dirty="0" err="1"/>
              <a:t>Aref</a:t>
            </a:r>
            <a:r>
              <a:rPr lang="en-US" dirty="0"/>
              <a:t> </a:t>
            </a:r>
            <a:r>
              <a:rPr lang="en-US" dirty="0" err="1"/>
              <a:t>Shehab</a:t>
            </a:r>
            <a:endParaRPr lang="en-US" dirty="0"/>
          </a:p>
          <a:p>
            <a:pPr algn="ctr"/>
            <a:r>
              <a:rPr lang="en-US" dirty="0"/>
              <a:t>Fawzi Al-</a:t>
            </a:r>
            <a:r>
              <a:rPr lang="en-US" dirty="0" err="1"/>
              <a:t>Asaad</a:t>
            </a:r>
            <a:endParaRPr lang="en-US" dirty="0"/>
          </a:p>
          <a:p>
            <a:pPr algn="ctr"/>
            <a:r>
              <a:rPr lang="en-US" dirty="0"/>
              <a:t>Murad Abdul-Halim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1" r="18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" y="1925143"/>
            <a:ext cx="6095437" cy="405956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41" y="1924047"/>
            <a:ext cx="6096760" cy="4060656"/>
          </a:xfrm>
        </p:spPr>
      </p:pic>
      <p:sp>
        <p:nvSpPr>
          <p:cNvPr id="2" name="TextBox 1"/>
          <p:cNvSpPr txBox="1"/>
          <p:nvPr/>
        </p:nvSpPr>
        <p:spPr>
          <a:xfrm>
            <a:off x="10846675" y="6148552"/>
            <a:ext cx="108234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2134 m2</a:t>
            </a:r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18" y="0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Ground floor: Male mosque.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55" y="1341145"/>
            <a:ext cx="7355807" cy="551685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66960" y="1959429"/>
                <a:ext cx="203780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Total area:</a:t>
                </a:r>
              </a:p>
              <a:p>
                <a:r>
                  <a:rPr lang="en-US" sz="2400" dirty="0"/>
                  <a:t>790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6960" y="1959429"/>
                <a:ext cx="2037806" cy="892552"/>
              </a:xfrm>
              <a:prstGeom prst="rect">
                <a:avLst/>
              </a:prstGeom>
              <a:blipFill>
                <a:blip r:embed="rId3"/>
                <a:stretch>
                  <a:fillRect l="-4491" t="-4762" b="-13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 \graduation project. all\arc\ground-14-Layout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5" t="16669" r="27556" b="45900"/>
          <a:stretch/>
        </p:blipFill>
        <p:spPr bwMode="auto">
          <a:xfrm>
            <a:off x="1987826" y="0"/>
            <a:ext cx="821634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63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Basement one: language and rescore center.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09" y="1337716"/>
            <a:ext cx="3611166" cy="552028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75" y="1337717"/>
            <a:ext cx="6419851" cy="5520282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79826" y="1698172"/>
                <a:ext cx="16459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Total area:</a:t>
                </a:r>
              </a:p>
              <a:p>
                <a:r>
                  <a:rPr lang="en-US" sz="2400" dirty="0"/>
                  <a:t>918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9826" y="1698172"/>
                <a:ext cx="1645920" cy="830997"/>
              </a:xfrm>
              <a:prstGeom prst="rect">
                <a:avLst/>
              </a:prstGeom>
              <a:blipFill>
                <a:blip r:embed="rId4"/>
                <a:stretch>
                  <a:fillRect l="-5926" t="-5147" r="-3333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 \graduation project. all\arc\basement1-14-Layout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2" t="23242" r="13880" b="30412"/>
          <a:stretch/>
        </p:blipFill>
        <p:spPr bwMode="auto">
          <a:xfrm>
            <a:off x="2529081" y="0"/>
            <a:ext cx="694149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15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Basement two: Female mosque.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166" y="1338261"/>
            <a:ext cx="7485018" cy="551973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92194" y="1724297"/>
                <a:ext cx="21423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Total area:</a:t>
                </a:r>
              </a:p>
              <a:p>
                <a:r>
                  <a:rPr lang="en-US" sz="2400" dirty="0"/>
                  <a:t>426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194" y="1724297"/>
                <a:ext cx="2142309" cy="830997"/>
              </a:xfrm>
              <a:prstGeom prst="rect">
                <a:avLst/>
              </a:prstGeom>
              <a:blipFill>
                <a:blip r:embed="rId3"/>
                <a:stretch>
                  <a:fillRect l="-4558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 \graduation project. all\arc\basement2-Layout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t="15248" r="8966" b="31385"/>
          <a:stretch/>
        </p:blipFill>
        <p:spPr bwMode="auto">
          <a:xfrm>
            <a:off x="2103120" y="1"/>
            <a:ext cx="832104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66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Site and geology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465" y="2287299"/>
            <a:ext cx="8924324" cy="457070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85695" y="1381633"/>
                <a:ext cx="6413863" cy="902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Rocky soil with bearing capacity = </a:t>
                </a:r>
                <a:r>
                  <a:rPr lang="en-US" sz="2800" b="1" dirty="0"/>
                  <a:t>350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𝑲𝑵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695" y="1381633"/>
                <a:ext cx="6413863" cy="902298"/>
              </a:xfrm>
              <a:prstGeom prst="rect">
                <a:avLst/>
              </a:prstGeom>
              <a:blipFill>
                <a:blip r:embed="rId3"/>
                <a:stretch>
                  <a:fillRect t="-5405" b="-17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94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Codes and standards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260696" y="1173162"/>
            <a:ext cx="2102126" cy="1926771"/>
          </a:xfrm>
        </p:spPr>
        <p:txBody>
          <a:bodyPr>
            <a:normAutofit fontScale="85000" lnSpcReduction="20000"/>
          </a:bodyPr>
          <a:lstStyle/>
          <a:p>
            <a:pPr algn="ctr"/>
            <a:endParaRPr lang="en-US" sz="2400" b="1" dirty="0"/>
          </a:p>
          <a:p>
            <a:r>
              <a:rPr lang="en-US" sz="2400" b="1" dirty="0"/>
              <a:t>ACI 318-12</a:t>
            </a:r>
          </a:p>
          <a:p>
            <a:r>
              <a:rPr lang="en-US" sz="2400" b="1" dirty="0"/>
              <a:t>IBC 2009</a:t>
            </a:r>
            <a:endParaRPr lang="ar-JO" sz="2400" b="1" dirty="0"/>
          </a:p>
          <a:p>
            <a:r>
              <a:rPr lang="en-US" sz="2400" b="1" dirty="0"/>
              <a:t>ASCE7-10 code</a:t>
            </a:r>
          </a:p>
          <a:p>
            <a:pPr algn="ctr"/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3" b="24764"/>
          <a:stretch/>
        </p:blipFill>
        <p:spPr>
          <a:xfrm>
            <a:off x="6727755" y="1467882"/>
            <a:ext cx="4876799" cy="2631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22" y="1525788"/>
            <a:ext cx="3991579" cy="51467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B53F564-6917-41AF-8CB1-902558868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379" y="4192587"/>
            <a:ext cx="5203549" cy="20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7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Materials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8828" y="1643826"/>
            <a:ext cx="10254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Concreate 28 </a:t>
            </a:r>
            <a:r>
              <a:rPr lang="en-US" sz="2400" dirty="0" err="1"/>
              <a:t>Mpa</a:t>
            </a:r>
            <a:r>
              <a:rPr lang="en-US" sz="2400" dirty="0"/>
              <a:t>                                                                 Grade-60 Steel</a:t>
            </a:r>
          </a:p>
          <a:p>
            <a:pPr algn="ctr"/>
            <a:r>
              <a:rPr lang="en-US" dirty="0"/>
              <a:t>                                                                                                                             </a:t>
            </a:r>
            <a:r>
              <a:rPr lang="en-US" dirty="0" err="1"/>
              <a:t>F</a:t>
            </a:r>
            <a:r>
              <a:rPr lang="en-US" baseline="-25000" dirty="0" err="1"/>
              <a:t>y</a:t>
            </a:r>
            <a:r>
              <a:rPr lang="en-US" dirty="0"/>
              <a:t> is 420 MPa 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12666"/>
          <a:stretch/>
        </p:blipFill>
        <p:spPr>
          <a:xfrm>
            <a:off x="-1" y="3026979"/>
            <a:ext cx="12192001" cy="2826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BD5B211-BD37-4886-A152-B3F32B475E55}"/>
              </a:ext>
            </a:extLst>
          </p:cNvPr>
          <p:cNvSpPr txBox="1"/>
          <p:nvPr/>
        </p:nvSpPr>
        <p:spPr>
          <a:xfrm>
            <a:off x="1978925" y="2661313"/>
            <a:ext cx="85707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Finishing materials and its unit weight</a:t>
            </a:r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Static Loading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1606731"/>
            <a:ext cx="2840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Slab loads: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5579275"/>
                  </p:ext>
                </p:extLst>
              </p:nvPr>
            </p:nvGraphicFramePr>
            <p:xfrm>
              <a:off x="1757680" y="2796660"/>
              <a:ext cx="8128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xmlns="" val="1938629591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xmlns="" val="276096743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Load type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Value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640395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Dead 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Slab</a:t>
                          </a:r>
                          <a:r>
                            <a:rPr lang="en-US" baseline="0" dirty="0"/>
                            <a:t> own weight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1833955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Live load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3204856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2617073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5579275"/>
                  </p:ext>
                </p:extLst>
              </p:nvPr>
            </p:nvGraphicFramePr>
            <p:xfrm>
              <a:off x="1757680" y="2796660"/>
              <a:ext cx="81280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1938629591"/>
                        </a:ext>
                      </a:extLst>
                    </a:gridCol>
                    <a:gridCol w="4064000">
                      <a:extLst>
                        <a:ext uri="{9D8B030D-6E8A-4147-A177-3AD203B41FA5}">
                          <a16:colId xmlns:a16="http://schemas.microsoft.com/office/drawing/2014/main" val="276096743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Load type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Value 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0395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Dead load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Slab</a:t>
                          </a:r>
                          <a:r>
                            <a:rPr lang="en-US" baseline="0" dirty="0" smtClean="0"/>
                            <a:t> own weight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33955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Live load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150" t="-209836" r="-600" b="-1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04856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SD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150" t="-309836" r="-600" b="-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17073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1005840" y="4872446"/>
            <a:ext cx="5225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Wall additional weight: </a:t>
            </a:r>
          </a:p>
          <a:p>
            <a:r>
              <a:rPr lang="en-US" dirty="0"/>
              <a:t>3.2 kN/m</a:t>
            </a:r>
            <a:r>
              <a:rPr lang="en-US" baseline="30000" dirty="0"/>
              <a:t>2</a:t>
            </a:r>
            <a:r>
              <a:rPr lang="en-US" dirty="0"/>
              <a:t> (Masonry stone from one side)</a:t>
            </a:r>
          </a:p>
          <a:p>
            <a:r>
              <a:rPr lang="en-US" dirty="0"/>
              <a:t>6.5 kN/m</a:t>
            </a:r>
            <a:r>
              <a:rPr lang="en-US" baseline="30000" dirty="0"/>
              <a:t>2 </a:t>
            </a:r>
            <a:r>
              <a:rPr lang="en-US" dirty="0"/>
              <a:t>(Masonry stone from two sides).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2DC5A3-45B8-4199-97F6-F6979762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60300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Static Loading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C98095-9529-461D-9781-07D1565B9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" b="1"/>
          <a:stretch/>
        </p:blipFill>
        <p:spPr>
          <a:xfrm>
            <a:off x="-760" y="3429000"/>
            <a:ext cx="12192000" cy="22131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43284B-91E3-402E-8184-BFF4FCAE9A45}"/>
              </a:ext>
            </a:extLst>
          </p:cNvPr>
          <p:cNvSpPr txBox="1"/>
          <p:nvPr/>
        </p:nvSpPr>
        <p:spPr>
          <a:xfrm>
            <a:off x="1582875" y="2967335"/>
            <a:ext cx="9024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Layers thickness in the wall 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5FFDD8-5871-4F9D-9C70-5B2979E3FD60}"/>
              </a:ext>
            </a:extLst>
          </p:cNvPr>
          <p:cNvSpPr txBox="1"/>
          <p:nvPr/>
        </p:nvSpPr>
        <p:spPr>
          <a:xfrm>
            <a:off x="1104900" y="1606731"/>
            <a:ext cx="2840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Shear wall loads:</a:t>
            </a:r>
          </a:p>
        </p:txBody>
      </p:sp>
    </p:spTree>
    <p:extLst>
      <p:ext uri="{BB962C8B-B14F-4D97-AF65-F5344CB8AC3E}">
        <p14:creationId xmlns:p14="http://schemas.microsoft.com/office/powerpoint/2010/main" val="423687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PRELIMINARY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</p:spPr>
            <p:txBody>
              <a:bodyPr/>
              <a:lstStyle/>
              <a:p>
                <a:pPr marL="0" lvl="1">
                  <a:spcBef>
                    <a:spcPts val="1200"/>
                  </a:spcBef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Slab thickness</a:t>
                </a:r>
                <a:br>
                  <a:rPr lang="en-US" sz="2400" b="1" dirty="0">
                    <a:solidFill>
                      <a:srgbClr val="FF0000"/>
                    </a:solidFill>
                  </a:rPr>
                </a:br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/>
                      <m:t>∝</m:t>
                    </m:r>
                  </m:oMath>
                </a14:m>
                <a:r>
                  <a:rPr lang="en-US" b="1" baseline="-25000" dirty="0"/>
                  <a:t>fm </a:t>
                </a:r>
                <a:r>
                  <a:rPr lang="en-US" b="1" dirty="0"/>
                  <a:t>&gt; 2.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Slab thickness &gt; 90mm.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𝑠𝑙𝑎𝑏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1400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36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 </a:t>
                </a:r>
                <a:br>
                  <a:rPr lang="en-US" dirty="0"/>
                </a:br>
                <a:r>
                  <a:rPr lang="en-US" dirty="0"/>
                  <a:t>h= 0.163m, try </a:t>
                </a:r>
                <a:r>
                  <a:rPr lang="en-US" b="1" dirty="0"/>
                  <a:t>h=0.2m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∝</m:t>
                    </m:r>
                  </m:oMath>
                </a14:m>
                <a:r>
                  <a:rPr lang="en-US" baseline="-25000" dirty="0"/>
                  <a:t>fm 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	  ok.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0"/>
                <a:endParaRPr lang="en-US" dirty="0"/>
              </a:p>
              <a:p>
                <a:pPr marL="0" lvl="1">
                  <a:spcBef>
                    <a:spcPts val="1200"/>
                  </a:spcBef>
                </a:pPr>
                <a:endParaRPr lang="en-US" sz="2400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  <a:blipFill>
                <a:blip r:embed="rId2"/>
                <a:stretch>
                  <a:fillRect l="-1832" t="-1733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00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 size</a:t>
            </a:r>
            <a:endParaRPr lang="ar-J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𝑊𝑢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𝑂𝑊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𝑆𝐷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𝐿𝐿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𝑊𝑢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KN/m</a:t>
                </a:r>
                <a:r>
                  <a:rPr lang="en-US" baseline="30000" dirty="0"/>
                  <a:t>2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𝑊𝑢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𝑊𝑢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𝑘𝑁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Moment on the critical beam is: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Mu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Wu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677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kN</m:t>
                    </m:r>
                  </m:oMath>
                </a14:m>
                <a:r>
                  <a:rPr lang="en-US" dirty="0"/>
                  <a:t>.m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Let beam width (b) = 0.5m &amp; beam depth (h) = 1m.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dirty="0"/>
                  <a:t>       Ok.</a:t>
                </a:r>
              </a:p>
              <a:p>
                <a:endParaRPr lang="en-US" dirty="0"/>
              </a:p>
              <a:p>
                <a:pPr algn="ctr"/>
                <a:endParaRPr lang="en-US" dirty="0"/>
              </a:p>
              <a:p>
                <a:endParaRPr lang="ar-JO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  <a:blipFill>
                <a:blip r:embed="rId2"/>
                <a:stretch>
                  <a:fillRect l="-1404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0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Column Size</a:t>
            </a:r>
            <a:endParaRPr lang="ar-J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961651"/>
              </p:ext>
            </p:extLst>
          </p:nvPr>
        </p:nvGraphicFramePr>
        <p:xfrm>
          <a:off x="1103382" y="2545237"/>
          <a:ext cx="9982200" cy="2243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7400">
                  <a:extLst>
                    <a:ext uri="{9D8B030D-6E8A-4147-A177-3AD203B41FA5}">
                      <a16:colId xmlns:a16="http://schemas.microsoft.com/office/drawing/2014/main" xmlns="" val="3472483756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xmlns="" val="98588519"/>
                    </a:ext>
                  </a:extLst>
                </a:gridCol>
                <a:gridCol w="3327400">
                  <a:extLst>
                    <a:ext uri="{9D8B030D-6E8A-4147-A177-3AD203B41FA5}">
                      <a16:colId xmlns:a16="http://schemas.microsoft.com/office/drawing/2014/main" xmlns="" val="917684719"/>
                    </a:ext>
                  </a:extLst>
                </a:gridCol>
              </a:tblGrid>
              <a:tr h="4487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Section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Ultimate load ( </a:t>
                      </a:r>
                      <a:r>
                        <a:rPr lang="en-GB" sz="1400" dirty="0" err="1">
                          <a:effectLst/>
                        </a:rPr>
                        <a:t>kN</a:t>
                      </a:r>
                      <a:r>
                        <a:rPr lang="en-GB" sz="1400" dirty="0">
                          <a:effectLst/>
                        </a:rPr>
                        <a:t>/m</a:t>
                      </a:r>
                      <a:r>
                        <a:rPr lang="en-GB" sz="1400" baseline="30000" dirty="0">
                          <a:effectLst/>
                        </a:rPr>
                        <a:t>2</a:t>
                      </a:r>
                      <a:r>
                        <a:rPr lang="en-GB" sz="1400" dirty="0">
                          <a:effectLst/>
                        </a:rPr>
                        <a:t>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Approximate capacity ( </a:t>
                      </a:r>
                      <a:r>
                        <a:rPr lang="en-GB" sz="1400" dirty="0" err="1">
                          <a:effectLst/>
                        </a:rPr>
                        <a:t>kN</a:t>
                      </a:r>
                      <a:r>
                        <a:rPr lang="en-GB" sz="1400" dirty="0">
                          <a:effectLst/>
                        </a:rPr>
                        <a:t>/m</a:t>
                      </a:r>
                      <a:r>
                        <a:rPr lang="en-GB" sz="1400" baseline="30000" dirty="0">
                          <a:effectLst/>
                        </a:rPr>
                        <a:t>2</a:t>
                      </a:r>
                      <a:r>
                        <a:rPr lang="en-GB" sz="1400" dirty="0">
                          <a:effectLst/>
                        </a:rPr>
                        <a:t>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104721"/>
                  </a:ext>
                </a:extLst>
              </a:tr>
              <a:tr h="4487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70cm diameter (circular)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2515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3850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00901307"/>
                  </a:ext>
                </a:extLst>
              </a:tr>
              <a:tr h="4487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(40×40)cm (rectangular)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277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1600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89035298"/>
                  </a:ext>
                </a:extLst>
              </a:tr>
              <a:tr h="4487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</a:rPr>
                        <a:t>(25×175)cm (rectangular)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2090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4375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39112438"/>
                  </a:ext>
                </a:extLst>
              </a:tr>
              <a:tr h="44871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tabLst>
                          <a:tab pos="389890" algn="l"/>
                        </a:tabLst>
                      </a:pPr>
                      <a:r>
                        <a:rPr lang="en-GB" sz="1400">
                          <a:effectLst/>
                        </a:rPr>
                        <a:t>(35×85)cm (rectangular)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1141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effectLst/>
                        </a:rPr>
                        <a:t>2975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06620710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2803314" y="1882160"/>
            <a:ext cx="65838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905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</a:pPr>
            <a:r>
              <a:rPr lang="en-US" b="1" dirty="0"/>
              <a:t>Ultimate loads &amp; approximate capacity of column sections</a:t>
            </a:r>
            <a:endParaRPr kumimoji="0" lang="en-US" altLang="ar-JO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92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  Dome thickness &amp; ring beam dimensions</a:t>
            </a:r>
            <a:endParaRPr lang="ar-J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47335"/>
                <a:ext cx="9980682" cy="4572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Dead load (g) = 0.12*25 = 3 kN\m</a:t>
                </a:r>
                <a:r>
                  <a:rPr lang="en-US" baseline="30000" dirty="0"/>
                  <a:t>2   </a:t>
                </a:r>
                <a:r>
                  <a:rPr lang="en-US" dirty="0"/>
                  <a:t>           ,  Radius (R) =3.45m   , Thickness (T) = 0.12m</a:t>
                </a:r>
              </a:p>
              <a:p>
                <a:r>
                  <a:rPr lang="en-US" dirty="0"/>
                  <a:t>Live load (q) =2 kN\m</a:t>
                </a:r>
                <a:r>
                  <a:rPr lang="en-US" baseline="30000" dirty="0"/>
                  <a:t>2                                                     ,                          </a:t>
                </a:r>
                <a:r>
                  <a:rPr lang="en-US" dirty="0"/>
                  <a:t>Semi-sphere (ϴ) =90</a:t>
                </a:r>
                <a:r>
                  <a:rPr lang="en-US" baseline="30000" dirty="0"/>
                  <a:t>o</a:t>
                </a:r>
                <a:r>
                  <a:rPr lang="en-US" dirty="0"/>
                  <a:t>.</a:t>
                </a:r>
              </a:p>
              <a:p>
                <a:pPr lvl="0"/>
                <a:r>
                  <a:rPr lang="en-US" b="1" dirty="0"/>
                  <a:t>For dead load:</a:t>
                </a:r>
                <a:endParaRPr lang="en-US" dirty="0"/>
              </a:p>
              <a:p>
                <a:pPr lvl="0" fontAlgn="base"/>
                <a:r>
                  <a:rPr lang="en-US" dirty="0"/>
                  <a:t>N</a:t>
                </a:r>
                <a:r>
                  <a:rPr lang="en-US" baseline="-25000" dirty="0"/>
                  <a:t>⦶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𝑔𝑅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∅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pPr lvl="0" fontAlgn="base"/>
                <a:r>
                  <a:rPr lang="en-US" dirty="0"/>
                  <a:t>N</a:t>
                </a:r>
                <a:r>
                  <a:rPr lang="en-US" baseline="-25000" dirty="0"/>
                  <a:t>ϴ=</a:t>
                </a:r>
                <a14:m>
                  <m:oMath xmlns:m="http://schemas.openxmlformats.org/officeDocument/2006/math"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𝑔𝑅</m:t>
                    </m:r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400" i="1" baseline="-250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aseline="-250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400" i="1" baseline="-25000"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func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baseline="-25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baseline="-25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 baseline="-2500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400" i="1" baseline="-2500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aseline="-250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400" i="1" baseline="-25000">
                                <a:latin typeface="Cambria Math" panose="02040503050406030204" pitchFamily="18" charset="0"/>
                              </a:rPr>
                              <m:t>∅</m:t>
                            </m:r>
                          </m:e>
                        </m:func>
                      </m:den>
                    </m:f>
                    <m:r>
                      <a:rPr lang="en-US" sz="2400" i="1" baseline="-250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lvl="0" fontAlgn="base"/>
                <a:endParaRPr lang="en-US" sz="2400" dirty="0"/>
              </a:p>
              <a:p>
                <a:pPr lvl="0"/>
                <a:r>
                  <a:rPr lang="en-US" b="1" dirty="0"/>
                  <a:t>For live load:                                                   </a:t>
                </a:r>
                <a:endParaRPr lang="en-US" dirty="0"/>
              </a:p>
              <a:p>
                <a:pPr lvl="0" fontAlgn="base"/>
                <a:r>
                  <a:rPr lang="en-US" dirty="0"/>
                  <a:t>N</a:t>
                </a:r>
                <a:r>
                  <a:rPr lang="en-US" baseline="-25000" dirty="0"/>
                  <a:t>⦶ </a:t>
                </a:r>
                <a:r>
                  <a:rPr lang="en-US" sz="2800" baseline="-25000" dirty="0"/>
                  <a:t>=</a:t>
                </a:r>
                <a14:m>
                  <m:oMath xmlns:m="http://schemas.openxmlformats.org/officeDocument/2006/math">
                    <m:r>
                      <a:rPr lang="en-US" sz="2800" i="1" baseline="-250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baseline="-25000">
                            <a:latin typeface="Cambria Math" panose="02040503050406030204" pitchFamily="18" charset="0"/>
                          </a:rPr>
                          <m:t>𝑞𝑅</m:t>
                        </m:r>
                      </m:num>
                      <m:den>
                        <m:r>
                          <a:rPr lang="en-US" sz="2800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0" fontAlgn="base"/>
                <a:r>
                  <a:rPr lang="en-US" dirty="0"/>
                  <a:t>N</a:t>
                </a:r>
                <a:r>
                  <a:rPr lang="en-US" baseline="-25000" dirty="0"/>
                  <a:t>ϴ</a:t>
                </a:r>
                <a:r>
                  <a:rPr lang="en-US" dirty="0"/>
                  <a:t> =</a:t>
                </a:r>
                <a:r>
                  <a:rPr lang="en-US" baseline="-25000" dirty="0"/>
                  <a:t>=</a:t>
                </a:r>
                <a14:m>
                  <m:oMath xmlns:m="http://schemas.openxmlformats.org/officeDocument/2006/math">
                    <m:r>
                      <a:rPr lang="en-US" i="1" baseline="-250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 baseline="-25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𝑞𝑅</m:t>
                        </m:r>
                      </m:num>
                      <m:den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ar-JO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47335"/>
                <a:ext cx="9980682" cy="4572000"/>
              </a:xfrm>
              <a:blipFill rotWithShape="0">
                <a:blip r:embed="rId2"/>
                <a:stretch>
                  <a:fillRect l="-1404" t="-1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973" y="4573674"/>
            <a:ext cx="8728252" cy="127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</p:spPr>
            <p:txBody>
              <a:bodyPr/>
              <a:lstStyle/>
              <a:p>
                <a:r>
                  <a:rPr lang="en-US" sz="2800" b="1" dirty="0"/>
                  <a:t>Max. Values: </a:t>
                </a:r>
                <a:endParaRPr lang="en-US" sz="2800" dirty="0"/>
              </a:p>
              <a:p>
                <a:r>
                  <a:rPr lang="en-US" sz="2400" dirty="0"/>
                  <a:t>N</a:t>
                </a:r>
                <a:r>
                  <a:rPr lang="en-US" sz="2400" baseline="-25000" dirty="0"/>
                  <a:t>⦶=90</a:t>
                </a:r>
                <a:r>
                  <a:rPr lang="en-US" sz="2400" dirty="0"/>
                  <a:t>= 3.45+10.35=13.8 kN\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/>
                  <a:t/>
                </a:r>
                <a:br>
                  <a:rPr lang="en-US" sz="2400" dirty="0"/>
                </a:br>
                <a:r>
                  <a:rPr lang="en-US" sz="2400" b="1" dirty="0"/>
                  <a:t>N</a:t>
                </a:r>
                <a:r>
                  <a:rPr lang="en-US" sz="2400" b="1" baseline="-25000" dirty="0"/>
                  <a:t>⦶u </a:t>
                </a:r>
                <a:r>
                  <a:rPr lang="en-US" sz="2400" b="1" dirty="0"/>
                  <a:t>= 1.2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𝟒𝟓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𝟗𝟒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𝒌𝑵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\</m:t>
                    </m:r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dirty="0"/>
                  <a:t>N</a:t>
                </a:r>
                <a:r>
                  <a:rPr lang="en-US" sz="2400" baseline="-25000" dirty="0"/>
                  <a:t>ϴ=90</a:t>
                </a:r>
                <a:r>
                  <a:rPr lang="en-US" sz="2400" dirty="0"/>
                  <a:t> = 10.35+3.45 =13.8 kN\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/>
                  <a:t/>
                </a:r>
                <a:br>
                  <a:rPr lang="en-US" sz="2400" dirty="0"/>
                </a:br>
                <a:r>
                  <a:rPr lang="en-US" sz="2400" b="1" dirty="0"/>
                  <a:t>N</a:t>
                </a:r>
                <a:r>
                  <a:rPr lang="en-US" sz="2400" b="1" baseline="-25000" dirty="0"/>
                  <a:t>ϴu </a:t>
                </a:r>
                <a:r>
                  <a:rPr lang="en-US" sz="2400" b="1" dirty="0"/>
                  <a:t>=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𝟒𝟓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𝟗𝟒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𝒌𝑵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\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i="1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∅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1485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𝐾𝑁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94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i="1" dirty="0"/>
                  <a:t> OK.</a:t>
                </a:r>
                <a:endParaRPr lang="en-US" sz="2400" dirty="0"/>
              </a:p>
              <a:p>
                <a:endParaRPr lang="en-US" sz="2400" dirty="0"/>
              </a:p>
              <a:p>
                <a:endParaRPr lang="ar-JO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  <a:blipFill>
                <a:blip r:embed="rId2"/>
                <a:stretch>
                  <a:fillRect l="-2137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326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Ring beam dimensions</a:t>
            </a:r>
            <a:endParaRPr lang="ar-J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9980682" cy="4572000"/>
          </a:xfrm>
        </p:spPr>
        <p:txBody>
          <a:bodyPr/>
          <a:lstStyle/>
          <a:p>
            <a:r>
              <a:rPr lang="en-US" sz="2400" dirty="0"/>
              <a:t>Let choose beam depth (h) =1m, width (b) of 0.3m.</a:t>
            </a:r>
          </a:p>
          <a:p>
            <a:r>
              <a:rPr lang="en-US" sz="2400" dirty="0"/>
              <a:t>Base reaction in Z direction for the dome is </a:t>
            </a:r>
            <a:r>
              <a:rPr lang="en-US" sz="2400" b="1" dirty="0"/>
              <a:t>455 </a:t>
            </a:r>
            <a:r>
              <a:rPr lang="en-US" sz="2400" b="1" dirty="0" err="1"/>
              <a:t>kN</a:t>
            </a:r>
            <a:r>
              <a:rPr lang="en-US" sz="2400" dirty="0" err="1"/>
              <a:t>.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1400" b="1" dirty="0"/>
              <a:t>     Base reaction for the ring beam</a:t>
            </a:r>
            <a:endParaRPr lang="en-US" sz="1400" dirty="0"/>
          </a:p>
        </p:txBody>
      </p:sp>
      <p:pic>
        <p:nvPicPr>
          <p:cNvPr id="5" name="Picture 4" descr="بيس شير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24" y="2601798"/>
            <a:ext cx="9000634" cy="22058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5215808" y="4527647"/>
            <a:ext cx="691005" cy="28002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</p:spPr>
            <p:txBody>
              <a:bodyPr/>
              <a:lstStyle/>
              <a:p>
                <a:r>
                  <a:rPr lang="en-US" sz="2400" dirty="0"/>
                  <a:t>Perimeter of the ring beam is 6.9*4m = 27.6m. </a:t>
                </a:r>
              </a:p>
              <a:p>
                <a:r>
                  <a:rPr lang="en-US" sz="2400" dirty="0"/>
                  <a:t>Load on the ring beam is </a:t>
                </a:r>
                <a:r>
                  <a:rPr lang="en-US" sz="2400" b="1" dirty="0"/>
                  <a:t>16.5 kN/m</a:t>
                </a:r>
                <a:r>
                  <a:rPr lang="en-US" sz="2400" dirty="0"/>
                  <a:t> to the gravity.</a:t>
                </a:r>
              </a:p>
              <a:p>
                <a:endParaRPr lang="en-US" sz="24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400" dirty="0"/>
                  <a:t> = 0.0011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sz="2400" dirty="0"/>
                  <a:t>   Ok. Use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endParaRPr lang="en-US" dirty="0"/>
              </a:p>
              <a:p>
                <a:endParaRPr lang="ar-JO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  <a:blipFill>
                <a:blip r:embed="rId2"/>
                <a:stretch>
                  <a:fillRect l="-1832" t="-1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0"/>
            <a:ext cx="9986113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0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Minaret of the Mosque</a:t>
            </a:r>
            <a:endParaRPr lang="ar-J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</p:spPr>
            <p:txBody>
              <a:bodyPr/>
              <a:lstStyle/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Ultimate load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4920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For each column 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4920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1230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Column capacity ≈ it's area in cm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.</a:t>
                </a:r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sz="2400" dirty="0"/>
                  <a:t> =10000 </a:t>
                </a:r>
                <a:r>
                  <a:rPr lang="en-US" sz="2400" dirty="0" err="1"/>
                  <a:t>kN.</a:t>
                </a:r>
                <a:r>
                  <a:rPr lang="en-US" sz="2400" dirty="0"/>
                  <a:t>   OK</a:t>
                </a:r>
              </a:p>
              <a:p>
                <a:pPr algn="ctr"/>
                <a:endParaRPr lang="ar-JO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900" y="1600200"/>
                <a:ext cx="9980682" cy="4572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167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3-D MODEL &amp; CHECKS</a:t>
            </a:r>
            <a:endParaRPr lang="ar-JO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850" y="1345677"/>
            <a:ext cx="5692782" cy="47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8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3-D model of the dome</a:t>
            </a:r>
            <a:endParaRPr lang="ar-JO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217" y="1600200"/>
            <a:ext cx="4308048" cy="413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3-D model of the minaret</a:t>
            </a:r>
            <a:endParaRPr lang="ar-JO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876" y="1425892"/>
            <a:ext cx="1743959" cy="431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Compatibility checks </a:t>
            </a:r>
            <a:endParaRPr lang="ar-J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74"/>
          <a:stretch/>
        </p:blipFill>
        <p:spPr>
          <a:xfrm>
            <a:off x="2545481" y="1463039"/>
            <a:ext cx="7099519" cy="52643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33212" y="2282600"/>
            <a:ext cx="653633" cy="1470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Compatibility checks 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05" y="1436914"/>
            <a:ext cx="7097271" cy="54210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05906" y="2063932"/>
            <a:ext cx="654368" cy="19594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7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Compatibility checks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54" y="1476103"/>
            <a:ext cx="6661773" cy="53125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91266" y="2223362"/>
            <a:ext cx="698182" cy="18020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 check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45497" y="1405765"/>
            <a:ext cx="4384548" cy="461665"/>
          </a:xfrm>
        </p:spPr>
        <p:txBody>
          <a:bodyPr>
            <a:normAutofit/>
          </a:bodyPr>
          <a:lstStyle/>
          <a:p>
            <a:pPr lvl="0"/>
            <a:r>
              <a:rPr lang="en-GB" sz="2400" b="1" dirty="0">
                <a:solidFill>
                  <a:srgbClr val="FF0000"/>
                </a:solidFill>
              </a:rPr>
              <a:t>Main structure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8877" y="2322078"/>
            <a:ext cx="8065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Total volume of the structural elements of the building</a:t>
            </a:r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1FFC081-871F-45B5-8753-948485A162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" t="8245" r="1424" b="2390"/>
          <a:stretch/>
        </p:blipFill>
        <p:spPr>
          <a:xfrm>
            <a:off x="1477616" y="2870768"/>
            <a:ext cx="9236767" cy="39325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B77CEA6-8CA2-429D-80BE-8A69B2539099}"/>
              </a:ext>
            </a:extLst>
          </p:cNvPr>
          <p:cNvSpPr txBox="1"/>
          <p:nvPr/>
        </p:nvSpPr>
        <p:spPr>
          <a:xfrm>
            <a:off x="1568877" y="1865091"/>
            <a:ext cx="2976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Hand calculations </a:t>
            </a:r>
          </a:p>
        </p:txBody>
      </p:sp>
    </p:spTree>
    <p:extLst>
      <p:ext uri="{BB962C8B-B14F-4D97-AF65-F5344CB8AC3E}">
        <p14:creationId xmlns:p14="http://schemas.microsoft.com/office/powerpoint/2010/main" val="167119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 check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73975" y="662152"/>
            <a:ext cx="9279322" cy="5749158"/>
          </a:xfrm>
        </p:spPr>
        <p:txBody>
          <a:bodyPr>
            <a:normAutofit/>
          </a:bodyPr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1600" b="1" dirty="0"/>
              <a:t>Dome load =1144.8 kN.</a:t>
            </a:r>
          </a:p>
          <a:p>
            <a:r>
              <a:rPr lang="en-US" sz="1600" b="1" dirty="0"/>
              <a:t>Concrete weight = 2369.77×25 = 59244.25 kN.</a:t>
            </a:r>
          </a:p>
          <a:p>
            <a:r>
              <a:rPr lang="en-US" sz="1600" b="1" dirty="0"/>
              <a:t>Total dead load = concrete weight + dome load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>DL =</a:t>
            </a:r>
            <a:r>
              <a:rPr lang="en-US" sz="2000" b="1" dirty="0">
                <a:solidFill>
                  <a:srgbClr val="4B4F56"/>
                </a:solidFill>
                <a:latin typeface="inherit"/>
              </a:rPr>
              <a:t>59244.25 +1144.8 = </a:t>
            </a:r>
            <a:r>
              <a:rPr lang="en-US" sz="2000" b="1" dirty="0">
                <a:solidFill>
                  <a:srgbClr val="FF0000"/>
                </a:solidFill>
                <a:latin typeface="inherit"/>
              </a:rPr>
              <a:t>60389.05 kN</a:t>
            </a:r>
            <a:endParaRPr lang="en-US" sz="2800" b="1" dirty="0">
              <a:solidFill>
                <a:srgbClr val="FF0000"/>
              </a:solidFill>
            </a:endParaRP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400" b="1" dirty="0"/>
              <a:t>SAP2000 result: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B8B0F1D-2FC0-4DEA-8250-9ABFD8CD4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75" y="5623198"/>
            <a:ext cx="10151338" cy="999753"/>
          </a:xfrm>
          <a:prstGeom prst="rect">
            <a:avLst/>
          </a:prstGeom>
        </p:spPr>
      </p:pic>
      <p:sp>
        <p:nvSpPr>
          <p:cNvPr id="9" name="Rounded Rectangle 5">
            <a:extLst>
              <a:ext uri="{FF2B5EF4-FFF2-40B4-BE49-F238E27FC236}">
                <a16:creationId xmlns:a16="http://schemas.microsoft.com/office/drawing/2014/main" xmlns="" id="{7C6643FF-1310-4B60-BE22-FA1BBE75C5FF}"/>
              </a:ext>
            </a:extLst>
          </p:cNvPr>
          <p:cNvSpPr/>
          <p:nvPr/>
        </p:nvSpPr>
        <p:spPr>
          <a:xfrm>
            <a:off x="6095241" y="6267192"/>
            <a:ext cx="1140284" cy="288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63916" y="4130989"/>
                <a:ext cx="7262649" cy="6313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Error% 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𝟔𝟐𝟔𝟐𝟖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𝟖𝟗𝟕</m:t>
                        </m:r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𝟔𝟎𝟑𝟖𝟗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𝟎𝟓</m:t>
                        </m:r>
                        <m:r>
                          <a:rPr lang="en-US" sz="24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𝟔𝟐𝟔𝟐𝟖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𝟖𝟗𝟕</m:t>
                        </m:r>
                      </m:den>
                    </m:f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×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𝟏𝟎𝟎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%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3.6% &lt; 5%      Ok</a:t>
                </a:r>
                <a:endParaRPr lang="en-US" b="1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916" y="4130989"/>
                <a:ext cx="7262649" cy="631391"/>
              </a:xfrm>
              <a:prstGeom prst="rect">
                <a:avLst/>
              </a:prstGeom>
              <a:blipFill>
                <a:blip r:embed="rId3"/>
                <a:stretch>
                  <a:fillRect l="-671" b="-8738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0" t="30244" r="50080" b="4365"/>
          <a:stretch/>
        </p:blipFill>
        <p:spPr>
          <a:xfrm>
            <a:off x="7788166" y="1173162"/>
            <a:ext cx="4348523" cy="32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1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37688" y="1562458"/>
                <a:ext cx="11928188" cy="4572000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</a:rPr>
                  <a:t>Dome</a:t>
                </a:r>
              </a:p>
              <a:p>
                <a:r>
                  <a:rPr lang="en-US" sz="2400" dirty="0"/>
                  <a:t>Hand calculation: </a:t>
                </a:r>
              </a:p>
              <a:p>
                <a:r>
                  <a:rPr lang="en-US" sz="2400" dirty="0"/>
                  <a:t> </a:t>
                </a:r>
                <a:r>
                  <a:rPr lang="en-US" b="1" dirty="0">
                    <a:solidFill>
                      <a:srgbClr val="FF0000"/>
                    </a:solidFill>
                  </a:rPr>
                  <a:t>Reaction from dead load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/>
                  <a:t>= 280KN</a:t>
                </a:r>
              </a:p>
              <a:p>
                <a:endParaRPr lang="en-US" sz="2400" dirty="0"/>
              </a:p>
              <a:p>
                <a:r>
                  <a:rPr lang="en-US" dirty="0"/>
                  <a:t> Error%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280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279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792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280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/>
                  <a:t> = 0.07% &lt; 5%      Ok.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37688" y="1562458"/>
                <a:ext cx="11928188" cy="4572000"/>
              </a:xfrm>
              <a:blipFill>
                <a:blip r:embed="rId2"/>
                <a:stretch>
                  <a:fillRect l="-1585" t="-1733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 descr="من الديد واللايف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742" y="3827438"/>
            <a:ext cx="7201989" cy="28632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8685060" y="5753055"/>
            <a:ext cx="727355" cy="214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23436" y="3386793"/>
            <a:ext cx="4777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SAP2000 results: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3" t="28178" r="16069" b="8117"/>
          <a:stretch/>
        </p:blipFill>
        <p:spPr>
          <a:xfrm>
            <a:off x="-29540" y="3934057"/>
            <a:ext cx="4599137" cy="292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4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Equilibrium check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66649" y="1579179"/>
            <a:ext cx="10395034" cy="4572000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Minaret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/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dirty="0"/>
              <a:t>Hand calculation:</a:t>
            </a:r>
          </a:p>
          <a:p>
            <a:r>
              <a:rPr lang="en-US" sz="2400" dirty="0"/>
              <a:t> </a:t>
            </a:r>
            <a:r>
              <a:rPr lang="en-US" b="1" dirty="0">
                <a:solidFill>
                  <a:srgbClr val="FF0000"/>
                </a:solidFill>
              </a:rPr>
              <a:t>Reaction from dead load 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= 4392 KN</a:t>
            </a:r>
          </a:p>
          <a:p>
            <a:endParaRPr lang="en-US" sz="2400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0785" y="4086807"/>
            <a:ext cx="6823166" cy="2612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76511" y="3403514"/>
            <a:ext cx="5692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SAP2000 result: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3461657"/>
                <a:ext cx="6684243" cy="985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Error%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4392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4392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4392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400" dirty="0"/>
                  <a:t> = 0% &lt; 5%  </a:t>
                </a:r>
                <a:r>
                  <a:rPr lang="en-US" sz="2400" dirty="0">
                    <a:solidFill>
                      <a:srgbClr val="C00000"/>
                    </a:solidFill>
                  </a:rPr>
                  <a:t>Ok.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61657"/>
                <a:ext cx="6684243" cy="985911"/>
              </a:xfrm>
              <a:prstGeom prst="rect">
                <a:avLst/>
              </a:prstGeom>
              <a:blipFill>
                <a:blip r:embed="rId3"/>
                <a:stretch>
                  <a:fillRect l="-1369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7487818" y="5836086"/>
            <a:ext cx="727355" cy="214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690" y="0"/>
            <a:ext cx="1712586" cy="408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8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5FCB78-ACD6-4A28-9BAA-2A0F77AD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Base reaction from live load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D7A91B-9960-4683-A35B-C853B8CE3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10530509" cy="4572000"/>
          </a:xfrm>
        </p:spPr>
        <p:txBody>
          <a:bodyPr/>
          <a:lstStyle/>
          <a:p>
            <a:r>
              <a:rPr lang="en-US" sz="2400" b="1" dirty="0"/>
              <a:t>Hand calculation: </a:t>
            </a:r>
          </a:p>
          <a:p>
            <a:r>
              <a:rPr lang="en-US" sz="2400" dirty="0"/>
              <a:t>R=2×(3.9×3.9-0.9×0.9)×11</a:t>
            </a:r>
            <a:r>
              <a:rPr lang="en-US" sz="2400" dirty="0">
                <a:solidFill>
                  <a:srgbClr val="FF0000"/>
                </a:solidFill>
              </a:rPr>
              <a:t>=  316.8 kN</a:t>
            </a:r>
            <a:endParaRPr lang="en-US" sz="2400" dirty="0"/>
          </a:p>
          <a:p>
            <a:endParaRPr lang="en-US" dirty="0"/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From SAP2000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s-ES" sz="2400" dirty="0"/>
              <a:t/>
            </a:r>
            <a:br>
              <a:rPr lang="es-ES" sz="2400" dirty="0"/>
            </a:br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563AC7E-171F-4DBE-818B-77430C4D0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76" y="3429000"/>
            <a:ext cx="8810625" cy="1952625"/>
          </a:xfrm>
          <a:prstGeom prst="rect">
            <a:avLst/>
          </a:prstGeom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xmlns="" id="{86715EF9-A84E-4BDB-AFDE-D39586733DD7}"/>
              </a:ext>
            </a:extLst>
          </p:cNvPr>
          <p:cNvSpPr/>
          <p:nvPr/>
        </p:nvSpPr>
        <p:spPr>
          <a:xfrm>
            <a:off x="5021977" y="4914512"/>
            <a:ext cx="727355" cy="214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644" y="5505062"/>
            <a:ext cx="64293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5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885771-60EC-4910-B74D-F55C934B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Base reaction from Supper imposed load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C85CCE-93CD-4183-8516-C6A810E32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10901570" cy="4572000"/>
          </a:xfrm>
        </p:spPr>
        <p:txBody>
          <a:bodyPr/>
          <a:lstStyle/>
          <a:p>
            <a:r>
              <a:rPr lang="en-US" sz="2400" b="1" dirty="0"/>
              <a:t>Hand calculation:</a:t>
            </a:r>
          </a:p>
          <a:p>
            <a:r>
              <a:rPr lang="en-US" sz="2400" dirty="0"/>
              <a:t>R=1.5×8×30×3.2= </a:t>
            </a:r>
            <a:r>
              <a:rPr lang="en-US" sz="2400" dirty="0">
                <a:solidFill>
                  <a:srgbClr val="FF0000"/>
                </a:solidFill>
              </a:rPr>
              <a:t>1152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kN</a:t>
            </a:r>
            <a:r>
              <a:rPr lang="en-US" sz="2400" dirty="0"/>
              <a:t> </a:t>
            </a:r>
          </a:p>
          <a:p>
            <a:endParaRPr lang="en-US" dirty="0"/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From SAP2000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E03D6B-9A03-4747-84F8-EC2B3739C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372" y="3443701"/>
            <a:ext cx="8810625" cy="1952625"/>
          </a:xfrm>
          <a:prstGeom prst="rect">
            <a:avLst/>
          </a:prstGeom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xmlns="" id="{BC410553-A66E-43E3-8BF0-061F2073D620}"/>
              </a:ext>
            </a:extLst>
          </p:cNvPr>
          <p:cNvSpPr/>
          <p:nvPr/>
        </p:nvSpPr>
        <p:spPr>
          <a:xfrm>
            <a:off x="5606425" y="5150666"/>
            <a:ext cx="727355" cy="21426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A5DB053-98BB-4D00-950E-6F1F49B9B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53" y="5748337"/>
            <a:ext cx="589597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Stress-Strain relationship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608510" y="1600200"/>
                <a:ext cx="10477071" cy="4572000"/>
              </a:xfrm>
            </p:spPr>
            <p:txBody>
              <a:bodyPr/>
              <a:lstStyle/>
              <a:p>
                <a:r>
                  <a:rPr lang="en-US" sz="2800" dirty="0"/>
                  <a:t>Moment</a:t>
                </a:r>
                <a:endParaRPr lang="en-US" sz="3200" dirty="0"/>
              </a:p>
              <a:p>
                <a:r>
                  <a:rPr lang="en-US" sz="2400" dirty="0"/>
                  <a:t>Hand calculation:</a:t>
                </a:r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𝟑𝟓</m:t>
                              </m:r>
                            </m:e>
                            <m:sup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𝟑𝟓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𝒌𝑵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sz="2400" b="1" dirty="0"/>
              </a:p>
              <a:p>
                <a:endParaRPr lang="en-US" sz="3200" dirty="0"/>
              </a:p>
              <a:p>
                <a:r>
                  <a:rPr lang="en-US" sz="2400" dirty="0"/>
                  <a:t>SAP2000 results: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400" b="1" dirty="0"/>
                  <a:t> =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𝟎𝟗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𝒌𝑵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4" name="Tex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608510" y="1600200"/>
                <a:ext cx="10477071" cy="4572000"/>
              </a:xfrm>
              <a:blipFill>
                <a:blip r:embed="rId2"/>
                <a:stretch>
                  <a:fillRect l="-2094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C409F3C-5955-4BA8-9596-0953EC5C8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532" y="5162550"/>
            <a:ext cx="5915025" cy="1009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9062" y="76200"/>
            <a:ext cx="787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Fawzi</a:t>
            </a:r>
            <a:endParaRPr lang="ar-J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Stress-Strain relationship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104899" y="1593669"/>
                <a:ext cx="9980683" cy="4578531"/>
              </a:xfrm>
            </p:spPr>
            <p:txBody>
              <a:bodyPr/>
              <a:lstStyle/>
              <a:p>
                <a:r>
                  <a:rPr lang="en-US" sz="2400" b="1" dirty="0"/>
                  <a:t>Shear in slab</a:t>
                </a:r>
              </a:p>
              <a:p>
                <a:r>
                  <a:rPr lang="en-US" sz="2400" u="sng" dirty="0"/>
                  <a:t>Hand calculation</a:t>
                </a:r>
                <a:r>
                  <a:rPr lang="en-US" sz="2400" dirty="0"/>
                  <a:t>:</a:t>
                </a:r>
                <a:endParaRPr lang="en-US" sz="2400" i="1" dirty="0"/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r>
                  <a:rPr lang="en-US" sz="2400" dirty="0"/>
                  <a:t>/m</a:t>
                </a:r>
              </a:p>
              <a:p>
                <a:pPr algn="ctr"/>
                <a:endParaRPr lang="en-US" sz="2400" dirty="0"/>
              </a:p>
              <a:p>
                <a:r>
                  <a:rPr lang="en-US" sz="2400" u="sng" dirty="0"/>
                  <a:t>SAP2000 result</a:t>
                </a:r>
                <a:r>
                  <a:rPr lang="en-US" sz="2400" dirty="0"/>
                  <a:t>: 2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26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r>
                  <a:rPr lang="en-US" sz="2400" dirty="0"/>
                  <a:t>/m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104899" y="1593669"/>
                <a:ext cx="9980683" cy="4578531"/>
              </a:xfrm>
              <a:blipFill>
                <a:blip r:embed="rId2"/>
                <a:stretch>
                  <a:fillRect l="-1832" t="-1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17518A0-AC42-46D4-A33B-19A16B379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08" y="5075583"/>
            <a:ext cx="7137184" cy="12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5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BACE5B-E10F-4B98-8BF5-5A0631EEA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01" y="99896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SAP2000 result: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A7708AC-8A44-4518-A60F-A0576F45A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452" y="1364974"/>
            <a:ext cx="7584231" cy="5493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8B36E8B-3A0A-4225-96E1-A5A1E97A1634}"/>
              </a:ext>
            </a:extLst>
          </p:cNvPr>
          <p:cNvSpPr txBox="1"/>
          <p:nvPr/>
        </p:nvSpPr>
        <p:spPr>
          <a:xfrm>
            <a:off x="0" y="1603513"/>
            <a:ext cx="3975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Shear value due to live load</a:t>
            </a:r>
          </a:p>
        </p:txBody>
      </p:sp>
    </p:spTree>
    <p:extLst>
      <p:ext uri="{BB962C8B-B14F-4D97-AF65-F5344CB8AC3E}">
        <p14:creationId xmlns:p14="http://schemas.microsoft.com/office/powerpoint/2010/main" val="39176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183" y="503237"/>
            <a:ext cx="9980682" cy="1096962"/>
          </a:xfrm>
        </p:spPr>
        <p:txBody>
          <a:bodyPr>
            <a:normAutofit/>
          </a:bodyPr>
          <a:lstStyle/>
          <a:p>
            <a:pPr lvl="2" algn="ctr" rtl="0">
              <a:lnSpc>
                <a:spcPct val="90000"/>
              </a:lnSpc>
              <a:spcBef>
                <a:spcPct val="0"/>
              </a:spcBef>
            </a:pPr>
            <a:r>
              <a:rPr lang="en-US" sz="3600" b="1" dirty="0"/>
              <a:t>Axial load</a:t>
            </a:r>
            <a:br>
              <a:rPr lang="en-US" sz="3600" b="1" dirty="0"/>
            </a:br>
            <a:endParaRPr lang="ar-JO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89186" y="1731641"/>
                <a:ext cx="6631162" cy="4572000"/>
              </a:xfrm>
            </p:spPr>
            <p:txBody>
              <a:bodyPr>
                <a:normAutofit lnSpcReduction="10000"/>
              </a:bodyPr>
              <a:lstStyle/>
              <a:p>
                <a:pPr/>
                <a:r>
                  <a:rPr lang="en-US" u="sng" dirty="0"/>
                  <a:t>Hand calculation</a:t>
                </a:r>
                <a:br>
                  <a:rPr lang="en-US" u="sng" dirty="0"/>
                </a:br>
                <a:r>
                  <a:rPr lang="en-US" u="sng" dirty="0"/>
                  <a:t/>
                </a:r>
                <a:br>
                  <a:rPr lang="en-US" u="sng" dirty="0"/>
                </a:br>
                <a:r>
                  <a:rPr lang="en-US" u="sng" dirty="0"/>
                  <a:t/>
                </a:r>
                <a:br>
                  <a:rPr lang="en-US" u="sng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445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𝑘𝑁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sz="2000" dirty="0"/>
                  <a:t>Error%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294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445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294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 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000" dirty="0"/>
                  <a:t> = 1.07% &lt; 10</a:t>
                </a:r>
                <a:r>
                  <a:rPr lang="en-US" sz="2000"/>
                  <a:t>%    </a:t>
                </a:r>
                <a:r>
                  <a:rPr lang="en-US" sz="2000" dirty="0"/>
                  <a:t>Ok.</a:t>
                </a:r>
              </a:p>
              <a:p>
                <a:r>
                  <a:rPr lang="en-US" dirty="0"/>
                  <a:t/>
                </a:r>
                <a:br>
                  <a:rPr lang="en-US" dirty="0"/>
                </a:br>
                <a:endParaRPr lang="ar-JO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89186" y="1731641"/>
                <a:ext cx="6631162" cy="4572000"/>
              </a:xfrm>
              <a:blipFill>
                <a:blip r:embed="rId2"/>
                <a:stretch>
                  <a:fillRect l="-2298" t="-1867"/>
                </a:stretch>
              </a:blipFill>
            </p:spPr>
            <p:txBody>
              <a:bodyPr/>
              <a:lstStyle/>
              <a:p>
                <a:r>
                  <a:rPr lang="ar-J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142239" y="1505606"/>
            <a:ext cx="5445252" cy="4572001"/>
          </a:xfrm>
        </p:spPr>
        <p:txBody>
          <a:bodyPr/>
          <a:lstStyle/>
          <a:p>
            <a:r>
              <a:rPr lang="en-US" u="sng" dirty="0"/>
              <a:t>SAP2000</a:t>
            </a:r>
            <a:r>
              <a:rPr lang="en-US" dirty="0"/>
              <a:t>:</a:t>
            </a:r>
          </a:p>
          <a:p>
            <a:endParaRPr lang="ar-JO" dirty="0"/>
          </a:p>
        </p:txBody>
      </p:sp>
      <p:pic>
        <p:nvPicPr>
          <p:cNvPr id="1026" name="Picture 2" descr="ax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85" y="1911142"/>
            <a:ext cx="5892156" cy="48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74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Deflection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79269" y="1613262"/>
            <a:ext cx="11064240" cy="4572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Allowable deflection criteria</a:t>
            </a:r>
            <a:endParaRPr lang="en-US" sz="2800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4217" r="1024" b="2374"/>
          <a:stretch/>
        </p:blipFill>
        <p:spPr bwMode="auto">
          <a:xfrm>
            <a:off x="1658982" y="2510154"/>
            <a:ext cx="9013371" cy="4217217"/>
          </a:xfrm>
          <a:prstGeom prst="rect">
            <a:avLst/>
          </a:prstGeom>
          <a:ln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6238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Deflection check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04899" y="1600199"/>
            <a:ext cx="10524723" cy="4916511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Allowable deflection:</a:t>
            </a:r>
            <a:endParaRPr lang="en-US" sz="3400" dirty="0"/>
          </a:p>
          <a:p>
            <a:endParaRPr lang="en-US" sz="3400" dirty="0"/>
          </a:p>
          <a:p>
            <a:r>
              <a:rPr lang="en-US" sz="2400" dirty="0"/>
              <a:t>U</a:t>
            </a:r>
            <a:r>
              <a:rPr lang="en-US" sz="2400" baseline="-25000" dirty="0"/>
              <a:t>3</a:t>
            </a:r>
            <a:r>
              <a:rPr lang="en-US" sz="2400" dirty="0"/>
              <a:t>=7.2/240 = </a:t>
            </a:r>
            <a:r>
              <a:rPr lang="en-US" sz="2400" dirty="0" smtClean="0"/>
              <a:t>0.03m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Immediate deflection : 0.0193 m .</a:t>
            </a:r>
          </a:p>
          <a:p>
            <a:r>
              <a:rPr lang="en-US" sz="2400" dirty="0" smtClean="0"/>
              <a:t>Long term deflection : 0.0216 m.</a:t>
            </a:r>
            <a:endParaRPr lang="en-US" sz="24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89448" y="1600199"/>
            <a:ext cx="5445252" cy="4572001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400" u="sng" dirty="0"/>
              <a:t>SAP2000 result</a:t>
            </a:r>
            <a:r>
              <a:rPr lang="en-US" sz="2400" dirty="0"/>
              <a:t>: 0.01664m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def1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7" b="66357"/>
          <a:stretch/>
        </p:blipFill>
        <p:spPr bwMode="auto">
          <a:xfrm>
            <a:off x="5489448" y="2710923"/>
            <a:ext cx="6310666" cy="1658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54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Deflection in the exterior columns</a:t>
            </a:r>
          </a:p>
        </p:txBody>
      </p:sp>
      <p:pic>
        <p:nvPicPr>
          <p:cNvPr id="5" name="Picture 4" descr="def1B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4" t="30727" b="29082"/>
          <a:stretch/>
        </p:blipFill>
        <p:spPr bwMode="auto">
          <a:xfrm>
            <a:off x="6665842" y="2469334"/>
            <a:ext cx="4840880" cy="2358889"/>
          </a:xfrm>
          <a:prstGeom prst="rect">
            <a:avLst/>
          </a:prstGeom>
          <a:noFill/>
        </p:spPr>
      </p:pic>
      <p:pic>
        <p:nvPicPr>
          <p:cNvPr id="6" name="Content Placeholder 5" descr="def1C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30726" r="2433" b="29082"/>
          <a:stretch/>
        </p:blipFill>
        <p:spPr bwMode="auto">
          <a:xfrm>
            <a:off x="834887" y="2469333"/>
            <a:ext cx="5711686" cy="235888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980773" y="5441133"/>
                <a:ext cx="10211227" cy="1023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tx1"/>
                    </a:solidFill>
                  </a:rPr>
                  <a:t>U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 =</a:t>
                </a:r>
                <a14:m>
                  <m:oMath xmlns:m="http://schemas.openxmlformats.org/officeDocument/2006/math"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𝟎𝟏𝟔𝟔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𝟎𝟎𝟖𝟕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𝟎𝟎𝟒𝟖𝟐</m:t>
                        </m:r>
                      </m:num>
                      <m:den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𝟖𝟒</m:t>
                    </m:r>
                    <m:r>
                      <a:rPr lang="en-US" sz="2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baseline="-25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800" b="1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m &lt; 0.03 m.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773" y="5441133"/>
                <a:ext cx="10211227" cy="1023037"/>
              </a:xfrm>
              <a:prstGeom prst="rect">
                <a:avLst/>
              </a:prstGeom>
              <a:blipFill>
                <a:blip r:embed="rId4"/>
                <a:stretch>
                  <a:fillRect l="-1254" t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545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84663" y="2795451"/>
            <a:ext cx="943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cap="all" dirty="0" err="1"/>
              <a:t>Statical</a:t>
            </a:r>
            <a:r>
              <a:rPr lang="en-US" sz="3600" b="1" i="1" u="sng" cap="all" dirty="0"/>
              <a:t> DESIGN &amp; DETAILING</a:t>
            </a:r>
            <a:endParaRPr lang="en-US" sz="3600" i="1" u="sng" dirty="0"/>
          </a:p>
        </p:txBody>
      </p:sp>
    </p:spTree>
    <p:extLst>
      <p:ext uri="{BB962C8B-B14F-4D97-AF65-F5344CB8AC3E}">
        <p14:creationId xmlns:p14="http://schemas.microsoft.com/office/powerpoint/2010/main" val="39033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b="1" cap="all" dirty="0"/>
              <a:t>DESIGN &amp; DETAILING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lvl="1">
              <a:spcBef>
                <a:spcPts val="1200"/>
              </a:spcBef>
            </a:pPr>
            <a:r>
              <a:rPr lang="en-US" sz="2400" b="1" u="sng" dirty="0"/>
              <a:t>For slab</a:t>
            </a:r>
            <a:r>
              <a:rPr lang="en-US" sz="2400" b="1" dirty="0"/>
              <a:t>:</a:t>
            </a: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91"/>
          <a:stretch/>
        </p:blipFill>
        <p:spPr>
          <a:xfrm>
            <a:off x="0" y="2116183"/>
            <a:ext cx="9052560" cy="47418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65186" y="1654518"/>
            <a:ext cx="438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result is: 37 </a:t>
            </a:r>
            <a:r>
              <a:rPr lang="en-US" sz="2400" dirty="0" err="1"/>
              <a:t>KN.m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525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Steel reinforcement for slab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1399144" y="1743891"/>
                <a:ext cx="9392194" cy="4572000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𝑆𝑡𝑒𝑒𝑙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𝑟𝑎𝑡𝑖𝑜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85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28</m:t>
                              </m:r>
                            </m:e>
                            <m:sub/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420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61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37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^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28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170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400" dirty="0"/>
              </a:p>
              <a:p>
                <a:pPr algn="ctr"/>
                <a:endParaRPr lang="ar-SA" sz="2400" dirty="0"/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r>
                  <a:rPr lang="en-US" sz="2400" dirty="0"/>
                  <a:t> = 3.48 ×10</a:t>
                </a:r>
                <a:r>
                  <a:rPr lang="en-US" sz="2400" baseline="30000" dirty="0"/>
                  <a:t>-3 </a:t>
                </a:r>
                <a:endParaRPr lang="ar-SA" sz="2400" dirty="0"/>
              </a:p>
              <a:p>
                <a:pPr algn="ctr"/>
                <a:r>
                  <a:rPr lang="en-US" sz="2400" baseline="-25000" dirty="0"/>
                  <a:t>As </a:t>
                </a:r>
                <a:r>
                  <a:rPr lang="en-US" sz="2400" dirty="0"/>
                  <a:t>=  ρbd 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00348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170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593</m:t>
                    </m:r>
                  </m:oMath>
                </a14:m>
                <a:r>
                  <a:rPr lang="en-US" sz="2400" dirty="0"/>
                  <a:t>mm</a:t>
                </a:r>
                <a:r>
                  <a:rPr lang="en-US" sz="2400" baseline="30000" dirty="0"/>
                  <a:t>2</a:t>
                </a:r>
              </a:p>
              <a:p>
                <a:pPr algn="ctr"/>
                <a:endParaRPr lang="en-US" sz="2400" baseline="30000" dirty="0"/>
              </a:p>
              <a:p>
                <a:pPr algn="ctr"/>
                <a:r>
                  <a:rPr lang="en-US" sz="2400" dirty="0"/>
                  <a:t>Area of steel that we used Ø12\200mm.</a:t>
                </a:r>
              </a:p>
              <a:p>
                <a:pPr algn="ctr"/>
                <a:r>
                  <a:rPr lang="en-US" sz="2400" baseline="30000" dirty="0"/>
                  <a:t> </a:t>
                </a:r>
                <a:endParaRPr lang="en-US" sz="2400" dirty="0"/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1399144" y="1743891"/>
                <a:ext cx="9392194" cy="4572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26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Slab detailing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0" b="19103"/>
          <a:stretch/>
        </p:blipFill>
        <p:spPr bwMode="auto">
          <a:xfrm>
            <a:off x="1226532" y="2008050"/>
            <a:ext cx="9737418" cy="33085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233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Beam(0.5*2.5) internal moment (static)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5" y="1567543"/>
            <a:ext cx="9528709" cy="529045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916681" y="4611569"/>
            <a:ext cx="542652" cy="444000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818484" y="2455817"/>
            <a:ext cx="2534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Mu=660KN.m</a:t>
            </a:r>
          </a:p>
        </p:txBody>
      </p:sp>
    </p:spTree>
    <p:extLst>
      <p:ext uri="{BB962C8B-B14F-4D97-AF65-F5344CB8AC3E}">
        <p14:creationId xmlns:p14="http://schemas.microsoft.com/office/powerpoint/2010/main" val="23321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337" y="1698171"/>
            <a:ext cx="468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Beams reinforcement: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5710BD4-6376-4B20-9AA4-0E0B22A8F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2" y="2750446"/>
            <a:ext cx="12017237" cy="251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9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Beams detailing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894114"/>
            <a:ext cx="4185557" cy="47106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989" y="1436914"/>
            <a:ext cx="3474720" cy="51678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5291" y="1606731"/>
            <a:ext cx="377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0.5*1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14709" y="5656217"/>
            <a:ext cx="2155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0.5*2.5</a:t>
            </a:r>
          </a:p>
        </p:txBody>
      </p:sp>
    </p:spTree>
    <p:extLst>
      <p:ext uri="{BB962C8B-B14F-4D97-AF65-F5344CB8AC3E}">
        <p14:creationId xmlns:p14="http://schemas.microsoft.com/office/powerpoint/2010/main" val="74080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Columns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0C20E82-E80F-47BB-8FDC-5A2A14819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21" y="2229333"/>
            <a:ext cx="12220723" cy="288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Columns detailing 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7" b="10324"/>
          <a:stretch/>
        </p:blipFill>
        <p:spPr bwMode="auto">
          <a:xfrm>
            <a:off x="59372" y="4140926"/>
            <a:ext cx="2866708" cy="27170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04" y="1763486"/>
            <a:ext cx="3793342" cy="5094514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5" b="24987"/>
          <a:stretch/>
        </p:blipFill>
        <p:spPr bwMode="auto">
          <a:xfrm>
            <a:off x="59372" y="1358536"/>
            <a:ext cx="3506788" cy="2769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166" y="3278777"/>
            <a:ext cx="3792516" cy="357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2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Minaret: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872049" cy="1086259"/>
          </a:xfrm>
        </p:spPr>
        <p:txBody>
          <a:bodyPr>
            <a:normAutofit/>
          </a:bodyPr>
          <a:lstStyle/>
          <a:p>
            <a:r>
              <a:rPr lang="en-US" sz="2400" dirty="0"/>
              <a:t>Minaret slab:</a:t>
            </a:r>
          </a:p>
          <a:p>
            <a:r>
              <a:rPr lang="en-US" sz="2400" dirty="0"/>
              <a:t>Mu = 10.6KN.m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86459"/>
            <a:ext cx="5460274" cy="41715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61" b="38982"/>
          <a:stretch/>
        </p:blipFill>
        <p:spPr>
          <a:xfrm>
            <a:off x="5791366" y="3722914"/>
            <a:ext cx="6286682" cy="18941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9173" y="1606731"/>
            <a:ext cx="5191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Minaret slab detailing:</a:t>
            </a:r>
          </a:p>
        </p:txBody>
      </p:sp>
    </p:spTree>
    <p:extLst>
      <p:ext uri="{BB962C8B-B14F-4D97-AF65-F5344CB8AC3E}">
        <p14:creationId xmlns:p14="http://schemas.microsoft.com/office/powerpoint/2010/main" val="38049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Minaret walls detailing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5" b="14183"/>
          <a:stretch/>
        </p:blipFill>
        <p:spPr bwMode="auto">
          <a:xfrm>
            <a:off x="3025498" y="1434736"/>
            <a:ext cx="6139485" cy="54232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566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Dome detailing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" b="2534"/>
          <a:stretch/>
        </p:blipFill>
        <p:spPr bwMode="auto">
          <a:xfrm>
            <a:off x="4076744" y="1593669"/>
            <a:ext cx="4139793" cy="5264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3784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Panel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7463" y="2967335"/>
            <a:ext cx="4201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Mu = 3371 </a:t>
            </a:r>
            <a:r>
              <a:rPr lang="en-US" sz="2400" dirty="0" err="1"/>
              <a:t>KN.m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1074" y="1585889"/>
            <a:ext cx="3918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Maximum moment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70B7BF-01D1-480B-9706-5CF0CC6EA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133600"/>
            <a:ext cx="6971771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0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Panel detailing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3" b="13239"/>
          <a:stretch/>
        </p:blipFill>
        <p:spPr>
          <a:xfrm>
            <a:off x="3095898" y="1344797"/>
            <a:ext cx="5526798" cy="5513203"/>
          </a:xfrm>
        </p:spPr>
      </p:pic>
    </p:spTree>
    <p:extLst>
      <p:ext uri="{BB962C8B-B14F-4D97-AF65-F5344CB8AC3E}">
        <p14:creationId xmlns:p14="http://schemas.microsoft.com/office/powerpoint/2010/main" val="99208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D94C075-9126-440C-8EE5-DC48C085F9B4}"/>
              </a:ext>
            </a:extLst>
          </p:cNvPr>
          <p:cNvSpPr txBox="1"/>
          <p:nvPr/>
        </p:nvSpPr>
        <p:spPr>
          <a:xfrm>
            <a:off x="1762537" y="13252"/>
            <a:ext cx="86669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u="sng" dirty="0">
                <a:latin typeface="+mj-lt"/>
              </a:rPr>
              <a:t>Dynamic analysis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8F6A871-92B7-48CD-9F85-3E2261612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63" y="1245198"/>
            <a:ext cx="7466067" cy="55995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382704" y="197918"/>
            <a:ext cx="6463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Aref</a:t>
            </a:r>
            <a:endParaRPr lang="ar-J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3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08BDA061-36B0-4FEF-919A-ACD415E8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Location classification zone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D84AD2E-2496-4375-85BC-91822511F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14" y="1364974"/>
            <a:ext cx="7277453" cy="541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8AEBA9-B580-4361-8DB9-C19FB4D13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Site soil classification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8A8C77A-554C-4AB3-BC8D-5E0036CE4C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" b="3201"/>
          <a:stretch/>
        </p:blipFill>
        <p:spPr>
          <a:xfrm>
            <a:off x="0" y="1474304"/>
            <a:ext cx="12197258" cy="390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9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E1814E-55CF-492B-933F-A3EBF0431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58" y="0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Fa &amp; Fv based on site soil classification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F3BC021-7CC2-4D08-8589-683CAD20B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633" y="1351722"/>
            <a:ext cx="7934733" cy="55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9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5D9A9620-EA11-48F2-953A-60397CC1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 &amp; Fv based on site soil classification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A84368E-FACC-470E-A13F-07527E376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=0.2 g </a:t>
            </a:r>
            <a:endParaRPr lang="ar-J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 class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</a:t>
            </a:r>
            <a:endParaRPr lang="ar-J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=1.25*Z=0.25</a:t>
            </a:r>
            <a:endParaRPr lang="ar-J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=2.5 Z =0.5 </a:t>
            </a:r>
            <a:endParaRPr lang="ar-J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 =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Fv = 1 </a:t>
            </a:r>
            <a:endParaRPr lang="ar-J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 = (2/3) X SMs = 2/3 *Fa*Ss =2/3*1*0.5 = 0.334 SD1 =2/3* SM1 = 2/3 *Fv*S1 = 2/3 *1*0.25 = 0.167</a:t>
            </a:r>
          </a:p>
        </p:txBody>
      </p:sp>
    </p:spTree>
    <p:extLst>
      <p:ext uri="{BB962C8B-B14F-4D97-AF65-F5344CB8AC3E}">
        <p14:creationId xmlns:p14="http://schemas.microsoft.com/office/powerpoint/2010/main" val="258227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A1C099-0AFB-41B0-86BA-B9D41EB14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Occupancy type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8B0140B-1BDA-4911-81DD-2E030EF7BD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" b="14845"/>
          <a:stretch/>
        </p:blipFill>
        <p:spPr>
          <a:xfrm>
            <a:off x="1104900" y="1377029"/>
            <a:ext cx="10603998" cy="548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4D534B-CB7C-472F-8E71-BF9B013C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Importance factor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DE8803F-4F9A-4C4F-9233-CEB1A8615D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" t="22216" r="1739" b="14771"/>
          <a:stretch/>
        </p:blipFill>
        <p:spPr>
          <a:xfrm>
            <a:off x="0" y="2334783"/>
            <a:ext cx="12192000" cy="277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2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A710A5-9EF7-4E00-9650-4826B150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Seismic design category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8C4900B-F19B-4D90-91A6-83BECF1BD0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65741" r="3802" b="734"/>
          <a:stretch/>
        </p:blipFill>
        <p:spPr>
          <a:xfrm>
            <a:off x="2943326" y="4028317"/>
            <a:ext cx="6303828" cy="2458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8799032-4FA6-45AF-B0D9-F75A9582FA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8" t="12340" r="4016" b="51841"/>
          <a:stretch/>
        </p:blipFill>
        <p:spPr>
          <a:xfrm>
            <a:off x="3220520" y="1537251"/>
            <a:ext cx="5749439" cy="245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3F364D-DDC8-40EF-BC67-78F8BE13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Period calculations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CABB2E-134F-475D-BABC-38370ECAC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90" y="1524001"/>
            <a:ext cx="1097331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8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9DE236-A496-4C12-8095-729836A7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Period calculations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5124EE2-6AEE-45D4-8BD8-79FAC75D3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60" y="1620078"/>
            <a:ext cx="11147454" cy="516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9B30C9-0CE7-4927-8E99-816CCB22B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Equivalent Static Force using SAP2000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9E7EFA-601E-4D24-A5FD-34C12E3EBC89}"/>
              </a:ext>
            </a:extLst>
          </p:cNvPr>
          <p:cNvSpPr/>
          <p:nvPr/>
        </p:nvSpPr>
        <p:spPr>
          <a:xfrm>
            <a:off x="3048000" y="310583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4B4F56"/>
                </a:solidFill>
                <a:latin typeface="Helvetica" panose="020B0604020202020204" pitchFamily="34" charset="0"/>
              </a:rPr>
              <a:t>Vx</a:t>
            </a:r>
            <a:r>
              <a:rPr lang="en-US" sz="3200" b="1" dirty="0">
                <a:solidFill>
                  <a:srgbClr val="4B4F56"/>
                </a:solidFill>
                <a:latin typeface="Helvetica" panose="020B0604020202020204" pitchFamily="34" charset="0"/>
              </a:rPr>
              <a:t> from SAP2000 = 7839 kN</a:t>
            </a:r>
          </a:p>
          <a:p>
            <a:endParaRPr lang="en-US" sz="3200" b="1" dirty="0">
              <a:solidFill>
                <a:srgbClr val="4B4F56"/>
              </a:solidFill>
              <a:latin typeface="Helvetica" panose="020B0604020202020204" pitchFamily="34" charset="0"/>
            </a:endParaRPr>
          </a:p>
          <a:p>
            <a:r>
              <a:rPr lang="en-US" sz="3200" b="1" dirty="0" err="1">
                <a:solidFill>
                  <a:srgbClr val="4B4F56"/>
                </a:solidFill>
                <a:latin typeface="Helvetica" panose="020B0604020202020204" pitchFamily="34" charset="0"/>
              </a:rPr>
              <a:t>Vy</a:t>
            </a:r>
            <a:r>
              <a:rPr lang="en-US" sz="3200" b="1" dirty="0">
                <a:solidFill>
                  <a:srgbClr val="4B4F56"/>
                </a:solidFill>
                <a:latin typeface="Helvetica" panose="020B0604020202020204" pitchFamily="34" charset="0"/>
              </a:rPr>
              <a:t> from SAP2000 = 7839 kN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043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E1B5E-CDEA-4F8F-82BF-1DA79D7D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Ultimate load combinations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07EDA1-AF28-4FD6-AF66-3FC822BDA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80" y="1386825"/>
            <a:ext cx="8480322" cy="547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D00502-E0AC-402B-B126-4800BC8F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59" y="0"/>
            <a:ext cx="9980682" cy="1096962"/>
          </a:xfrm>
        </p:spPr>
        <p:txBody>
          <a:bodyPr/>
          <a:lstStyle/>
          <a:p>
            <a:pPr algn="ctr"/>
            <a:r>
              <a:rPr lang="en-US" dirty="0"/>
              <a:t>DYNAMIC DESIGN &amp; DETAILING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4F17E01-279D-4182-9941-B3466E175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48" y="1349460"/>
            <a:ext cx="8200103" cy="550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38EAE0-DCE3-417A-A377-19F9C3842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&amp; COLUMN CENTERLINES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53C4765-02EF-4365-A58D-CCC5887743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8068"/>
          <a:stretch/>
        </p:blipFill>
        <p:spPr>
          <a:xfrm rot="16200000">
            <a:off x="3405824" y="1385245"/>
            <a:ext cx="5378834" cy="5566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1C46B45-94D4-4509-AEF3-6573729999FE}"/>
              </a:ext>
            </a:extLst>
          </p:cNvPr>
          <p:cNvSpPr txBox="1"/>
          <p:nvPr/>
        </p:nvSpPr>
        <p:spPr>
          <a:xfrm>
            <a:off x="530087" y="2107096"/>
            <a:ext cx="257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BASMENT 2</a:t>
            </a:r>
          </a:p>
        </p:txBody>
      </p:sp>
    </p:spTree>
    <p:extLst>
      <p:ext uri="{BB962C8B-B14F-4D97-AF65-F5344CB8AC3E}">
        <p14:creationId xmlns:p14="http://schemas.microsoft.com/office/powerpoint/2010/main" val="5293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37A1D7-7C75-4520-9837-38A2D1CA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&amp; COLUMN CENTERLINES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1F0825-0EF2-4886-9FF0-214579F0A0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1" b="14058"/>
          <a:stretch/>
        </p:blipFill>
        <p:spPr>
          <a:xfrm rot="16200000">
            <a:off x="3431455" y="1360802"/>
            <a:ext cx="5401218" cy="544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BB6E37-004C-4283-AA95-DE1248582B94}"/>
              </a:ext>
            </a:extLst>
          </p:cNvPr>
          <p:cNvSpPr txBox="1"/>
          <p:nvPr/>
        </p:nvSpPr>
        <p:spPr>
          <a:xfrm>
            <a:off x="530087" y="2107096"/>
            <a:ext cx="257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BASMENT 2</a:t>
            </a:r>
          </a:p>
        </p:txBody>
      </p:sp>
    </p:spTree>
    <p:extLst>
      <p:ext uri="{BB962C8B-B14F-4D97-AF65-F5344CB8AC3E}">
        <p14:creationId xmlns:p14="http://schemas.microsoft.com/office/powerpoint/2010/main" val="30194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E05EED-4AF2-42A1-B771-215A0510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&amp; COLUMN CENTERLINES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D26F48F-0A65-45B2-BE50-732A2FB2D7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36731" y="137279"/>
            <a:ext cx="5472812" cy="78162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E4D6F3-E930-4330-A35E-1674F2565C76}"/>
              </a:ext>
            </a:extLst>
          </p:cNvPr>
          <p:cNvSpPr txBox="1"/>
          <p:nvPr/>
        </p:nvSpPr>
        <p:spPr>
          <a:xfrm>
            <a:off x="530087" y="2107096"/>
            <a:ext cx="257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BASMENT 1</a:t>
            </a:r>
          </a:p>
        </p:txBody>
      </p:sp>
    </p:spTree>
    <p:extLst>
      <p:ext uri="{BB962C8B-B14F-4D97-AF65-F5344CB8AC3E}">
        <p14:creationId xmlns:p14="http://schemas.microsoft.com/office/powerpoint/2010/main" val="246658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7FEA3F-6E21-418E-9D5C-209A1B76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&amp; COLUMN CENTERLINES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E811FF-3778-4FE4-AEB7-1BEA9E9C1D8E}"/>
              </a:ext>
            </a:extLst>
          </p:cNvPr>
          <p:cNvSpPr txBox="1"/>
          <p:nvPr/>
        </p:nvSpPr>
        <p:spPr>
          <a:xfrm>
            <a:off x="530087" y="2107096"/>
            <a:ext cx="257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GROUND FLOOR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EAE2899-40B7-43FC-9B1B-2EF6BAAEEC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65154" y="180171"/>
            <a:ext cx="5437484" cy="776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A39506-3384-451B-8C0F-6E79727A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3616ECA-C0C2-4829-835A-5D8086C9B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9" r="4770"/>
          <a:stretch/>
        </p:blipFill>
        <p:spPr>
          <a:xfrm rot="16200000">
            <a:off x="3172476" y="-903046"/>
            <a:ext cx="5218045" cy="101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1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AD82E6-FBD8-4DD2-BD31-BB002AB5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BB0A04-258B-4725-B8B2-C33891C22D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" t="9033" b="6328"/>
          <a:stretch/>
        </p:blipFill>
        <p:spPr>
          <a:xfrm rot="16200000">
            <a:off x="3353171" y="547784"/>
            <a:ext cx="5484139" cy="718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0814D7-6312-4542-96B9-F2454B9A0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CC65949-E9A2-4053-910D-ADF5256E25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8" r="13640"/>
          <a:stretch/>
        </p:blipFill>
        <p:spPr>
          <a:xfrm rot="16200000">
            <a:off x="3406706" y="-1299438"/>
            <a:ext cx="5377070" cy="1078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94D843-2679-4C34-B4D0-E830A9EB7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80FC5F6-FDD9-4DFD-A9E8-26C08399FE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 r="10542"/>
          <a:stretch/>
        </p:blipFill>
        <p:spPr>
          <a:xfrm rot="16200000">
            <a:off x="3469343" y="-484016"/>
            <a:ext cx="5251795" cy="908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6D9FB-8163-4D27-A942-6B3350C7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4D6A5EB-1E2D-4B80-9716-CAAEC3ED30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38731" y="329440"/>
            <a:ext cx="5314537" cy="759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252599-FC90-4C71-9253-F326197B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1125145-8FEB-414B-994E-A185FB069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63474" y="224745"/>
            <a:ext cx="5463533" cy="780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7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CD194D-7171-4866-B529-D07BE36E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FOOTINGS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11F3347-E338-4E99-A895-7A20041D9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5" r="1590"/>
          <a:stretch/>
        </p:blipFill>
        <p:spPr>
          <a:xfrm rot="16200000">
            <a:off x="3369196" y="-394492"/>
            <a:ext cx="5452090" cy="89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C03EE9-66E2-4870-9740-16349C04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SLAB</a:t>
            </a:r>
            <a:r>
              <a:rPr lang="ar-JO" sz="4000" b="1" dirty="0"/>
              <a:t> </a:t>
            </a:r>
            <a:r>
              <a:rPr lang="en-US" sz="4000" dirty="0"/>
              <a:t>DETALING</a:t>
            </a:r>
            <a:endParaRPr lang="en-US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31E7E08-E9D2-4CD9-8457-41733AC02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736" y="1360616"/>
            <a:ext cx="5963264" cy="54973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0641A3-D648-456A-9FE2-5328004556F5}"/>
              </a:ext>
            </a:extLst>
          </p:cNvPr>
          <p:cNvSpPr txBox="1"/>
          <p:nvPr/>
        </p:nvSpPr>
        <p:spPr>
          <a:xfrm>
            <a:off x="619432" y="2168013"/>
            <a:ext cx="442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Mu = 55.5 </a:t>
            </a:r>
            <a:r>
              <a:rPr lang="en-US" sz="2400" b="1" dirty="0" err="1"/>
              <a:t>KN.m</a:t>
            </a:r>
            <a:r>
              <a:rPr lang="en-US" sz="2400" b="1" dirty="0"/>
              <a:t>/m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65C53E3-500D-4562-BA9E-CD6E98F1AA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t="17889" r="5844" b="11656"/>
          <a:stretch/>
        </p:blipFill>
        <p:spPr>
          <a:xfrm>
            <a:off x="0" y="3009811"/>
            <a:ext cx="6228736" cy="2005463"/>
          </a:xfrm>
          <a:prstGeom prst="rect">
            <a:avLst/>
          </a:prstGeom>
        </p:spPr>
      </p:pic>
      <p:pic>
        <p:nvPicPr>
          <p:cNvPr id="1026" name="Picture 2" descr="https://scontent.fjrs1-1.fna.fbcdn.net/v/t1.15752-9/32458508_10213126912702076_1152280223039881216_n.png?_nc_cat=0&amp;oh=84473ffce17fd8d136a1b07ccedf96a1&amp;oe=5B9BB199">
            <a:extLst>
              <a:ext uri="{FF2B5EF4-FFF2-40B4-BE49-F238E27FC236}">
                <a16:creationId xmlns:a16="http://schemas.microsoft.com/office/drawing/2014/main" xmlns="" id="{885B4A74-9FC3-4479-8AD9-C6DA7D6AE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117" y="5527062"/>
            <a:ext cx="2724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D55D61-5AB8-4CE7-BF88-9F64406C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SLAB</a:t>
            </a:r>
            <a:r>
              <a:rPr lang="ar-JO" sz="4000" b="1" dirty="0"/>
              <a:t> </a:t>
            </a:r>
            <a:r>
              <a:rPr lang="en-US" sz="4000" b="1" dirty="0"/>
              <a:t>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EE8471-A0DE-4995-A938-BFDE1C87CC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64"/>
          <a:stretch/>
        </p:blipFill>
        <p:spPr>
          <a:xfrm>
            <a:off x="1836785" y="2212044"/>
            <a:ext cx="8817852" cy="978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92AC8ED-D978-4DAC-899C-011B75E23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95" y="3429000"/>
            <a:ext cx="8684491" cy="296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7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FB6FCA-8AD2-423C-ABA4-C98AA214C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BAEMS DESIGHN &amp; DETALING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369C90-A5E4-46AA-8D30-6D9971E7D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4406"/>
            <a:ext cx="12192000" cy="222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3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440941-B075-4693-A483-540ED4EE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BEAM (1X0.5)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E3DEBE3-642B-49CF-917D-86C5C239A9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6" t="32319" r="4296" b="31795"/>
          <a:stretch/>
        </p:blipFill>
        <p:spPr>
          <a:xfrm rot="16200000">
            <a:off x="3315598" y="2066697"/>
            <a:ext cx="5559286" cy="402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3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C8082C-6A05-4CD8-AC33-588114CC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BEAM (2.5X0.5)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C830A20-4C4D-4A6A-BD07-11483FF042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3" t="42319" r="1427" b="41685"/>
          <a:stretch/>
        </p:blipFill>
        <p:spPr>
          <a:xfrm>
            <a:off x="0" y="2220044"/>
            <a:ext cx="12192000" cy="335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7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45FE92-8F65-4D05-A0F2-9D3525D4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674" y="0"/>
            <a:ext cx="9980682" cy="109696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1DFADE-0EFE-4014-AF07-A65A74052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8157"/>
            <a:ext cx="12238926" cy="258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DD4C74-6C79-4CD6-898B-6F66D641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F0E623D-E4A8-4667-A2D8-A744CFA2E4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494" r="-119" b="15049"/>
          <a:stretch/>
        </p:blipFill>
        <p:spPr>
          <a:xfrm rot="16200000">
            <a:off x="5142359" y="1335665"/>
            <a:ext cx="5432370" cy="5459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065B41-4488-4A32-BF99-B7B7C8067937}"/>
              </a:ext>
            </a:extLst>
          </p:cNvPr>
          <p:cNvSpPr txBox="1"/>
          <p:nvPr/>
        </p:nvSpPr>
        <p:spPr>
          <a:xfrm>
            <a:off x="397565" y="3105834"/>
            <a:ext cx="45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C1 (0.7m diameter)</a:t>
            </a:r>
          </a:p>
        </p:txBody>
      </p:sp>
    </p:spTree>
    <p:extLst>
      <p:ext uri="{BB962C8B-B14F-4D97-AF65-F5344CB8AC3E}">
        <p14:creationId xmlns:p14="http://schemas.microsoft.com/office/powerpoint/2010/main" val="238825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0196D3-F085-4580-BB1C-BD45AE0B3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24062BD-9420-4AC2-AA10-1D0BB43BC6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6" r="186" b="36473"/>
          <a:stretch/>
        </p:blipFill>
        <p:spPr>
          <a:xfrm>
            <a:off x="0" y="2273443"/>
            <a:ext cx="12192000" cy="45845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9D3809B-42A3-4363-A2C7-CA8F12174C56}"/>
              </a:ext>
            </a:extLst>
          </p:cNvPr>
          <p:cNvSpPr txBox="1"/>
          <p:nvPr/>
        </p:nvSpPr>
        <p:spPr>
          <a:xfrm>
            <a:off x="1378226" y="1627112"/>
            <a:ext cx="45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C2 (1.75X0.25m)</a:t>
            </a:r>
          </a:p>
        </p:txBody>
      </p:sp>
    </p:spTree>
    <p:extLst>
      <p:ext uri="{BB962C8B-B14F-4D97-AF65-F5344CB8AC3E}">
        <p14:creationId xmlns:p14="http://schemas.microsoft.com/office/powerpoint/2010/main" val="193929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8233DF-FFF2-4BD9-9E6F-7F9F381C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B8C62DD-4CCC-4169-83AC-131899B1A5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9" t="18696" b="19855"/>
          <a:stretch/>
        </p:blipFill>
        <p:spPr>
          <a:xfrm rot="16200000">
            <a:off x="4590037" y="1339937"/>
            <a:ext cx="5423827" cy="54598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3F1FB7-247A-4F1E-9B76-D775709E80D8}"/>
              </a:ext>
            </a:extLst>
          </p:cNvPr>
          <p:cNvSpPr txBox="1"/>
          <p:nvPr/>
        </p:nvSpPr>
        <p:spPr>
          <a:xfrm>
            <a:off x="278295" y="2117442"/>
            <a:ext cx="45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C3 (0.4X0.4m)</a:t>
            </a:r>
          </a:p>
        </p:txBody>
      </p:sp>
    </p:spTree>
    <p:extLst>
      <p:ext uri="{BB962C8B-B14F-4D97-AF65-F5344CB8AC3E}">
        <p14:creationId xmlns:p14="http://schemas.microsoft.com/office/powerpoint/2010/main" val="214552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0E0E8B-B603-4AE7-8859-592D73AE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2AF225E-ED02-489E-9665-4D79867794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39372" r="44679" b="39952"/>
          <a:stretch/>
        </p:blipFill>
        <p:spPr>
          <a:xfrm rot="16200000">
            <a:off x="4873965" y="2724564"/>
            <a:ext cx="4696175" cy="3418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281573C-AA2F-4DB3-ABB5-9BF4873421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0" t="39372" b="39952"/>
          <a:stretch/>
        </p:blipFill>
        <p:spPr>
          <a:xfrm rot="16200000">
            <a:off x="7760507" y="2426506"/>
            <a:ext cx="5336215" cy="35267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B49B219-C32D-4B7C-A2A9-6C0F0D1938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2" r="83041" b="39952"/>
          <a:stretch/>
        </p:blipFill>
        <p:spPr>
          <a:xfrm rot="16200000">
            <a:off x="2556723" y="3825621"/>
            <a:ext cx="2156791" cy="3755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5C7B4AB-803C-4B9C-B2B0-4540A8B25870}"/>
              </a:ext>
            </a:extLst>
          </p:cNvPr>
          <p:cNvSpPr txBox="1"/>
          <p:nvPr/>
        </p:nvSpPr>
        <p:spPr>
          <a:xfrm>
            <a:off x="278295" y="2117442"/>
            <a:ext cx="45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C4 (0.85X0.35m)</a:t>
            </a:r>
          </a:p>
        </p:txBody>
      </p:sp>
    </p:spTree>
    <p:extLst>
      <p:ext uri="{BB962C8B-B14F-4D97-AF65-F5344CB8AC3E}">
        <p14:creationId xmlns:p14="http://schemas.microsoft.com/office/powerpoint/2010/main" val="341121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360EEF-2D32-4298-BA2F-FC159F9D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BBF83CE-E854-4BD7-8DA1-D9B199A0A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83" r="43997" b="37236"/>
          <a:stretch/>
        </p:blipFill>
        <p:spPr>
          <a:xfrm rot="16200000">
            <a:off x="3040851" y="2530640"/>
            <a:ext cx="5421788" cy="32329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CB76DE-5CAC-43E4-B0E1-4B1CBE2D7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38" t="39383" r="3429" b="37236"/>
          <a:stretch/>
        </p:blipFill>
        <p:spPr>
          <a:xfrm rot="16200000">
            <a:off x="7069212" y="1735211"/>
            <a:ext cx="5421786" cy="4823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2AC4CA1-7945-4B7F-8F02-DA8657CF132B}"/>
              </a:ext>
            </a:extLst>
          </p:cNvPr>
          <p:cNvSpPr txBox="1"/>
          <p:nvPr/>
        </p:nvSpPr>
        <p:spPr>
          <a:xfrm>
            <a:off x="278295" y="2117442"/>
            <a:ext cx="459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C5 (0.5X0.3m)</a:t>
            </a:r>
          </a:p>
        </p:txBody>
      </p:sp>
    </p:spTree>
    <p:extLst>
      <p:ext uri="{BB962C8B-B14F-4D97-AF65-F5344CB8AC3E}">
        <p14:creationId xmlns:p14="http://schemas.microsoft.com/office/powerpoint/2010/main" val="250165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BDBD16-2033-4337-AC76-D72F74C9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COLUMNS DESIGHN &amp; DETAILNG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99F3C2-3F1E-4490-8B83-CE9E1AD3A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00328" y="132449"/>
            <a:ext cx="5539553" cy="791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301B72-B805-4563-95F6-C6539569C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PANEL DETALING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3464664-24D0-4E5A-A76C-21C3591CAC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 b="12126"/>
          <a:stretch/>
        </p:blipFill>
        <p:spPr>
          <a:xfrm>
            <a:off x="3430020" y="1494182"/>
            <a:ext cx="4801874" cy="528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6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112AF5-7274-47BC-A56B-52D4B97CD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PANEL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3B54A99-8EA5-45F6-9D7B-5F44C7D611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8" r="33430"/>
          <a:stretch/>
        </p:blipFill>
        <p:spPr>
          <a:xfrm rot="16200000">
            <a:off x="4611363" y="-1487952"/>
            <a:ext cx="2969275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2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DD9D14-A204-4B65-96C5-EDDA41BDE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PANEL DETALING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AEBE2F8-CF0D-4AE3-85FD-EBC39B8FF9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t="18502" r="2877" b="15990"/>
          <a:stretch/>
        </p:blipFill>
        <p:spPr>
          <a:xfrm rot="16200000">
            <a:off x="5608205" y="923563"/>
            <a:ext cx="5459793" cy="6409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D5941A-ABAB-404D-81EF-7DCB86BF06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63" r="84101" b="30300"/>
          <a:stretch/>
        </p:blipFill>
        <p:spPr>
          <a:xfrm rot="16200000">
            <a:off x="2185460" y="1747125"/>
            <a:ext cx="1145025" cy="450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5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ED2B33-FAC8-43AB-9F41-2D15940E5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PANEL DETALING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C58937-075E-4A78-B3E3-ACA6EBD4A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6" t="19480" b="19844"/>
          <a:stretch/>
        </p:blipFill>
        <p:spPr>
          <a:xfrm rot="16200000">
            <a:off x="5552985" y="1249203"/>
            <a:ext cx="5433021" cy="5632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C981D-0D74-4A38-9A67-13BAE6E2F2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54" r="83593" b="27767"/>
          <a:stretch/>
        </p:blipFill>
        <p:spPr>
          <a:xfrm rot="16200000">
            <a:off x="3118747" y="2124541"/>
            <a:ext cx="1030203" cy="363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2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6AD7F2-F411-4264-8D62-63D84074FC1C}"/>
              </a:ext>
            </a:extLst>
          </p:cNvPr>
          <p:cNvSpPr txBox="1"/>
          <p:nvPr/>
        </p:nvSpPr>
        <p:spPr>
          <a:xfrm>
            <a:off x="1602230" y="1073679"/>
            <a:ext cx="898753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310778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4873beb7-5857-4685-be1f-d57550cc96cc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997</TotalTime>
  <Words>885</Words>
  <Application>Microsoft Office PowerPoint</Application>
  <PresentationFormat>Widescreen</PresentationFormat>
  <Paragraphs>312</Paragraphs>
  <Slides>95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6" baseType="lpstr">
      <vt:lpstr>Arabic Typesetting</vt:lpstr>
      <vt:lpstr>Arial</vt:lpstr>
      <vt:lpstr>Calibri</vt:lpstr>
      <vt:lpstr>Cambria Math</vt:lpstr>
      <vt:lpstr>Euphemia</vt:lpstr>
      <vt:lpstr>Helvetica</vt:lpstr>
      <vt:lpstr>inherit</vt:lpstr>
      <vt:lpstr>Plantagenet Cherokee</vt:lpstr>
      <vt:lpstr>Times New Roman</vt:lpstr>
      <vt:lpstr>Wingdings</vt:lpstr>
      <vt:lpstr>Academic Literature 16x9</vt:lpstr>
      <vt:lpstr>Analysis &amp; design  of  An-Najah National University mosque</vt:lpstr>
      <vt:lpstr>OUTLINE</vt:lpstr>
      <vt:lpstr>Ground floor: Male mosque.</vt:lpstr>
      <vt:lpstr>PowerPoint Presentation</vt:lpstr>
      <vt:lpstr>Basement one: language and rescore center.</vt:lpstr>
      <vt:lpstr>PowerPoint Presentation</vt:lpstr>
      <vt:lpstr>Basement two: Female mosque.</vt:lpstr>
      <vt:lpstr>PowerPoint Presentation</vt:lpstr>
      <vt:lpstr>Site and geology</vt:lpstr>
      <vt:lpstr>Codes and standards</vt:lpstr>
      <vt:lpstr>Materials</vt:lpstr>
      <vt:lpstr>Static Loading</vt:lpstr>
      <vt:lpstr>Static Loading</vt:lpstr>
      <vt:lpstr>PRELIMINARY CALCULATIONS</vt:lpstr>
      <vt:lpstr>Beam size</vt:lpstr>
      <vt:lpstr>Column Size</vt:lpstr>
      <vt:lpstr>   Dome thickness &amp; ring beam dimensions</vt:lpstr>
      <vt:lpstr>PowerPoint Presentation</vt:lpstr>
      <vt:lpstr>Ring beam dimensions</vt:lpstr>
      <vt:lpstr>PowerPoint Presentation</vt:lpstr>
      <vt:lpstr>Minaret of the Mosque</vt:lpstr>
      <vt:lpstr>3-D MODEL &amp; CHECKS</vt:lpstr>
      <vt:lpstr>3-D model of the dome</vt:lpstr>
      <vt:lpstr>3-D model of the minaret</vt:lpstr>
      <vt:lpstr>Compatibility checks </vt:lpstr>
      <vt:lpstr>Compatibility checks </vt:lpstr>
      <vt:lpstr>Compatibility checks </vt:lpstr>
      <vt:lpstr>Equilibrium check</vt:lpstr>
      <vt:lpstr>Equilibrium check</vt:lpstr>
      <vt:lpstr>Equilibrium check</vt:lpstr>
      <vt:lpstr>Equilibrium check</vt:lpstr>
      <vt:lpstr>Base reaction from live load</vt:lpstr>
      <vt:lpstr>Base reaction from Supper imposed load</vt:lpstr>
      <vt:lpstr>Stress-Strain relationship check</vt:lpstr>
      <vt:lpstr>Stress-Strain relationship check</vt:lpstr>
      <vt:lpstr>SAP2000 result:</vt:lpstr>
      <vt:lpstr>Axial load </vt:lpstr>
      <vt:lpstr>Deflection</vt:lpstr>
      <vt:lpstr>Deflection check</vt:lpstr>
      <vt:lpstr>Deflection in the exterior columns</vt:lpstr>
      <vt:lpstr>PowerPoint Presentation</vt:lpstr>
      <vt:lpstr>DESIGN &amp; DETAILING</vt:lpstr>
      <vt:lpstr>Steel reinforcement for slab</vt:lpstr>
      <vt:lpstr>Slab detailing</vt:lpstr>
      <vt:lpstr>Beam(0.5*2.5) internal moment (static)</vt:lpstr>
      <vt:lpstr>Beams</vt:lpstr>
      <vt:lpstr>Beams detailing</vt:lpstr>
      <vt:lpstr>Columns design</vt:lpstr>
      <vt:lpstr>Columns detailing </vt:lpstr>
      <vt:lpstr>Minaret:</vt:lpstr>
      <vt:lpstr>Minaret walls detailing</vt:lpstr>
      <vt:lpstr>Dome detailing</vt:lpstr>
      <vt:lpstr>Panel </vt:lpstr>
      <vt:lpstr>Panel detailing</vt:lpstr>
      <vt:lpstr>PowerPoint Presentation</vt:lpstr>
      <vt:lpstr>Location classification zone</vt:lpstr>
      <vt:lpstr>Site soil classification</vt:lpstr>
      <vt:lpstr>Fa &amp; Fv based on site soil classification</vt:lpstr>
      <vt:lpstr>Fa &amp; Fv based on site soil classification</vt:lpstr>
      <vt:lpstr>Occupancy type</vt:lpstr>
      <vt:lpstr>Importance factor </vt:lpstr>
      <vt:lpstr>Seismic design category</vt:lpstr>
      <vt:lpstr>Period calculations</vt:lpstr>
      <vt:lpstr>Period calculations</vt:lpstr>
      <vt:lpstr>Equivalent Static Force using SAP2000</vt:lpstr>
      <vt:lpstr>Ultimate load combinations</vt:lpstr>
      <vt:lpstr>DYNAMIC DESIGN &amp; DETAILING</vt:lpstr>
      <vt:lpstr>FOOTINGS &amp; COLUMN CENTERLINES</vt:lpstr>
      <vt:lpstr>FOOTINGS &amp; COLUMN CENTERLINES</vt:lpstr>
      <vt:lpstr>FOOTINGS &amp; COLUMN CENTERLINES</vt:lpstr>
      <vt:lpstr>FOOTINGS &amp; COLUMN CENTERLINES</vt:lpstr>
      <vt:lpstr>FOOTINGS DETALING</vt:lpstr>
      <vt:lpstr>FOOTINGS DETALING</vt:lpstr>
      <vt:lpstr>FOOTINGS DETALING</vt:lpstr>
      <vt:lpstr>FOOTINGS DETALING</vt:lpstr>
      <vt:lpstr>FOOTINGS DETALING</vt:lpstr>
      <vt:lpstr>FOOTINGS DETALING</vt:lpstr>
      <vt:lpstr>FOOTINGS DETALING</vt:lpstr>
      <vt:lpstr>SLAB DETALING</vt:lpstr>
      <vt:lpstr>SLAB DETALING</vt:lpstr>
      <vt:lpstr>BAEMS DESIGHN &amp; DETALING</vt:lpstr>
      <vt:lpstr>BEAM (1X0.5)</vt:lpstr>
      <vt:lpstr>BEAM (2.5X0.5)</vt:lpstr>
      <vt:lpstr>COLUMNS DESIGHN &amp; DETAILNG </vt:lpstr>
      <vt:lpstr>COLUMNS DESIGHN &amp; DETAILNG </vt:lpstr>
      <vt:lpstr>COLUMNS DESIGHN &amp; DETAILNG </vt:lpstr>
      <vt:lpstr>COLUMNS DESIGHN &amp; DETAILNG </vt:lpstr>
      <vt:lpstr>COLUMNS DESIGHN &amp; DETAILNG </vt:lpstr>
      <vt:lpstr>COLUMNS DESIGHN &amp; DETAILNG </vt:lpstr>
      <vt:lpstr>COLUMNS DESIGHN &amp; DETAILNG </vt:lpstr>
      <vt:lpstr>PANEL DETALING</vt:lpstr>
      <vt:lpstr>PANEL DETALING</vt:lpstr>
      <vt:lpstr>PANEL DETALING</vt:lpstr>
      <vt:lpstr>PANEL DETALING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&amp; design  of  An-Najah National University mosque</dc:title>
  <dc:creator>arefshehap@gmail.com</dc:creator>
  <cp:lastModifiedBy>noor alasad</cp:lastModifiedBy>
  <cp:revision>104</cp:revision>
  <dcterms:created xsi:type="dcterms:W3CDTF">2017-12-20T14:44:14Z</dcterms:created>
  <dcterms:modified xsi:type="dcterms:W3CDTF">2018-05-15T22:50:45Z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